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3250c4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3250c4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40523b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40523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3250c4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3250c4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nap.stanford.edu/data/web-Amazon.html;" TargetMode="External"/><Relationship Id="rId4" Type="http://schemas.openxmlformats.org/officeDocument/2006/relationships/hyperlink" Target="https://snap.stanford.edu/data/web-Amazon.html" TargetMode="External"/><Relationship Id="rId5" Type="http://schemas.openxmlformats.org/officeDocument/2006/relationships/hyperlink" Target="http://www.amazon.com/gp/cdp/member-reviews/A1RSDE90N6RSZF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41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STAT 157 - Project #20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Midterm Presentation</a:t>
            </a:r>
            <a:endParaRPr sz="36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Enrique L., </a:t>
            </a:r>
            <a:r>
              <a:rPr lang="en" sz="3000"/>
              <a:t>Frank C.,</a:t>
            </a:r>
            <a:r>
              <a:rPr lang="en" sz="3000"/>
              <a:t> Shukre A.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7375" y="3503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5,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Motivation</a:t>
            </a: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	</a:t>
            </a:r>
            <a:r>
              <a:rPr lang="en" sz="1700"/>
              <a:t>Understanding </a:t>
            </a:r>
            <a:r>
              <a:rPr lang="en" sz="1700"/>
              <a:t>what goes into making a product review ‘helpful’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Plan</a:t>
            </a:r>
            <a:r>
              <a:rPr lang="en" sz="1700"/>
              <a:t> 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We will consider various learning algorithms to predict the helpfulness of a review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Application</a:t>
            </a:r>
            <a:r>
              <a:rPr lang="en" sz="1700"/>
              <a:t>  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Inform users and give suggestions on how to improve reviews prior to submission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	Give companies an understanding of what users are looking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255150" y="434550"/>
            <a:ext cx="82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Amazon Product Reviews Helpfulness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of Helpfulness: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 of Votes Helpful /  # of Votes Total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Manually code the helpfulness of reviews as good, fair and bad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Unvoted Reviews - make a predicted result based on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Content &amp; Context Analysis: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Readability -</a:t>
            </a:r>
            <a:r>
              <a:rPr lang="en">
                <a:solidFill>
                  <a:srgbClr val="434343"/>
                </a:solidFill>
              </a:rPr>
              <a:t> </a:t>
            </a:r>
            <a:r>
              <a:rPr lang="en">
                <a:solidFill>
                  <a:srgbClr val="434343"/>
                </a:solidFill>
              </a:rPr>
              <a:t>Flesch Reading Ease Index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25" y="3700625"/>
            <a:ext cx="4609125" cy="7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16200" y="434550"/>
            <a:ext cx="79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- Amazon Reviews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0461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b="1" lang="en" sz="1100" u="sng">
                <a:solidFill>
                  <a:srgbClr val="1155CC"/>
                </a:solidFill>
                <a:hlinkClick r:id="rId4"/>
              </a:rPr>
              <a:t>https://snap.stanford.edu/data/web-Amazon.html</a:t>
            </a:r>
            <a:endParaRPr/>
          </a:p>
          <a:p>
            <a:pPr indent="-304800" lvl="0" marL="749300" marR="508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product/title: title of the product</a:t>
            </a:r>
            <a:endParaRPr sz="1200">
              <a:solidFill>
                <a:schemeClr val="dk1"/>
              </a:solidFill>
            </a:endParaRPr>
          </a:p>
          <a:p>
            <a:pPr indent="-304800" lvl="0" marL="7493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product/price: price of the product</a:t>
            </a:r>
            <a:endParaRPr sz="1200">
              <a:solidFill>
                <a:schemeClr val="dk1"/>
              </a:solidFill>
            </a:endParaRPr>
          </a:p>
          <a:p>
            <a:pPr indent="-304800" lvl="0" marL="7493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review/userId: id of the user</a:t>
            </a:r>
            <a:endParaRPr sz="1200">
              <a:solidFill>
                <a:srgbClr val="267ED5"/>
              </a:solidFill>
              <a:uFill>
                <a:noFill/>
              </a:uFill>
              <a:hlinkClick r:id="rId5"/>
            </a:endParaRPr>
          </a:p>
          <a:p>
            <a:pPr indent="-304800" lvl="0" marL="7493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review/profileName: name of the user</a:t>
            </a:r>
            <a:endParaRPr sz="1200">
              <a:solidFill>
                <a:schemeClr val="dk1"/>
              </a:solidFill>
            </a:endParaRPr>
          </a:p>
          <a:p>
            <a:pPr indent="-304800" lvl="0" marL="7493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2CC"/>
                </a:highlight>
              </a:rPr>
              <a:t>review/helpfulness: fraction of users who found the review helpful</a:t>
            </a:r>
            <a:endParaRPr b="1" sz="12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04800" lvl="0" marL="7493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review/score: rating of the product</a:t>
            </a:r>
            <a:endParaRPr sz="1200">
              <a:solidFill>
                <a:schemeClr val="dk1"/>
              </a:solidFill>
            </a:endParaRPr>
          </a:p>
          <a:p>
            <a:pPr indent="-304800" lvl="0" marL="7493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review/time: time of the review (unix time)</a:t>
            </a:r>
            <a:endParaRPr sz="1200">
              <a:solidFill>
                <a:schemeClr val="dk1"/>
              </a:solidFill>
            </a:endParaRPr>
          </a:p>
          <a:p>
            <a:pPr indent="-304800" lvl="0" marL="7493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review/summary: review summary</a:t>
            </a:r>
            <a:endParaRPr sz="1200">
              <a:solidFill>
                <a:schemeClr val="dk1"/>
              </a:solidFill>
            </a:endParaRPr>
          </a:p>
          <a:p>
            <a:pPr indent="-304800" lvl="0" marL="7493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review/text: text of the review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5325" y="1472350"/>
            <a:ext cx="4412701" cy="2198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