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1cf99b4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1cf99b4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highlight>
                  <a:srgbClr val="FFFFFF"/>
                </a:highlight>
                <a:latin typeface="Times New Roman"/>
                <a:ea typeface="Times New Roman"/>
                <a:cs typeface="Times New Roman"/>
                <a:sym typeface="Times New Roman"/>
              </a:rPr>
              <a:t>Natural Language Processing (NLP) is a subfield of Artificial Intelligence that is focused on enabling computers to understand and process human languages, to get computers closer to a human-level understanding of language. Natural language processing has many sub fields within it corresponding to the various areas of writing and speech. Our research is focused within speech recognition. </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highlight>
                  <a:srgbClr val="FFFFFF"/>
                </a:highlight>
                <a:latin typeface="Times New Roman"/>
                <a:ea typeface="Times New Roman"/>
                <a:cs typeface="Times New Roman"/>
                <a:sym typeface="Times New Roman"/>
              </a:rPr>
              <a:t>As demonstrated below, NLP model</a:t>
            </a:r>
            <a:r>
              <a:rPr lang="en" sz="1200">
                <a:solidFill>
                  <a:schemeClr val="dk1"/>
                </a:solidFill>
                <a:highlight>
                  <a:srgbClr val="FFFFFF"/>
                </a:highlight>
                <a:latin typeface="Times New Roman"/>
                <a:ea typeface="Times New Roman"/>
                <a:cs typeface="Times New Roman"/>
                <a:sym typeface="Times New Roman"/>
              </a:rPr>
              <a:t>s</a:t>
            </a:r>
            <a:r>
              <a:rPr lang="en" sz="1200">
                <a:solidFill>
                  <a:schemeClr val="dk1"/>
                </a:solidFill>
                <a:highlight>
                  <a:srgbClr val="FFFFFF"/>
                </a:highlight>
                <a:latin typeface="Times New Roman"/>
                <a:ea typeface="Times New Roman"/>
                <a:cs typeface="Times New Roman"/>
                <a:sym typeface="Times New Roman"/>
              </a:rPr>
              <a:t> take in inputs of sound wave data to train neural nets to detect what exactly is being said. For  project, we will be doing the reverse by using Tacotron. In other words, we will generate audio files with the input text in our project. </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51cf99b47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51cf99b47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79725" y="744575"/>
            <a:ext cx="8724000" cy="241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STAT 157 - Midterm Presentation</a:t>
            </a:r>
            <a:endParaRPr sz="3600"/>
          </a:p>
          <a:p>
            <a:pPr indent="0" lvl="0" marL="0" rtl="0" algn="ctr">
              <a:spcBef>
                <a:spcPts val="0"/>
              </a:spcBef>
              <a:spcAft>
                <a:spcPts val="0"/>
              </a:spcAft>
              <a:buNone/>
            </a:pPr>
            <a:r>
              <a:t/>
            </a:r>
            <a:endParaRPr sz="3600"/>
          </a:p>
          <a:p>
            <a:pPr indent="0" lvl="0" marL="0" rtl="0" algn="ctr">
              <a:spcBef>
                <a:spcPts val="0"/>
              </a:spcBef>
              <a:spcAft>
                <a:spcPts val="0"/>
              </a:spcAft>
              <a:buNone/>
            </a:pPr>
            <a:r>
              <a:rPr lang="en" sz="3600"/>
              <a:t>Using Tacotron to Talk</a:t>
            </a:r>
            <a:endParaRPr sz="3600"/>
          </a:p>
          <a:p>
            <a:pPr indent="0" lvl="0" marL="457200" rtl="0" algn="l">
              <a:spcBef>
                <a:spcPts val="0"/>
              </a:spcBef>
              <a:spcAft>
                <a:spcPts val="0"/>
              </a:spcAft>
              <a:buNone/>
            </a:pPr>
            <a:r>
              <a:rPr lang="en" sz="2000"/>
              <a:t>Kyle Nguyen | Kyle Cho | Joanne Chen | Minjune Hwang | Han Song</a:t>
            </a:r>
            <a:endParaRPr sz="2000"/>
          </a:p>
        </p:txBody>
      </p:sp>
      <p:sp>
        <p:nvSpPr>
          <p:cNvPr id="55" name="Google Shape;55;p13"/>
          <p:cNvSpPr txBox="1"/>
          <p:nvPr>
            <p:ph idx="1" type="subTitle"/>
          </p:nvPr>
        </p:nvSpPr>
        <p:spPr>
          <a:xfrm>
            <a:off x="237375" y="35032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March 5, 2019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Tacotron?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200">
                <a:solidFill>
                  <a:schemeClr val="dk1"/>
                </a:solidFill>
                <a:highlight>
                  <a:srgbClr val="FFFFFF"/>
                </a:highlight>
                <a:latin typeface="Times New Roman"/>
                <a:ea typeface="Times New Roman"/>
                <a:cs typeface="Times New Roman"/>
                <a:sym typeface="Times New Roman"/>
              </a:rPr>
              <a:t>End-to-end generative text-to-speech model </a:t>
            </a:r>
            <a:endParaRPr sz="1200">
              <a:solidFill>
                <a:schemeClr val="dk1"/>
              </a:solidFill>
              <a:highlight>
                <a:srgbClr val="FFFFFF"/>
              </a:highlight>
              <a:latin typeface="Times New Roman"/>
              <a:ea typeface="Times New Roman"/>
              <a:cs typeface="Times New Roman"/>
              <a:sym typeface="Times New Roman"/>
            </a:endParaRPr>
          </a:p>
          <a:p>
            <a:pPr indent="-304800" lvl="1" marL="914400" rtl="0" algn="l">
              <a:spcBef>
                <a:spcPts val="0"/>
              </a:spcBef>
              <a:spcAft>
                <a:spcPts val="0"/>
              </a:spcAft>
              <a:buClr>
                <a:schemeClr val="dk1"/>
              </a:buClr>
              <a:buSzPts val="1200"/>
              <a:buFont typeface="Times New Roman"/>
              <a:buChar char="-"/>
            </a:pPr>
            <a:r>
              <a:rPr lang="en" sz="1200">
                <a:solidFill>
                  <a:schemeClr val="dk1"/>
                </a:solidFill>
                <a:highlight>
                  <a:srgbClr val="FFFFFF"/>
                </a:highlight>
                <a:latin typeface="Times New Roman"/>
                <a:ea typeface="Times New Roman"/>
                <a:cs typeface="Times New Roman"/>
                <a:sym typeface="Times New Roman"/>
              </a:rPr>
              <a:t>Synthesizes speech from characters</a:t>
            </a:r>
            <a:endParaRPr sz="1200">
              <a:solidFill>
                <a:schemeClr val="dk1"/>
              </a:solidFill>
              <a:highlight>
                <a:srgbClr val="FFFFFF"/>
              </a:highlight>
              <a:latin typeface="Times New Roman"/>
              <a:ea typeface="Times New Roman"/>
              <a:cs typeface="Times New Roman"/>
              <a:sym typeface="Times New Roman"/>
            </a:endParaRPr>
          </a:p>
          <a:p>
            <a:pPr indent="-304800" lvl="1" marL="914400" rtl="0" algn="l">
              <a:spcBef>
                <a:spcPts val="0"/>
              </a:spcBef>
              <a:spcAft>
                <a:spcPts val="0"/>
              </a:spcAft>
              <a:buClr>
                <a:schemeClr val="dk1"/>
              </a:buClr>
              <a:buSzPts val="1200"/>
              <a:buFont typeface="Times New Roman"/>
              <a:buChar char="-"/>
            </a:pPr>
            <a:r>
              <a:rPr lang="en" sz="1200">
                <a:solidFill>
                  <a:schemeClr val="dk1"/>
                </a:solidFill>
                <a:highlight>
                  <a:srgbClr val="FFFFFF"/>
                </a:highlight>
                <a:latin typeface="Times New Roman"/>
                <a:ea typeface="Times New Roman"/>
                <a:cs typeface="Times New Roman"/>
                <a:sym typeface="Times New Roman"/>
              </a:rPr>
              <a:t>Speech recognition model</a:t>
            </a:r>
            <a:endParaRPr sz="1200">
              <a:solidFill>
                <a:schemeClr val="dk1"/>
              </a:solidFill>
              <a:highlight>
                <a:srgbClr val="FFFFFF"/>
              </a:highlight>
              <a:latin typeface="Times New Roman"/>
              <a:ea typeface="Times New Roman"/>
              <a:cs typeface="Times New Roman"/>
              <a:sym typeface="Times New Roman"/>
            </a:endParaRPr>
          </a:p>
          <a:p>
            <a:pPr indent="-304800" lvl="1" marL="914400" rtl="0" algn="l">
              <a:spcBef>
                <a:spcPts val="0"/>
              </a:spcBef>
              <a:spcAft>
                <a:spcPts val="0"/>
              </a:spcAft>
              <a:buClr>
                <a:schemeClr val="dk1"/>
              </a:buClr>
              <a:buSzPts val="1200"/>
              <a:buFont typeface="Times New Roman"/>
              <a:buChar char="-"/>
            </a:pPr>
            <a:r>
              <a:rPr lang="en" sz="1200">
                <a:solidFill>
                  <a:schemeClr val="dk1"/>
                </a:solidFill>
                <a:highlight>
                  <a:srgbClr val="FFFFFF"/>
                </a:highlight>
                <a:latin typeface="Times New Roman"/>
                <a:ea typeface="Times New Roman"/>
                <a:cs typeface="Times New Roman"/>
                <a:sym typeface="Times New Roman"/>
              </a:rPr>
              <a:t>&lt;text, audio&gt; pairs to train the model from scratch with random initialization</a:t>
            </a:r>
            <a:endParaRPr sz="1200">
              <a:solidFill>
                <a:schemeClr val="dk1"/>
              </a:solidFill>
              <a:highlight>
                <a:srgbClr val="FFFFFF"/>
              </a:highlight>
              <a:latin typeface="Times New Roman"/>
              <a:ea typeface="Times New Roman"/>
              <a:cs typeface="Times New Roman"/>
              <a:sym typeface="Times New Roman"/>
            </a:endParaRPr>
          </a:p>
          <a:p>
            <a:pPr indent="-304800" lvl="1" marL="914400" rtl="0" algn="l">
              <a:spcBef>
                <a:spcPts val="0"/>
              </a:spcBef>
              <a:spcAft>
                <a:spcPts val="0"/>
              </a:spcAft>
              <a:buClr>
                <a:schemeClr val="dk1"/>
              </a:buClr>
              <a:buSzPts val="1200"/>
              <a:buFont typeface="Times New Roman"/>
              <a:buChar char="-"/>
            </a:pPr>
            <a:r>
              <a:rPr lang="en" sz="1200">
                <a:solidFill>
                  <a:schemeClr val="dk1"/>
                </a:solidFill>
                <a:highlight>
                  <a:srgbClr val="FFFFFF"/>
                </a:highlight>
                <a:latin typeface="Times New Roman"/>
                <a:ea typeface="Times New Roman"/>
                <a:cs typeface="Times New Roman"/>
                <a:sym typeface="Times New Roman"/>
              </a:rPr>
              <a:t>does not rely on linguistic and acoustic features as inputs</a:t>
            </a:r>
            <a:endParaRPr sz="1200">
              <a:solidFill>
                <a:schemeClr val="dk1"/>
              </a:solidFill>
              <a:highlight>
                <a:srgbClr val="FFFFFF"/>
              </a:highlight>
              <a:latin typeface="Times New Roman"/>
              <a:ea typeface="Times New Roman"/>
              <a:cs typeface="Times New Roman"/>
              <a:sym typeface="Times New Roman"/>
            </a:endParaRPr>
          </a:p>
          <a:p>
            <a:pPr indent="-304800" lvl="1" marL="914400" rtl="0" algn="l">
              <a:spcBef>
                <a:spcPts val="0"/>
              </a:spcBef>
              <a:spcAft>
                <a:spcPts val="0"/>
              </a:spcAft>
              <a:buClr>
                <a:schemeClr val="dk1"/>
              </a:buClr>
              <a:buSzPts val="1200"/>
              <a:buFont typeface="Times New Roman"/>
              <a:buChar char="-"/>
            </a:pPr>
            <a:r>
              <a:rPr lang="en" sz="1200">
                <a:solidFill>
                  <a:schemeClr val="dk1"/>
                </a:solidFill>
                <a:highlight>
                  <a:srgbClr val="FFFFFF"/>
                </a:highlight>
                <a:latin typeface="Times New Roman"/>
                <a:ea typeface="Times New Roman"/>
                <a:cs typeface="Times New Roman"/>
                <a:sym typeface="Times New Roman"/>
              </a:rPr>
              <a:t>rely solely on audio examples paired to their transcripts</a:t>
            </a:r>
            <a:endParaRPr sz="1200">
              <a:solidFill>
                <a:schemeClr val="dk1"/>
              </a:solidFill>
              <a:highlight>
                <a:srgbClr val="FFFFFF"/>
              </a:highlight>
              <a:latin typeface="Times New Roman"/>
              <a:ea typeface="Times New Roman"/>
              <a:cs typeface="Times New Roman"/>
              <a:sym typeface="Times New Roman"/>
            </a:endParaRPr>
          </a:p>
        </p:txBody>
      </p:sp>
      <p:pic>
        <p:nvPicPr>
          <p:cNvPr id="62" name="Google Shape;62;p14"/>
          <p:cNvPicPr preferRelativeResize="0"/>
          <p:nvPr/>
        </p:nvPicPr>
        <p:blipFill>
          <a:blip r:embed="rId3">
            <a:alphaModFix/>
          </a:blip>
          <a:stretch>
            <a:fillRect/>
          </a:stretch>
        </p:blipFill>
        <p:spPr>
          <a:xfrm>
            <a:off x="512600" y="2695325"/>
            <a:ext cx="7962711" cy="2284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Pipeline</a:t>
            </a:r>
            <a:endParaRPr/>
          </a:p>
        </p:txBody>
      </p:sp>
      <p:pic>
        <p:nvPicPr>
          <p:cNvPr id="68" name="Google Shape;68;p15"/>
          <p:cNvPicPr preferRelativeResize="0"/>
          <p:nvPr/>
        </p:nvPicPr>
        <p:blipFill>
          <a:blip r:embed="rId3">
            <a:alphaModFix/>
          </a:blip>
          <a:stretch>
            <a:fillRect/>
          </a:stretch>
        </p:blipFill>
        <p:spPr>
          <a:xfrm>
            <a:off x="470325" y="1197850"/>
            <a:ext cx="1518825" cy="852025"/>
          </a:xfrm>
          <a:prstGeom prst="rect">
            <a:avLst/>
          </a:prstGeom>
          <a:noFill/>
          <a:ln>
            <a:noFill/>
          </a:ln>
        </p:spPr>
      </p:pic>
      <p:pic>
        <p:nvPicPr>
          <p:cNvPr id="69" name="Google Shape;69;p15"/>
          <p:cNvPicPr preferRelativeResize="0"/>
          <p:nvPr/>
        </p:nvPicPr>
        <p:blipFill>
          <a:blip r:embed="rId4">
            <a:alphaModFix/>
          </a:blip>
          <a:stretch>
            <a:fillRect/>
          </a:stretch>
        </p:blipFill>
        <p:spPr>
          <a:xfrm>
            <a:off x="2661900" y="1157936"/>
            <a:ext cx="2324751" cy="931824"/>
          </a:xfrm>
          <a:prstGeom prst="rect">
            <a:avLst/>
          </a:prstGeom>
          <a:noFill/>
          <a:ln>
            <a:noFill/>
          </a:ln>
        </p:spPr>
      </p:pic>
      <p:cxnSp>
        <p:nvCxnSpPr>
          <p:cNvPr id="70" name="Google Shape;70;p15"/>
          <p:cNvCxnSpPr/>
          <p:nvPr/>
        </p:nvCxnSpPr>
        <p:spPr>
          <a:xfrm>
            <a:off x="2052525" y="1623850"/>
            <a:ext cx="546000" cy="0"/>
          </a:xfrm>
          <a:prstGeom prst="straightConnector1">
            <a:avLst/>
          </a:prstGeom>
          <a:noFill/>
          <a:ln cap="flat" cmpd="sng" w="9525">
            <a:solidFill>
              <a:schemeClr val="dk2"/>
            </a:solidFill>
            <a:prstDash val="solid"/>
            <a:round/>
            <a:headEnd len="med" w="med" type="none"/>
            <a:tailEnd len="med" w="med" type="triangle"/>
          </a:ln>
        </p:spPr>
      </p:cxnSp>
      <p:cxnSp>
        <p:nvCxnSpPr>
          <p:cNvPr id="71" name="Google Shape;71;p15"/>
          <p:cNvCxnSpPr/>
          <p:nvPr/>
        </p:nvCxnSpPr>
        <p:spPr>
          <a:xfrm>
            <a:off x="5008275" y="1623863"/>
            <a:ext cx="546000" cy="0"/>
          </a:xfrm>
          <a:prstGeom prst="straightConnector1">
            <a:avLst/>
          </a:prstGeom>
          <a:noFill/>
          <a:ln cap="flat" cmpd="sng" w="9525">
            <a:solidFill>
              <a:schemeClr val="dk2"/>
            </a:solidFill>
            <a:prstDash val="solid"/>
            <a:round/>
            <a:headEnd len="med" w="med" type="none"/>
            <a:tailEnd len="med" w="med" type="triangle"/>
          </a:ln>
        </p:spPr>
      </p:cxnSp>
      <p:pic>
        <p:nvPicPr>
          <p:cNvPr id="72" name="Google Shape;72;p15"/>
          <p:cNvPicPr preferRelativeResize="0"/>
          <p:nvPr/>
        </p:nvPicPr>
        <p:blipFill>
          <a:blip r:embed="rId5">
            <a:alphaModFix/>
          </a:blip>
          <a:stretch>
            <a:fillRect/>
          </a:stretch>
        </p:blipFill>
        <p:spPr>
          <a:xfrm>
            <a:off x="7287075" y="1375163"/>
            <a:ext cx="1518825" cy="497349"/>
          </a:xfrm>
          <a:prstGeom prst="rect">
            <a:avLst/>
          </a:prstGeom>
          <a:noFill/>
          <a:ln>
            <a:noFill/>
          </a:ln>
        </p:spPr>
      </p:pic>
      <p:sp>
        <p:nvSpPr>
          <p:cNvPr id="73" name="Google Shape;73;p15"/>
          <p:cNvSpPr txBox="1"/>
          <p:nvPr/>
        </p:nvSpPr>
        <p:spPr>
          <a:xfrm>
            <a:off x="5575900" y="1404425"/>
            <a:ext cx="3438600" cy="49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(“Announcements!”,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pic>
        <p:nvPicPr>
          <p:cNvPr id="74" name="Google Shape;74;p15"/>
          <p:cNvPicPr preferRelativeResize="0"/>
          <p:nvPr/>
        </p:nvPicPr>
        <p:blipFill>
          <a:blip r:embed="rId6">
            <a:alphaModFix/>
          </a:blip>
          <a:stretch>
            <a:fillRect/>
          </a:stretch>
        </p:blipFill>
        <p:spPr>
          <a:xfrm>
            <a:off x="5947500" y="3147275"/>
            <a:ext cx="2858399" cy="1536000"/>
          </a:xfrm>
          <a:prstGeom prst="rect">
            <a:avLst/>
          </a:prstGeom>
          <a:noFill/>
          <a:ln>
            <a:noFill/>
          </a:ln>
        </p:spPr>
      </p:pic>
      <p:cxnSp>
        <p:nvCxnSpPr>
          <p:cNvPr id="75" name="Google Shape;75;p15"/>
          <p:cNvCxnSpPr/>
          <p:nvPr/>
        </p:nvCxnSpPr>
        <p:spPr>
          <a:xfrm>
            <a:off x="8005325" y="2040725"/>
            <a:ext cx="0" cy="726300"/>
          </a:xfrm>
          <a:prstGeom prst="straightConnector1">
            <a:avLst/>
          </a:prstGeom>
          <a:noFill/>
          <a:ln cap="flat" cmpd="sng" w="9525">
            <a:solidFill>
              <a:schemeClr val="dk2"/>
            </a:solidFill>
            <a:prstDash val="solid"/>
            <a:round/>
            <a:headEnd len="med" w="med" type="none"/>
            <a:tailEnd len="med" w="med" type="triangle"/>
          </a:ln>
        </p:spPr>
      </p:cxnSp>
      <p:sp>
        <p:nvSpPr>
          <p:cNvPr id="76" name="Google Shape;76;p15"/>
          <p:cNvSpPr txBox="1"/>
          <p:nvPr/>
        </p:nvSpPr>
        <p:spPr>
          <a:xfrm>
            <a:off x="7225275" y="389625"/>
            <a:ext cx="468000" cy="4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a:t>
            </a:r>
            <a:endParaRPr b="1" sz="1800"/>
          </a:p>
          <a:p>
            <a:pPr indent="0" lvl="0" marL="0" rtl="0" algn="l">
              <a:spcBef>
                <a:spcPts val="0"/>
              </a:spcBef>
              <a:spcAft>
                <a:spcPts val="0"/>
              </a:spcAft>
              <a:buNone/>
            </a:pPr>
            <a:r>
              <a:rPr b="1" lang="en" sz="1800"/>
              <a:t>.</a:t>
            </a:r>
            <a:endParaRPr b="1" sz="1800"/>
          </a:p>
          <a:p>
            <a:pPr indent="0" lvl="0" marL="0" rtl="0" algn="l">
              <a:spcBef>
                <a:spcPts val="0"/>
              </a:spcBef>
              <a:spcAft>
                <a:spcPts val="0"/>
              </a:spcAft>
              <a:buNone/>
            </a:pPr>
            <a:r>
              <a:rPr b="1" lang="en" sz="1800"/>
              <a:t>.</a:t>
            </a:r>
            <a:endParaRPr b="1" sz="1800"/>
          </a:p>
        </p:txBody>
      </p:sp>
      <p:sp>
        <p:nvSpPr>
          <p:cNvPr id="77" name="Google Shape;77;p15"/>
          <p:cNvSpPr txBox="1"/>
          <p:nvPr/>
        </p:nvSpPr>
        <p:spPr>
          <a:xfrm>
            <a:off x="7225275" y="1697000"/>
            <a:ext cx="468000" cy="4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a:t>
            </a:r>
            <a:endParaRPr b="1" sz="1800"/>
          </a:p>
          <a:p>
            <a:pPr indent="0" lvl="0" marL="0" rtl="0" algn="l">
              <a:spcBef>
                <a:spcPts val="0"/>
              </a:spcBef>
              <a:spcAft>
                <a:spcPts val="0"/>
              </a:spcAft>
              <a:buNone/>
            </a:pPr>
            <a:r>
              <a:rPr b="1" lang="en" sz="1800"/>
              <a:t>.</a:t>
            </a:r>
            <a:endParaRPr b="1" sz="1800"/>
          </a:p>
          <a:p>
            <a:pPr indent="0" lvl="0" marL="0" rtl="0" algn="l">
              <a:spcBef>
                <a:spcPts val="0"/>
              </a:spcBef>
              <a:spcAft>
                <a:spcPts val="0"/>
              </a:spcAft>
              <a:buNone/>
            </a:pPr>
            <a:r>
              <a:rPr b="1" lang="en" sz="1800"/>
              <a:t>.</a:t>
            </a:r>
            <a:endParaRPr b="1" sz="1800"/>
          </a:p>
        </p:txBody>
      </p:sp>
      <p:cxnSp>
        <p:nvCxnSpPr>
          <p:cNvPr id="78" name="Google Shape;78;p15"/>
          <p:cNvCxnSpPr/>
          <p:nvPr/>
        </p:nvCxnSpPr>
        <p:spPr>
          <a:xfrm flipH="1">
            <a:off x="3690750" y="3391175"/>
            <a:ext cx="628800" cy="672900"/>
          </a:xfrm>
          <a:prstGeom prst="straightConnector1">
            <a:avLst/>
          </a:prstGeom>
          <a:noFill/>
          <a:ln cap="flat" cmpd="sng" w="9525">
            <a:solidFill>
              <a:schemeClr val="dk2"/>
            </a:solidFill>
            <a:prstDash val="solid"/>
            <a:round/>
            <a:headEnd len="med" w="med" type="none"/>
            <a:tailEnd len="med" w="med" type="triangle"/>
          </a:ln>
        </p:spPr>
      </p:cxnSp>
      <p:pic>
        <p:nvPicPr>
          <p:cNvPr id="79" name="Google Shape;79;p15"/>
          <p:cNvPicPr preferRelativeResize="0"/>
          <p:nvPr/>
        </p:nvPicPr>
        <p:blipFill>
          <a:blip r:embed="rId4">
            <a:alphaModFix/>
          </a:blip>
          <a:stretch>
            <a:fillRect/>
          </a:stretch>
        </p:blipFill>
        <p:spPr>
          <a:xfrm>
            <a:off x="1093300" y="3641986"/>
            <a:ext cx="2324751" cy="931824"/>
          </a:xfrm>
          <a:prstGeom prst="rect">
            <a:avLst/>
          </a:prstGeom>
          <a:noFill/>
          <a:ln>
            <a:noFill/>
          </a:ln>
        </p:spPr>
      </p:pic>
      <p:sp>
        <p:nvSpPr>
          <p:cNvPr id="80" name="Google Shape;80;p15"/>
          <p:cNvSpPr txBox="1"/>
          <p:nvPr/>
        </p:nvSpPr>
        <p:spPr>
          <a:xfrm>
            <a:off x="7619888" y="1085163"/>
            <a:ext cx="853200" cy="3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np.array</a:t>
            </a:r>
            <a:endParaRPr/>
          </a:p>
        </p:txBody>
      </p:sp>
      <p:sp>
        <p:nvSpPr>
          <p:cNvPr id="81" name="Google Shape;81;p15"/>
          <p:cNvSpPr txBox="1"/>
          <p:nvPr/>
        </p:nvSpPr>
        <p:spPr>
          <a:xfrm>
            <a:off x="3608188" y="1992238"/>
            <a:ext cx="853200" cy="3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.wav</a:t>
            </a:r>
            <a:endParaRPr/>
          </a:p>
        </p:txBody>
      </p:sp>
      <p:sp>
        <p:nvSpPr>
          <p:cNvPr id="82" name="Google Shape;82;p15"/>
          <p:cNvSpPr txBox="1"/>
          <p:nvPr/>
        </p:nvSpPr>
        <p:spPr>
          <a:xfrm>
            <a:off x="1989138" y="4504313"/>
            <a:ext cx="853200" cy="3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.wav</a:t>
            </a:r>
            <a:endParaRPr/>
          </a:p>
        </p:txBody>
      </p:sp>
      <p:sp>
        <p:nvSpPr>
          <p:cNvPr id="83" name="Google Shape;83;p15"/>
          <p:cNvSpPr txBox="1"/>
          <p:nvPr/>
        </p:nvSpPr>
        <p:spPr>
          <a:xfrm>
            <a:off x="5908925" y="4683275"/>
            <a:ext cx="1560000" cy="35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A n n o u n . . .</a:t>
            </a:r>
            <a:endParaRPr sz="1000"/>
          </a:p>
        </p:txBody>
      </p:sp>
      <p:cxnSp>
        <p:nvCxnSpPr>
          <p:cNvPr id="84" name="Google Shape;84;p15"/>
          <p:cNvCxnSpPr/>
          <p:nvPr/>
        </p:nvCxnSpPr>
        <p:spPr>
          <a:xfrm rot="10800000">
            <a:off x="6333200" y="3200975"/>
            <a:ext cx="1540500" cy="73200"/>
          </a:xfrm>
          <a:prstGeom prst="straightConnector1">
            <a:avLst/>
          </a:prstGeom>
          <a:noFill/>
          <a:ln cap="flat" cmpd="sng" w="9525">
            <a:solidFill>
              <a:schemeClr val="dk2"/>
            </a:solidFill>
            <a:prstDash val="solid"/>
            <a:round/>
            <a:headEnd len="med" w="med" type="none"/>
            <a:tailEnd len="med" w="med" type="triangle"/>
          </a:ln>
        </p:spPr>
      </p:cxnSp>
      <p:pic>
        <p:nvPicPr>
          <p:cNvPr id="85" name="Google Shape;85;p15"/>
          <p:cNvPicPr preferRelativeResize="0"/>
          <p:nvPr/>
        </p:nvPicPr>
        <p:blipFill>
          <a:blip r:embed="rId5">
            <a:alphaModFix/>
          </a:blip>
          <a:stretch>
            <a:fillRect/>
          </a:stretch>
        </p:blipFill>
        <p:spPr>
          <a:xfrm>
            <a:off x="4665375" y="2931663"/>
            <a:ext cx="1518825" cy="497349"/>
          </a:xfrm>
          <a:prstGeom prst="rect">
            <a:avLst/>
          </a:prstGeom>
          <a:noFill/>
          <a:ln>
            <a:noFill/>
          </a:ln>
        </p:spPr>
      </p:pic>
      <p:sp>
        <p:nvSpPr>
          <p:cNvPr id="86" name="Google Shape;86;p15"/>
          <p:cNvSpPr txBox="1"/>
          <p:nvPr/>
        </p:nvSpPr>
        <p:spPr>
          <a:xfrm>
            <a:off x="3783275" y="3566675"/>
            <a:ext cx="1331100" cy="49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Vocoder</a:t>
            </a:r>
            <a:endParaRPr/>
          </a:p>
          <a:p>
            <a:pPr indent="0" lvl="0" marL="0" rtl="0" algn="ctr">
              <a:spcBef>
                <a:spcPts val="0"/>
              </a:spcBef>
              <a:spcAft>
                <a:spcPts val="0"/>
              </a:spcAft>
              <a:buNone/>
            </a:pPr>
            <a:r>
              <a:rPr lang="en"/>
              <a:t>(Griffin-Lim)</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