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88" r:id="rId17"/>
    <p:sldId id="289" r:id="rId18"/>
    <p:sldId id="29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3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5CE"/>
          </a:solidFill>
        </a:fill>
      </a:tcStyle>
    </a:wholeTbl>
    <a:band2H>
      <a:tcTxStyle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3"/>
          </a:solidFill>
        </a:fill>
      </a:tcStyle>
    </a:wholeTbl>
    <a:band2H>
      <a:tcTxStyle/>
      <a:tcStyle>
        <a:tcBdr/>
        <a:fill>
          <a:solidFill>
            <a:srgbClr val="E6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9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487898" y="3863771"/>
            <a:ext cx="3683001" cy="3698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487899" y="1250570"/>
            <a:ext cx="7324988" cy="744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487898" y="2000917"/>
            <a:ext cx="6041584" cy="487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0911" y="4699139"/>
            <a:ext cx="883651" cy="3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"/>
          <p:cNvSpPr/>
          <p:nvPr/>
        </p:nvSpPr>
        <p:spPr>
          <a:xfrm>
            <a:off x="8053950" y="4639759"/>
            <a:ext cx="1018534" cy="440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900"/>
              </a:spcBef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074459" y="1674428"/>
            <a:ext cx="6069542" cy="1250669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336613" y="1010407"/>
            <a:ext cx="8207742" cy="36419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100"/>
            </a:lvl1pPr>
            <a:lvl2pPr marL="0" indent="457200">
              <a:spcBef>
                <a:spcPts val="200"/>
              </a:spcBef>
              <a:buSzTx/>
              <a:buNone/>
              <a:defRPr sz="1100"/>
            </a:lvl2pPr>
            <a:lvl3pPr marL="0" indent="914400">
              <a:spcBef>
                <a:spcPts val="200"/>
              </a:spcBef>
              <a:buSzTx/>
              <a:buNone/>
              <a:defRPr sz="1100"/>
            </a:lvl3pPr>
            <a:lvl4pPr marL="0" indent="1371600">
              <a:spcBef>
                <a:spcPts val="200"/>
              </a:spcBef>
              <a:buSzTx/>
              <a:buNone/>
              <a:defRPr sz="1100"/>
            </a:lvl4pPr>
            <a:lvl5pPr marL="0" indent="182880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96393" y="1969202"/>
            <a:ext cx="7772401" cy="930106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3575" y="1012506"/>
            <a:ext cx="4038601" cy="34720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  <a:lvl2pPr marL="771525" indent="-314325">
              <a:defRPr sz="2200"/>
            </a:lvl2pPr>
            <a:lvl3pPr marL="1228725" indent="-314325">
              <a:defRPr sz="2200"/>
            </a:lvl3pPr>
            <a:lvl4pPr marL="1685925" indent="-314325">
              <a:defRPr sz="2200"/>
            </a:lvl4pPr>
            <a:lvl5pPr marL="2143125" indent="-314325"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517" y="1011542"/>
            <a:ext cx="2442635" cy="3394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1pPr>
            <a:lvl2pPr marL="774700" indent="-317500">
              <a:spcBef>
                <a:spcPts val="400"/>
              </a:spcBef>
              <a:defRPr sz="2000">
                <a:solidFill>
                  <a:srgbClr val="4D4D4C"/>
                </a:solidFill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742" y="3127083"/>
            <a:ext cx="1797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Rectangle"/>
          <p:cNvSpPr>
            <a:spLocks noGrp="1"/>
          </p:cNvSpPr>
          <p:nvPr>
            <p:ph type="body" sz="quarter" idx="13"/>
          </p:nvPr>
        </p:nvSpPr>
        <p:spPr>
          <a:xfrm>
            <a:off x="2496747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4" name="Rectangle"/>
          <p:cNvSpPr>
            <a:spLocks noGrp="1"/>
          </p:cNvSpPr>
          <p:nvPr>
            <p:ph type="body" sz="quarter" idx="14"/>
          </p:nvPr>
        </p:nvSpPr>
        <p:spPr>
          <a:xfrm>
            <a:off x="463458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5" name="Rectangle"/>
          <p:cNvSpPr>
            <a:spLocks noGrp="1"/>
          </p:cNvSpPr>
          <p:nvPr>
            <p:ph type="body" sz="quarter" idx="15"/>
          </p:nvPr>
        </p:nvSpPr>
        <p:spPr>
          <a:xfrm>
            <a:off x="699034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18"/>
          </p:nvPr>
        </p:nvSpPr>
        <p:spPr>
          <a:xfrm>
            <a:off x="463458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9" name="Image"/>
          <p:cNvSpPr>
            <a:spLocks noGrp="1"/>
          </p:cNvSpPr>
          <p:nvPr>
            <p:ph type="pic" sz="quarter" idx="19"/>
          </p:nvPr>
        </p:nvSpPr>
        <p:spPr>
          <a:xfrm>
            <a:off x="699034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9933" y="2151896"/>
            <a:ext cx="1924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>
            <a:spLocks noGrp="1"/>
          </p:cNvSpPr>
          <p:nvPr>
            <p:ph type="body" sz="quarter" idx="13"/>
          </p:nvPr>
        </p:nvSpPr>
        <p:spPr>
          <a:xfrm>
            <a:off x="3479308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1" name="Rectangle"/>
          <p:cNvSpPr>
            <a:spLocks noGrp="1"/>
          </p:cNvSpPr>
          <p:nvPr>
            <p:ph type="body" sz="quarter" idx="14"/>
          </p:nvPr>
        </p:nvSpPr>
        <p:spPr>
          <a:xfrm>
            <a:off x="6624973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2" name="Rectangle"/>
          <p:cNvSpPr>
            <a:spLocks noGrp="1"/>
          </p:cNvSpPr>
          <p:nvPr>
            <p:ph type="body" sz="quarter" idx="15"/>
          </p:nvPr>
        </p:nvSpPr>
        <p:spPr>
          <a:xfrm>
            <a:off x="33993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3" name="Rectangle"/>
          <p:cNvSpPr>
            <a:spLocks noGrp="1"/>
          </p:cNvSpPr>
          <p:nvPr>
            <p:ph type="body" sz="quarter" idx="16"/>
          </p:nvPr>
        </p:nvSpPr>
        <p:spPr>
          <a:xfrm>
            <a:off x="3479308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7"/>
          </p:nvPr>
        </p:nvSpPr>
        <p:spPr>
          <a:xfrm>
            <a:off x="662497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quarter" idx="18"/>
          </p:nvPr>
        </p:nvSpPr>
        <p:spPr>
          <a:xfrm>
            <a:off x="33993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9"/>
          </p:nvPr>
        </p:nvSpPr>
        <p:spPr>
          <a:xfrm>
            <a:off x="347930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0"/>
          </p:nvPr>
        </p:nvSpPr>
        <p:spPr>
          <a:xfrm>
            <a:off x="6624973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21"/>
          </p:nvPr>
        </p:nvSpPr>
        <p:spPr>
          <a:xfrm>
            <a:off x="33993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2"/>
          </p:nvPr>
        </p:nvSpPr>
        <p:spPr>
          <a:xfrm>
            <a:off x="347930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23"/>
          </p:nvPr>
        </p:nvSpPr>
        <p:spPr>
          <a:xfrm>
            <a:off x="6624973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800100" indent="-342900"/>
            <a:lvl3pPr marL="1219200" indent="-304800"/>
            <a:lvl4pPr marL="1714500" indent="-342900">
              <a:buChar char="–"/>
            </a:lvl4pPr>
            <a:lvl5pPr marL="2171700" indent="-342900"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4">
            <a:extLst/>
          </a:blip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0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21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02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83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64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145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526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907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88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2l.ai/" TargetMode="External"/><Relationship Id="rId2" Type="http://schemas.openxmlformats.org/officeDocument/2006/relationships/hyperlink" Target="https://zh.d2l.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d2l.ai/berkeley-stat-157/units/array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4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6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7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1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t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83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5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troduction to Deep Learning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452627">
              <a:spcBef>
                <a:spcPts val="900"/>
              </a:spcBef>
              <a:buSzTx/>
              <a:buNone/>
              <a:defRPr sz="3959" b="1">
                <a:solidFill>
                  <a:srgbClr val="4D4D4C"/>
                </a:solidFill>
              </a:defRPr>
            </a:lvl1pPr>
          </a:lstStyle>
          <a:p>
            <a:r>
              <a:rPr lang="ja-JP" altLang="en-US"/>
              <a:t>动手学深度学习</a:t>
            </a:r>
            <a:endParaRPr dirty="0"/>
          </a:p>
        </p:txBody>
      </p:sp>
      <p:sp>
        <p:nvSpPr>
          <p:cNvPr id="149" name="3. Gradient and Auto Differentiation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dirty="0"/>
              <a:t>. </a:t>
            </a:r>
            <a:r>
              <a:rPr lang="ja-JP" altLang="en-US"/>
              <a:t>导数</a:t>
            </a:r>
            <a:r>
              <a:rPr lang="zh-CN" altLang="en-US" dirty="0"/>
              <a:t>、</a:t>
            </a:r>
            <a:r>
              <a:rPr lang="ja-JP" altLang="en-US"/>
              <a:t>逆向传播和复杂度</a:t>
            </a: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CC2DD440-3474-7940-BAED-84CBDFF755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7898" y="3430138"/>
            <a:ext cx="7128960" cy="12907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中文教材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z</a:t>
            </a:r>
            <a:r>
              <a:rPr lang="en-US" sz="1600" dirty="0">
                <a:hlinkClick r:id="rId2"/>
              </a:rPr>
              <a:t>h</a:t>
            </a:r>
            <a:r>
              <a:rPr lang="en-US" altLang="zh-CN" sz="1600" dirty="0">
                <a:hlinkClick r:id="rId2"/>
              </a:rPr>
              <a:t>.d2l.ai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英文教材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www.d2l.ai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教学视频</a:t>
            </a:r>
            <a:r>
              <a:rPr lang="zh-CN" altLang="en-US" sz="1600" dirty="0"/>
              <a:t>：</a:t>
            </a:r>
            <a:r>
              <a:rPr lang="en-US" sz="1600" b="1" dirty="0">
                <a:hlinkClick r:id="rId4"/>
              </a:rPr>
              <a:t>https://courses.d2l.ai/berkeley-stat-157/units/</a:t>
            </a:r>
            <a:r>
              <a:rPr lang="en-US" sz="1600" b="1">
                <a:hlinkClick r:id="rId4"/>
              </a:rPr>
              <a:t>arrays.html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901428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5192EB-A3A1-794E-8926-B8E8A04D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" y="300864"/>
            <a:ext cx="8255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00155-66B1-5742-A00A-A5E32DBF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5" y="828897"/>
            <a:ext cx="9779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2C8BC-4A8B-D244-AD72-9FAB152E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94" y="828897"/>
            <a:ext cx="9779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D5EF1-33F5-BE40-8773-9F49F6BF5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666" y="1148251"/>
            <a:ext cx="2813587" cy="48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FC881-B5A2-FC41-8C89-E8643F02D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837" y="220972"/>
            <a:ext cx="1917700" cy="210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8698F-8216-EB48-B5BA-8040D8A6C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79" y="2405743"/>
            <a:ext cx="4152900" cy="2438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2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Equation"/>
              <p:cNvSpPr txBox="1"/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blipFill>
                <a:blip r:embed="rId3"/>
                <a:stretch>
                  <a:fillRect l="-70000" r="-80000" b="-10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Equation"/>
              <p:cNvSpPr txBox="1"/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blipFill>
                <a:blip r:embed="rId4"/>
                <a:stretch>
                  <a:fillRect l="-50000" r="-7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Equation"/>
              <p:cNvSpPr txBox="1"/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blipFill>
                <a:blip r:embed="rId5"/>
                <a:stretch>
                  <a:fillRect l="-70000" r="-9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Equation"/>
              <p:cNvSpPr txBox="1"/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blipFill>
                <a:blip r:embed="rId6"/>
                <a:stretch>
                  <a:fillRect l="-10000" r="-1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Equation"/>
              <p:cNvSpPr txBox="1"/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blipFill>
                <a:blip r:embed="rId7"/>
                <a:stretch>
                  <a:fillRect l="-11628" r="-93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Line"/>
          <p:cNvSpPr/>
          <p:nvPr/>
        </p:nvSpPr>
        <p:spPr>
          <a:xfrm>
            <a:off x="471652" y="1703794"/>
            <a:ext cx="3407354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9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Equation"/>
              <p:cNvSpPr txBox="1"/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blipFill>
                <a:blip r:embed="rId8"/>
                <a:stretch>
                  <a:fillRect l="-50000" r="-6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Equation"/>
              <p:cNvSpPr txBox="1"/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blipFill>
                <a:blip r:embed="rId9"/>
                <a:stretch>
                  <a:fillRect l="-5333" t="-2273" r="-266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Equation"/>
              <p:cNvSpPr txBox="1"/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sz="1900"/>
              </a:p>
            </p:txBody>
          </p:sp>
        </mc:Choice>
        <mc:Fallback xmlns="">
          <p:sp>
            <p:nvSpPr>
              <p:cNvPr id="3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blipFill>
                <a:blip r:embed="rId10"/>
                <a:stretch>
                  <a:fillRect l="-75000" r="-87500" b="-8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Equation"/>
              <p:cNvSpPr txBox="1"/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矩阵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blipFill>
                <a:blip r:embed="rId11"/>
                <a:stretch>
                  <a:fillRect l="-2400" t="-12500" r="-4800" b="-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Equation"/>
              <p:cNvSpPr txBox="1"/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不是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关于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的函数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blipFill>
                <a:blip r:embed="rId12"/>
                <a:stretch>
                  <a:fillRect t="-12000" r="-1245" b="-36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3"/>
                <a:stretch>
                  <a:fillRect l="-20000" t="-2273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Equation"/>
              <p:cNvSpPr txBox="1"/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blipFill>
                <a:blip r:embed="rId14"/>
                <a:stretch>
                  <a:fillRect l="-54545" r="-72727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Line"/>
          <p:cNvSpPr/>
          <p:nvPr/>
        </p:nvSpPr>
        <p:spPr>
          <a:xfrm>
            <a:off x="465302" y="3474902"/>
            <a:ext cx="4044219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Equation"/>
              <p:cNvSpPr txBox="1"/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4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blipFill>
                <a:blip r:embed="rId15"/>
                <a:stretch>
                  <a:fillRect l="-10000" r="-20000" b="-1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Equation"/>
              <p:cNvSpPr txBox="1"/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blipFill>
                <a:blip r:embed="rId16"/>
                <a:stretch>
                  <a:fillRect l="-22727" r="-31818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Equation"/>
              <p:cNvSpPr txBox="1"/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𝐀𝐮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5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blipFill>
                <a:blip r:embed="rId17"/>
                <a:stretch>
                  <a:fillRect l="-26087" r="-30435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Equation"/>
              <p:cNvSpPr txBox="1"/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blipFill>
                <a:blip r:embed="rId18"/>
                <a:stretch>
                  <a:fillRect l="-24000" r="-28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Equation"/>
              <p:cNvSpPr txBox="1"/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blipFill>
                <a:blip r:embed="rId19"/>
                <a:stretch>
                  <a:fillRect l="-50000" r="-5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Equation"/>
              <p:cNvSpPr txBox="1"/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blipFill>
                <a:blip r:embed="rId20"/>
                <a:stretch>
                  <a:fillRect l="-14706" r="-23529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Equation"/>
              <p:cNvSpPr txBox="1"/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blipFill>
                <a:blip r:embed="rId21"/>
                <a:stretch>
                  <a:fillRect l="-30435" r="-13043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Equation"/>
              <p:cNvSpPr txBox="1"/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blipFill>
                <a:blip r:embed="rId22"/>
                <a:stretch>
                  <a:fillRect t="-232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" animBg="1" advAuto="0"/>
      <p:bldP spid="336" grpId="7" animBg="1" advAuto="0"/>
      <p:bldP spid="337" grpId="6" animBg="1" advAuto="0"/>
      <p:bldP spid="341" grpId="5" animBg="1" advAuto="0"/>
      <p:bldP spid="342" grpId="2" animBg="1" advAuto="0"/>
      <p:bldP spid="353" grpId="3" animBg="1" advAuto="0"/>
      <p:bldP spid="355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 rot="16200000">
            <a:off x="4466691" y="1933071"/>
            <a:ext cx="317501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 rot="16200000">
            <a:off x="6044556" y="1887891"/>
            <a:ext cx="448013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Rectangle"/>
          <p:cNvSpPr/>
          <p:nvPr/>
        </p:nvSpPr>
        <p:spPr>
          <a:xfrm>
            <a:off x="2737524" y="3740465"/>
            <a:ext cx="513257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1" name="Generalize to Matrices"/>
          <p:cNvSpPr txBox="1">
            <a:spLocks noGrp="1"/>
          </p:cNvSpPr>
          <p:nvPr>
            <p:ph type="title"/>
          </p:nvPr>
        </p:nvSpPr>
        <p:spPr>
          <a:xfrm>
            <a:off x="2963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推广到矩阵</a:t>
            </a:r>
            <a:endParaRPr dirty="0"/>
          </a:p>
        </p:txBody>
      </p:sp>
      <p:sp>
        <p:nvSpPr>
          <p:cNvPr id="362" name="Rectangle"/>
          <p:cNvSpPr/>
          <p:nvPr/>
        </p:nvSpPr>
        <p:spPr>
          <a:xfrm>
            <a:off x="2920200" y="1344044"/>
            <a:ext cx="311765" cy="29785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3" name="Rectangle"/>
          <p:cNvSpPr/>
          <p:nvPr/>
        </p:nvSpPr>
        <p:spPr>
          <a:xfrm>
            <a:off x="1546643" y="2774732"/>
            <a:ext cx="317501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4" name="Square"/>
          <p:cNvSpPr/>
          <p:nvPr/>
        </p:nvSpPr>
        <p:spPr>
          <a:xfrm>
            <a:off x="1546643" y="2150814"/>
            <a:ext cx="317501" cy="31750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5" name="Rectangle"/>
          <p:cNvSpPr/>
          <p:nvPr/>
        </p:nvSpPr>
        <p:spPr>
          <a:xfrm>
            <a:off x="4602408" y="1084232"/>
            <a:ext cx="317501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6" name="Rectangle"/>
          <p:cNvSpPr/>
          <p:nvPr/>
        </p:nvSpPr>
        <p:spPr>
          <a:xfrm>
            <a:off x="2923736" y="2773916"/>
            <a:ext cx="317501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7" name="Rectangle"/>
          <p:cNvSpPr/>
          <p:nvPr/>
        </p:nvSpPr>
        <p:spPr>
          <a:xfrm rot="16200000">
            <a:off x="4311396" y="2813878"/>
            <a:ext cx="628092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Equation"/>
              <p:cNvSpPr txBox="1"/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blipFill>
                <a:blip r:embed="rId2"/>
                <a:stretch>
                  <a:fillRect l="-36364" r="-45455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Equation"/>
              <p:cNvSpPr txBox="1"/>
              <p:nvPr/>
            </p:nvSpPr>
            <p:spPr>
              <a:xfrm>
                <a:off x="1657098" y="225203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98" y="2252031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54545" r="-72727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Equation"/>
              <p:cNvSpPr txBox="1"/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63636" r="-72727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Equation"/>
              <p:cNvSpPr txBox="1"/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Equation"/>
              <p:cNvSpPr txBox="1"/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19231" t="-2326" r="-19231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Equation"/>
              <p:cNvSpPr txBox="1"/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24000" r="-2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Square"/>
          <p:cNvSpPr/>
          <p:nvPr/>
        </p:nvSpPr>
        <p:spPr>
          <a:xfrm>
            <a:off x="2923736" y="2142631"/>
            <a:ext cx="317501" cy="31750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Equation"/>
              <p:cNvSpPr txBox="1"/>
              <p:nvPr/>
            </p:nvSpPr>
            <p:spPr>
              <a:xfrm>
                <a:off x="2930032" y="2021141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32" y="2021141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29167" r="-2083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Equation"/>
              <p:cNvSpPr txBox="1"/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50000" r="-6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Scalar"/>
          <p:cNvSpPr txBox="1"/>
          <p:nvPr/>
        </p:nvSpPr>
        <p:spPr>
          <a:xfrm>
            <a:off x="2700032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8" name="Scalar"/>
          <p:cNvSpPr txBox="1"/>
          <p:nvPr/>
        </p:nvSpPr>
        <p:spPr>
          <a:xfrm>
            <a:off x="400515" y="211695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9" name="Vector"/>
          <p:cNvSpPr txBox="1"/>
          <p:nvPr/>
        </p:nvSpPr>
        <p:spPr>
          <a:xfrm>
            <a:off x="400459" y="288878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</a:p>
        </p:txBody>
      </p:sp>
      <p:sp>
        <p:nvSpPr>
          <p:cNvPr id="380" name="Rectangle"/>
          <p:cNvSpPr/>
          <p:nvPr/>
        </p:nvSpPr>
        <p:spPr>
          <a:xfrm>
            <a:off x="5979219" y="1084067"/>
            <a:ext cx="448013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Equation"/>
              <p:cNvSpPr txBox="1"/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blipFill>
                <a:blip r:embed="rId10"/>
                <a:stretch>
                  <a:fillRect l="-42857" r="-42857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Equation"/>
              <p:cNvSpPr txBox="1"/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blipFill>
                <a:blip r:embed="rId11"/>
                <a:stretch>
                  <a:fillRect l="-21429" t="-2326" r="-1428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3" name="Rectangle"/>
          <p:cNvSpPr/>
          <p:nvPr/>
        </p:nvSpPr>
        <p:spPr>
          <a:xfrm>
            <a:off x="1344839" y="3711605"/>
            <a:ext cx="513256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Equation"/>
              <p:cNvSpPr txBox="1"/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blipFill>
                <a:blip r:embed="rId12"/>
                <a:stretch>
                  <a:fillRect l="-33333" r="-40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Matrix"/>
          <p:cNvSpPr txBox="1"/>
          <p:nvPr/>
        </p:nvSpPr>
        <p:spPr>
          <a:xfrm>
            <a:off x="413352" y="3805098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Equation"/>
              <p:cNvSpPr txBox="1"/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blipFill>
                <a:blip r:embed="rId13"/>
                <a:stretch>
                  <a:fillRect l="-17241" r="-1034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Equation"/>
              <p:cNvSpPr txBox="1"/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blipFill>
                <a:blip r:embed="rId14"/>
                <a:stretch>
                  <a:fillRect l="-23529" r="-52941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Equation"/>
              <p:cNvSpPr txBox="1"/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blipFill>
                <a:blip r:embed="rId15"/>
                <a:stretch>
                  <a:fillRect l="-22222" r="-444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Equation"/>
              <p:cNvSpPr txBox="1"/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blipFill>
                <a:blip r:embed="rId16"/>
                <a:stretch>
                  <a:fillRect l="-27273" r="-54545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Equation"/>
              <p:cNvSpPr txBox="1"/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blipFill>
                <a:blip r:embed="rId17"/>
                <a:stretch>
                  <a:fillRect l="-21622" r="-43243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Equation"/>
              <p:cNvSpPr txBox="1"/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3684" r="-47368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Equation"/>
              <p:cNvSpPr txBox="1"/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blipFill>
                <a:blip r:embed="rId19"/>
                <a:stretch>
                  <a:fillRect l="-20513" r="-35897" b="-8823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Equation"/>
              <p:cNvSpPr txBox="1"/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blipFill>
                <a:blip r:embed="rId20"/>
                <a:stretch>
                  <a:fillRect l="-20513" r="-35897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Equation"/>
              <p:cNvSpPr txBox="1"/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0513" r="-4615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Equation"/>
              <p:cNvSpPr txBox="1"/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blipFill>
                <a:blip r:embed="rId21"/>
                <a:stretch>
                  <a:fillRect l="-22500" r="-4000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Equation"/>
              <p:cNvSpPr txBox="1"/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blipFill>
                <a:blip r:embed="rId22"/>
                <a:stretch>
                  <a:fillRect l="-16981" r="-30189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0" name="Group"/>
          <p:cNvGrpSpPr/>
          <p:nvPr/>
        </p:nvGrpSpPr>
        <p:grpSpPr>
          <a:xfrm>
            <a:off x="4192619" y="3628731"/>
            <a:ext cx="717021" cy="868378"/>
            <a:chOff x="0" y="0"/>
            <a:chExt cx="717020" cy="868377"/>
          </a:xfrm>
        </p:grpSpPr>
        <p:sp>
          <p:nvSpPr>
            <p:cNvPr id="397" name="Rectangle"/>
            <p:cNvSpPr/>
            <p:nvPr/>
          </p:nvSpPr>
          <p:spPr>
            <a:xfrm>
              <a:off x="0" y="215062"/>
              <a:ext cx="513256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" name="Shape"/>
            <p:cNvSpPr/>
            <p:nvPr/>
          </p:nvSpPr>
          <p:spPr>
            <a:xfrm>
              <a:off x="3253" y="0"/>
              <a:ext cx="713768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9" name="Shape"/>
            <p:cNvSpPr/>
            <p:nvPr/>
          </p:nvSpPr>
          <p:spPr>
            <a:xfrm>
              <a:off x="510656" y="5712"/>
              <a:ext cx="203560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Equation"/>
              <p:cNvSpPr txBox="1"/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blipFill>
                <a:blip r:embed="rId23"/>
                <a:stretch>
                  <a:fillRect l="-13793" r="-2931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5" name="Group"/>
          <p:cNvGrpSpPr/>
          <p:nvPr/>
        </p:nvGrpSpPr>
        <p:grpSpPr>
          <a:xfrm>
            <a:off x="6009619" y="2701516"/>
            <a:ext cx="644911" cy="868378"/>
            <a:chOff x="0" y="0"/>
            <a:chExt cx="644909" cy="868377"/>
          </a:xfrm>
        </p:grpSpPr>
        <p:sp>
          <p:nvSpPr>
            <p:cNvPr id="402" name="Rectangle"/>
            <p:cNvSpPr/>
            <p:nvPr/>
          </p:nvSpPr>
          <p:spPr>
            <a:xfrm>
              <a:off x="0" y="215062"/>
              <a:ext cx="461638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3" name="Shape"/>
            <p:cNvSpPr/>
            <p:nvPr/>
          </p:nvSpPr>
          <p:spPr>
            <a:xfrm>
              <a:off x="2926" y="0"/>
              <a:ext cx="641984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4" name="Shape"/>
            <p:cNvSpPr/>
            <p:nvPr/>
          </p:nvSpPr>
          <p:spPr>
            <a:xfrm>
              <a:off x="459299" y="5712"/>
              <a:ext cx="183089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Equation"/>
              <p:cNvSpPr txBox="1"/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blipFill>
                <a:blip r:embed="rId24"/>
                <a:stretch>
                  <a:fillRect l="-11268" r="-239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Group"/>
          <p:cNvGrpSpPr/>
          <p:nvPr/>
        </p:nvGrpSpPr>
        <p:grpSpPr>
          <a:xfrm>
            <a:off x="6026631" y="4010222"/>
            <a:ext cx="245940" cy="297855"/>
            <a:chOff x="0" y="0"/>
            <a:chExt cx="245938" cy="297854"/>
          </a:xfrm>
        </p:grpSpPr>
        <p:sp>
          <p:nvSpPr>
            <p:cNvPr id="407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9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6347422" y="4010222"/>
            <a:ext cx="245940" cy="297855"/>
            <a:chOff x="0" y="0"/>
            <a:chExt cx="245938" cy="297854"/>
          </a:xfrm>
        </p:grpSpPr>
        <p:sp>
          <p:nvSpPr>
            <p:cNvPr id="411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6668213" y="4010222"/>
            <a:ext cx="245940" cy="297855"/>
            <a:chOff x="0" y="0"/>
            <a:chExt cx="245938" cy="297854"/>
          </a:xfrm>
        </p:grpSpPr>
        <p:sp>
          <p:nvSpPr>
            <p:cNvPr id="415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Equation"/>
              <p:cNvSpPr txBox="1"/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blipFill>
                <a:blip r:embed="rId25"/>
                <a:stretch>
                  <a:fillRect l="-13793" t="-2273" r="-1379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Equation"/>
              <p:cNvSpPr txBox="1"/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blipFill>
                <a:blip r:embed="rId26"/>
                <a:stretch>
                  <a:fillRect l="-17857" t="-2273" r="-1785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Vector"/>
          <p:cNvSpPr txBox="1"/>
          <p:nvPr/>
        </p:nvSpPr>
        <p:spPr>
          <a:xfrm>
            <a:off x="4400421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422" name="Matrix"/>
          <p:cNvSpPr txBox="1"/>
          <p:nvPr/>
        </p:nvSpPr>
        <p:spPr>
          <a:xfrm>
            <a:off x="5986069" y="58273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Equation"/>
              <p:cNvSpPr txBox="1"/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blipFill>
                <a:blip r:embed="rId27"/>
                <a:stretch>
                  <a:fillRect l="-13793" t="-2273" r="-1724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Equation"/>
              <p:cNvSpPr txBox="1"/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blipFill>
                <a:blip r:embed="rId28"/>
                <a:stretch>
                  <a:fillRect l="-37500" r="-66667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Equation"/>
              <p:cNvSpPr txBox="1"/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Equation"/>
              <p:cNvSpPr txBox="1"/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hain Rule"/>
          <p:cNvSpPr txBox="1">
            <a:spLocks noGrp="1"/>
          </p:cNvSpPr>
          <p:nvPr>
            <p:ph type="title"/>
          </p:nvPr>
        </p:nvSpPr>
        <p:spPr>
          <a:xfrm>
            <a:off x="685800" y="2106697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pic>
        <p:nvPicPr>
          <p:cNvPr id="4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4156" y="1810170"/>
            <a:ext cx="1905001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eneralize to V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sp>
        <p:nvSpPr>
          <p:cNvPr id="432" name="Chain rule for scalars:…"/>
          <p:cNvSpPr txBox="1">
            <a:spLocks noGrp="1"/>
          </p:cNvSpPr>
          <p:nvPr>
            <p:ph type="body" sz="half" idx="1"/>
          </p:nvPr>
        </p:nvSpPr>
        <p:spPr>
          <a:xfrm>
            <a:off x="340592" y="1125877"/>
            <a:ext cx="8205304" cy="181476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en-US" dirty="0" err="1"/>
              <a:t>标量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矢量：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Equation"/>
              <p:cNvSpPr txBox="1"/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blipFill>
                <a:blip r:embed="rId2"/>
                <a:stretch>
                  <a:fillRect l="-4624" r="-20231" b="-739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Equation"/>
              <p:cNvSpPr txBox="1"/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blipFill>
                <a:blip r:embed="rId3"/>
                <a:stretch>
                  <a:fillRect l="-6667" t="-1923" r="-2500" b="-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9" name="Group"/>
          <p:cNvGrpSpPr/>
          <p:nvPr/>
        </p:nvGrpSpPr>
        <p:grpSpPr>
          <a:xfrm>
            <a:off x="687858" y="3099938"/>
            <a:ext cx="1680242" cy="1183965"/>
            <a:chOff x="0" y="0"/>
            <a:chExt cx="1680241" cy="1183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Equation"/>
                <p:cNvSpPr txBox="1"/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3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blipFill>
                  <a:blip r:embed="rId4"/>
                  <a:stretch>
                    <a:fillRect l="-4918" r="-2459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Equation"/>
                <p:cNvSpPr txBox="1"/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Equation"/>
                <p:cNvSpPr txBox="1"/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blipFill>
                  <a:blip r:embed="rId6"/>
                  <a:stretch>
                    <a:fillRect l="-28571" r="-6071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Equation"/>
                <p:cNvSpPr txBox="1"/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Group"/>
          <p:cNvGrpSpPr/>
          <p:nvPr/>
        </p:nvGrpSpPr>
        <p:grpSpPr>
          <a:xfrm>
            <a:off x="2999681" y="3099481"/>
            <a:ext cx="1922024" cy="1186200"/>
            <a:chOff x="0" y="0"/>
            <a:chExt cx="1922022" cy="1186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Equation"/>
                <p:cNvSpPr txBox="1"/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blipFill>
                  <a:blip r:embed="rId8"/>
                  <a:stretch>
                    <a:fillRect l="-4000" r="-1600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Equation"/>
                <p:cNvSpPr txBox="1"/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blipFill>
                  <a:blip r:embed="rId9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Equation"/>
                <p:cNvSpPr txBox="1"/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blipFill>
                  <a:blip r:embed="rId10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Equation"/>
                <p:cNvSpPr txBox="1"/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3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9" name="Group"/>
          <p:cNvGrpSpPr/>
          <p:nvPr/>
        </p:nvGrpSpPr>
        <p:grpSpPr>
          <a:xfrm>
            <a:off x="5518067" y="3099481"/>
            <a:ext cx="1861044" cy="1173500"/>
            <a:chOff x="0" y="0"/>
            <a:chExt cx="1861043" cy="1173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Equation"/>
                <p:cNvSpPr txBox="1"/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blipFill>
                  <a:blip r:embed="rId12"/>
                  <a:stretch>
                    <a:fillRect l="-3175" r="-794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Equation"/>
                <p:cNvSpPr txBox="1"/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36957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Equation"/>
                <p:cNvSpPr txBox="1"/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blipFill>
                  <a:blip r:embed="rId14"/>
                  <a:stretch>
                    <a:fillRect l="-23256" r="-4186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Equation"/>
                <p:cNvSpPr txBox="1"/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blipFill>
                  <a:blip r:embed="rId15"/>
                  <a:stretch>
                    <a:fillRect l="-225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1" build="p" bldLvl="5" animBg="1" advAuto="0"/>
      <p:bldP spid="439" grpId="2" animBg="1" advAuto="0"/>
      <p:bldP spid="444" grpId="3" animBg="1" advAuto="0"/>
      <p:bldP spid="449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D2290-58FB-E04F-8519-625FD0BA7A34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8892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9B376-1601-4D42-9D2D-3D91C94F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15" y="2724936"/>
            <a:ext cx="1246631" cy="11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16B74-9933-C642-9265-BA2CFF1F0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092" y="2724936"/>
            <a:ext cx="2679700" cy="204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389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33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2E62C7-2D01-074B-AEA8-7295129B1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2790247"/>
            <a:ext cx="1184584" cy="1079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D17CA5-F2E5-134A-829C-8A1F37C9A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722" y="2790246"/>
            <a:ext cx="2620789" cy="20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22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Auto…"/>
          <p:cNvSpPr txBox="1">
            <a:spLocks noGrp="1"/>
          </p:cNvSpPr>
          <p:nvPr>
            <p:ph type="title"/>
          </p:nvPr>
        </p:nvSpPr>
        <p:spPr>
          <a:xfrm>
            <a:off x="685800" y="1610001"/>
            <a:ext cx="7772400" cy="1717871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自动微分法</a:t>
            </a:r>
            <a:endParaRPr dirty="0"/>
          </a:p>
        </p:txBody>
      </p:sp>
      <p:pic>
        <p:nvPicPr>
          <p:cNvPr id="47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9987" r="42415"/>
          <a:stretch>
            <a:fillRect/>
          </a:stretch>
        </p:blipFill>
        <p:spPr>
          <a:xfrm>
            <a:off x="5283476" y="850900"/>
            <a:ext cx="2444153" cy="3441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概要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/>
              <a:t>矩阵微积分</a:t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逆向传播</a:t>
            </a:r>
          </a:p>
          <a:p>
            <a:pPr marL="621631" lvl="1" indent="-240631">
              <a:defRPr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1266320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Auto Differentiation (A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477" name="AD evaluates gradients of a function specified by a program at given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r>
              <a:rPr lang="ja-JP" altLang="en-US"/>
              <a:t>将符号微分法应用于最基本的算子，然后代入数值</a:t>
            </a:r>
            <a:r>
              <a:rPr lang="zh-CN" altLang="en-US" dirty="0"/>
              <a:t>，</a:t>
            </a:r>
            <a:r>
              <a:rPr lang="ja-JP" altLang="en-US"/>
              <a:t>应用于整个函数</a:t>
            </a:r>
            <a:endParaRPr dirty="0"/>
          </a:p>
          <a:p>
            <a:r>
              <a:rPr lang="ja-JP" altLang="en-US"/>
              <a:t>其它常见微分法</a:t>
            </a:r>
            <a:endParaRPr dirty="0"/>
          </a:p>
          <a:p>
            <a:pPr lvl="1"/>
            <a:r>
              <a:rPr lang="ja-JP" altLang="en-US"/>
              <a:t>符号微分法</a:t>
            </a:r>
            <a:endParaRPr dirty="0"/>
          </a:p>
          <a:p>
            <a:pPr lvl="1"/>
            <a:endParaRPr lang="en-US" dirty="0"/>
          </a:p>
          <a:p>
            <a:pPr lvl="1"/>
            <a:endParaRPr dirty="0"/>
          </a:p>
          <a:p>
            <a:pPr lvl="1"/>
            <a:r>
              <a:rPr lang="ja-JP" altLang="en-US"/>
              <a:t>数值微分法</a:t>
            </a:r>
            <a:endParaRPr lang="ja-JP" altLang="en-US" dirty="0"/>
          </a:p>
        </p:txBody>
      </p:sp>
      <p:pic>
        <p:nvPicPr>
          <p:cNvPr id="47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r="59832" b="78887"/>
          <a:stretch>
            <a:fillRect/>
          </a:stretch>
        </p:blipFill>
        <p:spPr>
          <a:xfrm>
            <a:off x="1700236" y="2746144"/>
            <a:ext cx="2444374" cy="78566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Equation"/>
              <p:cNvSpPr txBox="1"/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blipFill>
                <a:blip r:embed="rId3"/>
                <a:stretch>
                  <a:fillRect l="-3465" t="-5000" r="-1485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Equation"/>
              <p:cNvSpPr txBox="1"/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blipFill>
                <a:blip r:embed="rId2"/>
                <a:stretch>
                  <a:fillRect l="-2837" r="-7092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Circle"/>
          <p:cNvSpPr/>
          <p:nvPr/>
        </p:nvSpPr>
        <p:spPr>
          <a:xfrm>
            <a:off x="5805630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4" name="Circle"/>
          <p:cNvSpPr/>
          <p:nvPr/>
        </p:nvSpPr>
        <p:spPr>
          <a:xfrm>
            <a:off x="6798916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5" name="Circle"/>
          <p:cNvSpPr/>
          <p:nvPr/>
        </p:nvSpPr>
        <p:spPr>
          <a:xfrm>
            <a:off x="6305960" y="2661147"/>
            <a:ext cx="251139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6" name="Circle"/>
          <p:cNvSpPr/>
          <p:nvPr/>
        </p:nvSpPr>
        <p:spPr>
          <a:xfrm>
            <a:off x="7257844" y="266114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7" name="Circle"/>
          <p:cNvSpPr/>
          <p:nvPr/>
        </p:nvSpPr>
        <p:spPr>
          <a:xfrm>
            <a:off x="6798916" y="203058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88" name="Connection Line"/>
          <p:cNvCxnSpPr>
            <a:stCxn id="483" idx="0"/>
            <a:endCxn id="485" idx="0"/>
          </p:cNvCxnSpPr>
          <p:nvPr/>
        </p:nvCxnSpPr>
        <p:spPr>
          <a:xfrm flipV="1">
            <a:off x="5931199" y="2786716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89" name="Connection Line"/>
          <p:cNvCxnSpPr>
            <a:stCxn id="484" idx="0"/>
            <a:endCxn id="485" idx="0"/>
          </p:cNvCxnSpPr>
          <p:nvPr/>
        </p:nvCxnSpPr>
        <p:spPr>
          <a:xfrm flipH="1" flipV="1">
            <a:off x="6431529" y="2786716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0" name="Connection Line"/>
          <p:cNvCxnSpPr>
            <a:stCxn id="485" idx="0"/>
            <a:endCxn id="487" idx="0"/>
          </p:cNvCxnSpPr>
          <p:nvPr/>
        </p:nvCxnSpPr>
        <p:spPr>
          <a:xfrm flipV="1">
            <a:off x="6431529" y="2156157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1" name="Connection Line"/>
          <p:cNvCxnSpPr>
            <a:stCxn id="487" idx="0"/>
            <a:endCxn id="486" idx="0"/>
          </p:cNvCxnSpPr>
          <p:nvPr/>
        </p:nvCxnSpPr>
        <p:spPr>
          <a:xfrm>
            <a:off x="6924486" y="2156157"/>
            <a:ext cx="45892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Equation"/>
              <p:cNvSpPr txBox="1"/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blipFill>
                <a:blip r:embed="rId3"/>
                <a:stretch>
                  <a:fillRect l="-5333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Equation"/>
              <p:cNvSpPr txBox="1"/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Equation"/>
              <p:cNvSpPr txBox="1"/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0769" r="-53846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Equation"/>
              <p:cNvSpPr txBox="1"/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blipFill>
                <a:blip r:embed="rId6"/>
                <a:stretch>
                  <a:fillRect l="-66667" r="-100000" b="-1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Equation"/>
              <p:cNvSpPr txBox="1"/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571" r="-18571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Circle"/>
          <p:cNvSpPr/>
          <p:nvPr/>
        </p:nvSpPr>
        <p:spPr>
          <a:xfrm>
            <a:off x="6798916" y="1396661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98" name="Connection Line"/>
          <p:cNvCxnSpPr>
            <a:stCxn id="487" idx="0"/>
            <a:endCxn id="497" idx="0"/>
          </p:cNvCxnSpPr>
          <p:nvPr/>
        </p:nvCxnSpPr>
        <p:spPr>
          <a:xfrm flipV="1">
            <a:off x="6924486" y="1522230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Equation"/>
              <p:cNvSpPr txBox="1"/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blipFill>
                <a:blip r:embed="rId8"/>
                <a:stretch>
                  <a:fillRect l="-6250" r="-16667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Assume"/>
          <p:cNvSpPr txBox="1"/>
          <p:nvPr/>
        </p:nvSpPr>
        <p:spPr>
          <a:xfrm>
            <a:off x="5723645" y="53157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01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511620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4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1" y="1009331"/>
            <a:ext cx="4615129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5" name="from mxnet import sym…"/>
          <p:cNvSpPr txBox="1"/>
          <p:nvPr/>
        </p:nvSpPr>
        <p:spPr>
          <a:xfrm>
            <a:off x="5252044" y="879923"/>
            <a:ext cx="2684387" cy="279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sym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  <a:p>
            <a:pPr>
              <a:lnSpc>
                <a:spcPts val="3600"/>
              </a:lnSpc>
              <a:defRPr sz="16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 </a:t>
            </a:r>
            <a:r>
              <a:rPr lang="ja-JP" altLang="en-US"/>
              <a:t>稍后将数据绑定到</a:t>
            </a:r>
            <a:r>
              <a:rPr lang="en-US" dirty="0"/>
              <a:t>a</a:t>
            </a:r>
            <a:r>
              <a:rPr lang="ja-JP" altLang="en-US"/>
              <a:t>和</a:t>
            </a:r>
            <a:r>
              <a:rPr lang="en-US" dirty="0"/>
              <a:t>b</a:t>
            </a:r>
            <a:r>
              <a:rPr lang="ja-JP" altLang="en-US"/>
              <a:t>中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8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623294" cy="3553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隐性构造</a:t>
            </a: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dirty="0" err="1"/>
              <a:t>PyTorch</a:t>
            </a:r>
            <a:r>
              <a:rPr dirty="0"/>
              <a:t>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9" name="from mxnet import autograd, nd…"/>
          <p:cNvSpPr txBox="1"/>
          <p:nvPr/>
        </p:nvSpPr>
        <p:spPr>
          <a:xfrm>
            <a:off x="4963886" y="1009331"/>
            <a:ext cx="3795268" cy="279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autograd</a:t>
            </a:r>
            <a:r>
              <a:rPr dirty="0"/>
              <a:t>, </a:t>
            </a:r>
            <a:r>
              <a:rPr dirty="0" err="1"/>
              <a:t>nd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with</a:t>
            </a:r>
            <a:r>
              <a:rPr dirty="0"/>
              <a:t> </a:t>
            </a:r>
            <a:r>
              <a:rPr dirty="0" err="1"/>
              <a:t>autograd.record</a:t>
            </a:r>
            <a:r>
              <a:rPr dirty="0"/>
              <a:t>():  </a:t>
            </a:r>
            <a:endParaRPr lang="en-US"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/>
              <a:t>   </a:t>
            </a: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E36209"/>
                </a:solidFill>
              </a:rPr>
              <a:t>c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wo Mo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两种模式</a:t>
            </a:r>
            <a:endParaRPr dirty="0"/>
          </a:p>
        </p:txBody>
      </p:sp>
      <p:sp>
        <p:nvSpPr>
          <p:cNvPr id="512" name="By chain ru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通过链式法则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ja-JP" altLang="en-US"/>
              <a:t>正向传播 </a:t>
            </a:r>
          </a:p>
          <a:p>
            <a:endParaRPr dirty="0"/>
          </a:p>
          <a:p>
            <a:endParaRPr dirty="0"/>
          </a:p>
          <a:p>
            <a:r>
              <a:rPr lang="ja-JP" altLang="en-US"/>
              <a:t>逆向传播 </a:t>
            </a:r>
            <a:r>
              <a:rPr lang="zh-CN" altLang="en-US" dirty="0"/>
              <a:t>（</a:t>
            </a:r>
            <a:r>
              <a:rPr lang="ja-JP" altLang="en-US"/>
              <a:t>也及反向传播</a:t>
            </a:r>
            <a:r>
              <a:rPr lang="zh-CN" altLang="en-US" dirty="0"/>
              <a:t>）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Equation"/>
              <p:cNvSpPr txBox="1"/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blipFill>
                <a:blip r:embed="rId2"/>
                <a:stretch>
                  <a:fillRect l="-3061" t="-2273" r="-5102" b="-1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Equation"/>
              <p:cNvSpPr txBox="1"/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blipFill>
                <a:blip r:embed="rId3"/>
                <a:stretch>
                  <a:fillRect l="-1095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Equation"/>
              <p:cNvSpPr txBox="1"/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blipFill>
                <a:blip r:embed="rId4"/>
                <a:stretch>
                  <a:fillRect l="-1079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6" name="Read pre-computed…">
            <a:extLst>
              <a:ext uri="{FF2B5EF4-FFF2-40B4-BE49-F238E27FC236}">
                <a16:creationId xmlns:a16="http://schemas.microsoft.com/office/drawing/2014/main" id="{93B27592-74AB-AC4E-9CA5-E3D303BE870A}"/>
              </a:ext>
            </a:extLst>
          </p:cNvPr>
          <p:cNvSpPr txBox="1"/>
          <p:nvPr/>
        </p:nvSpPr>
        <p:spPr>
          <a:xfrm>
            <a:off x="2755009" y="2082956"/>
            <a:ext cx="152862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/>
              <a:t>读取上一步结果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0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1079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Equation"/>
              <p:cNvSpPr txBox="1"/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3571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2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3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4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97" name="Connection Line"/>
          <p:cNvCxnSpPr>
            <a:stCxn id="592" idx="0"/>
            <a:endCxn id="594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8" name="Connection Line"/>
          <p:cNvCxnSpPr>
            <a:stCxn id="593" idx="0"/>
            <a:endCxn id="594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9" name="Connection Line"/>
          <p:cNvCxnSpPr>
            <a:stCxn id="594" idx="0"/>
            <a:endCxn id="596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00" name="Connection Line"/>
          <p:cNvCxnSpPr>
            <a:stCxn id="596" idx="0"/>
            <a:endCxn id="595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6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07" name="Connection Line"/>
          <p:cNvCxnSpPr>
            <a:stCxn id="596" idx="0"/>
            <a:endCxn id="606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0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1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2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3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14" name="Connection Line"/>
          <p:cNvCxnSpPr>
            <a:stCxn id="609" idx="0"/>
            <a:endCxn id="611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5" name="Connection Line"/>
          <p:cNvCxnSpPr>
            <a:stCxn id="610" idx="0"/>
            <a:endCxn id="611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6" name="Connection Line"/>
          <p:cNvCxnSpPr>
            <a:stCxn id="611" idx="0"/>
            <a:endCxn id="613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17" name="Connection Line"/>
          <p:cNvCxnSpPr>
            <a:stCxn id="613" idx="0"/>
            <a:endCxn id="612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20" name="Connection Line"/>
          <p:cNvCxnSpPr>
            <a:stCxn id="613" idx="0"/>
            <a:endCxn id="619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4" name="Connection Line"/>
          <p:cNvCxnSpPr>
            <a:stCxn id="596" idx="0"/>
            <a:endCxn id="613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2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2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9" name="Assume">
            <a:extLst>
              <a:ext uri="{FF2B5EF4-FFF2-40B4-BE49-F238E27FC236}">
                <a16:creationId xmlns:a16="http://schemas.microsoft.com/office/drawing/2014/main" id="{CD01E57E-EA3C-2D4C-BE4B-67CE21AB334D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Equation"/>
              <p:cNvSpPr txBox="1"/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6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1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2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3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35" name="Connection Line"/>
          <p:cNvCxnSpPr>
            <a:stCxn id="630" idx="0"/>
            <a:endCxn id="632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6" name="Connection Line"/>
          <p:cNvCxnSpPr>
            <a:stCxn id="631" idx="0"/>
            <a:endCxn id="632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7" name="Connection Line"/>
          <p:cNvCxnSpPr>
            <a:stCxn id="632" idx="0"/>
            <a:endCxn id="634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8" name="Connection Line"/>
          <p:cNvCxnSpPr>
            <a:stCxn id="634" idx="0"/>
            <a:endCxn id="633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45" name="Connection Line"/>
          <p:cNvCxnSpPr>
            <a:stCxn id="634" idx="0"/>
            <a:endCxn id="644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7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2" name="Connection Line"/>
          <p:cNvCxnSpPr>
            <a:stCxn id="647" idx="0"/>
            <a:endCxn id="649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3" name="Connection Line"/>
          <p:cNvCxnSpPr>
            <a:stCxn id="648" idx="0"/>
            <a:endCxn id="649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54" name="Connection Line"/>
          <p:cNvCxnSpPr>
            <a:stCxn id="649" idx="0"/>
            <a:endCxn id="651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5" name="Connection Line"/>
          <p:cNvCxnSpPr>
            <a:stCxn id="651" idx="0"/>
            <a:endCxn id="650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7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8" name="Connection Line"/>
          <p:cNvCxnSpPr>
            <a:stCxn id="651" idx="0"/>
            <a:endCxn id="657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Equation"/>
              <p:cNvSpPr txBox="1"/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blipFill>
                <a:blip r:embed="rId12"/>
                <a:stretch>
                  <a:fillRect l="-3053" t="-2500" r="-4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3" name="Connection Line"/>
          <p:cNvCxnSpPr>
            <a:stCxn id="630" idx="0"/>
            <a:endCxn id="647" idx="0"/>
          </p:cNvCxnSpPr>
          <p:nvPr/>
        </p:nvCxnSpPr>
        <p:spPr>
          <a:xfrm flipV="1">
            <a:off x="1394842" y="3987039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664" name="Connection Line"/>
          <p:cNvCxnSpPr>
            <a:stCxn id="634" idx="0"/>
            <a:endCxn id="651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6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6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41" name="Assume">
            <a:extLst>
              <a:ext uri="{FF2B5EF4-FFF2-40B4-BE49-F238E27FC236}">
                <a16:creationId xmlns:a16="http://schemas.microsoft.com/office/drawing/2014/main" id="{6DBED575-DA6F-9843-A080-1E48EDA82AFF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Reverse Accumulation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逆向传播 总结</a:t>
            </a:r>
            <a:endParaRPr dirty="0"/>
          </a:p>
        </p:txBody>
      </p:sp>
      <p:sp>
        <p:nvSpPr>
          <p:cNvPr id="669" name="Build a computation graph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8205304" cy="18380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创建一个计算图</a:t>
            </a:r>
            <a:endParaRPr lang="en-US" altLang="ja-JP" dirty="0"/>
          </a:p>
          <a:p>
            <a:r>
              <a:rPr lang="ja-JP" altLang="en-US"/>
              <a:t>正向</a:t>
            </a:r>
            <a:r>
              <a:rPr lang="zh-CN" altLang="en-US" dirty="0"/>
              <a:t>：</a:t>
            </a:r>
            <a:r>
              <a:rPr lang="ja-JP" altLang="en-US"/>
              <a:t>计算有向无环图</a:t>
            </a:r>
            <a:r>
              <a:rPr lang="zh-CN" altLang="en-US" dirty="0"/>
              <a:t>，</a:t>
            </a:r>
            <a:r>
              <a:rPr lang="ja-JP" altLang="en-US"/>
              <a:t>储存中间值</a:t>
            </a:r>
            <a:endParaRPr dirty="0"/>
          </a:p>
          <a:p>
            <a:r>
              <a:rPr lang="ja-JP" altLang="en-US"/>
              <a:t>反向</a:t>
            </a:r>
            <a:r>
              <a:rPr lang="zh-CN" altLang="en-US" dirty="0"/>
              <a:t>：</a:t>
            </a:r>
            <a:r>
              <a:rPr lang="ja-JP" altLang="en-US"/>
              <a:t>逆向计算有向无环图</a:t>
            </a:r>
            <a:endParaRPr dirty="0"/>
          </a:p>
          <a:p>
            <a:pPr lvl="1"/>
            <a:r>
              <a:rPr lang="ja-JP" altLang="en-US"/>
              <a:t>减少不需要的图</a:t>
            </a:r>
            <a:r>
              <a:rPr dirty="0"/>
              <a:t>   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972257" y="3124122"/>
            <a:ext cx="3505214" cy="1568506"/>
            <a:chOff x="0" y="0"/>
            <a:chExt cx="3505213" cy="1568505"/>
          </a:xfrm>
        </p:grpSpPr>
        <p:sp>
          <p:nvSpPr>
            <p:cNvPr id="670" name="Oval"/>
            <p:cNvSpPr/>
            <p:nvPr/>
          </p:nvSpPr>
          <p:spPr>
            <a:xfrm>
              <a:off x="0" y="1392391"/>
              <a:ext cx="194058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Oval"/>
            <p:cNvSpPr/>
            <p:nvPr/>
          </p:nvSpPr>
          <p:spPr>
            <a:xfrm>
              <a:off x="767524" y="1392391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Oval"/>
            <p:cNvSpPr/>
            <p:nvPr/>
          </p:nvSpPr>
          <p:spPr>
            <a:xfrm>
              <a:off x="386610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Oval"/>
            <p:cNvSpPr/>
            <p:nvPr/>
          </p:nvSpPr>
          <p:spPr>
            <a:xfrm>
              <a:off x="1122143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Oval"/>
            <p:cNvSpPr/>
            <p:nvPr/>
          </p:nvSpPr>
          <p:spPr>
            <a:xfrm>
              <a:off x="767524" y="47132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75" name="Connection Line"/>
            <p:cNvCxnSpPr>
              <a:stCxn id="670" idx="0"/>
              <a:endCxn id="672" idx="0"/>
            </p:cNvCxnSpPr>
            <p:nvPr/>
          </p:nvCxnSpPr>
          <p:spPr>
            <a:xfrm flipV="1">
              <a:off x="97028" y="1001572"/>
              <a:ext cx="386612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6" name="Connection Line"/>
            <p:cNvCxnSpPr>
              <a:stCxn id="671" idx="0"/>
              <a:endCxn id="672" idx="0"/>
            </p:cNvCxnSpPr>
            <p:nvPr/>
          </p:nvCxnSpPr>
          <p:spPr>
            <a:xfrm flipH="1" flipV="1">
              <a:off x="483639" y="1001572"/>
              <a:ext cx="380915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7" name="Connection Line"/>
            <p:cNvCxnSpPr>
              <a:stCxn id="672" idx="0"/>
              <a:endCxn id="674" idx="0"/>
            </p:cNvCxnSpPr>
            <p:nvPr/>
          </p:nvCxnSpPr>
          <p:spPr>
            <a:xfrm flipV="1">
              <a:off x="483639" y="559386"/>
              <a:ext cx="380915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8" name="Connection Line"/>
            <p:cNvCxnSpPr>
              <a:stCxn id="674" idx="0"/>
              <a:endCxn id="673" idx="0"/>
            </p:cNvCxnSpPr>
            <p:nvPr/>
          </p:nvCxnSpPr>
          <p:spPr>
            <a:xfrm>
              <a:off x="864553" y="559386"/>
              <a:ext cx="354620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sp>
          <p:nvSpPr>
            <p:cNvPr id="679" name="Oval"/>
            <p:cNvSpPr/>
            <p:nvPr/>
          </p:nvSpPr>
          <p:spPr>
            <a:xfrm>
              <a:off x="767524" y="2678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0" name="Connection Line"/>
            <p:cNvCxnSpPr>
              <a:stCxn id="674" idx="0"/>
              <a:endCxn id="679" idx="0"/>
            </p:cNvCxnSpPr>
            <p:nvPr/>
          </p:nvCxnSpPr>
          <p:spPr>
            <a:xfrm flipV="1">
              <a:off x="864553" y="114837"/>
              <a:ext cx="1" cy="444550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681" name="Oval"/>
            <p:cNvSpPr/>
            <p:nvPr/>
          </p:nvSpPr>
          <p:spPr>
            <a:xfrm>
              <a:off x="2189011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Oval"/>
            <p:cNvSpPr/>
            <p:nvPr/>
          </p:nvSpPr>
          <p:spPr>
            <a:xfrm>
              <a:off x="2956535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Oval"/>
            <p:cNvSpPr/>
            <p:nvPr/>
          </p:nvSpPr>
          <p:spPr>
            <a:xfrm>
              <a:off x="2575622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Oval"/>
            <p:cNvSpPr/>
            <p:nvPr/>
          </p:nvSpPr>
          <p:spPr>
            <a:xfrm>
              <a:off x="3311155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Oval"/>
            <p:cNvSpPr/>
            <p:nvPr/>
          </p:nvSpPr>
          <p:spPr>
            <a:xfrm>
              <a:off x="2956535" y="44454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6" name="Connection Line"/>
            <p:cNvCxnSpPr>
              <a:stCxn id="681" idx="0"/>
              <a:endCxn id="683" idx="0"/>
            </p:cNvCxnSpPr>
            <p:nvPr/>
          </p:nvCxnSpPr>
          <p:spPr>
            <a:xfrm flipV="1">
              <a:off x="2286040" y="974792"/>
              <a:ext cx="386612" cy="478876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7" name="Connection Line"/>
            <p:cNvCxnSpPr>
              <a:stCxn id="682" idx="0"/>
              <a:endCxn id="683" idx="0"/>
            </p:cNvCxnSpPr>
            <p:nvPr/>
          </p:nvCxnSpPr>
          <p:spPr>
            <a:xfrm flipH="1" flipV="1">
              <a:off x="2672651" y="974792"/>
              <a:ext cx="380914" cy="478876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688" name="Connection Line"/>
            <p:cNvCxnSpPr>
              <a:stCxn id="683" idx="0"/>
              <a:endCxn id="685" idx="0"/>
            </p:cNvCxnSpPr>
            <p:nvPr/>
          </p:nvCxnSpPr>
          <p:spPr>
            <a:xfrm flipV="1">
              <a:off x="2672651" y="532606"/>
              <a:ext cx="380914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9" name="Connection Line"/>
            <p:cNvCxnSpPr>
              <a:stCxn id="685" idx="0"/>
              <a:endCxn id="684" idx="0"/>
            </p:cNvCxnSpPr>
            <p:nvPr/>
          </p:nvCxnSpPr>
          <p:spPr>
            <a:xfrm>
              <a:off x="3053564" y="532606"/>
              <a:ext cx="354621" cy="442187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sp>
          <p:nvSpPr>
            <p:cNvPr id="690" name="Oval"/>
            <p:cNvSpPr/>
            <p:nvPr/>
          </p:nvSpPr>
          <p:spPr>
            <a:xfrm>
              <a:off x="2956535" y="0"/>
              <a:ext cx="194059" cy="1761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91" name="Connection Line"/>
            <p:cNvCxnSpPr>
              <a:stCxn id="685" idx="0"/>
              <a:endCxn id="690" idx="0"/>
            </p:cNvCxnSpPr>
            <p:nvPr/>
          </p:nvCxnSpPr>
          <p:spPr>
            <a:xfrm flipV="1">
              <a:off x="3053564" y="88056"/>
              <a:ext cx="1" cy="44455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92" name="Connection Line"/>
            <p:cNvCxnSpPr>
              <a:stCxn id="670" idx="0"/>
              <a:endCxn id="681" idx="0"/>
            </p:cNvCxnSpPr>
            <p:nvPr/>
          </p:nvCxnSpPr>
          <p:spPr>
            <a:xfrm flipV="1">
              <a:off x="97028" y="1453667"/>
              <a:ext cx="2189013" cy="2678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693" name="Connection Line"/>
            <p:cNvCxnSpPr>
              <a:stCxn id="674" idx="0"/>
              <a:endCxn id="685" idx="0"/>
            </p:cNvCxnSpPr>
            <p:nvPr/>
          </p:nvCxnSpPr>
          <p:spPr>
            <a:xfrm flipV="1">
              <a:off x="864553" y="532606"/>
              <a:ext cx="2189012" cy="2678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sp>
        <p:nvSpPr>
          <p:cNvPr id="695" name="Forward"/>
          <p:cNvSpPr txBox="1"/>
          <p:nvPr/>
        </p:nvSpPr>
        <p:spPr>
          <a:xfrm>
            <a:off x="630245" y="3196013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96" name="Backward"/>
          <p:cNvSpPr txBox="1"/>
          <p:nvPr/>
        </p:nvSpPr>
        <p:spPr>
          <a:xfrm>
            <a:off x="2806131" y="319601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atrix"/>
          <p:cNvSpPr txBox="1">
            <a:spLocks noGrp="1"/>
          </p:cNvSpPr>
          <p:nvPr>
            <p:ph type="title"/>
          </p:nvPr>
        </p:nvSpPr>
        <p:spPr>
          <a:xfrm>
            <a:off x="298250" y="1957610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矩阵微积分</a:t>
            </a:r>
            <a:endParaRPr dirty="0"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053178" y="883257"/>
            <a:ext cx="4927943" cy="3376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699" name="Computational complexity: O(n), n is #operations, to compute all derivatives…"/>
          <p:cNvSpPr txBox="1">
            <a:spLocks noGrp="1"/>
          </p:cNvSpPr>
          <p:nvPr>
            <p:ph type="body" idx="1"/>
          </p:nvPr>
        </p:nvSpPr>
        <p:spPr>
          <a:xfrm>
            <a:off x="340592" y="660678"/>
            <a:ext cx="8205304" cy="39025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48055">
              <a:buNone/>
              <a:defRPr sz="2352"/>
            </a:pPr>
            <a:r>
              <a:rPr lang="en-US" dirty="0"/>
              <a:t>	O(n)</a:t>
            </a:r>
            <a:r>
              <a:rPr lang="zh-CN" altLang="en-US" dirty="0"/>
              <a:t>，</a:t>
            </a:r>
            <a:r>
              <a:rPr lang="en-US" altLang="zh-CN" dirty="0"/>
              <a:t>n </a:t>
            </a:r>
            <a:r>
              <a:rPr lang="ja-JP" altLang="en-US"/>
              <a:t>为计算次数</a:t>
            </a:r>
            <a:endParaRPr lang="en-US" altLang="ja-JP" dirty="0"/>
          </a:p>
          <a:p>
            <a:pPr marL="0" indent="0" defTabSz="448055">
              <a:buNone/>
              <a:defRPr sz="2352"/>
            </a:pPr>
            <a:endParaRPr lang="en-US" altLang="ja-JP" dirty="0"/>
          </a:p>
          <a:p>
            <a:pPr marL="235818" indent="-235818" defTabSz="448055">
              <a:defRPr sz="2352"/>
            </a:pPr>
            <a:r>
              <a:rPr lang="ja-JP" altLang="en-US"/>
              <a:t>逆向传播复杂度</a:t>
            </a:r>
            <a:r>
              <a:rPr lang="zh-CN" altLang="en-US" dirty="0"/>
              <a:t>：</a:t>
            </a:r>
            <a:endParaRPr dirty="0"/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计算所有导数</a:t>
            </a:r>
            <a:r>
              <a:rPr lang="zh-CN" altLang="en-US" dirty="0"/>
              <a:t>，</a:t>
            </a:r>
            <a:r>
              <a:rPr lang="ja-JP" altLang="en-US"/>
              <a:t>基本上与正向复杂度一致</a:t>
            </a:r>
            <a:endParaRPr lang="en-US" altLang="ja-JP" dirty="0"/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O(n)</a:t>
            </a:r>
            <a:r>
              <a:rPr lang="zh-CN" altLang="en-US" dirty="0"/>
              <a:t>，</a:t>
            </a:r>
            <a:r>
              <a:rPr lang="ja-JP" altLang="en-US"/>
              <a:t>需要储存所有正向计算的中间值</a:t>
            </a:r>
            <a:endParaRPr dirty="0"/>
          </a:p>
          <a:p>
            <a:pPr marL="235818" indent="-235818" defTabSz="448055">
              <a:defRPr sz="2352"/>
            </a:pPr>
            <a:r>
              <a:rPr lang="ja-JP" altLang="en-US"/>
              <a:t>对比正向传播</a:t>
            </a:r>
            <a:r>
              <a:rPr dirty="0"/>
              <a:t>: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ja-JP" altLang="en-US"/>
              <a:t>个变量的导数为</a:t>
            </a:r>
            <a:r>
              <a:rPr lang="zh-CN" altLang="en-US" dirty="0"/>
              <a:t> </a:t>
            </a:r>
            <a:r>
              <a:rPr dirty="0"/>
              <a:t>O(n*k)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O(1)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[Advanced] 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[</a:t>
            </a:r>
            <a:r>
              <a:rPr lang="ja-JP" altLang="en-US"/>
              <a:t>拓展</a:t>
            </a:r>
            <a:r>
              <a:rPr dirty="0"/>
              <a:t>]</a:t>
            </a:r>
            <a:r>
              <a:rPr lang="ja-JP" altLang="en-US"/>
              <a:t> </a:t>
            </a:r>
            <a:r>
              <a:rPr lang="ja-JP" altLang="en-US" b="0"/>
              <a:t> </a:t>
            </a:r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2" name="Memory is bottleneck for backward accumu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内存是逆向传播的瓶颈</a:t>
            </a:r>
            <a:endParaRPr lang="en-US" altLang="ja-JP" dirty="0"/>
          </a:p>
          <a:p>
            <a:pPr lvl="1"/>
            <a:r>
              <a:rPr lang="ja-JP" altLang="en-US"/>
              <a:t>随着层数和批量大小线性增长</a:t>
            </a:r>
            <a:endParaRPr dirty="0"/>
          </a:p>
          <a:p>
            <a:pPr lvl="1"/>
            <a:r>
              <a:rPr lang="ja-JP" altLang="en-US"/>
              <a:t>有限</a:t>
            </a:r>
            <a:r>
              <a:rPr lang="en-US" dirty="0"/>
              <a:t> GPU </a:t>
            </a:r>
            <a:r>
              <a:rPr lang="ja-JP" altLang="en-US"/>
              <a:t>内存</a:t>
            </a:r>
            <a:r>
              <a:rPr lang="zh-CN" altLang="en-US" dirty="0"/>
              <a:t>（</a:t>
            </a:r>
            <a:r>
              <a:rPr lang="ja-JP" altLang="en-US"/>
              <a:t>最多</a:t>
            </a:r>
            <a:r>
              <a:rPr dirty="0"/>
              <a:t>32GB</a:t>
            </a:r>
            <a:r>
              <a:rPr lang="zh-CN" altLang="en-US" dirty="0"/>
              <a:t>）</a:t>
            </a:r>
            <a:endParaRPr dirty="0"/>
          </a:p>
          <a:p>
            <a:r>
              <a:rPr lang="ja-JP" altLang="en-US"/>
              <a:t>用算力换内存</a:t>
            </a:r>
            <a:endParaRPr dirty="0"/>
          </a:p>
          <a:p>
            <a:pPr lvl="1"/>
            <a:r>
              <a:rPr lang="ja-JP" altLang="en-US"/>
              <a:t>只保存一部分中间计算值</a:t>
            </a:r>
            <a:endParaRPr dirty="0"/>
          </a:p>
          <a:p>
            <a:pPr lvl="1"/>
            <a:r>
              <a:rPr lang="ja-JP" altLang="en-US"/>
              <a:t>当需要时重新计算未保存中间值</a:t>
            </a:r>
          </a:p>
          <a:p>
            <a:pPr lvl="1"/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5" name="Forward"/>
          <p:cNvSpPr txBox="1"/>
          <p:nvPr/>
        </p:nvSpPr>
        <p:spPr>
          <a:xfrm>
            <a:off x="465470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706" name="Backward"/>
          <p:cNvSpPr txBox="1"/>
          <p:nvPr/>
        </p:nvSpPr>
        <p:spPr>
          <a:xfrm>
            <a:off x="1356266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707" name="Line"/>
          <p:cNvSpPr/>
          <p:nvPr/>
        </p:nvSpPr>
        <p:spPr>
          <a:xfrm>
            <a:off x="87976" y="2939484"/>
            <a:ext cx="8672874" cy="1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Part 2"/>
          <p:cNvSpPr txBox="1"/>
          <p:nvPr/>
        </p:nvSpPr>
        <p:spPr>
          <a:xfrm>
            <a:off x="69106" y="241505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dirty="0"/>
              <a:t>2</a:t>
            </a:r>
            <a:r>
              <a:rPr lang="ja-JP" altLang="en-US"/>
              <a:t>部分</a:t>
            </a:r>
            <a:endParaRPr dirty="0"/>
          </a:p>
        </p:txBody>
      </p:sp>
      <p:sp>
        <p:nvSpPr>
          <p:cNvPr id="709" name="Part 1"/>
          <p:cNvSpPr txBox="1"/>
          <p:nvPr/>
        </p:nvSpPr>
        <p:spPr>
          <a:xfrm>
            <a:off x="69106" y="315052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lang="en-US" altLang="zh-CN" dirty="0"/>
              <a:t>1</a:t>
            </a:r>
            <a:r>
              <a:rPr lang="ja-JP" altLang="en-US"/>
              <a:t>部分</a:t>
            </a:r>
            <a:endParaRPr lang="ja-JP" altLang="en-US" dirty="0"/>
          </a:p>
        </p:txBody>
      </p:sp>
      <p:sp>
        <p:nvSpPr>
          <p:cNvPr id="710" name="Circle"/>
          <p:cNvSpPr/>
          <p:nvPr/>
        </p:nvSpPr>
        <p:spPr>
          <a:xfrm>
            <a:off x="943251" y="4221565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Circle"/>
          <p:cNvSpPr/>
          <p:nvPr/>
        </p:nvSpPr>
        <p:spPr>
          <a:xfrm>
            <a:off x="943251" y="3672314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2" name="Connection Line"/>
          <p:cNvCxnSpPr>
            <a:stCxn id="711" idx="0"/>
            <a:endCxn id="713" idx="0"/>
          </p:cNvCxnSpPr>
          <p:nvPr/>
        </p:nvCxnSpPr>
        <p:spPr>
          <a:xfrm flipV="1">
            <a:off x="1065239" y="3243720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3" name="Circle"/>
          <p:cNvSpPr/>
          <p:nvPr/>
        </p:nvSpPr>
        <p:spPr>
          <a:xfrm>
            <a:off x="943251" y="3123062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Circle"/>
          <p:cNvSpPr/>
          <p:nvPr/>
        </p:nvSpPr>
        <p:spPr>
          <a:xfrm>
            <a:off x="943251" y="2573810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Circle"/>
          <p:cNvSpPr/>
          <p:nvPr/>
        </p:nvSpPr>
        <p:spPr>
          <a:xfrm>
            <a:off x="943251" y="2024559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6" name="Connection Line"/>
          <p:cNvCxnSpPr>
            <a:stCxn id="710" idx="0"/>
            <a:endCxn id="711" idx="0"/>
          </p:cNvCxnSpPr>
          <p:nvPr/>
        </p:nvCxnSpPr>
        <p:spPr>
          <a:xfrm flipV="1">
            <a:off x="1065239" y="3792971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7" name="Connection Line"/>
          <p:cNvCxnSpPr>
            <a:stCxn id="713" idx="0"/>
            <a:endCxn id="714" idx="0"/>
          </p:cNvCxnSpPr>
          <p:nvPr/>
        </p:nvCxnSpPr>
        <p:spPr>
          <a:xfrm flipV="1">
            <a:off x="1065239" y="2694468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8" name="Connection Line"/>
          <p:cNvCxnSpPr>
            <a:stCxn id="714" idx="0"/>
            <a:endCxn id="715" idx="0"/>
          </p:cNvCxnSpPr>
          <p:nvPr/>
        </p:nvCxnSpPr>
        <p:spPr>
          <a:xfrm flipV="1">
            <a:off x="1065239" y="2145216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9" name="Circle"/>
          <p:cNvSpPr/>
          <p:nvPr/>
        </p:nvSpPr>
        <p:spPr>
          <a:xfrm>
            <a:off x="943251" y="1475307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0" name="Connection Line"/>
          <p:cNvCxnSpPr>
            <a:stCxn id="715" idx="0"/>
            <a:endCxn id="719" idx="0"/>
          </p:cNvCxnSpPr>
          <p:nvPr/>
        </p:nvCxnSpPr>
        <p:spPr>
          <a:xfrm flipV="1">
            <a:off x="1065239" y="1595964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1" name="Circle"/>
          <p:cNvSpPr/>
          <p:nvPr/>
        </p:nvSpPr>
        <p:spPr>
          <a:xfrm rot="10800000">
            <a:off x="1546238" y="1476222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Circle"/>
          <p:cNvSpPr/>
          <p:nvPr/>
        </p:nvSpPr>
        <p:spPr>
          <a:xfrm rot="10800000">
            <a:off x="1546238" y="2025473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3" name="Connection Line"/>
          <p:cNvCxnSpPr>
            <a:stCxn id="722" idx="0"/>
            <a:endCxn id="724" idx="0"/>
          </p:cNvCxnSpPr>
          <p:nvPr/>
        </p:nvCxnSpPr>
        <p:spPr>
          <a:xfrm>
            <a:off x="1668226" y="2146131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4" name="Circle"/>
          <p:cNvSpPr/>
          <p:nvPr/>
        </p:nvSpPr>
        <p:spPr>
          <a:xfrm rot="10800000">
            <a:off x="1546238" y="2574725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Circle"/>
          <p:cNvSpPr/>
          <p:nvPr/>
        </p:nvSpPr>
        <p:spPr>
          <a:xfrm rot="10800000">
            <a:off x="1546238" y="3123976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Circle"/>
          <p:cNvSpPr/>
          <p:nvPr/>
        </p:nvSpPr>
        <p:spPr>
          <a:xfrm rot="10800000">
            <a:off x="1546238" y="3673228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7" name="Connection Line"/>
          <p:cNvCxnSpPr>
            <a:stCxn id="721" idx="0"/>
            <a:endCxn id="722" idx="0"/>
          </p:cNvCxnSpPr>
          <p:nvPr/>
        </p:nvCxnSpPr>
        <p:spPr>
          <a:xfrm>
            <a:off x="1668226" y="1596879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8" name="Connection Line"/>
          <p:cNvCxnSpPr>
            <a:stCxn id="724" idx="0"/>
            <a:endCxn id="725" idx="0"/>
          </p:cNvCxnSpPr>
          <p:nvPr/>
        </p:nvCxnSpPr>
        <p:spPr>
          <a:xfrm>
            <a:off x="1668226" y="2695382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9" name="Connection Line"/>
          <p:cNvCxnSpPr>
            <a:stCxn id="725" idx="0"/>
            <a:endCxn id="726" idx="0"/>
          </p:cNvCxnSpPr>
          <p:nvPr/>
        </p:nvCxnSpPr>
        <p:spPr>
          <a:xfrm>
            <a:off x="1668226" y="3244634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30" name="Circle"/>
          <p:cNvSpPr/>
          <p:nvPr/>
        </p:nvSpPr>
        <p:spPr>
          <a:xfrm rot="10800000">
            <a:off x="1546238" y="4222480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31" name="Connection Line"/>
          <p:cNvCxnSpPr>
            <a:stCxn id="726" idx="0"/>
            <a:endCxn id="730" idx="0"/>
          </p:cNvCxnSpPr>
          <p:nvPr/>
        </p:nvCxnSpPr>
        <p:spPr>
          <a:xfrm>
            <a:off x="1668226" y="3793885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32" name="Connection Line"/>
          <p:cNvCxnSpPr>
            <a:stCxn id="711" idx="0"/>
            <a:endCxn id="730" idx="0"/>
          </p:cNvCxnSpPr>
          <p:nvPr/>
        </p:nvCxnSpPr>
        <p:spPr>
          <a:xfrm>
            <a:off x="1065239" y="3792971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3" name="Connection Line"/>
          <p:cNvCxnSpPr>
            <a:stCxn id="713" idx="0"/>
            <a:endCxn id="726" idx="0"/>
          </p:cNvCxnSpPr>
          <p:nvPr/>
        </p:nvCxnSpPr>
        <p:spPr>
          <a:xfrm>
            <a:off x="1065239" y="3243720"/>
            <a:ext cx="602988" cy="55016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4" name="Connection Line"/>
          <p:cNvCxnSpPr>
            <a:stCxn id="719" idx="0"/>
            <a:endCxn id="722" idx="0"/>
          </p:cNvCxnSpPr>
          <p:nvPr/>
        </p:nvCxnSpPr>
        <p:spPr>
          <a:xfrm>
            <a:off x="1065239" y="1595964"/>
            <a:ext cx="602988" cy="55016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5" name="Connection Line"/>
          <p:cNvCxnSpPr>
            <a:stCxn id="714" idx="0"/>
            <a:endCxn id="725" idx="0"/>
          </p:cNvCxnSpPr>
          <p:nvPr/>
        </p:nvCxnSpPr>
        <p:spPr>
          <a:xfrm>
            <a:off x="1065239" y="2694468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6" name="Connection Line"/>
          <p:cNvCxnSpPr>
            <a:stCxn id="715" idx="0"/>
            <a:endCxn id="724" idx="0"/>
          </p:cNvCxnSpPr>
          <p:nvPr/>
        </p:nvCxnSpPr>
        <p:spPr>
          <a:xfrm>
            <a:off x="1065239" y="2145216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grpSp>
        <p:nvGrpSpPr>
          <p:cNvPr id="765" name="Group"/>
          <p:cNvGrpSpPr/>
          <p:nvPr/>
        </p:nvGrpSpPr>
        <p:grpSpPr>
          <a:xfrm>
            <a:off x="2175660" y="756562"/>
            <a:ext cx="2117193" cy="3699567"/>
            <a:chOff x="-237994" y="-87682"/>
            <a:chExt cx="2117191" cy="3699566"/>
          </a:xfrm>
        </p:grpSpPr>
        <p:sp>
          <p:nvSpPr>
            <p:cNvPr id="737" name="Only store the head result in each part"/>
            <p:cNvSpPr txBox="1"/>
            <p:nvPr/>
          </p:nvSpPr>
          <p:spPr>
            <a:xfrm>
              <a:off x="-237994" y="-87682"/>
              <a:ext cx="2117191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只保留每部分的</a:t>
              </a:r>
              <a:endParaRPr lang="en-US" altLang="ja-JP" dirty="0"/>
            </a:p>
            <a:p>
              <a:r>
                <a:rPr lang="ja-JP" altLang="en-US"/>
                <a:t>头部结果</a:t>
              </a:r>
              <a:endParaRPr dirty="0"/>
            </a:p>
          </p:txBody>
        </p:sp>
        <p:sp>
          <p:nvSpPr>
            <p:cNvPr id="738" name="Circle"/>
            <p:cNvSpPr/>
            <p:nvPr/>
          </p:nvSpPr>
          <p:spPr>
            <a:xfrm>
              <a:off x="389532" y="336931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9" name="Circle"/>
            <p:cNvSpPr/>
            <p:nvPr/>
          </p:nvSpPr>
          <p:spPr>
            <a:xfrm>
              <a:off x="389532" y="281927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0" name="Connection Line"/>
            <p:cNvCxnSpPr>
              <a:stCxn id="739" idx="0"/>
              <a:endCxn id="741" idx="0"/>
            </p:cNvCxnSpPr>
            <p:nvPr/>
          </p:nvCxnSpPr>
          <p:spPr>
            <a:xfrm flipV="1">
              <a:off x="511693" y="2390076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1" name="Circle"/>
            <p:cNvSpPr/>
            <p:nvPr/>
          </p:nvSpPr>
          <p:spPr>
            <a:xfrm>
              <a:off x="389532" y="2269248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2" name="Circle"/>
            <p:cNvSpPr/>
            <p:nvPr/>
          </p:nvSpPr>
          <p:spPr>
            <a:xfrm>
              <a:off x="389532" y="1719217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3" name="Circle"/>
            <p:cNvSpPr/>
            <p:nvPr/>
          </p:nvSpPr>
          <p:spPr>
            <a:xfrm>
              <a:off x="389532" y="116918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4" name="Connection Line"/>
            <p:cNvCxnSpPr>
              <a:stCxn id="738" idx="0"/>
              <a:endCxn id="739" idx="0"/>
            </p:cNvCxnSpPr>
            <p:nvPr/>
          </p:nvCxnSpPr>
          <p:spPr>
            <a:xfrm flipV="1">
              <a:off x="511693" y="2940107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5" name="Connection Line"/>
            <p:cNvCxnSpPr>
              <a:stCxn id="741" idx="0"/>
              <a:endCxn id="742" idx="0"/>
            </p:cNvCxnSpPr>
            <p:nvPr/>
          </p:nvCxnSpPr>
          <p:spPr>
            <a:xfrm flipV="1">
              <a:off x="511693" y="1840045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6" name="Connection Line"/>
            <p:cNvCxnSpPr>
              <a:stCxn id="742" idx="0"/>
              <a:endCxn id="743" idx="0"/>
            </p:cNvCxnSpPr>
            <p:nvPr/>
          </p:nvCxnSpPr>
          <p:spPr>
            <a:xfrm flipV="1">
              <a:off x="511693" y="1290014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7" name="Circle"/>
            <p:cNvSpPr/>
            <p:nvPr/>
          </p:nvSpPr>
          <p:spPr>
            <a:xfrm>
              <a:off x="389532" y="61915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8" name="Connection Line"/>
            <p:cNvCxnSpPr>
              <a:stCxn id="743" idx="0"/>
              <a:endCxn id="747" idx="0"/>
            </p:cNvCxnSpPr>
            <p:nvPr/>
          </p:nvCxnSpPr>
          <p:spPr>
            <a:xfrm flipV="1">
              <a:off x="511693" y="739984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9" name="Circle"/>
            <p:cNvSpPr/>
            <p:nvPr/>
          </p:nvSpPr>
          <p:spPr>
            <a:xfrm rot="10800000">
              <a:off x="993374" y="62007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Circle"/>
            <p:cNvSpPr/>
            <p:nvPr/>
          </p:nvSpPr>
          <p:spPr>
            <a:xfrm rot="10800000">
              <a:off x="993374" y="117010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1" name="Connection Line"/>
            <p:cNvCxnSpPr>
              <a:stCxn id="750" idx="0"/>
              <a:endCxn id="752" idx="0"/>
            </p:cNvCxnSpPr>
            <p:nvPr/>
          </p:nvCxnSpPr>
          <p:spPr>
            <a:xfrm>
              <a:off x="1115535" y="1290930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2" name="Circle"/>
            <p:cNvSpPr/>
            <p:nvPr/>
          </p:nvSpPr>
          <p:spPr>
            <a:xfrm rot="10800000">
              <a:off x="993374" y="172013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3" name="Circle"/>
            <p:cNvSpPr/>
            <p:nvPr/>
          </p:nvSpPr>
          <p:spPr>
            <a:xfrm rot="10800000">
              <a:off x="993374" y="2270163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4" name="Circle"/>
            <p:cNvSpPr/>
            <p:nvPr/>
          </p:nvSpPr>
          <p:spPr>
            <a:xfrm rot="10800000">
              <a:off x="993374" y="2820194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5" name="Connection Line"/>
            <p:cNvCxnSpPr>
              <a:stCxn id="749" idx="0"/>
              <a:endCxn id="750" idx="0"/>
            </p:cNvCxnSpPr>
            <p:nvPr/>
          </p:nvCxnSpPr>
          <p:spPr>
            <a:xfrm>
              <a:off x="1115535" y="740899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6" name="Connection Line"/>
            <p:cNvCxnSpPr>
              <a:stCxn id="752" idx="0"/>
              <a:endCxn id="753" idx="0"/>
            </p:cNvCxnSpPr>
            <p:nvPr/>
          </p:nvCxnSpPr>
          <p:spPr>
            <a:xfrm>
              <a:off x="1115535" y="1840961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7" name="Connection Line"/>
            <p:cNvCxnSpPr>
              <a:stCxn id="753" idx="0"/>
              <a:endCxn id="754" idx="0"/>
            </p:cNvCxnSpPr>
            <p:nvPr/>
          </p:nvCxnSpPr>
          <p:spPr>
            <a:xfrm>
              <a:off x="1115535" y="2390992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8" name="Circle"/>
            <p:cNvSpPr/>
            <p:nvPr/>
          </p:nvSpPr>
          <p:spPr>
            <a:xfrm rot="10800000">
              <a:off x="993374" y="337022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9" name="Connection Line"/>
            <p:cNvCxnSpPr>
              <a:stCxn id="754" idx="0"/>
              <a:endCxn id="758" idx="0"/>
            </p:cNvCxnSpPr>
            <p:nvPr/>
          </p:nvCxnSpPr>
          <p:spPr>
            <a:xfrm>
              <a:off x="1115535" y="2941023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60" name="Connection Line"/>
            <p:cNvCxnSpPr>
              <a:stCxn id="739" idx="0"/>
              <a:endCxn id="758" idx="0"/>
            </p:cNvCxnSpPr>
            <p:nvPr/>
          </p:nvCxnSpPr>
          <p:spPr>
            <a:xfrm>
              <a:off x="511693" y="2940107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1" name="Connection Line"/>
            <p:cNvCxnSpPr>
              <a:stCxn id="741" idx="0"/>
              <a:endCxn id="754" idx="0"/>
            </p:cNvCxnSpPr>
            <p:nvPr/>
          </p:nvCxnSpPr>
          <p:spPr>
            <a:xfrm>
              <a:off x="511693" y="2390076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2" name="Connection Line"/>
            <p:cNvCxnSpPr>
              <a:stCxn id="747" idx="0"/>
              <a:endCxn id="750" idx="0"/>
            </p:cNvCxnSpPr>
            <p:nvPr/>
          </p:nvCxnSpPr>
          <p:spPr>
            <a:xfrm>
              <a:off x="511693" y="739984"/>
              <a:ext cx="603843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3" name="Connection Line"/>
            <p:cNvCxnSpPr>
              <a:stCxn id="742" idx="0"/>
              <a:endCxn id="753" idx="0"/>
            </p:cNvCxnSpPr>
            <p:nvPr/>
          </p:nvCxnSpPr>
          <p:spPr>
            <a:xfrm>
              <a:off x="511693" y="1840045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4" name="Connection Line"/>
            <p:cNvCxnSpPr>
              <a:stCxn id="743" idx="0"/>
              <a:endCxn id="752" idx="0"/>
            </p:cNvCxnSpPr>
            <p:nvPr/>
          </p:nvCxnSpPr>
          <p:spPr>
            <a:xfrm>
              <a:off x="511693" y="1290014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grpSp>
        <p:nvGrpSpPr>
          <p:cNvPr id="794" name="Group"/>
          <p:cNvGrpSpPr/>
          <p:nvPr/>
        </p:nvGrpSpPr>
        <p:grpSpPr>
          <a:xfrm>
            <a:off x="4425258" y="741107"/>
            <a:ext cx="1736737" cy="3724080"/>
            <a:chOff x="25052" y="-87682"/>
            <a:chExt cx="1736736" cy="3724079"/>
          </a:xfrm>
        </p:grpSpPr>
        <p:sp>
          <p:nvSpPr>
            <p:cNvPr id="766" name="Circle"/>
            <p:cNvSpPr/>
            <p:nvPr/>
          </p:nvSpPr>
          <p:spPr>
            <a:xfrm>
              <a:off x="410312" y="339382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7" name="Circle"/>
            <p:cNvSpPr/>
            <p:nvPr/>
          </p:nvSpPr>
          <p:spPr>
            <a:xfrm>
              <a:off x="410312" y="284379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68" name="Connection Line"/>
            <p:cNvCxnSpPr>
              <a:stCxn id="767" idx="0"/>
              <a:endCxn id="769" idx="0"/>
            </p:cNvCxnSpPr>
            <p:nvPr/>
          </p:nvCxnSpPr>
          <p:spPr>
            <a:xfrm flipV="1">
              <a:off x="532473" y="2414590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69" name="Circle"/>
            <p:cNvSpPr/>
            <p:nvPr/>
          </p:nvSpPr>
          <p:spPr>
            <a:xfrm>
              <a:off x="410312" y="229376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0" name="Circle"/>
            <p:cNvSpPr/>
            <p:nvPr/>
          </p:nvSpPr>
          <p:spPr>
            <a:xfrm>
              <a:off x="410312" y="174373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1" name="Circle"/>
            <p:cNvSpPr/>
            <p:nvPr/>
          </p:nvSpPr>
          <p:spPr>
            <a:xfrm>
              <a:off x="410312" y="119369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2" name="Connection Line"/>
            <p:cNvCxnSpPr>
              <a:stCxn id="766" idx="0"/>
              <a:endCxn id="767" idx="0"/>
            </p:cNvCxnSpPr>
            <p:nvPr/>
          </p:nvCxnSpPr>
          <p:spPr>
            <a:xfrm flipV="1">
              <a:off x="532473" y="2964621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3" name="Connection Line"/>
            <p:cNvCxnSpPr>
              <a:stCxn id="769" idx="0"/>
              <a:endCxn id="770" idx="0"/>
            </p:cNvCxnSpPr>
            <p:nvPr/>
          </p:nvCxnSpPr>
          <p:spPr>
            <a:xfrm flipV="1">
              <a:off x="532473" y="186455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4" name="Connection Line"/>
            <p:cNvCxnSpPr>
              <a:stCxn id="770" idx="0"/>
              <a:endCxn id="771" idx="0"/>
            </p:cNvCxnSpPr>
            <p:nvPr/>
          </p:nvCxnSpPr>
          <p:spPr>
            <a:xfrm flipV="1">
              <a:off x="532473" y="131452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5" name="Circle"/>
            <p:cNvSpPr/>
            <p:nvPr/>
          </p:nvSpPr>
          <p:spPr>
            <a:xfrm>
              <a:off x="410312" y="64366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6" name="Connection Line"/>
            <p:cNvCxnSpPr>
              <a:stCxn id="771" idx="0"/>
              <a:endCxn id="775" idx="0"/>
            </p:cNvCxnSpPr>
            <p:nvPr/>
          </p:nvCxnSpPr>
          <p:spPr>
            <a:xfrm flipV="1">
              <a:off x="532473" y="76449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7" name="Circle"/>
            <p:cNvSpPr/>
            <p:nvPr/>
          </p:nvSpPr>
          <p:spPr>
            <a:xfrm rot="10800000">
              <a:off x="1014155" y="644584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8" name="Circle"/>
            <p:cNvSpPr/>
            <p:nvPr/>
          </p:nvSpPr>
          <p:spPr>
            <a:xfrm rot="10800000">
              <a:off x="1014155" y="119461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9" name="Connection Line"/>
            <p:cNvCxnSpPr>
              <a:stCxn id="778" idx="0"/>
              <a:endCxn id="780" idx="0"/>
            </p:cNvCxnSpPr>
            <p:nvPr/>
          </p:nvCxnSpPr>
          <p:spPr>
            <a:xfrm>
              <a:off x="1136316" y="131544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0" name="Circle"/>
            <p:cNvSpPr/>
            <p:nvPr/>
          </p:nvSpPr>
          <p:spPr>
            <a:xfrm rot="10800000">
              <a:off x="1014155" y="174464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1" name="Circle"/>
            <p:cNvSpPr/>
            <p:nvPr/>
          </p:nvSpPr>
          <p:spPr>
            <a:xfrm rot="10800000">
              <a:off x="1014155" y="2294677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2" name="Circle"/>
            <p:cNvSpPr/>
            <p:nvPr/>
          </p:nvSpPr>
          <p:spPr>
            <a:xfrm rot="10800000">
              <a:off x="1014155" y="2844707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3" name="Connection Line"/>
            <p:cNvCxnSpPr>
              <a:stCxn id="777" idx="0"/>
              <a:endCxn id="778" idx="0"/>
            </p:cNvCxnSpPr>
            <p:nvPr/>
          </p:nvCxnSpPr>
          <p:spPr>
            <a:xfrm>
              <a:off x="1136316" y="76541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4" name="Connection Line"/>
            <p:cNvCxnSpPr>
              <a:stCxn id="780" idx="0"/>
              <a:endCxn id="781" idx="0"/>
            </p:cNvCxnSpPr>
            <p:nvPr/>
          </p:nvCxnSpPr>
          <p:spPr>
            <a:xfrm>
              <a:off x="1136316" y="1865474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5" name="Connection Line"/>
            <p:cNvCxnSpPr>
              <a:stCxn id="781" idx="0"/>
              <a:endCxn id="782" idx="0"/>
            </p:cNvCxnSpPr>
            <p:nvPr/>
          </p:nvCxnSpPr>
          <p:spPr>
            <a:xfrm>
              <a:off x="1136316" y="2415505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6" name="Circle"/>
            <p:cNvSpPr/>
            <p:nvPr/>
          </p:nvSpPr>
          <p:spPr>
            <a:xfrm rot="10800000">
              <a:off x="1014155" y="339473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7" name="Connection Line"/>
            <p:cNvCxnSpPr>
              <a:stCxn id="782" idx="0"/>
              <a:endCxn id="786" idx="0"/>
            </p:cNvCxnSpPr>
            <p:nvPr/>
          </p:nvCxnSpPr>
          <p:spPr>
            <a:xfrm>
              <a:off x="1136316" y="2965536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8" name="Connection Line"/>
            <p:cNvCxnSpPr>
              <a:stCxn id="767" idx="0"/>
              <a:endCxn id="786" idx="0"/>
            </p:cNvCxnSpPr>
            <p:nvPr/>
          </p:nvCxnSpPr>
          <p:spPr>
            <a:xfrm>
              <a:off x="532473" y="2964621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89" name="Connection Line"/>
            <p:cNvCxnSpPr>
              <a:stCxn id="769" idx="0"/>
              <a:endCxn id="782" idx="0"/>
            </p:cNvCxnSpPr>
            <p:nvPr/>
          </p:nvCxnSpPr>
          <p:spPr>
            <a:xfrm>
              <a:off x="532473" y="2414590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0" name="Connection Line"/>
            <p:cNvCxnSpPr>
              <a:stCxn id="775" idx="0"/>
              <a:endCxn id="778" idx="0"/>
            </p:cNvCxnSpPr>
            <p:nvPr/>
          </p:nvCxnSpPr>
          <p:spPr>
            <a:xfrm>
              <a:off x="532473" y="764497"/>
              <a:ext cx="603844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1" name="Connection Line"/>
            <p:cNvCxnSpPr>
              <a:stCxn id="770" idx="0"/>
              <a:endCxn id="781" idx="0"/>
            </p:cNvCxnSpPr>
            <p:nvPr/>
          </p:nvCxnSpPr>
          <p:spPr>
            <a:xfrm>
              <a:off x="532473" y="1864559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2" name="Connection Line"/>
            <p:cNvCxnSpPr>
              <a:stCxn id="771" idx="0"/>
              <a:endCxn id="780" idx="0"/>
            </p:cNvCxnSpPr>
            <p:nvPr/>
          </p:nvCxnSpPr>
          <p:spPr>
            <a:xfrm>
              <a:off x="532473" y="1314528"/>
              <a:ext cx="603844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793" name="Recompute the rest in part 2"/>
            <p:cNvSpPr txBox="1"/>
            <p:nvPr/>
          </p:nvSpPr>
          <p:spPr>
            <a:xfrm>
              <a:off x="25052" y="-87682"/>
              <a:ext cx="1736736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2</a:t>
              </a:r>
              <a:r>
                <a:rPr lang="ja-JP" altLang="en-US"/>
                <a:t>部分未保留的中间值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6521099" y="752961"/>
            <a:ext cx="1656724" cy="3717888"/>
            <a:chOff x="0" y="0"/>
            <a:chExt cx="1656722" cy="3717887"/>
          </a:xfrm>
        </p:grpSpPr>
        <p:sp>
          <p:nvSpPr>
            <p:cNvPr id="795" name="Circle"/>
            <p:cNvSpPr/>
            <p:nvPr/>
          </p:nvSpPr>
          <p:spPr>
            <a:xfrm>
              <a:off x="405497" y="347531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6" name="Circle"/>
            <p:cNvSpPr/>
            <p:nvPr/>
          </p:nvSpPr>
          <p:spPr>
            <a:xfrm>
              <a:off x="405497" y="2925282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97" name="Connection Line"/>
            <p:cNvCxnSpPr>
              <a:stCxn id="796" idx="0"/>
              <a:endCxn id="798" idx="0"/>
            </p:cNvCxnSpPr>
            <p:nvPr/>
          </p:nvCxnSpPr>
          <p:spPr>
            <a:xfrm flipV="1">
              <a:off x="527658" y="2496080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98" name="Circle"/>
            <p:cNvSpPr/>
            <p:nvPr/>
          </p:nvSpPr>
          <p:spPr>
            <a:xfrm>
              <a:off x="405497" y="2375251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Circle"/>
            <p:cNvSpPr/>
            <p:nvPr/>
          </p:nvSpPr>
          <p:spPr>
            <a:xfrm>
              <a:off x="405497" y="182522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0" name="Circle"/>
            <p:cNvSpPr/>
            <p:nvPr/>
          </p:nvSpPr>
          <p:spPr>
            <a:xfrm>
              <a:off x="405497" y="127518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1" name="Connection Line"/>
            <p:cNvCxnSpPr>
              <a:stCxn id="795" idx="0"/>
              <a:endCxn id="796" idx="0"/>
            </p:cNvCxnSpPr>
            <p:nvPr/>
          </p:nvCxnSpPr>
          <p:spPr>
            <a:xfrm flipV="1">
              <a:off x="527658" y="3046110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2" name="Connection Line"/>
            <p:cNvCxnSpPr>
              <a:stCxn id="798" idx="0"/>
              <a:endCxn id="799" idx="0"/>
            </p:cNvCxnSpPr>
            <p:nvPr/>
          </p:nvCxnSpPr>
          <p:spPr>
            <a:xfrm flipV="1">
              <a:off x="527658" y="194604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3" name="Connection Line"/>
            <p:cNvCxnSpPr>
              <a:stCxn id="799" idx="0"/>
              <a:endCxn id="800" idx="0"/>
            </p:cNvCxnSpPr>
            <p:nvPr/>
          </p:nvCxnSpPr>
          <p:spPr>
            <a:xfrm flipV="1">
              <a:off x="527658" y="139601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4" name="Circle"/>
            <p:cNvSpPr/>
            <p:nvPr/>
          </p:nvSpPr>
          <p:spPr>
            <a:xfrm>
              <a:off x="405497" y="72515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5" name="Connection Line"/>
            <p:cNvCxnSpPr>
              <a:stCxn id="800" idx="0"/>
              <a:endCxn id="804" idx="0"/>
            </p:cNvCxnSpPr>
            <p:nvPr/>
          </p:nvCxnSpPr>
          <p:spPr>
            <a:xfrm flipV="1">
              <a:off x="527658" y="84598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6" name="Circle"/>
            <p:cNvSpPr/>
            <p:nvPr/>
          </p:nvSpPr>
          <p:spPr>
            <a:xfrm rot="10800000">
              <a:off x="1009339" y="726074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7" name="Circle"/>
            <p:cNvSpPr/>
            <p:nvPr/>
          </p:nvSpPr>
          <p:spPr>
            <a:xfrm rot="10800000">
              <a:off x="1009339" y="1276105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8" name="Connection Line"/>
            <p:cNvCxnSpPr>
              <a:stCxn id="807" idx="0"/>
              <a:endCxn id="809" idx="0"/>
            </p:cNvCxnSpPr>
            <p:nvPr/>
          </p:nvCxnSpPr>
          <p:spPr>
            <a:xfrm>
              <a:off x="1131500" y="139693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9" name="Circle"/>
            <p:cNvSpPr/>
            <p:nvPr/>
          </p:nvSpPr>
          <p:spPr>
            <a:xfrm rot="10800000">
              <a:off x="1009339" y="1826136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0" name="Circle"/>
            <p:cNvSpPr/>
            <p:nvPr/>
          </p:nvSpPr>
          <p:spPr>
            <a:xfrm rot="10800000">
              <a:off x="1009339" y="2376167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1" name="Circle"/>
            <p:cNvSpPr/>
            <p:nvPr/>
          </p:nvSpPr>
          <p:spPr>
            <a:xfrm rot="10800000">
              <a:off x="1009339" y="2926197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2" name="Connection Line"/>
            <p:cNvCxnSpPr>
              <a:stCxn id="806" idx="0"/>
              <a:endCxn id="807" idx="0"/>
            </p:cNvCxnSpPr>
            <p:nvPr/>
          </p:nvCxnSpPr>
          <p:spPr>
            <a:xfrm>
              <a:off x="1131500" y="84690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3" name="Connection Line"/>
            <p:cNvCxnSpPr>
              <a:stCxn id="809" idx="0"/>
              <a:endCxn id="810" idx="0"/>
            </p:cNvCxnSpPr>
            <p:nvPr/>
          </p:nvCxnSpPr>
          <p:spPr>
            <a:xfrm>
              <a:off x="1131500" y="1946964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4" name="Connection Line"/>
            <p:cNvCxnSpPr>
              <a:stCxn id="810" idx="0"/>
              <a:endCxn id="811" idx="0"/>
            </p:cNvCxnSpPr>
            <p:nvPr/>
          </p:nvCxnSpPr>
          <p:spPr>
            <a:xfrm>
              <a:off x="1131500" y="2496995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15" name="Circle"/>
            <p:cNvSpPr/>
            <p:nvPr/>
          </p:nvSpPr>
          <p:spPr>
            <a:xfrm rot="10800000">
              <a:off x="1009339" y="3476228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6" name="Connection Line"/>
            <p:cNvCxnSpPr>
              <a:stCxn id="811" idx="0"/>
              <a:endCxn id="815" idx="0"/>
            </p:cNvCxnSpPr>
            <p:nvPr/>
          </p:nvCxnSpPr>
          <p:spPr>
            <a:xfrm>
              <a:off x="1131500" y="3047026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7" name="Connection Line"/>
            <p:cNvCxnSpPr>
              <a:stCxn id="796" idx="0"/>
              <a:endCxn id="815" idx="0"/>
            </p:cNvCxnSpPr>
            <p:nvPr/>
          </p:nvCxnSpPr>
          <p:spPr>
            <a:xfrm>
              <a:off x="527658" y="3046110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8" name="Connection Line"/>
            <p:cNvCxnSpPr>
              <a:stCxn id="798" idx="0"/>
              <a:endCxn id="811" idx="0"/>
            </p:cNvCxnSpPr>
            <p:nvPr/>
          </p:nvCxnSpPr>
          <p:spPr>
            <a:xfrm>
              <a:off x="527658" y="2496080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9" name="Connection Line"/>
            <p:cNvCxnSpPr>
              <a:stCxn id="804" idx="0"/>
              <a:endCxn id="807" idx="0"/>
            </p:cNvCxnSpPr>
            <p:nvPr/>
          </p:nvCxnSpPr>
          <p:spPr>
            <a:xfrm>
              <a:off x="527658" y="845987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0" name="Connection Line"/>
            <p:cNvCxnSpPr>
              <a:stCxn id="799" idx="0"/>
              <a:endCxn id="810" idx="0"/>
            </p:cNvCxnSpPr>
            <p:nvPr/>
          </p:nvCxnSpPr>
          <p:spPr>
            <a:xfrm>
              <a:off x="527658" y="1946049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1" name="Connection Line"/>
            <p:cNvCxnSpPr>
              <a:stCxn id="800" idx="0"/>
              <a:endCxn id="809" idx="0"/>
            </p:cNvCxnSpPr>
            <p:nvPr/>
          </p:nvCxnSpPr>
          <p:spPr>
            <a:xfrm>
              <a:off x="527658" y="1396018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822" name="Recompute the rest in part 1"/>
            <p:cNvSpPr txBox="1"/>
            <p:nvPr/>
          </p:nvSpPr>
          <p:spPr>
            <a:xfrm>
              <a:off x="0" y="0"/>
              <a:ext cx="165672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1</a:t>
              </a:r>
              <a:r>
                <a:rPr lang="ja-JP" altLang="en-US"/>
                <a:t>部分未保留的中间值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2" animBg="1" advAuto="0"/>
      <p:bldP spid="708" grpId="1" animBg="1" advAuto="0"/>
      <p:bldP spid="709" grpId="3" animBg="1" advAuto="0"/>
      <p:bldP spid="765" grpId="4" animBg="1" advAuto="0"/>
      <p:bldP spid="794" grpId="5" animBg="1" advAuto="0"/>
      <p:bldP spid="823" grpId="6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826" name="An additional forward pa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多一步正向传播</a:t>
            </a:r>
            <a:endParaRPr lang="en-US" dirty="0"/>
          </a:p>
          <a:p>
            <a:r>
              <a:rPr lang="ja-JP" altLang="en-US"/>
              <a:t>假设共有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ja-JP" altLang="en-US"/>
              <a:t>部分</a:t>
            </a:r>
            <a:r>
              <a:rPr lang="en-US" dirty="0"/>
              <a:t>, </a:t>
            </a:r>
            <a:r>
              <a:rPr lang="ja-JP" altLang="en-US"/>
              <a:t>则有</a:t>
            </a:r>
            <a:r>
              <a:rPr lang="en-US" dirty="0"/>
              <a:t> </a:t>
            </a:r>
            <a:r>
              <a:rPr lang="en-US" i="1" dirty="0"/>
              <a:t>O(m)</a:t>
            </a:r>
            <a:r>
              <a:rPr lang="en-US" dirty="0"/>
              <a:t> </a:t>
            </a:r>
            <a:r>
              <a:rPr lang="ja-JP" altLang="en-US"/>
              <a:t>头部结果</a:t>
            </a:r>
            <a:r>
              <a:rPr lang="en-US" dirty="0"/>
              <a:t>, </a:t>
            </a:r>
            <a:r>
              <a:rPr lang="ja-JP" altLang="en-US"/>
              <a:t>每个部分需内存</a:t>
            </a:r>
            <a:r>
              <a:rPr lang="en-US" i="1" dirty="0"/>
              <a:t>O(n/m)</a:t>
            </a:r>
            <a:r>
              <a:rPr lang="en-US" dirty="0"/>
              <a:t> </a:t>
            </a:r>
          </a:p>
          <a:p>
            <a:pPr lvl="1"/>
            <a:r>
              <a:rPr lang="ja-JP" altLang="en-US"/>
              <a:t>令</a:t>
            </a:r>
            <a:r>
              <a:rPr lang="en-US" altLang="ja-JP" dirty="0"/>
              <a:t>			</a:t>
            </a:r>
            <a:r>
              <a:rPr lang="zh-CN" altLang="en-US" dirty="0"/>
              <a:t>，</a:t>
            </a:r>
            <a:r>
              <a:rPr lang="ja-JP" altLang="en-US"/>
              <a:t>则内存复杂度为</a:t>
            </a:r>
            <a:endParaRPr lang="en-US" dirty="0"/>
          </a:p>
          <a:p>
            <a:r>
              <a:rPr lang="ja-JP" altLang="en-US"/>
              <a:t>运用到深度学习网络</a:t>
            </a:r>
            <a:endParaRPr lang="en-US" dirty="0"/>
          </a:p>
          <a:p>
            <a:pPr lvl="1"/>
            <a:r>
              <a:rPr lang="ja-JP" altLang="en-US"/>
              <a:t>只丢弃简单层</a:t>
            </a:r>
            <a:r>
              <a:rPr dirty="0"/>
              <a:t>, </a:t>
            </a:r>
            <a:r>
              <a:rPr lang="ja-JP" altLang="en-US"/>
              <a:t>如激活函数层</a:t>
            </a:r>
            <a:r>
              <a:rPr dirty="0"/>
              <a:t>, </a:t>
            </a:r>
            <a:r>
              <a:rPr lang="ja-JP" altLang="en-US"/>
              <a:t>常见</a:t>
            </a:r>
            <a:r>
              <a:rPr dirty="0"/>
              <a:t> &lt;30%</a:t>
            </a:r>
          </a:p>
          <a:p>
            <a:pPr lvl="1"/>
            <a:r>
              <a:rPr lang="ja-JP" altLang="en-US"/>
              <a:t>训练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倍大的网络</a:t>
            </a:r>
            <a:r>
              <a:rPr dirty="0"/>
              <a:t>, </a:t>
            </a:r>
            <a:r>
              <a:rPr lang="ja-JP" altLang="en-US"/>
              <a:t>或者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倍大的批量大小 </a:t>
            </a:r>
          </a:p>
          <a:p>
            <a:pPr marL="457200" lvl="1" indent="0"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Equation"/>
              <p:cNvSpPr txBox="1"/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8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blipFill>
                <a:blip r:embed="rId2"/>
                <a:stretch>
                  <a:fillRect l="-8108" r="-67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8" name="Equation"/>
              <p:cNvSpPr txBox="1"/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8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blipFill>
                <a:blip r:embed="rId3"/>
                <a:stretch>
                  <a:fillRect l="-14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总结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/>
              <a:t>矩阵微积分</a:t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逆向传播</a:t>
            </a:r>
          </a:p>
          <a:p>
            <a:pPr marL="621631" lvl="1" indent="-240631">
              <a:defRPr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403841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view Scalar 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标量求导回顾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Equation"/>
              <p:cNvSpPr txBox="1"/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blipFill>
                <a:blip r:embed="rId2"/>
                <a:stretch>
                  <a:fillRect l="-30769" t="-2273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Equation"/>
              <p:cNvSpPr txBox="1"/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Equation"/>
              <p:cNvSpPr txBox="1"/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blipFill>
                <a:blip r:embed="rId4"/>
                <a:stretch>
                  <a:fillRect l="-50000" r="-7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Equation"/>
              <p:cNvSpPr txBox="1"/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blipFill>
                <a:blip r:embed="rId5"/>
                <a:stretch>
                  <a:fillRect l="-60000" r="-8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Equation"/>
              <p:cNvSpPr txBox="1"/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blipFill>
                <a:blip r:embed="rId6"/>
                <a:stretch>
                  <a:fillRect l="-27778" r="-38889" b="-7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quation"/>
              <p:cNvSpPr txBox="1"/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blipFill>
                <a:blip r:embed="rId7"/>
                <a:stretch>
                  <a:fillRect l="-11364" r="-29545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Equation"/>
              <p:cNvSpPr txBox="1"/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blipFill>
                <a:blip r:embed="rId8"/>
                <a:stretch>
                  <a:fillRect l="-12195" r="-29268" b="-10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Equation"/>
              <p:cNvSpPr txBox="1"/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blipFill>
                <a:blip r:embed="rId9"/>
                <a:stretch>
                  <a:fillRect l="-8108" r="-540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Equation"/>
              <p:cNvSpPr txBox="1"/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blipFill>
                <a:blip r:embed="rId10"/>
                <a:stretch>
                  <a:fillRect l="-33333" r="-5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Equation"/>
              <p:cNvSpPr txBox="1"/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blipFill>
                <a:blip r:embed="rId11"/>
                <a:stretch>
                  <a:fillRect l="-8511" r="-117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Equation"/>
              <p:cNvSpPr txBox="1"/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blipFill>
                <a:blip r:embed="rId12"/>
                <a:stretch>
                  <a:fillRect l="-4138" r="-2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Equation"/>
              <p:cNvSpPr txBox="1"/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blipFill>
                <a:blip r:embed="rId13"/>
                <a:stretch>
                  <a:fillRect l="-12727" t="-2273" r="-909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Line"/>
          <p:cNvSpPr/>
          <p:nvPr/>
        </p:nvSpPr>
        <p:spPr>
          <a:xfrm>
            <a:off x="422069" y="1602340"/>
            <a:ext cx="4691008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 flipV="1">
            <a:off x="1087841" y="1112333"/>
            <a:ext cx="1" cy="1162445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Equation"/>
              <p:cNvSpPr txBox="1"/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blipFill>
                <a:blip r:embed="rId14"/>
                <a:stretch>
                  <a:fillRect l="-13333" r="-4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Equation"/>
              <p:cNvSpPr txBox="1"/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blipFill>
                <a:blip r:embed="rId15"/>
                <a:stretch>
                  <a:fillRect l="-8163" r="-34694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Equation"/>
              <p:cNvSpPr txBox="1"/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Equation"/>
              <p:cNvSpPr txBox="1"/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blipFill>
                <a:blip r:embed="rId17"/>
                <a:stretch>
                  <a:fillRect l="-16667" r="-33333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Equation"/>
              <p:cNvSpPr txBox="1"/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blipFill>
                <a:blip r:embed="rId18"/>
                <a:stretch>
                  <a:fillRect l="-33333" r="-26667" b="-1590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Equation"/>
              <p:cNvSpPr txBox="1"/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Line"/>
          <p:cNvSpPr/>
          <p:nvPr/>
        </p:nvSpPr>
        <p:spPr>
          <a:xfrm>
            <a:off x="6389497" y="1997718"/>
            <a:ext cx="1674215" cy="86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3" extrusionOk="0">
                <a:moveTo>
                  <a:pt x="0" y="969"/>
                </a:moveTo>
                <a:cubicBezTo>
                  <a:pt x="615" y="3275"/>
                  <a:pt x="1240" y="5552"/>
                  <a:pt x="1877" y="7801"/>
                </a:cubicBezTo>
                <a:cubicBezTo>
                  <a:pt x="3062" y="11984"/>
                  <a:pt x="4353" y="16282"/>
                  <a:pt x="6500" y="18969"/>
                </a:cubicBezTo>
                <a:cubicBezTo>
                  <a:pt x="7917" y="20743"/>
                  <a:pt x="9597" y="21600"/>
                  <a:pt x="11289" y="21405"/>
                </a:cubicBezTo>
                <a:cubicBezTo>
                  <a:pt x="12698" y="21111"/>
                  <a:pt x="14041" y="20102"/>
                  <a:pt x="15178" y="18487"/>
                </a:cubicBezTo>
                <a:cubicBezTo>
                  <a:pt x="16094" y="17185"/>
                  <a:pt x="16836" y="15584"/>
                  <a:pt x="17482" y="13846"/>
                </a:cubicBezTo>
                <a:cubicBezTo>
                  <a:pt x="18129" y="12108"/>
                  <a:pt x="18681" y="10234"/>
                  <a:pt x="19217" y="8388"/>
                </a:cubicBezTo>
                <a:cubicBezTo>
                  <a:pt x="20019" y="5624"/>
                  <a:pt x="20813" y="2830"/>
                  <a:pt x="21600" y="0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 flipV="1">
            <a:off x="7359784" y="2224233"/>
            <a:ext cx="756246" cy="756246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Equation"/>
              <p:cNvSpPr txBox="1"/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blipFill>
                <a:blip r:embed="rId19"/>
                <a:stretch>
                  <a:fillRect l="-7407" t="-2500" r="-13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Equation"/>
              <p:cNvSpPr txBox="1"/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blipFill>
                <a:blip r:embed="rId20"/>
                <a:stretch>
                  <a:fillRect l="-10000" r="-25000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he slope of the tangent line is 2"/>
          <p:cNvSpPr txBox="1"/>
          <p:nvPr/>
        </p:nvSpPr>
        <p:spPr>
          <a:xfrm>
            <a:off x="6809796" y="3155522"/>
            <a:ext cx="147242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ja-JP" altLang="en-US"/>
              <a:t>切线的斜率为</a:t>
            </a:r>
            <a:r>
              <a:rPr lang="en-US" altLang="ja-JP" dirty="0"/>
              <a:t>2</a:t>
            </a:r>
            <a:endParaRPr dirty="0"/>
          </a:p>
        </p:txBody>
      </p:sp>
      <p:sp>
        <p:nvSpPr>
          <p:cNvPr id="181" name="Derivative is the slope of the tangent line"/>
          <p:cNvSpPr txBox="1"/>
          <p:nvPr/>
        </p:nvSpPr>
        <p:spPr>
          <a:xfrm>
            <a:off x="5922413" y="1109559"/>
            <a:ext cx="337383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导数是切线的斜率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Equation"/>
              <p:cNvSpPr txBox="1"/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blipFill>
                <a:blip r:embed="rId21"/>
                <a:stretch>
                  <a:fillRect l="-30769" t="-4545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Equation"/>
              <p:cNvSpPr txBox="1"/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blipFill>
                <a:blip r:embed="rId22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Line"/>
          <p:cNvSpPr/>
          <p:nvPr/>
        </p:nvSpPr>
        <p:spPr>
          <a:xfrm>
            <a:off x="423157" y="3670395"/>
            <a:ext cx="5483577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1077446" y="3083306"/>
            <a:ext cx="1" cy="1373669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1" grpId="2" animBg="1" advAuto="0"/>
      <p:bldP spid="163" grpId="6" animBg="1" advAuto="0"/>
      <p:bldP spid="165" grpId="7" animBg="1" advAuto="0"/>
      <p:bldP spid="167" grpId="8" animBg="1" advAuto="0"/>
      <p:bldP spid="171" grpId="5" animBg="1" advAuto="0"/>
      <p:bldP spid="174" grpId="4" animBg="1" advAuto="0"/>
      <p:bldP spid="175" grpId="3" animBg="1" advAuto="0"/>
      <p:bldP spid="176" grpId="11" animBg="1" advAuto="0"/>
      <p:bldP spid="177" grpId="12" animBg="1" advAuto="0"/>
      <p:bldP spid="178" grpId="10" animBg="1" advAuto="0"/>
      <p:bldP spid="179" grpId="13" animBg="1" advAuto="0"/>
      <p:bldP spid="180" grpId="14" animBg="1" advAuto="0"/>
      <p:bldP spid="181" grpId="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"/>
          <p:cNvSpPr/>
          <p:nvPr/>
        </p:nvSpPr>
        <p:spPr>
          <a:xfrm flipH="1" flipV="1">
            <a:off x="1747431" y="2709142"/>
            <a:ext cx="975465" cy="503379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Sub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次导数</a:t>
            </a:r>
            <a:endParaRPr dirty="0"/>
          </a:p>
        </p:txBody>
      </p:sp>
      <p:sp>
        <p:nvSpPr>
          <p:cNvPr id="190" name="Extend derivative to non-differentiable cases"/>
          <p:cNvSpPr txBox="1">
            <a:spLocks noGrp="1"/>
          </p:cNvSpPr>
          <p:nvPr>
            <p:ph type="body" sz="quarter" idx="1"/>
          </p:nvPr>
        </p:nvSpPr>
        <p:spPr>
          <a:xfrm>
            <a:off x="321761" y="714698"/>
            <a:ext cx="8205304" cy="66224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不可求导情况下的导数</a:t>
            </a:r>
            <a:endParaRPr dirty="0"/>
          </a:p>
        </p:txBody>
      </p:sp>
      <p:sp>
        <p:nvSpPr>
          <p:cNvPr id="191" name="Line"/>
          <p:cNvSpPr/>
          <p:nvPr/>
        </p:nvSpPr>
        <p:spPr>
          <a:xfrm>
            <a:off x="1314167" y="1852299"/>
            <a:ext cx="1949967" cy="113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42"/>
                </a:moveTo>
                <a:lnTo>
                  <a:pt x="11306" y="2160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2">
                <a:lumOff val="10931"/>
              </a:schemeClr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Equation"/>
              <p:cNvSpPr txBox="1"/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blipFill>
                <a:blip r:embed="rId2"/>
                <a:stretch>
                  <a:fillRect l="-7813" r="-125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ine"/>
          <p:cNvSpPr/>
          <p:nvPr/>
        </p:nvSpPr>
        <p:spPr>
          <a:xfrm flipV="1">
            <a:off x="1835469" y="2648173"/>
            <a:ext cx="1100350" cy="676116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Equation"/>
              <p:cNvSpPr txBox="1"/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blipFill>
                <a:blip r:embed="rId3"/>
                <a:stretch>
                  <a:fillRect l="-9524" r="-21429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slope=0.5"/>
          <p:cNvSpPr txBox="1"/>
          <p:nvPr/>
        </p:nvSpPr>
        <p:spPr>
          <a:xfrm>
            <a:off x="3079308" y="2494987"/>
            <a:ext cx="110192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slope=0.5</a:t>
            </a:r>
          </a:p>
        </p:txBody>
      </p:sp>
      <p:sp>
        <p:nvSpPr>
          <p:cNvPr id="196" name="slope= - 0.3"/>
          <p:cNvSpPr txBox="1"/>
          <p:nvPr/>
        </p:nvSpPr>
        <p:spPr>
          <a:xfrm>
            <a:off x="386907" y="2494987"/>
            <a:ext cx="130507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 - 0.3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Equation"/>
              <p:cNvSpPr txBox="1"/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∈[−1,1]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blipFill>
                <a:blip r:embed="rId4"/>
                <a:stretch>
                  <a:fillRect t="-4762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Another example:"/>
          <p:cNvSpPr txBox="1"/>
          <p:nvPr/>
        </p:nvSpPr>
        <p:spPr>
          <a:xfrm>
            <a:off x="4879992" y="12452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2</a:t>
            </a:r>
            <a:r>
              <a:rPr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Equation"/>
              <p:cNvSpPr txBox="1"/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,0)={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∈[0,1]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blipFill>
                <a:blip r:embed="rId5"/>
                <a:stretch>
                  <a:fillRect t="-4762" r="-315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nother example:">
            <a:extLst>
              <a:ext uri="{FF2B5EF4-FFF2-40B4-BE49-F238E27FC236}">
                <a16:creationId xmlns:a16="http://schemas.microsoft.com/office/drawing/2014/main" id="{5857D6D3-898D-B743-8EC8-E67239B7DE73}"/>
              </a:ext>
            </a:extLst>
          </p:cNvPr>
          <p:cNvSpPr txBox="1"/>
          <p:nvPr/>
        </p:nvSpPr>
        <p:spPr>
          <a:xfrm>
            <a:off x="337316" y="125333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1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  <p:bldP spid="199" grpId="2" animBg="1" advAuto="0"/>
      <p:bldP spid="1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 rot="16200000">
            <a:off x="3507798" y="2933503"/>
            <a:ext cx="400209" cy="7959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2" name="Grad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梯度</a:t>
            </a:r>
            <a:endParaRPr dirty="0"/>
          </a:p>
        </p:txBody>
      </p:sp>
      <p:sp>
        <p:nvSpPr>
          <p:cNvPr id="203" name="Generalize derivatives into vectors"/>
          <p:cNvSpPr txBox="1">
            <a:spLocks noGrp="1"/>
          </p:cNvSpPr>
          <p:nvPr>
            <p:ph type="body" sz="quarter" idx="1"/>
          </p:nvPr>
        </p:nvSpPr>
        <p:spPr>
          <a:xfrm>
            <a:off x="340592" y="1009331"/>
            <a:ext cx="8205304" cy="56498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矢量求导推广</a:t>
            </a:r>
            <a:endParaRPr dirty="0"/>
          </a:p>
        </p:txBody>
      </p:sp>
      <p:sp>
        <p:nvSpPr>
          <p:cNvPr id="204" name="Rectangle"/>
          <p:cNvSpPr/>
          <p:nvPr/>
        </p:nvSpPr>
        <p:spPr>
          <a:xfrm>
            <a:off x="2523928" y="2446815"/>
            <a:ext cx="400209" cy="382354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Rectangle"/>
          <p:cNvSpPr/>
          <p:nvPr/>
        </p:nvSpPr>
        <p:spPr>
          <a:xfrm>
            <a:off x="1779158" y="3742022"/>
            <a:ext cx="400209" cy="916132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Square"/>
          <p:cNvSpPr/>
          <p:nvPr/>
        </p:nvSpPr>
        <p:spPr>
          <a:xfrm>
            <a:off x="1779158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Rectangle"/>
          <p:cNvSpPr/>
          <p:nvPr/>
        </p:nvSpPr>
        <p:spPr>
          <a:xfrm>
            <a:off x="2514963" y="3762088"/>
            <a:ext cx="400209" cy="88541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 rot="16200000">
            <a:off x="3286302" y="3797741"/>
            <a:ext cx="868601" cy="804693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E360A-4057-9343-B76B-780EAA2134DD}"/>
              </a:ext>
            </a:extLst>
          </p:cNvPr>
          <p:cNvGrpSpPr/>
          <p:nvPr/>
        </p:nvGrpSpPr>
        <p:grpSpPr>
          <a:xfrm>
            <a:off x="3511755" y="2434661"/>
            <a:ext cx="400209" cy="391257"/>
            <a:chOff x="3511755" y="2434661"/>
            <a:chExt cx="400209" cy="391257"/>
          </a:xfrm>
        </p:grpSpPr>
        <p:sp>
          <p:nvSpPr>
            <p:cNvPr id="207" name="Rectangle"/>
            <p:cNvSpPr/>
            <p:nvPr/>
          </p:nvSpPr>
          <p:spPr>
            <a:xfrm>
              <a:off x="3511755" y="2434661"/>
              <a:ext cx="400209" cy="391257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Equation"/>
                <p:cNvSpPr txBox="1"/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sz="2000" dirty="0"/>
                </a:p>
              </p:txBody>
            </p:sp>
          </mc:Choice>
          <mc:Fallback xmlns="">
            <p:sp>
              <p:nvSpPr>
                <p:cNvPr id="21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blipFill>
                  <a:blip r:embed="rId2"/>
                  <a:stretch>
                    <a:fillRect l="-66667" r="-66667" b="-16666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Equation"/>
              <p:cNvSpPr txBox="1"/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7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Equation"/>
              <p:cNvSpPr txBox="1"/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70000" r="-8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Equation"/>
              <p:cNvSpPr txBox="1"/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Equation"/>
              <p:cNvSpPr txBox="1"/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24000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Equation"/>
              <p:cNvSpPr txBox="1"/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Square"/>
          <p:cNvSpPr/>
          <p:nvPr/>
        </p:nvSpPr>
        <p:spPr>
          <a:xfrm>
            <a:off x="2514963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Equation"/>
              <p:cNvSpPr txBox="1"/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29167" t="-2273" r="-2083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Equation"/>
              <p:cNvSpPr txBox="1"/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36364" r="-54545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Scalar"/>
          <p:cNvSpPr txBox="1"/>
          <p:nvPr/>
        </p:nvSpPr>
        <p:spPr>
          <a:xfrm>
            <a:off x="2371898" y="1481964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0" name="Vector"/>
          <p:cNvSpPr txBox="1"/>
          <p:nvPr/>
        </p:nvSpPr>
        <p:spPr>
          <a:xfrm>
            <a:off x="3341426" y="1488791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221" name="Scalar"/>
          <p:cNvSpPr txBox="1"/>
          <p:nvPr/>
        </p:nvSpPr>
        <p:spPr>
          <a:xfrm>
            <a:off x="856756" y="315615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2" name="Vector"/>
          <p:cNvSpPr txBox="1"/>
          <p:nvPr/>
        </p:nvSpPr>
        <p:spPr>
          <a:xfrm>
            <a:off x="856700" y="4029467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47AFA-5261-574A-BB6D-2CBAF841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73050"/>
            <a:ext cx="7823200" cy="459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Equation"/>
              <p:cNvSpPr txBox="1"/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blipFill>
                <a:blip r:embed="rId2"/>
                <a:stretch>
                  <a:fillRect l="-8197" r="-19672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Equation"/>
              <p:cNvSpPr txBox="1"/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blipFill>
                <a:blip r:embed="rId3"/>
                <a:stretch>
                  <a:fillRect l="-19444" r="-50000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4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Equation"/>
              <p:cNvSpPr txBox="1"/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blipFill>
                <a:blip r:embed="rId5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Equation"/>
              <p:cNvSpPr txBox="1"/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blipFill>
                <a:blip r:embed="rId6"/>
                <a:stretch>
                  <a:fillRect l="-50000" r="-7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Equation"/>
              <p:cNvSpPr txBox="1"/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blipFill>
                <a:blip r:embed="rId7"/>
                <a:stretch>
                  <a:fillRect l="-31579" r="-36842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Equation"/>
              <p:cNvSpPr txBox="1"/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blipFill>
                <a:blip r:embed="rId8"/>
                <a:stretch>
                  <a:fillRect l="-13158" r="-13158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Equation"/>
              <p:cNvSpPr txBox="1"/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blipFill>
                <a:blip r:embed="rId9"/>
                <a:stretch>
                  <a:fillRect l="-5405" r="-4054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Equation"/>
              <p:cNvSpPr txBox="1"/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blipFill>
                <a:blip r:embed="rId10"/>
                <a:stretch>
                  <a:fillRect l="-8696" r="-11957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Line"/>
          <p:cNvSpPr/>
          <p:nvPr/>
        </p:nvSpPr>
        <p:spPr>
          <a:xfrm>
            <a:off x="471652" y="1703794"/>
            <a:ext cx="3841172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Equation"/>
              <p:cNvSpPr txBox="1"/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blipFill>
                <a:blip r:embed="rId11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Equation"/>
              <p:cNvSpPr txBox="1"/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blipFill>
                <a:blip r:embed="rId12"/>
                <a:stretch>
                  <a:fillRect l="-4237" r="-5932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Equation"/>
              <p:cNvSpPr txBox="1"/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blipFill>
                <a:blip r:embed="rId13"/>
                <a:stretch>
                  <a:fillRect l="-31579" r="-42105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Equation"/>
              <p:cNvSpPr txBox="1"/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blipFill>
                <a:blip r:embed="rId14"/>
                <a:stretch>
                  <a:fillRect l="-20690" r="-27586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5"/>
                <a:stretch>
                  <a:fillRect l="-24000" t="-2273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Equation"/>
              <p:cNvSpPr txBox="1"/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blipFill>
                <a:blip r:embed="rId16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Line"/>
          <p:cNvSpPr/>
          <p:nvPr/>
        </p:nvSpPr>
        <p:spPr>
          <a:xfrm>
            <a:off x="465302" y="3474902"/>
            <a:ext cx="5186410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Equation"/>
              <p:cNvSpPr txBox="1"/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blipFill>
                <a:blip r:embed="rId17"/>
                <a:stretch>
                  <a:fillRect l="-20930" r="-25581" b="-684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Equation"/>
              <p:cNvSpPr txBox="1"/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blipFill>
                <a:blip r:embed="rId18"/>
                <a:stretch>
                  <a:fillRect l="-12195" r="-26829" b="-11538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Equation"/>
              <p:cNvSpPr txBox="1"/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blipFill>
                <a:blip r:embed="rId19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  <p:bldP spid="264" grpId="2" animBg="1" advAuto="0"/>
      <p:bldP spid="265" grpId="5" animBg="1" advAuto="0"/>
      <p:bldP spid="266" grpId="6" animBg="1" advAuto="0"/>
      <p:bldP spid="270" grpId="7" animBg="1" advAuto="0"/>
      <p:bldP spid="271" grpId="3" animBg="1" advAuto="0"/>
      <p:bldP spid="272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46167-418D-B942-88CC-5C2EC2D01A5E}"/>
              </a:ext>
            </a:extLst>
          </p:cNvPr>
          <p:cNvSpPr txBox="1"/>
          <p:nvPr/>
        </p:nvSpPr>
        <p:spPr>
          <a:xfrm>
            <a:off x="1461754" y="3483736"/>
            <a:ext cx="7389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叫做分子布局</a:t>
            </a:r>
            <a:r>
              <a:rPr lang="zh-CN" altLang="en-US" dirty="0"/>
              <a:t>（</a:t>
            </a:r>
            <a:r>
              <a:rPr lang="en-US" dirty="0"/>
              <a:t>numerator-layout </a:t>
            </a:r>
            <a:r>
              <a:rPr lang="ja-JP" altLang="en-US"/>
              <a:t>或</a:t>
            </a:r>
            <a:r>
              <a:rPr lang="en-US" dirty="0"/>
              <a:t> Jacobian formulation</a:t>
            </a:r>
            <a:r>
              <a:rPr lang="zh-CN" altLang="en-US" dirty="0"/>
              <a:t>）， </a:t>
            </a:r>
            <a:r>
              <a:rPr lang="ja-JP" altLang="en-US"/>
              <a:t>是行矢量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8BAF6-FC85-8D4F-9590-1E8BAE77EC2E}"/>
              </a:ext>
            </a:extLst>
          </p:cNvPr>
          <p:cNvSpPr txBox="1"/>
          <p:nvPr/>
        </p:nvSpPr>
        <p:spPr>
          <a:xfrm>
            <a:off x="1461757" y="4120078"/>
            <a:ext cx="76200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叫做分母布局</a:t>
            </a:r>
            <a:r>
              <a:rPr lang="zh-CN" altLang="en-US" dirty="0"/>
              <a:t>（</a:t>
            </a:r>
            <a:r>
              <a:rPr lang="en-US" dirty="0"/>
              <a:t>denominator-layout </a:t>
            </a:r>
            <a:r>
              <a:rPr lang="ja-JP" altLang="en-US"/>
              <a:t>或</a:t>
            </a:r>
            <a:r>
              <a:rPr lang="en-US" dirty="0"/>
              <a:t> H</a:t>
            </a:r>
            <a:r>
              <a:rPr lang="en-US" altLang="zh-CN" dirty="0"/>
              <a:t>essian</a:t>
            </a:r>
            <a:r>
              <a:rPr lang="en-US" dirty="0"/>
              <a:t> formulation</a:t>
            </a:r>
            <a:r>
              <a:rPr lang="zh-CN" altLang="en-US" dirty="0"/>
              <a:t>），</a:t>
            </a:r>
            <a:r>
              <a:rPr lang="ja-JP" altLang="en-US"/>
              <a:t>是列矢量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4605B-0846-6F49-A298-90F6C01E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63" y="894366"/>
            <a:ext cx="14859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57EAE-7599-0D40-9DC3-F980E4DA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22" y="371431"/>
            <a:ext cx="1917700" cy="210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C3A15-C3AC-4A44-8470-04B68C934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43" y="1425531"/>
            <a:ext cx="1181100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36D88-DFB4-2F40-B140-7E6EB9D0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96" y="281547"/>
            <a:ext cx="8001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C03A30-B2D2-8141-864F-D4C069F41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75" y="4171393"/>
            <a:ext cx="6985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E0C7F-3768-D646-9A2A-1D20D3F5D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75" y="3535051"/>
            <a:ext cx="685800" cy="266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ckTemplate-AWS">
  <a:themeElements>
    <a:clrScheme name="DeckTemplate-AWS">
      <a:dk1>
        <a:srgbClr val="474746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ckTemplate-AWS">
  <a:themeElements>
    <a:clrScheme name="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1067</Words>
  <Application>Microsoft Macintosh PowerPoint</Application>
  <PresentationFormat>On-screen Show (16:9)</PresentationFormat>
  <Paragraphs>337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Cambria Math</vt:lpstr>
      <vt:lpstr>Menlo</vt:lpstr>
      <vt:lpstr>DeckTemplate-AWS</vt:lpstr>
      <vt:lpstr>PowerPoint Presentation</vt:lpstr>
      <vt:lpstr>概要</vt:lpstr>
      <vt:lpstr>矩阵微积分</vt:lpstr>
      <vt:lpstr>标量求导回顾</vt:lpstr>
      <vt:lpstr>次导数</vt:lpstr>
      <vt:lpstr>梯度</vt:lpstr>
      <vt:lpstr>PowerPoint Presentation</vt:lpstr>
      <vt:lpstr>例子</vt:lpstr>
      <vt:lpstr>PowerPoint Presentation</vt:lpstr>
      <vt:lpstr>PowerPoint Presentation</vt:lpstr>
      <vt:lpstr>例子</vt:lpstr>
      <vt:lpstr>推广到矩阵</vt:lpstr>
      <vt:lpstr>链式法则</vt:lpstr>
      <vt:lpstr>链式法则</vt:lpstr>
      <vt:lpstr>PowerPoint Presentation</vt:lpstr>
      <vt:lpstr>PowerPoint Presentation</vt:lpstr>
      <vt:lpstr>PowerPoint Presentation</vt:lpstr>
      <vt:lpstr>PowerPoint Presentation</vt:lpstr>
      <vt:lpstr>自动微分法</vt:lpstr>
      <vt:lpstr>自动微分（AD）</vt:lpstr>
      <vt:lpstr>计算图</vt:lpstr>
      <vt:lpstr>计算图</vt:lpstr>
      <vt:lpstr>计算图</vt:lpstr>
      <vt:lpstr>两种模式</vt:lpstr>
      <vt:lpstr>逆向传播 </vt:lpstr>
      <vt:lpstr>逆向传播 </vt:lpstr>
      <vt:lpstr>逆向传播 </vt:lpstr>
      <vt:lpstr>逆向传播 </vt:lpstr>
      <vt:lpstr>逆向传播 总结</vt:lpstr>
      <vt:lpstr>复杂度</vt:lpstr>
      <vt:lpstr>[拓展]  再具体化（re-materialization）</vt:lpstr>
      <vt:lpstr>再具体化（re-materialization）</vt:lpstr>
      <vt:lpstr>复杂度</vt:lpstr>
      <vt:lpstr>总结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44</cp:revision>
  <dcterms:modified xsi:type="dcterms:W3CDTF">2019-08-27T23:12:45Z</dcterms:modified>
</cp:coreProperties>
</file>