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1" r:id="rId2"/>
    <p:sldId id="31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13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54"/>
  </p:normalViewPr>
  <p:slideViewPr>
    <p:cSldViewPr snapToGrid="0" snapToObjects="1">
      <p:cViewPr varScale="1">
        <p:scale>
          <a:sx n="120" d="100"/>
          <a:sy n="120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4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2l.ai/" TargetMode="External"/><Relationship Id="rId2" Type="http://schemas.openxmlformats.org/officeDocument/2006/relationships/hyperlink" Target="https://zh.d2l.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d2l.ai/berkeley-stat-157/units/seq2seq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en-US" sz="1800" dirty="0"/>
              <a:t>2</a:t>
            </a:r>
            <a:r>
              <a:rPr lang="en-US" altLang="zh-CN" sz="1800" dirty="0"/>
              <a:t>3</a:t>
            </a:r>
            <a:r>
              <a:rPr lang="en-US" sz="1800" dirty="0"/>
              <a:t>.</a:t>
            </a:r>
            <a:r>
              <a:rPr lang="zh-CN" altLang="en-US" sz="1800" dirty="0"/>
              <a:t> </a:t>
            </a:r>
            <a:r>
              <a:rPr lang="ja-JP" altLang="en-US" sz="1800"/>
              <a:t>编码器解码器</a:t>
            </a:r>
            <a:r>
              <a:rPr lang="zh-CN" altLang="en-US" sz="1800" dirty="0"/>
              <a:t>，</a:t>
            </a:r>
            <a:r>
              <a:rPr lang="en-US" sz="1800" dirty="0"/>
              <a:t>Seq2seq</a:t>
            </a:r>
            <a:r>
              <a:rPr lang="ja-JP" altLang="en-US" sz="1800"/>
              <a:t>模型</a:t>
            </a:r>
            <a:r>
              <a:rPr lang="zh-CN" altLang="en-US" sz="1800" dirty="0"/>
              <a:t>，</a:t>
            </a:r>
            <a:r>
              <a:rPr lang="ja-JP" altLang="en-US" sz="1800"/>
              <a:t>束搜索</a:t>
            </a:r>
            <a:endParaRPr lang="en-US" sz="180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B5216D0-D917-5C41-8F27-2F576D6AA90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7898" y="3430138"/>
            <a:ext cx="7128960" cy="12907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中文教材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z</a:t>
            </a:r>
            <a:r>
              <a:rPr lang="en-US" sz="1600" dirty="0">
                <a:hlinkClick r:id="rId2"/>
              </a:rPr>
              <a:t>h</a:t>
            </a:r>
            <a:r>
              <a:rPr lang="en-US" altLang="zh-CN" sz="1600" dirty="0">
                <a:hlinkClick r:id="rId2"/>
              </a:rPr>
              <a:t>.d2l.ai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英文教材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www.d2l.ai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教学视频</a:t>
            </a:r>
            <a:r>
              <a:rPr lang="zh-CN" altLang="en-US" sz="1600" dirty="0"/>
              <a:t>：</a:t>
            </a:r>
            <a:r>
              <a:rPr lang="en-US" sz="1600" b="1" dirty="0">
                <a:hlinkClick r:id="rId4"/>
              </a:rPr>
              <a:t>https://courses.d2l.ai/berkeley-stat-157/units/seq2seq.html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635394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eq2seq"/>
          <p:cNvSpPr txBox="1">
            <a:spLocks noGrp="1"/>
          </p:cNvSpPr>
          <p:nvPr>
            <p:ph type="title"/>
          </p:nvPr>
        </p:nvSpPr>
        <p:spPr>
          <a:xfrm>
            <a:off x="396394" y="1969202"/>
            <a:ext cx="2131654" cy="93010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dirty="0"/>
              <a:t>Seq2seq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ja-JP" altLang="en-US"/>
              <a:t>模型</a:t>
            </a:r>
            <a:endParaRPr dirty="0"/>
          </a:p>
        </p:txBody>
      </p:sp>
      <p:pic>
        <p:nvPicPr>
          <p:cNvPr id="191" name="ideas-of-the-genetic-code-codon-table-article-spectacular-circle-codon-chart-of-circle-codon-chart.png" descr="ideas-of-the-genetic-code-codon-table-article-spectacular-circle-codon-chart-of-circle-codon-ch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3369" y="311280"/>
            <a:ext cx="8913169" cy="4245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achine Trans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机器翻译</a:t>
            </a:r>
            <a:endParaRPr dirty="0"/>
          </a:p>
        </p:txBody>
      </p:sp>
      <p:sp>
        <p:nvSpPr>
          <p:cNvPr id="194" name="Given a sentence in a source language, translate into a target language…"/>
          <p:cNvSpPr txBox="1">
            <a:spLocks noGrp="1"/>
          </p:cNvSpPr>
          <p:nvPr>
            <p:ph type="body" sz="half" idx="1"/>
          </p:nvPr>
        </p:nvSpPr>
        <p:spPr>
          <a:xfrm>
            <a:off x="469348" y="845979"/>
            <a:ext cx="8205304" cy="157352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给定源语言中的句子，翻译成目标语言</a:t>
            </a:r>
          </a:p>
          <a:p>
            <a:r>
              <a:rPr lang="ja-JP" altLang="en-US"/>
              <a:t>这两个序列可以具有不同的长度</a:t>
            </a:r>
            <a:endParaRPr dirty="0"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480" y="2361529"/>
            <a:ext cx="8279280" cy="1870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eq2seq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Seq2seq</a:t>
            </a:r>
            <a:r>
              <a:rPr lang="zh-CN" altLang="en-US" dirty="0"/>
              <a:t> </a:t>
            </a:r>
            <a:r>
              <a:rPr lang="ja-JP" altLang="en-US"/>
              <a:t>模型</a:t>
            </a:r>
            <a:endParaRPr dirty="0"/>
          </a:p>
        </p:txBody>
      </p:sp>
      <p:sp>
        <p:nvSpPr>
          <p:cNvPr id="198" name="The encoder is a RNN to read input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编码器是读取输入序列的</a:t>
            </a:r>
            <a:r>
              <a:rPr lang="zh-CN" altLang="en-US" dirty="0"/>
              <a:t> </a:t>
            </a:r>
            <a:r>
              <a:rPr lang="en-US" dirty="0"/>
              <a:t>RNN</a:t>
            </a:r>
          </a:p>
          <a:p>
            <a:r>
              <a:rPr lang="ja-JP" altLang="en-US"/>
              <a:t>解码器使用另一个</a:t>
            </a:r>
            <a:r>
              <a:rPr lang="zh-CN" altLang="en-US" dirty="0"/>
              <a:t> </a:t>
            </a:r>
            <a:r>
              <a:rPr lang="en-US" dirty="0"/>
              <a:t>RNN</a:t>
            </a:r>
            <a:r>
              <a:rPr lang="zh-CN" altLang="en-US" dirty="0"/>
              <a:t> </a:t>
            </a:r>
            <a:r>
              <a:rPr lang="ja-JP" altLang="en-US"/>
              <a:t>来生成输出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97E71-2D88-8C4D-BD8A-BFB78FE9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75" y="2297953"/>
            <a:ext cx="6008137" cy="19602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ncoder/Decoder Deta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Seq2seq</a:t>
            </a:r>
            <a:r>
              <a:rPr lang="en-US" altLang="zh-CN" dirty="0"/>
              <a:t> </a:t>
            </a:r>
            <a:r>
              <a:rPr lang="ja-JP" altLang="en-US"/>
              <a:t>模型</a:t>
            </a:r>
            <a:endParaRPr dirty="0"/>
          </a:p>
        </p:txBody>
      </p:sp>
      <p:sp>
        <p:nvSpPr>
          <p:cNvPr id="202" name="The encoder is a standard RNN model without the output layer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3568020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编码器是没有输出层的标准</a:t>
            </a:r>
            <a:r>
              <a:rPr lang="zh-CN" altLang="en-US" dirty="0"/>
              <a:t> </a:t>
            </a:r>
            <a:r>
              <a:rPr lang="en-US" dirty="0"/>
              <a:t>RNN</a:t>
            </a:r>
            <a:r>
              <a:rPr lang="zh-CN" altLang="en-US" dirty="0"/>
              <a:t> </a:t>
            </a:r>
            <a:r>
              <a:rPr lang="ja-JP" altLang="en-US"/>
              <a:t>模型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编码器在上一时间步骤中的隐含状态用作解码器的初始隐藏状态</a:t>
            </a:r>
            <a:endParaRPr dirty="0"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6775" y="1060049"/>
            <a:ext cx="4599675" cy="2563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r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机器翻译训练</a:t>
            </a:r>
            <a:endParaRPr dirty="0"/>
          </a:p>
        </p:txBody>
      </p:sp>
      <p:sp>
        <p:nvSpPr>
          <p:cNvPr id="206" name="The decoder is feed with the targeted sentence during training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在训练期间，解码器</a:t>
            </a:r>
            <a:r>
              <a:rPr lang="zh-CN" altLang="en-US" dirty="0"/>
              <a:t>（</a:t>
            </a:r>
            <a:r>
              <a:rPr lang="en-US" altLang="zh-CN" dirty="0"/>
              <a:t>Decoder</a:t>
            </a:r>
            <a:r>
              <a:rPr lang="zh-CN" altLang="en-US" dirty="0"/>
              <a:t>）</a:t>
            </a:r>
            <a:r>
              <a:rPr lang="ja-JP" altLang="en-US"/>
              <a:t>用目标语言句子作为输入</a:t>
            </a:r>
            <a:endParaRPr dirty="0"/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680" y="1660542"/>
            <a:ext cx="7370640" cy="2213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t="24985"/>
          <a:stretch>
            <a:fillRect/>
          </a:stretch>
        </p:blipFill>
        <p:spPr>
          <a:xfrm>
            <a:off x="2482453" y="4057014"/>
            <a:ext cx="4179028" cy="90342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Predict:"/>
          <p:cNvSpPr txBox="1"/>
          <p:nvPr/>
        </p:nvSpPr>
        <p:spPr>
          <a:xfrm>
            <a:off x="1506145" y="4489379"/>
            <a:ext cx="8791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Predict: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d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代码</a:t>
            </a:r>
            <a:r>
              <a:rPr dirty="0"/>
              <a:t>…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eam Search"/>
          <p:cNvSpPr txBox="1">
            <a:spLocks noGrp="1"/>
          </p:cNvSpPr>
          <p:nvPr>
            <p:ph type="title"/>
          </p:nvPr>
        </p:nvSpPr>
        <p:spPr>
          <a:xfrm>
            <a:off x="329609" y="1669311"/>
            <a:ext cx="3317358" cy="12816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ja-JP" altLang="en-US"/>
              <a:t>束搜索</a:t>
            </a:r>
            <a:br>
              <a:rPr lang="en-US" altLang="ja-JP" dirty="0"/>
            </a:br>
            <a:r>
              <a:rPr dirty="0"/>
              <a:t>Beam Search</a:t>
            </a:r>
          </a:p>
        </p:txBody>
      </p:sp>
      <p:pic>
        <p:nvPicPr>
          <p:cNvPr id="214" name="f0291a06c3265f9_w580_h331.jpg" descr="f0291a06c3265f9_w580_h331.jpg"/>
          <p:cNvPicPr>
            <a:picLocks noChangeAspect="1"/>
          </p:cNvPicPr>
          <p:nvPr/>
        </p:nvPicPr>
        <p:blipFill>
          <a:blip r:embed="rId2">
            <a:extLst/>
          </a:blip>
          <a:srcRect l="13318" r="19242"/>
          <a:stretch>
            <a:fillRect/>
          </a:stretch>
        </p:blipFill>
        <p:spPr>
          <a:xfrm>
            <a:off x="3564016" y="469900"/>
            <a:ext cx="4967527" cy="420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reedy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贪婪搜索</a:t>
            </a:r>
          </a:p>
        </p:txBody>
      </p:sp>
      <p:sp>
        <p:nvSpPr>
          <p:cNvPr id="217" name="We used greedy search in the seq2seq model during predict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我们在预测期间在</a:t>
            </a:r>
            <a:r>
              <a:rPr lang="zh-CN" altLang="en-US" dirty="0"/>
              <a:t> </a:t>
            </a:r>
            <a:r>
              <a:rPr lang="en-US" dirty="0"/>
              <a:t>seq2seq</a:t>
            </a:r>
            <a:r>
              <a:rPr lang="zh-CN" altLang="en-US" dirty="0"/>
              <a:t> </a:t>
            </a:r>
            <a:r>
              <a:rPr lang="ja-JP" altLang="en-US"/>
              <a:t>模型中使用了贪婪搜索</a:t>
            </a:r>
          </a:p>
          <a:p>
            <a:r>
              <a:rPr lang="ja-JP" altLang="en-US"/>
              <a:t>它可能不是最理想的</a:t>
            </a:r>
            <a:endParaRPr dirty="0"/>
          </a:p>
        </p:txBody>
      </p:sp>
      <p:sp>
        <p:nvSpPr>
          <p:cNvPr id="220" name="Greedy search:…"/>
          <p:cNvSpPr txBox="1"/>
          <p:nvPr/>
        </p:nvSpPr>
        <p:spPr>
          <a:xfrm>
            <a:off x="877504" y="2313869"/>
            <a:ext cx="249042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贪婪搜索</a:t>
            </a:r>
            <a:r>
              <a:rPr dirty="0"/>
              <a:t>: </a:t>
            </a:r>
          </a:p>
          <a:p>
            <a:r>
              <a:rPr dirty="0"/>
              <a:t>0.5×0.4×0.4×0.6=0.048</a:t>
            </a:r>
          </a:p>
        </p:txBody>
      </p:sp>
      <p:sp>
        <p:nvSpPr>
          <p:cNvPr id="221" name="A better choice: 0.5×0.3×0.6×0.6=0.054"/>
          <p:cNvSpPr txBox="1"/>
          <p:nvPr/>
        </p:nvSpPr>
        <p:spPr>
          <a:xfrm>
            <a:off x="4223945" y="2313869"/>
            <a:ext cx="249042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更好的选择</a:t>
            </a:r>
            <a:r>
              <a:rPr dirty="0"/>
              <a:t>:</a:t>
            </a:r>
            <a:br>
              <a:rPr dirty="0"/>
            </a:br>
            <a:r>
              <a:rPr dirty="0"/>
              <a:t>0.5×0.3×0.6×0.6=0.054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966C83-4DA7-DC4D-BFC6-2CEB1BAE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54" y="3056056"/>
            <a:ext cx="2659881" cy="1641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C00E7F-DC57-8A40-AC2F-96795EED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45" y="3056055"/>
            <a:ext cx="2659881" cy="16412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xhaustive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穷举搜索（</a:t>
            </a:r>
            <a:r>
              <a:rPr lang="en-US" dirty="0"/>
              <a:t>exhaustive search）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For every possible sequence, compute its probability and pick the best on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对于每个可能的序列，计算其概率并选择最佳序列</a:t>
                </a:r>
              </a:p>
              <a:p>
                <a:r>
                  <a:rPr lang="ja-JP" altLang="en-US"/>
                  <a:t>如果输出词汇量大小为</a:t>
                </a:r>
                <a:r>
                  <a:rPr lang="en-US" altLang="ja-JP" dirty="0"/>
                  <a:t> </a:t>
                </a:r>
                <a:r>
                  <a:rPr lang="en-US" dirty="0"/>
                  <a:t>n，</a:t>
                </a:r>
                <a:r>
                  <a:rPr lang="ja-JP" altLang="en-US"/>
                  <a:t>并且最大序列长度为</a:t>
                </a:r>
                <a:r>
                  <a:rPr lang="en-US" altLang="ja-JP" dirty="0"/>
                  <a:t> </a:t>
                </a:r>
                <a:r>
                  <a:rPr lang="en-US" dirty="0"/>
                  <a:t>T，</a:t>
                </a:r>
                <a:r>
                  <a:rPr lang="ja-JP" altLang="en-US"/>
                  <a:t>那么我们需要检查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  <a:r>
                  <a:rPr lang="ja-JP" altLang="en-US"/>
                  <a:t>序列</a:t>
                </a:r>
              </a:p>
              <a:p>
                <a:pPr lvl="1"/>
                <a:r>
                  <a:rPr lang="ja-JP" altLang="en-US"/>
                  <a:t>这在计算上是不可行的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=10000,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=10: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224" name="For every possible sequence, compute its probability and pick the best on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46" t="-106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Equation"/>
          <p:cNvSpPr txBox="1"/>
          <p:nvPr/>
        </p:nvSpPr>
        <p:spPr>
          <a:xfrm>
            <a:off x="4136475" y="2201003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226" name="Equation"/>
          <p:cNvSpPr txBox="1"/>
          <p:nvPr/>
        </p:nvSpPr>
        <p:spPr>
          <a:xfrm>
            <a:off x="2146385" y="3301648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Beam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束搜索</a:t>
            </a:r>
            <a:endParaRPr dirty="0"/>
          </a:p>
        </p:txBody>
      </p:sp>
      <p:sp>
        <p:nvSpPr>
          <p:cNvPr id="229" name="We keep the best k (beam size) candidates for each time…"/>
          <p:cNvSpPr txBox="1">
            <a:spLocks noGrp="1"/>
          </p:cNvSpPr>
          <p:nvPr>
            <p:ph type="body" sz="half" idx="1"/>
          </p:nvPr>
        </p:nvSpPr>
        <p:spPr>
          <a:xfrm>
            <a:off x="321761" y="804093"/>
            <a:ext cx="8496561" cy="132579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每次都保留最好的</a:t>
            </a:r>
            <a:r>
              <a:rPr lang="en-US" altLang="ja-JP" dirty="0"/>
              <a:t> </a:t>
            </a:r>
            <a:r>
              <a:rPr lang="en-US" dirty="0"/>
              <a:t>k（</a:t>
            </a:r>
            <a:r>
              <a:rPr lang="ja-JP" altLang="en-US"/>
              <a:t>束搜索）候选</a:t>
            </a:r>
          </a:p>
          <a:p>
            <a:r>
              <a:rPr lang="ja-JP" altLang="en-US"/>
              <a:t>通过向候选束添加新项目</a:t>
            </a:r>
            <a:r>
              <a:rPr lang="zh-CN" altLang="en-US" dirty="0"/>
              <a:t>，</a:t>
            </a:r>
            <a:r>
              <a:rPr lang="ja-JP" altLang="en-US"/>
              <a:t>来搜索</a:t>
            </a:r>
            <a:r>
              <a:rPr lang="en-US" altLang="ja-JP" dirty="0"/>
              <a:t> </a:t>
            </a:r>
            <a:r>
              <a:rPr lang="en-US" dirty="0" err="1"/>
              <a:t>kn</a:t>
            </a:r>
            <a:r>
              <a:rPr lang="en-US" dirty="0"/>
              <a:t> </a:t>
            </a:r>
            <a:r>
              <a:rPr lang="ja-JP" altLang="en-US"/>
              <a:t>序列，然后保留前</a:t>
            </a:r>
            <a:r>
              <a:rPr lang="en-US" dirty="0"/>
              <a:t>k </a:t>
            </a:r>
            <a:r>
              <a:rPr lang="ja-JP" altLang="en-US"/>
              <a:t>个</a:t>
            </a:r>
            <a:endParaRPr dirty="0"/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119" y="1922572"/>
            <a:ext cx="5665033" cy="2972586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k=2"/>
          <p:cNvSpPr txBox="1"/>
          <p:nvPr/>
        </p:nvSpPr>
        <p:spPr>
          <a:xfrm>
            <a:off x="866065" y="2591914"/>
            <a:ext cx="4790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r>
              <a:t>k=2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6EFB-DC1D-1940-8B95-16F1E14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概要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99B0-5952-B84D-B52D-9363977C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编码器 </a:t>
            </a:r>
            <a:r>
              <a:rPr lang="en-US" altLang="ja-JP" dirty="0"/>
              <a:t>- </a:t>
            </a:r>
            <a:r>
              <a:rPr lang="ja-JP" altLang="en-US"/>
              <a:t>解码器</a:t>
            </a:r>
            <a:r>
              <a:rPr lang="en-US" altLang="ja-JP" dirty="0"/>
              <a:t> </a:t>
            </a:r>
            <a:r>
              <a:rPr lang="en-US" altLang="zh-CN" dirty="0"/>
              <a:t>(Encoder - Decoder)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Seq2seq</a:t>
            </a:r>
            <a:r>
              <a:rPr lang="en-US" altLang="zh-CN" dirty="0"/>
              <a:t> </a:t>
            </a:r>
            <a:r>
              <a:rPr lang="ja-JP" altLang="en-US"/>
              <a:t>模型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束搜索</a:t>
            </a:r>
            <a:r>
              <a:rPr lang="zh-CN" altLang="en-US" dirty="0"/>
              <a:t>（</a:t>
            </a:r>
            <a:r>
              <a:rPr lang="en-US" dirty="0"/>
              <a:t>Beam Search</a:t>
            </a:r>
            <a:r>
              <a:rPr lang="zh-CN" altLang="en-US" dirty="0"/>
              <a:t>）</a:t>
            </a:r>
            <a:endParaRPr lang="en-US" altLang="ja-JP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ja-JP" altLang="en-US"/>
              <a:t>贪婪搜索</a:t>
            </a:r>
            <a:r>
              <a:rPr lang="en-US" dirty="0"/>
              <a:t>（Greedy Search</a:t>
            </a:r>
            <a:r>
              <a:rPr lang="zh-CN" altLang="en-US" dirty="0"/>
              <a:t>）</a:t>
            </a:r>
            <a:endParaRPr lang="en-US" altLang="ja-JP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ja-JP" altLang="en-US"/>
              <a:t>穷举搜索</a:t>
            </a:r>
            <a:r>
              <a:rPr lang="en-US" dirty="0"/>
              <a:t>（Exhaustive Search）</a:t>
            </a:r>
            <a:endParaRPr lang="en-US" altLang="ja-JP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ja-JP" altLang="en-US"/>
              <a:t>束搜索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35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Beam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束搜索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ime complexity is O(knT)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0592" y="1009330"/>
                <a:ext cx="8205304" cy="413416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时间复杂度为</a:t>
                </a:r>
                <a:r>
                  <a:rPr lang="zh-CN" altLang="en-US" dirty="0"/>
                  <a:t> </a:t>
                </a:r>
                <a:r>
                  <a:rPr lang="en-US" dirty="0"/>
                  <a:t>O</a:t>
                </a:r>
                <a:r>
                  <a:rPr lang="en-US" altLang="zh-CN" dirty="0"/>
                  <a:t>(</a:t>
                </a:r>
                <a:r>
                  <a:rPr lang="en-US" dirty="0" err="1"/>
                  <a:t>knT</a:t>
                </a:r>
                <a:r>
                  <a:rPr lang="en-US" altLang="zh-CN" dirty="0"/>
                  <a:t>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defTabSz="914400" latinLnBrk="1">
                  <a:buNone/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=10000,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=10:</m:t>
                      </m:r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indent="0" defTabSz="914400" latinLnBrk="1">
                  <a:buNone/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𝑘𝑛𝑇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=5×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defTabSz="914400" latinLnBrk="1">
                  <a:buNone/>
                  <a:defRPr>
                    <a:solidFill>
                      <a:srgbClr val="000000"/>
                    </a:solidFill>
                  </a:defRPr>
                </a:pPr>
                <a:endParaRPr lang="en-US" dirty="0"/>
              </a:p>
              <a:p>
                <a:r>
                  <a:rPr lang="ja-JP" altLang="en-US"/>
                  <a:t>每个候选的最终得分是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limUpp>
                      <m:limUp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sSup>
                              <m:sSup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lim>
                    </m:limUpp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ar-A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/>
              </a:p>
              <a:p>
                <a:pPr lvl="2"/>
                <a:r>
                  <a:rPr lang="ja-JP" altLang="en-US"/>
                  <a:t>常用值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34" name="Time complexity is O(knT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0592" y="1009330"/>
                <a:ext cx="8205304" cy="4134169"/>
              </a:xfrm>
              <a:prstGeom prst="rect">
                <a:avLst/>
              </a:prstGeom>
              <a:blipFill>
                <a:blip r:embed="rId2"/>
                <a:stretch>
                  <a:fillRect l="-1546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Equation"/>
          <p:cNvSpPr txBox="1"/>
          <p:nvPr/>
        </p:nvSpPr>
        <p:spPr>
          <a:xfrm>
            <a:off x="1491449" y="2929363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236" name="Equation"/>
          <p:cNvSpPr txBox="1"/>
          <p:nvPr/>
        </p:nvSpPr>
        <p:spPr>
          <a:xfrm>
            <a:off x="2197185" y="1645568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237" name="Equation"/>
          <p:cNvSpPr txBox="1"/>
          <p:nvPr/>
        </p:nvSpPr>
        <p:spPr>
          <a:xfrm>
            <a:off x="2106129" y="4123163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6EFB-DC1D-1940-8B95-16F1E14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总结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99B0-5952-B84D-B52D-9363977C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编码器 </a:t>
            </a:r>
            <a:r>
              <a:rPr lang="en-US" altLang="ja-JP" dirty="0"/>
              <a:t>- </a:t>
            </a:r>
            <a:r>
              <a:rPr lang="ja-JP" altLang="en-US"/>
              <a:t>解码器</a:t>
            </a:r>
            <a:r>
              <a:rPr lang="en-US" altLang="ja-JP" dirty="0"/>
              <a:t> </a:t>
            </a:r>
            <a:r>
              <a:rPr lang="en-US" altLang="zh-CN" dirty="0"/>
              <a:t>(Encoder - Decoder)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Seq2seq</a:t>
            </a:r>
            <a:r>
              <a:rPr lang="en-US" altLang="zh-CN" dirty="0"/>
              <a:t> </a:t>
            </a:r>
            <a:r>
              <a:rPr lang="ja-JP" altLang="en-US"/>
              <a:t>模型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束搜索</a:t>
            </a:r>
            <a:r>
              <a:rPr lang="zh-CN" altLang="en-US" dirty="0"/>
              <a:t>（</a:t>
            </a:r>
            <a:r>
              <a:rPr lang="en-US" dirty="0"/>
              <a:t>Beam Search</a:t>
            </a:r>
            <a:r>
              <a:rPr lang="zh-CN" altLang="en-US" dirty="0"/>
              <a:t>）</a:t>
            </a:r>
            <a:endParaRPr lang="en-US" altLang="ja-JP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ja-JP" altLang="en-US"/>
              <a:t>贪婪搜索</a:t>
            </a:r>
            <a:r>
              <a:rPr lang="en-US" dirty="0"/>
              <a:t>（greedy search</a:t>
            </a:r>
            <a:r>
              <a:rPr lang="zh-CN" altLang="en-US" dirty="0"/>
              <a:t>）</a:t>
            </a:r>
            <a:endParaRPr lang="en-US" altLang="ja-JP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ja-JP" altLang="en-US"/>
              <a:t>穷举搜索</a:t>
            </a:r>
            <a:r>
              <a:rPr lang="en-US" dirty="0"/>
              <a:t>（exhaustive search）</a:t>
            </a:r>
            <a:endParaRPr lang="en-US" altLang="ja-JP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ja-JP" altLang="en-US"/>
              <a:t>束搜索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43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Encoder-Decoder"/>
          <p:cNvSpPr txBox="1">
            <a:spLocks noGrp="1"/>
          </p:cNvSpPr>
          <p:nvPr>
            <p:ph type="title"/>
          </p:nvPr>
        </p:nvSpPr>
        <p:spPr>
          <a:xfrm>
            <a:off x="447192" y="1752426"/>
            <a:ext cx="3748289" cy="16386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ja-JP" altLang="en-US" sz="3600"/>
              <a:t>编码器 </a:t>
            </a:r>
            <a:r>
              <a:rPr lang="en-US" altLang="ja-JP" sz="3600" dirty="0"/>
              <a:t>- </a:t>
            </a:r>
            <a:r>
              <a:rPr lang="ja-JP" altLang="en-US" sz="3600"/>
              <a:t>解码器</a:t>
            </a:r>
            <a:br>
              <a:rPr lang="en-US" altLang="ja-JP" sz="2800" dirty="0"/>
            </a:br>
            <a:r>
              <a:rPr lang="en-US" altLang="zh-CN" sz="2800" dirty="0"/>
              <a:t>(Encoder - Decoder)</a:t>
            </a:r>
            <a:endParaRPr sz="2800"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318" r="15713"/>
          <a:stretch>
            <a:fillRect/>
          </a:stretch>
        </p:blipFill>
        <p:spPr>
          <a:xfrm>
            <a:off x="4448880" y="-218058"/>
            <a:ext cx="4705320" cy="5579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ncoder: encode inputs into intermediate presentation (features)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3037069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编码器</a:t>
            </a:r>
            <a:r>
              <a:rPr lang="en-US" altLang="zh-CN" dirty="0"/>
              <a:t>(Encoder) </a:t>
            </a:r>
            <a:r>
              <a:rPr lang="ja-JP" altLang="en-US"/>
              <a:t>：将输入编码为中间表示（特征）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解码器</a:t>
            </a:r>
            <a:r>
              <a:rPr lang="en-US" altLang="ja-JP" dirty="0"/>
              <a:t>(Decoder)</a:t>
            </a:r>
            <a:r>
              <a:rPr lang="ja-JP" altLang="en-US"/>
              <a:t>：将特征解码为输出</a:t>
            </a:r>
            <a:endParaRPr dirty="0"/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2320" y="1268290"/>
            <a:ext cx="1339668" cy="2606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5049" y="4033956"/>
            <a:ext cx="854210" cy="68111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itting Cat"/>
          <p:cNvSpPr/>
          <p:nvPr/>
        </p:nvSpPr>
        <p:spPr>
          <a:xfrm>
            <a:off x="5680654" y="557260"/>
            <a:ext cx="659024" cy="53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5" h="21587" extrusionOk="0">
                <a:moveTo>
                  <a:pt x="17781" y="2"/>
                </a:moveTo>
                <a:cubicBezTo>
                  <a:pt x="17756" y="8"/>
                  <a:pt x="17731" y="21"/>
                  <a:pt x="17710" y="44"/>
                </a:cubicBezTo>
                <a:cubicBezTo>
                  <a:pt x="17322" y="478"/>
                  <a:pt x="16998" y="1143"/>
                  <a:pt x="16854" y="1697"/>
                </a:cubicBezTo>
                <a:cubicBezTo>
                  <a:pt x="16817" y="1842"/>
                  <a:pt x="16743" y="1962"/>
                  <a:pt x="16637" y="2041"/>
                </a:cubicBezTo>
                <a:cubicBezTo>
                  <a:pt x="15872" y="2594"/>
                  <a:pt x="15930" y="4148"/>
                  <a:pt x="15574" y="5512"/>
                </a:cubicBezTo>
                <a:cubicBezTo>
                  <a:pt x="15277" y="6638"/>
                  <a:pt x="14071" y="7073"/>
                  <a:pt x="13306" y="7429"/>
                </a:cubicBezTo>
                <a:cubicBezTo>
                  <a:pt x="12541" y="7791"/>
                  <a:pt x="7195" y="10380"/>
                  <a:pt x="7195" y="16547"/>
                </a:cubicBezTo>
                <a:cubicBezTo>
                  <a:pt x="7068" y="19307"/>
                  <a:pt x="6195" y="19796"/>
                  <a:pt x="4474" y="19796"/>
                </a:cubicBezTo>
                <a:cubicBezTo>
                  <a:pt x="2752" y="19796"/>
                  <a:pt x="1594" y="17805"/>
                  <a:pt x="1228" y="16922"/>
                </a:cubicBezTo>
                <a:cubicBezTo>
                  <a:pt x="776" y="15822"/>
                  <a:pt x="-319" y="16435"/>
                  <a:pt x="90" y="17529"/>
                </a:cubicBezTo>
                <a:cubicBezTo>
                  <a:pt x="420" y="18405"/>
                  <a:pt x="1859" y="21587"/>
                  <a:pt x="4612" y="21587"/>
                </a:cubicBezTo>
                <a:cubicBezTo>
                  <a:pt x="6806" y="21587"/>
                  <a:pt x="7880" y="20850"/>
                  <a:pt x="8225" y="20553"/>
                </a:cubicBezTo>
                <a:cubicBezTo>
                  <a:pt x="8294" y="20494"/>
                  <a:pt x="8390" y="20513"/>
                  <a:pt x="8432" y="20605"/>
                </a:cubicBezTo>
                <a:cubicBezTo>
                  <a:pt x="8677" y="21106"/>
                  <a:pt x="9086" y="21587"/>
                  <a:pt x="9606" y="21587"/>
                </a:cubicBezTo>
                <a:cubicBezTo>
                  <a:pt x="9606" y="21587"/>
                  <a:pt x="14480" y="21587"/>
                  <a:pt x="14847" y="21587"/>
                </a:cubicBezTo>
                <a:cubicBezTo>
                  <a:pt x="15214" y="21587"/>
                  <a:pt x="15420" y="21369"/>
                  <a:pt x="15436" y="20941"/>
                </a:cubicBezTo>
                <a:cubicBezTo>
                  <a:pt x="15452" y="20565"/>
                  <a:pt x="15265" y="20138"/>
                  <a:pt x="14840" y="20138"/>
                </a:cubicBezTo>
                <a:cubicBezTo>
                  <a:pt x="14038" y="20138"/>
                  <a:pt x="13740" y="19077"/>
                  <a:pt x="14389" y="18556"/>
                </a:cubicBezTo>
                <a:cubicBezTo>
                  <a:pt x="14915" y="18128"/>
                  <a:pt x="15495" y="17641"/>
                  <a:pt x="16069" y="17107"/>
                </a:cubicBezTo>
                <a:cubicBezTo>
                  <a:pt x="16127" y="17054"/>
                  <a:pt x="16206" y="17094"/>
                  <a:pt x="16222" y="17173"/>
                </a:cubicBezTo>
                <a:cubicBezTo>
                  <a:pt x="16519" y="18800"/>
                  <a:pt x="17126" y="21587"/>
                  <a:pt x="17796" y="21587"/>
                </a:cubicBezTo>
                <a:cubicBezTo>
                  <a:pt x="18742" y="21587"/>
                  <a:pt x="18470" y="21587"/>
                  <a:pt x="18847" y="21587"/>
                </a:cubicBezTo>
                <a:cubicBezTo>
                  <a:pt x="19224" y="21587"/>
                  <a:pt x="19437" y="21356"/>
                  <a:pt x="19437" y="20908"/>
                </a:cubicBezTo>
                <a:cubicBezTo>
                  <a:pt x="19437" y="20512"/>
                  <a:pt x="19220" y="20151"/>
                  <a:pt x="18779" y="20066"/>
                </a:cubicBezTo>
                <a:cubicBezTo>
                  <a:pt x="18582" y="20026"/>
                  <a:pt x="18417" y="19854"/>
                  <a:pt x="18364" y="19611"/>
                </a:cubicBezTo>
                <a:cubicBezTo>
                  <a:pt x="18146" y="18655"/>
                  <a:pt x="18051" y="16896"/>
                  <a:pt x="18115" y="15005"/>
                </a:cubicBezTo>
                <a:cubicBezTo>
                  <a:pt x="18120" y="14900"/>
                  <a:pt x="18151" y="14808"/>
                  <a:pt x="18204" y="14729"/>
                </a:cubicBezTo>
                <a:cubicBezTo>
                  <a:pt x="19065" y="13537"/>
                  <a:pt x="19666" y="12212"/>
                  <a:pt x="19666" y="10809"/>
                </a:cubicBezTo>
                <a:cubicBezTo>
                  <a:pt x="19666" y="8826"/>
                  <a:pt x="18890" y="8267"/>
                  <a:pt x="19325" y="6224"/>
                </a:cubicBezTo>
                <a:cubicBezTo>
                  <a:pt x="19517" y="5335"/>
                  <a:pt x="20101" y="5182"/>
                  <a:pt x="20101" y="5182"/>
                </a:cubicBezTo>
                <a:cubicBezTo>
                  <a:pt x="20101" y="5182"/>
                  <a:pt x="21223" y="5353"/>
                  <a:pt x="21100" y="3871"/>
                </a:cubicBezTo>
                <a:cubicBezTo>
                  <a:pt x="21095" y="3812"/>
                  <a:pt x="21105" y="3753"/>
                  <a:pt x="21132" y="3700"/>
                </a:cubicBezTo>
                <a:cubicBezTo>
                  <a:pt x="21206" y="3595"/>
                  <a:pt x="21238" y="3489"/>
                  <a:pt x="21260" y="3404"/>
                </a:cubicBezTo>
                <a:cubicBezTo>
                  <a:pt x="21281" y="3298"/>
                  <a:pt x="21233" y="3192"/>
                  <a:pt x="21153" y="3152"/>
                </a:cubicBezTo>
                <a:cubicBezTo>
                  <a:pt x="20829" y="2994"/>
                  <a:pt x="20298" y="2646"/>
                  <a:pt x="19905" y="2080"/>
                </a:cubicBezTo>
                <a:cubicBezTo>
                  <a:pt x="19581" y="1605"/>
                  <a:pt x="18757" y="1566"/>
                  <a:pt x="18332" y="1586"/>
                </a:cubicBezTo>
                <a:cubicBezTo>
                  <a:pt x="18189" y="1592"/>
                  <a:pt x="18066" y="1453"/>
                  <a:pt x="18055" y="1275"/>
                </a:cubicBezTo>
                <a:cubicBezTo>
                  <a:pt x="18044" y="1103"/>
                  <a:pt x="17997" y="596"/>
                  <a:pt x="17949" y="155"/>
                </a:cubicBezTo>
                <a:cubicBezTo>
                  <a:pt x="17937" y="46"/>
                  <a:pt x="17856" y="-13"/>
                  <a:pt x="17781" y="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535353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9" name="}"/>
          <p:cNvSpPr txBox="1"/>
          <p:nvPr/>
        </p:nvSpPr>
        <p:spPr>
          <a:xfrm>
            <a:off x="6659705" y="1877807"/>
            <a:ext cx="594716" cy="177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6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}</a:t>
            </a:r>
          </a:p>
        </p:txBody>
      </p:sp>
      <p:sp>
        <p:nvSpPr>
          <p:cNvPr id="160" name="Feature extractor"/>
          <p:cNvSpPr txBox="1"/>
          <p:nvPr/>
        </p:nvSpPr>
        <p:spPr>
          <a:xfrm>
            <a:off x="7214806" y="2713140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特征提取器</a:t>
            </a:r>
            <a:endParaRPr dirty="0"/>
          </a:p>
        </p:txBody>
      </p:sp>
      <p:sp>
        <p:nvSpPr>
          <p:cNvPr id="161" name="Softmax classifier"/>
          <p:cNvSpPr txBox="1"/>
          <p:nvPr/>
        </p:nvSpPr>
        <p:spPr>
          <a:xfrm>
            <a:off x="7105980" y="1338861"/>
            <a:ext cx="16312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 err="1"/>
              <a:t>Softmax</a:t>
            </a:r>
            <a:r>
              <a:rPr lang="ja-JP" altLang="en-US"/>
              <a:t>分类器</a:t>
            </a:r>
            <a:endParaRPr dirty="0"/>
          </a:p>
        </p:txBody>
      </p:sp>
      <p:sp>
        <p:nvSpPr>
          <p:cNvPr id="162" name="{"/>
          <p:cNvSpPr txBox="1"/>
          <p:nvPr/>
        </p:nvSpPr>
        <p:spPr>
          <a:xfrm>
            <a:off x="4785185" y="1896857"/>
            <a:ext cx="594716" cy="177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600">
                <a:solidFill>
                  <a:schemeClr val="accent2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{</a:t>
            </a:r>
          </a:p>
        </p:txBody>
      </p:sp>
      <p:sp>
        <p:nvSpPr>
          <p:cNvPr id="163" name="Encoder"/>
          <p:cNvSpPr txBox="1"/>
          <p:nvPr/>
        </p:nvSpPr>
        <p:spPr>
          <a:xfrm>
            <a:off x="3752869" y="1397608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ja-JP" altLang="en-US"/>
              <a:t>解码器</a:t>
            </a:r>
            <a:endParaRPr dirty="0"/>
          </a:p>
        </p:txBody>
      </p:sp>
      <p:sp>
        <p:nvSpPr>
          <p:cNvPr id="164" name="Decoder"/>
          <p:cNvSpPr txBox="1"/>
          <p:nvPr/>
        </p:nvSpPr>
        <p:spPr>
          <a:xfrm>
            <a:off x="3752869" y="2767245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ja-JP" altLang="en-US"/>
              <a:t>编码器</a:t>
            </a:r>
            <a:endParaRPr dirty="0"/>
          </a:p>
        </p:txBody>
      </p:sp>
      <p:sp>
        <p:nvSpPr>
          <p:cNvPr id="165" name="Rethink about CN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重新思考</a:t>
            </a:r>
            <a:r>
              <a:rPr lang="zh-CN" altLang="en-US" dirty="0"/>
              <a:t> </a:t>
            </a:r>
            <a:r>
              <a:rPr dirty="0"/>
              <a:t>CNN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think about RN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重新思考</a:t>
            </a:r>
            <a:r>
              <a:rPr lang="zh-CN" altLang="en-US" dirty="0"/>
              <a:t> </a:t>
            </a:r>
            <a:r>
              <a:rPr dirty="0"/>
              <a:t>RNN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740" y="1437639"/>
            <a:ext cx="4080009" cy="212079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}"/>
          <p:cNvSpPr txBox="1"/>
          <p:nvPr/>
        </p:nvSpPr>
        <p:spPr>
          <a:xfrm>
            <a:off x="7441613" y="1938417"/>
            <a:ext cx="357887" cy="972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chemeClr val="accent2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}</a:t>
            </a:r>
          </a:p>
        </p:txBody>
      </p:sp>
      <p:sp>
        <p:nvSpPr>
          <p:cNvPr id="171" name="Encoder"/>
          <p:cNvSpPr txBox="1"/>
          <p:nvPr/>
        </p:nvSpPr>
        <p:spPr>
          <a:xfrm>
            <a:off x="7795010" y="1500653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ja-JP" altLang="en-US"/>
              <a:t>解码器</a:t>
            </a:r>
            <a:endParaRPr dirty="0"/>
          </a:p>
        </p:txBody>
      </p:sp>
      <p:sp>
        <p:nvSpPr>
          <p:cNvPr id="172" name="Decoder"/>
          <p:cNvSpPr txBox="1"/>
          <p:nvPr/>
        </p:nvSpPr>
        <p:spPr>
          <a:xfrm>
            <a:off x="7795010" y="2302792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ja-JP" altLang="en-US"/>
              <a:t>编码器</a:t>
            </a:r>
            <a:endParaRPr dirty="0"/>
          </a:p>
        </p:txBody>
      </p:sp>
      <p:sp>
        <p:nvSpPr>
          <p:cNvPr id="10" name="Encoder: encode inputs into intermediate presentation (features)…">
            <a:extLst>
              <a:ext uri="{FF2B5EF4-FFF2-40B4-BE49-F238E27FC236}">
                <a16:creationId xmlns:a16="http://schemas.microsoft.com/office/drawing/2014/main" id="{CB3D3392-3106-054B-8ACB-185C29D6DE40}"/>
              </a:ext>
            </a:extLst>
          </p:cNvPr>
          <p:cNvSpPr txBox="1">
            <a:spLocks/>
          </p:cNvSpPr>
          <p:nvPr/>
        </p:nvSpPr>
        <p:spPr>
          <a:xfrm>
            <a:off x="340592" y="1009331"/>
            <a:ext cx="3040148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40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145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2526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2907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288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ja-JP" altLang="en-US"/>
              <a:t>编码器</a:t>
            </a:r>
            <a:r>
              <a:rPr lang="zh-CN" altLang="en-US" dirty="0"/>
              <a:t> </a:t>
            </a:r>
            <a:r>
              <a:rPr lang="en-US" altLang="zh-CN" dirty="0"/>
              <a:t>(Encoder)</a:t>
            </a:r>
            <a:r>
              <a:rPr lang="ja-JP" altLang="en-US"/>
              <a:t>：将输入编码为中间表示（特征）</a:t>
            </a:r>
          </a:p>
          <a:p>
            <a:pPr hangingPunct="1"/>
            <a:endParaRPr lang="ja-JP" altLang="en-US"/>
          </a:p>
          <a:p>
            <a:pPr hangingPunct="1"/>
            <a:r>
              <a:rPr lang="ja-JP" altLang="en-US"/>
              <a:t>解码器</a:t>
            </a:r>
            <a:r>
              <a:rPr lang="en-US" altLang="ja-JP" dirty="0"/>
              <a:t>(Decoder) </a:t>
            </a:r>
            <a:r>
              <a:rPr lang="ja-JP" altLang="en-US"/>
              <a:t>：将特征解码为输出</a:t>
            </a:r>
            <a:endParaRPr lang="ja-JP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Encoder-decoder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编码器 </a:t>
            </a:r>
            <a:r>
              <a:rPr lang="en-US" altLang="ja-JP" dirty="0"/>
              <a:t>- </a:t>
            </a:r>
            <a:r>
              <a:rPr lang="ja-JP" altLang="en-US"/>
              <a:t>解码器架构</a:t>
            </a:r>
            <a:endParaRPr dirty="0"/>
          </a:p>
        </p:txBody>
      </p:sp>
      <p:sp>
        <p:nvSpPr>
          <p:cNvPr id="175" name="A model is partitioned into two par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模型分为两部分</a:t>
            </a:r>
          </a:p>
          <a:p>
            <a:pPr lvl="1"/>
            <a:r>
              <a:rPr lang="ja-JP" altLang="en-US"/>
              <a:t>编码器</a:t>
            </a:r>
            <a:r>
              <a:rPr lang="en-US" altLang="ja-JP" dirty="0"/>
              <a:t> (Encoder) </a:t>
            </a:r>
            <a:r>
              <a:rPr lang="ja-JP" altLang="en-US"/>
              <a:t>加工输入</a:t>
            </a:r>
          </a:p>
          <a:p>
            <a:pPr lvl="1"/>
            <a:r>
              <a:rPr lang="ja-JP" altLang="en-US"/>
              <a:t>解码器</a:t>
            </a:r>
            <a:r>
              <a:rPr lang="en-US" altLang="ja-JP" dirty="0"/>
              <a:t> (Decoder) </a:t>
            </a:r>
            <a:r>
              <a:rPr lang="ja-JP" altLang="en-US"/>
              <a:t>生成输出</a:t>
            </a:r>
            <a:endParaRPr dirty="0"/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651" y="2703829"/>
            <a:ext cx="7409186" cy="1754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e Base Class for an En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编码器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dirty="0"/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243" y="1028961"/>
            <a:ext cx="6773514" cy="2417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Base Class for a De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解码器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dirty="0"/>
          </a:p>
        </p:txBody>
      </p:sp>
      <p:sp>
        <p:nvSpPr>
          <p:cNvPr id="183" name="Create state with the encoder outputs and any other info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使用编码器输出和任何其他信息创建状态</a:t>
            </a:r>
            <a:endParaRPr dirty="0"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519" y="1625226"/>
            <a:ext cx="6265625" cy="331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e Base Class of the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编码器</a:t>
            </a:r>
            <a:r>
              <a:rPr lang="en-US" altLang="zh-CN" dirty="0"/>
              <a:t>-</a:t>
            </a:r>
            <a:r>
              <a:rPr lang="ja-JP" altLang="en-US"/>
              <a:t>解码器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dirty="0"/>
          </a:p>
        </p:txBody>
      </p:sp>
      <p:sp>
        <p:nvSpPr>
          <p:cNvPr id="187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969" y="1018707"/>
            <a:ext cx="7604888" cy="3328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461</Words>
  <Application>Microsoft Macintosh PowerPoint</Application>
  <PresentationFormat>On-screen Show (16:9)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Helvetica Neue UltraLight</vt:lpstr>
      <vt:lpstr>DeckTemplate-AWS</vt:lpstr>
      <vt:lpstr>PowerPoint Presentation</vt:lpstr>
      <vt:lpstr>概要</vt:lpstr>
      <vt:lpstr>编码器 - 解码器 (Encoder - Decoder)</vt:lpstr>
      <vt:lpstr>重新思考 CNN</vt:lpstr>
      <vt:lpstr>重新思考 RNN</vt:lpstr>
      <vt:lpstr>编码器 - 解码器架构</vt:lpstr>
      <vt:lpstr>编码器 Class</vt:lpstr>
      <vt:lpstr>解码器 Class</vt:lpstr>
      <vt:lpstr>编码器-解码器 Class</vt:lpstr>
      <vt:lpstr>Seq2seq  模型</vt:lpstr>
      <vt:lpstr>机器翻译</vt:lpstr>
      <vt:lpstr>Seq2seq 模型</vt:lpstr>
      <vt:lpstr>Seq2seq 模型</vt:lpstr>
      <vt:lpstr>机器翻译训练</vt:lpstr>
      <vt:lpstr>代码…</vt:lpstr>
      <vt:lpstr>束搜索 Beam Search</vt:lpstr>
      <vt:lpstr>贪婪搜索</vt:lpstr>
      <vt:lpstr>穷举搜索（exhaustive search）</vt:lpstr>
      <vt:lpstr>束搜索</vt:lpstr>
      <vt:lpstr>束搜索</vt:lpstr>
      <vt:lpstr>总结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44</cp:revision>
  <dcterms:modified xsi:type="dcterms:W3CDTF">2019-09-05T23:49:28Z</dcterms:modified>
</cp:coreProperties>
</file>