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02" r:id="rId2"/>
    <p:sldMasterId id="2147483703" r:id="rId3"/>
    <p:sldMasterId id="2147483704" r:id="rId4"/>
    <p:sldMasterId id="2147483705" r:id="rId5"/>
    <p:sldMasterId id="2147483706" r:id="rId6"/>
    <p:sldMasterId id="2147483707" r:id="rId7"/>
    <p:sldMasterId id="2147483708" r:id="rId8"/>
    <p:sldMasterId id="2147483709" r:id="rId9"/>
  </p:sldMasterIdLst>
  <p:notesMasterIdLst>
    <p:notesMasterId r:id="rId34"/>
  </p:notesMasterIdLst>
  <p:handoutMasterIdLst>
    <p:handoutMasterId r:id="rId35"/>
  </p:handoutMasterIdLst>
  <p:sldIdLst>
    <p:sldId id="961" r:id="rId10"/>
    <p:sldId id="938" r:id="rId11"/>
    <p:sldId id="939" r:id="rId12"/>
    <p:sldId id="940" r:id="rId13"/>
    <p:sldId id="941" r:id="rId14"/>
    <p:sldId id="957" r:id="rId15"/>
    <p:sldId id="943" r:id="rId16"/>
    <p:sldId id="944" r:id="rId17"/>
    <p:sldId id="945" r:id="rId18"/>
    <p:sldId id="946" r:id="rId19"/>
    <p:sldId id="947" r:id="rId20"/>
    <p:sldId id="948" r:id="rId21"/>
    <p:sldId id="949" r:id="rId22"/>
    <p:sldId id="950" r:id="rId23"/>
    <p:sldId id="955" r:id="rId24"/>
    <p:sldId id="956" r:id="rId25"/>
    <p:sldId id="962" r:id="rId26"/>
    <p:sldId id="963" r:id="rId27"/>
    <p:sldId id="964" r:id="rId28"/>
    <p:sldId id="965" r:id="rId29"/>
    <p:sldId id="967" r:id="rId30"/>
    <p:sldId id="968" r:id="rId31"/>
    <p:sldId id="969" r:id="rId32"/>
    <p:sldId id="970" r:id="rId33"/>
  </p:sldIdLst>
  <p:sldSz cx="9144000" cy="6858000" type="screen4x3"/>
  <p:notesSz cx="7099300" cy="10234613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000066"/>
    <a:srgbClr val="FFCCFF"/>
    <a:srgbClr val="339966"/>
    <a:srgbClr val="008080"/>
    <a:srgbClr val="000000"/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8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17" tIns="47608" rIns="95217" bIns="47608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17" tIns="47608" rIns="95217" bIns="47608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17" tIns="47608" rIns="95217" bIns="47608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17" tIns="47608" rIns="95217" bIns="47608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89CE770-BCD2-4271-BA00-8C7D623E39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810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17" tIns="47608" rIns="95217" bIns="47608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17" tIns="47608" rIns="95217" bIns="47608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17" tIns="47608" rIns="95217" bIns="476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17" tIns="47608" rIns="95217" bIns="47608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17" tIns="47608" rIns="95217" bIns="47608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A05B553-F098-4752-975E-235698C8A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202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354E5-D24D-41B2-90DA-6722AD3CF6AA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2861F-6F8C-43DC-A800-2715B7846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E1F6-DD34-445C-9A1B-75D36825772A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7477-D922-4AB3-A33E-438B26A23B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66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4356-C82D-416F-B188-22D81537107A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38AE5-A7F0-4745-AE9C-C03408034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1068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204-0842-4D7E-97C3-DBAAABCF8210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0852E-EEDC-4D56-8365-ABEE922720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275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FC2F0-EDCD-4B27-AF32-636941FB3D03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091A-E9D2-4BAF-9BFB-41CD9133AA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31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F7FAF-1A56-4DA7-92CE-55D0B60BF33E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37EDD-236B-463F-A8FD-5E9ABEDC17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0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4233-EB1D-430F-A626-DE3941DD02A4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3B4C-AA22-4CFE-9888-375D249D5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1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BAC5D-843D-4219-BB5B-BA83FC604DE3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C9185-826B-43EF-8ADC-FB18628697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46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E367-9A52-4C4D-9264-7300AC2E1091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624D2-BDBF-4CA6-9DBF-8E929C3D05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9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E8682-2E1E-427D-B0CF-CEC3FF816D3D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D3C7-3221-438F-A071-2620CB858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ED0CB-45C5-4E8A-AA62-3D66BA938A9E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CDCCA-F64B-42CE-B4CD-6644A65038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CFBDD-FB4F-4BCC-9591-E1BCBD803257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7748E-C9C6-4FD2-A5F1-63AFC15B05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93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935B-27B1-4411-865B-0C47E3E1F088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38177-3494-456D-9518-4A27037BD6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40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C80EF-D09E-4127-A1D5-6D78B8015B4C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CC273-386B-45A0-BE35-04A1DC12A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5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AAF9E-F31B-4553-AFAC-3F2BF590B897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A818C-48BC-4B5D-B2C8-D36FB3C03C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515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EC73A-8BC4-4669-B124-9FB9C88171EB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A987-007D-4B1D-B2E2-7FCA24482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93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4CD07-57E6-4CD0-B37C-2DD4CD569584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66EC-3F23-4F97-BD32-5E5E31B05B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9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A17C-2A5E-45C5-9D6D-46A2B01163A3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54FCC-B9E2-4623-93AC-575B923D0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40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B187-EC14-4A7B-AF68-932D5A937D68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FA09-B151-4175-9D47-A1553DA9C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84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026C-2CA2-4476-83E5-026572A9CFFF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0551-15E5-48C4-B4B8-8BA8886D58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63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A8D86-6EBF-43EE-B2FF-5E3FAB1CDA56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DAC5-F82E-4ED7-85EC-2DA0E71E0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35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52878-A539-4584-BBF9-E76A7B9A9C4B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358FC-9C60-48B7-BC86-3E4B8710B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37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7545A-550B-4FDC-96D6-E61D66AA0CD0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C890-C044-4658-9D9B-3F791239F4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85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BF7D-63A7-472C-8260-1317043E13BC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29AF0-B0C2-480E-A54B-4122BB1374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65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D0366-9A3E-4B79-AE06-E3C3E78CE650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A760F-EC1D-48FC-966F-7F110F7B10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9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20ACD-4560-461E-9F63-B3077FEB6DD2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9908-6330-4DB3-950B-356FBCA07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56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EB71C-C90C-48EF-9A0D-30F4DDAA612F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7F81-F620-47B7-8640-FEDF1FBB47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05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DBB4-2156-40DD-B590-510B6595F3EB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53DB2-ACCE-4C87-B1B1-E4CC46F0B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686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F78DC-1293-4417-876D-AC489C3750F8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B839A-98D2-432A-8566-C41051099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65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52999-875E-4108-A114-131A2F0550D6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10F3-F83A-4A7C-8533-D14C78A1C9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01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679E8-5FBD-477F-A602-39AE5F5A28CD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9CD57-2AF2-4710-9537-7C384FC5D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61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8362E-1D4F-4AF0-B187-6F014ADCF981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6B904-C2CB-4219-8A99-228718ED9F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31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150D4-3A48-4CF1-8C08-B7CC908FB4EF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0EB8A-06F4-439A-B589-758590B174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22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3D394-D2EE-4982-B9DA-CA90D04D93BB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9CAE5-EB93-457C-9068-18DE5AB1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938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8130-6265-4C75-AC02-613B1CD8CE8D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37A4B-77D7-4DEA-8936-6364E2D1F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893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072AB-EEA0-4AD7-99BB-E32CB93A9897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FB7D3-D00C-49AF-AD33-36AA4CF2B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442A4-23B8-4495-B786-FB2A94D619B1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3CA7A-368E-41CE-BDA0-647C8E8091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304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67614-D6C1-4831-A3FC-703233AB9815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6B9FA-6F17-4685-BF18-A6F82734B9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739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9104-9D50-42A5-B097-155032EB38C8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F131F-4678-492C-84BE-3005E5EE07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03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248A7-3133-4562-A7CB-9527DCAFD7A8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41982-3477-4EE4-B6D7-C97FD7840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236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79ADC-5B12-4F31-BFA2-E0A6D4925751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B24EA-80CB-4FD1-AE55-71A09B6BE8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787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BD249-9DC9-42E4-8EC1-A383F02C3A76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AD5F7-B616-4B0C-9ED9-F2A3549E3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203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E2D93-5F64-47AC-BFE6-24614C044572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67EE-0BF2-4F14-BA0A-EB1EFEDCA7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379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42BA3-2A4E-4156-B113-A164C1DF3C73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8D2F7-10BB-4BF9-A289-3F11E1610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5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CE252-7465-4459-9EB4-40304793BFE9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DFF9-36AC-44AE-B96F-F0D8DEFB50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89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D3821-6771-406F-AAA2-89AA703C29CF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4399A-2CD9-4E03-AA3B-8D9A2AE7A7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584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38EE1-E7B2-4C7F-9528-BB626DDFE50E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428C9-0C85-4B34-8CCD-9ECC50AE1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1E9D8-DF11-4A52-8467-B1A7BB48AD64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3BE9C-B8E1-47A2-8E29-FFAF6E387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02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03B5B-84F8-46F2-A035-798781AE66F1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34CE-F127-4899-BE20-77D0846501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185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6CF3-2123-45A5-B9FD-8EDBF51C3E97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E2EDE-162E-40DC-BEC5-67BCEC05F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810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3FE5B-9826-4DE0-A12F-736FBC146D12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7B78E-3AA7-42D0-B65E-1F0A4391E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725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F5502-2F76-4954-8596-05881E445356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6F619-CFB2-4191-A822-E69F214170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066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83B5A-A4DA-4DC7-A98E-4702664AE7A9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F507-553B-4C77-9925-1799D16E4F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886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6259-5D0D-44F4-845C-89315BB597B8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80795-E8EE-4A14-AE04-A0731C85CA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296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C0F84-4A60-445E-A0E3-9B79AB848EF3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03895-A28C-4F45-8A60-D6A025062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11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7B2AD-977A-4FD2-A143-A5E9066A5665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D4239-A874-4B9E-AD4D-4B9A9A449E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262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FC626-E63A-4031-A3E9-5F95F05D7ACC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E8462-E30A-49C0-BA18-451F82C55F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511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8AB3F-9FC8-427B-A07B-23B5AFF4AA03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98E76-1D60-4DA3-9172-CEFBE7F23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4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C35C8-22BE-41C1-BEAD-EE5345291D3C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D078-F1C2-4AE2-9A90-1D7002C0B7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131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C149-37E4-4F79-A893-17EEE79ED859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D7D8-19B7-4280-AB32-C16E37E038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627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D28AB-D033-426E-9D3B-BC01D9C42FAC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B0FF8-4805-456D-AF57-DFD751817C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66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D0D22-E8A1-48BB-AC52-C5695DB344A2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AE3DD-3F9E-40E5-BE0C-1E995D627C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833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2054D-CE51-4CBE-9671-F45F326132CE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9DA2-8633-4F6E-816E-9B6585181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858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5BEBB-6821-4841-9352-A32854CBCF9D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3FE64-A374-4913-8E8A-C80EB74DFC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706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0C595-C62A-4F13-8A96-FE466679EE88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E7E18-595F-4F97-BDFF-4E920C09F8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351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FD371-D97E-43CB-9CB3-216AC950364A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DE427-1CB3-4619-941F-0465E6901C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266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A66AB-C2A9-4A5A-A374-83B1FF7D6652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583CE-A397-47B9-952E-5F2F7B0978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907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0C021-D675-4750-9BD2-02FCF37EA5D3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83666-4B61-4D1E-A255-95938395E0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382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FF1F3-E00A-4051-B6FD-E27CA6666117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5A526-3D47-439C-AB15-4F4A64ABDE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E8270-2223-4BB4-876B-308FF121CFC5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35429-8792-490E-AD13-969E87407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739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419A5-EBFE-43E1-AE44-6B09E9F4CFCD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7AAC9-4142-4D78-B716-487FEE31CF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139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D93A1-F254-4C56-BACA-9B299EA9BA45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5D1F4-3470-44AE-8DC5-8C94C2917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70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54C40-90BE-4912-A0FE-3DC328E26614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4E5E-9FF7-41E8-A31D-47153C826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184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AE805-3BA6-419B-AD51-B58114CBAB0B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5192A-473B-47DA-BFF6-4B8FE07F6F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07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22FC-C118-4EF4-BC95-5A7958E05234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AB81B-BBA2-4BA1-AF04-4096C1332B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019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69E9B-50A3-451A-AA1D-B31389F23FE0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62DB-099F-4F1B-A0CF-1F525CC6BD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669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84FF-06A6-4304-9BD3-6EF726DC1A6A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FEE11-D054-4C5F-930D-994324236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313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B9B7B-8F04-4F9D-BD7D-33ECD83837FD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EDB23-9931-47EB-AC4B-9E7B06270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198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37E6C-6F3A-49A4-BB00-E4DBACBEB82B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7D216-4113-4147-B23A-69FED409B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66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3C28F-CFD0-4108-9632-2CD47D5C2A57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CD1FB-A9A3-4B12-A560-89C389DF2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4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5A2C0-7E81-4929-AC6E-69985319086F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2BDA3-0002-4BA7-A0B4-6E25A71DC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713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7A77-8A9A-477B-8976-279CAAC9EBAB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3BB0A-2883-496F-B3C8-619FB8041B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114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B05AD-2D67-4FCC-869E-3947564AC162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0D9C8-E97B-413F-A0CE-0F51B1DEF2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915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4A4B0-F41E-493C-994A-ADC245A318F4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B1B22-8C40-4ACC-BBD6-33E591155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630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9CCD8-DCCE-456E-902D-938236F3A110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A90A-44E6-49C3-BF96-17F953A0F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729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69EBA-733E-4745-8643-8787D3A21123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DD8C3-D1FD-46A0-9E25-7416E185E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27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7CC5-5C06-4539-A0E9-717D5E1A00DC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C02A-B582-4AF0-8EBD-9B87DCBE98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816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0B7F-1316-41AA-8B80-C99C844F22FD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E1133-6E83-4E94-AF8D-6F73882B0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1756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84F0D-9E68-4B4A-B160-76D91C33BA06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83074-B970-4D06-98F3-247BDADDA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509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D1AF-9ABA-4DFD-B7D4-BE184647AE80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AD87-2D7F-4912-8261-ECF074454C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07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00748-D1B8-4723-B539-B02B3898CD8C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CE74-BB75-4799-BBAC-3E60BA9F60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1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D4692-C320-4632-95B3-27FC46989DD9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3AB15-4E95-4DCE-B7B4-AEF6F41140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690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CD72-70EF-4F01-82D6-A6528ACF5DA0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9C470-6425-492A-8E17-2D6DD00D1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993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25F1F-EFD7-443D-AA0B-43C670C85CAC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0AF88-4E2D-4C80-A88D-2BEA45FFB1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8574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8C1AD-DA55-450E-A5DA-1FD5FD6F7F52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5E2E6-F8D5-4CE9-A91A-6D0ADF48D3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276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0AE95-F373-4675-AB0C-D8DC37DA62C7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A168F-A9D4-4000-A9B8-A2E1F76E31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5335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E314E-E57C-49E8-80D3-B7F63596EFB4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3B7C-3A44-4918-8EA8-FDC857A149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81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A8EE4-6BA2-48FE-8D1D-456D9CE552E4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F67A0-79EC-4CCD-B4DA-C4C0E9599D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828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C7001-A2EF-4121-ACE6-364CE52D9F8A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6057C-B944-4D9F-AF81-0B699E0D0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753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429EB-B95E-41E8-8BA4-C5B9CC4630AA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01BA3-D634-457E-B9EE-BD2B16934D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065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6B65E-3742-41AD-9A12-0187FFCB13CF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86744-1676-4B5A-81F7-FBBDDFC6D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2456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04624-E1B8-4593-A383-B34D8EC3FAF6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BAD45-B01E-45E4-A386-C55071F051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9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AB48BA-C441-478F-9B94-56FD24F1E687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844B04-B4BD-4559-BD53-DA8823428F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406400" y="6515100"/>
            <a:ext cx="1295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1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 简介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3643313" y="6510338"/>
            <a:ext cx="2033587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A52D54-8D83-48DE-B6F7-E4F41F3A1F81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044946-B748-402D-B878-C7B296323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393700" y="6515100"/>
            <a:ext cx="2565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 1</a:t>
            </a:r>
            <a:r>
              <a:rPr kumimoji="0" lang="en-US" altLang="zh-CN" sz="1200" b="1" baseline="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章  引言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3922713" y="6510338"/>
            <a:ext cx="2033587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795F33-B3B2-4486-8859-A185727CCB31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CA2CA4-37A1-4B54-961F-D25E4B984D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355600" y="6515100"/>
            <a:ext cx="260985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3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 线性规划：扩展及其应用</a:t>
            </a:r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F98B41-8534-4DEC-B3BF-A22F71C0E0EC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98CC05-84A6-402D-8736-CBE4B58CCC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368300" y="6515100"/>
            <a:ext cx="22606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4 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无约束优化：基础</a:t>
            </a:r>
          </a:p>
        </p:txBody>
      </p:sp>
      <p:sp>
        <p:nvSpPr>
          <p:cNvPr id="4104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05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052B5-D9C0-4DC2-9011-FDFE48BF1286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B4287E-3178-4883-8846-18CBC85A6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381000" y="6515100"/>
            <a:ext cx="3962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5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无约束优化：线搜索法</a:t>
            </a: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A20BF9-F57E-409C-A162-6493B776D433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6341D4-5CD7-4412-992B-540B8C8135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323850" y="6515100"/>
            <a:ext cx="266382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6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无约束优化：信赖域法</a:t>
            </a: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9F1DCE-0083-425F-AE42-C9D56F6C137A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A59C94-1640-4D5E-B386-B6C7A45D55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323850" y="6515100"/>
            <a:ext cx="266382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7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约束优化：理论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42B02A-D56C-4318-8A02-33325AA8D03E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95C407-4607-4C99-A4AA-8040B226B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323850" y="6515100"/>
            <a:ext cx="266382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8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约束优化：线性约束规划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B7B5F8-0C1E-4B40-8BAE-53DC18D7150F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C88F9B-2153-4C6D-ADD3-BD113EA156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23850" y="6515100"/>
            <a:ext cx="266382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9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约束优化：非线性约束规划</a:t>
            </a:r>
          </a:p>
        </p:txBody>
      </p:sp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lindo.com/" TargetMode="Externa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5897791.htm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baike.baidu.com/view/5904599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baike.baidu.com/view/58130.htm" TargetMode="External"/><Relationship Id="rId5" Type="http://schemas.openxmlformats.org/officeDocument/2006/relationships/hyperlink" Target="http://baike.baidu.com/view/2229607.htm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baike.baidu.com/view/2911.htm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979488" y="481013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0" lang="zh-CN" altLang="en-US" sz="4000" b="1" kern="0" dirty="0">
                <a:ea typeface="黑体" pitchFamily="2" charset="-122"/>
              </a:rPr>
              <a:t>最优化方法</a:t>
            </a:r>
            <a:br>
              <a:rPr kumimoji="0" lang="zh-CN" altLang="en-US" sz="4000" b="1" kern="0" dirty="0">
                <a:ea typeface="黑体" pitchFamily="2" charset="-122"/>
              </a:rPr>
            </a:br>
            <a:r>
              <a:rPr kumimoji="0" lang="en-US" altLang="zh-CN" sz="2400" b="1" kern="0" dirty="0">
                <a:ea typeface="黑体" pitchFamily="2" charset="-122"/>
              </a:rPr>
              <a:t>48 </a:t>
            </a:r>
            <a:r>
              <a:rPr kumimoji="0" lang="zh-CN" altLang="en-US" sz="2400" b="1" kern="0" dirty="0">
                <a:ea typeface="黑体" pitchFamily="2" charset="-122"/>
              </a:rPr>
              <a:t>课时</a:t>
            </a:r>
            <a:r>
              <a:rPr kumimoji="0" lang="en-US" altLang="zh-CN" sz="2400" b="1" kern="0" dirty="0">
                <a:ea typeface="黑体" pitchFamily="2" charset="-122"/>
              </a:rPr>
              <a:t>/3</a:t>
            </a:r>
            <a:r>
              <a:rPr kumimoji="0" lang="zh-CN" altLang="en-US" sz="2400" b="1" kern="0" dirty="0">
                <a:ea typeface="黑体" pitchFamily="2" charset="-122"/>
              </a:rPr>
              <a:t>学分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9962" y="1820863"/>
            <a:ext cx="442217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kumimoji="0" lang="zh-CN" altLang="en-US" sz="2400" b="1" kern="0" dirty="0">
                <a:latin typeface="Arial" charset="0"/>
                <a:ea typeface="黑体" pitchFamily="2" charset="-122"/>
                <a:cs typeface="Arial" charset="0"/>
              </a:rPr>
              <a:t>刘红英</a:t>
            </a:r>
          </a:p>
          <a:p>
            <a:pPr eaLnBrk="1" hangingPunct="1"/>
            <a:r>
              <a:rPr kumimoji="0" lang="zh-CN" altLang="en-US" sz="2400" b="1" kern="0" dirty="0">
                <a:latin typeface="Arial" charset="0"/>
                <a:ea typeface="黑体" pitchFamily="2" charset="-122"/>
                <a:cs typeface="Arial" charset="0"/>
              </a:rPr>
              <a:t>北航数学与系统科学学院</a:t>
            </a:r>
          </a:p>
          <a:p>
            <a:pPr eaLnBrk="1" hangingPunct="1"/>
            <a:r>
              <a:rPr kumimoji="0" lang="en-US" altLang="zh-CN" sz="2400" b="1" u="sng" kern="0" dirty="0">
                <a:solidFill>
                  <a:srgbClr val="008080"/>
                </a:solidFill>
                <a:latin typeface="Arial" charset="0"/>
                <a:ea typeface="黑体" pitchFamily="2" charset="-122"/>
                <a:cs typeface="Arial" charset="0"/>
              </a:rPr>
              <a:t>liuhongying@buaa.edu.cn</a:t>
            </a:r>
            <a:r>
              <a:rPr kumimoji="0" lang="en-US" altLang="zh-CN" sz="2400" b="1" kern="0" dirty="0">
                <a:solidFill>
                  <a:srgbClr val="008080"/>
                </a:solidFill>
                <a:latin typeface="Arial" charset="0"/>
                <a:ea typeface="黑体" pitchFamily="2" charset="-122"/>
                <a:cs typeface="Arial" charset="0"/>
              </a:rPr>
              <a:t>(</a:t>
            </a:r>
            <a:r>
              <a:rPr kumimoji="0" lang="zh-CN" altLang="en-US" sz="2400" b="1" kern="0" dirty="0">
                <a:solidFill>
                  <a:srgbClr val="008080"/>
                </a:solidFill>
                <a:latin typeface="Arial" charset="0"/>
                <a:ea typeface="黑体" pitchFamily="2" charset="-122"/>
                <a:cs typeface="Arial" charset="0"/>
              </a:rPr>
              <a:t>个人邮箱</a:t>
            </a:r>
            <a:r>
              <a:rPr kumimoji="0" lang="en-US" altLang="zh-CN" sz="2400" b="1" kern="0" dirty="0">
                <a:solidFill>
                  <a:srgbClr val="008080"/>
                </a:solidFill>
                <a:latin typeface="Arial" charset="0"/>
                <a:ea typeface="黑体" pitchFamily="2" charset="-122"/>
                <a:cs typeface="Arial" charset="0"/>
              </a:rPr>
              <a:t>)</a:t>
            </a:r>
          </a:p>
          <a:p>
            <a:pPr eaLnBrk="1" hangingPunct="1"/>
            <a:r>
              <a:rPr kumimoji="0" lang="zh-CN" altLang="en-US" sz="2400" b="1" kern="0" dirty="0">
                <a:solidFill>
                  <a:srgbClr val="008080"/>
                </a:solidFill>
                <a:latin typeface="Arial" charset="0"/>
                <a:ea typeface="黑体" pitchFamily="2" charset="-122"/>
                <a:cs typeface="Arial" charset="0"/>
              </a:rPr>
              <a:t>请登录北航“课程中心”查询最新的课程主页</a:t>
            </a:r>
            <a:endParaRPr kumimoji="0" lang="en-US" altLang="zh-CN" sz="2400" b="1" kern="0" dirty="0">
              <a:solidFill>
                <a:srgbClr val="008080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 eaLnBrk="1" hangingPunct="1"/>
            <a:endParaRPr kumimoji="0" lang="en-US" altLang="zh-CN" sz="2400" b="1" kern="0" dirty="0">
              <a:solidFill>
                <a:srgbClr val="008080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kumimoji="0" lang="zh-CN" altLang="en-US" sz="2000" kern="0" dirty="0">
              <a:latin typeface="Arial" charset="0"/>
              <a:ea typeface="黑体" pitchFamily="2" charset="-122"/>
              <a:cs typeface="Arial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A5A97C-1A63-4D87-A8F0-9DDA3FCCA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80" y="425588"/>
            <a:ext cx="2988197" cy="60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10323" y="829119"/>
            <a:ext cx="7942082" cy="11430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ea typeface="黑体" pitchFamily="2" charset="-122"/>
              </a:rPr>
              <a:t>优化建模</a:t>
            </a:r>
            <a:r>
              <a:rPr lang="en-US" altLang="zh-CN" sz="3200" b="1" dirty="0">
                <a:ea typeface="黑体" pitchFamily="2" charset="-122"/>
              </a:rPr>
              <a:t>(modeling)</a:t>
            </a:r>
            <a:r>
              <a:rPr lang="zh-CN" altLang="en-US" sz="3200" b="1" dirty="0">
                <a:ea typeface="黑体" pitchFamily="2" charset="-122"/>
              </a:rPr>
              <a:t>：</a:t>
            </a:r>
            <a:br>
              <a:rPr lang="en-US" altLang="zh-CN" sz="3200" b="1" dirty="0">
                <a:ea typeface="黑体" pitchFamily="2" charset="-122"/>
              </a:rPr>
            </a:br>
            <a:r>
              <a:rPr lang="zh-CN" altLang="en-US" sz="2800" b="1" dirty="0">
                <a:ea typeface="黑体" pitchFamily="2" charset="-122"/>
              </a:rPr>
              <a:t>识别出给定问题的目标、变量和约束的过程。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608030" y="2377112"/>
            <a:ext cx="7942082" cy="226087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黑体" pitchFamily="2" charset="-122"/>
              </a:rPr>
              <a:t>建立</a:t>
            </a:r>
            <a:r>
              <a:rPr lang="zh-CN" altLang="en-US" sz="2400" dirty="0">
                <a:solidFill>
                  <a:srgbClr val="C00000"/>
                </a:solidFill>
                <a:ea typeface="黑体" pitchFamily="2" charset="-122"/>
              </a:rPr>
              <a:t>恰当</a:t>
            </a:r>
            <a:r>
              <a:rPr lang="zh-CN" altLang="en-US" sz="2400" dirty="0">
                <a:ea typeface="黑体" pitchFamily="2" charset="-122"/>
              </a:rPr>
              <a:t>模型：第一步、最重要的一步</a:t>
            </a:r>
            <a:endParaRPr lang="en-US" altLang="zh-CN" sz="2400" dirty="0">
              <a:ea typeface="黑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8080"/>
                </a:solidFill>
                <a:ea typeface="楷体_GB2312" pitchFamily="49" charset="-122"/>
              </a:rPr>
              <a:t>太简单</a:t>
            </a:r>
            <a:r>
              <a:rPr lang="zh-CN" altLang="en-US" sz="2400" dirty="0">
                <a:ea typeface="楷体_GB2312" pitchFamily="49" charset="-122"/>
              </a:rPr>
              <a:t>－不能为实际问题提供有用的信息；</a:t>
            </a:r>
            <a:endParaRPr lang="en-US" altLang="zh-CN" sz="2400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8080"/>
                </a:solidFill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008080"/>
                </a:solidFill>
                <a:ea typeface="楷体_GB2312" pitchFamily="49" charset="-122"/>
              </a:rPr>
              <a:t>太复杂</a:t>
            </a:r>
            <a:r>
              <a:rPr lang="zh-CN" altLang="en-US" sz="2400" dirty="0">
                <a:ea typeface="楷体_GB2312" pitchFamily="49" charset="-122"/>
              </a:rPr>
              <a:t>－不易求解</a:t>
            </a:r>
            <a:endParaRPr lang="en-US" altLang="zh-CN" sz="2400" dirty="0"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2400" b="1" dirty="0"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黑体" pitchFamily="2" charset="-122"/>
              </a:rPr>
              <a:t>选择</a:t>
            </a:r>
            <a:r>
              <a:rPr lang="zh-CN" altLang="en-US" sz="2400" dirty="0">
                <a:solidFill>
                  <a:srgbClr val="C00000"/>
                </a:solidFill>
                <a:ea typeface="黑体" pitchFamily="2" charset="-122"/>
              </a:rPr>
              <a:t>特定</a:t>
            </a:r>
            <a:r>
              <a:rPr lang="zh-CN" altLang="en-US" sz="2400" dirty="0">
                <a:ea typeface="黑体" pitchFamily="2" charset="-122"/>
              </a:rPr>
              <a:t>算法：很重要</a:t>
            </a:r>
            <a:r>
              <a:rPr lang="en-US" altLang="zh-CN" sz="2400" dirty="0">
                <a:ea typeface="黑体" pitchFamily="2" charset="-122"/>
              </a:rPr>
              <a:t>--</a:t>
            </a:r>
            <a:r>
              <a:rPr lang="zh-CN" altLang="en-US" sz="2400" dirty="0">
                <a:ea typeface="黑体" pitchFamily="2" charset="-122"/>
              </a:rPr>
              <a:t>决定求解速度及质量</a:t>
            </a:r>
            <a:endParaRPr lang="en-US" altLang="zh-CN" sz="2400" dirty="0">
              <a:ea typeface="黑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黑体" pitchFamily="2" charset="-122"/>
              </a:rPr>
              <a:t>    </a:t>
            </a:r>
            <a:r>
              <a:rPr lang="zh-CN" altLang="en-US" sz="2400" u="sng" dirty="0">
                <a:solidFill>
                  <a:srgbClr val="008080"/>
                </a:solidFill>
                <a:ea typeface="楷体_GB2312" pitchFamily="49" charset="-122"/>
              </a:rPr>
              <a:t>无通用</a:t>
            </a:r>
            <a:r>
              <a:rPr lang="zh-CN" altLang="en-US" sz="2400" dirty="0">
                <a:ea typeface="楷体_GB2312" pitchFamily="49" charset="-122"/>
              </a:rPr>
              <a:t>优化算法，有</a:t>
            </a:r>
            <a:r>
              <a:rPr lang="zh-CN" altLang="en-US" sz="2400" u="sng" dirty="0">
                <a:solidFill>
                  <a:srgbClr val="008080"/>
                </a:solidFill>
                <a:ea typeface="楷体_GB2312" pitchFamily="49" charset="-122"/>
              </a:rPr>
              <a:t>求解特定类型</a:t>
            </a:r>
            <a:r>
              <a:rPr lang="zh-CN" altLang="en-US" sz="2400" dirty="0">
                <a:ea typeface="楷体_GB2312" pitchFamily="49" charset="-122"/>
              </a:rPr>
              <a:t>优化问题的有效算法</a:t>
            </a:r>
            <a:endParaRPr lang="en-US" altLang="zh-CN" sz="2400" dirty="0">
              <a:ea typeface="黑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25500" y="5715000"/>
            <a:ext cx="422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知己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知彼，百战不殆！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06900" y="5689600"/>
            <a:ext cx="359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>
                <a:latin typeface="宋体" charset="-122"/>
              </a:rPr>
              <a:t>→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从</a:t>
            </a:r>
            <a:r>
              <a:rPr lang="zh-CN" altLang="en-US" sz="2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知己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做起！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7272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3600" b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1.2 </a:t>
            </a:r>
            <a:r>
              <a:rPr kumimoji="0" lang="zh-CN" altLang="en-US" sz="3600" b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数学规划问题的分类</a:t>
            </a:r>
          </a:p>
        </p:txBody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>
          <a:xfrm>
            <a:off x="622300" y="179051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某些或全部变量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取整数值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才有意义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整数规划 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(IP)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 (</a:t>
            </a:r>
            <a:r>
              <a:rPr lang="zh-CN" altLang="en-US" sz="2400" u="sng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田忌赛马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分为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整数线性规划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和整数非线性规划；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整数规划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和混合整数规划；一般整数规划和</a:t>
            </a:r>
            <a:r>
              <a:rPr lang="en-US" altLang="zh-CN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整数规划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u="sng" dirty="0">
                <a:solidFill>
                  <a:srgbClr val="0070C0"/>
                </a:solidFill>
                <a:latin typeface="Times New Roman" pitchFamily="18" charset="0"/>
                <a:ea typeface="黑体" pitchFamily="2" charset="-122"/>
              </a:rPr>
              <a:t>3.4.1</a:t>
            </a:r>
            <a:r>
              <a:rPr lang="zh-CN" altLang="en-US" sz="2400" u="sng" dirty="0">
                <a:solidFill>
                  <a:srgbClr val="0070C0"/>
                </a:solidFill>
                <a:latin typeface="Times New Roman" pitchFamily="18" charset="0"/>
                <a:ea typeface="黑体" pitchFamily="2" charset="-122"/>
              </a:rPr>
              <a:t>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简单松弛策略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忽略整数要求，当成实变量来求解问题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u="sng" dirty="0">
                <a:solidFill>
                  <a:srgbClr val="00B0F0"/>
                </a:solidFill>
                <a:latin typeface="Times New Roman" pitchFamily="18" charset="0"/>
                <a:ea typeface="黑体" pitchFamily="2" charset="-122"/>
              </a:rPr>
              <a:t>习题</a:t>
            </a:r>
            <a:r>
              <a:rPr lang="en-US" altLang="zh-CN" sz="2400" u="sng" dirty="0">
                <a:solidFill>
                  <a:srgbClr val="00B0F0"/>
                </a:solidFill>
                <a:latin typeface="Times New Roman" pitchFamily="18" charset="0"/>
                <a:ea typeface="黑体" pitchFamily="2" charset="-122"/>
              </a:rPr>
              <a:t>1.2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，然后将所有分量舍入到最近的整数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可给出问题的界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Lagrange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松弛策略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整数规划属</a:t>
            </a:r>
            <a:r>
              <a:rPr lang="en-US" altLang="zh-CN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NP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难问题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常用算法：分支定界法、或其他启发式算法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求解一系列连续优化问题，</a:t>
            </a:r>
            <a:r>
              <a:rPr lang="en-US" altLang="zh-CN" sz="2400" u="sng" dirty="0">
                <a:solidFill>
                  <a:srgbClr val="00B0F0"/>
                </a:solidFill>
                <a:latin typeface="Times New Roman" pitchFamily="18" charset="0"/>
                <a:ea typeface="黑体" pitchFamily="2" charset="-122"/>
              </a:rPr>
              <a:t>3.4.2</a:t>
            </a:r>
            <a:r>
              <a:rPr lang="zh-CN" altLang="en-US" sz="2400" u="sng" dirty="0">
                <a:solidFill>
                  <a:srgbClr val="00B0F0"/>
                </a:solidFill>
                <a:latin typeface="Times New Roman" pitchFamily="18" charset="0"/>
                <a:ea typeface="黑体" pitchFamily="2" charset="-122"/>
              </a:rPr>
              <a:t>节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84213" y="1125538"/>
            <a:ext cx="2519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0"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68313" y="977900"/>
            <a:ext cx="4824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连续优化与离散优化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4824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约束优化与无约束优化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611188" y="1243013"/>
            <a:ext cx="78787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0" lang="zh-CN" altLang="en-US">
                <a:solidFill>
                  <a:schemeClr val="tx1"/>
                </a:solidFill>
                <a:latin typeface="Arial" charset="0"/>
                <a:ea typeface="黑体" pitchFamily="2" charset="-122"/>
              </a:rPr>
              <a:t>　　无约束优化肯定是非线性的、约束优化又分线性规划</a:t>
            </a:r>
          </a:p>
          <a:p>
            <a:pPr algn="l" eaLnBrk="1" hangingPunct="1"/>
            <a:r>
              <a:rPr kumimoji="0" lang="zh-CN" altLang="en-US">
                <a:solidFill>
                  <a:schemeClr val="tx1"/>
                </a:solidFill>
                <a:latin typeface="Arial" charset="0"/>
                <a:ea typeface="黑体" pitchFamily="2" charset="-122"/>
              </a:rPr>
              <a:t>和非线性规划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2128838"/>
            <a:ext cx="4824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局部优化与全局优化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68313" y="2852738"/>
            <a:ext cx="5005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单目标优化与多目标优化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468313" y="4433888"/>
            <a:ext cx="4824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随机优化与确定优化</a:t>
            </a: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611188" y="4972050"/>
            <a:ext cx="8137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有的问题进行优化建模时，模型与一些不能提前确定的参数有关</a:t>
            </a:r>
            <a:r>
              <a:rPr kumimoji="0"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运输问题中，零售市场的需求在实际中不能够精确确定</a:t>
            </a:r>
            <a:r>
              <a:rPr kumimoji="0"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0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许多经济和金融规划模型也具有该特征</a:t>
            </a:r>
            <a:r>
              <a:rPr kumimoji="0"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哪里经常与未来的利息率和经济的未来趋向有关</a:t>
            </a:r>
            <a:r>
              <a:rPr kumimoji="0"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).</a:t>
            </a: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468313" y="3409950"/>
            <a:ext cx="8078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　　多目标规划最重要的是</a:t>
            </a:r>
            <a:r>
              <a:rPr kumimoji="0" lang="en-US" altLang="zh-CN" b="1" u="sng" dirty="0" err="1">
                <a:solidFill>
                  <a:srgbClr val="7030A0"/>
                </a:solidFill>
                <a:latin typeface="Arial" charset="0"/>
                <a:ea typeface="楷体_GB2312" pitchFamily="49" charset="-122"/>
                <a:cs typeface="Arial" charset="0"/>
              </a:rPr>
              <a:t>Perato</a:t>
            </a:r>
            <a:r>
              <a:rPr kumimoji="0" lang="zh-CN" altLang="en-US" b="1" u="sng" dirty="0">
                <a:solidFill>
                  <a:srgbClr val="7030A0"/>
                </a:solidFill>
                <a:latin typeface="Arial" charset="0"/>
                <a:ea typeface="楷体_GB2312" pitchFamily="49" charset="-122"/>
                <a:cs typeface="Arial" charset="0"/>
              </a:rPr>
              <a:t>解</a:t>
            </a:r>
            <a:r>
              <a:rPr kumimoji="0" lang="en-US" altLang="zh-CN" b="1" u="sng" dirty="0">
                <a:solidFill>
                  <a:srgbClr val="7030A0"/>
                </a:solidFill>
                <a:latin typeface="Arial" charset="0"/>
                <a:ea typeface="楷体_GB2312" pitchFamily="49" charset="-122"/>
                <a:cs typeface="Arial" charset="0"/>
              </a:rPr>
              <a:t>/</a:t>
            </a:r>
            <a:r>
              <a:rPr kumimoji="0" lang="zh-CN" altLang="en-US" b="1" u="sng" dirty="0">
                <a:solidFill>
                  <a:srgbClr val="7030A0"/>
                </a:solidFill>
                <a:latin typeface="Arial" charset="0"/>
                <a:ea typeface="楷体_GB2312" pitchFamily="49" charset="-122"/>
                <a:cs typeface="Arial" charset="0"/>
              </a:rPr>
              <a:t>有效解</a:t>
            </a: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的概念；一般</a:t>
            </a:r>
          </a:p>
          <a:p>
            <a:pPr algn="l" eaLnBrk="1" hangingPunct="1"/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可用</a:t>
            </a:r>
            <a:r>
              <a:rPr kumimoji="0" lang="zh-CN" altLang="en-US" b="1" u="sng" dirty="0">
                <a:solidFill>
                  <a:srgbClr val="7030A0"/>
                </a:solidFill>
                <a:latin typeface="Arial" charset="0"/>
                <a:ea typeface="楷体_GB2312" pitchFamily="49" charset="-122"/>
                <a:cs typeface="Arial" charset="0"/>
              </a:rPr>
              <a:t>标量化方法</a:t>
            </a: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求</a:t>
            </a:r>
            <a:r>
              <a:rPr kumimoji="0" lang="en-US" altLang="zh-CN" dirty="0" err="1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Perato</a:t>
            </a: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解</a:t>
            </a:r>
            <a:r>
              <a:rPr kumimoji="0" lang="en-US" altLang="zh-CN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(</a:t>
            </a:r>
            <a:r>
              <a:rPr kumimoji="0" lang="zh-CN" altLang="en-US" u="sng" dirty="0">
                <a:solidFill>
                  <a:srgbClr val="00B0F0"/>
                </a:solidFill>
                <a:latin typeface="Arial" charset="0"/>
                <a:ea typeface="黑体" pitchFamily="2" charset="-122"/>
                <a:cs typeface="Arial" charset="0"/>
              </a:rPr>
              <a:t>第</a:t>
            </a:r>
            <a:r>
              <a:rPr kumimoji="0" lang="en-US" altLang="zh-CN" u="sng" dirty="0">
                <a:solidFill>
                  <a:srgbClr val="00B0F0"/>
                </a:solidFill>
                <a:latin typeface="Arial" charset="0"/>
                <a:ea typeface="黑体" pitchFamily="2" charset="-122"/>
                <a:cs typeface="Arial" charset="0"/>
              </a:rPr>
              <a:t>8</a:t>
            </a:r>
            <a:r>
              <a:rPr kumimoji="0" lang="zh-CN" altLang="en-US" u="sng" dirty="0">
                <a:solidFill>
                  <a:srgbClr val="00B0F0"/>
                </a:solidFill>
                <a:latin typeface="Arial" charset="0"/>
                <a:ea typeface="黑体" pitchFamily="2" charset="-122"/>
                <a:cs typeface="Arial" charset="0"/>
              </a:rPr>
              <a:t>章用一个例子说明</a:t>
            </a:r>
            <a:r>
              <a:rPr kumimoji="0" lang="en-US" altLang="zh-CN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)</a:t>
            </a:r>
            <a:endParaRPr kumimoji="0" lang="zh-CN" altLang="en-US" dirty="0">
              <a:solidFill>
                <a:schemeClr val="tx1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/>
      <p:bldP spid="162820" grpId="0"/>
      <p:bldP spid="162821" grpId="0"/>
      <p:bldP spid="162822" grpId="0"/>
      <p:bldP spid="162823" grpId="0"/>
      <p:bldP spid="1628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95288" y="484188"/>
            <a:ext cx="612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1.3 </a:t>
            </a:r>
            <a:r>
              <a:rPr kumimoji="0"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优化算法和优化软件</a:t>
            </a:r>
          </a:p>
        </p:txBody>
      </p:sp>
      <p:sp>
        <p:nvSpPr>
          <p:cNvPr id="164867" name="Rectangle 3"/>
          <p:cNvSpPr>
            <a:spLocks noGrp="1"/>
          </p:cNvSpPr>
          <p:nvPr>
            <p:ph type="body" sz="half" idx="1"/>
          </p:nvPr>
        </p:nvSpPr>
        <p:spPr>
          <a:xfrm>
            <a:off x="1028700" y="1903413"/>
            <a:ext cx="7608888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迭代法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从最优解的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某个初始猜测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出发，产生一个依次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提高的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估计序列，得到精确解或者逼近解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大部分利用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目标函数和约束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，可能还有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这些函数的一阶和二阶导数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通常收敛到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目标函数的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驻点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无约束问题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或者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KKT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点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约束问题的极大点、极小点或鞍点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如果问题是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凸规划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，则可确保算法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收敛到全局极小点</a:t>
            </a:r>
            <a:r>
              <a:rPr lang="en-US" altLang="zh-CN" sz="2400" dirty="0"/>
              <a:t>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66813" y="4087813"/>
            <a:ext cx="741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0"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11188" y="1341438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0070C0"/>
                </a:solidFill>
                <a:latin typeface="Arial" charset="0"/>
              </a:rPr>
              <a:t>◎ </a:t>
            </a:r>
            <a:r>
              <a:rPr kumimoji="0" lang="zh-CN" altLang="en-US" sz="32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优化算法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  <p:bldP spid="1648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body" sz="half" idx="1"/>
          </p:nvPr>
        </p:nvSpPr>
        <p:spPr>
          <a:xfrm>
            <a:off x="693738" y="1485900"/>
            <a:ext cx="7929562" cy="345598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u="sng" dirty="0" err="1">
                <a:ea typeface="黑体" pitchFamily="2" charset="-122"/>
              </a:rPr>
              <a:t>Matlab</a:t>
            </a:r>
            <a:r>
              <a:rPr lang="zh-CN" altLang="en-US" sz="2800" u="sng" dirty="0">
                <a:ea typeface="黑体" pitchFamily="2" charset="-122"/>
              </a:rPr>
              <a:t>优化工具箱</a:t>
            </a:r>
            <a:endParaRPr lang="en-US" altLang="zh-CN" sz="2800" u="sng" dirty="0">
              <a:ea typeface="黑体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u="sng" dirty="0"/>
              <a:t>Lingo</a:t>
            </a:r>
            <a:r>
              <a:rPr lang="zh-CN" altLang="en-US" sz="2800" u="sng" dirty="0">
                <a:latin typeface="黑体" pitchFamily="2" charset="-122"/>
                <a:ea typeface="黑体" pitchFamily="2" charset="-122"/>
              </a:rPr>
              <a:t>软件</a:t>
            </a:r>
            <a:r>
              <a:rPr lang="en-US" altLang="zh-CN" sz="2800" u="sng" dirty="0">
                <a:ea typeface="黑体" pitchFamily="2" charset="-122"/>
              </a:rPr>
              <a:t>(\verb" </a:t>
            </a:r>
            <a:r>
              <a:rPr lang="en-US" altLang="zh-CN" sz="2800" u="sng" dirty="0">
                <a:ea typeface="黑体" pitchFamily="2" charset="-122"/>
                <a:hlinkClick r:id="rId2"/>
              </a:rPr>
              <a:t>http://www.lindo.com</a:t>
            </a:r>
            <a:r>
              <a:rPr lang="en-US" altLang="zh-CN" sz="2800" u="sng" dirty="0">
                <a:ea typeface="黑体" pitchFamily="2" charset="-122"/>
              </a:rPr>
              <a:t>“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u="sng" dirty="0" err="1">
                <a:ea typeface="黑体" pitchFamily="2" charset="-122"/>
              </a:rPr>
              <a:t>Cplex</a:t>
            </a:r>
            <a:r>
              <a:rPr lang="en-US" altLang="zh-CN" sz="2800" u="sng" dirty="0">
                <a:ea typeface="黑体" pitchFamily="2" charset="-122"/>
              </a:rPr>
              <a:t>(</a:t>
            </a:r>
            <a:r>
              <a:rPr lang="zh-CN" altLang="en-US" sz="2800" u="sng" dirty="0">
                <a:ea typeface="黑体" pitchFamily="2" charset="-122"/>
              </a:rPr>
              <a:t>科学研究论文的仿真中常用！</a:t>
            </a:r>
            <a:r>
              <a:rPr lang="en-US" altLang="zh-CN" sz="2800" u="sng" dirty="0">
                <a:ea typeface="黑体" pitchFamily="2" charset="-122"/>
              </a:rPr>
              <a:t>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AMPL: A Modeling Language for Mathematical Programming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ea typeface="黑体" pitchFamily="2" charset="-122"/>
              </a:rPr>
              <a:t>其它</a:t>
            </a:r>
            <a:r>
              <a:rPr lang="en-US" altLang="zh-CN" sz="2800" dirty="0">
                <a:ea typeface="黑体" pitchFamily="2" charset="-122"/>
              </a:rPr>
              <a:t>(Mathematica, Minos, Excel</a:t>
            </a:r>
            <a:r>
              <a:rPr lang="zh-CN" altLang="en-US" sz="2800" dirty="0">
                <a:ea typeface="黑体" pitchFamily="2" charset="-122"/>
              </a:rPr>
              <a:t>等的优化功能</a:t>
            </a:r>
            <a:r>
              <a:rPr lang="en-US" altLang="zh-CN" sz="2800" dirty="0">
                <a:ea typeface="黑体" pitchFamily="2" charset="-122"/>
              </a:rPr>
              <a:t>).</a:t>
            </a:r>
            <a:endParaRPr lang="en-US" altLang="zh-CN" sz="2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ea typeface="黑体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ea typeface="黑体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539750" y="692150"/>
            <a:ext cx="280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latin typeface="Arial" charset="0"/>
              </a:rPr>
              <a:t>◎ </a:t>
            </a:r>
            <a:r>
              <a:rPr kumimoji="0" lang="zh-CN" altLang="en-US" sz="32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优化软件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65150" y="5321300"/>
            <a:ext cx="791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课后，请自行选择优化软件，下载、安装并使用</a:t>
            </a:r>
            <a:r>
              <a:rPr lang="en-US" altLang="zh-CN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!!!</a:t>
            </a:r>
            <a:endParaRPr lang="zh-CN" altLang="en-US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79ABEB-F9AA-43B8-A029-BC616F13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662" y="2442279"/>
            <a:ext cx="4419600" cy="3971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ctrTitle"/>
          </p:nvPr>
        </p:nvSpPr>
        <p:spPr>
          <a:xfrm>
            <a:off x="752475" y="952500"/>
            <a:ext cx="7772400" cy="1470025"/>
          </a:xfrm>
        </p:spPr>
        <p:txBody>
          <a:bodyPr/>
          <a:lstStyle/>
          <a:p>
            <a:r>
              <a:rPr lang="zh-CN" altLang="zh-CN">
                <a:latin typeface="黑体" pitchFamily="2" charset="-122"/>
                <a:ea typeface="黑体" pitchFamily="2" charset="-122"/>
              </a:rPr>
              <a:t>关于</a:t>
            </a:r>
            <a:r>
              <a:rPr lang="zh-CN" altLang="zh-CN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最优化</a:t>
            </a:r>
            <a:r>
              <a:rPr lang="zh-CN" altLang="en-US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模型与方法的</a:t>
            </a:r>
            <a:r>
              <a:rPr lang="zh-CN" altLang="zh-CN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应用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7" name="副标题 2"/>
          <p:cNvSpPr>
            <a:spLocks noGrp="1"/>
          </p:cNvSpPr>
          <p:nvPr>
            <p:ph type="subTitle" idx="1"/>
          </p:nvPr>
        </p:nvSpPr>
        <p:spPr>
          <a:xfrm>
            <a:off x="1397000" y="2768600"/>
            <a:ext cx="6769100" cy="1752600"/>
          </a:xfrm>
        </p:spPr>
        <p:txBody>
          <a:bodyPr/>
          <a:lstStyle/>
          <a:p>
            <a:pPr algn="l"/>
            <a:r>
              <a:rPr lang="en-US" altLang="zh-CN"/>
              <a:t>G.C. Calafiore and L. El Ghaoui. </a:t>
            </a:r>
            <a:r>
              <a:rPr lang="en-US" altLang="zh-CN" i="1" u="sng"/>
              <a:t>Optimization Models</a:t>
            </a:r>
            <a:r>
              <a:rPr lang="en-US" altLang="zh-CN"/>
              <a:t>. Cambridge University Press. Oct. 2014.</a:t>
            </a:r>
            <a:endParaRPr lang="zh-CN" altLang="en-US"/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1117600" y="5524500"/>
            <a:ext cx="695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详见课程中心的“课程资源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阅读材料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”</a:t>
            </a:r>
            <a:endParaRPr lang="zh-CN" altLang="en-US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113" y="476250"/>
            <a:ext cx="7416800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zh-CN" altLang="zh-CN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基于数据的学习</a:t>
            </a:r>
            <a:r>
              <a:rPr lang="en-US" altLang="zh-CN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(35</a:t>
            </a:r>
            <a:r>
              <a:rPr lang="zh-CN" altLang="zh-CN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页</a:t>
            </a:r>
            <a:r>
              <a:rPr lang="en-US" altLang="zh-CN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)</a:t>
            </a:r>
            <a:endParaRPr lang="zh-CN" altLang="zh-CN" sz="2000" dirty="0">
              <a:solidFill>
                <a:srgbClr val="7030A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监督学习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基于多项式模型的最小二乘预测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二分类问题</a:t>
            </a:r>
            <a:r>
              <a:rPr lang="en-US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支撑矢量机、</a:t>
            </a:r>
            <a:r>
              <a:rPr lang="en-US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Logistic</a:t>
            </a: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回归和</a:t>
            </a:r>
            <a:r>
              <a:rPr lang="en-US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Fisher</a:t>
            </a: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判别</a:t>
            </a:r>
            <a:r>
              <a:rPr lang="en-US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ea typeface="黑体" panose="02010600030101010101" pitchFamily="2" charset="-122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一般的有监督学习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无监督学习</a:t>
            </a:r>
            <a:r>
              <a:rPr lang="en-US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主成分分析、稀疏主成分分析、非负矩阵分解、鲁棒主成分分析等</a:t>
            </a:r>
            <a:r>
              <a:rPr lang="en-US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ea typeface="黑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3913" y="2992438"/>
            <a:ext cx="2447925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计算金融</a:t>
            </a:r>
            <a:r>
              <a:rPr lang="en-US" altLang="zh-CN" sz="2000" dirty="0">
                <a:solidFill>
                  <a:srgbClr val="7030A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(23</a:t>
            </a:r>
            <a:r>
              <a:rPr lang="zh-CN" altLang="zh-CN" sz="2000" dirty="0">
                <a:solidFill>
                  <a:srgbClr val="7030A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页</a:t>
            </a:r>
            <a:r>
              <a:rPr lang="en-US" altLang="zh-CN" sz="2000" dirty="0">
                <a:solidFill>
                  <a:srgbClr val="7030A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000" dirty="0">
              <a:solidFill>
                <a:srgbClr val="7030A0"/>
              </a:solidFill>
              <a:latin typeface="Arial" panose="020B0604020202020204" pitchFamily="34" charset="0"/>
              <a:ea typeface="黑体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单期证券优化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鲁棒证券优化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多期证券分配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稀疏指标跟踪</a:t>
            </a:r>
          </a:p>
        </p:txBody>
      </p:sp>
      <p:sp>
        <p:nvSpPr>
          <p:cNvPr id="5" name="矩形 4"/>
          <p:cNvSpPr/>
          <p:nvPr/>
        </p:nvSpPr>
        <p:spPr>
          <a:xfrm>
            <a:off x="900113" y="4986338"/>
            <a:ext cx="3743325" cy="13223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zh-CN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控制问题</a:t>
            </a:r>
            <a:r>
              <a:rPr lang="en-US" altLang="zh-CN" sz="2000" dirty="0">
                <a:solidFill>
                  <a:srgbClr val="7030A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(23</a:t>
            </a:r>
            <a:r>
              <a:rPr lang="zh-CN" altLang="zh-CN" sz="2000" dirty="0">
                <a:solidFill>
                  <a:srgbClr val="7030A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页</a:t>
            </a:r>
            <a:r>
              <a:rPr lang="en-US" altLang="zh-CN" sz="2000" dirty="0">
                <a:solidFill>
                  <a:srgbClr val="7030A0"/>
                </a:solidFill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000" dirty="0">
              <a:solidFill>
                <a:srgbClr val="7030A0"/>
              </a:solidFill>
              <a:latin typeface="Arial" panose="020B0604020202020204" pitchFamily="34" charset="0"/>
              <a:ea typeface="黑体" panose="02010600030101010101" pitchFamily="2" charset="-122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连续和离散时间模型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基于优化的控制综合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分析和控制器设计的最优化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5076825" y="3506788"/>
            <a:ext cx="2860675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zh-CN" sz="20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工程设计</a:t>
            </a:r>
            <a:r>
              <a:rPr lang="en-US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(34</a:t>
            </a: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页</a:t>
            </a:r>
            <a:r>
              <a:rPr lang="en-US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000" dirty="0">
              <a:latin typeface="Arial" panose="020B0604020202020204" pitchFamily="34" charset="0"/>
              <a:ea typeface="黑体" panose="02010600030101010101" pitchFamily="2" charset="-122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数字滤波器设计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天线阵列设计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数字电路设计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航空器设计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zh-CN" altLang="zh-CN" sz="2000" dirty="0">
                <a:latin typeface="Arial" panose="020B0604020202020204" pitchFamily="34" charset="0"/>
                <a:ea typeface="黑体" panose="02010600030101010101" pitchFamily="2" charset="-122"/>
                <a:cs typeface="Arial" panose="020B0604020202020204" pitchFamily="34" charset="0"/>
              </a:rPr>
              <a:t>供应链管理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25450"/>
            <a:ext cx="852011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357188" y="2194923"/>
            <a:ext cx="8520112" cy="461963"/>
          </a:xfrm>
          <a:prstGeom prst="rect">
            <a:avLst/>
          </a:prstGeom>
          <a:solidFill>
            <a:srgbClr val="FFFF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/>
            <a:r>
              <a:rPr lang="zh-CN" altLang="en-US" dirty="0"/>
              <a:t>                              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数学规划分会    </a:t>
            </a:r>
          </a:p>
        </p:txBody>
      </p:sp>
    </p:spTree>
    <p:extLst>
      <p:ext uri="{BB962C8B-B14F-4D97-AF65-F5344CB8AC3E}">
        <p14:creationId xmlns:p14="http://schemas.microsoft.com/office/powerpoint/2010/main" val="285276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课程简介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21271"/>
              </p:ext>
            </p:extLst>
          </p:nvPr>
        </p:nvGraphicFramePr>
        <p:xfrm>
          <a:off x="738188" y="2832100"/>
          <a:ext cx="7862887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Visio" r:id="rId3" imgW="6114970" imgH="1758984" progId="Visio.Drawing.11">
                  <p:embed/>
                </p:oleObj>
              </mc:Choice>
              <mc:Fallback>
                <p:oleObj name="Visio" r:id="rId3" imgW="6114970" imgH="1758984" progId="Visio.Drawing.11">
                  <p:embed/>
                  <p:pic>
                    <p:nvPicPr>
                      <p:cNvPr id="1229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832100"/>
                        <a:ext cx="7862887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685800" y="1136650"/>
            <a:ext cx="7785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数学规划</a:t>
            </a:r>
            <a:r>
              <a:rPr lang="en-US" altLang="zh-CN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(Mathematical programming)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也称数学最优化</a:t>
            </a:r>
            <a:r>
              <a:rPr lang="en-US" altLang="zh-CN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(Mathematical Optimization)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，是</a:t>
            </a:r>
            <a:r>
              <a:rPr lang="zh-CN" altLang="zh-CN">
                <a:solidFill>
                  <a:srgbClr val="7030A0"/>
                </a:solidFill>
                <a:latin typeface="Arial" charset="0"/>
                <a:ea typeface="黑体" pitchFamily="2" charset="-122"/>
                <a:cs typeface="Arial" charset="0"/>
              </a:rPr>
              <a:t>应用数学</a:t>
            </a:r>
            <a:r>
              <a:rPr lang="zh-CN" altLang="zh-CN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、</a:t>
            </a:r>
            <a:r>
              <a:rPr lang="zh-CN" altLang="zh-CN">
                <a:solidFill>
                  <a:srgbClr val="7030A0"/>
                </a:solidFill>
                <a:latin typeface="Arial" charset="0"/>
                <a:ea typeface="黑体" pitchFamily="2" charset="-122"/>
                <a:cs typeface="Arial" charset="0"/>
              </a:rPr>
              <a:t>计算数学</a:t>
            </a:r>
            <a:r>
              <a:rPr lang="zh-CN" altLang="zh-CN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与</a:t>
            </a:r>
            <a:r>
              <a:rPr lang="zh-CN" altLang="zh-CN">
                <a:solidFill>
                  <a:srgbClr val="7030A0"/>
                </a:solidFill>
                <a:latin typeface="Arial" charset="0"/>
                <a:ea typeface="黑体" pitchFamily="2" charset="-122"/>
                <a:cs typeface="Arial" charset="0"/>
              </a:rPr>
              <a:t>运筹学</a:t>
            </a:r>
            <a:r>
              <a:rPr lang="zh-CN" altLang="zh-CN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的交叉领域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。</a:t>
            </a:r>
            <a:endParaRPr lang="en-US" altLang="zh-CN">
              <a:solidFill>
                <a:schemeClr val="tx1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12294" name="矩形 1"/>
          <p:cNvSpPr>
            <a:spLocks noChangeArrowheads="1"/>
          </p:cNvSpPr>
          <p:nvPr/>
        </p:nvSpPr>
        <p:spPr bwMode="auto">
          <a:xfrm>
            <a:off x="685800" y="5594350"/>
            <a:ext cx="8255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非专题课程，比如凸优化、线性规划、锥规划等</a:t>
            </a:r>
          </a:p>
        </p:txBody>
      </p:sp>
    </p:spTree>
    <p:extLst>
      <p:ext uri="{BB962C8B-B14F-4D97-AF65-F5344CB8AC3E}">
        <p14:creationId xmlns:p14="http://schemas.microsoft.com/office/powerpoint/2010/main" val="27142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322263" y="257175"/>
            <a:ext cx="2305050" cy="927100"/>
          </a:xfrm>
        </p:spPr>
        <p:txBody>
          <a:bodyPr/>
          <a:lstStyle/>
          <a:p>
            <a:pPr algn="l" eaLnBrk="1" hangingPunct="1"/>
            <a:r>
              <a:rPr lang="zh-CN" altLang="en-US" sz="3600" b="1">
                <a:solidFill>
                  <a:srgbClr val="0070C0"/>
                </a:solidFill>
                <a:ea typeface="黑体" pitchFamily="2" charset="-122"/>
              </a:rPr>
              <a:t>课程主题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90488" y="1487488"/>
            <a:ext cx="8634412" cy="4283075"/>
          </a:xfrm>
        </p:spPr>
        <p:txBody>
          <a:bodyPr/>
          <a:lstStyle/>
          <a:p>
            <a:pPr lvl="1" eaLnBrk="1" hangingPunct="1"/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线性规划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  <a:cs typeface="Arial" charset="0"/>
              </a:rPr>
              <a:t>(Chap.2)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基本性质、单纯形法、对偶理论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zh-CN" altLang="en-US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(Chap.3)</a:t>
            </a:r>
            <a:r>
              <a:rPr lang="zh-CN" altLang="en-US" u="sng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网络流问题、整数规划</a:t>
            </a:r>
            <a:endParaRPr lang="zh-CN" altLang="en-US" sz="1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96900" y="5813574"/>
            <a:ext cx="75713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1" hangingPunct="1"/>
            <a:r>
              <a:rPr kumimoji="0" lang="zh-CN" altLang="en-US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先修课程：</a:t>
            </a:r>
            <a:r>
              <a:rPr kumimoji="0" lang="zh-CN" altLang="en-US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线性代数，多元微积分，一种高级编程语言</a:t>
            </a:r>
            <a:endParaRPr kumimoji="0" lang="zh-CN" alt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4051300" y="263525"/>
            <a:ext cx="485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经典优化方法 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vs 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启发式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优化方法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经典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音乐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vs 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流行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音乐</a:t>
            </a:r>
          </a:p>
        </p:txBody>
      </p:sp>
      <p:sp>
        <p:nvSpPr>
          <p:cNvPr id="14342" name="矩形 5"/>
          <p:cNvSpPr>
            <a:spLocks noChangeArrowheads="1"/>
          </p:cNvSpPr>
          <p:nvPr/>
        </p:nvSpPr>
        <p:spPr bwMode="auto">
          <a:xfrm>
            <a:off x="427038" y="1093788"/>
            <a:ext cx="7883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线性与非线性规划的－－基本理论、实用算法和部分应用</a:t>
            </a:r>
            <a:endParaRPr lang="zh-CN" altLang="en-US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15094" y="2782887"/>
            <a:ext cx="8634412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非线性规划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zh-CN" dirty="0">
                <a:latin typeface="Arial" charset="0"/>
                <a:ea typeface="黑体" pitchFamily="2" charset="-122"/>
              </a:rPr>
              <a:t>(Chap.4&amp;7)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凸分析初步、最优性条件和</a:t>
            </a:r>
            <a:r>
              <a:rPr lang="en-US" altLang="zh-CN" u="sng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Lagrange</a:t>
            </a:r>
            <a:r>
              <a:rPr lang="zh-CN" altLang="en-US" u="sng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对偶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dirty="0">
                <a:latin typeface="Arial" charset="0"/>
                <a:ea typeface="黑体" pitchFamily="2" charset="-122"/>
              </a:rPr>
              <a:t>(Chap.5&amp;6)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无约束优化算法：线搜索法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最速下降法和共轭梯度法、牛顿法和拟牛顿法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信赖域法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、最小二乘</a:t>
            </a:r>
            <a:endParaRPr lang="en-US" altLang="zh-CN" u="sng" dirty="0">
              <a:solidFill>
                <a:srgbClr val="008080"/>
              </a:solidFill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zh-CN" sz="2000" dirty="0">
                <a:latin typeface="Arial" charset="0"/>
                <a:ea typeface="黑体" pitchFamily="2" charset="-122"/>
              </a:rPr>
              <a:t>(Chap.8)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线性约束优化算法：</a:t>
            </a:r>
            <a:r>
              <a:rPr lang="zh-CN" altLang="en-US" sz="2000" u="sng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二次规划</a:t>
            </a:r>
            <a:r>
              <a:rPr lang="en-US" altLang="zh-CN" sz="2000" u="sng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u="sng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消元法与积极集法</a:t>
            </a:r>
            <a:r>
              <a:rPr lang="en-US" altLang="zh-CN" sz="2000" u="sng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zh-CN" dirty="0">
                <a:latin typeface="Arial" charset="0"/>
                <a:ea typeface="黑体" pitchFamily="2" charset="-122"/>
              </a:rPr>
              <a:t>(Chap.9)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非线性约束优化算法：惩罚与障碍函数法、乘子法和序列二次规划法</a:t>
            </a:r>
            <a:endParaRPr lang="zh-CN" altLang="en-US" b="1" u="sng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18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244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ctrTitle"/>
          </p:nvPr>
        </p:nvSpPr>
        <p:spPr>
          <a:xfrm>
            <a:off x="685800" y="1498600"/>
            <a:ext cx="7772400" cy="3133725"/>
          </a:xfrm>
        </p:spPr>
        <p:txBody>
          <a:bodyPr/>
          <a:lstStyle/>
          <a:p>
            <a:pPr eaLnBrk="1" hangingPunct="1"/>
            <a:br>
              <a:rPr lang="zh-CN" altLang="en-US" sz="4000" b="1">
                <a:ea typeface="黑体" pitchFamily="2" charset="-122"/>
              </a:rPr>
            </a:br>
            <a:br>
              <a:rPr lang="zh-CN" altLang="en-US" sz="4000" b="1">
                <a:ea typeface="黑体" pitchFamily="2" charset="-122"/>
              </a:rPr>
            </a:br>
            <a:br>
              <a:rPr lang="zh-CN" altLang="en-US" sz="4000" b="1">
                <a:ea typeface="黑体" pitchFamily="2" charset="-122"/>
              </a:rPr>
            </a:br>
            <a:r>
              <a:rPr lang="zh-CN" altLang="en-US" sz="4000" b="1">
                <a:ea typeface="黑体" pitchFamily="2" charset="-122"/>
              </a:rPr>
              <a:t>第１章　引　　言</a:t>
            </a:r>
            <a:br>
              <a:rPr lang="zh-CN" altLang="en-US" sz="4000" b="1">
                <a:ea typeface="黑体" pitchFamily="2" charset="-122"/>
              </a:rPr>
            </a:br>
            <a:endParaRPr lang="zh-CN" altLang="en-US" sz="3200" b="1"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0"/>
          <p:cNvSpPr>
            <a:spLocks noChangeArrowheads="1"/>
          </p:cNvSpPr>
          <p:nvPr/>
        </p:nvSpPr>
        <p:spPr bwMode="auto">
          <a:xfrm>
            <a:off x="508000" y="422275"/>
            <a:ext cx="816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各种层面的优化研究</a:t>
            </a:r>
            <a:endParaRPr kumimoji="0" lang="en-US" altLang="zh-CN" sz="3200" b="1" dirty="0">
              <a:solidFill>
                <a:srgbClr val="0070C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605542" y="962809"/>
            <a:ext cx="8166099" cy="2347949"/>
          </a:xfrm>
          <a:prstGeom prst="rect">
            <a:avLst/>
          </a:prstGeom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zh-CN" altLang="en-US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数学规划</a:t>
            </a:r>
            <a:r>
              <a:rPr kumimoji="0" lang="zh-CN" altLang="en-US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层面</a:t>
            </a:r>
            <a:endParaRPr kumimoji="0" lang="en-US" altLang="zh-CN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 algn="l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重点研究“优化问题和算法的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基本性质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</a:p>
          <a:p>
            <a:pPr marL="800100" lvl="1" indent="-342900" algn="l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核心问题：解的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存在性及描述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、算法的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收敛性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收敛速度等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kumimoji="0" lang="zh-CN" altLang="en-US" sz="2000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zh-CN" altLang="en-US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科学计算</a:t>
            </a:r>
            <a:r>
              <a:rPr kumimoji="0" lang="zh-CN" altLang="en-US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层面</a:t>
            </a:r>
            <a:endParaRPr kumimoji="0" lang="en-US" altLang="zh-CN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 algn="l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受数学性质和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为了有效和实用目的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实现的强烈影响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</a:p>
          <a:p>
            <a:pPr marL="800100" lvl="1" indent="-342900" algn="l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研究问题：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数值稳定性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、算法步骤的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病态性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计算复杂度等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kumimoji="0" lang="zh-CN" altLang="en-US" sz="20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889647-500E-4DF4-BEF5-E99A17F80427}"/>
              </a:ext>
            </a:extLst>
          </p:cNvPr>
          <p:cNvSpPr txBox="1">
            <a:spLocks/>
          </p:cNvSpPr>
          <p:nvPr/>
        </p:nvSpPr>
        <p:spPr>
          <a:xfrm>
            <a:off x="626881" y="3386986"/>
            <a:ext cx="8047219" cy="3048739"/>
          </a:xfrm>
          <a:prstGeom prst="rect">
            <a:avLst/>
          </a:prstGeom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zh-CN" altLang="en-US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运筹</a:t>
            </a:r>
            <a:r>
              <a:rPr kumimoji="0" lang="zh-CN" altLang="en-US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层面</a:t>
            </a:r>
            <a:endParaRPr kumimoji="0" lang="en-US" altLang="zh-CN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 algn="l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主要关注优化问题的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表述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并和求解策略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通常使用已经研究好的算法或者成熟软件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</a:p>
          <a:p>
            <a:pPr marL="800100" lvl="1" indent="-342900" algn="l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这个层次碰到的许多问题含有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线性约束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kumimoji="0" lang="zh-CN" altLang="en-US" sz="2000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离散变量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</a:p>
          <a:p>
            <a:pPr marL="342900" indent="-342900" algn="l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zh-CN" altLang="en-US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kern="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工程</a:t>
            </a:r>
            <a:r>
              <a:rPr kumimoji="0" lang="zh-CN" altLang="en-US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层面</a:t>
            </a:r>
            <a:endParaRPr kumimoji="0" lang="en-US" altLang="zh-CN" kern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 algn="l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将优化策略应用到具有挑战性的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通常定义的很差的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实际问题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</a:p>
          <a:p>
            <a:pPr marL="800100" lvl="1" indent="-342900" algn="l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这个层次的优化知识混杂了可应用方法的有效性和可靠性，主要研究内容：解的分析，求解方法失败的诊断及恢复</a:t>
            </a:r>
            <a:r>
              <a:rPr kumimoji="0" lang="en-US" altLang="zh-CN" sz="20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kumimoji="0" lang="zh-CN" altLang="en-US" sz="20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9285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11163" y="257175"/>
            <a:ext cx="4630737" cy="927100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0070C0"/>
                </a:solidFill>
                <a:ea typeface="黑体" pitchFamily="2" charset="-122"/>
              </a:rPr>
              <a:t>学完课程后，有机会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179388" y="1136650"/>
            <a:ext cx="8278812" cy="224663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作为数学最优化专家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应用数学和运筹学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发展更好的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求解方法，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作为工程师</a:t>
            </a: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理解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并</a:t>
            </a: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运用新的高效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优化方法求解</a:t>
            </a: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特定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应用，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为具有挑战性的科学问题、管理问题和工程问题</a:t>
            </a: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研发更好的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方法，</a:t>
            </a: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提供更恰当的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表述方式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771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5266" y="3738389"/>
            <a:ext cx="1509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考核：</a:t>
            </a:r>
          </a:p>
        </p:txBody>
      </p:sp>
      <p:graphicFrame>
        <p:nvGraphicFramePr>
          <p:cNvPr id="1231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9018"/>
              </p:ext>
            </p:extLst>
          </p:nvPr>
        </p:nvGraphicFramePr>
        <p:xfrm>
          <a:off x="1970795" y="4331906"/>
          <a:ext cx="5202410" cy="928687"/>
        </p:xfrm>
        <a:graphic>
          <a:graphicData uri="http://schemas.openxmlformats.org/drawingml/2006/table">
            <a:tbl>
              <a:tblPr/>
              <a:tblGrid>
                <a:gridCol w="1196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  <a:cs typeface="Times New Roman" pitchFamily="18" charset="0"/>
                        </a:rPr>
                        <a:t>活动</a:t>
                      </a:r>
                    </a:p>
                  </a:txBody>
                  <a:tcPr marL="91435" marR="91435" marT="45679" marB="456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平时和作业</a:t>
                      </a:r>
                    </a:p>
                  </a:txBody>
                  <a:tcPr marL="91435" marR="91435" marT="45679" marB="456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实践环节</a:t>
                      </a:r>
                    </a:p>
                  </a:txBody>
                  <a:tcPr marL="91435" marR="91435" marT="45679" marB="456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期末考试</a:t>
                      </a:r>
                    </a:p>
                  </a:txBody>
                  <a:tcPr marL="91435" marR="91435" marT="45679" marB="456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  <a:cs typeface="Times New Roman" pitchFamily="18" charset="0"/>
                        </a:rPr>
                        <a:t>百分比</a:t>
                      </a:r>
                    </a:p>
                  </a:txBody>
                  <a:tcPr marL="91435" marR="91435" marT="45679" marB="456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10%</a:t>
                      </a:r>
                    </a:p>
                  </a:txBody>
                  <a:tcPr marL="91435" marR="91435" marT="45679" marB="456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20%(5+15)</a:t>
                      </a:r>
                    </a:p>
                  </a:txBody>
                  <a:tcPr marL="91435" marR="91435" marT="45679" marB="456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70%</a:t>
                      </a:r>
                    </a:p>
                  </a:txBody>
                  <a:tcPr marL="91435" marR="91435" marT="45679" marB="456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36" name="Rectangle 21"/>
          <p:cNvSpPr>
            <a:spLocks noChangeArrowheads="1"/>
          </p:cNvSpPr>
          <p:nvPr/>
        </p:nvSpPr>
        <p:spPr bwMode="auto">
          <a:xfrm>
            <a:off x="561704" y="1001802"/>
            <a:ext cx="8229600" cy="9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kumimoji="0" lang="zh-CN" altLang="en-US" sz="2800" b="1" dirty="0">
                <a:solidFill>
                  <a:srgbClr val="0070C0"/>
                </a:solidFill>
                <a:latin typeface="Calibri" pitchFamily="34" charset="0"/>
                <a:ea typeface="黑体" pitchFamily="2" charset="-122"/>
              </a:rPr>
              <a:t>课本</a:t>
            </a:r>
            <a:endParaRPr kumimoji="0" lang="en-US" altLang="zh-CN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刘红英等，数学规划基础，北航出版社，</a:t>
            </a:r>
            <a:r>
              <a:rPr kumimoji="0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2012.10.</a:t>
            </a:r>
          </a:p>
          <a:p>
            <a:pPr marL="342900" indent="-342900" algn="l" eaLnBrk="1" hangingPunct="1">
              <a:spcBef>
                <a:spcPct val="20000"/>
              </a:spcBef>
              <a:buFont typeface="Arial" charset="0"/>
              <a:buNone/>
              <a:defRPr/>
            </a:pPr>
            <a:endParaRPr kumimoji="0" lang="en-US" altLang="zh-CN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0122" y="5554715"/>
            <a:ext cx="5479262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说明：若期末考试成绩均低于</a:t>
            </a:r>
            <a:r>
              <a:rPr lang="en-US" altLang="zh-CN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45</a:t>
            </a:r>
            <a:r>
              <a:rPr lang="zh-CN" altLang="en-US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卷面</a:t>
            </a:r>
            <a:r>
              <a:rPr lang="en-US" altLang="zh-CN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100)</a:t>
            </a:r>
            <a:r>
              <a:rPr lang="zh-CN" altLang="en-US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，则作业最多</a:t>
            </a:r>
            <a:r>
              <a:rPr lang="en-US" altLang="zh-CN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分，实践环节最多</a:t>
            </a:r>
            <a:r>
              <a:rPr lang="en-US" altLang="zh-CN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12</a:t>
            </a:r>
            <a:r>
              <a:rPr lang="zh-CN" altLang="en-US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</a:t>
            </a:r>
            <a:endParaRPr lang="zh-CN" altLang="en-US" sz="2000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266" y="2075314"/>
            <a:ext cx="7811088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CN" altLang="en-US" sz="2800" b="1" dirty="0">
                <a:solidFill>
                  <a:srgbClr val="0070C0"/>
                </a:solidFill>
                <a:latin typeface="Calibri" pitchFamily="34" charset="0"/>
                <a:ea typeface="黑体" pitchFamily="2" charset="-122"/>
              </a:rPr>
              <a:t>推荐参考书，但不限于</a:t>
            </a:r>
          </a:p>
          <a:p>
            <a:pPr marL="457200" indent="-457200" algn="l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陈宝林，最优化理论与算法</a:t>
            </a: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版</a:t>
            </a: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，清华大学出版社</a:t>
            </a: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,2005.10.</a:t>
            </a:r>
          </a:p>
          <a:p>
            <a:pPr marL="457200" indent="-457200" algn="l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D.P. </a:t>
            </a:r>
            <a:r>
              <a:rPr kumimoji="0" lang="en-US" altLang="zh-CN" sz="2000" dirty="0" err="1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Bertsekas</a:t>
            </a: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非线性规划</a:t>
            </a: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版</a:t>
            </a: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，清华大学出版社，</a:t>
            </a:r>
            <a:r>
              <a:rPr kumimoji="0"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2013.12.</a:t>
            </a:r>
          </a:p>
          <a:p>
            <a:pPr marL="457200" indent="-457200" algn="l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其它任何您熟悉或者喜欢的资料</a:t>
            </a:r>
          </a:p>
        </p:txBody>
      </p:sp>
    </p:spTree>
    <p:extLst>
      <p:ext uri="{BB962C8B-B14F-4D97-AF65-F5344CB8AC3E}">
        <p14:creationId xmlns:p14="http://schemas.microsoft.com/office/powerpoint/2010/main" val="15574005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916208" y="3630599"/>
            <a:ext cx="76150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l"/>
            </a:pP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每次课后均有作业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，详见教学日历。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作业请用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作业纸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完成。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次于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课前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交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自批自改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的作业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标注有疑问，需要与助教交流的地方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621549" y="3190258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sz="2800" dirty="0"/>
          </a:p>
        </p:txBody>
      </p:sp>
      <p:sp>
        <p:nvSpPr>
          <p:cNvPr id="10246" name="矩形 5"/>
          <p:cNvSpPr>
            <a:spLocks noChangeArrowheads="1"/>
          </p:cNvSpPr>
          <p:nvPr/>
        </p:nvSpPr>
        <p:spPr bwMode="auto">
          <a:xfrm>
            <a:off x="2385391" y="5650109"/>
            <a:ext cx="67586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从第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周开始，每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周三晚上：</a:t>
            </a:r>
            <a:r>
              <a:rPr lang="en-US" altLang="zh-CN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:00-9:00</a:t>
            </a:r>
          </a:p>
          <a:p>
            <a:pPr marL="342900" indent="-342900" algn="l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线上答疑：腾讯会议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(ID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611 5586 5468).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47" name="矩形 6"/>
          <p:cNvSpPr>
            <a:spLocks noChangeArrowheads="1"/>
          </p:cNvSpPr>
          <p:nvPr/>
        </p:nvSpPr>
        <p:spPr bwMode="auto">
          <a:xfrm>
            <a:off x="2423832" y="5235288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答疑</a:t>
            </a:r>
            <a:endParaRPr lang="zh-CN" altLang="en-US" sz="28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02376" y="733736"/>
            <a:ext cx="84201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实践环节</a:t>
            </a:r>
            <a:r>
              <a:rPr kumimoji="0" lang="en-US" altLang="zh-CN" sz="2800" b="1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0" lang="zh-CN" altLang="en-US" sz="2800" b="1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两次</a:t>
            </a:r>
            <a:r>
              <a:rPr kumimoji="0" lang="en-US" altLang="zh-CN" sz="2800" b="1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)</a:t>
            </a:r>
            <a:r>
              <a:rPr kumimoji="0" lang="zh-CN" altLang="en-US" sz="2800" b="1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：</a:t>
            </a:r>
          </a:p>
          <a:p>
            <a:pPr lvl="1" algn="l" eaLnBrk="1" hangingPunct="1">
              <a:spcBef>
                <a:spcPct val="50000"/>
              </a:spcBef>
              <a:buFontTx/>
              <a:buAutoNum type="arabicPeriod"/>
            </a:pPr>
            <a:r>
              <a:rPr kumimoji="0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期中考试前：学习流量工程中的最优化问题，学习使用优化软件求解问题</a:t>
            </a:r>
            <a:r>
              <a:rPr kumimoji="0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能简单调用，理解输入输出参数， 并会调整算法中的主要参数</a:t>
            </a:r>
            <a:r>
              <a:rPr kumimoji="0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0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0" lang="en-US" altLang="zh-CN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algn="l" eaLnBrk="1" hangingPunct="1">
              <a:spcBef>
                <a:spcPct val="50000"/>
              </a:spcBef>
              <a:buFontTx/>
              <a:buAutoNum type="arabicPeriod"/>
            </a:pPr>
            <a:r>
              <a:rPr kumimoji="0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期中考试后：实现某些算法</a:t>
            </a:r>
            <a:r>
              <a:rPr kumimoji="0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000" u="sng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无约束优化算法</a:t>
            </a:r>
            <a:r>
              <a:rPr kumimoji="0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与罚函数法</a:t>
            </a:r>
            <a:r>
              <a:rPr kumimoji="0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0"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、撰写课程小论文、数值优化问题。</a:t>
            </a:r>
          </a:p>
        </p:txBody>
      </p:sp>
    </p:spTree>
    <p:extLst>
      <p:ext uri="{BB962C8B-B14F-4D97-AF65-F5344CB8AC3E}">
        <p14:creationId xmlns:p14="http://schemas.microsoft.com/office/powerpoint/2010/main" val="10280259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0030101010101" pitchFamily="2" charset="-122"/>
                <a:ea typeface="黑体" panose="02010600030101010101" pitchFamily="2" charset="-122"/>
              </a:rPr>
              <a:t>选课建议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825" y="2171502"/>
            <a:ext cx="799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请咨询</a:t>
            </a:r>
            <a:r>
              <a:rPr lang="zh-CN" altLang="en-US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导师</a:t>
            </a:r>
            <a:r>
              <a:rPr lang="zh-CN" altLang="en-US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或者</a:t>
            </a:r>
            <a:r>
              <a:rPr lang="zh-CN" altLang="en-US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选过该课的学长</a:t>
            </a:r>
            <a:r>
              <a:rPr lang="zh-CN" altLang="en-US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，慎重选课。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6825" y="1524469"/>
            <a:ext cx="756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请参考教学大纲和教学日历确认满足</a:t>
            </a:r>
            <a:r>
              <a:rPr lang="zh-CN" altLang="en-US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数学基础</a:t>
            </a:r>
            <a:r>
              <a:rPr lang="zh-CN" altLang="en-US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。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983275" y="2916847"/>
            <a:ext cx="765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若要退课，务必在</a:t>
            </a:r>
            <a:r>
              <a:rPr lang="zh-CN" altLang="en-US" dirty="0">
                <a:solidFill>
                  <a:srgbClr val="C0000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研究生院规定日期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内办理。</a:t>
            </a:r>
          </a:p>
        </p:txBody>
      </p:sp>
    </p:spTree>
    <p:extLst>
      <p:ext uri="{BB962C8B-B14F-4D97-AF65-F5344CB8AC3E}">
        <p14:creationId xmlns:p14="http://schemas.microsoft.com/office/powerpoint/2010/main" val="300004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240338" y="2978150"/>
            <a:ext cx="3133725" cy="1936750"/>
            <a:chOff x="5240089" y="2978274"/>
            <a:chExt cx="3133273" cy="1936626"/>
          </a:xfrm>
        </p:grpSpPr>
        <p:pic>
          <p:nvPicPr>
            <p:cNvPr id="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089" y="3732039"/>
              <a:ext cx="3120573" cy="1182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6222999" y="2978274"/>
              <a:ext cx="21503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Arial" charset="0"/>
                </a:rPr>
                <a:t>收益矩阵</a:t>
              </a:r>
              <a:r>
                <a:rPr lang="en-US" altLang="zh-CN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Arial" charset="0"/>
                </a:rPr>
                <a:t>(payoff matrix)</a:t>
              </a:r>
              <a:endParaRPr lang="zh-CN" altLang="en-US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endParaRPr>
            </a:p>
          </p:txBody>
        </p:sp>
      </p:grp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10088"/>
            <a:ext cx="5029200" cy="1323975"/>
          </a:xfrm>
          <a:prstGeom prst="rect">
            <a:avLst/>
          </a:prstGeom>
          <a:solidFill>
            <a:srgbClr val="92D05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0400" y="4459288"/>
            <a:ext cx="5029200" cy="1570037"/>
          </a:xfrm>
          <a:prstGeom prst="rect">
            <a:avLst/>
          </a:prstGeom>
          <a:solidFill>
            <a:srgbClr val="92D05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179388" y="254000"/>
            <a:ext cx="7118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优化实例１：</a:t>
            </a:r>
            <a:r>
              <a:rPr kumimoji="0" lang="zh-CN" altLang="en-US" sz="2800" b="1">
                <a:solidFill>
                  <a:srgbClr val="008080"/>
                </a:solidFill>
                <a:latin typeface="Arial" charset="0"/>
                <a:ea typeface="黑体" pitchFamily="2" charset="-122"/>
              </a:rPr>
              <a:t>田忌赛马</a:t>
            </a:r>
            <a:endParaRPr kumimoji="0" lang="en-US" altLang="zh-CN" sz="2800" b="1">
              <a:solidFill>
                <a:srgbClr val="008080"/>
              </a:solidFill>
              <a:latin typeface="Arial" charset="0"/>
              <a:ea typeface="黑体" pitchFamily="2" charset="-122"/>
            </a:endParaRPr>
          </a:p>
          <a:p>
            <a:pPr algn="l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史记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卷六十五：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孙子吴起列传第五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》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 </a:t>
            </a:r>
            <a:endParaRPr kumimoji="0" lang="en-US" altLang="zh-CN" sz="2800" b="1">
              <a:solidFill>
                <a:srgbClr val="008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2" name="矩形 1"/>
          <p:cNvSpPr>
            <a:spLocks noChangeArrowheads="1"/>
          </p:cNvSpPr>
          <p:nvPr/>
        </p:nvSpPr>
        <p:spPr bwMode="auto">
          <a:xfrm>
            <a:off x="482600" y="1114425"/>
            <a:ext cx="79263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800">
                <a:latin typeface="黑体" pitchFamily="2" charset="-122"/>
                <a:ea typeface="黑体" pitchFamily="2" charset="-122"/>
              </a:rPr>
              <a:t>    齐使者如梁，</a:t>
            </a:r>
            <a:r>
              <a:rPr lang="zh-CN" altLang="en-US" sz="1800">
                <a:latin typeface="黑体" pitchFamily="2" charset="-122"/>
                <a:ea typeface="黑体" pitchFamily="2" charset="-122"/>
                <a:hlinkClick r:id="rId4"/>
              </a:rPr>
              <a:t>孙膑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以</a:t>
            </a:r>
            <a:r>
              <a:rPr lang="zh-CN" altLang="en-US" sz="1800">
                <a:latin typeface="黑体" pitchFamily="2" charset="-122"/>
                <a:ea typeface="黑体" pitchFamily="2" charset="-122"/>
                <a:hlinkClick r:id="rId5"/>
              </a:rPr>
              <a:t>刑徒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阴见，说齐使。齐使以为奇，窃载与之齐。齐将</a:t>
            </a:r>
            <a:r>
              <a:rPr lang="zh-CN" altLang="en-US" sz="1800">
                <a:latin typeface="黑体" pitchFamily="2" charset="-122"/>
                <a:ea typeface="黑体" pitchFamily="2" charset="-122"/>
                <a:hlinkClick r:id="rId6"/>
              </a:rPr>
              <a:t>田忌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善而客待之。忌数与齐诸公子驰逐重射。孙子见其马足不甚相远，马有上、中、下辈。于是孙子谓田忌曰：“君弟重射，臣能令君胜。”田忌信然之，与王及诸公子逐射千金。及临质，孙子曰：“</a:t>
            </a:r>
            <a:r>
              <a:rPr lang="zh-CN" altLang="en-US" sz="1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今以君之下驷</a:t>
            </a:r>
            <a:r>
              <a:rPr lang="en-US" altLang="zh-CN" sz="1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800">
                <a:solidFill>
                  <a:srgbClr val="7030A0"/>
                </a:solidFill>
              </a:rPr>
              <a:t>sì</a:t>
            </a:r>
            <a:r>
              <a:rPr lang="en-US" altLang="zh-CN" sz="1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与彼上驷，取君上驷与彼中驷，取君中驷与彼下驷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。”既驰三辈毕，而田忌一不胜而再胜，卒得</a:t>
            </a:r>
            <a:r>
              <a:rPr lang="zh-CN" altLang="en-US" sz="1800">
                <a:latin typeface="黑体" pitchFamily="2" charset="-122"/>
                <a:ea typeface="黑体" pitchFamily="2" charset="-122"/>
                <a:hlinkClick r:id="rId7"/>
              </a:rPr>
              <a:t>王千金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。于是忌进孙子于</a:t>
            </a:r>
            <a:r>
              <a:rPr lang="zh-CN" altLang="en-US" sz="1800">
                <a:latin typeface="黑体" pitchFamily="2" charset="-122"/>
                <a:ea typeface="黑体" pitchFamily="2" charset="-122"/>
                <a:hlinkClick r:id="rId8"/>
              </a:rPr>
              <a:t>威王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。威王问兵法，遂以为师。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2762" y="3433465"/>
            <a:ext cx="4593885" cy="846707"/>
          </a:xfrm>
          <a:prstGeom prst="rect">
            <a:avLst/>
          </a:prstGeom>
          <a:blipFill rotWithShape="1">
            <a:blip r:embed="rId9"/>
            <a:stretch>
              <a:fillRect l="-1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pitchFamily="2" charset="-122"/>
              </a:rPr>
              <a:t> 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2971800"/>
            <a:ext cx="619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>
                <a:ea typeface="黑体" pitchFamily="2" charset="-122"/>
                <a:cs typeface="Times New Roman" pitchFamily="18" charset="0"/>
              </a:rPr>
              <a:t>解答</a:t>
            </a:r>
            <a:r>
              <a:rPr lang="en-US" altLang="zh-CN">
                <a:ea typeface="黑体" pitchFamily="2" charset="-122"/>
                <a:cs typeface="Times New Roman" pitchFamily="18" charset="0"/>
              </a:rPr>
              <a:t>.   </a:t>
            </a:r>
            <a:r>
              <a:rPr lang="zh-CN" altLang="en-US">
                <a:ea typeface="黑体" pitchFamily="2" charset="-122"/>
                <a:cs typeface="Times New Roman" pitchFamily="18" charset="0"/>
              </a:rPr>
              <a:t>用</a:t>
            </a:r>
            <a:r>
              <a:rPr lang="en-US" altLang="zh-CN">
                <a:ea typeface="黑体" pitchFamily="2" charset="-122"/>
                <a:cs typeface="Times New Roman" pitchFamily="18" charset="0"/>
              </a:rPr>
              <a:t>1, 2, 3</a:t>
            </a:r>
            <a:r>
              <a:rPr lang="zh-CN" altLang="en-US">
                <a:ea typeface="黑体" pitchFamily="2" charset="-122"/>
                <a:cs typeface="Times New Roman" pitchFamily="18" charset="0"/>
              </a:rPr>
              <a:t>分别表示上、中、下等马</a:t>
            </a:r>
            <a:r>
              <a:rPr lang="en-US" altLang="zh-CN">
                <a:ea typeface="黑体" pitchFamily="2" charset="-122"/>
                <a:cs typeface="Times New Roman" pitchFamily="18" charset="0"/>
              </a:rPr>
              <a:t>.</a:t>
            </a:r>
            <a:endParaRPr lang="zh-CN" altLang="en-US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0663" y="4408488"/>
            <a:ext cx="554037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>
                <a:latin typeface="黑体" pitchFamily="2" charset="-122"/>
                <a:ea typeface="黑体" pitchFamily="2" charset="-122"/>
              </a:rPr>
              <a:t>线性规划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930900" y="5248275"/>
            <a:ext cx="261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指派问题</a:t>
            </a:r>
            <a:r>
              <a:rPr lang="en-US" altLang="zh-CN">
                <a:latin typeface="Arial" charset="0"/>
                <a:ea typeface="黑体" pitchFamily="2" charset="-122"/>
                <a:cs typeface="Arial" charset="0"/>
              </a:rPr>
              <a:t>(3.2.1</a:t>
            </a:r>
            <a:r>
              <a:rPr lang="zh-CN" altLang="en-US">
                <a:latin typeface="Arial" charset="0"/>
                <a:ea typeface="黑体" pitchFamily="2" charset="-122"/>
                <a:cs typeface="Arial" charset="0"/>
              </a:rPr>
              <a:t>节</a:t>
            </a:r>
            <a:r>
              <a:rPr lang="en-US" altLang="zh-CN">
                <a:latin typeface="Arial" charset="0"/>
                <a:ea typeface="黑体" pitchFamily="2" charset="-122"/>
                <a:cs typeface="Arial" charset="0"/>
              </a:rPr>
              <a:t>)</a:t>
            </a:r>
            <a:endParaRPr lang="zh-CN" altLang="en-US">
              <a:latin typeface="Arial" charset="0"/>
              <a:cs typeface="Arial" charset="0"/>
            </a:endParaRPr>
          </a:p>
        </p:txBody>
      </p:sp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6092825"/>
            <a:ext cx="3609975" cy="390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006600" y="6032500"/>
            <a:ext cx="6516688" cy="509588"/>
            <a:chOff x="2006600" y="6032500"/>
            <a:chExt cx="6516688" cy="508913"/>
          </a:xfrm>
        </p:grpSpPr>
        <p:sp>
          <p:nvSpPr>
            <p:cNvPr id="19469" name="TextBox 10"/>
            <p:cNvSpPr txBox="1">
              <a:spLocks noChangeArrowheads="1"/>
            </p:cNvSpPr>
            <p:nvPr/>
          </p:nvSpPr>
          <p:spPr bwMode="auto">
            <a:xfrm>
              <a:off x="5589588" y="6032500"/>
              <a:ext cx="2933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0-1</a:t>
              </a:r>
              <a:r>
                <a:rPr lang="zh-CN" altLang="en-US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整数</a:t>
              </a:r>
              <a:r>
                <a:rPr lang="zh-CN" altLang="en-US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线性规划</a:t>
              </a:r>
            </a:p>
          </p:txBody>
        </p:sp>
        <p:sp>
          <p:nvSpPr>
            <p:cNvPr id="19470" name="TextBox 11"/>
            <p:cNvSpPr txBox="1">
              <a:spLocks noChangeArrowheads="1"/>
            </p:cNvSpPr>
            <p:nvPr/>
          </p:nvSpPr>
          <p:spPr bwMode="auto">
            <a:xfrm>
              <a:off x="2006600" y="6079748"/>
              <a:ext cx="3728789" cy="461665"/>
            </a:xfrm>
            <a:prstGeom prst="rect">
              <a:avLst/>
            </a:prstGeom>
            <a:solidFill>
              <a:srgbClr val="FFFF00">
                <a:alpha val="2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1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6"/>
          <p:cNvGraphicFramePr>
            <a:graphicFrameLocks noGrp="1" noChangeAspect="1"/>
          </p:cNvGraphicFramePr>
          <p:nvPr>
            <p:ph/>
          </p:nvPr>
        </p:nvGraphicFramePr>
        <p:xfrm>
          <a:off x="4044950" y="1660525"/>
          <a:ext cx="4667250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Visio" r:id="rId3" imgW="2209419" imgH="1603629" progId="Visio.Drawing.11">
                  <p:embed/>
                </p:oleObj>
              </mc:Choice>
              <mc:Fallback>
                <p:oleObj name="Visio" r:id="rId3" imgW="2209419" imgH="160362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660525"/>
                        <a:ext cx="4667250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254000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优化实例</a:t>
            </a:r>
            <a:r>
              <a:rPr kumimoji="0" lang="en-US" altLang="zh-CN" sz="2800" b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2</a:t>
            </a:r>
            <a:r>
              <a:rPr kumimoji="0" lang="zh-CN" altLang="en-US" sz="2800" b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：</a:t>
            </a:r>
            <a:r>
              <a:rPr kumimoji="0" lang="zh-CN" altLang="en-US" sz="2800" b="1">
                <a:solidFill>
                  <a:srgbClr val="008080"/>
                </a:solidFill>
                <a:latin typeface="Arial" charset="0"/>
                <a:ea typeface="黑体" pitchFamily="2" charset="-122"/>
              </a:rPr>
              <a:t>数据拟合</a:t>
            </a:r>
            <a:r>
              <a:rPr kumimoji="0" lang="en-US" altLang="zh-CN" sz="2800" b="1">
                <a:solidFill>
                  <a:srgbClr val="008080"/>
                </a:solidFill>
                <a:latin typeface="Arial" charset="0"/>
                <a:ea typeface="黑体" pitchFamily="2" charset="-122"/>
              </a:rPr>
              <a:t>(data fitting problem)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998538"/>
            <a:ext cx="7410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95288" y="965200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7030A0"/>
                </a:solidFill>
                <a:latin typeface="Arial" charset="0"/>
                <a:ea typeface="黑体" pitchFamily="2" charset="-122"/>
              </a:rPr>
              <a:t>已知：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387350" y="1657350"/>
            <a:ext cx="3562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推测</a:t>
            </a:r>
            <a:r>
              <a:rPr kumimoji="0" lang="zh-CN" altLang="en-US" sz="28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：信号具有指数衰减和振荡行为！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308600"/>
            <a:ext cx="82423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14350" y="4557713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模型函数</a:t>
            </a:r>
            <a:r>
              <a:rPr kumimoji="0" lang="en-US" altLang="zh-CN" sz="28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8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经验函数</a:t>
            </a:r>
            <a:r>
              <a:rPr kumimoji="0" lang="en-US" altLang="zh-CN" sz="28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0" lang="zh-CN" altLang="en-US" sz="28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5921375"/>
            <a:ext cx="6121400" cy="519113"/>
            <a:chOff x="657" y="1344"/>
            <a:chExt cx="3856" cy="327"/>
          </a:xfrm>
        </p:grpSpPr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657" y="1344"/>
              <a:ext cx="3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其中                             是</a:t>
              </a:r>
              <a:r>
                <a:rPr kumimoji="0" lang="zh-CN" altLang="en-US" sz="2800" b="1">
                  <a:solidFill>
                    <a:srgbClr val="7030A0"/>
                  </a:solidFill>
                  <a:latin typeface="Arial" charset="0"/>
                  <a:ea typeface="黑体" pitchFamily="2" charset="-122"/>
                </a:rPr>
                <a:t>待定参数</a:t>
              </a:r>
            </a:p>
          </p:txBody>
        </p:sp>
        <p:pic>
          <p:nvPicPr>
            <p:cNvPr id="2049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1403"/>
              <a:ext cx="165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7950" y="115888"/>
            <a:ext cx="6335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0" lang="zh-CN" altLang="en-US" sz="400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915988" y="130175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余量</a:t>
            </a:r>
            <a:r>
              <a:rPr kumimoji="0" lang="en-US" altLang="zh-CN" sz="28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/</a:t>
            </a:r>
            <a:r>
              <a:rPr kumimoji="0" lang="zh-CN" altLang="en-US" sz="28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残差</a:t>
            </a:r>
            <a:r>
              <a:rPr kumimoji="0" lang="en-US" altLang="zh-CN" sz="28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(residual)</a:t>
            </a:r>
            <a:r>
              <a:rPr kumimoji="0" lang="zh-CN" altLang="en-US" sz="28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：</a:t>
            </a:r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865188" y="330200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确定参数！</a:t>
            </a:r>
          </a:p>
        </p:txBody>
      </p:sp>
      <p:pic>
        <p:nvPicPr>
          <p:cNvPr id="1946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968500"/>
            <a:ext cx="630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571750"/>
            <a:ext cx="62785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/>
          <p:cNvSpPr txBox="1">
            <a:spLocks/>
          </p:cNvSpPr>
          <p:nvPr/>
        </p:nvSpPr>
        <p:spPr>
          <a:xfrm>
            <a:off x="715767" y="3854236"/>
            <a:ext cx="7850187" cy="1618220"/>
          </a:xfrm>
          <a:prstGeom prst="rect">
            <a:avLst/>
          </a:prstGeom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r>
              <a:rPr kumimoji="0" lang="zh-CN" altLang="en-US" b="1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注</a:t>
            </a:r>
            <a:r>
              <a:rPr kumimoji="0" lang="en-US" altLang="zh-CN" b="1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这里</a:t>
            </a:r>
            <a:r>
              <a:rPr kumimoji="0" lang="en-US" altLang="zh-CN" b="1" i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n = 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， </a:t>
            </a:r>
            <a:r>
              <a:rPr kumimoji="0" lang="en-US" altLang="zh-CN" b="1" i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m </a:t>
            </a:r>
            <a:r>
              <a:rPr kumimoji="0" lang="zh-CN" altLang="en-US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很大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比如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b="1" kern="0" baseline="30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). </a:t>
            </a:r>
            <a:r>
              <a:rPr kumimoji="0" lang="zh-CN" altLang="en-US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它说明即使变量数很小，计算目标函数也可能很昂贵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l"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r>
              <a:rPr kumimoji="0" lang="zh-CN" altLang="en-US" b="1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注</a:t>
            </a:r>
            <a:r>
              <a:rPr kumimoji="0" lang="en-US" altLang="zh-CN" b="1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2.</a:t>
            </a:r>
            <a:r>
              <a:rPr kumimoji="0" lang="en-US" altLang="zh-CN" b="1" kern="0" dirty="0">
                <a:solidFill>
                  <a:srgbClr val="CC0000"/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u="sng" kern="0" dirty="0">
                <a:solidFill>
                  <a:srgbClr val="008080"/>
                </a:solidFill>
                <a:ea typeface="黑体" pitchFamily="2" charset="-122"/>
                <a:cs typeface="Times New Roman" panose="02020603050405020304" pitchFamily="18" charset="0"/>
              </a:rPr>
              <a:t>数据拟合、参数估计、回归分析</a:t>
            </a:r>
            <a:r>
              <a:rPr kumimoji="0" lang="zh-CN" altLang="en-US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等许多问题中均涉及此类优化问题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有专用的算法求解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.(</a:t>
            </a:r>
            <a:r>
              <a:rPr kumimoji="0" lang="zh-CN" altLang="en-US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习题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4.2&amp;5.4</a:t>
            </a:r>
            <a:r>
              <a:rPr kumimoji="0" lang="zh-CN" altLang="en-US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节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C326B8-89F2-45BF-9BD4-6D927EDD5E1C}"/>
              </a:ext>
            </a:extLst>
          </p:cNvPr>
          <p:cNvGrpSpPr/>
          <p:nvPr/>
        </p:nvGrpSpPr>
        <p:grpSpPr>
          <a:xfrm>
            <a:off x="979488" y="600075"/>
            <a:ext cx="5332412" cy="523875"/>
            <a:chOff x="979488" y="600075"/>
            <a:chExt cx="5332412" cy="523875"/>
          </a:xfrm>
        </p:grpSpPr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979488" y="604838"/>
              <a:ext cx="129698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变量：</a:t>
              </a:r>
            </a:p>
          </p:txBody>
        </p:sp>
        <p:pic>
          <p:nvPicPr>
            <p:cNvPr id="215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900" y="600075"/>
              <a:ext cx="419100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88063" y="3057525"/>
            <a:ext cx="2592387" cy="798513"/>
            <a:chOff x="3787" y="663"/>
            <a:chExt cx="1633" cy="503"/>
          </a:xfrm>
        </p:grpSpPr>
        <p:sp>
          <p:nvSpPr>
            <p:cNvPr id="21521" name="Text Box 13"/>
            <p:cNvSpPr txBox="1">
              <a:spLocks noChangeArrowheads="1"/>
            </p:cNvSpPr>
            <p:nvPr/>
          </p:nvSpPr>
          <p:spPr bwMode="auto">
            <a:xfrm>
              <a:off x="3787" y="935"/>
              <a:ext cx="16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1800" dirty="0">
                  <a:solidFill>
                    <a:srgbClr val="7030A0"/>
                  </a:solidFill>
                  <a:latin typeface="Arial" charset="0"/>
                  <a:ea typeface="黑体" pitchFamily="2" charset="-122"/>
                </a:rPr>
                <a:t>非线性最小二乘问题</a:t>
              </a:r>
            </a:p>
          </p:txBody>
        </p:sp>
        <p:sp>
          <p:nvSpPr>
            <p:cNvPr id="21522" name="AutoShape 14"/>
            <p:cNvSpPr>
              <a:spLocks noChangeArrowheads="1"/>
            </p:cNvSpPr>
            <p:nvPr/>
          </p:nvSpPr>
          <p:spPr bwMode="auto">
            <a:xfrm>
              <a:off x="4422" y="663"/>
              <a:ext cx="46" cy="318"/>
            </a:xfrm>
            <a:prstGeom prst="upArrow">
              <a:avLst>
                <a:gd name="adj1" fmla="val 50000"/>
                <a:gd name="adj2" fmla="val 1728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93558" y="3171152"/>
            <a:ext cx="1870705" cy="585545"/>
          </a:xfrm>
          <a:prstGeom prst="rect">
            <a:avLst/>
          </a:prstGeom>
          <a:blipFill rotWithShape="1">
            <a:blip r:embed="rId5"/>
            <a:stretch>
              <a:fillRect b="-41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pitchFamily="2" charset="-122"/>
              </a:rPr>
              <a:t> 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223832" y="5562369"/>
            <a:ext cx="4989512" cy="630238"/>
            <a:chOff x="1516063" y="5845175"/>
            <a:chExt cx="4990199" cy="629995"/>
          </a:xfrm>
        </p:grpSpPr>
        <p:sp>
          <p:nvSpPr>
            <p:cNvPr id="3" name="TextBox 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516063" y="5889625"/>
              <a:ext cx="1845955" cy="585545"/>
            </a:xfrm>
            <a:prstGeom prst="rect">
              <a:avLst/>
            </a:prstGeom>
            <a:blipFill rotWithShape="1">
              <a:blip r:embed="rId6"/>
              <a:stretch>
                <a:fillRect b="-41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  <a:ea typeface="宋体" pitchFamily="2" charset="-122"/>
                </a:rPr>
                <a:t> </a:t>
              </a:r>
            </a:p>
          </p:txBody>
        </p:sp>
        <p:sp>
          <p:nvSpPr>
            <p:cNvPr id="15" name="Text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58613" y="5845175"/>
              <a:ext cx="1947649" cy="585545"/>
            </a:xfrm>
            <a:prstGeom prst="rect">
              <a:avLst/>
            </a:prstGeom>
            <a:blipFill rotWithShape="1">
              <a:blip r:embed="rId7"/>
              <a:stretch>
                <a:fillRect b="-416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 dirty="0">
                  <a:noFill/>
                  <a:ea typeface="宋体" pitchFamily="2" charset="-122"/>
                </a:rPr>
                <a:t> </a:t>
              </a:r>
            </a:p>
          </p:txBody>
        </p:sp>
        <p:sp>
          <p:nvSpPr>
            <p:cNvPr id="21520" name="TextBox 3"/>
            <p:cNvSpPr txBox="1">
              <a:spLocks noChangeArrowheads="1"/>
            </p:cNvSpPr>
            <p:nvPr/>
          </p:nvSpPr>
          <p:spPr bwMode="auto">
            <a:xfrm>
              <a:off x="3527118" y="5880100"/>
              <a:ext cx="8662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dirty="0">
                  <a:latin typeface="黑体" pitchFamily="2" charset="-122"/>
                  <a:ea typeface="黑体" pitchFamily="2" charset="-122"/>
                </a:rPr>
                <a:t>或者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93271" y="6100732"/>
            <a:ext cx="4581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见</a:t>
            </a:r>
            <a:r>
              <a:rPr kumimoji="0" lang="zh-CN" altLang="en-US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习题</a:t>
            </a:r>
            <a:r>
              <a:rPr kumimoji="0" lang="en-US" altLang="zh-CN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7.19</a:t>
            </a:r>
            <a:r>
              <a:rPr kumimoji="0" lang="zh-CN" altLang="en-US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，习题</a:t>
            </a:r>
            <a:r>
              <a:rPr kumimoji="0" lang="en-US" altLang="zh-CN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2.2</a:t>
            </a:r>
            <a:r>
              <a:rPr kumimoji="0" lang="zh-CN" altLang="en-US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和习题</a:t>
            </a:r>
            <a:r>
              <a:rPr kumimoji="0" lang="en-US" altLang="zh-CN" kern="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rPr>
              <a:t>2.3</a:t>
            </a:r>
            <a:r>
              <a:rPr kumimoji="0" lang="en-US" altLang="zh-CN" b="1" kern="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1" grpId="0"/>
      <p:bldP spid="168976" grpId="0"/>
      <p:bldP spid="2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7950" y="115888"/>
            <a:ext cx="6335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0" lang="zh-CN" altLang="en-US" sz="400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2531" name="矩形 20"/>
          <p:cNvSpPr>
            <a:spLocks noChangeArrowheads="1"/>
          </p:cNvSpPr>
          <p:nvPr/>
        </p:nvSpPr>
        <p:spPr bwMode="auto">
          <a:xfrm>
            <a:off x="508000" y="422275"/>
            <a:ext cx="802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变分法</a:t>
            </a:r>
            <a:r>
              <a:rPr kumimoji="0" lang="zh-CN" altLang="en-US" sz="3200" b="1">
                <a:solidFill>
                  <a:schemeClr val="tx1"/>
                </a:solidFill>
                <a:latin typeface="Arial" charset="0"/>
                <a:ea typeface="黑体" pitchFamily="2" charset="-122"/>
              </a:rPr>
              <a:t>的例子</a:t>
            </a:r>
            <a:endParaRPr kumimoji="0" lang="en-US" altLang="zh-CN" sz="3200" b="1">
              <a:solidFill>
                <a:srgbClr val="0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508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46100" y="914400"/>
            <a:ext cx="7988300" cy="461665"/>
          </a:xfrm>
          <a:prstGeom prst="rect">
            <a:avLst/>
          </a:prstGeom>
          <a:blipFill rotWithShape="1">
            <a:blip r:embed="rId2"/>
            <a:stretch>
              <a:fillRect l="-1221" t="-14474" b="-302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pitchFamily="2" charset="-122"/>
              </a:rPr>
              <a:t> </a:t>
            </a:r>
          </a:p>
        </p:txBody>
      </p:sp>
      <p:sp>
        <p:nvSpPr>
          <p:cNvPr id="2048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3400" y="1625600"/>
            <a:ext cx="7772400" cy="830997"/>
          </a:xfrm>
          <a:prstGeom prst="rect">
            <a:avLst/>
          </a:prstGeom>
          <a:blipFill rotWithShape="1">
            <a:blip r:embed="rId3"/>
            <a:stretch>
              <a:fillRect l="-1255" t="-8088" b="-1691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pitchFamily="2" charset="-122"/>
              </a:rPr>
              <a:t> 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558800" y="2616200"/>
            <a:ext cx="452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图像处理的偏微分方程法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850900" y="3175000"/>
            <a:ext cx="764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L.I. Rudin. Nonlinear total variation based </a:t>
            </a:r>
            <a:r>
              <a:rPr lang="en-US" altLang="zh-CN">
                <a:solidFill>
                  <a:srgbClr val="7030A0"/>
                </a:solidFill>
                <a:latin typeface="Arial" charset="0"/>
                <a:ea typeface="黑体" pitchFamily="2" charset="-122"/>
                <a:cs typeface="Arial" charset="0"/>
              </a:rPr>
              <a:t>noise removal </a:t>
            </a:r>
            <a:r>
              <a:rPr lang="en-US" altLang="zh-CN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algorithm, Physica D: Nonlinear Phenomena, 1992,60(1-4):259-268</a:t>
            </a:r>
            <a:endParaRPr lang="zh-CN" altLang="en-US">
              <a:solidFill>
                <a:schemeClr val="tx1"/>
              </a:solidFill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71500" y="4749800"/>
            <a:ext cx="755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机器学习问题中的函数估计问题</a:t>
            </a:r>
            <a:endParaRPr lang="en-US" altLang="zh-CN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65200" y="5337175"/>
            <a:ext cx="7962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－在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参数化的一族函数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中找某种意义下最优的预测函数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52413" y="549275"/>
            <a:ext cx="4824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3600" b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1.1 </a:t>
            </a:r>
            <a:r>
              <a:rPr kumimoji="0" lang="zh-CN" altLang="en-US" sz="3600" b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数学描述与例子</a:t>
            </a:r>
          </a:p>
        </p:txBody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>
          <a:xfrm>
            <a:off x="723900" y="3883025"/>
            <a:ext cx="8191500" cy="2225675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目    标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：系统性能的一种</a:t>
            </a:r>
            <a:r>
              <a:rPr lang="zh-CN" altLang="en-US" sz="2400">
                <a:latin typeface="Arial" charset="0"/>
                <a:ea typeface="黑体" pitchFamily="2" charset="-122"/>
              </a:rPr>
              <a:t>“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量的度量</a:t>
            </a:r>
            <a:r>
              <a:rPr lang="zh-CN" altLang="en-US" sz="2400">
                <a:latin typeface="Arial" charset="0"/>
                <a:ea typeface="黑体" pitchFamily="2" charset="-122"/>
              </a:rPr>
              <a:t>”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利润、时间、势能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－－任何数量或某些量的组合－－量化</a:t>
            </a:r>
          </a:p>
          <a:p>
            <a:pPr eaLnBrk="1" hangingPunct="1"/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变    量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：目标所依赖的系统的</a:t>
            </a:r>
            <a:r>
              <a:rPr lang="zh-CN" altLang="en-US" sz="2400">
                <a:latin typeface="Arial" charset="0"/>
                <a:ea typeface="黑体" pitchFamily="2" charset="-122"/>
              </a:rPr>
              <a:t>“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某些</a:t>
            </a:r>
            <a:r>
              <a:rPr lang="zh-CN" altLang="en-US" sz="2400" u="sng">
                <a:latin typeface="黑体" pitchFamily="2" charset="-122"/>
                <a:ea typeface="黑体" pitchFamily="2" charset="-122"/>
              </a:rPr>
              <a:t>可控的特征</a:t>
            </a:r>
            <a:r>
              <a:rPr lang="zh-CN" altLang="en-US" sz="2400">
                <a:latin typeface="Arial" charset="0"/>
                <a:ea typeface="黑体" pitchFamily="2" charset="-122"/>
              </a:rPr>
              <a:t>”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约束条件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：变量经常以某种方式受限制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如表示分子中电子密度的量和贷款利率的量不能是负的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400" b="1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725488" y="1358900"/>
            <a:ext cx="4430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008080"/>
                </a:solidFill>
                <a:latin typeface="Arial" charset="0"/>
                <a:ea typeface="黑体" pitchFamily="2" charset="-122"/>
              </a:rPr>
              <a:t>数学规划问题</a:t>
            </a:r>
            <a:r>
              <a:rPr kumimoji="0" lang="en-US" altLang="zh-CN" sz="3200" b="1">
                <a:solidFill>
                  <a:srgbClr val="008080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0" lang="zh-CN" altLang="en-US" sz="3200" b="1">
                <a:solidFill>
                  <a:srgbClr val="008080"/>
                </a:solidFill>
                <a:latin typeface="Arial" charset="0"/>
                <a:ea typeface="黑体" pitchFamily="2" charset="-122"/>
              </a:rPr>
              <a:t>基本形式</a:t>
            </a:r>
            <a:r>
              <a:rPr kumimoji="0" lang="en-US" altLang="zh-CN" sz="3200" b="1">
                <a:solidFill>
                  <a:srgbClr val="008080"/>
                </a:solidFill>
                <a:latin typeface="Arial" charset="0"/>
                <a:ea typeface="黑体" pitchFamily="2" charset="-122"/>
              </a:rPr>
              <a:t>)</a:t>
            </a:r>
            <a:endParaRPr kumimoji="0" lang="zh-CN" altLang="en-US" sz="3200" b="1">
              <a:solidFill>
                <a:srgbClr val="008080"/>
              </a:solidFill>
              <a:latin typeface="Arial" charset="0"/>
              <a:ea typeface="黑体" pitchFamily="2" charset="-122"/>
            </a:endParaRP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881188"/>
            <a:ext cx="4452937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725488" y="3238500"/>
            <a:ext cx="261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0" lang="zh-CN" altLang="en-US" sz="3200" b="1">
                <a:solidFill>
                  <a:srgbClr val="008080"/>
                </a:solidFill>
                <a:latin typeface="Arial" charset="0"/>
                <a:ea typeface="黑体" pitchFamily="2" charset="-122"/>
              </a:rPr>
              <a:t>三要素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  <p:bldP spid="21508" grpId="0"/>
      <p:bldP spid="235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25488" y="450850"/>
            <a:ext cx="8064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008080"/>
                </a:solidFill>
                <a:latin typeface="Arial" charset="0"/>
                <a:ea typeface="黑体" pitchFamily="2" charset="-122"/>
              </a:rPr>
              <a:t>数学规划问题－一种方法、两个概念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33" y="2069575"/>
            <a:ext cx="52451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358900"/>
            <a:ext cx="5475287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863599" y="2926236"/>
            <a:ext cx="35575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可行域、可行解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点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等高线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等值线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)-contour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最优解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全局极小点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局部最优解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局部极小点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76300" y="4710130"/>
            <a:ext cx="3200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28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图解法</a:t>
            </a:r>
            <a:endParaRPr lang="en-US" altLang="zh-CN" sz="2800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画出可行域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做目函数的等高线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确定临界点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b.hiphotos.baidu.com/baike/c0%3Dbaike180%2C5%2C5%2C180%2C60%3Bt%3Dgif/sign=3e5834b0a0ec08fa320d1bf538875608/96dda144ad3459827bec759d0cf431adcbef84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700"/>
            <a:ext cx="8128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406400" y="5613400"/>
            <a:ext cx="181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3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等高线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duction_401">
  <a:themeElements>
    <a:clrScheme name="Introduction_4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ntroduction_40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Introduction_4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最优化理论与算法模板">
  <a:themeElements>
    <a:clrScheme name="1_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最优化理论与算法模板">
  <a:themeElements>
    <a:clrScheme name="2_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最优化理论与算法模板">
  <a:themeElements>
    <a:clrScheme name="3_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最优化理论与算法模板">
  <a:themeElements>
    <a:clrScheme name="4_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最优化理论与算法模板">
  <a:themeElements>
    <a:clrScheme name="5_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5_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最优化理论与算法模板">
  <a:themeElements>
    <a:clrScheme name="6_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6_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最优化理论与算法模板">
  <a:themeElements>
    <a:clrScheme name="7_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7_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8159</TotalTime>
  <Words>1890</Words>
  <Application>Microsoft Office PowerPoint</Application>
  <PresentationFormat>全屏显示(4:3)</PresentationFormat>
  <Paragraphs>185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仿宋_GB2312</vt:lpstr>
      <vt:lpstr>黑体</vt:lpstr>
      <vt:lpstr>楷体_GB2312</vt:lpstr>
      <vt:lpstr>宋体</vt:lpstr>
      <vt:lpstr>Arial</vt:lpstr>
      <vt:lpstr>Calibri</vt:lpstr>
      <vt:lpstr>Times New Roman</vt:lpstr>
      <vt:lpstr>Wingdings</vt:lpstr>
      <vt:lpstr>最优化理论与算法模板</vt:lpstr>
      <vt:lpstr>Introduction_401</vt:lpstr>
      <vt:lpstr>1_最优化理论与算法模板</vt:lpstr>
      <vt:lpstr>2_最优化理论与算法模板</vt:lpstr>
      <vt:lpstr>3_最优化理论与算法模板</vt:lpstr>
      <vt:lpstr>4_最优化理论与算法模板</vt:lpstr>
      <vt:lpstr>5_最优化理论与算法模板</vt:lpstr>
      <vt:lpstr>6_最优化理论与算法模板</vt:lpstr>
      <vt:lpstr>7_最优化理论与算法模板</vt:lpstr>
      <vt:lpstr>Visio</vt:lpstr>
      <vt:lpstr>PowerPoint 演示文稿</vt:lpstr>
      <vt:lpstr>   第１章　引　　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优化建模(modeling)： 识别出给定问题的目标、变量和约束的过程。</vt:lpstr>
      <vt:lpstr>PowerPoint 演示文稿</vt:lpstr>
      <vt:lpstr>PowerPoint 演示文稿</vt:lpstr>
      <vt:lpstr>PowerPoint 演示文稿</vt:lpstr>
      <vt:lpstr>PowerPoint 演示文稿</vt:lpstr>
      <vt:lpstr>关于最优化模型与方法的应用</vt:lpstr>
      <vt:lpstr>PowerPoint 演示文稿</vt:lpstr>
      <vt:lpstr>PowerPoint 演示文稿</vt:lpstr>
      <vt:lpstr>课程简介</vt:lpstr>
      <vt:lpstr>课程主题</vt:lpstr>
      <vt:lpstr>PowerPoint 演示文稿</vt:lpstr>
      <vt:lpstr>学完课程后，有机会</vt:lpstr>
      <vt:lpstr>PowerPoint 演示文稿</vt:lpstr>
      <vt:lpstr>PowerPoint 演示文稿</vt:lpstr>
      <vt:lpstr>选课建议</vt:lpstr>
    </vt:vector>
  </TitlesOfParts>
  <Manager/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970</cp:revision>
  <dcterms:created xsi:type="dcterms:W3CDTF">1997-11-08T17:22:06Z</dcterms:created>
  <dcterms:modified xsi:type="dcterms:W3CDTF">2021-09-14T00:54:36Z</dcterms:modified>
</cp:coreProperties>
</file>