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02" r:id="rId2"/>
    <p:sldMasterId id="2147483703" r:id="rId3"/>
    <p:sldMasterId id="2147483704" r:id="rId4"/>
    <p:sldMasterId id="2147483705" r:id="rId5"/>
    <p:sldMasterId id="2147483706" r:id="rId6"/>
    <p:sldMasterId id="2147483707" r:id="rId7"/>
    <p:sldMasterId id="2147483708" r:id="rId8"/>
    <p:sldMasterId id="2147483709" r:id="rId9"/>
  </p:sldMasterIdLst>
  <p:notesMasterIdLst>
    <p:notesMasterId r:id="rId129"/>
  </p:notesMasterIdLst>
  <p:handoutMasterIdLst>
    <p:handoutMasterId r:id="rId130"/>
  </p:handoutMasterIdLst>
  <p:sldIdLst>
    <p:sldId id="680" r:id="rId10"/>
    <p:sldId id="938" r:id="rId11"/>
    <p:sldId id="681" r:id="rId12"/>
    <p:sldId id="682" r:id="rId13"/>
    <p:sldId id="684" r:id="rId14"/>
    <p:sldId id="937" r:id="rId15"/>
    <p:sldId id="693" r:id="rId16"/>
    <p:sldId id="694" r:id="rId17"/>
    <p:sldId id="855" r:id="rId18"/>
    <p:sldId id="854" r:id="rId19"/>
    <p:sldId id="690" r:id="rId20"/>
    <p:sldId id="692" r:id="rId21"/>
    <p:sldId id="691" r:id="rId22"/>
    <p:sldId id="696" r:id="rId23"/>
    <p:sldId id="697" r:id="rId24"/>
    <p:sldId id="698" r:id="rId25"/>
    <p:sldId id="699" r:id="rId26"/>
    <p:sldId id="700" r:id="rId27"/>
    <p:sldId id="701" r:id="rId28"/>
    <p:sldId id="702" r:id="rId29"/>
    <p:sldId id="703" r:id="rId30"/>
    <p:sldId id="704" r:id="rId31"/>
    <p:sldId id="705" r:id="rId32"/>
    <p:sldId id="706" r:id="rId33"/>
    <p:sldId id="707" r:id="rId34"/>
    <p:sldId id="939" r:id="rId35"/>
    <p:sldId id="708" r:id="rId36"/>
    <p:sldId id="932" r:id="rId37"/>
    <p:sldId id="709" r:id="rId38"/>
    <p:sldId id="710" r:id="rId39"/>
    <p:sldId id="711" r:id="rId40"/>
    <p:sldId id="712" r:id="rId41"/>
    <p:sldId id="713" r:id="rId42"/>
    <p:sldId id="714" r:id="rId43"/>
    <p:sldId id="715" r:id="rId44"/>
    <p:sldId id="716" r:id="rId45"/>
    <p:sldId id="717" r:id="rId46"/>
    <p:sldId id="718" r:id="rId47"/>
    <p:sldId id="719" r:id="rId48"/>
    <p:sldId id="856" r:id="rId49"/>
    <p:sldId id="720" r:id="rId50"/>
    <p:sldId id="722" r:id="rId51"/>
    <p:sldId id="723" r:id="rId52"/>
    <p:sldId id="724" r:id="rId53"/>
    <p:sldId id="725" r:id="rId54"/>
    <p:sldId id="726" r:id="rId55"/>
    <p:sldId id="727" r:id="rId56"/>
    <p:sldId id="728" r:id="rId57"/>
    <p:sldId id="940" r:id="rId58"/>
    <p:sldId id="729" r:id="rId59"/>
    <p:sldId id="730" r:id="rId60"/>
    <p:sldId id="731" r:id="rId61"/>
    <p:sldId id="732" r:id="rId62"/>
    <p:sldId id="733" r:id="rId63"/>
    <p:sldId id="734" r:id="rId64"/>
    <p:sldId id="735" r:id="rId65"/>
    <p:sldId id="736" r:id="rId66"/>
    <p:sldId id="737" r:id="rId67"/>
    <p:sldId id="738" r:id="rId68"/>
    <p:sldId id="857" r:id="rId69"/>
    <p:sldId id="942" r:id="rId70"/>
    <p:sldId id="859" r:id="rId71"/>
    <p:sldId id="935" r:id="rId72"/>
    <p:sldId id="860" r:id="rId73"/>
    <p:sldId id="861" r:id="rId74"/>
    <p:sldId id="862" r:id="rId75"/>
    <p:sldId id="863" r:id="rId76"/>
    <p:sldId id="864" r:id="rId77"/>
    <p:sldId id="933" r:id="rId78"/>
    <p:sldId id="929" r:id="rId79"/>
    <p:sldId id="930" r:id="rId80"/>
    <p:sldId id="865" r:id="rId81"/>
    <p:sldId id="866" r:id="rId82"/>
    <p:sldId id="867" r:id="rId83"/>
    <p:sldId id="868" r:id="rId84"/>
    <p:sldId id="869" r:id="rId85"/>
    <p:sldId id="870" r:id="rId86"/>
    <p:sldId id="920" r:id="rId87"/>
    <p:sldId id="921" r:id="rId88"/>
    <p:sldId id="922" r:id="rId89"/>
    <p:sldId id="923" r:id="rId90"/>
    <p:sldId id="926" r:id="rId91"/>
    <p:sldId id="886" r:id="rId92"/>
    <p:sldId id="941" r:id="rId93"/>
    <p:sldId id="887" r:id="rId94"/>
    <p:sldId id="888" r:id="rId95"/>
    <p:sldId id="889" r:id="rId96"/>
    <p:sldId id="890" r:id="rId97"/>
    <p:sldId id="891" r:id="rId98"/>
    <p:sldId id="892" r:id="rId99"/>
    <p:sldId id="893" r:id="rId100"/>
    <p:sldId id="894" r:id="rId101"/>
    <p:sldId id="895" r:id="rId102"/>
    <p:sldId id="896" r:id="rId103"/>
    <p:sldId id="897" r:id="rId104"/>
    <p:sldId id="898" r:id="rId105"/>
    <p:sldId id="899" r:id="rId106"/>
    <p:sldId id="900" r:id="rId107"/>
    <p:sldId id="901" r:id="rId108"/>
    <p:sldId id="902" r:id="rId109"/>
    <p:sldId id="903" r:id="rId110"/>
    <p:sldId id="904" r:id="rId111"/>
    <p:sldId id="905" r:id="rId112"/>
    <p:sldId id="906" r:id="rId113"/>
    <p:sldId id="934" r:id="rId114"/>
    <p:sldId id="907" r:id="rId115"/>
    <p:sldId id="908" r:id="rId116"/>
    <p:sldId id="909" r:id="rId117"/>
    <p:sldId id="910" r:id="rId118"/>
    <p:sldId id="936" r:id="rId119"/>
    <p:sldId id="911" r:id="rId120"/>
    <p:sldId id="912" r:id="rId121"/>
    <p:sldId id="913" r:id="rId122"/>
    <p:sldId id="914" r:id="rId123"/>
    <p:sldId id="915" r:id="rId124"/>
    <p:sldId id="916" r:id="rId125"/>
    <p:sldId id="917" r:id="rId126"/>
    <p:sldId id="918" r:id="rId127"/>
    <p:sldId id="919" r:id="rId128"/>
  </p:sldIdLst>
  <p:sldSz cx="9144000" cy="6858000" type="screen4x3"/>
  <p:notesSz cx="7099300" cy="10234613"/>
  <p:defaultTextStyle>
    <a:defPPr>
      <a:defRPr lang="zh-CN"/>
    </a:defPPr>
    <a:lvl1pPr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1pPr>
    <a:lvl2pPr marL="457200"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2pPr>
    <a:lvl3pPr marL="914400"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3pPr>
    <a:lvl4pPr marL="1371600"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4pPr>
    <a:lvl5pPr marL="1828800"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5pPr>
    <a:lvl6pPr marL="2286000" algn="l" defTabSz="914400" rtl="0" eaLnBrk="1" latinLnBrk="0" hangingPunct="1">
      <a:defRPr kumimoji="1" sz="2400" kern="1200">
        <a:solidFill>
          <a:srgbClr val="000066"/>
        </a:solidFill>
        <a:latin typeface="Times New Roman" pitchFamily="18" charset="0"/>
        <a:ea typeface="宋体" pitchFamily="2" charset="-122"/>
        <a:cs typeface="+mn-cs"/>
      </a:defRPr>
    </a:lvl6pPr>
    <a:lvl7pPr marL="2743200" algn="l" defTabSz="914400" rtl="0" eaLnBrk="1" latinLnBrk="0" hangingPunct="1">
      <a:defRPr kumimoji="1" sz="2400" kern="1200">
        <a:solidFill>
          <a:srgbClr val="000066"/>
        </a:solidFill>
        <a:latin typeface="Times New Roman" pitchFamily="18" charset="0"/>
        <a:ea typeface="宋体" pitchFamily="2" charset="-122"/>
        <a:cs typeface="+mn-cs"/>
      </a:defRPr>
    </a:lvl7pPr>
    <a:lvl8pPr marL="3200400" algn="l" defTabSz="914400" rtl="0" eaLnBrk="1" latinLnBrk="0" hangingPunct="1">
      <a:defRPr kumimoji="1" sz="2400" kern="1200">
        <a:solidFill>
          <a:srgbClr val="000066"/>
        </a:solidFill>
        <a:latin typeface="Times New Roman" pitchFamily="18" charset="0"/>
        <a:ea typeface="宋体" pitchFamily="2" charset="-122"/>
        <a:cs typeface="+mn-cs"/>
      </a:defRPr>
    </a:lvl8pPr>
    <a:lvl9pPr marL="3657600" algn="l" defTabSz="914400" rtl="0" eaLnBrk="1" latinLnBrk="0" hangingPunct="1">
      <a:defRPr kumimoji="1" sz="2400"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0000"/>
    <a:srgbClr val="FFCCFF"/>
    <a:srgbClr val="FFFF99"/>
    <a:srgbClr val="339966"/>
    <a:srgbClr val="008080"/>
    <a:srgbClr val="FFFF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4" autoAdjust="0"/>
    <p:restoredTop sz="94660"/>
  </p:normalViewPr>
  <p:slideViewPr>
    <p:cSldViewPr snapToGrid="0">
      <p:cViewPr varScale="1">
        <p:scale>
          <a:sx n="68" d="100"/>
          <a:sy n="68" d="100"/>
        </p:scale>
        <p:origin x="1508" y="48"/>
      </p:cViewPr>
      <p:guideLst>
        <p:guide orient="horz" pos="2880"/>
        <p:guide pos="216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3" d="100"/>
          <a:sy n="43" d="100"/>
        </p:scale>
        <p:origin x="-1416" y="-9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slide" Target="slides/slide119.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slide" Target="slides/slide109.xml"/><Relationship Id="rId134" Type="http://schemas.openxmlformats.org/officeDocument/2006/relationships/tableStyles" Target="tableStyles.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124" Type="http://schemas.openxmlformats.org/officeDocument/2006/relationships/slide" Target="slides/slide115.xml"/><Relationship Id="rId129" Type="http://schemas.openxmlformats.org/officeDocument/2006/relationships/notesMaster" Target="notesMasters/notesMaster1.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slide" Target="slides/slide110.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130" Type="http://schemas.openxmlformats.org/officeDocument/2006/relationships/handoutMaster" Target="handoutMasters/handoutMaster1.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presProps" Target="presProps.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viewProps" Target="viewProps.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7.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slide" Target="slides/slide8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1.wmf"/><Relationship Id="rId1" Type="http://schemas.openxmlformats.org/officeDocument/2006/relationships/image" Target="../media/image2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8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4" Type="http://schemas.openxmlformats.org/officeDocument/2006/relationships/image" Target="../media/image20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lvl1pPr algn="l" defTabSz="950913" eaLnBrk="1" hangingPunct="1">
              <a:defRPr sz="1200">
                <a:solidFill>
                  <a:schemeClr val="tx1"/>
                </a:solidFill>
                <a:ea typeface="仿宋_GB2312" pitchFamily="49" charset="-122"/>
              </a:defRPr>
            </a:lvl1pPr>
          </a:lstStyle>
          <a:p>
            <a:pPr>
              <a:defRPr/>
            </a:pPr>
            <a:endParaRPr lang="en-US" altLang="zh-CN"/>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lvl1pPr algn="r" defTabSz="950913" eaLnBrk="1" hangingPunct="1">
              <a:defRPr sz="1200">
                <a:solidFill>
                  <a:schemeClr val="tx1"/>
                </a:solidFill>
                <a:ea typeface="仿宋_GB2312" pitchFamily="49"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217" tIns="47608" rIns="95217" bIns="47608" numCol="1" anchor="b" anchorCtr="0" compatLnSpc="1">
            <a:prstTxWarp prst="textNoShape">
              <a:avLst/>
            </a:prstTxWarp>
          </a:bodyPr>
          <a:lstStyle>
            <a:lvl1pPr algn="l" defTabSz="950913" eaLnBrk="1" hangingPunct="1">
              <a:defRPr sz="1200">
                <a:solidFill>
                  <a:schemeClr val="tx1"/>
                </a:solidFill>
                <a:ea typeface="仿宋_GB2312" pitchFamily="49"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217" tIns="47608" rIns="95217" bIns="47608" numCol="1" anchor="b" anchorCtr="0" compatLnSpc="1">
            <a:prstTxWarp prst="textNoShape">
              <a:avLst/>
            </a:prstTxWarp>
          </a:bodyPr>
          <a:lstStyle>
            <a:lvl1pPr algn="r" defTabSz="950913" eaLnBrk="1" hangingPunct="1">
              <a:defRPr sz="1200">
                <a:solidFill>
                  <a:schemeClr val="tx1"/>
                </a:solidFill>
                <a:ea typeface="仿宋_GB2312" pitchFamily="49" charset="-122"/>
              </a:defRPr>
            </a:lvl1pPr>
          </a:lstStyle>
          <a:p>
            <a:pPr>
              <a:defRPr/>
            </a:pPr>
            <a:fld id="{95188837-668A-4BD6-9810-DA879DCB6000}" type="slidenum">
              <a:rPr lang="en-US" altLang="zh-CN"/>
              <a:pPr>
                <a:defRPr/>
              </a:pPr>
              <a:t>‹#›</a:t>
            </a:fld>
            <a:endParaRPr lang="en-US" altLang="zh-CN"/>
          </a:p>
        </p:txBody>
      </p:sp>
    </p:spTree>
    <p:extLst>
      <p:ext uri="{BB962C8B-B14F-4D97-AF65-F5344CB8AC3E}">
        <p14:creationId xmlns:p14="http://schemas.microsoft.com/office/powerpoint/2010/main" val="2406951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lvl1pPr algn="l" defTabSz="950913" eaLnBrk="1" hangingPunct="1">
              <a:defRPr sz="1200">
                <a:solidFill>
                  <a:schemeClr val="tx1"/>
                </a:solidFill>
                <a:ea typeface="仿宋_GB2312" pitchFamily="49" charset="-122"/>
              </a:defRPr>
            </a:lvl1pPr>
          </a:lstStyle>
          <a:p>
            <a:pPr>
              <a:defRPr/>
            </a:pPr>
            <a:endParaRPr lang="en-US" altLang="zh-CN"/>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lvl1pPr algn="r" defTabSz="950913" eaLnBrk="1" hangingPunct="1">
              <a:defRPr sz="1200">
                <a:solidFill>
                  <a:schemeClr val="tx1"/>
                </a:solidFill>
                <a:ea typeface="仿宋_GB2312" pitchFamily="49" charset="-122"/>
              </a:defRPr>
            </a:lvl1pPr>
          </a:lstStyle>
          <a:p>
            <a:pPr>
              <a:defRPr/>
            </a:pPr>
            <a:endParaRPr lang="en-US" altLang="zh-CN"/>
          </a:p>
        </p:txBody>
      </p:sp>
      <p:sp>
        <p:nvSpPr>
          <p:cNvPr id="132100" name="Rectangle 4"/>
          <p:cNvSpPr>
            <a:spLocks noGrp="1" noRot="1" noChangeAspect="1" noChangeArrowheads="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217" tIns="47608" rIns="95217" bIns="47608" numCol="1" anchor="b" anchorCtr="0" compatLnSpc="1">
            <a:prstTxWarp prst="textNoShape">
              <a:avLst/>
            </a:prstTxWarp>
          </a:bodyPr>
          <a:lstStyle>
            <a:lvl1pPr algn="l" defTabSz="950913" eaLnBrk="1" hangingPunct="1">
              <a:defRPr sz="1200">
                <a:solidFill>
                  <a:schemeClr val="tx1"/>
                </a:solidFill>
                <a:ea typeface="仿宋_GB2312" pitchFamily="49"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217" tIns="47608" rIns="95217" bIns="47608" numCol="1" anchor="b" anchorCtr="0" compatLnSpc="1">
            <a:prstTxWarp prst="textNoShape">
              <a:avLst/>
            </a:prstTxWarp>
          </a:bodyPr>
          <a:lstStyle>
            <a:lvl1pPr algn="r" defTabSz="950913" eaLnBrk="1" hangingPunct="1">
              <a:defRPr sz="1200">
                <a:solidFill>
                  <a:schemeClr val="tx1"/>
                </a:solidFill>
                <a:ea typeface="仿宋_GB2312" pitchFamily="49" charset="-122"/>
              </a:defRPr>
            </a:lvl1pPr>
          </a:lstStyle>
          <a:p>
            <a:pPr>
              <a:defRPr/>
            </a:pPr>
            <a:fld id="{9BAD85EE-2FD8-4029-AC13-E90615CA4AD4}" type="slidenum">
              <a:rPr lang="en-US" altLang="zh-CN"/>
              <a:pPr>
                <a:defRPr/>
              </a:pPr>
              <a:t>‹#›</a:t>
            </a:fld>
            <a:endParaRPr lang="en-US" altLang="zh-CN"/>
          </a:p>
        </p:txBody>
      </p:sp>
    </p:spTree>
    <p:extLst>
      <p:ext uri="{BB962C8B-B14F-4D97-AF65-F5344CB8AC3E}">
        <p14:creationId xmlns:p14="http://schemas.microsoft.com/office/powerpoint/2010/main" val="2319102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69279B2-41C5-4493-95FA-D80C0C9FA4E4}"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9AC17C-5F1D-4065-8B29-DD9F977D34F4}" type="slidenum">
              <a:rPr lang="zh-CN" altLang="en-US"/>
              <a:pPr>
                <a:defRPr/>
              </a:pPr>
              <a:t>‹#›</a:t>
            </a:fld>
            <a:endParaRPr lang="zh-CN" altLang="en-US"/>
          </a:p>
        </p:txBody>
      </p:sp>
    </p:spTree>
    <p:extLst>
      <p:ext uri="{BB962C8B-B14F-4D97-AF65-F5344CB8AC3E}">
        <p14:creationId xmlns:p14="http://schemas.microsoft.com/office/powerpoint/2010/main" val="47119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F3C65E7-508A-4583-AE06-81E9C9D9830A}"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B1C981-3429-415D-8FC2-DBCC91013CAC}" type="slidenum">
              <a:rPr lang="zh-CN" altLang="en-US"/>
              <a:pPr>
                <a:defRPr/>
              </a:pPr>
              <a:t>‹#›</a:t>
            </a:fld>
            <a:endParaRPr lang="zh-CN" altLang="en-US"/>
          </a:p>
        </p:txBody>
      </p:sp>
    </p:spTree>
    <p:extLst>
      <p:ext uri="{BB962C8B-B14F-4D97-AF65-F5344CB8AC3E}">
        <p14:creationId xmlns:p14="http://schemas.microsoft.com/office/powerpoint/2010/main" val="39351349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ECE5B2B-B708-4E61-8490-468713B345FC}"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6C29E5-78FB-4E14-91E3-78692C9B4089}" type="slidenum">
              <a:rPr lang="zh-CN" altLang="en-US"/>
              <a:pPr>
                <a:defRPr/>
              </a:pPr>
              <a:t>‹#›</a:t>
            </a:fld>
            <a:endParaRPr lang="zh-CN" altLang="en-US"/>
          </a:p>
        </p:txBody>
      </p:sp>
    </p:spTree>
    <p:extLst>
      <p:ext uri="{BB962C8B-B14F-4D97-AF65-F5344CB8AC3E}">
        <p14:creationId xmlns:p14="http://schemas.microsoft.com/office/powerpoint/2010/main" val="35074324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7CC187E-5DE6-46A2-A100-476AC1922FF9}"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2EA715-3664-47C6-A1E3-37F2FA59AAF1}" type="slidenum">
              <a:rPr lang="zh-CN" altLang="en-US"/>
              <a:pPr>
                <a:defRPr/>
              </a:pPr>
              <a:t>‹#›</a:t>
            </a:fld>
            <a:endParaRPr lang="zh-CN" altLang="en-US"/>
          </a:p>
        </p:txBody>
      </p:sp>
    </p:spTree>
    <p:extLst>
      <p:ext uri="{BB962C8B-B14F-4D97-AF65-F5344CB8AC3E}">
        <p14:creationId xmlns:p14="http://schemas.microsoft.com/office/powerpoint/2010/main" val="184098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678802E-2C48-4EEC-9D5F-D21FC93E78AD}"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800518-99DB-415D-85E7-A5DFA169155A}" type="slidenum">
              <a:rPr lang="zh-CN" altLang="en-US"/>
              <a:pPr>
                <a:defRPr/>
              </a:pPr>
              <a:t>‹#›</a:t>
            </a:fld>
            <a:endParaRPr lang="zh-CN" altLang="en-US"/>
          </a:p>
        </p:txBody>
      </p:sp>
    </p:spTree>
    <p:extLst>
      <p:ext uri="{BB962C8B-B14F-4D97-AF65-F5344CB8AC3E}">
        <p14:creationId xmlns:p14="http://schemas.microsoft.com/office/powerpoint/2010/main" val="298748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fld id="{98A04EB5-1FC6-451B-A793-E574C14506C8}"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899F7CD-2E3C-4B86-8901-2D6B9059E541}" type="slidenum">
              <a:rPr lang="zh-CN" altLang="en-US"/>
              <a:pPr>
                <a:defRPr/>
              </a:pPr>
              <a:t>‹#›</a:t>
            </a:fld>
            <a:endParaRPr lang="zh-CN" altLang="en-US"/>
          </a:p>
        </p:txBody>
      </p:sp>
    </p:spTree>
    <p:extLst>
      <p:ext uri="{BB962C8B-B14F-4D97-AF65-F5344CB8AC3E}">
        <p14:creationId xmlns:p14="http://schemas.microsoft.com/office/powerpoint/2010/main" val="359769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C7B05894-A767-4838-BD27-385B7A00C5DB}"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4F9DD22-5225-413C-B0BD-C95AD93C771D}" type="slidenum">
              <a:rPr lang="zh-CN" altLang="en-US"/>
              <a:pPr>
                <a:defRPr/>
              </a:pPr>
              <a:t>‹#›</a:t>
            </a:fld>
            <a:endParaRPr lang="zh-CN" altLang="en-US"/>
          </a:p>
        </p:txBody>
      </p:sp>
    </p:spTree>
    <p:extLst>
      <p:ext uri="{BB962C8B-B14F-4D97-AF65-F5344CB8AC3E}">
        <p14:creationId xmlns:p14="http://schemas.microsoft.com/office/powerpoint/2010/main" val="1041800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F4D3737-CA13-4B84-AB46-7E40C69370E0}"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C548A2-30F9-4A3A-AB54-79E915C20E05}" type="slidenum">
              <a:rPr lang="zh-CN" altLang="en-US"/>
              <a:pPr>
                <a:defRPr/>
              </a:pPr>
              <a:t>‹#›</a:t>
            </a:fld>
            <a:endParaRPr lang="zh-CN" altLang="en-US"/>
          </a:p>
        </p:txBody>
      </p:sp>
    </p:spTree>
    <p:extLst>
      <p:ext uri="{BB962C8B-B14F-4D97-AF65-F5344CB8AC3E}">
        <p14:creationId xmlns:p14="http://schemas.microsoft.com/office/powerpoint/2010/main" val="70830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6B9BA67-009C-4CC7-AF96-FD9E2A5644CE}"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D84925-27CA-434E-83B9-D7EFE0D7474A}" type="slidenum">
              <a:rPr lang="zh-CN" altLang="en-US"/>
              <a:pPr>
                <a:defRPr/>
              </a:pPr>
              <a:t>‹#›</a:t>
            </a:fld>
            <a:endParaRPr lang="zh-CN" altLang="en-US"/>
          </a:p>
        </p:txBody>
      </p:sp>
    </p:spTree>
    <p:extLst>
      <p:ext uri="{BB962C8B-B14F-4D97-AF65-F5344CB8AC3E}">
        <p14:creationId xmlns:p14="http://schemas.microsoft.com/office/powerpoint/2010/main" val="3861455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1A7667E-19AF-4F4C-8484-A0C45DAF1CD3}"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7B8FDC-214E-479F-9D4D-726E146B2B43}" type="slidenum">
              <a:rPr lang="zh-CN" altLang="en-US"/>
              <a:pPr>
                <a:defRPr/>
              </a:pPr>
              <a:t>‹#›</a:t>
            </a:fld>
            <a:endParaRPr lang="zh-CN" altLang="en-US"/>
          </a:p>
        </p:txBody>
      </p:sp>
    </p:spTree>
    <p:extLst>
      <p:ext uri="{BB962C8B-B14F-4D97-AF65-F5344CB8AC3E}">
        <p14:creationId xmlns:p14="http://schemas.microsoft.com/office/powerpoint/2010/main" val="2154379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4B10A21-FABA-4E12-A9E9-26BEED727602}"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35FF2C-B97F-4768-9E1D-12D0B53CEE00}" type="slidenum">
              <a:rPr lang="zh-CN" altLang="en-US"/>
              <a:pPr>
                <a:defRPr/>
              </a:pPr>
              <a:t>‹#›</a:t>
            </a:fld>
            <a:endParaRPr lang="zh-CN" altLang="en-US"/>
          </a:p>
        </p:txBody>
      </p:sp>
    </p:spTree>
    <p:extLst>
      <p:ext uri="{BB962C8B-B14F-4D97-AF65-F5344CB8AC3E}">
        <p14:creationId xmlns:p14="http://schemas.microsoft.com/office/powerpoint/2010/main" val="4084346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EF63AB8-2089-4D85-831E-0F0E2B3CB7DE}"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0D7A21D-2BFC-4D57-ACDB-76CEAD1DD9A1}" type="slidenum">
              <a:rPr lang="zh-CN" altLang="en-US"/>
              <a:pPr>
                <a:defRPr/>
              </a:pPr>
              <a:t>‹#›</a:t>
            </a:fld>
            <a:endParaRPr lang="zh-CN" altLang="en-US"/>
          </a:p>
        </p:txBody>
      </p:sp>
    </p:spTree>
    <p:extLst>
      <p:ext uri="{BB962C8B-B14F-4D97-AF65-F5344CB8AC3E}">
        <p14:creationId xmlns:p14="http://schemas.microsoft.com/office/powerpoint/2010/main" val="2349274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36F8B01-FF20-4755-89CB-6E3E6F4E7548}"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4809749-24B2-401D-8F00-DE65A211F392}" type="slidenum">
              <a:rPr lang="zh-CN" altLang="en-US"/>
              <a:pPr>
                <a:defRPr/>
              </a:pPr>
              <a:t>‹#›</a:t>
            </a:fld>
            <a:endParaRPr lang="zh-CN" altLang="en-US"/>
          </a:p>
        </p:txBody>
      </p:sp>
    </p:spTree>
    <p:extLst>
      <p:ext uri="{BB962C8B-B14F-4D97-AF65-F5344CB8AC3E}">
        <p14:creationId xmlns:p14="http://schemas.microsoft.com/office/powerpoint/2010/main" val="214329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7E1B282-1683-45C6-9C48-99F64642FC2D}"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CE306FB-F3E4-41D2-85FC-D7775058F137}" type="slidenum">
              <a:rPr lang="zh-CN" altLang="en-US"/>
              <a:pPr>
                <a:defRPr/>
              </a:pPr>
              <a:t>‹#›</a:t>
            </a:fld>
            <a:endParaRPr lang="zh-CN" altLang="en-US"/>
          </a:p>
        </p:txBody>
      </p:sp>
    </p:spTree>
    <p:extLst>
      <p:ext uri="{BB962C8B-B14F-4D97-AF65-F5344CB8AC3E}">
        <p14:creationId xmlns:p14="http://schemas.microsoft.com/office/powerpoint/2010/main" val="2777896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4174D5B-6296-4E4D-A70A-645F2D3DD8F5}"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7552D99-FD78-423B-9CBC-EFEFDF72F8A7}" type="slidenum">
              <a:rPr lang="zh-CN" altLang="en-US"/>
              <a:pPr>
                <a:defRPr/>
              </a:pPr>
              <a:t>‹#›</a:t>
            </a:fld>
            <a:endParaRPr lang="zh-CN" altLang="en-US"/>
          </a:p>
        </p:txBody>
      </p:sp>
    </p:spTree>
    <p:extLst>
      <p:ext uri="{BB962C8B-B14F-4D97-AF65-F5344CB8AC3E}">
        <p14:creationId xmlns:p14="http://schemas.microsoft.com/office/powerpoint/2010/main" val="1996584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DBA941-C66B-4BAC-9DCE-6578956329C3}"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6A1522-0EC5-4530-A0F3-AE5FADA9509F}" type="slidenum">
              <a:rPr lang="zh-CN" altLang="en-US"/>
              <a:pPr>
                <a:defRPr/>
              </a:pPr>
              <a:t>‹#›</a:t>
            </a:fld>
            <a:endParaRPr lang="zh-CN" altLang="en-US"/>
          </a:p>
        </p:txBody>
      </p:sp>
    </p:spTree>
    <p:extLst>
      <p:ext uri="{BB962C8B-B14F-4D97-AF65-F5344CB8AC3E}">
        <p14:creationId xmlns:p14="http://schemas.microsoft.com/office/powerpoint/2010/main" val="1085421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2E2336-9D93-4E50-9A9C-574823C735A4}"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480FF20-46B6-42B6-A3BB-FDF6C073BC91}" type="slidenum">
              <a:rPr lang="zh-CN" altLang="en-US"/>
              <a:pPr>
                <a:defRPr/>
              </a:pPr>
              <a:t>‹#›</a:t>
            </a:fld>
            <a:endParaRPr lang="zh-CN" altLang="en-US"/>
          </a:p>
        </p:txBody>
      </p:sp>
    </p:spTree>
    <p:extLst>
      <p:ext uri="{BB962C8B-B14F-4D97-AF65-F5344CB8AC3E}">
        <p14:creationId xmlns:p14="http://schemas.microsoft.com/office/powerpoint/2010/main" val="1294846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F298C4C-BA54-42A4-B096-3813F26EF9B4}"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D8AD210-CA9D-47F0-B288-2C7C9EA54F1A}" type="slidenum">
              <a:rPr lang="zh-CN" altLang="en-US"/>
              <a:pPr>
                <a:defRPr/>
              </a:pPr>
              <a:t>‹#›</a:t>
            </a:fld>
            <a:endParaRPr lang="zh-CN" altLang="en-US"/>
          </a:p>
        </p:txBody>
      </p:sp>
    </p:spTree>
    <p:extLst>
      <p:ext uri="{BB962C8B-B14F-4D97-AF65-F5344CB8AC3E}">
        <p14:creationId xmlns:p14="http://schemas.microsoft.com/office/powerpoint/2010/main" val="4241763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6D9C05A-534B-48D0-86A1-293A3B80AA0E}"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D0758F-41A1-4427-AD0C-3712F7A64852}" type="slidenum">
              <a:rPr lang="zh-CN" altLang="en-US"/>
              <a:pPr>
                <a:defRPr/>
              </a:pPr>
              <a:t>‹#›</a:t>
            </a:fld>
            <a:endParaRPr lang="zh-CN" altLang="en-US"/>
          </a:p>
        </p:txBody>
      </p:sp>
    </p:spTree>
    <p:extLst>
      <p:ext uri="{BB962C8B-B14F-4D97-AF65-F5344CB8AC3E}">
        <p14:creationId xmlns:p14="http://schemas.microsoft.com/office/powerpoint/2010/main" val="1910793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8ED5F98-2E3C-49EC-A53B-5E8F015660D2}"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28E01A-0AC2-45A7-ABC0-7A1C5056D01A}" type="slidenum">
              <a:rPr lang="zh-CN" altLang="en-US"/>
              <a:pPr>
                <a:defRPr/>
              </a:pPr>
              <a:t>‹#›</a:t>
            </a:fld>
            <a:endParaRPr lang="zh-CN" altLang="en-US"/>
          </a:p>
        </p:txBody>
      </p:sp>
    </p:spTree>
    <p:extLst>
      <p:ext uri="{BB962C8B-B14F-4D97-AF65-F5344CB8AC3E}">
        <p14:creationId xmlns:p14="http://schemas.microsoft.com/office/powerpoint/2010/main" val="4232918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F9BF29-D985-43C2-A5A9-91B55EAF044B}"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0198E5-0DD8-4776-9FDA-7E442D83C4CE}" type="slidenum">
              <a:rPr lang="zh-CN" altLang="en-US"/>
              <a:pPr>
                <a:defRPr/>
              </a:pPr>
              <a:t>‹#›</a:t>
            </a:fld>
            <a:endParaRPr lang="zh-CN" altLang="en-US"/>
          </a:p>
        </p:txBody>
      </p:sp>
    </p:spTree>
    <p:extLst>
      <p:ext uri="{BB962C8B-B14F-4D97-AF65-F5344CB8AC3E}">
        <p14:creationId xmlns:p14="http://schemas.microsoft.com/office/powerpoint/2010/main" val="2855881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5345C96-3122-4164-8980-A33D3D974E9D}"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C768D3-51FA-4CD9-A950-5D008218C37D}" type="slidenum">
              <a:rPr lang="zh-CN" altLang="en-US"/>
              <a:pPr>
                <a:defRPr/>
              </a:pPr>
              <a:t>‹#›</a:t>
            </a:fld>
            <a:endParaRPr lang="zh-CN" altLang="en-US"/>
          </a:p>
        </p:txBody>
      </p:sp>
    </p:spTree>
    <p:extLst>
      <p:ext uri="{BB962C8B-B14F-4D97-AF65-F5344CB8AC3E}">
        <p14:creationId xmlns:p14="http://schemas.microsoft.com/office/powerpoint/2010/main" val="2707172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B52E500-A980-4C34-BB0A-35EF96AB349D}"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004B84-223C-4CBA-85FB-6D2EA8F1E512}" type="slidenum">
              <a:rPr lang="zh-CN" altLang="en-US"/>
              <a:pPr>
                <a:defRPr/>
              </a:pPr>
              <a:t>‹#›</a:t>
            </a:fld>
            <a:endParaRPr lang="zh-CN" altLang="en-US"/>
          </a:p>
        </p:txBody>
      </p:sp>
    </p:spTree>
    <p:extLst>
      <p:ext uri="{BB962C8B-B14F-4D97-AF65-F5344CB8AC3E}">
        <p14:creationId xmlns:p14="http://schemas.microsoft.com/office/powerpoint/2010/main" val="1876484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F71E254-2E1D-48AE-A0D3-3686A122854E}"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668438-4ED9-49BC-B922-1D52491D7703}" type="slidenum">
              <a:rPr lang="zh-CN" altLang="en-US"/>
              <a:pPr>
                <a:defRPr/>
              </a:pPr>
              <a:t>‹#›</a:t>
            </a:fld>
            <a:endParaRPr lang="zh-CN" altLang="en-US"/>
          </a:p>
        </p:txBody>
      </p:sp>
    </p:spTree>
    <p:extLst>
      <p:ext uri="{BB962C8B-B14F-4D97-AF65-F5344CB8AC3E}">
        <p14:creationId xmlns:p14="http://schemas.microsoft.com/office/powerpoint/2010/main" val="49049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CC26691-060F-4F1D-B4A5-D72D5804684C}"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9926D3-EFE5-4FCB-8744-F95696E6A9D2}" type="slidenum">
              <a:rPr lang="zh-CN" altLang="en-US"/>
              <a:pPr>
                <a:defRPr/>
              </a:pPr>
              <a:t>‹#›</a:t>
            </a:fld>
            <a:endParaRPr lang="zh-CN" altLang="en-US"/>
          </a:p>
        </p:txBody>
      </p:sp>
    </p:spTree>
    <p:extLst>
      <p:ext uri="{BB962C8B-B14F-4D97-AF65-F5344CB8AC3E}">
        <p14:creationId xmlns:p14="http://schemas.microsoft.com/office/powerpoint/2010/main" val="14393131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03EC53B-0BAF-4A4C-83B4-1DBDA99AEB5F}"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69B9092-01E3-424E-9481-6DB1D8FC32D8}" type="slidenum">
              <a:rPr lang="zh-CN" altLang="en-US"/>
              <a:pPr>
                <a:defRPr/>
              </a:pPr>
              <a:t>‹#›</a:t>
            </a:fld>
            <a:endParaRPr lang="zh-CN" altLang="en-US"/>
          </a:p>
        </p:txBody>
      </p:sp>
    </p:spTree>
    <p:extLst>
      <p:ext uri="{BB962C8B-B14F-4D97-AF65-F5344CB8AC3E}">
        <p14:creationId xmlns:p14="http://schemas.microsoft.com/office/powerpoint/2010/main" val="2415869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CD53BC-F96E-49D9-9349-2A2948FB982D}"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53DD8E8-8635-41E3-B12D-DEBB143A40C3}" type="slidenum">
              <a:rPr lang="zh-CN" altLang="en-US"/>
              <a:pPr>
                <a:defRPr/>
              </a:pPr>
              <a:t>‹#›</a:t>
            </a:fld>
            <a:endParaRPr lang="zh-CN" altLang="en-US"/>
          </a:p>
        </p:txBody>
      </p:sp>
    </p:spTree>
    <p:extLst>
      <p:ext uri="{BB962C8B-B14F-4D97-AF65-F5344CB8AC3E}">
        <p14:creationId xmlns:p14="http://schemas.microsoft.com/office/powerpoint/2010/main" val="89829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A84913-EDC8-4C7F-B5DD-1544661966F3}"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FCBA1D-14F2-40F2-8A2E-FFC3F4B6129C}" type="slidenum">
              <a:rPr lang="zh-CN" altLang="en-US"/>
              <a:pPr>
                <a:defRPr/>
              </a:pPr>
              <a:t>‹#›</a:t>
            </a:fld>
            <a:endParaRPr lang="zh-CN" altLang="en-US"/>
          </a:p>
        </p:txBody>
      </p:sp>
    </p:spTree>
    <p:extLst>
      <p:ext uri="{BB962C8B-B14F-4D97-AF65-F5344CB8AC3E}">
        <p14:creationId xmlns:p14="http://schemas.microsoft.com/office/powerpoint/2010/main" val="3994863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2EB6609-BFA7-4A92-A788-E7A93A2D4078}"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F5ADAB8-8200-4B43-B2D9-FC7214DFCD2F}" type="slidenum">
              <a:rPr lang="zh-CN" altLang="en-US"/>
              <a:pPr>
                <a:defRPr/>
              </a:pPr>
              <a:t>‹#›</a:t>
            </a:fld>
            <a:endParaRPr lang="zh-CN" altLang="en-US"/>
          </a:p>
        </p:txBody>
      </p:sp>
    </p:spTree>
    <p:extLst>
      <p:ext uri="{BB962C8B-B14F-4D97-AF65-F5344CB8AC3E}">
        <p14:creationId xmlns:p14="http://schemas.microsoft.com/office/powerpoint/2010/main" val="1773321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3ABE650-033F-4C62-B80A-98F2CBE1275A}"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493C04-74D4-4D9F-9E12-6BC6D23824F6}" type="slidenum">
              <a:rPr lang="zh-CN" altLang="en-US"/>
              <a:pPr>
                <a:defRPr/>
              </a:pPr>
              <a:t>‹#›</a:t>
            </a:fld>
            <a:endParaRPr lang="zh-CN" altLang="en-US"/>
          </a:p>
        </p:txBody>
      </p:sp>
    </p:spTree>
    <p:extLst>
      <p:ext uri="{BB962C8B-B14F-4D97-AF65-F5344CB8AC3E}">
        <p14:creationId xmlns:p14="http://schemas.microsoft.com/office/powerpoint/2010/main" val="34010583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5E2BE85-764B-4FDD-A125-429EF00EFABD}"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D98B9A-8728-4F0A-BC13-6BBCCF4C086C}" type="slidenum">
              <a:rPr lang="zh-CN" altLang="en-US"/>
              <a:pPr>
                <a:defRPr/>
              </a:pPr>
              <a:t>‹#›</a:t>
            </a:fld>
            <a:endParaRPr lang="zh-CN" altLang="en-US"/>
          </a:p>
        </p:txBody>
      </p:sp>
    </p:spTree>
    <p:extLst>
      <p:ext uri="{BB962C8B-B14F-4D97-AF65-F5344CB8AC3E}">
        <p14:creationId xmlns:p14="http://schemas.microsoft.com/office/powerpoint/2010/main" val="28886173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0BD0A65-6E69-4B67-8192-BEA8565A2DC6}"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F278AF-EBF8-4B90-A6EC-700D7AA38542}" type="slidenum">
              <a:rPr lang="zh-CN" altLang="en-US"/>
              <a:pPr>
                <a:defRPr/>
              </a:pPr>
              <a:t>‹#›</a:t>
            </a:fld>
            <a:endParaRPr lang="zh-CN" altLang="en-US"/>
          </a:p>
        </p:txBody>
      </p:sp>
    </p:spTree>
    <p:extLst>
      <p:ext uri="{BB962C8B-B14F-4D97-AF65-F5344CB8AC3E}">
        <p14:creationId xmlns:p14="http://schemas.microsoft.com/office/powerpoint/2010/main" val="1276716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4CAE42E-34A4-473C-8139-40050F665FA6}"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B43162-AAF6-49F4-BA74-3F43F3F2568F}" type="slidenum">
              <a:rPr lang="zh-CN" altLang="en-US"/>
              <a:pPr>
                <a:defRPr/>
              </a:pPr>
              <a:t>‹#›</a:t>
            </a:fld>
            <a:endParaRPr lang="zh-CN" altLang="en-US"/>
          </a:p>
        </p:txBody>
      </p:sp>
    </p:spTree>
    <p:extLst>
      <p:ext uri="{BB962C8B-B14F-4D97-AF65-F5344CB8AC3E}">
        <p14:creationId xmlns:p14="http://schemas.microsoft.com/office/powerpoint/2010/main" val="2851485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6501E33-8639-48C3-B316-390AD5EF8045}"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6D2FA6-A5BA-4FF4-B9C6-7A174035EFE0}" type="slidenum">
              <a:rPr lang="zh-CN" altLang="en-US"/>
              <a:pPr>
                <a:defRPr/>
              </a:pPr>
              <a:t>‹#›</a:t>
            </a:fld>
            <a:endParaRPr lang="zh-CN" altLang="en-US"/>
          </a:p>
        </p:txBody>
      </p:sp>
    </p:spTree>
    <p:extLst>
      <p:ext uri="{BB962C8B-B14F-4D97-AF65-F5344CB8AC3E}">
        <p14:creationId xmlns:p14="http://schemas.microsoft.com/office/powerpoint/2010/main" val="16156725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498B08D-10B6-4923-BB03-E5CEFB2422DD}"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7570313-DBAA-4F8B-9B68-086386F75955}" type="slidenum">
              <a:rPr lang="zh-CN" altLang="en-US"/>
              <a:pPr>
                <a:defRPr/>
              </a:pPr>
              <a:t>‹#›</a:t>
            </a:fld>
            <a:endParaRPr lang="zh-CN" altLang="en-US"/>
          </a:p>
        </p:txBody>
      </p:sp>
    </p:spTree>
    <p:extLst>
      <p:ext uri="{BB962C8B-B14F-4D97-AF65-F5344CB8AC3E}">
        <p14:creationId xmlns:p14="http://schemas.microsoft.com/office/powerpoint/2010/main" val="34359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E0FDD81-10D3-4D1E-8D18-B75E44B016D2}"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40D0A65-7A93-4549-84F4-02F34FBD3C8C}" type="slidenum">
              <a:rPr lang="zh-CN" altLang="en-US"/>
              <a:pPr>
                <a:defRPr/>
              </a:pPr>
              <a:t>‹#›</a:t>
            </a:fld>
            <a:endParaRPr lang="zh-CN" altLang="en-US"/>
          </a:p>
        </p:txBody>
      </p:sp>
    </p:spTree>
    <p:extLst>
      <p:ext uri="{BB962C8B-B14F-4D97-AF65-F5344CB8AC3E}">
        <p14:creationId xmlns:p14="http://schemas.microsoft.com/office/powerpoint/2010/main" val="3569536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883475B-3C27-4779-8854-E01EDF1BF9BF}"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2D5BB88-C9F8-4A44-AF21-689BCB3C3C33}" type="slidenum">
              <a:rPr lang="zh-CN" altLang="en-US"/>
              <a:pPr>
                <a:defRPr/>
              </a:pPr>
              <a:t>‹#›</a:t>
            </a:fld>
            <a:endParaRPr lang="zh-CN" altLang="en-US"/>
          </a:p>
        </p:txBody>
      </p:sp>
    </p:spTree>
    <p:extLst>
      <p:ext uri="{BB962C8B-B14F-4D97-AF65-F5344CB8AC3E}">
        <p14:creationId xmlns:p14="http://schemas.microsoft.com/office/powerpoint/2010/main" val="21663629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A5F59FD-3D8F-43BC-93F0-294513E44C35}"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671D738-B091-4743-BAA8-33454102D36B}" type="slidenum">
              <a:rPr lang="zh-CN" altLang="en-US"/>
              <a:pPr>
                <a:defRPr/>
              </a:pPr>
              <a:t>‹#›</a:t>
            </a:fld>
            <a:endParaRPr lang="zh-CN" altLang="en-US"/>
          </a:p>
        </p:txBody>
      </p:sp>
    </p:spTree>
    <p:extLst>
      <p:ext uri="{BB962C8B-B14F-4D97-AF65-F5344CB8AC3E}">
        <p14:creationId xmlns:p14="http://schemas.microsoft.com/office/powerpoint/2010/main" val="1225748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2B485E6-07EB-4931-BEEB-47D044EBD01E}"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AD20F89-88F2-448F-96AB-F3954178912E}" type="slidenum">
              <a:rPr lang="zh-CN" altLang="en-US"/>
              <a:pPr>
                <a:defRPr/>
              </a:pPr>
              <a:t>‹#›</a:t>
            </a:fld>
            <a:endParaRPr lang="zh-CN" altLang="en-US"/>
          </a:p>
        </p:txBody>
      </p:sp>
    </p:spTree>
    <p:extLst>
      <p:ext uri="{BB962C8B-B14F-4D97-AF65-F5344CB8AC3E}">
        <p14:creationId xmlns:p14="http://schemas.microsoft.com/office/powerpoint/2010/main" val="31702945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72B0C29-8514-48E8-A330-C6CE3D8EEDEB}"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7BC054-869A-400C-AC60-0624E2D0117E}" type="slidenum">
              <a:rPr lang="zh-CN" altLang="en-US"/>
              <a:pPr>
                <a:defRPr/>
              </a:pPr>
              <a:t>‹#›</a:t>
            </a:fld>
            <a:endParaRPr lang="zh-CN" altLang="en-US"/>
          </a:p>
        </p:txBody>
      </p:sp>
    </p:spTree>
    <p:extLst>
      <p:ext uri="{BB962C8B-B14F-4D97-AF65-F5344CB8AC3E}">
        <p14:creationId xmlns:p14="http://schemas.microsoft.com/office/powerpoint/2010/main" val="4232357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7642419-43BE-4CC8-9501-0D522BD70752}"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32337CA-58F2-4310-83C5-F116D5CE708F}" type="slidenum">
              <a:rPr lang="zh-CN" altLang="en-US"/>
              <a:pPr>
                <a:defRPr/>
              </a:pPr>
              <a:t>‹#›</a:t>
            </a:fld>
            <a:endParaRPr lang="zh-CN" altLang="en-US"/>
          </a:p>
        </p:txBody>
      </p:sp>
    </p:spTree>
    <p:extLst>
      <p:ext uri="{BB962C8B-B14F-4D97-AF65-F5344CB8AC3E}">
        <p14:creationId xmlns:p14="http://schemas.microsoft.com/office/powerpoint/2010/main" val="13827404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8144F86-0819-4B1A-92CC-871A821FF80A}"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708D05-84B8-4C5D-B725-3F1178910F68}" type="slidenum">
              <a:rPr lang="zh-CN" altLang="en-US"/>
              <a:pPr>
                <a:defRPr/>
              </a:pPr>
              <a:t>‹#›</a:t>
            </a:fld>
            <a:endParaRPr lang="zh-CN" altLang="en-US"/>
          </a:p>
        </p:txBody>
      </p:sp>
    </p:spTree>
    <p:extLst>
      <p:ext uri="{BB962C8B-B14F-4D97-AF65-F5344CB8AC3E}">
        <p14:creationId xmlns:p14="http://schemas.microsoft.com/office/powerpoint/2010/main" val="88390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0D418FB-B881-451E-93AD-2CE0094D442D}"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1F2F17-5AB5-4454-BCE1-D0530F9F08CA}" type="slidenum">
              <a:rPr lang="zh-CN" altLang="en-US"/>
              <a:pPr>
                <a:defRPr/>
              </a:pPr>
              <a:t>‹#›</a:t>
            </a:fld>
            <a:endParaRPr lang="zh-CN" altLang="en-US"/>
          </a:p>
        </p:txBody>
      </p:sp>
    </p:spTree>
    <p:extLst>
      <p:ext uri="{BB962C8B-B14F-4D97-AF65-F5344CB8AC3E}">
        <p14:creationId xmlns:p14="http://schemas.microsoft.com/office/powerpoint/2010/main" val="19453876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27C69CE-16AF-4B2F-A6F8-530FAEABDC79}"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A34E7E-0655-4C9C-BD2B-5C5BF0148570}" type="slidenum">
              <a:rPr lang="zh-CN" altLang="en-US"/>
              <a:pPr>
                <a:defRPr/>
              </a:pPr>
              <a:t>‹#›</a:t>
            </a:fld>
            <a:endParaRPr lang="zh-CN" altLang="en-US"/>
          </a:p>
        </p:txBody>
      </p:sp>
    </p:spTree>
    <p:extLst>
      <p:ext uri="{BB962C8B-B14F-4D97-AF65-F5344CB8AC3E}">
        <p14:creationId xmlns:p14="http://schemas.microsoft.com/office/powerpoint/2010/main" val="1364885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B86FF3D-FECE-4186-AAD7-BAFCD1F54BEC}"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6DC1651-BEC3-4C87-82AC-26B66F3BFC79}" type="slidenum">
              <a:rPr lang="zh-CN" altLang="en-US"/>
              <a:pPr>
                <a:defRPr/>
              </a:pPr>
              <a:t>‹#›</a:t>
            </a:fld>
            <a:endParaRPr lang="zh-CN" altLang="en-US"/>
          </a:p>
        </p:txBody>
      </p:sp>
    </p:spTree>
    <p:extLst>
      <p:ext uri="{BB962C8B-B14F-4D97-AF65-F5344CB8AC3E}">
        <p14:creationId xmlns:p14="http://schemas.microsoft.com/office/powerpoint/2010/main" val="18917083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A2D9E10-20A8-4814-A3EA-5FFFA3F20E57}"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5D1597F-BD63-4833-8F0B-0B612941215D}" type="slidenum">
              <a:rPr lang="zh-CN" altLang="en-US"/>
              <a:pPr>
                <a:defRPr/>
              </a:pPr>
              <a:t>‹#›</a:t>
            </a:fld>
            <a:endParaRPr lang="zh-CN" altLang="en-US"/>
          </a:p>
        </p:txBody>
      </p:sp>
    </p:spTree>
    <p:extLst>
      <p:ext uri="{BB962C8B-B14F-4D97-AF65-F5344CB8AC3E}">
        <p14:creationId xmlns:p14="http://schemas.microsoft.com/office/powerpoint/2010/main" val="298015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E66C312-6B17-466D-A7B4-0267D4D34992}"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BBF3E08-C0D0-46E1-81C2-E52878C7766A}" type="slidenum">
              <a:rPr lang="zh-CN" altLang="en-US"/>
              <a:pPr>
                <a:defRPr/>
              </a:pPr>
              <a:t>‹#›</a:t>
            </a:fld>
            <a:endParaRPr lang="zh-CN" altLang="en-US"/>
          </a:p>
        </p:txBody>
      </p:sp>
    </p:spTree>
    <p:extLst>
      <p:ext uri="{BB962C8B-B14F-4D97-AF65-F5344CB8AC3E}">
        <p14:creationId xmlns:p14="http://schemas.microsoft.com/office/powerpoint/2010/main" val="25115968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A8F2729-C373-49A9-954A-F6DA7D360ACF}"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D7EB410-2FB2-45C3-AF9A-7625126818E9}" type="slidenum">
              <a:rPr lang="zh-CN" altLang="en-US"/>
              <a:pPr>
                <a:defRPr/>
              </a:pPr>
              <a:t>‹#›</a:t>
            </a:fld>
            <a:endParaRPr lang="zh-CN" altLang="en-US"/>
          </a:p>
        </p:txBody>
      </p:sp>
    </p:spTree>
    <p:extLst>
      <p:ext uri="{BB962C8B-B14F-4D97-AF65-F5344CB8AC3E}">
        <p14:creationId xmlns:p14="http://schemas.microsoft.com/office/powerpoint/2010/main" val="14493150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F93E8DF-AA5F-4540-BB51-172530CFFFDA}"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F52E86E-7A28-43AF-88E7-435DBC7EFDF5}" type="slidenum">
              <a:rPr lang="zh-CN" altLang="en-US"/>
              <a:pPr>
                <a:defRPr/>
              </a:pPr>
              <a:t>‹#›</a:t>
            </a:fld>
            <a:endParaRPr lang="zh-CN" altLang="en-US"/>
          </a:p>
        </p:txBody>
      </p:sp>
    </p:spTree>
    <p:extLst>
      <p:ext uri="{BB962C8B-B14F-4D97-AF65-F5344CB8AC3E}">
        <p14:creationId xmlns:p14="http://schemas.microsoft.com/office/powerpoint/2010/main" val="11517919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0281221-0E2D-490E-8B64-DCC7C79A0BE1}"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3A624C2-E2B0-46A3-BF62-3960E3FA2BEB}" type="slidenum">
              <a:rPr lang="zh-CN" altLang="en-US"/>
              <a:pPr>
                <a:defRPr/>
              </a:pPr>
              <a:t>‹#›</a:t>
            </a:fld>
            <a:endParaRPr lang="zh-CN" altLang="en-US"/>
          </a:p>
        </p:txBody>
      </p:sp>
    </p:spTree>
    <p:extLst>
      <p:ext uri="{BB962C8B-B14F-4D97-AF65-F5344CB8AC3E}">
        <p14:creationId xmlns:p14="http://schemas.microsoft.com/office/powerpoint/2010/main" val="35018021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E77EAA4-F5A1-4954-BCC5-002201FF176E}"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5A476CE-F75E-44A8-94FB-774C5868BC58}" type="slidenum">
              <a:rPr lang="zh-CN" altLang="en-US"/>
              <a:pPr>
                <a:defRPr/>
              </a:pPr>
              <a:t>‹#›</a:t>
            </a:fld>
            <a:endParaRPr lang="zh-CN" altLang="en-US"/>
          </a:p>
        </p:txBody>
      </p:sp>
    </p:spTree>
    <p:extLst>
      <p:ext uri="{BB962C8B-B14F-4D97-AF65-F5344CB8AC3E}">
        <p14:creationId xmlns:p14="http://schemas.microsoft.com/office/powerpoint/2010/main" val="33519973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90B5BB8-2219-45FE-885A-ADC433865A54}"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BE4B3E-9397-494C-92F3-31351823B831}" type="slidenum">
              <a:rPr lang="zh-CN" altLang="en-US"/>
              <a:pPr>
                <a:defRPr/>
              </a:pPr>
              <a:t>‹#›</a:t>
            </a:fld>
            <a:endParaRPr lang="zh-CN" altLang="en-US"/>
          </a:p>
        </p:txBody>
      </p:sp>
    </p:spTree>
    <p:extLst>
      <p:ext uri="{BB962C8B-B14F-4D97-AF65-F5344CB8AC3E}">
        <p14:creationId xmlns:p14="http://schemas.microsoft.com/office/powerpoint/2010/main" val="34799272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B215FCA-184C-40C9-9607-CABC3BCE92D2}"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3643A7-4701-464C-B017-BE7EC7CB096B}" type="slidenum">
              <a:rPr lang="zh-CN" altLang="en-US"/>
              <a:pPr>
                <a:defRPr/>
              </a:pPr>
              <a:t>‹#›</a:t>
            </a:fld>
            <a:endParaRPr lang="zh-CN" altLang="en-US"/>
          </a:p>
        </p:txBody>
      </p:sp>
    </p:spTree>
    <p:extLst>
      <p:ext uri="{BB962C8B-B14F-4D97-AF65-F5344CB8AC3E}">
        <p14:creationId xmlns:p14="http://schemas.microsoft.com/office/powerpoint/2010/main" val="20318685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6AE1A8B-8C4D-4474-9906-AE986ADE23B2}"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D0F796-4815-49DB-B2F0-79FDD2734BD8}" type="slidenum">
              <a:rPr lang="zh-CN" altLang="en-US"/>
              <a:pPr>
                <a:defRPr/>
              </a:pPr>
              <a:t>‹#›</a:t>
            </a:fld>
            <a:endParaRPr lang="zh-CN" altLang="en-US"/>
          </a:p>
        </p:txBody>
      </p:sp>
    </p:spTree>
    <p:extLst>
      <p:ext uri="{BB962C8B-B14F-4D97-AF65-F5344CB8AC3E}">
        <p14:creationId xmlns:p14="http://schemas.microsoft.com/office/powerpoint/2010/main" val="3884976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B427A00-7AE2-400D-8268-3452B1F26D2F}"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FDA1D6B-9284-4284-8FAF-67F3513EEAC2}" type="slidenum">
              <a:rPr lang="zh-CN" altLang="en-US"/>
              <a:pPr>
                <a:defRPr/>
              </a:pPr>
              <a:t>‹#›</a:t>
            </a:fld>
            <a:endParaRPr lang="zh-CN" altLang="en-US"/>
          </a:p>
        </p:txBody>
      </p:sp>
    </p:spTree>
    <p:extLst>
      <p:ext uri="{BB962C8B-B14F-4D97-AF65-F5344CB8AC3E}">
        <p14:creationId xmlns:p14="http://schemas.microsoft.com/office/powerpoint/2010/main" val="30514742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6056B65-FF02-43F6-9606-CEDE6659843A}"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1CFD84-0D69-48BA-A4DE-BC77F9743028}" type="slidenum">
              <a:rPr lang="zh-CN" altLang="en-US"/>
              <a:pPr>
                <a:defRPr/>
              </a:pPr>
              <a:t>‹#›</a:t>
            </a:fld>
            <a:endParaRPr lang="zh-CN" altLang="en-US"/>
          </a:p>
        </p:txBody>
      </p:sp>
    </p:spTree>
    <p:extLst>
      <p:ext uri="{BB962C8B-B14F-4D97-AF65-F5344CB8AC3E}">
        <p14:creationId xmlns:p14="http://schemas.microsoft.com/office/powerpoint/2010/main" val="13893170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9143BA-A6A9-49CF-9FCE-4E59860F7201}"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1BCCA3D-8D9D-4F15-816F-4E0DCD6EFE28}" type="slidenum">
              <a:rPr lang="zh-CN" altLang="en-US"/>
              <a:pPr>
                <a:defRPr/>
              </a:pPr>
              <a:t>‹#›</a:t>
            </a:fld>
            <a:endParaRPr lang="zh-CN" altLang="en-US"/>
          </a:p>
        </p:txBody>
      </p:sp>
    </p:spTree>
    <p:extLst>
      <p:ext uri="{BB962C8B-B14F-4D97-AF65-F5344CB8AC3E}">
        <p14:creationId xmlns:p14="http://schemas.microsoft.com/office/powerpoint/2010/main" val="272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066E9D2-A518-4448-A247-18E273309321}"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96D23DE-605E-42DD-9DF9-DF1A9E59E58A}" type="slidenum">
              <a:rPr lang="zh-CN" altLang="en-US"/>
              <a:pPr>
                <a:defRPr/>
              </a:pPr>
              <a:t>‹#›</a:t>
            </a:fld>
            <a:endParaRPr lang="zh-CN" altLang="en-US"/>
          </a:p>
        </p:txBody>
      </p:sp>
    </p:spTree>
    <p:extLst>
      <p:ext uri="{BB962C8B-B14F-4D97-AF65-F5344CB8AC3E}">
        <p14:creationId xmlns:p14="http://schemas.microsoft.com/office/powerpoint/2010/main" val="14212519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220A8E9-AB8B-4F39-9A8D-95F8AFF69D89}"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6E59720-D88F-405A-B3FD-5543766EAE01}" type="slidenum">
              <a:rPr lang="zh-CN" altLang="en-US"/>
              <a:pPr>
                <a:defRPr/>
              </a:pPr>
              <a:t>‹#›</a:t>
            </a:fld>
            <a:endParaRPr lang="zh-CN" altLang="en-US"/>
          </a:p>
        </p:txBody>
      </p:sp>
    </p:spTree>
    <p:extLst>
      <p:ext uri="{BB962C8B-B14F-4D97-AF65-F5344CB8AC3E}">
        <p14:creationId xmlns:p14="http://schemas.microsoft.com/office/powerpoint/2010/main" val="35175417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4055EAE-2B78-446A-AD05-BF08A35E3F45}"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B376D08-9ECD-4BD5-A601-8A9D5CAF1388}" type="slidenum">
              <a:rPr lang="zh-CN" altLang="en-US"/>
              <a:pPr>
                <a:defRPr/>
              </a:pPr>
              <a:t>‹#›</a:t>
            </a:fld>
            <a:endParaRPr lang="zh-CN" altLang="en-US"/>
          </a:p>
        </p:txBody>
      </p:sp>
    </p:spTree>
    <p:extLst>
      <p:ext uri="{BB962C8B-B14F-4D97-AF65-F5344CB8AC3E}">
        <p14:creationId xmlns:p14="http://schemas.microsoft.com/office/powerpoint/2010/main" val="39505474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3C9FFE2-3E3C-4185-9DD0-5DAE3E27049E}"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260A8F8-52ED-4762-A53E-7C98438FA752}" type="slidenum">
              <a:rPr lang="zh-CN" altLang="en-US"/>
              <a:pPr>
                <a:defRPr/>
              </a:pPr>
              <a:t>‹#›</a:t>
            </a:fld>
            <a:endParaRPr lang="zh-CN" altLang="en-US"/>
          </a:p>
        </p:txBody>
      </p:sp>
    </p:spTree>
    <p:extLst>
      <p:ext uri="{BB962C8B-B14F-4D97-AF65-F5344CB8AC3E}">
        <p14:creationId xmlns:p14="http://schemas.microsoft.com/office/powerpoint/2010/main" val="23869140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D8C1FCF-DAFE-4FB9-983F-4E7227CC4398}"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462056D-8294-403E-91F0-D5F111109C14}" type="slidenum">
              <a:rPr lang="zh-CN" altLang="en-US"/>
              <a:pPr>
                <a:defRPr/>
              </a:pPr>
              <a:t>‹#›</a:t>
            </a:fld>
            <a:endParaRPr lang="zh-CN" altLang="en-US"/>
          </a:p>
        </p:txBody>
      </p:sp>
    </p:spTree>
    <p:extLst>
      <p:ext uri="{BB962C8B-B14F-4D97-AF65-F5344CB8AC3E}">
        <p14:creationId xmlns:p14="http://schemas.microsoft.com/office/powerpoint/2010/main" val="10870207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F9EF48-96F4-4B49-A8F3-12BC8BD89D17}"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6CA0C3E-145C-4AE1-9B1A-0974A9A4E925}" type="slidenum">
              <a:rPr lang="zh-CN" altLang="en-US"/>
              <a:pPr>
                <a:defRPr/>
              </a:pPr>
              <a:t>‹#›</a:t>
            </a:fld>
            <a:endParaRPr lang="zh-CN" altLang="en-US"/>
          </a:p>
        </p:txBody>
      </p:sp>
    </p:spTree>
    <p:extLst>
      <p:ext uri="{BB962C8B-B14F-4D97-AF65-F5344CB8AC3E}">
        <p14:creationId xmlns:p14="http://schemas.microsoft.com/office/powerpoint/2010/main" val="345713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70AD7ED-232C-4880-92FE-41A2A92E7E0E}"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0E6E4A2-C44D-415F-B2BF-EE876D868B67}" type="slidenum">
              <a:rPr lang="zh-CN" altLang="en-US"/>
              <a:pPr>
                <a:defRPr/>
              </a:pPr>
              <a:t>‹#›</a:t>
            </a:fld>
            <a:endParaRPr lang="zh-CN" altLang="en-US"/>
          </a:p>
        </p:txBody>
      </p:sp>
    </p:spTree>
    <p:extLst>
      <p:ext uri="{BB962C8B-B14F-4D97-AF65-F5344CB8AC3E}">
        <p14:creationId xmlns:p14="http://schemas.microsoft.com/office/powerpoint/2010/main" val="32599077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1DC0A3C-0AEF-471D-83AA-EF5063CB61D1}"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D249593-69D4-4949-9C17-F0BD677D4713}" type="slidenum">
              <a:rPr lang="zh-CN" altLang="en-US"/>
              <a:pPr>
                <a:defRPr/>
              </a:pPr>
              <a:t>‹#›</a:t>
            </a:fld>
            <a:endParaRPr lang="zh-CN" altLang="en-US"/>
          </a:p>
        </p:txBody>
      </p:sp>
    </p:spTree>
    <p:extLst>
      <p:ext uri="{BB962C8B-B14F-4D97-AF65-F5344CB8AC3E}">
        <p14:creationId xmlns:p14="http://schemas.microsoft.com/office/powerpoint/2010/main" val="1359058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CFA8E46-ED7C-49D0-B2C8-70B50360EF95}"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32F5C6-8487-4FDD-B6AD-A02F15072061}" type="slidenum">
              <a:rPr lang="zh-CN" altLang="en-US"/>
              <a:pPr>
                <a:defRPr/>
              </a:pPr>
              <a:t>‹#›</a:t>
            </a:fld>
            <a:endParaRPr lang="zh-CN" altLang="en-US"/>
          </a:p>
        </p:txBody>
      </p:sp>
    </p:spTree>
    <p:extLst>
      <p:ext uri="{BB962C8B-B14F-4D97-AF65-F5344CB8AC3E}">
        <p14:creationId xmlns:p14="http://schemas.microsoft.com/office/powerpoint/2010/main" val="89760478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3939F1C-46CC-4B19-A551-B899CD05C5D4}"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3CF0E2-5EBF-42F1-B8B2-B878BE3E34E8}" type="slidenum">
              <a:rPr lang="zh-CN" altLang="en-US"/>
              <a:pPr>
                <a:defRPr/>
              </a:pPr>
              <a:t>‹#›</a:t>
            </a:fld>
            <a:endParaRPr lang="zh-CN" altLang="en-US"/>
          </a:p>
        </p:txBody>
      </p:sp>
    </p:spTree>
    <p:extLst>
      <p:ext uri="{BB962C8B-B14F-4D97-AF65-F5344CB8AC3E}">
        <p14:creationId xmlns:p14="http://schemas.microsoft.com/office/powerpoint/2010/main" val="8200816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E7A720A-BCF6-41DA-AEC5-D616C2ED91AE}"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DE06EA-4397-4AE2-9755-802E730BADE4}" type="slidenum">
              <a:rPr lang="zh-CN" altLang="en-US"/>
              <a:pPr>
                <a:defRPr/>
              </a:pPr>
              <a:t>‹#›</a:t>
            </a:fld>
            <a:endParaRPr lang="zh-CN" altLang="en-US"/>
          </a:p>
        </p:txBody>
      </p:sp>
    </p:spTree>
    <p:extLst>
      <p:ext uri="{BB962C8B-B14F-4D97-AF65-F5344CB8AC3E}">
        <p14:creationId xmlns:p14="http://schemas.microsoft.com/office/powerpoint/2010/main" val="59825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D376D8F-4E61-4B98-875B-F3A0AC1190D3}"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2318930-B470-499B-A950-F96DA652CA4E}" type="slidenum">
              <a:rPr lang="zh-CN" altLang="en-US"/>
              <a:pPr>
                <a:defRPr/>
              </a:pPr>
              <a:t>‹#›</a:t>
            </a:fld>
            <a:endParaRPr lang="zh-CN" altLang="en-US"/>
          </a:p>
        </p:txBody>
      </p:sp>
    </p:spTree>
    <p:extLst>
      <p:ext uri="{BB962C8B-B14F-4D97-AF65-F5344CB8AC3E}">
        <p14:creationId xmlns:p14="http://schemas.microsoft.com/office/powerpoint/2010/main" val="37632303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C8E2C67-D4D8-44A5-9F39-72B725EA496B}"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4FE901-8D17-432F-92DF-27E053534178}" type="slidenum">
              <a:rPr lang="zh-CN" altLang="en-US"/>
              <a:pPr>
                <a:defRPr/>
              </a:pPr>
              <a:t>‹#›</a:t>
            </a:fld>
            <a:endParaRPr lang="zh-CN" altLang="en-US"/>
          </a:p>
        </p:txBody>
      </p:sp>
    </p:spTree>
    <p:extLst>
      <p:ext uri="{BB962C8B-B14F-4D97-AF65-F5344CB8AC3E}">
        <p14:creationId xmlns:p14="http://schemas.microsoft.com/office/powerpoint/2010/main" val="14976608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376A1A0-C48B-4B83-BAB0-58A585F38843}"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BEC73C-2F5B-4972-83A7-0C0220FD50F3}" type="slidenum">
              <a:rPr lang="zh-CN" altLang="en-US"/>
              <a:pPr>
                <a:defRPr/>
              </a:pPr>
              <a:t>‹#›</a:t>
            </a:fld>
            <a:endParaRPr lang="zh-CN" altLang="en-US"/>
          </a:p>
        </p:txBody>
      </p:sp>
    </p:spTree>
    <p:extLst>
      <p:ext uri="{BB962C8B-B14F-4D97-AF65-F5344CB8AC3E}">
        <p14:creationId xmlns:p14="http://schemas.microsoft.com/office/powerpoint/2010/main" val="28122284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6ED7877-0A96-4DFB-A70B-9AFF182FC55F}"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48EB63B-82AD-4775-95AF-C7DFAD6DC8EA}" type="slidenum">
              <a:rPr lang="zh-CN" altLang="en-US"/>
              <a:pPr>
                <a:defRPr/>
              </a:pPr>
              <a:t>‹#›</a:t>
            </a:fld>
            <a:endParaRPr lang="zh-CN" altLang="en-US"/>
          </a:p>
        </p:txBody>
      </p:sp>
    </p:spTree>
    <p:extLst>
      <p:ext uri="{BB962C8B-B14F-4D97-AF65-F5344CB8AC3E}">
        <p14:creationId xmlns:p14="http://schemas.microsoft.com/office/powerpoint/2010/main" val="41959187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B5FEA54-0C24-41FA-8A66-859A6D016AFF}"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0DE82E0-C206-4D71-81F2-F109083FB040}" type="slidenum">
              <a:rPr lang="zh-CN" altLang="en-US"/>
              <a:pPr>
                <a:defRPr/>
              </a:pPr>
              <a:t>‹#›</a:t>
            </a:fld>
            <a:endParaRPr lang="zh-CN" altLang="en-US"/>
          </a:p>
        </p:txBody>
      </p:sp>
    </p:spTree>
    <p:extLst>
      <p:ext uri="{BB962C8B-B14F-4D97-AF65-F5344CB8AC3E}">
        <p14:creationId xmlns:p14="http://schemas.microsoft.com/office/powerpoint/2010/main" val="31703013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2E79E4-8638-4643-8D49-73F8E9EB2861}"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3A7500B-2E72-4A37-A5E3-203E5436F7E4}" type="slidenum">
              <a:rPr lang="zh-CN" altLang="en-US"/>
              <a:pPr>
                <a:defRPr/>
              </a:pPr>
              <a:t>‹#›</a:t>
            </a:fld>
            <a:endParaRPr lang="zh-CN" altLang="en-US"/>
          </a:p>
        </p:txBody>
      </p:sp>
    </p:spTree>
    <p:extLst>
      <p:ext uri="{BB962C8B-B14F-4D97-AF65-F5344CB8AC3E}">
        <p14:creationId xmlns:p14="http://schemas.microsoft.com/office/powerpoint/2010/main" val="11446193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8107258-3562-4C6C-8D74-25E74A4D564E}"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4CCE371-EBDA-4C3C-9296-5F2F55DEBBC1}" type="slidenum">
              <a:rPr lang="zh-CN" altLang="en-US"/>
              <a:pPr>
                <a:defRPr/>
              </a:pPr>
              <a:t>‹#›</a:t>
            </a:fld>
            <a:endParaRPr lang="zh-CN" altLang="en-US"/>
          </a:p>
        </p:txBody>
      </p:sp>
    </p:spTree>
    <p:extLst>
      <p:ext uri="{BB962C8B-B14F-4D97-AF65-F5344CB8AC3E}">
        <p14:creationId xmlns:p14="http://schemas.microsoft.com/office/powerpoint/2010/main" val="7085791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601B680-DA52-4AD9-BBFB-BD2607F6D4DF}"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4822E96-A680-4F32-BCEF-FDFFF070B4A6}" type="slidenum">
              <a:rPr lang="zh-CN" altLang="en-US"/>
              <a:pPr>
                <a:defRPr/>
              </a:pPr>
              <a:t>‹#›</a:t>
            </a:fld>
            <a:endParaRPr lang="zh-CN" altLang="en-US"/>
          </a:p>
        </p:txBody>
      </p:sp>
    </p:spTree>
    <p:extLst>
      <p:ext uri="{BB962C8B-B14F-4D97-AF65-F5344CB8AC3E}">
        <p14:creationId xmlns:p14="http://schemas.microsoft.com/office/powerpoint/2010/main" val="4939067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C01A0AA-EF0D-48B4-9740-823F8FBA4942}"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23CE256-6FD5-422D-B1EB-24010B6DDCBE}" type="slidenum">
              <a:rPr lang="zh-CN" altLang="en-US"/>
              <a:pPr>
                <a:defRPr/>
              </a:pPr>
              <a:t>‹#›</a:t>
            </a:fld>
            <a:endParaRPr lang="zh-CN" altLang="en-US"/>
          </a:p>
        </p:txBody>
      </p:sp>
    </p:spTree>
    <p:extLst>
      <p:ext uri="{BB962C8B-B14F-4D97-AF65-F5344CB8AC3E}">
        <p14:creationId xmlns:p14="http://schemas.microsoft.com/office/powerpoint/2010/main" val="16850495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B10364B-970A-4B7C-9664-1A386ECE3761}"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87976C-59C3-42F5-9EC5-7D6178F7F531}" type="slidenum">
              <a:rPr lang="zh-CN" altLang="en-US"/>
              <a:pPr>
                <a:defRPr/>
              </a:pPr>
              <a:t>‹#›</a:t>
            </a:fld>
            <a:endParaRPr lang="zh-CN" altLang="en-US"/>
          </a:p>
        </p:txBody>
      </p:sp>
    </p:spTree>
    <p:extLst>
      <p:ext uri="{BB962C8B-B14F-4D97-AF65-F5344CB8AC3E}">
        <p14:creationId xmlns:p14="http://schemas.microsoft.com/office/powerpoint/2010/main" val="34891170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47CBF12-60A7-46F6-BACE-216E0BAB5AD6}"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3D68A3C-6D4C-4E55-BCDC-4419A3912C6F}" type="slidenum">
              <a:rPr lang="zh-CN" altLang="en-US"/>
              <a:pPr>
                <a:defRPr/>
              </a:pPr>
              <a:t>‹#›</a:t>
            </a:fld>
            <a:endParaRPr lang="zh-CN" altLang="en-US"/>
          </a:p>
        </p:txBody>
      </p:sp>
    </p:spTree>
    <p:extLst>
      <p:ext uri="{BB962C8B-B14F-4D97-AF65-F5344CB8AC3E}">
        <p14:creationId xmlns:p14="http://schemas.microsoft.com/office/powerpoint/2010/main" val="138734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4D69249-CF95-4A72-A887-AC3DD0240CDE}"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6F6709B-DD0E-4455-9333-9F6EDD5B6463}" type="slidenum">
              <a:rPr lang="zh-CN" altLang="en-US"/>
              <a:pPr>
                <a:defRPr/>
              </a:pPr>
              <a:t>‹#›</a:t>
            </a:fld>
            <a:endParaRPr lang="zh-CN" altLang="en-US"/>
          </a:p>
        </p:txBody>
      </p:sp>
    </p:spTree>
    <p:extLst>
      <p:ext uri="{BB962C8B-B14F-4D97-AF65-F5344CB8AC3E}">
        <p14:creationId xmlns:p14="http://schemas.microsoft.com/office/powerpoint/2010/main" val="27816962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29D13D7-FF0C-4296-AD8A-5267337F42CC}"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CF5EAE-B121-4BDF-B9D5-DA4874A043E9}" type="slidenum">
              <a:rPr lang="zh-CN" altLang="en-US"/>
              <a:pPr>
                <a:defRPr/>
              </a:pPr>
              <a:t>‹#›</a:t>
            </a:fld>
            <a:endParaRPr lang="zh-CN" altLang="en-US"/>
          </a:p>
        </p:txBody>
      </p:sp>
    </p:spTree>
    <p:extLst>
      <p:ext uri="{BB962C8B-B14F-4D97-AF65-F5344CB8AC3E}">
        <p14:creationId xmlns:p14="http://schemas.microsoft.com/office/powerpoint/2010/main" val="30941442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5EEB61-931B-4CEF-B644-9C88D70965B5}"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A6A2AD-0E4A-47CB-BED2-2A961107ECF1}" type="slidenum">
              <a:rPr lang="zh-CN" altLang="en-US"/>
              <a:pPr>
                <a:defRPr/>
              </a:pPr>
              <a:t>‹#›</a:t>
            </a:fld>
            <a:endParaRPr lang="zh-CN" altLang="en-US"/>
          </a:p>
        </p:txBody>
      </p:sp>
    </p:spTree>
    <p:extLst>
      <p:ext uri="{BB962C8B-B14F-4D97-AF65-F5344CB8AC3E}">
        <p14:creationId xmlns:p14="http://schemas.microsoft.com/office/powerpoint/2010/main" val="19148526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43C1C67-B875-4FD9-8D20-2FD3ED870F80}"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006609-63AC-45AA-B39A-D9191382A937}" type="slidenum">
              <a:rPr lang="zh-CN" altLang="en-US"/>
              <a:pPr>
                <a:defRPr/>
              </a:pPr>
              <a:t>‹#›</a:t>
            </a:fld>
            <a:endParaRPr lang="zh-CN" altLang="en-US"/>
          </a:p>
        </p:txBody>
      </p:sp>
    </p:spTree>
    <p:extLst>
      <p:ext uri="{BB962C8B-B14F-4D97-AF65-F5344CB8AC3E}">
        <p14:creationId xmlns:p14="http://schemas.microsoft.com/office/powerpoint/2010/main" val="38527741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55150A6-91D1-44CC-ADCE-76DB3579B4B7}"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3D78BF8-EBB5-46DA-83A5-53D44D5709F0}" type="slidenum">
              <a:rPr lang="zh-CN" altLang="en-US"/>
              <a:pPr>
                <a:defRPr/>
              </a:pPr>
              <a:t>‹#›</a:t>
            </a:fld>
            <a:endParaRPr lang="zh-CN" altLang="en-US"/>
          </a:p>
        </p:txBody>
      </p:sp>
    </p:spTree>
    <p:extLst>
      <p:ext uri="{BB962C8B-B14F-4D97-AF65-F5344CB8AC3E}">
        <p14:creationId xmlns:p14="http://schemas.microsoft.com/office/powerpoint/2010/main" val="167030825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04FE6A9-649C-4319-A7C3-4A765E64D295}"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8AB0F24-E7AD-4405-BDEF-34F64F0D2A16}" type="slidenum">
              <a:rPr lang="zh-CN" altLang="en-US"/>
              <a:pPr>
                <a:defRPr/>
              </a:pPr>
              <a:t>‹#›</a:t>
            </a:fld>
            <a:endParaRPr lang="zh-CN" altLang="en-US"/>
          </a:p>
        </p:txBody>
      </p:sp>
    </p:spTree>
    <p:extLst>
      <p:ext uri="{BB962C8B-B14F-4D97-AF65-F5344CB8AC3E}">
        <p14:creationId xmlns:p14="http://schemas.microsoft.com/office/powerpoint/2010/main" val="3131409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88B09F6-F1CF-47FB-8961-3D8ACB57F6E4}"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4367352-0AF1-4E52-B434-ADA61859E95F}" type="slidenum">
              <a:rPr lang="zh-CN" altLang="en-US"/>
              <a:pPr>
                <a:defRPr/>
              </a:pPr>
              <a:t>‹#›</a:t>
            </a:fld>
            <a:endParaRPr lang="zh-CN" altLang="en-US"/>
          </a:p>
        </p:txBody>
      </p:sp>
    </p:spTree>
    <p:extLst>
      <p:ext uri="{BB962C8B-B14F-4D97-AF65-F5344CB8AC3E}">
        <p14:creationId xmlns:p14="http://schemas.microsoft.com/office/powerpoint/2010/main" val="25173183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8F13199-242D-4BC7-AB05-7EA039753FCD}"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567B31-993D-41D1-A720-D7D62F52D966}" type="slidenum">
              <a:rPr lang="zh-CN" altLang="en-US"/>
              <a:pPr>
                <a:defRPr/>
              </a:pPr>
              <a:t>‹#›</a:t>
            </a:fld>
            <a:endParaRPr lang="zh-CN" altLang="en-US"/>
          </a:p>
        </p:txBody>
      </p:sp>
    </p:spTree>
    <p:extLst>
      <p:ext uri="{BB962C8B-B14F-4D97-AF65-F5344CB8AC3E}">
        <p14:creationId xmlns:p14="http://schemas.microsoft.com/office/powerpoint/2010/main" val="261725825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C627C38-DD3A-4BD7-AB0E-D2B38AF33A96}"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C73DC34-D557-49BC-A5B7-ABC1517532CA}" type="slidenum">
              <a:rPr lang="zh-CN" altLang="en-US"/>
              <a:pPr>
                <a:defRPr/>
              </a:pPr>
              <a:t>‹#›</a:t>
            </a:fld>
            <a:endParaRPr lang="zh-CN" altLang="en-US"/>
          </a:p>
        </p:txBody>
      </p:sp>
    </p:spTree>
    <p:extLst>
      <p:ext uri="{BB962C8B-B14F-4D97-AF65-F5344CB8AC3E}">
        <p14:creationId xmlns:p14="http://schemas.microsoft.com/office/powerpoint/2010/main" val="171577184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D9FB1AA-AAC5-4F6B-B5C5-324794ED1E83}"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666EBE2-A9A0-4013-84CC-7B55C90DD7E8}" type="slidenum">
              <a:rPr lang="zh-CN" altLang="en-US"/>
              <a:pPr>
                <a:defRPr/>
              </a:pPr>
              <a:t>‹#›</a:t>
            </a:fld>
            <a:endParaRPr lang="zh-CN" altLang="en-US"/>
          </a:p>
        </p:txBody>
      </p:sp>
    </p:spTree>
    <p:extLst>
      <p:ext uri="{BB962C8B-B14F-4D97-AF65-F5344CB8AC3E}">
        <p14:creationId xmlns:p14="http://schemas.microsoft.com/office/powerpoint/2010/main" val="11198582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1E30B27-F721-4939-A57C-BA3AD3E36345}"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898A8A3-FD35-4C95-8F6E-B67567CB38E9}" type="slidenum">
              <a:rPr lang="zh-CN" altLang="en-US"/>
              <a:pPr>
                <a:defRPr/>
              </a:pPr>
              <a:t>‹#›</a:t>
            </a:fld>
            <a:endParaRPr lang="zh-CN" altLang="en-US"/>
          </a:p>
        </p:txBody>
      </p:sp>
    </p:spTree>
    <p:extLst>
      <p:ext uri="{BB962C8B-B14F-4D97-AF65-F5344CB8AC3E}">
        <p14:creationId xmlns:p14="http://schemas.microsoft.com/office/powerpoint/2010/main" val="134417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6611E9B-058D-4276-B87C-CFB1C2D68DD2}"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F46B0B-97D4-4E62-A645-A6D411DEBD9A}" type="slidenum">
              <a:rPr lang="zh-CN" altLang="en-US"/>
              <a:pPr>
                <a:defRPr/>
              </a:pPr>
              <a:t>‹#›</a:t>
            </a:fld>
            <a:endParaRPr lang="zh-CN" altLang="en-US"/>
          </a:p>
        </p:txBody>
      </p:sp>
    </p:spTree>
    <p:extLst>
      <p:ext uri="{BB962C8B-B14F-4D97-AF65-F5344CB8AC3E}">
        <p14:creationId xmlns:p14="http://schemas.microsoft.com/office/powerpoint/2010/main" val="20745149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C68C048-EA11-4ACE-B8B9-18DE01F871D7}"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804F80-8A7A-411B-9C6F-98CE98E59BB4}" type="slidenum">
              <a:rPr lang="zh-CN" altLang="en-US"/>
              <a:pPr>
                <a:defRPr/>
              </a:pPr>
              <a:t>‹#›</a:t>
            </a:fld>
            <a:endParaRPr lang="zh-CN" altLang="en-US"/>
          </a:p>
        </p:txBody>
      </p:sp>
    </p:spTree>
    <p:extLst>
      <p:ext uri="{BB962C8B-B14F-4D97-AF65-F5344CB8AC3E}">
        <p14:creationId xmlns:p14="http://schemas.microsoft.com/office/powerpoint/2010/main" val="7230871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3532A69-1C98-4B26-A141-A80D65389B81}"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73513B7-997B-4B5C-B2D0-995AF1FF36F7}" type="slidenum">
              <a:rPr lang="zh-CN" altLang="en-US"/>
              <a:pPr>
                <a:defRPr/>
              </a:pPr>
              <a:t>‹#›</a:t>
            </a:fld>
            <a:endParaRPr lang="zh-CN" altLang="en-US"/>
          </a:p>
        </p:txBody>
      </p:sp>
    </p:spTree>
    <p:extLst>
      <p:ext uri="{BB962C8B-B14F-4D97-AF65-F5344CB8AC3E}">
        <p14:creationId xmlns:p14="http://schemas.microsoft.com/office/powerpoint/2010/main" val="6328688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E320371-6C29-4BA6-9C13-E9DC1CA3056B}"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2E7225-E1FC-416C-AC24-8ED65E340FB1}" type="slidenum">
              <a:rPr lang="zh-CN" altLang="en-US"/>
              <a:pPr>
                <a:defRPr/>
              </a:pPr>
              <a:t>‹#›</a:t>
            </a:fld>
            <a:endParaRPr lang="zh-CN" altLang="en-US"/>
          </a:p>
        </p:txBody>
      </p:sp>
    </p:spTree>
    <p:extLst>
      <p:ext uri="{BB962C8B-B14F-4D97-AF65-F5344CB8AC3E}">
        <p14:creationId xmlns:p14="http://schemas.microsoft.com/office/powerpoint/2010/main" val="35604964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E2C7B43-B364-4B73-AFFC-559B5CF77897}" type="datetimeFigureOut">
              <a:rPr lang="zh-CN" altLang="en-US"/>
              <a:pPr>
                <a:defRPr/>
              </a:pPr>
              <a:t>2021/9/14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B0429A-09B6-4131-B418-21BF8DDF9042}" type="slidenum">
              <a:rPr lang="zh-CN" altLang="en-US"/>
              <a:pPr>
                <a:defRPr/>
              </a:pPr>
              <a:t>‹#›</a:t>
            </a:fld>
            <a:endParaRPr lang="zh-CN" altLang="en-US"/>
          </a:p>
        </p:txBody>
      </p:sp>
    </p:spTree>
    <p:extLst>
      <p:ext uri="{BB962C8B-B14F-4D97-AF65-F5344CB8AC3E}">
        <p14:creationId xmlns:p14="http://schemas.microsoft.com/office/powerpoint/2010/main" val="361053583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6373512-D598-4D9D-BA74-5B39E1D69DAC}"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E4D985D-2826-42AF-8448-33CF651888EB}" type="slidenum">
              <a:rPr lang="zh-CN" altLang="en-US"/>
              <a:pPr>
                <a:defRPr/>
              </a:pPr>
              <a:t>‹#›</a:t>
            </a:fld>
            <a:endParaRPr lang="zh-CN" altLang="en-US"/>
          </a:p>
        </p:txBody>
      </p:sp>
    </p:spTree>
    <p:extLst>
      <p:ext uri="{BB962C8B-B14F-4D97-AF65-F5344CB8AC3E}">
        <p14:creationId xmlns:p14="http://schemas.microsoft.com/office/powerpoint/2010/main" val="33624229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A13FBAE-65DE-40AD-A0C4-DD9651A0942B}" type="datetimeFigureOut">
              <a:rPr lang="zh-CN" altLang="en-US"/>
              <a:pPr>
                <a:defRPr/>
              </a:pPr>
              <a:t>2021/9/14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3422B4F-06D7-4F2D-B954-26326FFD3A5A}" type="slidenum">
              <a:rPr lang="zh-CN" altLang="en-US"/>
              <a:pPr>
                <a:defRPr/>
              </a:pPr>
              <a:t>‹#›</a:t>
            </a:fld>
            <a:endParaRPr lang="zh-CN" altLang="en-US"/>
          </a:p>
        </p:txBody>
      </p:sp>
    </p:spTree>
    <p:extLst>
      <p:ext uri="{BB962C8B-B14F-4D97-AF65-F5344CB8AC3E}">
        <p14:creationId xmlns:p14="http://schemas.microsoft.com/office/powerpoint/2010/main" val="42220006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AFBA5B8-B3A7-4AFF-932F-37324EF79E28}" type="datetimeFigureOut">
              <a:rPr lang="zh-CN" altLang="en-US"/>
              <a:pPr>
                <a:defRPr/>
              </a:pPr>
              <a:t>2021/9/14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4E3EFF5-6625-4707-87BF-93E7A5B85FF9}" type="slidenum">
              <a:rPr lang="zh-CN" altLang="en-US"/>
              <a:pPr>
                <a:defRPr/>
              </a:pPr>
              <a:t>‹#›</a:t>
            </a:fld>
            <a:endParaRPr lang="zh-CN" altLang="en-US"/>
          </a:p>
        </p:txBody>
      </p:sp>
    </p:spTree>
    <p:extLst>
      <p:ext uri="{BB962C8B-B14F-4D97-AF65-F5344CB8AC3E}">
        <p14:creationId xmlns:p14="http://schemas.microsoft.com/office/powerpoint/2010/main" val="194167542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B174634-DC77-47F5-A5B1-237031685661}" type="datetimeFigureOut">
              <a:rPr lang="zh-CN" altLang="en-US"/>
              <a:pPr>
                <a:defRPr/>
              </a:pPr>
              <a:t>2021/9/14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A1BF417-57BC-4CA1-AA55-453DD7720405}" type="slidenum">
              <a:rPr lang="zh-CN" altLang="en-US"/>
              <a:pPr>
                <a:defRPr/>
              </a:pPr>
              <a:t>‹#›</a:t>
            </a:fld>
            <a:endParaRPr lang="zh-CN" altLang="en-US"/>
          </a:p>
        </p:txBody>
      </p:sp>
    </p:spTree>
    <p:extLst>
      <p:ext uri="{BB962C8B-B14F-4D97-AF65-F5344CB8AC3E}">
        <p14:creationId xmlns:p14="http://schemas.microsoft.com/office/powerpoint/2010/main" val="335520208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F8CA463-CB86-448D-977F-6FF5B14F99FD}"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6F53E1-F5D8-446F-AD55-34AA0F37E0C4}" type="slidenum">
              <a:rPr lang="zh-CN" altLang="en-US"/>
              <a:pPr>
                <a:defRPr/>
              </a:pPr>
              <a:t>‹#›</a:t>
            </a:fld>
            <a:endParaRPr lang="zh-CN" altLang="en-US"/>
          </a:p>
        </p:txBody>
      </p:sp>
    </p:spTree>
    <p:extLst>
      <p:ext uri="{BB962C8B-B14F-4D97-AF65-F5344CB8AC3E}">
        <p14:creationId xmlns:p14="http://schemas.microsoft.com/office/powerpoint/2010/main" val="18303833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1FB3B3F-F478-4D2D-B1FB-F378E1FD66E5}" type="datetimeFigureOut">
              <a:rPr lang="zh-CN" altLang="en-US"/>
              <a:pPr>
                <a:defRPr/>
              </a:pPr>
              <a:t>2021/9/14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BE8208E-95FD-4EA2-8471-EF1A2E9FEAC2}" type="slidenum">
              <a:rPr lang="zh-CN" altLang="en-US"/>
              <a:pPr>
                <a:defRPr/>
              </a:pPr>
              <a:t>‹#›</a:t>
            </a:fld>
            <a:endParaRPr lang="zh-CN" altLang="en-US"/>
          </a:p>
        </p:txBody>
      </p:sp>
    </p:spTree>
    <p:extLst>
      <p:ext uri="{BB962C8B-B14F-4D97-AF65-F5344CB8AC3E}">
        <p14:creationId xmlns:p14="http://schemas.microsoft.com/office/powerpoint/2010/main" val="418369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15F5CE7F-C115-45FE-A75D-2A7B23DC33B0}" type="datetimeFigureOut">
              <a:rPr lang="zh-CN" altLang="en-US"/>
              <a:pPr>
                <a:defRPr/>
              </a:pPr>
              <a:t>2021/9/14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02DDA0B7-7BF0-4D21-A10E-B7158AE365E9}" type="slidenum">
              <a:rPr lang="zh-CN" altLang="en-US"/>
              <a:pPr>
                <a:defRPr/>
              </a:pPr>
              <a:t>‹#›</a:t>
            </a:fld>
            <a:endParaRPr lang="zh-CN" altLang="en-US"/>
          </a:p>
        </p:txBody>
      </p:sp>
      <p:sp>
        <p:nvSpPr>
          <p:cNvPr id="1031" name="Text Box 11"/>
          <p:cNvSpPr txBox="1">
            <a:spLocks noChangeArrowheads="1"/>
          </p:cNvSpPr>
          <p:nvPr/>
        </p:nvSpPr>
        <p:spPr bwMode="auto">
          <a:xfrm>
            <a:off x="406400" y="6515100"/>
            <a:ext cx="12954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1 </a:t>
            </a:r>
            <a:r>
              <a:rPr kumimoji="0" lang="zh-CN" altLang="en-US" sz="1200" b="1">
                <a:solidFill>
                  <a:schemeClr val="tx1"/>
                </a:solidFill>
                <a:latin typeface="Calibri" pitchFamily="34" charset="0"/>
              </a:rPr>
              <a:t>章   简介</a:t>
            </a:r>
          </a:p>
        </p:txBody>
      </p:sp>
      <p:sp>
        <p:nvSpPr>
          <p:cNvPr id="1032"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1033" name="Text Box 11"/>
          <p:cNvSpPr txBox="1">
            <a:spLocks noChangeArrowheads="1"/>
          </p:cNvSpPr>
          <p:nvPr/>
        </p:nvSpPr>
        <p:spPr bwMode="auto">
          <a:xfrm>
            <a:off x="3643313" y="6510338"/>
            <a:ext cx="2033587"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B87535DC-1919-4970-ADF6-266DA9F5F96A}" type="datetimeFigureOut">
              <a:rPr lang="zh-CN" altLang="en-US"/>
              <a:pPr>
                <a:defRPr/>
              </a:pPr>
              <a:t>2021/9/14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51A4214B-E5A3-4F32-BD6A-5F59C5C5C7F5}" type="slidenum">
              <a:rPr lang="zh-CN" altLang="en-US"/>
              <a:pPr>
                <a:defRPr/>
              </a:pPr>
              <a:t>‹#›</a:t>
            </a:fld>
            <a:endParaRPr lang="zh-CN" altLang="en-US"/>
          </a:p>
        </p:txBody>
      </p:sp>
      <p:sp>
        <p:nvSpPr>
          <p:cNvPr id="2055" name="Text Box 11"/>
          <p:cNvSpPr txBox="1">
            <a:spLocks noChangeArrowheads="1"/>
          </p:cNvSpPr>
          <p:nvPr/>
        </p:nvSpPr>
        <p:spPr bwMode="auto">
          <a:xfrm>
            <a:off x="393700" y="6515100"/>
            <a:ext cx="25654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2 </a:t>
            </a:r>
            <a:r>
              <a:rPr kumimoji="0" lang="zh-CN" altLang="en-US" sz="1200" b="1">
                <a:solidFill>
                  <a:schemeClr val="tx1"/>
                </a:solidFill>
                <a:latin typeface="Calibri" pitchFamily="34" charset="0"/>
              </a:rPr>
              <a:t>章  线性规划</a:t>
            </a:r>
            <a:r>
              <a:rPr kumimoji="0" lang="en-US" altLang="zh-CN" sz="1200" b="1">
                <a:solidFill>
                  <a:schemeClr val="tx1"/>
                </a:solidFill>
                <a:latin typeface="Calibri" pitchFamily="34" charset="0"/>
              </a:rPr>
              <a:t>: </a:t>
            </a:r>
            <a:r>
              <a:rPr kumimoji="0" lang="zh-CN" altLang="en-US" sz="1200" b="1">
                <a:solidFill>
                  <a:schemeClr val="tx1"/>
                </a:solidFill>
                <a:latin typeface="Calibri" pitchFamily="34" charset="0"/>
              </a:rPr>
              <a:t>基本理论与方法</a:t>
            </a:r>
          </a:p>
        </p:txBody>
      </p:sp>
      <p:sp>
        <p:nvSpPr>
          <p:cNvPr id="2056"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2057" name="Text Box 11"/>
          <p:cNvSpPr txBox="1">
            <a:spLocks noChangeArrowheads="1"/>
          </p:cNvSpPr>
          <p:nvPr/>
        </p:nvSpPr>
        <p:spPr bwMode="auto">
          <a:xfrm>
            <a:off x="3922713" y="6510338"/>
            <a:ext cx="2033587"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F841D39B-5A10-475D-A328-6D39100FA7E1}" type="datetimeFigureOut">
              <a:rPr lang="zh-CN" altLang="en-US"/>
              <a:pPr>
                <a:defRPr/>
              </a:pPr>
              <a:t>2021/9/14</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2AC5ABBB-35A7-4BAD-8528-BA4D20D04957}" type="slidenum">
              <a:rPr lang="zh-CN" altLang="en-US"/>
              <a:pPr>
                <a:defRPr/>
              </a:pPr>
              <a:t>‹#›</a:t>
            </a:fld>
            <a:endParaRPr lang="zh-CN" altLang="en-US"/>
          </a:p>
        </p:txBody>
      </p:sp>
      <p:sp>
        <p:nvSpPr>
          <p:cNvPr id="3079" name="Text Box 11"/>
          <p:cNvSpPr txBox="1">
            <a:spLocks noChangeArrowheads="1"/>
          </p:cNvSpPr>
          <p:nvPr/>
        </p:nvSpPr>
        <p:spPr bwMode="auto">
          <a:xfrm>
            <a:off x="355600" y="6515100"/>
            <a:ext cx="260985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3 </a:t>
            </a:r>
            <a:r>
              <a:rPr kumimoji="0" lang="zh-CN" altLang="en-US" sz="1200" b="1">
                <a:solidFill>
                  <a:schemeClr val="tx1"/>
                </a:solidFill>
                <a:latin typeface="Calibri" pitchFamily="34" charset="0"/>
              </a:rPr>
              <a:t>章   线性规划：扩展及其应用</a:t>
            </a:r>
          </a:p>
        </p:txBody>
      </p:sp>
      <p:sp>
        <p:nvSpPr>
          <p:cNvPr id="3080"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3081" name="Text Box 11"/>
          <p:cNvSpPr txBox="1">
            <a:spLocks noChangeArrowheads="1"/>
          </p:cNvSpPr>
          <p:nvPr/>
        </p:nvSpPr>
        <p:spPr bwMode="auto">
          <a:xfrm>
            <a:off x="4699000" y="6510338"/>
            <a:ext cx="2033588"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5A9C9EE9-CD23-424F-A639-AF732FED5570}" type="datetimeFigureOut">
              <a:rPr lang="zh-CN" altLang="en-US"/>
              <a:pPr>
                <a:defRPr/>
              </a:pPr>
              <a:t>2021/9/14</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5A0E9605-F775-4E82-A7A0-9FA5662659E3}" type="slidenum">
              <a:rPr lang="zh-CN" altLang="en-US"/>
              <a:pPr>
                <a:defRPr/>
              </a:pPr>
              <a:t>‹#›</a:t>
            </a:fld>
            <a:endParaRPr lang="zh-CN" altLang="en-US"/>
          </a:p>
        </p:txBody>
      </p:sp>
      <p:sp>
        <p:nvSpPr>
          <p:cNvPr id="4103" name="Text Box 11"/>
          <p:cNvSpPr txBox="1">
            <a:spLocks noChangeArrowheads="1"/>
          </p:cNvSpPr>
          <p:nvPr/>
        </p:nvSpPr>
        <p:spPr bwMode="auto">
          <a:xfrm>
            <a:off x="368300" y="6515100"/>
            <a:ext cx="22606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4   </a:t>
            </a:r>
            <a:r>
              <a:rPr kumimoji="0" lang="zh-CN" altLang="en-US" sz="1200" b="1">
                <a:solidFill>
                  <a:schemeClr val="tx1"/>
                </a:solidFill>
                <a:latin typeface="Calibri" pitchFamily="34" charset="0"/>
              </a:rPr>
              <a:t>章  无约束优化：基础</a:t>
            </a:r>
          </a:p>
        </p:txBody>
      </p:sp>
      <p:sp>
        <p:nvSpPr>
          <p:cNvPr id="4104"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4105" name="Text Box 11"/>
          <p:cNvSpPr txBox="1">
            <a:spLocks noChangeArrowheads="1"/>
          </p:cNvSpPr>
          <p:nvPr/>
        </p:nvSpPr>
        <p:spPr bwMode="auto">
          <a:xfrm>
            <a:off x="4699000" y="6510338"/>
            <a:ext cx="2033588"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AA66CD20-66EF-4FBE-9D03-9D6A0E20ED51}" type="datetimeFigureOut">
              <a:rPr lang="zh-CN" altLang="en-US"/>
              <a:pPr>
                <a:defRPr/>
              </a:pPr>
              <a:t>2021/9/14</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738CF158-26B1-4C18-95DC-42AC42CD9CF9}" type="slidenum">
              <a:rPr lang="zh-CN" altLang="en-US"/>
              <a:pPr>
                <a:defRPr/>
              </a:pPr>
              <a:t>‹#›</a:t>
            </a:fld>
            <a:endParaRPr lang="zh-CN" altLang="en-US"/>
          </a:p>
        </p:txBody>
      </p:sp>
      <p:sp>
        <p:nvSpPr>
          <p:cNvPr id="5127" name="Text Box 11"/>
          <p:cNvSpPr txBox="1">
            <a:spLocks noChangeArrowheads="1"/>
          </p:cNvSpPr>
          <p:nvPr/>
        </p:nvSpPr>
        <p:spPr bwMode="auto">
          <a:xfrm>
            <a:off x="381000" y="6515100"/>
            <a:ext cx="39624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5  </a:t>
            </a:r>
            <a:r>
              <a:rPr kumimoji="0" lang="zh-CN" altLang="en-US" sz="1200" b="1">
                <a:solidFill>
                  <a:schemeClr val="tx1"/>
                </a:solidFill>
                <a:latin typeface="Calibri" pitchFamily="34" charset="0"/>
              </a:rPr>
              <a:t>章  无约束优化：线搜索法</a:t>
            </a:r>
          </a:p>
        </p:txBody>
      </p:sp>
      <p:sp>
        <p:nvSpPr>
          <p:cNvPr id="5128"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5129" name="Text Box 11"/>
          <p:cNvSpPr txBox="1">
            <a:spLocks noChangeArrowheads="1"/>
          </p:cNvSpPr>
          <p:nvPr/>
        </p:nvSpPr>
        <p:spPr bwMode="auto">
          <a:xfrm>
            <a:off x="4699000" y="6510338"/>
            <a:ext cx="2033588"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D43A5AB5-ABA8-4EFF-AB50-1B5B0D3B9BC8}" type="datetimeFigureOut">
              <a:rPr lang="zh-CN" altLang="en-US"/>
              <a:pPr>
                <a:defRPr/>
              </a:pPr>
              <a:t>2021/9/14</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9A4368BC-555D-475F-A7D5-C740E2D4A4E3}" type="slidenum">
              <a:rPr lang="zh-CN" altLang="en-US"/>
              <a:pPr>
                <a:defRPr/>
              </a:pPr>
              <a:t>‹#›</a:t>
            </a:fld>
            <a:endParaRPr lang="zh-CN" altLang="en-US"/>
          </a:p>
        </p:txBody>
      </p:sp>
      <p:sp>
        <p:nvSpPr>
          <p:cNvPr id="6151" name="Text Box 11"/>
          <p:cNvSpPr txBox="1">
            <a:spLocks noChangeArrowheads="1"/>
          </p:cNvSpPr>
          <p:nvPr/>
        </p:nvSpPr>
        <p:spPr bwMode="auto">
          <a:xfrm>
            <a:off x="323850" y="6515100"/>
            <a:ext cx="2663825"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6  </a:t>
            </a:r>
            <a:r>
              <a:rPr kumimoji="0" lang="zh-CN" altLang="en-US" sz="1200" b="1">
                <a:solidFill>
                  <a:schemeClr val="tx1"/>
                </a:solidFill>
                <a:latin typeface="Calibri" pitchFamily="34" charset="0"/>
              </a:rPr>
              <a:t>章  无约束优化：信赖域法</a:t>
            </a:r>
          </a:p>
        </p:txBody>
      </p:sp>
      <p:sp>
        <p:nvSpPr>
          <p:cNvPr id="6152"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6153" name="Text Box 11"/>
          <p:cNvSpPr txBox="1">
            <a:spLocks noChangeArrowheads="1"/>
          </p:cNvSpPr>
          <p:nvPr/>
        </p:nvSpPr>
        <p:spPr bwMode="auto">
          <a:xfrm>
            <a:off x="4699000" y="6510338"/>
            <a:ext cx="2033588"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6C3CB874-330C-4CFA-A986-24126156489C}" type="datetimeFigureOut">
              <a:rPr lang="zh-CN" altLang="en-US"/>
              <a:pPr>
                <a:defRPr/>
              </a:pPr>
              <a:t>2021/9/14</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F283BC77-99BA-4EF4-8834-7EC5BE92A9FB}" type="slidenum">
              <a:rPr lang="zh-CN" altLang="en-US"/>
              <a:pPr>
                <a:defRPr/>
              </a:pPr>
              <a:t>‹#›</a:t>
            </a:fld>
            <a:endParaRPr lang="zh-CN" altLang="en-US"/>
          </a:p>
        </p:txBody>
      </p:sp>
      <p:sp>
        <p:nvSpPr>
          <p:cNvPr id="7175" name="Text Box 11"/>
          <p:cNvSpPr txBox="1">
            <a:spLocks noChangeArrowheads="1"/>
          </p:cNvSpPr>
          <p:nvPr/>
        </p:nvSpPr>
        <p:spPr bwMode="auto">
          <a:xfrm>
            <a:off x="323850" y="6515100"/>
            <a:ext cx="2663825"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7  </a:t>
            </a:r>
            <a:r>
              <a:rPr kumimoji="0" lang="zh-CN" altLang="en-US" sz="1200" b="1">
                <a:solidFill>
                  <a:schemeClr val="tx1"/>
                </a:solidFill>
                <a:latin typeface="Calibri" pitchFamily="34" charset="0"/>
              </a:rPr>
              <a:t>章  约束优化：理论</a:t>
            </a:r>
          </a:p>
        </p:txBody>
      </p:sp>
      <p:sp>
        <p:nvSpPr>
          <p:cNvPr id="7176"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7177" name="Text Box 11"/>
          <p:cNvSpPr txBox="1">
            <a:spLocks noChangeArrowheads="1"/>
          </p:cNvSpPr>
          <p:nvPr/>
        </p:nvSpPr>
        <p:spPr bwMode="auto">
          <a:xfrm>
            <a:off x="4699000" y="6510338"/>
            <a:ext cx="2033588"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08C69C65-DBFF-44C0-A0A7-B4F88D8B9AC8}" type="datetimeFigureOut">
              <a:rPr lang="zh-CN" altLang="en-US"/>
              <a:pPr>
                <a:defRPr/>
              </a:pPr>
              <a:t>2021/9/14</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DCB9013C-D8CF-4EE9-ACD6-2C3F86B760F9}" type="slidenum">
              <a:rPr lang="zh-CN" altLang="en-US"/>
              <a:pPr>
                <a:defRPr/>
              </a:pPr>
              <a:t>‹#›</a:t>
            </a:fld>
            <a:endParaRPr lang="zh-CN" altLang="en-US"/>
          </a:p>
        </p:txBody>
      </p:sp>
      <p:sp>
        <p:nvSpPr>
          <p:cNvPr id="8199" name="Text Box 11"/>
          <p:cNvSpPr txBox="1">
            <a:spLocks noChangeArrowheads="1"/>
          </p:cNvSpPr>
          <p:nvPr/>
        </p:nvSpPr>
        <p:spPr bwMode="auto">
          <a:xfrm>
            <a:off x="323850" y="6515100"/>
            <a:ext cx="2663825"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8  </a:t>
            </a:r>
            <a:r>
              <a:rPr kumimoji="0" lang="zh-CN" altLang="en-US" sz="1200" b="1">
                <a:solidFill>
                  <a:schemeClr val="tx1"/>
                </a:solidFill>
                <a:latin typeface="Calibri" pitchFamily="34" charset="0"/>
              </a:rPr>
              <a:t>章  约束优化：线性约束规划</a:t>
            </a:r>
          </a:p>
        </p:txBody>
      </p:sp>
      <p:sp>
        <p:nvSpPr>
          <p:cNvPr id="8200"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8201" name="Text Box 11"/>
          <p:cNvSpPr txBox="1">
            <a:spLocks noChangeArrowheads="1"/>
          </p:cNvSpPr>
          <p:nvPr/>
        </p:nvSpPr>
        <p:spPr bwMode="auto">
          <a:xfrm>
            <a:off x="4699000" y="6510338"/>
            <a:ext cx="2033588"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38E50017-92EA-4EFB-B86F-431B548BC304}" type="datetimeFigureOut">
              <a:rPr lang="zh-CN" altLang="en-US"/>
              <a:pPr>
                <a:defRPr/>
              </a:pPr>
              <a:t>2021/9/14</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E9B04D3E-33F4-48DA-9C3C-64F44A9A09AA}" type="slidenum">
              <a:rPr lang="zh-CN" altLang="en-US"/>
              <a:pPr>
                <a:defRPr/>
              </a:pPr>
              <a:t>‹#›</a:t>
            </a:fld>
            <a:endParaRPr lang="zh-CN" altLang="en-US"/>
          </a:p>
        </p:txBody>
      </p:sp>
      <p:sp>
        <p:nvSpPr>
          <p:cNvPr id="9223" name="Text Box 11"/>
          <p:cNvSpPr txBox="1">
            <a:spLocks noChangeArrowheads="1"/>
          </p:cNvSpPr>
          <p:nvPr/>
        </p:nvSpPr>
        <p:spPr bwMode="auto">
          <a:xfrm>
            <a:off x="323850" y="6515100"/>
            <a:ext cx="2663825"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9  </a:t>
            </a:r>
            <a:r>
              <a:rPr kumimoji="0" lang="zh-CN" altLang="en-US" sz="1200" b="1">
                <a:solidFill>
                  <a:schemeClr val="tx1"/>
                </a:solidFill>
                <a:latin typeface="Calibri" pitchFamily="34" charset="0"/>
              </a:rPr>
              <a:t>章  约束优化：非线性约束规划</a:t>
            </a:r>
          </a:p>
        </p:txBody>
      </p:sp>
      <p:sp>
        <p:nvSpPr>
          <p:cNvPr id="9224" name="Text Box 11"/>
          <p:cNvSpPr txBox="1">
            <a:spLocks noChangeArrowheads="1"/>
          </p:cNvSpPr>
          <p:nvPr/>
        </p:nvSpPr>
        <p:spPr bwMode="auto">
          <a:xfrm>
            <a:off x="7531100" y="6553200"/>
            <a:ext cx="1574800"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9225" name="Text Box 11"/>
          <p:cNvSpPr txBox="1">
            <a:spLocks noChangeArrowheads="1"/>
          </p:cNvSpPr>
          <p:nvPr/>
        </p:nvSpPr>
        <p:spPr bwMode="auto">
          <a:xfrm>
            <a:off x="4699000" y="6510338"/>
            <a:ext cx="2033588" cy="276225"/>
          </a:xfrm>
          <a:prstGeom prst="rect">
            <a:avLst/>
          </a:prstGeom>
          <a:no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100.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20.xml"/></Relationships>
</file>

<file path=ppt/slides/_rels/slide101.xml.rels><?xml version="1.0" encoding="UTF-8" standalone="yes"?>
<Relationships xmlns="http://schemas.openxmlformats.org/package/2006/relationships"><Relationship Id="rId3" Type="http://schemas.openxmlformats.org/officeDocument/2006/relationships/image" Target="../media/image268.png"/><Relationship Id="rId2" Type="http://schemas.openxmlformats.org/officeDocument/2006/relationships/image" Target="../media/image242.png"/><Relationship Id="rId1" Type="http://schemas.openxmlformats.org/officeDocument/2006/relationships/slideLayout" Target="../slideLayouts/slideLayout20.xml"/><Relationship Id="rId4" Type="http://schemas.openxmlformats.org/officeDocument/2006/relationships/image" Target="../media/image269.png"/></Relationships>
</file>

<file path=ppt/slides/_rels/slide102.xml.rels><?xml version="1.0" encoding="UTF-8" standalone="yes"?>
<Relationships xmlns="http://schemas.openxmlformats.org/package/2006/relationships"><Relationship Id="rId8" Type="http://schemas.openxmlformats.org/officeDocument/2006/relationships/image" Target="../media/image273.png"/><Relationship Id="rId13" Type="http://schemas.openxmlformats.org/officeDocument/2006/relationships/image" Target="../media/image277.png"/><Relationship Id="rId3" Type="http://schemas.openxmlformats.org/officeDocument/2006/relationships/image" Target="../media/image272.png"/><Relationship Id="rId7" Type="http://schemas.openxmlformats.org/officeDocument/2006/relationships/image" Target="../media/image271.wmf"/><Relationship Id="rId12" Type="http://schemas.openxmlformats.org/officeDocument/2006/relationships/image" Target="../media/image276.png"/><Relationship Id="rId2" Type="http://schemas.openxmlformats.org/officeDocument/2006/relationships/slideLayout" Target="../slideLayouts/slideLayout20.xml"/><Relationship Id="rId1" Type="http://schemas.openxmlformats.org/officeDocument/2006/relationships/vmlDrawing" Target="../drawings/vmlDrawing10.vml"/><Relationship Id="rId6" Type="http://schemas.openxmlformats.org/officeDocument/2006/relationships/oleObject" Target="../embeddings/oleObject16.bin"/><Relationship Id="rId11" Type="http://schemas.openxmlformats.org/officeDocument/2006/relationships/image" Target="../media/image275.png"/><Relationship Id="rId5" Type="http://schemas.openxmlformats.org/officeDocument/2006/relationships/image" Target="../media/image270.wmf"/><Relationship Id="rId10" Type="http://schemas.openxmlformats.org/officeDocument/2006/relationships/image" Target="../media/image274.png"/><Relationship Id="rId4" Type="http://schemas.openxmlformats.org/officeDocument/2006/relationships/oleObject" Target="../embeddings/oleObject15.bin"/><Relationship Id="rId9" Type="http://schemas.openxmlformats.org/officeDocument/2006/relationships/image" Target="../media/image242.png"/><Relationship Id="rId14" Type="http://schemas.openxmlformats.org/officeDocument/2006/relationships/image" Target="../media/image278.png"/></Relationships>
</file>

<file path=ppt/slides/_rels/slide10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20.xml"/><Relationship Id="rId4" Type="http://schemas.openxmlformats.org/officeDocument/2006/relationships/image" Target="../media/image281.png"/></Relationships>
</file>

<file path=ppt/slides/_rels/slide104.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image" Target="../media/image282.png"/><Relationship Id="rId1" Type="http://schemas.openxmlformats.org/officeDocument/2006/relationships/slideLayout" Target="../slideLayouts/slideLayout20.xml"/><Relationship Id="rId4" Type="http://schemas.openxmlformats.org/officeDocument/2006/relationships/image" Target="../media/image284.png"/></Relationships>
</file>

<file path=ppt/slides/_rels/slide105.xml.rels><?xml version="1.0" encoding="UTF-8" standalone="yes"?>
<Relationships xmlns="http://schemas.openxmlformats.org/package/2006/relationships"><Relationship Id="rId3" Type="http://schemas.openxmlformats.org/officeDocument/2006/relationships/image" Target="../media/image286.png"/><Relationship Id="rId2" Type="http://schemas.openxmlformats.org/officeDocument/2006/relationships/image" Target="../media/image285.png"/><Relationship Id="rId1" Type="http://schemas.openxmlformats.org/officeDocument/2006/relationships/slideLayout" Target="../slideLayouts/slideLayout20.xml"/><Relationship Id="rId4" Type="http://schemas.openxmlformats.org/officeDocument/2006/relationships/image" Target="../media/image287.png"/></Relationships>
</file>

<file path=ppt/slides/_rels/slide106.xml.rels><?xml version="1.0" encoding="UTF-8" standalone="yes"?>
<Relationships xmlns="http://schemas.openxmlformats.org/package/2006/relationships"><Relationship Id="rId3" Type="http://schemas.openxmlformats.org/officeDocument/2006/relationships/image" Target="../media/image288.png"/><Relationship Id="rId2" Type="http://schemas.openxmlformats.org/officeDocument/2006/relationships/image" Target="../media/image285.png"/><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0.xml"/><Relationship Id="rId6" Type="http://schemas.openxmlformats.org/officeDocument/2006/relationships/image" Target="../media/image287.png"/><Relationship Id="rId5" Type="http://schemas.openxmlformats.org/officeDocument/2006/relationships/image" Target="../media/image292.png"/><Relationship Id="rId4" Type="http://schemas.openxmlformats.org/officeDocument/2006/relationships/image" Target="../media/image29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9.xml.rels><?xml version="1.0" encoding="UTF-8" standalone="yes"?>
<Relationships xmlns="http://schemas.openxmlformats.org/package/2006/relationships"><Relationship Id="rId3" Type="http://schemas.openxmlformats.org/officeDocument/2006/relationships/image" Target="../media/image294.png"/><Relationship Id="rId2" Type="http://schemas.openxmlformats.org/officeDocument/2006/relationships/image" Target="../media/image293.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0.xml"/><Relationship Id="rId5" Type="http://schemas.openxmlformats.org/officeDocument/2006/relationships/image" Target="../media/image298.png"/><Relationship Id="rId4" Type="http://schemas.openxmlformats.org/officeDocument/2006/relationships/image" Target="../media/image297.png"/></Relationships>
</file>

<file path=ppt/slides/_rels/slide112.x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3" Type="http://schemas.openxmlformats.org/officeDocument/2006/relationships/image" Target="../media/image303.png"/><Relationship Id="rId2" Type="http://schemas.openxmlformats.org/officeDocument/2006/relationships/image" Target="../media/image302.png"/><Relationship Id="rId1" Type="http://schemas.openxmlformats.org/officeDocument/2006/relationships/slideLayout" Target="../slideLayouts/slideLayout20.xml"/></Relationships>
</file>

<file path=ppt/slides/_rels/slide115.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4.png"/><Relationship Id="rId1" Type="http://schemas.openxmlformats.org/officeDocument/2006/relationships/slideLayout" Target="../slideLayouts/slideLayout20.xml"/><Relationship Id="rId4" Type="http://schemas.openxmlformats.org/officeDocument/2006/relationships/image" Target="../media/image306.png"/></Relationships>
</file>

<file path=ppt/slides/_rels/slide116.xml.rels><?xml version="1.0" encoding="UTF-8" standalone="yes"?>
<Relationships xmlns="http://schemas.openxmlformats.org/package/2006/relationships"><Relationship Id="rId3" Type="http://schemas.openxmlformats.org/officeDocument/2006/relationships/image" Target="../media/image308.png"/><Relationship Id="rId2" Type="http://schemas.openxmlformats.org/officeDocument/2006/relationships/image" Target="../media/image307.png"/><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9.png"/><Relationship Id="rId1" Type="http://schemas.openxmlformats.org/officeDocument/2006/relationships/slideLayout" Target="../slideLayouts/slideLayout20.xml"/><Relationship Id="rId5" Type="http://schemas.openxmlformats.org/officeDocument/2006/relationships/image" Target="../media/image312.png"/><Relationship Id="rId4" Type="http://schemas.openxmlformats.org/officeDocument/2006/relationships/image" Target="../media/image311.png"/></Relationships>
</file>

<file path=ppt/slides/_rels/slide118.xml.rels><?xml version="1.0" encoding="UTF-8" standalone="yes"?>
<Relationships xmlns="http://schemas.openxmlformats.org/package/2006/relationships"><Relationship Id="rId3" Type="http://schemas.openxmlformats.org/officeDocument/2006/relationships/image" Target="../media/image314.png"/><Relationship Id="rId2" Type="http://schemas.openxmlformats.org/officeDocument/2006/relationships/image" Target="../media/image313.png"/><Relationship Id="rId1" Type="http://schemas.openxmlformats.org/officeDocument/2006/relationships/slideLayout" Target="../slideLayouts/slideLayout20.xml"/></Relationships>
</file>

<file path=ppt/slides/_rels/slide119.xml.rels><?xml version="1.0" encoding="UTF-8" standalone="yes"?>
<Relationships xmlns="http://schemas.openxmlformats.org/package/2006/relationships"><Relationship Id="rId3" Type="http://schemas.openxmlformats.org/officeDocument/2006/relationships/image" Target="../media/image316.png"/><Relationship Id="rId2" Type="http://schemas.openxmlformats.org/officeDocument/2006/relationships/image" Target="../media/image315.png"/><Relationship Id="rId1" Type="http://schemas.openxmlformats.org/officeDocument/2006/relationships/slideLayout" Target="../slideLayouts/slideLayout20.xml"/><Relationship Id="rId5" Type="http://schemas.openxmlformats.org/officeDocument/2006/relationships/image" Target="../media/image318.png"/><Relationship Id="rId4" Type="http://schemas.openxmlformats.org/officeDocument/2006/relationships/image" Target="../media/image31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5.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slideLayout" Target="../slideLayouts/slideLayout20.xml"/><Relationship Id="rId1" Type="http://schemas.openxmlformats.org/officeDocument/2006/relationships/vmlDrawing" Target="../drawings/vmlDrawing2.v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4.wmf"/><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oleObject" Target="../embeddings/oleObject3.bin"/><Relationship Id="rId9" Type="http://schemas.openxmlformats.org/officeDocument/2006/relationships/image" Target="../media/image49.png"/><Relationship Id="rId1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0.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64.png"/><Relationship Id="rId2" Type="http://schemas.openxmlformats.org/officeDocument/2006/relationships/slideLayout" Target="../slideLayouts/slideLayout20.xml"/><Relationship Id="rId1" Type="http://schemas.openxmlformats.org/officeDocument/2006/relationships/vmlDrawing" Target="../drawings/vmlDrawing3.vml"/><Relationship Id="rId6" Type="http://schemas.openxmlformats.org/officeDocument/2006/relationships/image" Target="../media/image63.wmf"/><Relationship Id="rId5" Type="http://schemas.openxmlformats.org/officeDocument/2006/relationships/oleObject" Target="../embeddings/oleObject5.bin"/><Relationship Id="rId4" Type="http://schemas.openxmlformats.org/officeDocument/2006/relationships/image" Target="../media/image6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0.xml"/><Relationship Id="rId1" Type="http://schemas.openxmlformats.org/officeDocument/2006/relationships/vmlDrawing" Target="../drawings/vmlDrawing4.v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wmf"/></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0.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0.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oleObject" Target="../embeddings/oleObject7.bin"/><Relationship Id="rId7" Type="http://schemas.openxmlformats.org/officeDocument/2006/relationships/image" Target="../media/image80.png"/><Relationship Id="rId2" Type="http://schemas.openxmlformats.org/officeDocument/2006/relationships/slideLayout" Target="../slideLayouts/slideLayout20.xml"/><Relationship Id="rId1" Type="http://schemas.openxmlformats.org/officeDocument/2006/relationships/vmlDrawing" Target="../drawings/vmlDrawing5.vml"/><Relationship Id="rId6" Type="http://schemas.openxmlformats.org/officeDocument/2006/relationships/image" Target="../media/image79.wmf"/><Relationship Id="rId11" Type="http://schemas.openxmlformats.org/officeDocument/2006/relationships/image" Target="../media/image84.emf"/><Relationship Id="rId5" Type="http://schemas.openxmlformats.org/officeDocument/2006/relationships/oleObject" Target="../embeddings/oleObject7.bin"/><Relationship Id="rId10" Type="http://schemas.openxmlformats.org/officeDocument/2006/relationships/image" Target="../media/image83.png"/><Relationship Id="rId4" Type="http://schemas.openxmlformats.org/officeDocument/2006/relationships/image" Target="../media/image79.wmf"/><Relationship Id="rId9" Type="http://schemas.openxmlformats.org/officeDocument/2006/relationships/image" Target="../media/image82.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8.bin"/><Relationship Id="rId7" Type="http://schemas.openxmlformats.org/officeDocument/2006/relationships/image" Target="../media/image79.wmf"/><Relationship Id="rId12" Type="http://schemas.openxmlformats.org/officeDocument/2006/relationships/image" Target="../media/image84.emf"/><Relationship Id="rId2" Type="http://schemas.openxmlformats.org/officeDocument/2006/relationships/slideLayout" Target="../slideLayouts/slideLayout20.xml"/><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87.png"/><Relationship Id="rId5" Type="http://schemas.openxmlformats.org/officeDocument/2006/relationships/image" Target="../media/image86.png"/><Relationship Id="rId10" Type="http://schemas.openxmlformats.org/officeDocument/2006/relationships/image" Target="../media/image80.png"/><Relationship Id="rId4" Type="http://schemas.openxmlformats.org/officeDocument/2006/relationships/image" Target="../media/image85.wmf"/><Relationship Id="rId9" Type="http://schemas.openxmlformats.org/officeDocument/2006/relationships/image" Target="../media/image79.wmf"/></Relationships>
</file>

<file path=ppt/slides/_rels/slide29.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20.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96.png"/><Relationship Id="rId2" Type="http://schemas.openxmlformats.org/officeDocument/2006/relationships/slideLayout" Target="../slideLayouts/slideLayout20.xml"/><Relationship Id="rId1" Type="http://schemas.openxmlformats.org/officeDocument/2006/relationships/vmlDrawing" Target="../drawings/vmlDrawing7.v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slideLayout" Target="../slideLayouts/slideLayout20.xml"/><Relationship Id="rId1" Type="http://schemas.openxmlformats.org/officeDocument/2006/relationships/vmlDrawing" Target="../drawings/vmlDrawing8.vml"/><Relationship Id="rId6" Type="http://schemas.openxmlformats.org/officeDocument/2006/relationships/image" Target="../media/image97.wmf"/><Relationship Id="rId5" Type="http://schemas.openxmlformats.org/officeDocument/2006/relationships/oleObject" Target="../embeddings/oleObject10.bin"/><Relationship Id="rId4" Type="http://schemas.openxmlformats.org/officeDocument/2006/relationships/image" Target="../media/image99.png"/></Relationships>
</file>

<file path=ppt/slides/_rels/slide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0.xml"/><Relationship Id="rId5" Type="http://schemas.openxmlformats.org/officeDocument/2006/relationships/image" Target="../media/image110.png"/><Relationship Id="rId4" Type="http://schemas.openxmlformats.org/officeDocument/2006/relationships/image" Target="../media/image109.png"/></Relationships>
</file>

<file path=ppt/slides/_rels/slide3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0.xml"/><Relationship Id="rId6" Type="http://schemas.openxmlformats.org/officeDocument/2006/relationships/image" Target="../media/image96.png"/><Relationship Id="rId5" Type="http://schemas.openxmlformats.org/officeDocument/2006/relationships/image" Target="../media/image114.png"/><Relationship Id="rId4" Type="http://schemas.openxmlformats.org/officeDocument/2006/relationships/image" Target="../media/image1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5.png"/><Relationship Id="rId1" Type="http://schemas.openxmlformats.org/officeDocument/2006/relationships/slideLayout" Target="../slideLayouts/slideLayout20.xml"/><Relationship Id="rId4" Type="http://schemas.openxmlformats.org/officeDocument/2006/relationships/image" Target="../media/image1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0.xml"/><Relationship Id="rId4" Type="http://schemas.openxmlformats.org/officeDocument/2006/relationships/image" Target="../media/image121.png"/></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0.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0.xml"/><Relationship Id="rId5" Type="http://schemas.openxmlformats.org/officeDocument/2006/relationships/image" Target="../media/image132.png"/><Relationship Id="rId4" Type="http://schemas.openxmlformats.org/officeDocument/2006/relationships/image" Target="../media/image131.png"/></Relationships>
</file>

<file path=ppt/slides/_rels/slide5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0.xml"/><Relationship Id="rId4" Type="http://schemas.openxmlformats.org/officeDocument/2006/relationships/image" Target="../media/image135.png"/></Relationships>
</file>

<file path=ppt/slides/_rels/slide5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0.xml"/><Relationship Id="rId5" Type="http://schemas.openxmlformats.org/officeDocument/2006/relationships/image" Target="../media/image139.png"/><Relationship Id="rId4" Type="http://schemas.openxmlformats.org/officeDocument/2006/relationships/image" Target="../media/image138.png"/></Relationships>
</file>

<file path=ppt/slides/_rels/slide5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0.xml"/><Relationship Id="rId4" Type="http://schemas.openxmlformats.org/officeDocument/2006/relationships/image" Target="../media/image1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20.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s>
</file>

<file path=ppt/slides/_rels/slide61.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image" Target="../media/image158.png"/><Relationship Id="rId7" Type="http://schemas.openxmlformats.org/officeDocument/2006/relationships/image" Target="../media/image161.png"/><Relationship Id="rId2" Type="http://schemas.openxmlformats.org/officeDocument/2006/relationships/image" Target="../media/image112.png"/><Relationship Id="rId1" Type="http://schemas.openxmlformats.org/officeDocument/2006/relationships/slideLayout" Target="../slideLayouts/slideLayout20.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14.png"/><Relationship Id="rId9" Type="http://schemas.openxmlformats.org/officeDocument/2006/relationships/image" Target="../media/image163.png"/></Relationships>
</file>

<file path=ppt/slides/_rels/slide6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4.png"/><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3" Type="http://schemas.openxmlformats.org/officeDocument/2006/relationships/image" Target="../media/image166.png"/><Relationship Id="rId7" Type="http://schemas.openxmlformats.org/officeDocument/2006/relationships/image" Target="../media/image170.png"/><Relationship Id="rId2" Type="http://schemas.openxmlformats.org/officeDocument/2006/relationships/image" Target="../media/image165.png"/><Relationship Id="rId1" Type="http://schemas.openxmlformats.org/officeDocument/2006/relationships/slideLayout" Target="../slideLayouts/slideLayout20.xml"/><Relationship Id="rId6" Type="http://schemas.openxmlformats.org/officeDocument/2006/relationships/image" Target="../media/image169.png"/><Relationship Id="rId5" Type="http://schemas.openxmlformats.org/officeDocument/2006/relationships/image" Target="../media/image168.png"/><Relationship Id="rId4" Type="http://schemas.openxmlformats.org/officeDocument/2006/relationships/image" Target="../media/image167.png"/></Relationships>
</file>

<file path=ppt/slides/_rels/slide6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0.xml"/><Relationship Id="rId4" Type="http://schemas.openxmlformats.org/officeDocument/2006/relationships/image" Target="../media/image173.png"/></Relationships>
</file>

<file path=ppt/slides/_rels/slide6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0.xml"/><Relationship Id="rId6" Type="http://schemas.openxmlformats.org/officeDocument/2006/relationships/image" Target="../media/image178.png"/><Relationship Id="rId5" Type="http://schemas.openxmlformats.org/officeDocument/2006/relationships/image" Target="../media/image177.png"/><Relationship Id="rId4" Type="http://schemas.openxmlformats.org/officeDocument/2006/relationships/image" Target="../media/image176.png"/></Relationships>
</file>

<file path=ppt/slides/_rels/slide67.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0.xml"/><Relationship Id="rId5" Type="http://schemas.openxmlformats.org/officeDocument/2006/relationships/image" Target="../media/image181.png"/><Relationship Id="rId4" Type="http://schemas.openxmlformats.org/officeDocument/2006/relationships/image" Target="../media/image180.png"/></Relationships>
</file>

<file path=ppt/slides/_rels/slide68.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2.png"/><Relationship Id="rId1" Type="http://schemas.openxmlformats.org/officeDocument/2006/relationships/slideLayout" Target="../slideLayouts/slideLayout20.xml"/><Relationship Id="rId6" Type="http://schemas.openxmlformats.org/officeDocument/2006/relationships/image" Target="../media/image186.png"/><Relationship Id="rId5" Type="http://schemas.openxmlformats.org/officeDocument/2006/relationships/image" Target="../media/image185.png"/><Relationship Id="rId4" Type="http://schemas.openxmlformats.org/officeDocument/2006/relationships/image" Target="../media/image18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image" Target="../media/image187.png"/><Relationship Id="rId1" Type="http://schemas.openxmlformats.org/officeDocument/2006/relationships/slideLayout" Target="../slideLayouts/slideLayout20.xml"/><Relationship Id="rId5" Type="http://schemas.openxmlformats.org/officeDocument/2006/relationships/image" Target="../media/image190.png"/><Relationship Id="rId4" Type="http://schemas.openxmlformats.org/officeDocument/2006/relationships/image" Target="../media/image189.png"/></Relationships>
</file>

<file path=ppt/slides/_rels/slide7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20.xml"/><Relationship Id="rId6" Type="http://schemas.openxmlformats.org/officeDocument/2006/relationships/image" Target="../media/image195.png"/><Relationship Id="rId5" Type="http://schemas.openxmlformats.org/officeDocument/2006/relationships/image" Target="../media/image194.png"/><Relationship Id="rId4" Type="http://schemas.openxmlformats.org/officeDocument/2006/relationships/image" Target="../media/image19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09.png"/><Relationship Id="rId7" Type="http://schemas.openxmlformats.org/officeDocument/2006/relationships/image" Target="../media/image206.wmf"/><Relationship Id="rId2" Type="http://schemas.openxmlformats.org/officeDocument/2006/relationships/slideLayout" Target="../slideLayouts/slideLayout20.xml"/><Relationship Id="rId1" Type="http://schemas.openxmlformats.org/officeDocument/2006/relationships/vmlDrawing" Target="../drawings/vmlDrawing9.vml"/><Relationship Id="rId6" Type="http://schemas.openxmlformats.org/officeDocument/2006/relationships/oleObject" Target="../embeddings/oleObject12.bin"/><Relationship Id="rId11" Type="http://schemas.openxmlformats.org/officeDocument/2006/relationships/image" Target="../media/image208.wmf"/><Relationship Id="rId5" Type="http://schemas.openxmlformats.org/officeDocument/2006/relationships/image" Target="../media/image205.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0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10.png"/><Relationship Id="rId1" Type="http://schemas.openxmlformats.org/officeDocument/2006/relationships/slideLayout" Target="../slideLayouts/slideLayout20.xml"/><Relationship Id="rId6" Type="http://schemas.openxmlformats.org/officeDocument/2006/relationships/image" Target="../media/image214.png"/><Relationship Id="rId5" Type="http://schemas.openxmlformats.org/officeDocument/2006/relationships/image" Target="../media/image213.png"/><Relationship Id="rId4" Type="http://schemas.openxmlformats.org/officeDocument/2006/relationships/image" Target="../media/image212.png"/></Relationships>
</file>

<file path=ppt/slides/_rels/slide86.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5.png"/><Relationship Id="rId1" Type="http://schemas.openxmlformats.org/officeDocument/2006/relationships/slideLayout" Target="../slideLayouts/slideLayout20.xml"/><Relationship Id="rId6" Type="http://schemas.openxmlformats.org/officeDocument/2006/relationships/image" Target="../media/image214.png"/><Relationship Id="rId5" Type="http://schemas.openxmlformats.org/officeDocument/2006/relationships/image" Target="../media/image218.png"/><Relationship Id="rId4" Type="http://schemas.openxmlformats.org/officeDocument/2006/relationships/image" Target="../media/image217.png"/></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8.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image" Target="../media/image221.png"/><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2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3" Type="http://schemas.openxmlformats.org/officeDocument/2006/relationships/image" Target="../media/image226.png"/><Relationship Id="rId7" Type="http://schemas.openxmlformats.org/officeDocument/2006/relationships/image" Target="../media/image230.png"/><Relationship Id="rId2" Type="http://schemas.openxmlformats.org/officeDocument/2006/relationships/image" Target="../media/image225.png"/><Relationship Id="rId1" Type="http://schemas.openxmlformats.org/officeDocument/2006/relationships/slideLayout" Target="../slideLayouts/slideLayout20.xml"/><Relationship Id="rId6" Type="http://schemas.openxmlformats.org/officeDocument/2006/relationships/image" Target="../media/image229.png"/><Relationship Id="rId5" Type="http://schemas.openxmlformats.org/officeDocument/2006/relationships/image" Target="../media/image228.png"/><Relationship Id="rId4" Type="http://schemas.openxmlformats.org/officeDocument/2006/relationships/image" Target="../media/image22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3" Type="http://schemas.openxmlformats.org/officeDocument/2006/relationships/image" Target="../media/image233.png"/><Relationship Id="rId2" Type="http://schemas.openxmlformats.org/officeDocument/2006/relationships/image" Target="../media/image232.png"/><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image" Target="../media/image234.png"/><Relationship Id="rId1" Type="http://schemas.openxmlformats.org/officeDocument/2006/relationships/slideLayout" Target="../slideLayouts/slideLayout20.xml"/><Relationship Id="rId4" Type="http://schemas.openxmlformats.org/officeDocument/2006/relationships/image" Target="../media/image236.png"/></Relationships>
</file>

<file path=ppt/slides/_rels/slide95.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241.png"/><Relationship Id="rId2" Type="http://schemas.openxmlformats.org/officeDocument/2006/relationships/image" Target="../media/image237.png"/><Relationship Id="rId1" Type="http://schemas.openxmlformats.org/officeDocument/2006/relationships/slideLayout" Target="../slideLayouts/slideLayout20.xml"/><Relationship Id="rId6" Type="http://schemas.openxmlformats.org/officeDocument/2006/relationships/image" Target="../media/image240.png"/><Relationship Id="rId5" Type="http://schemas.openxmlformats.org/officeDocument/2006/relationships/image" Target="../media/image239.png"/><Relationship Id="rId4" Type="http://schemas.openxmlformats.org/officeDocument/2006/relationships/image" Target="../media/image238.png"/></Relationships>
</file>

<file path=ppt/slides/_rels/slide96.xml.rels><?xml version="1.0" encoding="UTF-8" standalone="yes"?>
<Relationships xmlns="http://schemas.openxmlformats.org/package/2006/relationships"><Relationship Id="rId3" Type="http://schemas.openxmlformats.org/officeDocument/2006/relationships/image" Target="../media/image243.png"/><Relationship Id="rId7" Type="http://schemas.openxmlformats.org/officeDocument/2006/relationships/image" Target="../media/image247.png"/><Relationship Id="rId2" Type="http://schemas.openxmlformats.org/officeDocument/2006/relationships/image" Target="../media/image242.png"/><Relationship Id="rId1" Type="http://schemas.openxmlformats.org/officeDocument/2006/relationships/slideLayout" Target="../slideLayouts/slideLayout20.xml"/><Relationship Id="rId6" Type="http://schemas.openxmlformats.org/officeDocument/2006/relationships/image" Target="../media/image246.png"/><Relationship Id="rId5" Type="http://schemas.openxmlformats.org/officeDocument/2006/relationships/image" Target="../media/image245.png"/><Relationship Id="rId4" Type="http://schemas.openxmlformats.org/officeDocument/2006/relationships/image" Target="../media/image244.png"/></Relationships>
</file>

<file path=ppt/slides/_rels/slide97.xml.rels><?xml version="1.0" encoding="UTF-8" standalone="yes"?>
<Relationships xmlns="http://schemas.openxmlformats.org/package/2006/relationships"><Relationship Id="rId8" Type="http://schemas.openxmlformats.org/officeDocument/2006/relationships/image" Target="../media/image246.png"/><Relationship Id="rId3" Type="http://schemas.openxmlformats.org/officeDocument/2006/relationships/image" Target="../media/image249.png"/><Relationship Id="rId7" Type="http://schemas.openxmlformats.org/officeDocument/2006/relationships/image" Target="../media/image252.png"/><Relationship Id="rId2" Type="http://schemas.openxmlformats.org/officeDocument/2006/relationships/image" Target="../media/image248.png"/><Relationship Id="rId1" Type="http://schemas.openxmlformats.org/officeDocument/2006/relationships/slideLayout" Target="../slideLayouts/slideLayout20.xml"/><Relationship Id="rId6" Type="http://schemas.openxmlformats.org/officeDocument/2006/relationships/image" Target="../media/image2450.png"/><Relationship Id="rId5" Type="http://schemas.openxmlformats.org/officeDocument/2006/relationships/image" Target="../media/image251.png"/><Relationship Id="rId4" Type="http://schemas.openxmlformats.org/officeDocument/2006/relationships/image" Target="../media/image250.png"/><Relationship Id="rId9" Type="http://schemas.openxmlformats.org/officeDocument/2006/relationships/image" Target="../media/image247.png"/></Relationships>
</file>

<file path=ppt/slides/_rels/slide98.xml.rels><?xml version="1.0" encoding="UTF-8" standalone="yes"?>
<Relationships xmlns="http://schemas.openxmlformats.org/package/2006/relationships"><Relationship Id="rId8" Type="http://schemas.openxmlformats.org/officeDocument/2006/relationships/image" Target="../media/image259.png"/><Relationship Id="rId3" Type="http://schemas.openxmlformats.org/officeDocument/2006/relationships/image" Target="../media/image254.png"/><Relationship Id="rId7" Type="http://schemas.openxmlformats.org/officeDocument/2006/relationships/image" Target="../media/image258.png"/><Relationship Id="rId2" Type="http://schemas.openxmlformats.org/officeDocument/2006/relationships/image" Target="../media/image253.png"/><Relationship Id="rId1" Type="http://schemas.openxmlformats.org/officeDocument/2006/relationships/slideLayout" Target="../slideLayouts/slideLayout20.xml"/><Relationship Id="rId6" Type="http://schemas.openxmlformats.org/officeDocument/2006/relationships/image" Target="../media/image257.png"/><Relationship Id="rId11" Type="http://schemas.openxmlformats.org/officeDocument/2006/relationships/image" Target="../media/image262.png"/><Relationship Id="rId5" Type="http://schemas.openxmlformats.org/officeDocument/2006/relationships/image" Target="../media/image256.png"/><Relationship Id="rId10" Type="http://schemas.openxmlformats.org/officeDocument/2006/relationships/image" Target="../media/image261.png"/><Relationship Id="rId4" Type="http://schemas.openxmlformats.org/officeDocument/2006/relationships/image" Target="../media/image255.png"/><Relationship Id="rId9" Type="http://schemas.openxmlformats.org/officeDocument/2006/relationships/image" Target="../media/image260.png"/></Relationships>
</file>

<file path=ppt/slides/_rels/slide99.xml.rels><?xml version="1.0" encoding="UTF-8" standalone="yes"?>
<Relationships xmlns="http://schemas.openxmlformats.org/package/2006/relationships"><Relationship Id="rId3" Type="http://schemas.openxmlformats.org/officeDocument/2006/relationships/image" Target="../media/image264.png"/><Relationship Id="rId2" Type="http://schemas.openxmlformats.org/officeDocument/2006/relationships/image" Target="../media/image263.png"/><Relationship Id="rId1" Type="http://schemas.openxmlformats.org/officeDocument/2006/relationships/slideLayout" Target="../slideLayouts/slideLayout20.xml"/><Relationship Id="rId5" Type="http://schemas.openxmlformats.org/officeDocument/2006/relationships/image" Target="../media/image266.png"/><Relationship Id="rId4" Type="http://schemas.openxmlformats.org/officeDocument/2006/relationships/image" Target="../media/image2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685800" y="1454150"/>
            <a:ext cx="7772400" cy="1470025"/>
          </a:xfrm>
        </p:spPr>
        <p:txBody>
          <a:bodyPr/>
          <a:lstStyle/>
          <a:p>
            <a:pPr eaLnBrk="1" hangingPunct="1"/>
            <a:r>
              <a:rPr lang="zh-CN" altLang="en-US" sz="3600" b="1">
                <a:solidFill>
                  <a:srgbClr val="0070C0"/>
                </a:solidFill>
                <a:ea typeface="黑体" pitchFamily="2" charset="-122"/>
              </a:rPr>
              <a:t>线性规划：基本理论与方法</a:t>
            </a:r>
            <a:br>
              <a:rPr lang="zh-CN" altLang="en-US" sz="3600" b="1">
                <a:solidFill>
                  <a:srgbClr val="0070C0"/>
                </a:solidFill>
                <a:ea typeface="黑体" pitchFamily="2" charset="-122"/>
              </a:rPr>
            </a:br>
            <a:endParaRPr lang="zh-CN" altLang="en-US" sz="2800" b="1">
              <a:solidFill>
                <a:srgbClr val="0070C0"/>
              </a:solidFill>
              <a:ea typeface="黑体" pitchFamily="2" charset="-122"/>
            </a:endParaRPr>
          </a:p>
        </p:txBody>
      </p:sp>
      <p:sp>
        <p:nvSpPr>
          <p:cNvPr id="10243" name="Rectangle 3"/>
          <p:cNvSpPr>
            <a:spLocks noGrp="1" noChangeArrowheads="1"/>
          </p:cNvSpPr>
          <p:nvPr>
            <p:ph type="subTitle" idx="4294967295"/>
          </p:nvPr>
        </p:nvSpPr>
        <p:spPr>
          <a:xfrm>
            <a:off x="1182688" y="3806825"/>
            <a:ext cx="6778625" cy="2168525"/>
          </a:xfrm>
        </p:spPr>
        <p:txBody>
          <a:bodyPr/>
          <a:lstStyle/>
          <a:p>
            <a:pPr marL="0" indent="0" algn="ctr" eaLnBrk="1" hangingPunct="1">
              <a:buFont typeface="Arial" pitchFamily="34" charset="0"/>
              <a:buNone/>
            </a:pPr>
            <a:r>
              <a:rPr lang="zh-CN" altLang="en-US" b="1">
                <a:solidFill>
                  <a:srgbClr val="7030A0"/>
                </a:solidFill>
                <a:latin typeface="黑体" pitchFamily="2" charset="-122"/>
                <a:ea typeface="黑体" pitchFamily="2" charset="-122"/>
              </a:rPr>
              <a:t>刘红英</a:t>
            </a:r>
          </a:p>
          <a:p>
            <a:pPr marL="0" indent="0" algn="ctr" eaLnBrk="1" hangingPunct="1">
              <a:buFont typeface="Arial" pitchFamily="34" charset="0"/>
              <a:buNone/>
            </a:pPr>
            <a:r>
              <a:rPr lang="zh-CN" altLang="en-US" b="1">
                <a:latin typeface="黑体" pitchFamily="2" charset="-122"/>
                <a:ea typeface="黑体" pitchFamily="2" charset="-122"/>
              </a:rPr>
              <a:t>北航数学与系统科学学院</a:t>
            </a: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869950" y="776288"/>
            <a:ext cx="40005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b="1">
                <a:solidFill>
                  <a:srgbClr val="0070C0"/>
                </a:solidFill>
                <a:ea typeface="黑体" pitchFamily="2" charset="-122"/>
              </a:rPr>
              <a:t>线性规划的一般形式</a:t>
            </a:r>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13" y="1435100"/>
            <a:ext cx="6180137"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组合 9"/>
          <p:cNvGrpSpPr>
            <a:grpSpLocks/>
          </p:cNvGrpSpPr>
          <p:nvPr/>
        </p:nvGrpSpPr>
        <p:grpSpPr bwMode="auto">
          <a:xfrm>
            <a:off x="838200" y="5308600"/>
            <a:ext cx="7505700" cy="854075"/>
            <a:chOff x="990600" y="5499100"/>
            <a:chExt cx="7505700" cy="853839"/>
          </a:xfrm>
        </p:grpSpPr>
        <p:sp>
          <p:nvSpPr>
            <p:cNvPr id="19461" name="TextBox 4"/>
            <p:cNvSpPr txBox="1">
              <a:spLocks noChangeArrowheads="1"/>
            </p:cNvSpPr>
            <p:nvPr/>
          </p:nvSpPr>
          <p:spPr bwMode="auto">
            <a:xfrm>
              <a:off x="990600" y="5499100"/>
              <a:ext cx="7505700" cy="85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b="1">
                  <a:solidFill>
                    <a:schemeClr val="tx1"/>
                  </a:solidFill>
                  <a:cs typeface="Times New Roman" pitchFamily="18" charset="0"/>
                </a:rPr>
                <a:t>其中 </a:t>
              </a:r>
              <a:r>
                <a:rPr lang="en-US" altLang="zh-CN" sz="2600" b="1" i="1">
                  <a:solidFill>
                    <a:schemeClr val="tx1"/>
                  </a:solidFill>
                  <a:cs typeface="Times New Roman" pitchFamily="18" charset="0"/>
                </a:rPr>
                <a:t>c</a:t>
              </a:r>
              <a:r>
                <a:rPr lang="en-US" altLang="zh-CN" b="1" i="1">
                  <a:solidFill>
                    <a:schemeClr val="tx1"/>
                  </a:solidFill>
                  <a:cs typeface="Times New Roman" pitchFamily="18" charset="0"/>
                </a:rPr>
                <a:t> </a:t>
              </a:r>
              <a:r>
                <a:rPr lang="zh-CN" altLang="en-US" b="1">
                  <a:solidFill>
                    <a:schemeClr val="tx1"/>
                  </a:solidFill>
                  <a:cs typeface="Times New Roman" pitchFamily="18" charset="0"/>
                </a:rPr>
                <a:t>是 </a:t>
              </a:r>
              <a:r>
                <a:rPr lang="en-US" altLang="zh-CN" b="1" i="1">
                  <a:solidFill>
                    <a:schemeClr val="tx1"/>
                  </a:solidFill>
                  <a:cs typeface="Times New Roman" pitchFamily="18" charset="0"/>
                </a:rPr>
                <a:t>n </a:t>
              </a:r>
              <a:r>
                <a:rPr lang="zh-CN" altLang="en-US" b="1">
                  <a:solidFill>
                    <a:schemeClr val="tx1"/>
                  </a:solidFill>
                  <a:cs typeface="Times New Roman" pitchFamily="18" charset="0"/>
                </a:rPr>
                <a:t>维向量，    是 </a:t>
              </a:r>
              <a:r>
                <a:rPr lang="en-US" altLang="zh-CN" b="1" i="1">
                  <a:solidFill>
                    <a:schemeClr val="tx1"/>
                  </a:solidFill>
                  <a:cs typeface="Times New Roman" pitchFamily="18" charset="0"/>
                </a:rPr>
                <a:t>m </a:t>
              </a:r>
              <a:r>
                <a:rPr lang="zh-CN" altLang="en-US" b="1">
                  <a:solidFill>
                    <a:schemeClr val="tx1"/>
                  </a:solidFill>
                  <a:cs typeface="Times New Roman" pitchFamily="18" charset="0"/>
                </a:rPr>
                <a:t>维行向量，  是实数，这些均是给定的数据；</a:t>
              </a:r>
              <a:r>
                <a:rPr lang="en-US" altLang="zh-CN" b="1">
                  <a:solidFill>
                    <a:schemeClr val="tx1"/>
                  </a:solidFill>
                  <a:cs typeface="Times New Roman" pitchFamily="18" charset="0"/>
                </a:rPr>
                <a:t> </a:t>
              </a:r>
              <a:r>
                <a:rPr lang="zh-CN" altLang="en-US" b="1">
                  <a:solidFill>
                    <a:schemeClr val="tx1"/>
                  </a:solidFill>
                  <a:cs typeface="Times New Roman" pitchFamily="18" charset="0"/>
                </a:rPr>
                <a:t>   是变量 </a:t>
              </a:r>
              <a:r>
                <a:rPr lang="en-US" altLang="zh-CN" b="1">
                  <a:solidFill>
                    <a:schemeClr val="tx1"/>
                  </a:solidFill>
                  <a:cs typeface="Times New Roman" pitchFamily="18" charset="0"/>
                </a:rPr>
                <a:t>.</a:t>
              </a:r>
              <a:endParaRPr lang="zh-CN" altLang="en-US" b="1">
                <a:solidFill>
                  <a:schemeClr val="tx1"/>
                </a:solidFill>
                <a:cs typeface="Times New Roman" pitchFamily="18" charset="0"/>
              </a:endParaRPr>
            </a:p>
          </p:txBody>
        </p:sp>
        <p:pic>
          <p:nvPicPr>
            <p:cNvPr id="194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263" y="5571836"/>
              <a:ext cx="363537" cy="3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6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75" y="5613400"/>
              <a:ext cx="33581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6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526" y="6007100"/>
              <a:ext cx="282574" cy="28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up)">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819150" y="3937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1" hangingPunct="1"/>
            <a:r>
              <a:rPr lang="en-US" altLang="zh-CN" sz="3600" b="1">
                <a:solidFill>
                  <a:srgbClr val="0070C0"/>
                </a:solidFill>
                <a:ea typeface="黑体" pitchFamily="2" charset="-122"/>
              </a:rPr>
              <a:t>2.3.5 </a:t>
            </a:r>
            <a:r>
              <a:rPr lang="zh-CN" altLang="en-US" sz="3600" b="1">
                <a:solidFill>
                  <a:srgbClr val="0070C0"/>
                </a:solidFill>
                <a:latin typeface="黑体" pitchFamily="2" charset="-122"/>
                <a:ea typeface="黑体" pitchFamily="2" charset="-122"/>
              </a:rPr>
              <a:t>对偶单纯形法</a:t>
            </a:r>
          </a:p>
        </p:txBody>
      </p:sp>
      <p:sp>
        <p:nvSpPr>
          <p:cNvPr id="321541" name="Rectangle 5"/>
          <p:cNvSpPr>
            <a:spLocks noChangeArrowheads="1"/>
          </p:cNvSpPr>
          <p:nvPr/>
        </p:nvSpPr>
        <p:spPr bwMode="auto">
          <a:xfrm>
            <a:off x="590550" y="2154238"/>
            <a:ext cx="7708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eaLnBrk="1" hangingPunct="1">
              <a:buFont typeface="Wingdings" panose="05000000000000000000" pitchFamily="2" charset="2"/>
              <a:buChar char="l"/>
            </a:pPr>
            <a:r>
              <a:rPr kumimoji="0" lang="zh-CN" altLang="en-US" dirty="0">
                <a:solidFill>
                  <a:schemeClr val="tx1"/>
                </a:solidFill>
                <a:latin typeface="黑体" panose="02010609060101010101" pitchFamily="49" charset="-122"/>
                <a:ea typeface="黑体" panose="02010609060101010101" pitchFamily="49" charset="-122"/>
              </a:rPr>
              <a:t>适用问题：标准形问题有一个</a:t>
            </a:r>
            <a:r>
              <a:rPr kumimoji="0" lang="zh-CN" altLang="en-US" u="sng" dirty="0">
                <a:solidFill>
                  <a:srgbClr val="7030A0"/>
                </a:solidFill>
                <a:latin typeface="黑体" panose="02010609060101010101" pitchFamily="49" charset="-122"/>
                <a:ea typeface="黑体" panose="02010609060101010101" pitchFamily="49" charset="-122"/>
              </a:rPr>
              <a:t>不可行</a:t>
            </a:r>
            <a:r>
              <a:rPr kumimoji="0" lang="zh-CN" altLang="en-US" dirty="0">
                <a:solidFill>
                  <a:schemeClr val="tx1"/>
                </a:solidFill>
                <a:latin typeface="黑体" panose="02010609060101010101" pitchFamily="49" charset="-122"/>
                <a:ea typeface="黑体" panose="02010609060101010101" pitchFamily="49" charset="-122"/>
              </a:rPr>
              <a:t>的基本解，但</a:t>
            </a:r>
          </a:p>
          <a:p>
            <a:pPr algn="l" eaLnBrk="1" hangingPunct="1"/>
            <a:r>
              <a:rPr kumimoji="0" lang="zh-CN" altLang="en-US" dirty="0">
                <a:solidFill>
                  <a:schemeClr val="tx1"/>
                </a:solidFill>
                <a:latin typeface="黑体" panose="02010609060101010101" pitchFamily="49" charset="-122"/>
                <a:ea typeface="黑体" panose="02010609060101010101" pitchFamily="49" charset="-122"/>
              </a:rPr>
              <a:t>             对应单纯形乘子是对偶问题的可行解</a:t>
            </a:r>
          </a:p>
        </p:txBody>
      </p:sp>
      <p:sp>
        <p:nvSpPr>
          <p:cNvPr id="321542" name="Rectangle 6"/>
          <p:cNvSpPr>
            <a:spLocks noChangeArrowheads="1"/>
          </p:cNvSpPr>
          <p:nvPr/>
        </p:nvSpPr>
        <p:spPr bwMode="auto">
          <a:xfrm>
            <a:off x="615950" y="3179763"/>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eaLnBrk="1" hangingPunct="1">
              <a:buFont typeface="Wingdings" panose="05000000000000000000" pitchFamily="2" charset="2"/>
              <a:buChar char="l"/>
            </a:pPr>
            <a:r>
              <a:rPr kumimoji="0" lang="zh-CN" altLang="en-US" dirty="0">
                <a:solidFill>
                  <a:schemeClr val="tx1"/>
                </a:solidFill>
                <a:latin typeface="黑体" panose="02010609060101010101" pitchFamily="49" charset="-122"/>
                <a:ea typeface="黑体" panose="02010609060101010101" pitchFamily="49" charset="-122"/>
              </a:rPr>
              <a:t>单纯形表中的表现：</a:t>
            </a:r>
          </a:p>
        </p:txBody>
      </p:sp>
      <p:sp>
        <p:nvSpPr>
          <p:cNvPr id="321543" name="Rectangle 7"/>
          <p:cNvSpPr>
            <a:spLocks noChangeArrowheads="1"/>
          </p:cNvSpPr>
          <p:nvPr/>
        </p:nvSpPr>
        <p:spPr bwMode="auto">
          <a:xfrm>
            <a:off x="869950" y="3800475"/>
            <a:ext cx="80899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sz="2200" dirty="0">
                <a:solidFill>
                  <a:schemeClr val="tx1"/>
                </a:solidFill>
                <a:latin typeface="黑体" panose="02010609060101010101" pitchFamily="49" charset="-122"/>
                <a:ea typeface="黑体" panose="02010609060101010101" pitchFamily="49" charset="-122"/>
              </a:rPr>
              <a:t>⊙ </a:t>
            </a:r>
            <a:r>
              <a:rPr kumimoji="0" lang="zh-CN" altLang="en-US" sz="2200" dirty="0">
                <a:solidFill>
                  <a:schemeClr val="tx1"/>
                </a:solidFill>
                <a:latin typeface="黑体" panose="02010609060101010101" pitchFamily="49" charset="-122"/>
                <a:ea typeface="黑体" panose="02010609060101010101" pitchFamily="49" charset="-122"/>
              </a:rPr>
              <a:t>第一张单纯形表中的既约费用系数非负，但有基变量取</a:t>
            </a:r>
            <a:r>
              <a:rPr kumimoji="0" lang="zh-CN" altLang="en-US" sz="2200" dirty="0">
                <a:solidFill>
                  <a:srgbClr val="7030A0"/>
                </a:solidFill>
                <a:latin typeface="黑体" panose="02010609060101010101" pitchFamily="49" charset="-122"/>
                <a:ea typeface="黑体" panose="02010609060101010101" pitchFamily="49" charset="-122"/>
              </a:rPr>
              <a:t>负值</a:t>
            </a:r>
            <a:r>
              <a:rPr kumimoji="0" lang="zh-CN" altLang="en-US" sz="2200" dirty="0">
                <a:solidFill>
                  <a:schemeClr val="tx1"/>
                </a:solidFill>
                <a:latin typeface="黑体" panose="02010609060101010101" pitchFamily="49" charset="-122"/>
                <a:ea typeface="黑体" panose="02010609060101010101" pitchFamily="49" charset="-122"/>
              </a:rPr>
              <a:t>！</a:t>
            </a:r>
          </a:p>
        </p:txBody>
      </p:sp>
      <p:sp>
        <p:nvSpPr>
          <p:cNvPr id="321544" name="Rectangle 8"/>
          <p:cNvSpPr>
            <a:spLocks noChangeArrowheads="1"/>
          </p:cNvSpPr>
          <p:nvPr/>
        </p:nvSpPr>
        <p:spPr bwMode="auto">
          <a:xfrm>
            <a:off x="868363" y="4387850"/>
            <a:ext cx="8091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sz="2200" dirty="0">
                <a:solidFill>
                  <a:schemeClr val="tx1"/>
                </a:solidFill>
                <a:latin typeface="黑体" panose="02010609060101010101" pitchFamily="49" charset="-122"/>
                <a:ea typeface="黑体" panose="02010609060101010101" pitchFamily="49" charset="-122"/>
              </a:rPr>
              <a:t>⊙ </a:t>
            </a:r>
            <a:r>
              <a:rPr kumimoji="0" lang="zh-CN" altLang="en-US" sz="2200" dirty="0">
                <a:solidFill>
                  <a:schemeClr val="tx1"/>
                </a:solidFill>
                <a:latin typeface="黑体" panose="02010609060101010101" pitchFamily="49" charset="-122"/>
                <a:ea typeface="黑体" panose="02010609060101010101" pitchFamily="49" charset="-122"/>
              </a:rPr>
              <a:t>迭代时保持既约费用系数非负，直到</a:t>
            </a:r>
            <a:r>
              <a:rPr kumimoji="0" lang="zh-CN" altLang="en-US" dirty="0">
                <a:solidFill>
                  <a:schemeClr val="tx1"/>
                </a:solidFill>
                <a:latin typeface="黑体" panose="02010609060101010101" pitchFamily="49" charset="-122"/>
                <a:ea typeface="黑体" panose="02010609060101010101" pitchFamily="49" charset="-122"/>
              </a:rPr>
              <a:t>全部</a:t>
            </a:r>
            <a:r>
              <a:rPr kumimoji="0" lang="zh-CN" altLang="en-US" sz="2200" dirty="0">
                <a:solidFill>
                  <a:schemeClr val="tx1"/>
                </a:solidFill>
                <a:latin typeface="黑体" panose="02010609060101010101" pitchFamily="49" charset="-122"/>
                <a:ea typeface="黑体" panose="02010609060101010101" pitchFamily="49" charset="-122"/>
              </a:rPr>
              <a:t>基变量取非负值。</a:t>
            </a:r>
          </a:p>
        </p:txBody>
      </p:sp>
      <p:pic>
        <p:nvPicPr>
          <p:cNvPr id="11162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1092200"/>
            <a:ext cx="26177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15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15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1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p:bldP spid="321542" grpId="0"/>
      <p:bldP spid="321543" grpId="0"/>
      <p:bldP spid="32154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1174750" y="2922588"/>
            <a:ext cx="5476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dirty="0">
                <a:solidFill>
                  <a:schemeClr val="tx1"/>
                </a:solidFill>
                <a:ea typeface="黑体" panose="02010609060101010101" pitchFamily="49" charset="-122"/>
                <a:cs typeface="Times New Roman" panose="02020603050405020304" pitchFamily="18" charset="0"/>
              </a:rPr>
              <a:t>则称 </a:t>
            </a:r>
            <a:r>
              <a:rPr kumimoji="0" lang="en-US" altLang="zh-CN" b="1" i="1" dirty="0">
                <a:solidFill>
                  <a:schemeClr val="tx1"/>
                </a:solidFill>
                <a:ea typeface="黑体" panose="02010609060101010101" pitchFamily="49" charset="-122"/>
                <a:cs typeface="Times New Roman" panose="02020603050405020304" pitchFamily="18" charset="0"/>
              </a:rPr>
              <a:t>x</a:t>
            </a:r>
            <a:r>
              <a:rPr kumimoji="0" lang="en-US" altLang="zh-CN"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是标准形问题的</a:t>
            </a:r>
            <a:r>
              <a:rPr kumimoji="0" lang="zh-CN" altLang="en-US" dirty="0">
                <a:solidFill>
                  <a:srgbClr val="7030A0"/>
                </a:solidFill>
                <a:ea typeface="黑体" panose="02010609060101010101" pitchFamily="49" charset="-122"/>
                <a:cs typeface="Times New Roman" panose="02020603050405020304" pitchFamily="18" charset="0"/>
              </a:rPr>
              <a:t>对偶可行</a:t>
            </a:r>
            <a:r>
              <a:rPr kumimoji="0" lang="zh-CN" altLang="en-US" dirty="0">
                <a:solidFill>
                  <a:schemeClr val="tx1"/>
                </a:solidFill>
                <a:ea typeface="黑体" panose="02010609060101010101" pitchFamily="49" charset="-122"/>
                <a:cs typeface="Times New Roman" panose="02020603050405020304" pitchFamily="18" charset="0"/>
              </a:rPr>
              <a:t>基本解</a:t>
            </a:r>
            <a:r>
              <a:rPr kumimoji="0" lang="en-US" altLang="zh-CN" dirty="0">
                <a:solidFill>
                  <a:schemeClr val="tx1"/>
                </a:solidFill>
                <a:ea typeface="黑体" panose="02010609060101010101" pitchFamily="49" charset="-122"/>
                <a:cs typeface="Times New Roman" panose="02020603050405020304" pitchFamily="18" charset="0"/>
              </a:rPr>
              <a:t>.</a:t>
            </a:r>
          </a:p>
        </p:txBody>
      </p:sp>
      <p:sp>
        <p:nvSpPr>
          <p:cNvPr id="112643" name="Text Box 6"/>
          <p:cNvSpPr txBox="1">
            <a:spLocks noChangeArrowheads="1"/>
          </p:cNvSpPr>
          <p:nvPr/>
        </p:nvSpPr>
        <p:spPr bwMode="auto">
          <a:xfrm>
            <a:off x="658750" y="1362075"/>
            <a:ext cx="788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rgbClr val="7030A0"/>
                </a:solidFill>
                <a:ea typeface="黑体" panose="02010609060101010101" pitchFamily="49" charset="-122"/>
                <a:cs typeface="Times New Roman" panose="02020603050405020304" pitchFamily="18" charset="0"/>
              </a:rPr>
              <a:t>定义 </a:t>
            </a:r>
            <a:r>
              <a:rPr kumimoji="0" lang="en-US" altLang="zh-CN" dirty="0">
                <a:solidFill>
                  <a:srgbClr val="CC0000"/>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假设　　　　　　　是 </a:t>
            </a:r>
            <a:r>
              <a:rPr kumimoji="0" lang="en-US" altLang="zh-CN" b="1" i="1" dirty="0">
                <a:solidFill>
                  <a:schemeClr val="tx1"/>
                </a:solidFill>
                <a:ea typeface="黑体" panose="02010609060101010101" pitchFamily="49" charset="-122"/>
                <a:cs typeface="Times New Roman" panose="02020603050405020304" pitchFamily="18" charset="0"/>
              </a:rPr>
              <a:t>Ax </a:t>
            </a:r>
            <a:r>
              <a:rPr kumimoji="0" lang="en-US" altLang="zh-CN" b="1" dirty="0">
                <a:solidFill>
                  <a:schemeClr val="tx1"/>
                </a:solidFill>
                <a:ea typeface="黑体" panose="02010609060101010101" pitchFamily="49" charset="-122"/>
                <a:cs typeface="Times New Roman" panose="02020603050405020304" pitchFamily="18" charset="0"/>
              </a:rPr>
              <a:t>= </a:t>
            </a:r>
            <a:r>
              <a:rPr kumimoji="0" lang="en-US" altLang="zh-CN" b="1" i="1" dirty="0">
                <a:solidFill>
                  <a:schemeClr val="tx1"/>
                </a:solidFill>
                <a:ea typeface="黑体" panose="02010609060101010101" pitchFamily="49" charset="-122"/>
                <a:cs typeface="Times New Roman" panose="02020603050405020304" pitchFamily="18" charset="0"/>
              </a:rPr>
              <a:t>b</a:t>
            </a:r>
            <a:r>
              <a:rPr kumimoji="0" lang="en-US" altLang="zh-CN" b="1"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的基本解</a:t>
            </a:r>
            <a:r>
              <a:rPr kumimoji="0" lang="en-US" altLang="zh-CN"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如果</a:t>
            </a:r>
          </a:p>
        </p:txBody>
      </p:sp>
      <p:sp>
        <p:nvSpPr>
          <p:cNvPr id="333838" name="Rectangle 14"/>
          <p:cNvSpPr>
            <a:spLocks noChangeArrowheads="1"/>
          </p:cNvSpPr>
          <p:nvPr/>
        </p:nvSpPr>
        <p:spPr bwMode="auto">
          <a:xfrm>
            <a:off x="954088" y="5605463"/>
            <a:ext cx="6916737"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sz="2800" b="1">
                <a:solidFill>
                  <a:schemeClr val="tx1"/>
                </a:solidFill>
                <a:latin typeface="Arial" pitchFamily="34" charset="0"/>
                <a:ea typeface="黑体" pitchFamily="2" charset="-122"/>
              </a:rPr>
              <a:t>基本解</a:t>
            </a:r>
            <a:r>
              <a:rPr kumimoji="0" lang="en-US" altLang="zh-CN" sz="2800" b="1">
                <a:solidFill>
                  <a:schemeClr val="tx1"/>
                </a:solidFill>
                <a:latin typeface="Arial" pitchFamily="34" charset="0"/>
                <a:ea typeface="黑体" pitchFamily="2" charset="-122"/>
              </a:rPr>
              <a:t>(</a:t>
            </a:r>
            <a:r>
              <a:rPr kumimoji="0" lang="zh-CN" altLang="en-US" sz="2800" b="1">
                <a:solidFill>
                  <a:schemeClr val="tx1"/>
                </a:solidFill>
                <a:latin typeface="Arial" pitchFamily="34" charset="0"/>
                <a:ea typeface="黑体" pitchFamily="2" charset="-122"/>
              </a:rPr>
              <a:t>互补性</a:t>
            </a:r>
            <a:r>
              <a:rPr kumimoji="0" lang="en-US" altLang="zh-CN" sz="2800" b="1">
                <a:solidFill>
                  <a:schemeClr val="tx1"/>
                </a:solidFill>
                <a:latin typeface="Arial" pitchFamily="34" charset="0"/>
                <a:ea typeface="黑体" pitchFamily="2" charset="-122"/>
              </a:rPr>
              <a:t>)</a:t>
            </a:r>
            <a:r>
              <a:rPr kumimoji="0" lang="zh-CN" altLang="en-US" sz="2800" b="1">
                <a:solidFill>
                  <a:schemeClr val="tx1"/>
                </a:solidFill>
                <a:latin typeface="Arial" pitchFamily="34" charset="0"/>
                <a:ea typeface="黑体" pitchFamily="2" charset="-122"/>
              </a:rPr>
              <a:t>＋可行＋对偶可行＝最优解</a:t>
            </a:r>
            <a:endParaRPr kumimoji="0" lang="zh-CN" altLang="en-US" sz="2800" b="1">
              <a:solidFill>
                <a:srgbClr val="CC0000"/>
              </a:solidFill>
              <a:latin typeface="Arial" pitchFamily="34" charset="0"/>
              <a:ea typeface="黑体" pitchFamily="2" charset="-122"/>
            </a:endParaRPr>
          </a:p>
        </p:txBody>
      </p:sp>
      <p:grpSp>
        <p:nvGrpSpPr>
          <p:cNvPr id="2" name="Group 34"/>
          <p:cNvGrpSpPr>
            <a:grpSpLocks/>
          </p:cNvGrpSpPr>
          <p:nvPr/>
        </p:nvGrpSpPr>
        <p:grpSpPr bwMode="auto">
          <a:xfrm>
            <a:off x="387350" y="3840163"/>
            <a:ext cx="8616950" cy="1223962"/>
            <a:chOff x="244" y="2819"/>
            <a:chExt cx="5428" cy="771"/>
          </a:xfrm>
        </p:grpSpPr>
        <p:grpSp>
          <p:nvGrpSpPr>
            <p:cNvPr id="112651" name="Group 16"/>
            <p:cNvGrpSpPr>
              <a:grpSpLocks/>
            </p:cNvGrpSpPr>
            <p:nvPr/>
          </p:nvGrpSpPr>
          <p:grpSpPr bwMode="auto">
            <a:xfrm>
              <a:off x="476" y="2819"/>
              <a:ext cx="2074" cy="300"/>
              <a:chOff x="340" y="2931"/>
              <a:chExt cx="2314" cy="308"/>
            </a:xfrm>
          </p:grpSpPr>
          <p:sp>
            <p:nvSpPr>
              <p:cNvPr id="112660" name="Text Box 17"/>
              <p:cNvSpPr txBox="1">
                <a:spLocks noChangeArrowheads="1"/>
              </p:cNvSpPr>
              <p:nvPr/>
            </p:nvSpPr>
            <p:spPr bwMode="auto">
              <a:xfrm>
                <a:off x="340" y="2931"/>
                <a:ext cx="2132" cy="30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a:solidFill>
                      <a:schemeClr val="tx1"/>
                    </a:solidFill>
                    <a:latin typeface="Arial" pitchFamily="34" charset="0"/>
                    <a:ea typeface="黑体" pitchFamily="2" charset="-122"/>
                  </a:rPr>
                  <a:t>初始对偶可行基本解</a:t>
                </a:r>
              </a:p>
            </p:txBody>
          </p:sp>
          <p:sp>
            <p:nvSpPr>
              <p:cNvPr id="112661" name="Line 18"/>
              <p:cNvSpPr>
                <a:spLocks noChangeShapeType="1"/>
              </p:cNvSpPr>
              <p:nvPr/>
            </p:nvSpPr>
            <p:spPr bwMode="auto">
              <a:xfrm>
                <a:off x="2472" y="3085"/>
                <a:ext cx="1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2652" name="Group 19"/>
            <p:cNvGrpSpPr>
              <a:grpSpLocks/>
            </p:cNvGrpSpPr>
            <p:nvPr/>
          </p:nvGrpSpPr>
          <p:grpSpPr bwMode="auto">
            <a:xfrm>
              <a:off x="2557" y="2837"/>
              <a:ext cx="2087" cy="300"/>
              <a:chOff x="2653" y="2949"/>
              <a:chExt cx="2087" cy="300"/>
            </a:xfrm>
          </p:grpSpPr>
          <p:sp>
            <p:nvSpPr>
              <p:cNvPr id="112658" name="Text Box 20"/>
              <p:cNvSpPr txBox="1">
                <a:spLocks noChangeArrowheads="1"/>
              </p:cNvSpPr>
              <p:nvPr/>
            </p:nvSpPr>
            <p:spPr bwMode="auto">
              <a:xfrm>
                <a:off x="2653" y="2949"/>
                <a:ext cx="1905"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a:solidFill>
                      <a:schemeClr val="tx1"/>
                    </a:solidFill>
                    <a:latin typeface="Arial" pitchFamily="34" charset="0"/>
                    <a:ea typeface="黑体" pitchFamily="2" charset="-122"/>
                  </a:rPr>
                  <a:t>新的对偶可行基本解</a:t>
                </a:r>
              </a:p>
            </p:txBody>
          </p:sp>
          <p:sp>
            <p:nvSpPr>
              <p:cNvPr id="112659" name="Line 21"/>
              <p:cNvSpPr>
                <a:spLocks noChangeShapeType="1"/>
              </p:cNvSpPr>
              <p:nvPr/>
            </p:nvSpPr>
            <p:spPr bwMode="auto">
              <a:xfrm>
                <a:off x="4558" y="3113"/>
                <a:ext cx="1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653" name="Text Box 22"/>
            <p:cNvSpPr txBox="1">
              <a:spLocks noChangeArrowheads="1"/>
            </p:cNvSpPr>
            <p:nvPr/>
          </p:nvSpPr>
          <p:spPr bwMode="auto">
            <a:xfrm>
              <a:off x="2565" y="3290"/>
              <a:ext cx="3107"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b="1">
                  <a:solidFill>
                    <a:schemeClr val="tx1"/>
                  </a:solidFill>
                  <a:latin typeface="Arial" pitchFamily="34" charset="0"/>
                  <a:ea typeface="黑体" pitchFamily="2" charset="-122"/>
                </a:rPr>
                <a:t>“</a:t>
              </a:r>
              <a:r>
                <a:rPr kumimoji="0" lang="zh-CN" altLang="en-US" b="1">
                  <a:solidFill>
                    <a:schemeClr val="tx1"/>
                  </a:solidFill>
                  <a:latin typeface="Arial" pitchFamily="34" charset="0"/>
                  <a:ea typeface="黑体" pitchFamily="2" charset="-122"/>
                </a:rPr>
                <a:t>原始可行＋对偶可行”的基本解！</a:t>
              </a:r>
            </a:p>
          </p:txBody>
        </p:sp>
        <p:grpSp>
          <p:nvGrpSpPr>
            <p:cNvPr id="112654" name="Group 23"/>
            <p:cNvGrpSpPr>
              <a:grpSpLocks/>
            </p:cNvGrpSpPr>
            <p:nvPr/>
          </p:nvGrpSpPr>
          <p:grpSpPr bwMode="auto">
            <a:xfrm>
              <a:off x="244" y="3273"/>
              <a:ext cx="2313" cy="300"/>
              <a:chOff x="340" y="3385"/>
              <a:chExt cx="2313" cy="300"/>
            </a:xfrm>
          </p:grpSpPr>
          <p:sp>
            <p:nvSpPr>
              <p:cNvPr id="112655" name="Text Box 24"/>
              <p:cNvSpPr txBox="1">
                <a:spLocks noChangeArrowheads="1"/>
              </p:cNvSpPr>
              <p:nvPr/>
            </p:nvSpPr>
            <p:spPr bwMode="auto">
              <a:xfrm>
                <a:off x="749" y="3385"/>
                <a:ext cx="1723"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eaLnBrk="1" hangingPunct="1">
                  <a:spcBef>
                    <a:spcPct val="50000"/>
                  </a:spcBef>
                </a:pPr>
                <a:r>
                  <a:rPr kumimoji="0" lang="en-US" altLang="zh-CN" b="1">
                    <a:solidFill>
                      <a:schemeClr val="tx1"/>
                    </a:solidFill>
                    <a:latin typeface="Arial" pitchFamily="34" charset="0"/>
                    <a:ea typeface="黑体" pitchFamily="2" charset="-122"/>
                  </a:rPr>
                  <a:t>…</a:t>
                </a:r>
                <a:r>
                  <a:rPr kumimoji="0" lang="en-US" altLang="zh-CN" b="1">
                    <a:solidFill>
                      <a:schemeClr val="tx1"/>
                    </a:solidFill>
                    <a:latin typeface="Arial" pitchFamily="34" charset="0"/>
                  </a:rPr>
                  <a:t>…</a:t>
                </a:r>
                <a:r>
                  <a:rPr kumimoji="0" lang="zh-CN" altLang="en-US" b="1">
                    <a:solidFill>
                      <a:schemeClr val="tx1"/>
                    </a:solidFill>
                    <a:latin typeface="黑体" pitchFamily="2" charset="-122"/>
                    <a:ea typeface="黑体" pitchFamily="2" charset="-122"/>
                  </a:rPr>
                  <a:t>迭代</a:t>
                </a:r>
                <a:r>
                  <a:rPr kumimoji="0" lang="en-US" altLang="zh-CN" b="1">
                    <a:solidFill>
                      <a:schemeClr val="tx1"/>
                    </a:solidFill>
                    <a:latin typeface="Arial" pitchFamily="34" charset="0"/>
                    <a:ea typeface="黑体" pitchFamily="2" charset="-122"/>
                  </a:rPr>
                  <a:t>…</a:t>
                </a:r>
                <a:r>
                  <a:rPr kumimoji="0" lang="en-US" altLang="zh-CN" b="1">
                    <a:solidFill>
                      <a:schemeClr val="tx1"/>
                    </a:solidFill>
                    <a:latin typeface="Arial" pitchFamily="34" charset="0"/>
                  </a:rPr>
                  <a:t>…</a:t>
                </a:r>
              </a:p>
            </p:txBody>
          </p:sp>
          <p:sp>
            <p:nvSpPr>
              <p:cNvPr id="112656" name="Line 25"/>
              <p:cNvSpPr>
                <a:spLocks noChangeShapeType="1"/>
              </p:cNvSpPr>
              <p:nvPr/>
            </p:nvSpPr>
            <p:spPr bwMode="auto">
              <a:xfrm>
                <a:off x="2471" y="3544"/>
                <a:ext cx="1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7" name="Line 26"/>
              <p:cNvSpPr>
                <a:spLocks noChangeShapeType="1"/>
              </p:cNvSpPr>
              <p:nvPr/>
            </p:nvSpPr>
            <p:spPr bwMode="auto">
              <a:xfrm>
                <a:off x="340" y="3521"/>
                <a:ext cx="4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12646" name="Rectangle 27"/>
          <p:cNvSpPr>
            <a:spLocks noChangeArrowheads="1"/>
          </p:cNvSpPr>
          <p:nvPr/>
        </p:nvSpPr>
        <p:spPr bwMode="auto">
          <a:xfrm>
            <a:off x="628650" y="3937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对偶单纯形法：对偶可行基本解</a:t>
            </a:r>
          </a:p>
        </p:txBody>
      </p:sp>
      <p:sp>
        <p:nvSpPr>
          <p:cNvPr id="112647" name="Text Box 10"/>
          <p:cNvSpPr txBox="1">
            <a:spLocks noChangeArrowheads="1"/>
          </p:cNvSpPr>
          <p:nvPr/>
        </p:nvSpPr>
        <p:spPr bwMode="auto">
          <a:xfrm>
            <a:off x="915988" y="1798638"/>
            <a:ext cx="6164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sz="2800"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是</a:t>
            </a:r>
            <a:r>
              <a:rPr kumimoji="0" lang="zh-CN" altLang="en-US" dirty="0">
                <a:solidFill>
                  <a:srgbClr val="7030A0"/>
                </a:solidFill>
                <a:ea typeface="黑体" panose="02010609060101010101" pitchFamily="49" charset="-122"/>
                <a:cs typeface="Times New Roman" panose="02020603050405020304" pitchFamily="18" charset="0"/>
              </a:rPr>
              <a:t>对偶问题的可行解</a:t>
            </a:r>
            <a:r>
              <a:rPr kumimoji="0" lang="zh-CN" altLang="en-US" dirty="0">
                <a:solidFill>
                  <a:schemeClr val="tx1"/>
                </a:solidFill>
                <a:ea typeface="黑体" panose="02010609060101010101" pitchFamily="49" charset="-122"/>
                <a:cs typeface="Times New Roman" panose="02020603050405020304" pitchFamily="18" charset="0"/>
              </a:rPr>
              <a:t>，即</a:t>
            </a:r>
            <a:r>
              <a:rPr kumimoji="0" lang="zh-CN" altLang="en-US" sz="2800" dirty="0">
                <a:solidFill>
                  <a:schemeClr val="tx1"/>
                </a:solidFill>
                <a:ea typeface="黑体" panose="02010609060101010101" pitchFamily="49" charset="-122"/>
                <a:cs typeface="Times New Roman" panose="02020603050405020304" pitchFamily="18" charset="0"/>
              </a:rPr>
              <a:t>  </a:t>
            </a:r>
          </a:p>
        </p:txBody>
      </p:sp>
      <p:pic>
        <p:nvPicPr>
          <p:cNvPr id="112648"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844675"/>
            <a:ext cx="2063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264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855" y="1355725"/>
            <a:ext cx="20335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265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25" y="2351088"/>
            <a:ext cx="338455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838"/>
                                        </p:tgtEl>
                                        <p:attrNameLst>
                                          <p:attrName>style.visibility</p:attrName>
                                        </p:attrNameLst>
                                      </p:cBhvr>
                                      <p:to>
                                        <p:strVal val="visible"/>
                                      </p:to>
                                    </p:set>
                                    <p:animEffect transition="in" filter="wipe(left)">
                                      <p:cBhvr>
                                        <p:cTn id="12" dur="500"/>
                                        <p:tgtEl>
                                          <p:spTgt spid="333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a:grpSpLocks/>
          </p:cNvGrpSpPr>
          <p:nvPr/>
        </p:nvGrpSpPr>
        <p:grpSpPr bwMode="auto">
          <a:xfrm>
            <a:off x="590550" y="5160963"/>
            <a:ext cx="8010525" cy="1200150"/>
            <a:chOff x="590550" y="3890962"/>
            <a:chExt cx="8010525" cy="1200149"/>
          </a:xfrm>
        </p:grpSpPr>
        <p:sp>
          <p:nvSpPr>
            <p:cNvPr id="113684" name="Text Box 16"/>
            <p:cNvSpPr txBox="1">
              <a:spLocks noChangeArrowheads="1"/>
            </p:cNvSpPr>
            <p:nvPr/>
          </p:nvSpPr>
          <p:spPr bwMode="auto">
            <a:xfrm>
              <a:off x="590550" y="3890962"/>
              <a:ext cx="8010525" cy="120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rgbClr val="7030A0"/>
                  </a:solidFill>
                  <a:ea typeface="黑体" panose="02010609060101010101" pitchFamily="49" charset="-122"/>
                  <a:cs typeface="Times New Roman" panose="02020603050405020304" pitchFamily="18" charset="0"/>
                </a:rPr>
                <a:t>目的：</a:t>
              </a:r>
              <a:r>
                <a:rPr kumimoji="0" lang="zh-CN" altLang="en-US" dirty="0">
                  <a:solidFill>
                    <a:schemeClr val="tx1"/>
                  </a:solidFill>
                  <a:ea typeface="黑体" panose="02010609060101010101" pitchFamily="49" charset="-122"/>
                  <a:cs typeface="Times New Roman" panose="02020603050405020304" pitchFamily="18" charset="0"/>
                </a:rPr>
                <a:t>找新的      使前 </a:t>
              </a:r>
              <a:r>
                <a:rPr kumimoji="0" lang="en-US" altLang="zh-CN" b="1" i="1" dirty="0">
                  <a:solidFill>
                    <a:schemeClr val="tx1"/>
                  </a:solidFill>
                  <a:ea typeface="黑体" panose="02010609060101010101" pitchFamily="49" charset="-122"/>
                  <a:cs typeface="Times New Roman" panose="02020603050405020304" pitchFamily="18" charset="0"/>
                </a:rPr>
                <a:t>m </a:t>
              </a:r>
              <a:r>
                <a:rPr kumimoji="0" lang="zh-CN" altLang="en-US" dirty="0">
                  <a:solidFill>
                    <a:schemeClr val="tx1"/>
                  </a:solidFill>
                  <a:ea typeface="黑体" panose="02010609060101010101" pitchFamily="49" charset="-122"/>
                  <a:cs typeface="Times New Roman" panose="02020603050405020304" pitchFamily="18" charset="0"/>
                </a:rPr>
                <a:t>个等式中的某个与后</a:t>
              </a:r>
              <a:r>
                <a:rPr kumimoji="0" lang="en-US" altLang="zh-CN" b="1" i="1" dirty="0">
                  <a:solidFill>
                    <a:schemeClr val="tx1"/>
                  </a:solidFill>
                  <a:ea typeface="黑体" panose="02010609060101010101" pitchFamily="49" charset="-122"/>
                  <a:cs typeface="Times New Roman" panose="02020603050405020304" pitchFamily="18" charset="0"/>
                </a:rPr>
                <a:t>n</a:t>
              </a:r>
              <a:r>
                <a:rPr kumimoji="0" lang="en-US" altLang="zh-CN" b="1" dirty="0">
                  <a:solidFill>
                    <a:schemeClr val="tx1"/>
                  </a:solidFill>
                  <a:ea typeface="黑体" panose="02010609060101010101" pitchFamily="49" charset="-122"/>
                  <a:cs typeface="Times New Roman" panose="02020603050405020304" pitchFamily="18" charset="0"/>
                </a:rPr>
                <a:t>-</a:t>
              </a:r>
              <a:r>
                <a:rPr kumimoji="0" lang="en-US" altLang="zh-CN" b="1" i="1" dirty="0">
                  <a:solidFill>
                    <a:schemeClr val="tx1"/>
                  </a:solidFill>
                  <a:ea typeface="黑体" panose="02010609060101010101" pitchFamily="49" charset="-122"/>
                  <a:cs typeface="Times New Roman" panose="02020603050405020304" pitchFamily="18" charset="0"/>
                </a:rPr>
                <a:t>m</a:t>
              </a:r>
              <a:r>
                <a:rPr kumimoji="0" lang="zh-CN" altLang="en-US" dirty="0">
                  <a:solidFill>
                    <a:schemeClr val="tx1"/>
                  </a:solidFill>
                  <a:ea typeface="黑体" panose="02010609060101010101" pitchFamily="49" charset="-122"/>
                  <a:cs typeface="Times New Roman" panose="02020603050405020304" pitchFamily="18" charset="0"/>
                </a:rPr>
                <a:t>个不等式 中的某个角色互换</a:t>
              </a:r>
              <a:r>
                <a:rPr kumimoji="0" lang="en-US" altLang="zh-CN" dirty="0">
                  <a:solidFill>
                    <a:schemeClr val="tx1"/>
                  </a:solidFill>
                  <a:ea typeface="黑体" panose="02010609060101010101" pitchFamily="49" charset="-122"/>
                  <a:cs typeface="Times New Roman" panose="02020603050405020304" pitchFamily="18" charset="0"/>
                </a:rPr>
                <a:t>(</a:t>
              </a:r>
              <a:r>
                <a:rPr kumimoji="0" lang="zh-CN" altLang="en-US" dirty="0">
                  <a:solidFill>
                    <a:schemeClr val="tx1"/>
                  </a:solidFill>
                  <a:ea typeface="黑体" panose="02010609060101010101" pitchFamily="49" charset="-122"/>
                  <a:cs typeface="Times New Roman" panose="02020603050405020304" pitchFamily="18" charset="0"/>
                </a:rPr>
                <a:t>即    是对偶问题的与    相邻的极点</a:t>
              </a:r>
              <a:r>
                <a:rPr kumimoji="0" lang="en-US" altLang="zh-CN" dirty="0">
                  <a:solidFill>
                    <a:schemeClr val="tx1"/>
                  </a:solidFill>
                  <a:ea typeface="黑体" panose="02010609060101010101" pitchFamily="49" charset="-122"/>
                  <a:cs typeface="Times New Roman" panose="02020603050405020304" pitchFamily="18" charset="0"/>
                </a:rPr>
                <a:t>)</a:t>
              </a:r>
              <a:r>
                <a:rPr kumimoji="0" lang="zh-CN" altLang="en-US" dirty="0">
                  <a:solidFill>
                    <a:schemeClr val="tx1"/>
                  </a:solidFill>
                  <a:ea typeface="黑体" panose="02010609060101010101" pitchFamily="49" charset="-122"/>
                  <a:cs typeface="Times New Roman" panose="02020603050405020304" pitchFamily="18" charset="0"/>
                </a:rPr>
                <a:t>，同时使</a:t>
              </a:r>
              <a:r>
                <a:rPr kumimoji="0" lang="zh-CN" altLang="en-US" dirty="0">
                  <a:solidFill>
                    <a:srgbClr val="7030A0"/>
                  </a:solidFill>
                  <a:ea typeface="黑体" panose="02010609060101010101" pitchFamily="49" charset="-122"/>
                  <a:cs typeface="Times New Roman" panose="02020603050405020304" pitchFamily="18" charset="0"/>
                </a:rPr>
                <a:t>对偶</a:t>
              </a:r>
              <a:r>
                <a:rPr kumimoji="0" lang="zh-CN" altLang="en-US" dirty="0">
                  <a:solidFill>
                    <a:schemeClr val="tx1"/>
                  </a:solidFill>
                  <a:ea typeface="黑体" panose="02010609060101010101" pitchFamily="49" charset="-122"/>
                  <a:cs typeface="Times New Roman" panose="02020603050405020304" pitchFamily="18" charset="0"/>
                </a:rPr>
                <a:t>问题的目标函数值</a:t>
              </a:r>
              <a:r>
                <a:rPr kumimoji="0" lang="zh-CN" altLang="en-US" dirty="0">
                  <a:solidFill>
                    <a:srgbClr val="7030A0"/>
                  </a:solidFill>
                  <a:ea typeface="黑体" panose="02010609060101010101" pitchFamily="49" charset="-122"/>
                  <a:cs typeface="Times New Roman" panose="02020603050405020304" pitchFamily="18" charset="0"/>
                </a:rPr>
                <a:t>增大</a:t>
              </a:r>
              <a:r>
                <a:rPr kumimoji="0" lang="zh-CN" altLang="en-US" dirty="0">
                  <a:solidFill>
                    <a:schemeClr val="tx1"/>
                  </a:solidFill>
                  <a:ea typeface="黑体" panose="02010609060101010101" pitchFamily="49" charset="-122"/>
                  <a:cs typeface="Times New Roman" panose="02020603050405020304" pitchFamily="18" charset="0"/>
                </a:rPr>
                <a:t>！</a:t>
              </a:r>
            </a:p>
          </p:txBody>
        </p:sp>
        <p:pic>
          <p:nvPicPr>
            <p:cNvPr id="113685"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363" y="3911599"/>
              <a:ext cx="2159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113686" name="对象 1"/>
            <p:cNvGraphicFramePr>
              <a:graphicFrameLocks noChangeAspect="1"/>
            </p:cNvGraphicFramePr>
            <p:nvPr/>
          </p:nvGraphicFramePr>
          <p:xfrm>
            <a:off x="3581400" y="4280908"/>
            <a:ext cx="254000" cy="392545"/>
          </p:xfrm>
          <a:graphic>
            <a:graphicData uri="http://schemas.openxmlformats.org/presentationml/2006/ole">
              <mc:AlternateContent xmlns:mc="http://schemas.openxmlformats.org/markup-compatibility/2006">
                <mc:Choice xmlns:v="urn:schemas-microsoft-com:vml" Requires="v">
                  <p:oleObj spid="_x0000_s113998" name="Equation" r:id="rId4" imgW="139579" imgH="215713" progId="Equation.DSMT4">
                    <p:embed/>
                  </p:oleObj>
                </mc:Choice>
                <mc:Fallback>
                  <p:oleObj name="Equation" r:id="rId4" imgW="139579" imgH="215713"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280908"/>
                          <a:ext cx="254000" cy="39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87" name="对象 5"/>
            <p:cNvGraphicFramePr>
              <a:graphicFrameLocks noChangeAspect="1"/>
            </p:cNvGraphicFramePr>
            <p:nvPr>
              <p:extLst>
                <p:ext uri="{D42A27DB-BD31-4B8C-83A1-F6EECF244321}">
                  <p14:modId xmlns:p14="http://schemas.microsoft.com/office/powerpoint/2010/main" val="850880228"/>
                </p:ext>
              </p:extLst>
            </p:nvPr>
          </p:nvGraphicFramePr>
          <p:xfrm>
            <a:off x="6000946" y="4329113"/>
            <a:ext cx="254000" cy="322262"/>
          </p:xfrm>
          <a:graphic>
            <a:graphicData uri="http://schemas.openxmlformats.org/presentationml/2006/ole">
              <mc:AlternateContent xmlns:mc="http://schemas.openxmlformats.org/markup-compatibility/2006">
                <mc:Choice xmlns:v="urn:schemas-microsoft-com:vml" Requires="v">
                  <p:oleObj spid="_x0000_s113999" name="Equation" r:id="rId6" imgW="139579" imgH="177646" progId="Equation.DSMT4">
                    <p:embed/>
                  </p:oleObj>
                </mc:Choice>
                <mc:Fallback>
                  <p:oleObj name="Equation" r:id="rId6" imgW="139579" imgH="177646"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0946" y="4329113"/>
                          <a:ext cx="2540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3667" name="Text Box 4"/>
          <p:cNvSpPr txBox="1">
            <a:spLocks noChangeArrowheads="1"/>
          </p:cNvSpPr>
          <p:nvPr/>
        </p:nvSpPr>
        <p:spPr bwMode="auto">
          <a:xfrm>
            <a:off x="569913" y="1069975"/>
            <a:ext cx="441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chemeClr val="tx1"/>
                </a:solidFill>
                <a:ea typeface="黑体" panose="02010609060101010101" pitchFamily="49" charset="-122"/>
                <a:cs typeface="Times New Roman" panose="02020603050405020304" pitchFamily="18" charset="0"/>
              </a:rPr>
              <a:t>设对偶可行基本解 </a:t>
            </a:r>
            <a:r>
              <a:rPr kumimoji="0" lang="en-US" altLang="zh-CN" b="1" i="1" dirty="0">
                <a:solidFill>
                  <a:schemeClr val="tx1"/>
                </a:solidFill>
                <a:ea typeface="黑体" panose="02010609060101010101" pitchFamily="49" charset="-122"/>
                <a:cs typeface="Times New Roman" panose="02020603050405020304" pitchFamily="18" charset="0"/>
              </a:rPr>
              <a:t>x </a:t>
            </a:r>
            <a:r>
              <a:rPr kumimoji="0" lang="zh-CN" altLang="en-US" dirty="0">
                <a:solidFill>
                  <a:schemeClr val="tx1"/>
                </a:solidFill>
                <a:ea typeface="黑体" panose="02010609060101010101" pitchFamily="49" charset="-122"/>
                <a:cs typeface="Times New Roman" panose="02020603050405020304" pitchFamily="18" charset="0"/>
              </a:rPr>
              <a:t>对应的基 </a:t>
            </a:r>
            <a:endParaRPr kumimoji="0" lang="en-US" altLang="zh-CN" dirty="0">
              <a:solidFill>
                <a:schemeClr val="tx1"/>
              </a:solidFill>
              <a:ea typeface="黑体" panose="02010609060101010101" pitchFamily="49" charset="-122"/>
              <a:cs typeface="Times New Roman" panose="02020603050405020304" pitchFamily="18" charset="0"/>
            </a:endParaRPr>
          </a:p>
        </p:txBody>
      </p:sp>
      <p:sp>
        <p:nvSpPr>
          <p:cNvPr id="113668" name="Rectangle 35"/>
          <p:cNvSpPr>
            <a:spLocks noChangeArrowheads="1"/>
          </p:cNvSpPr>
          <p:nvPr/>
        </p:nvSpPr>
        <p:spPr bwMode="auto">
          <a:xfrm>
            <a:off x="565150" y="3683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对偶单纯形法：推导</a:t>
            </a:r>
            <a:r>
              <a:rPr lang="en-US" altLang="zh-CN" sz="3600" b="1">
                <a:solidFill>
                  <a:srgbClr val="0070C0"/>
                </a:solidFill>
                <a:latin typeface="大黑体" charset="-122"/>
                <a:ea typeface="大黑体" charset="-122"/>
              </a:rPr>
              <a:t>I</a:t>
            </a:r>
          </a:p>
        </p:txBody>
      </p:sp>
      <p:sp>
        <p:nvSpPr>
          <p:cNvPr id="271371" name="Text Box 11"/>
          <p:cNvSpPr txBox="1">
            <a:spLocks noChangeArrowheads="1"/>
          </p:cNvSpPr>
          <p:nvPr/>
        </p:nvSpPr>
        <p:spPr bwMode="auto">
          <a:xfrm>
            <a:off x="584200" y="1460500"/>
            <a:ext cx="2514600" cy="5847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ea typeface="黑体" panose="02010609060101010101" pitchFamily="49" charset="-122"/>
                <a:cs typeface="Times New Roman" panose="02020603050405020304" pitchFamily="18" charset="0"/>
              </a:rPr>
              <a:t>不妨设 </a:t>
            </a:r>
            <a:r>
              <a:rPr lang="en-US" altLang="zh-CN" sz="3200" b="1" i="1" dirty="0">
                <a:ea typeface="黑体" panose="02010609060101010101" pitchFamily="49" charset="-122"/>
                <a:cs typeface="Times New Roman" panose="02020603050405020304" pitchFamily="18" charset="0"/>
              </a:rPr>
              <a:t>y</a:t>
            </a:r>
            <a:r>
              <a:rPr lang="en-US" altLang="zh-CN" sz="3200" b="1" i="1" baseline="-25000" dirty="0">
                <a:ea typeface="黑体" panose="02010609060101010101" pitchFamily="49" charset="-122"/>
                <a:cs typeface="Times New Roman" panose="02020603050405020304" pitchFamily="18" charset="0"/>
              </a:rPr>
              <a:t>p0</a:t>
            </a:r>
            <a:r>
              <a:rPr lang="en-US" altLang="zh-CN" sz="3200" b="1" i="1" dirty="0">
                <a:ea typeface="黑体" panose="02010609060101010101" pitchFamily="49" charset="-122"/>
                <a:cs typeface="Times New Roman" panose="02020603050405020304" pitchFamily="18" charset="0"/>
              </a:rPr>
              <a:t>&lt; </a:t>
            </a:r>
            <a:r>
              <a:rPr lang="en-US" altLang="zh-CN" sz="2800" b="1" dirty="0">
                <a:ea typeface="黑体" panose="02010609060101010101" pitchFamily="49" charset="-122"/>
                <a:cs typeface="Times New Roman" panose="02020603050405020304" pitchFamily="18" charset="0"/>
              </a:rPr>
              <a:t>0</a:t>
            </a:r>
            <a:r>
              <a:rPr lang="zh-CN" altLang="en-US" sz="2800" dirty="0">
                <a:ea typeface="黑体" panose="02010609060101010101" pitchFamily="49" charset="-122"/>
                <a:cs typeface="Times New Roman" panose="02020603050405020304" pitchFamily="18" charset="0"/>
              </a:rPr>
              <a:t>；</a:t>
            </a:r>
            <a:r>
              <a:rPr lang="en-US" altLang="zh-CN" dirty="0">
                <a:ea typeface="黑体" panose="02010609060101010101" pitchFamily="49" charset="-122"/>
                <a:cs typeface="Times New Roman" panose="02020603050405020304" pitchFamily="18" charset="0"/>
              </a:rPr>
              <a:t>   </a:t>
            </a:r>
            <a:endParaRPr lang="el-GR" altLang="zh-CN" i="1" dirty="0">
              <a:ea typeface="黑体" panose="02010609060101010101" pitchFamily="49" charset="-122"/>
              <a:cs typeface="Times New Roman" panose="02020603050405020304" pitchFamily="18" charset="0"/>
            </a:endParaRPr>
          </a:p>
        </p:txBody>
      </p:sp>
      <p:pic>
        <p:nvPicPr>
          <p:cNvPr id="11367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975" y="1163638"/>
            <a:ext cx="30829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3671" name="Text Box 7"/>
          <p:cNvSpPr txBox="1">
            <a:spLocks noChangeArrowheads="1"/>
          </p:cNvSpPr>
          <p:nvPr/>
        </p:nvSpPr>
        <p:spPr bwMode="auto">
          <a:xfrm>
            <a:off x="2932113" y="1557338"/>
            <a:ext cx="554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chemeClr val="tx1"/>
                </a:solidFill>
                <a:latin typeface="黑体" panose="02010609060101010101" pitchFamily="49" charset="-122"/>
                <a:ea typeface="黑体" panose="02010609060101010101" pitchFamily="49" charset="-122"/>
              </a:rPr>
              <a:t>此外还假设　　　　　　  </a:t>
            </a:r>
            <a:r>
              <a:rPr kumimoji="0" lang="zh-CN" altLang="en-US" dirty="0">
                <a:solidFill>
                  <a:srgbClr val="7030A0"/>
                </a:solidFill>
                <a:latin typeface="黑体" panose="02010609060101010101" pitchFamily="49" charset="-122"/>
                <a:ea typeface="黑体" panose="02010609060101010101" pitchFamily="49" charset="-122"/>
              </a:rPr>
              <a:t>非退化</a:t>
            </a:r>
            <a:r>
              <a:rPr kumimoji="0" lang="zh-CN" altLang="en-US" dirty="0">
                <a:solidFill>
                  <a:schemeClr val="tx1"/>
                </a:solidFill>
                <a:latin typeface="黑体" panose="02010609060101010101" pitchFamily="49" charset="-122"/>
                <a:ea typeface="黑体" panose="02010609060101010101" pitchFamily="49" charset="-122"/>
              </a:rPr>
              <a:t>，即</a:t>
            </a:r>
          </a:p>
        </p:txBody>
      </p:sp>
      <p:pic>
        <p:nvPicPr>
          <p:cNvPr id="113672"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3848" y="1628481"/>
            <a:ext cx="17970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3673"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275" y="2081213"/>
            <a:ext cx="67754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44"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1328" y="4371975"/>
            <a:ext cx="2921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组合 16"/>
          <p:cNvGrpSpPr>
            <a:grpSpLocks/>
          </p:cNvGrpSpPr>
          <p:nvPr/>
        </p:nvGrpSpPr>
        <p:grpSpPr bwMode="auto">
          <a:xfrm>
            <a:off x="622300" y="3729335"/>
            <a:ext cx="7289800" cy="461665"/>
            <a:chOff x="622300" y="4885035"/>
            <a:chExt cx="7289800" cy="461665"/>
          </a:xfrm>
        </p:grpSpPr>
        <p:sp>
          <p:nvSpPr>
            <p:cNvPr id="113680" name="Text Box 14"/>
            <p:cNvSpPr txBox="1">
              <a:spLocks noChangeArrowheads="1"/>
            </p:cNvSpPr>
            <p:nvPr/>
          </p:nvSpPr>
          <p:spPr bwMode="auto">
            <a:xfrm>
              <a:off x="622300" y="4885035"/>
              <a:ext cx="728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chemeClr val="tx1"/>
                  </a:solidFill>
                  <a:ea typeface="黑体" panose="02010609060101010101" pitchFamily="49" charset="-122"/>
                  <a:cs typeface="Times New Roman" panose="02020603050405020304" pitchFamily="18" charset="0"/>
                </a:rPr>
                <a:t>令                                ，其中      是     </a:t>
              </a:r>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的第 </a:t>
              </a:r>
              <a:r>
                <a:rPr lang="en-US" altLang="zh-CN" b="1" i="1" dirty="0">
                  <a:solidFill>
                    <a:schemeClr val="tx1"/>
                  </a:solidFill>
                  <a:ea typeface="黑体" panose="02010609060101010101" pitchFamily="49" charset="-122"/>
                  <a:cs typeface="Times New Roman" panose="02020603050405020304" pitchFamily="18" charset="0"/>
                </a:rPr>
                <a:t>p</a:t>
              </a:r>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行，则</a:t>
              </a:r>
            </a:p>
          </p:txBody>
        </p:sp>
        <p:pic>
          <p:nvPicPr>
            <p:cNvPr id="113681"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9338" y="4921250"/>
              <a:ext cx="2416175" cy="358775"/>
            </a:xfrm>
            <a:prstGeom prst="rect">
              <a:avLst/>
            </a:prstGeom>
            <a:solidFill>
              <a:srgbClr val="FFCCFF"/>
            </a:solidFill>
            <a:ln w="9525" algn="ctr">
              <a:solidFill>
                <a:srgbClr val="C00000"/>
              </a:solidFill>
              <a:miter lim="800000"/>
              <a:headEnd/>
              <a:tailEnd/>
            </a:ln>
          </p:spPr>
        </p:pic>
        <p:pic>
          <p:nvPicPr>
            <p:cNvPr id="113682"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5475" y="4938713"/>
              <a:ext cx="431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3683"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5888" y="4919663"/>
              <a:ext cx="5207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组合 3"/>
          <p:cNvGrpSpPr>
            <a:grpSpLocks/>
          </p:cNvGrpSpPr>
          <p:nvPr/>
        </p:nvGrpSpPr>
        <p:grpSpPr bwMode="auto">
          <a:xfrm>
            <a:off x="638175" y="4137025"/>
            <a:ext cx="3222625" cy="866775"/>
            <a:chOff x="638174" y="4137027"/>
            <a:chExt cx="3222626" cy="867039"/>
          </a:xfrm>
        </p:grpSpPr>
        <p:sp>
          <p:nvSpPr>
            <p:cNvPr id="113678" name="TextBox 4"/>
            <p:cNvSpPr txBox="1">
              <a:spLocks noChangeArrowheads="1"/>
            </p:cNvSpPr>
            <p:nvPr/>
          </p:nvSpPr>
          <p:spPr bwMode="auto">
            <a:xfrm>
              <a:off x="638174" y="4542401"/>
              <a:ext cx="32226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a:solidFill>
                    <a:srgbClr val="7030A0"/>
                  </a:solidFill>
                  <a:latin typeface="黑体" pitchFamily="2" charset="-122"/>
                  <a:ea typeface="黑体" pitchFamily="2" charset="-122"/>
                </a:rPr>
                <a:t>由修正单纯形法</a:t>
              </a:r>
            </a:p>
          </p:txBody>
        </p:sp>
        <p:sp>
          <p:nvSpPr>
            <p:cNvPr id="113679" name="上箭头 5"/>
            <p:cNvSpPr>
              <a:spLocks noChangeArrowheads="1"/>
            </p:cNvSpPr>
            <p:nvPr/>
          </p:nvSpPr>
          <p:spPr bwMode="auto">
            <a:xfrm>
              <a:off x="2184272" y="4137027"/>
              <a:ext cx="460815" cy="405374"/>
            </a:xfrm>
            <a:prstGeom prst="upArrow">
              <a:avLst>
                <a:gd name="adj1" fmla="val 50000"/>
                <a:gd name="adj2" fmla="val 50000"/>
              </a:avLst>
            </a:prstGeom>
            <a:solidFill>
              <a:schemeClr val="accent1"/>
            </a:solidFill>
            <a:ln w="9525" algn="ctr">
              <a:solidFill>
                <a:schemeClr val="tx1"/>
              </a:solidFill>
              <a:round/>
              <a:headEnd/>
              <a:tailEnd/>
            </a:ln>
          </p:spPr>
          <p:txBody>
            <a:bodyPr wrap="none" anchor="ctr"/>
            <a:lstStyle/>
            <a:p>
              <a:endParaRPr lang="zh-CN" altLang="en-US"/>
            </a:p>
          </p:txBody>
        </p:sp>
      </p:grpSp>
      <p:sp>
        <p:nvSpPr>
          <p:cNvPr id="113677" name="TextBox 5"/>
          <p:cNvSpPr txBox="1">
            <a:spLocks noChangeArrowheads="1"/>
          </p:cNvSpPr>
          <p:nvPr/>
        </p:nvSpPr>
        <p:spPr bwMode="auto">
          <a:xfrm>
            <a:off x="612873" y="3009508"/>
            <a:ext cx="756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dirty="0">
                <a:solidFill>
                  <a:schemeClr val="tx1"/>
                </a:solidFill>
                <a:ea typeface="黑体" pitchFamily="2" charset="-122"/>
                <a:cs typeface="Times New Roman" pitchFamily="18" charset="0"/>
              </a:rPr>
              <a:t>对偶问题的非退化极点是</a:t>
            </a:r>
            <a:r>
              <a:rPr lang="en-US" altLang="zh-CN" b="1" dirty="0">
                <a:solidFill>
                  <a:schemeClr val="tx1"/>
                </a:solidFill>
                <a:ea typeface="黑体" pitchFamily="2" charset="-122"/>
                <a:cs typeface="Times New Roman" pitchFamily="18" charset="0"/>
              </a:rPr>
              <a:t>R</a:t>
            </a:r>
            <a:r>
              <a:rPr lang="en-US" altLang="zh-CN" b="1" i="1" baseline="30000" dirty="0">
                <a:solidFill>
                  <a:schemeClr val="tx1"/>
                </a:solidFill>
                <a:ea typeface="黑体" pitchFamily="2" charset="-122"/>
                <a:cs typeface="Times New Roman" pitchFamily="18" charset="0"/>
              </a:rPr>
              <a:t>m</a:t>
            </a:r>
            <a:r>
              <a:rPr lang="zh-CN" altLang="en-US" dirty="0">
                <a:solidFill>
                  <a:schemeClr val="tx1"/>
                </a:solidFill>
                <a:ea typeface="黑体" pitchFamily="2" charset="-122"/>
                <a:cs typeface="Times New Roman" pitchFamily="18" charset="0"/>
              </a:rPr>
              <a:t>中</a:t>
            </a:r>
            <a:r>
              <a:rPr lang="zh-CN" altLang="en-US" dirty="0">
                <a:solidFill>
                  <a:srgbClr val="7030A0"/>
                </a:solidFill>
                <a:ea typeface="黑体" pitchFamily="2" charset="-122"/>
                <a:cs typeface="Times New Roman" pitchFamily="18" charset="0"/>
              </a:rPr>
              <a:t>恰好</a:t>
            </a:r>
            <a:r>
              <a:rPr lang="en-US" altLang="zh-CN" b="1" i="1" dirty="0">
                <a:solidFill>
                  <a:schemeClr val="tx1"/>
                </a:solidFill>
                <a:ea typeface="黑体" pitchFamily="2" charset="-122"/>
                <a:cs typeface="Times New Roman" pitchFamily="18" charset="0"/>
              </a:rPr>
              <a:t>m</a:t>
            </a:r>
            <a:r>
              <a:rPr lang="zh-CN" altLang="en-US" dirty="0">
                <a:solidFill>
                  <a:schemeClr val="tx1"/>
                </a:solidFill>
                <a:ea typeface="黑体" pitchFamily="2" charset="-122"/>
                <a:cs typeface="Times New Roman" pitchFamily="18" charset="0"/>
              </a:rPr>
              <a:t>个超平面的交点！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71"/>
                                        </p:tgtEl>
                                        <p:attrNameLst>
                                          <p:attrName>style.visibility</p:attrName>
                                        </p:attrNameLst>
                                      </p:cBhvr>
                                      <p:to>
                                        <p:strVal val="visible"/>
                                      </p:to>
                                    </p:set>
                                    <p:animEffect transition="in" filter="wipe(left)">
                                      <p:cBhvr>
                                        <p:cTn id="7" dur="500"/>
                                        <p:tgtEl>
                                          <p:spTgt spid="271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44"/>
                                        </p:tgtEl>
                                        <p:attrNameLst>
                                          <p:attrName>style.visibility</p:attrName>
                                        </p:attrNameLst>
                                      </p:cBhvr>
                                      <p:to>
                                        <p:strVal val="visible"/>
                                      </p:to>
                                    </p:set>
                                    <p:animEffect transition="in" filter="wipe(left)">
                                      <p:cBhvr>
                                        <p:cTn id="27" dur="5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2"/>
          <p:cNvSpPr>
            <a:spLocks noChangeArrowheads="1"/>
          </p:cNvSpPr>
          <p:nvPr/>
        </p:nvSpPr>
        <p:spPr bwMode="auto">
          <a:xfrm>
            <a:off x="565150" y="5080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对偶单纯形法：推导</a:t>
            </a:r>
            <a:r>
              <a:rPr lang="en-US" altLang="zh-CN" sz="3600" b="1">
                <a:solidFill>
                  <a:srgbClr val="0070C0"/>
                </a:solidFill>
                <a:latin typeface="大黑体" charset="-122"/>
                <a:ea typeface="大黑体" charset="-122"/>
              </a:rPr>
              <a:t>II</a:t>
            </a:r>
          </a:p>
        </p:txBody>
      </p:sp>
      <p:sp>
        <p:nvSpPr>
          <p:cNvPr id="343058" name="Text Box 18"/>
          <p:cNvSpPr txBox="1">
            <a:spLocks noChangeArrowheads="1"/>
          </p:cNvSpPr>
          <p:nvPr/>
        </p:nvSpPr>
        <p:spPr bwMode="auto">
          <a:xfrm>
            <a:off x="860113" y="5055911"/>
            <a:ext cx="4808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chemeClr val="tx1"/>
                </a:solidFill>
                <a:latin typeface="黑体" panose="02010609060101010101" pitchFamily="49" charset="-122"/>
                <a:ea typeface="黑体" panose="02010609060101010101" pitchFamily="49" charset="-122"/>
              </a:rPr>
              <a:t>出基变量：取</a:t>
            </a:r>
            <a:r>
              <a:rPr kumimoji="0" lang="zh-CN" altLang="en-US" dirty="0">
                <a:solidFill>
                  <a:srgbClr val="7030A0"/>
                </a:solidFill>
                <a:latin typeface="黑体" panose="02010609060101010101" pitchFamily="49" charset="-122"/>
                <a:ea typeface="黑体" panose="02010609060101010101" pitchFamily="49" charset="-122"/>
              </a:rPr>
              <a:t>负值</a:t>
            </a:r>
            <a:r>
              <a:rPr kumimoji="0" lang="zh-CN" altLang="en-US" dirty="0">
                <a:solidFill>
                  <a:schemeClr val="tx1"/>
                </a:solidFill>
                <a:latin typeface="黑体" panose="02010609060101010101" pitchFamily="49" charset="-122"/>
                <a:ea typeface="黑体" panose="02010609060101010101" pitchFamily="49" charset="-122"/>
              </a:rPr>
              <a:t>的基变量</a:t>
            </a:r>
            <a:r>
              <a:rPr kumimoji="0" lang="en-US" altLang="zh-CN" dirty="0">
                <a:solidFill>
                  <a:schemeClr val="tx1"/>
                </a:solidFill>
                <a:latin typeface="黑体" panose="02010609060101010101" pitchFamily="49" charset="-122"/>
                <a:ea typeface="黑体" panose="02010609060101010101" pitchFamily="49" charset="-122"/>
              </a:rPr>
              <a:t>(*****)</a:t>
            </a:r>
          </a:p>
        </p:txBody>
      </p:sp>
      <p:sp>
        <p:nvSpPr>
          <p:cNvPr id="343059" name="Text Box 19"/>
          <p:cNvSpPr txBox="1">
            <a:spLocks noChangeArrowheads="1"/>
          </p:cNvSpPr>
          <p:nvPr/>
        </p:nvSpPr>
        <p:spPr bwMode="auto">
          <a:xfrm>
            <a:off x="834204" y="5499100"/>
            <a:ext cx="81589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chemeClr val="tx1"/>
                </a:solidFill>
                <a:ea typeface="黑体" panose="02010609060101010101" pitchFamily="49" charset="-122"/>
                <a:cs typeface="Times New Roman" panose="02020603050405020304" pitchFamily="18" charset="0"/>
              </a:rPr>
              <a:t>进基变量：考虑第 </a:t>
            </a:r>
            <a:r>
              <a:rPr kumimoji="0" lang="en-US" altLang="zh-CN" b="1" i="1" dirty="0">
                <a:solidFill>
                  <a:schemeClr val="tx1"/>
                </a:solidFill>
                <a:ea typeface="黑体" panose="02010609060101010101" pitchFamily="49" charset="-122"/>
                <a:cs typeface="Times New Roman" panose="02020603050405020304" pitchFamily="18" charset="0"/>
              </a:rPr>
              <a:t>p</a:t>
            </a:r>
            <a:r>
              <a:rPr kumimoji="0" lang="en-US" altLang="zh-CN"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行的负元素，且取到</a:t>
            </a:r>
            <a:r>
              <a:rPr kumimoji="0" lang="zh-CN" altLang="en-US" dirty="0">
                <a:solidFill>
                  <a:srgbClr val="7030A0"/>
                </a:solidFill>
                <a:ea typeface="黑体" panose="02010609060101010101" pitchFamily="49" charset="-122"/>
                <a:cs typeface="Times New Roman" panose="02020603050405020304" pitchFamily="18" charset="0"/>
              </a:rPr>
              <a:t>最小正比值 </a:t>
            </a:r>
            <a:r>
              <a:rPr kumimoji="0" lang="en-US" altLang="zh-CN" dirty="0">
                <a:solidFill>
                  <a:schemeClr val="tx1"/>
                </a:solidFill>
                <a:ea typeface="黑体" panose="02010609060101010101" pitchFamily="49" charset="-122"/>
                <a:cs typeface="Times New Roman" panose="02020603050405020304" pitchFamily="18" charset="0"/>
              </a:rPr>
              <a:t>(*****)</a:t>
            </a:r>
          </a:p>
        </p:txBody>
      </p:sp>
      <p:pic>
        <p:nvPicPr>
          <p:cNvPr id="114693"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489075"/>
            <a:ext cx="58293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4694"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2174875"/>
            <a:ext cx="72818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5063"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3724275"/>
            <a:ext cx="7635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left)">
                                      <p:cBhvr>
                                        <p:cTn id="7" dur="500"/>
                                        <p:tgtEl>
                                          <p:spTgt spid="45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3058"/>
                                        </p:tgtEl>
                                        <p:attrNameLst>
                                          <p:attrName>style.visibility</p:attrName>
                                        </p:attrNameLst>
                                      </p:cBhvr>
                                      <p:to>
                                        <p:strVal val="visible"/>
                                      </p:to>
                                    </p:set>
                                    <p:animEffect transition="in" filter="wipe(left)">
                                      <p:cBhvr>
                                        <p:cTn id="12" dur="500"/>
                                        <p:tgtEl>
                                          <p:spTgt spid="343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3059"/>
                                        </p:tgtEl>
                                        <p:attrNameLst>
                                          <p:attrName>style.visibility</p:attrName>
                                        </p:attrNameLst>
                                      </p:cBhvr>
                                      <p:to>
                                        <p:strVal val="visible"/>
                                      </p:to>
                                    </p:set>
                                    <p:animEffect transition="in" filter="wipe(left)">
                                      <p:cBhvr>
                                        <p:cTn id="17" dur="500"/>
                                        <p:tgtEl>
                                          <p:spTgt spid="34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8" grpId="0"/>
      <p:bldP spid="34305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ChangeArrowheads="1"/>
          </p:cNvSpPr>
          <p:nvPr/>
        </p:nvSpPr>
        <p:spPr bwMode="auto">
          <a:xfrm>
            <a:off x="468313" y="1743075"/>
            <a:ext cx="6364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b="1">
                <a:solidFill>
                  <a:schemeClr val="tx1"/>
                </a:solidFill>
                <a:latin typeface="Arial" pitchFamily="34" charset="0"/>
                <a:ea typeface="黑体" pitchFamily="2" charset="-122"/>
              </a:rPr>
              <a:t>步</a:t>
            </a:r>
            <a:r>
              <a:rPr kumimoji="0" lang="en-US" altLang="zh-CN" b="1">
                <a:solidFill>
                  <a:schemeClr val="tx1"/>
                </a:solidFill>
                <a:latin typeface="Arial" pitchFamily="34" charset="0"/>
                <a:ea typeface="黑体" pitchFamily="2" charset="-122"/>
              </a:rPr>
              <a:t>0  </a:t>
            </a:r>
            <a:r>
              <a:rPr kumimoji="0" lang="zh-CN" altLang="en-US" b="1">
                <a:solidFill>
                  <a:schemeClr val="tx1"/>
                </a:solidFill>
                <a:latin typeface="Arial" pitchFamily="34" charset="0"/>
                <a:ea typeface="黑体" pitchFamily="2" charset="-122"/>
              </a:rPr>
              <a:t>给定对偶可行基本解对应的单纯形表</a:t>
            </a:r>
            <a:r>
              <a:rPr kumimoji="0" lang="en-US" altLang="zh-CN" b="1">
                <a:solidFill>
                  <a:schemeClr val="tx1"/>
                </a:solidFill>
                <a:latin typeface="Arial" pitchFamily="34" charset="0"/>
                <a:ea typeface="黑体" pitchFamily="2" charset="-122"/>
              </a:rPr>
              <a:t>.</a:t>
            </a:r>
          </a:p>
        </p:txBody>
      </p:sp>
      <p:grpSp>
        <p:nvGrpSpPr>
          <p:cNvPr id="115715" name="Group 22"/>
          <p:cNvGrpSpPr>
            <a:grpSpLocks/>
          </p:cNvGrpSpPr>
          <p:nvPr/>
        </p:nvGrpSpPr>
        <p:grpSpPr bwMode="auto">
          <a:xfrm>
            <a:off x="468313" y="2251075"/>
            <a:ext cx="7778750" cy="457200"/>
            <a:chOff x="295" y="1026"/>
            <a:chExt cx="4900" cy="288"/>
          </a:xfrm>
        </p:grpSpPr>
        <p:sp>
          <p:nvSpPr>
            <p:cNvPr id="115722" name="Rectangle 4"/>
            <p:cNvSpPr>
              <a:spLocks noChangeArrowheads="1"/>
            </p:cNvSpPr>
            <p:nvPr/>
          </p:nvSpPr>
          <p:spPr bwMode="auto">
            <a:xfrm>
              <a:off x="295" y="1026"/>
              <a:ext cx="49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b="1">
                  <a:solidFill>
                    <a:schemeClr val="tx1"/>
                  </a:solidFill>
                  <a:ea typeface="黑体" pitchFamily="2" charset="-122"/>
                </a:rPr>
                <a:t>步</a:t>
              </a:r>
              <a:r>
                <a:rPr kumimoji="0" lang="en-US" altLang="zh-CN" b="1">
                  <a:solidFill>
                    <a:schemeClr val="tx1"/>
                  </a:solidFill>
                  <a:ea typeface="黑体" pitchFamily="2" charset="-122"/>
                </a:rPr>
                <a:t>1   </a:t>
              </a:r>
              <a:r>
                <a:rPr kumimoji="0" lang="zh-CN" altLang="en-US" b="1">
                  <a:solidFill>
                    <a:schemeClr val="tx1"/>
                  </a:solidFill>
                  <a:ea typeface="黑体" pitchFamily="2" charset="-122"/>
                </a:rPr>
                <a:t>若对</a:t>
              </a:r>
              <a:r>
                <a:rPr kumimoji="0" lang="zh-CN" altLang="en-US" b="1">
                  <a:solidFill>
                    <a:srgbClr val="7030A0"/>
                  </a:solidFill>
                  <a:ea typeface="黑体" pitchFamily="2" charset="-122"/>
                </a:rPr>
                <a:t>每个</a:t>
              </a:r>
              <a:r>
                <a:rPr kumimoji="0" lang="zh-CN" altLang="en-US" b="1">
                  <a:solidFill>
                    <a:srgbClr val="CC0000"/>
                  </a:solidFill>
                  <a:ea typeface="黑体" pitchFamily="2" charset="-122"/>
                </a:rPr>
                <a:t> </a:t>
              </a:r>
              <a:r>
                <a:rPr kumimoji="0" lang="en-US" altLang="zh-CN" b="1" i="1">
                  <a:solidFill>
                    <a:schemeClr val="tx1"/>
                  </a:solidFill>
                  <a:ea typeface="黑体" pitchFamily="2" charset="-122"/>
                </a:rPr>
                <a:t>i </a:t>
              </a:r>
              <a:r>
                <a:rPr kumimoji="0" lang="zh-CN" altLang="en-US" b="1">
                  <a:solidFill>
                    <a:schemeClr val="tx1"/>
                  </a:solidFill>
                  <a:ea typeface="黑体" pitchFamily="2" charset="-122"/>
                </a:rPr>
                <a:t>都有                ，停；当前</a:t>
              </a:r>
              <a:r>
                <a:rPr kumimoji="0" lang="en-US" altLang="zh-CN" b="1">
                  <a:solidFill>
                    <a:schemeClr val="tx1"/>
                  </a:solidFill>
                  <a:ea typeface="黑体" pitchFamily="2" charset="-122"/>
                </a:rPr>
                <a:t>DFBS</a:t>
              </a:r>
              <a:r>
                <a:rPr kumimoji="0" lang="zh-CN" altLang="en-US" b="1">
                  <a:solidFill>
                    <a:schemeClr val="tx1"/>
                  </a:solidFill>
                  <a:ea typeface="黑体" pitchFamily="2" charset="-122"/>
                </a:rPr>
                <a:t>是最优的</a:t>
              </a:r>
              <a:r>
                <a:rPr kumimoji="0" lang="en-US" altLang="zh-CN" b="1">
                  <a:solidFill>
                    <a:schemeClr val="tx1"/>
                  </a:solidFill>
                  <a:ea typeface="黑体" pitchFamily="2" charset="-122"/>
                </a:rPr>
                <a:t>.</a:t>
              </a:r>
            </a:p>
          </p:txBody>
        </p:sp>
        <p:pic>
          <p:nvPicPr>
            <p:cNvPr id="1157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 y="1079"/>
              <a:ext cx="83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5716" name="Rectangle 7"/>
          <p:cNvSpPr>
            <a:spLocks noChangeArrowheads="1"/>
          </p:cNvSpPr>
          <p:nvPr/>
        </p:nvSpPr>
        <p:spPr bwMode="auto">
          <a:xfrm>
            <a:off x="454025" y="2878138"/>
            <a:ext cx="7370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b="1">
                <a:solidFill>
                  <a:schemeClr val="tx1"/>
                </a:solidFill>
                <a:ea typeface="黑体" pitchFamily="2" charset="-122"/>
              </a:rPr>
              <a:t>步</a:t>
            </a:r>
            <a:r>
              <a:rPr kumimoji="0" lang="en-US" altLang="zh-CN" b="1">
                <a:solidFill>
                  <a:schemeClr val="tx1"/>
                </a:solidFill>
                <a:ea typeface="黑体" pitchFamily="2" charset="-122"/>
              </a:rPr>
              <a:t>2   </a:t>
            </a:r>
            <a:r>
              <a:rPr kumimoji="0" lang="zh-CN" altLang="en-US" b="1">
                <a:solidFill>
                  <a:schemeClr val="tx1"/>
                </a:solidFill>
                <a:ea typeface="黑体" pitchFamily="2" charset="-122"/>
              </a:rPr>
              <a:t>选取 </a:t>
            </a:r>
            <a:r>
              <a:rPr kumimoji="0" lang="en-US" altLang="zh-CN" b="1" i="1">
                <a:solidFill>
                  <a:schemeClr val="tx1"/>
                </a:solidFill>
                <a:ea typeface="黑体" pitchFamily="2" charset="-122"/>
              </a:rPr>
              <a:t>p </a:t>
            </a:r>
            <a:r>
              <a:rPr kumimoji="0" lang="zh-CN" altLang="en-US" b="1">
                <a:solidFill>
                  <a:schemeClr val="tx1"/>
                </a:solidFill>
                <a:ea typeface="黑体" pitchFamily="2" charset="-122"/>
              </a:rPr>
              <a:t>满足 </a:t>
            </a:r>
            <a:r>
              <a:rPr kumimoji="0" lang="en-US" altLang="zh-CN" b="1" i="1">
                <a:solidFill>
                  <a:schemeClr val="tx1"/>
                </a:solidFill>
                <a:ea typeface="黑体" pitchFamily="2" charset="-122"/>
              </a:rPr>
              <a:t>y</a:t>
            </a:r>
            <a:r>
              <a:rPr kumimoji="0" lang="en-US" altLang="zh-CN" b="1" i="1" baseline="-25000">
                <a:solidFill>
                  <a:schemeClr val="tx1"/>
                </a:solidFill>
                <a:ea typeface="黑体" pitchFamily="2" charset="-122"/>
              </a:rPr>
              <a:t>p</a:t>
            </a:r>
            <a:r>
              <a:rPr kumimoji="0" lang="en-US" altLang="zh-CN" b="1" baseline="-25000">
                <a:solidFill>
                  <a:schemeClr val="tx1"/>
                </a:solidFill>
                <a:ea typeface="黑体" pitchFamily="2" charset="-122"/>
              </a:rPr>
              <a:t>0 </a:t>
            </a:r>
            <a:r>
              <a:rPr kumimoji="0" lang="en-US" altLang="zh-CN" b="1">
                <a:solidFill>
                  <a:schemeClr val="tx1"/>
                </a:solidFill>
                <a:ea typeface="黑体" pitchFamily="2" charset="-122"/>
              </a:rPr>
              <a:t>&lt;0 </a:t>
            </a:r>
            <a:r>
              <a:rPr kumimoji="0" lang="zh-CN" altLang="en-US" b="1">
                <a:solidFill>
                  <a:schemeClr val="tx1"/>
                </a:solidFill>
                <a:ea typeface="黑体" pitchFamily="2" charset="-122"/>
              </a:rPr>
              <a:t>，这时，第 </a:t>
            </a:r>
            <a:r>
              <a:rPr kumimoji="0" lang="en-US" altLang="zh-CN" b="1" i="1">
                <a:solidFill>
                  <a:schemeClr val="tx1"/>
                </a:solidFill>
                <a:ea typeface="黑体" pitchFamily="2" charset="-122"/>
              </a:rPr>
              <a:t>p </a:t>
            </a:r>
            <a:r>
              <a:rPr kumimoji="0" lang="zh-CN" altLang="en-US" b="1">
                <a:solidFill>
                  <a:schemeClr val="tx1"/>
                </a:solidFill>
                <a:ea typeface="黑体" pitchFamily="2" charset="-122"/>
              </a:rPr>
              <a:t>个基变量出基</a:t>
            </a:r>
            <a:r>
              <a:rPr kumimoji="0" lang="en-US" altLang="zh-CN" b="1">
                <a:solidFill>
                  <a:schemeClr val="tx1"/>
                </a:solidFill>
                <a:ea typeface="黑体" pitchFamily="2" charset="-122"/>
              </a:rPr>
              <a:t>.</a:t>
            </a:r>
          </a:p>
        </p:txBody>
      </p:sp>
      <p:sp>
        <p:nvSpPr>
          <p:cNvPr id="115717" name="Rectangle 14"/>
          <p:cNvSpPr>
            <a:spLocks noChangeArrowheads="1"/>
          </p:cNvSpPr>
          <p:nvPr/>
        </p:nvSpPr>
        <p:spPr bwMode="auto">
          <a:xfrm>
            <a:off x="430213" y="5132388"/>
            <a:ext cx="7488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b="1">
                <a:solidFill>
                  <a:schemeClr val="tx1"/>
                </a:solidFill>
                <a:ea typeface="黑体" pitchFamily="2" charset="-122"/>
              </a:rPr>
              <a:t>步</a:t>
            </a:r>
            <a:r>
              <a:rPr kumimoji="0" lang="en-US" altLang="zh-CN" b="1">
                <a:solidFill>
                  <a:schemeClr val="tx1"/>
                </a:solidFill>
                <a:ea typeface="黑体" pitchFamily="2" charset="-122"/>
              </a:rPr>
              <a:t>4   </a:t>
            </a:r>
            <a:r>
              <a:rPr kumimoji="0" lang="zh-CN" altLang="en-US" b="1">
                <a:solidFill>
                  <a:schemeClr val="tx1"/>
                </a:solidFill>
                <a:ea typeface="黑体" pitchFamily="2" charset="-122"/>
              </a:rPr>
              <a:t>以  </a:t>
            </a:r>
            <a:r>
              <a:rPr kumimoji="0" lang="en-US" altLang="zh-CN" b="1" i="1">
                <a:solidFill>
                  <a:schemeClr val="tx1"/>
                </a:solidFill>
                <a:ea typeface="黑体" pitchFamily="2" charset="-122"/>
              </a:rPr>
              <a:t>y</a:t>
            </a:r>
            <a:r>
              <a:rPr kumimoji="0" lang="en-US" altLang="zh-CN" b="1" i="1" baseline="-25000">
                <a:solidFill>
                  <a:schemeClr val="tx1"/>
                </a:solidFill>
                <a:ea typeface="黑体" pitchFamily="2" charset="-122"/>
              </a:rPr>
              <a:t>pq</a:t>
            </a:r>
            <a:r>
              <a:rPr kumimoji="0" lang="en-US" altLang="zh-CN" b="1">
                <a:solidFill>
                  <a:schemeClr val="tx1"/>
                </a:solidFill>
                <a:ea typeface="黑体" pitchFamily="2" charset="-122"/>
              </a:rPr>
              <a:t> </a:t>
            </a:r>
            <a:r>
              <a:rPr kumimoji="0" lang="zh-CN" altLang="en-US" b="1">
                <a:solidFill>
                  <a:schemeClr val="tx1"/>
                </a:solidFill>
                <a:ea typeface="黑体" pitchFamily="2" charset="-122"/>
              </a:rPr>
              <a:t>为转轴元进行</a:t>
            </a:r>
            <a:r>
              <a:rPr kumimoji="0" lang="zh-CN" altLang="en-US" b="1">
                <a:solidFill>
                  <a:srgbClr val="7030A0"/>
                </a:solidFill>
                <a:ea typeface="黑体" pitchFamily="2" charset="-122"/>
              </a:rPr>
              <a:t>转轴</a:t>
            </a:r>
            <a:r>
              <a:rPr kumimoji="0" lang="zh-CN" altLang="en-US" b="1">
                <a:solidFill>
                  <a:schemeClr val="tx1"/>
                </a:solidFill>
                <a:ea typeface="黑体" pitchFamily="2" charset="-122"/>
              </a:rPr>
              <a:t>，更新单纯形表，返步</a:t>
            </a:r>
            <a:r>
              <a:rPr kumimoji="0" lang="en-US" altLang="zh-CN" b="1">
                <a:solidFill>
                  <a:schemeClr val="tx1"/>
                </a:solidFill>
                <a:ea typeface="黑体" pitchFamily="2" charset="-122"/>
              </a:rPr>
              <a:t>1.</a:t>
            </a:r>
          </a:p>
        </p:txBody>
      </p:sp>
      <p:sp>
        <p:nvSpPr>
          <p:cNvPr id="115718" name="Rectangle 23"/>
          <p:cNvSpPr>
            <a:spLocks noChangeArrowheads="1"/>
          </p:cNvSpPr>
          <p:nvPr/>
        </p:nvSpPr>
        <p:spPr bwMode="auto">
          <a:xfrm>
            <a:off x="565150" y="5715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对偶单纯形法：计算步骤</a:t>
            </a:r>
          </a:p>
        </p:txBody>
      </p:sp>
      <p:sp>
        <p:nvSpPr>
          <p:cNvPr id="115719" name="Rectangle 10"/>
          <p:cNvSpPr>
            <a:spLocks noChangeArrowheads="1"/>
          </p:cNvSpPr>
          <p:nvPr/>
        </p:nvSpPr>
        <p:spPr bwMode="auto">
          <a:xfrm>
            <a:off x="441325" y="3538538"/>
            <a:ext cx="81311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b="1">
                <a:solidFill>
                  <a:schemeClr val="tx1"/>
                </a:solidFill>
                <a:ea typeface="黑体" pitchFamily="2" charset="-122"/>
              </a:rPr>
              <a:t>步</a:t>
            </a:r>
            <a:r>
              <a:rPr kumimoji="0" lang="en-US" altLang="zh-CN" b="1">
                <a:solidFill>
                  <a:schemeClr val="tx1"/>
                </a:solidFill>
                <a:ea typeface="黑体" pitchFamily="2" charset="-122"/>
              </a:rPr>
              <a:t>3  </a:t>
            </a:r>
            <a:r>
              <a:rPr kumimoji="0" lang="zh-CN" altLang="en-US" b="1">
                <a:solidFill>
                  <a:schemeClr val="tx1"/>
                </a:solidFill>
                <a:ea typeface="黑体" pitchFamily="2" charset="-122"/>
              </a:rPr>
              <a:t>若                                               ，问题</a:t>
            </a:r>
            <a:r>
              <a:rPr kumimoji="0" lang="zh-CN" altLang="en-US" b="1">
                <a:solidFill>
                  <a:srgbClr val="7030A0"/>
                </a:solidFill>
                <a:ea typeface="黑体" pitchFamily="2" charset="-122"/>
              </a:rPr>
              <a:t>无可行解</a:t>
            </a:r>
            <a:r>
              <a:rPr kumimoji="0" lang="zh-CN" altLang="en-US" b="1">
                <a:solidFill>
                  <a:schemeClr val="tx1"/>
                </a:solidFill>
                <a:ea typeface="黑体" pitchFamily="2" charset="-122"/>
              </a:rPr>
              <a:t>；否则，</a:t>
            </a:r>
          </a:p>
          <a:p>
            <a:pPr algn="l" eaLnBrk="1" hangingPunct="1"/>
            <a:r>
              <a:rPr kumimoji="0" lang="zh-CN" altLang="en-US" b="1">
                <a:solidFill>
                  <a:schemeClr val="tx1"/>
                </a:solidFill>
                <a:ea typeface="黑体" pitchFamily="2" charset="-122"/>
              </a:rPr>
              <a:t>        选 </a:t>
            </a:r>
            <a:r>
              <a:rPr kumimoji="0" lang="en-US" altLang="zh-CN" b="1" i="1">
                <a:solidFill>
                  <a:schemeClr val="tx1"/>
                </a:solidFill>
                <a:ea typeface="黑体" pitchFamily="2" charset="-122"/>
              </a:rPr>
              <a:t>q </a:t>
            </a:r>
            <a:r>
              <a:rPr kumimoji="0" lang="zh-CN" altLang="en-US" b="1">
                <a:solidFill>
                  <a:schemeClr val="tx1"/>
                </a:solidFill>
                <a:ea typeface="黑体" pitchFamily="2" charset="-122"/>
              </a:rPr>
              <a:t>满足</a:t>
            </a:r>
          </a:p>
        </p:txBody>
      </p:sp>
      <p:pic>
        <p:nvPicPr>
          <p:cNvPr id="11572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3608388"/>
            <a:ext cx="35115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572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4473575"/>
            <a:ext cx="7635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ChangeArrowheads="1"/>
          </p:cNvSpPr>
          <p:nvPr/>
        </p:nvSpPr>
        <p:spPr bwMode="auto">
          <a:xfrm>
            <a:off x="1670050" y="266700"/>
            <a:ext cx="54165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对偶单纯形法：例子</a:t>
            </a:r>
          </a:p>
        </p:txBody>
      </p:sp>
      <p:pic>
        <p:nvPicPr>
          <p:cNvPr id="1167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1214438"/>
            <a:ext cx="51006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6740" name="TextBox 1"/>
          <p:cNvSpPr txBox="1">
            <a:spLocks noChangeArrowheads="1"/>
          </p:cNvSpPr>
          <p:nvPr/>
        </p:nvSpPr>
        <p:spPr bwMode="auto">
          <a:xfrm>
            <a:off x="850900" y="2879725"/>
            <a:ext cx="6540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Tx/>
              <a:buAutoNum type="arabicParenR"/>
            </a:pPr>
            <a:r>
              <a:rPr lang="zh-CN" altLang="en-US">
                <a:solidFill>
                  <a:schemeClr val="tx1"/>
                </a:solidFill>
                <a:latin typeface="黑体" pitchFamily="2" charset="-122"/>
                <a:ea typeface="黑体" pitchFamily="2" charset="-122"/>
              </a:rPr>
              <a:t>写出对偶问题并用图解法求解。</a:t>
            </a:r>
            <a:endParaRPr lang="en-US" altLang="zh-CN">
              <a:solidFill>
                <a:schemeClr val="tx1"/>
              </a:solidFill>
              <a:latin typeface="黑体" pitchFamily="2" charset="-122"/>
              <a:ea typeface="黑体" pitchFamily="2" charset="-122"/>
            </a:endParaRPr>
          </a:p>
          <a:p>
            <a:pPr algn="l">
              <a:buFontTx/>
              <a:buAutoNum type="arabicParenR"/>
            </a:pPr>
            <a:r>
              <a:rPr lang="zh-CN" altLang="en-US">
                <a:solidFill>
                  <a:schemeClr val="tx1"/>
                </a:solidFill>
                <a:latin typeface="黑体" pitchFamily="2" charset="-122"/>
                <a:ea typeface="黑体" pitchFamily="2" charset="-122"/>
              </a:rPr>
              <a:t>用对偶单纯形法求解所给问题。</a:t>
            </a:r>
          </a:p>
        </p:txBody>
      </p:sp>
      <p:grpSp>
        <p:nvGrpSpPr>
          <p:cNvPr id="2" name="组合 1"/>
          <p:cNvGrpSpPr>
            <a:grpSpLocks/>
          </p:cNvGrpSpPr>
          <p:nvPr/>
        </p:nvGrpSpPr>
        <p:grpSpPr bwMode="auto">
          <a:xfrm>
            <a:off x="800100" y="3590925"/>
            <a:ext cx="6540500" cy="2660650"/>
            <a:chOff x="800100" y="3590925"/>
            <a:chExt cx="6540500" cy="2660650"/>
          </a:xfrm>
        </p:grpSpPr>
        <p:pic>
          <p:nvPicPr>
            <p:cNvPr id="1167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4102100"/>
              <a:ext cx="3648075"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3" name="TextBox 1"/>
            <p:cNvSpPr txBox="1">
              <a:spLocks noChangeArrowheads="1"/>
            </p:cNvSpPr>
            <p:nvPr/>
          </p:nvSpPr>
          <p:spPr bwMode="auto">
            <a:xfrm>
              <a:off x="800100" y="3590925"/>
              <a:ext cx="6540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解</a:t>
              </a:r>
              <a:r>
                <a:rPr lang="en-US" altLang="zh-CN">
                  <a:solidFill>
                    <a:schemeClr val="tx1"/>
                  </a:solidFill>
                  <a:latin typeface="黑体" pitchFamily="2" charset="-122"/>
                  <a:ea typeface="黑体" pitchFamily="2" charset="-122"/>
                </a:rPr>
                <a:t>. </a:t>
              </a:r>
              <a:r>
                <a:rPr lang="zh-CN" altLang="en-US">
                  <a:solidFill>
                    <a:schemeClr val="tx1"/>
                  </a:solidFill>
                  <a:latin typeface="黑体" pitchFamily="2" charset="-122"/>
                  <a:ea typeface="黑体" pitchFamily="2" charset="-122"/>
                </a:rPr>
                <a:t>对偶问题为</a:t>
              </a:r>
              <a:endParaRPr lang="en-US" altLang="zh-CN">
                <a:solidFill>
                  <a:schemeClr val="tx1"/>
                </a:solidFill>
                <a:latin typeface="黑体" pitchFamily="2" charset="-122"/>
                <a:ea typeface="黑体" pitchFamily="2" charset="-122"/>
              </a:endParaRPr>
            </a:p>
          </p:txBody>
        </p:sp>
      </p:grpSp>
      <p:pic>
        <p:nvPicPr>
          <p:cNvPr id="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688" y="3729038"/>
            <a:ext cx="3363912" cy="262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6" name="Rectangle 6"/>
          <p:cNvSpPr>
            <a:spLocks noChangeArrowheads="1"/>
          </p:cNvSpPr>
          <p:nvPr/>
        </p:nvSpPr>
        <p:spPr bwMode="auto">
          <a:xfrm>
            <a:off x="669925" y="3295141"/>
            <a:ext cx="8054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dirty="0">
                <a:solidFill>
                  <a:schemeClr val="tx1"/>
                </a:solidFill>
                <a:latin typeface="黑体" panose="02010609060101010101" pitchFamily="49" charset="-122"/>
                <a:ea typeface="黑体" panose="02010609060101010101" pitchFamily="49" charset="-122"/>
              </a:rPr>
              <a:t>引入盈余变量；并给等式两边同乘 </a:t>
            </a:r>
            <a:r>
              <a:rPr kumimoji="0" lang="en-US" altLang="zh-CN" dirty="0">
                <a:solidFill>
                  <a:schemeClr val="tx1"/>
                </a:solidFill>
                <a:latin typeface="黑体" panose="02010609060101010101" pitchFamily="49" charset="-122"/>
                <a:ea typeface="黑体" panose="02010609060101010101" pitchFamily="49" charset="-122"/>
              </a:rPr>
              <a:t>-1</a:t>
            </a:r>
            <a:r>
              <a:rPr kumimoji="0" lang="zh-CN" altLang="en-US" dirty="0">
                <a:solidFill>
                  <a:schemeClr val="tx1"/>
                </a:solidFill>
                <a:latin typeface="黑体" panose="02010609060101010101" pitchFamily="49" charset="-122"/>
                <a:ea typeface="黑体" panose="02010609060101010101" pitchFamily="49" charset="-122"/>
              </a:rPr>
              <a:t>；得初始表格</a:t>
            </a:r>
            <a:r>
              <a:rPr kumimoji="0" lang="en-US" altLang="zh-CN" dirty="0">
                <a:solidFill>
                  <a:schemeClr val="tx1"/>
                </a:solidFill>
                <a:latin typeface="黑体" panose="02010609060101010101" pitchFamily="49" charset="-122"/>
                <a:ea typeface="黑体" panose="02010609060101010101" pitchFamily="49" charset="-122"/>
              </a:rPr>
              <a:t>/</a:t>
            </a:r>
            <a:r>
              <a:rPr kumimoji="0" lang="zh-CN" altLang="en-US" dirty="0">
                <a:solidFill>
                  <a:schemeClr val="tx1"/>
                </a:solidFill>
                <a:latin typeface="黑体" panose="02010609060101010101" pitchFamily="49" charset="-122"/>
                <a:ea typeface="黑体" panose="02010609060101010101" pitchFamily="49" charset="-122"/>
              </a:rPr>
              <a:t>第一张单纯形表</a:t>
            </a:r>
          </a:p>
        </p:txBody>
      </p:sp>
      <p:sp>
        <p:nvSpPr>
          <p:cNvPr id="117763" name="Rectangle 7"/>
          <p:cNvSpPr>
            <a:spLocks noChangeArrowheads="1"/>
          </p:cNvSpPr>
          <p:nvPr/>
        </p:nvSpPr>
        <p:spPr bwMode="auto">
          <a:xfrm>
            <a:off x="1670050" y="279400"/>
            <a:ext cx="66484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对偶单纯形法：例子</a:t>
            </a:r>
            <a:r>
              <a:rPr lang="en-US" altLang="zh-CN" sz="3600" b="1">
                <a:solidFill>
                  <a:srgbClr val="0070C0"/>
                </a:solidFill>
                <a:latin typeface="大黑体" charset="-122"/>
                <a:ea typeface="大黑体" charset="-122"/>
              </a:rPr>
              <a:t>(</a:t>
            </a:r>
            <a:r>
              <a:rPr lang="zh-CN" altLang="en-US" sz="3600" b="1">
                <a:solidFill>
                  <a:srgbClr val="0070C0"/>
                </a:solidFill>
                <a:latin typeface="大黑体" charset="-122"/>
                <a:ea typeface="大黑体" charset="-122"/>
              </a:rPr>
              <a:t>续</a:t>
            </a:r>
            <a:r>
              <a:rPr lang="en-US" altLang="zh-CN" sz="3600" b="1">
                <a:solidFill>
                  <a:srgbClr val="0070C0"/>
                </a:solidFill>
                <a:latin typeface="大黑体" charset="-122"/>
                <a:ea typeface="大黑体" charset="-122"/>
              </a:rPr>
              <a:t>)</a:t>
            </a:r>
            <a:endParaRPr lang="zh-CN" altLang="en-US" sz="3600" b="1">
              <a:solidFill>
                <a:srgbClr val="0070C0"/>
              </a:solidFill>
              <a:latin typeface="大黑体" charset="-122"/>
              <a:ea typeface="大黑体" charset="-122"/>
            </a:endParaRPr>
          </a:p>
        </p:txBody>
      </p:sp>
      <p:pic>
        <p:nvPicPr>
          <p:cNvPr id="11776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1214438"/>
            <a:ext cx="54816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0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4086225"/>
            <a:ext cx="547846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26"/>
                                        </p:tgtEl>
                                        <p:attrNameLst>
                                          <p:attrName>style.visibility</p:attrName>
                                        </p:attrNameLst>
                                      </p:cBhvr>
                                      <p:to>
                                        <p:strVal val="visible"/>
                                      </p:to>
                                    </p:set>
                                    <p:animEffect transition="in" filter="wipe(up)">
                                      <p:cBhvr>
                                        <p:cTn id="7" dur="500"/>
                                        <p:tgtEl>
                                          <p:spTgt spid="337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wipe(up)">
                                      <p:cBhvr>
                                        <p:cTn id="12"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ChangeArrowheads="1"/>
          </p:cNvSpPr>
          <p:nvPr/>
        </p:nvSpPr>
        <p:spPr bwMode="auto">
          <a:xfrm>
            <a:off x="1670050" y="254000"/>
            <a:ext cx="54165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对偶单纯形法：例子</a:t>
            </a:r>
            <a:r>
              <a:rPr lang="en-US" altLang="zh-CN" sz="3600" b="1">
                <a:solidFill>
                  <a:srgbClr val="0070C0"/>
                </a:solidFill>
                <a:latin typeface="大黑体" charset="-122"/>
                <a:ea typeface="大黑体" charset="-122"/>
              </a:rPr>
              <a:t>(</a:t>
            </a:r>
            <a:r>
              <a:rPr lang="zh-CN" altLang="en-US" sz="3600" b="1">
                <a:solidFill>
                  <a:srgbClr val="0070C0"/>
                </a:solidFill>
                <a:latin typeface="大黑体" charset="-122"/>
                <a:ea typeface="大黑体" charset="-122"/>
              </a:rPr>
              <a:t>续</a:t>
            </a:r>
            <a:r>
              <a:rPr lang="en-US" altLang="zh-CN" sz="3600" b="1">
                <a:solidFill>
                  <a:srgbClr val="0070C0"/>
                </a:solidFill>
                <a:latin typeface="大黑体" charset="-122"/>
                <a:ea typeface="大黑体" charset="-122"/>
              </a:rPr>
              <a:t>)</a:t>
            </a:r>
          </a:p>
        </p:txBody>
      </p:sp>
      <p:grpSp>
        <p:nvGrpSpPr>
          <p:cNvPr id="5" name="组合 4"/>
          <p:cNvGrpSpPr>
            <a:grpSpLocks/>
          </p:cNvGrpSpPr>
          <p:nvPr/>
        </p:nvGrpSpPr>
        <p:grpSpPr bwMode="auto">
          <a:xfrm>
            <a:off x="992188" y="4271963"/>
            <a:ext cx="3490912" cy="457200"/>
            <a:chOff x="1106488" y="4576763"/>
            <a:chExt cx="3490912" cy="457200"/>
          </a:xfrm>
        </p:grpSpPr>
        <p:sp>
          <p:nvSpPr>
            <p:cNvPr id="118794" name="Text Box 6"/>
            <p:cNvSpPr txBox="1">
              <a:spLocks noChangeArrowheads="1"/>
            </p:cNvSpPr>
            <p:nvPr/>
          </p:nvSpPr>
          <p:spPr bwMode="auto">
            <a:xfrm>
              <a:off x="1106488" y="4576763"/>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dirty="0">
                  <a:solidFill>
                    <a:schemeClr val="tx1"/>
                  </a:solidFill>
                  <a:latin typeface="Arial" pitchFamily="34" charset="0"/>
                </a:rPr>
                <a:t>最优解：</a:t>
              </a:r>
            </a:p>
          </p:txBody>
        </p:sp>
        <p:pic>
          <p:nvPicPr>
            <p:cNvPr id="11879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4594827"/>
              <a:ext cx="2254250" cy="42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1187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939800"/>
            <a:ext cx="4630738"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p:cNvSpPr txBox="1">
            <a:spLocks noChangeArrowheads="1"/>
          </p:cNvSpPr>
          <p:nvPr/>
        </p:nvSpPr>
        <p:spPr bwMode="auto">
          <a:xfrm>
            <a:off x="966788" y="4835525"/>
            <a:ext cx="3309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dirty="0">
                <a:solidFill>
                  <a:srgbClr val="7030A0"/>
                </a:solidFill>
                <a:latin typeface="黑体" pitchFamily="2" charset="-122"/>
                <a:ea typeface="黑体" pitchFamily="2" charset="-122"/>
              </a:rPr>
              <a:t>单纯形乘子</a:t>
            </a:r>
            <a:r>
              <a:rPr lang="zh-CN" altLang="en-US" dirty="0">
                <a:latin typeface="黑体" pitchFamily="2" charset="-122"/>
                <a:ea typeface="黑体" pitchFamily="2" charset="-122"/>
              </a:rPr>
              <a:t>的迭代为</a:t>
            </a:r>
            <a:endParaRPr lang="zh-CN" altLang="en-US" b="1" dirty="0">
              <a:latin typeface="黑体" pitchFamily="2" charset="-122"/>
              <a:ea typeface="黑体" pitchFamily="2" charset="-122"/>
            </a:endParaRPr>
          </a:p>
        </p:txBody>
      </p:sp>
      <p:sp>
        <p:nvSpPr>
          <p:cNvPr id="7" name="TextBox 6"/>
          <p:cNvSpPr txBox="1">
            <a:spLocks noChangeArrowheads="1"/>
          </p:cNvSpPr>
          <p:nvPr/>
        </p:nvSpPr>
        <p:spPr bwMode="auto">
          <a:xfrm>
            <a:off x="1060450" y="5559425"/>
            <a:ext cx="7334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dirty="0">
                <a:solidFill>
                  <a:schemeClr val="tx1"/>
                </a:solidFill>
                <a:latin typeface="黑体" pitchFamily="2" charset="-122"/>
                <a:ea typeface="黑体" pitchFamily="2" charset="-122"/>
              </a:rPr>
              <a:t>若第一步让</a:t>
            </a:r>
            <a:r>
              <a:rPr lang="en-US" altLang="zh-CN" b="1" i="1" dirty="0">
                <a:solidFill>
                  <a:schemeClr val="tx1"/>
                </a:solidFill>
                <a:ea typeface="黑体" pitchFamily="2" charset="-122"/>
                <a:cs typeface="Times New Roman" pitchFamily="18" charset="0"/>
              </a:rPr>
              <a:t>x</a:t>
            </a:r>
            <a:r>
              <a:rPr lang="en-US" altLang="zh-CN" baseline="-25000" dirty="0">
                <a:solidFill>
                  <a:schemeClr val="tx1"/>
                </a:solidFill>
                <a:ea typeface="黑体" pitchFamily="2" charset="-122"/>
                <a:cs typeface="Times New Roman" pitchFamily="18" charset="0"/>
              </a:rPr>
              <a:t>4</a:t>
            </a:r>
            <a:r>
              <a:rPr lang="zh-CN" altLang="en-US" dirty="0">
                <a:solidFill>
                  <a:srgbClr val="7030A0"/>
                </a:solidFill>
                <a:latin typeface="黑体" pitchFamily="2" charset="-122"/>
                <a:ea typeface="黑体" pitchFamily="2" charset="-122"/>
              </a:rPr>
              <a:t>出基，</a:t>
            </a:r>
            <a:r>
              <a:rPr lang="zh-CN" altLang="en-US" dirty="0">
                <a:solidFill>
                  <a:schemeClr val="tx1"/>
                </a:solidFill>
                <a:latin typeface="黑体" pitchFamily="2" charset="-122"/>
                <a:ea typeface="黑体" pitchFamily="2" charset="-122"/>
              </a:rPr>
              <a:t>单纯形乘子</a:t>
            </a:r>
            <a:r>
              <a:rPr lang="zh-CN" altLang="en-US" dirty="0">
                <a:latin typeface="黑体" pitchFamily="2" charset="-122"/>
                <a:ea typeface="黑体" pitchFamily="2" charset="-122"/>
              </a:rPr>
              <a:t>的迭代为</a:t>
            </a:r>
            <a:endParaRPr lang="zh-CN" altLang="en-US" b="1" dirty="0">
              <a:latin typeface="黑体" pitchFamily="2" charset="-122"/>
              <a:ea typeface="黑体" pitchFamily="2" charset="-122"/>
            </a:endParaRPr>
          </a:p>
        </p:txBody>
      </p:sp>
      <p:sp>
        <p:nvSpPr>
          <p:cNvPr id="3" name="矩形 2"/>
          <p:cNvSpPr>
            <a:spLocks noRot="1" noChangeAspect="1" noMove="1" noResize="1" noEditPoints="1" noAdjustHandles="1" noChangeArrowheads="1" noChangeShapeType="1" noTextEdit="1"/>
          </p:cNvSpPr>
          <p:nvPr/>
        </p:nvSpPr>
        <p:spPr>
          <a:xfrm>
            <a:off x="1541778" y="5790257"/>
            <a:ext cx="4898392" cy="922176"/>
          </a:xfrm>
          <a:prstGeom prst="rect">
            <a:avLst/>
          </a:prstGeom>
          <a:blipFill rotWithShape="1">
            <a:blip r:embed="rId4"/>
            <a:stretch>
              <a:fillRect/>
            </a:stretch>
          </a:blipFill>
        </p:spPr>
        <p:txBody>
          <a:bodyPr/>
          <a:lstStyle/>
          <a:p>
            <a:pPr>
              <a:defRPr/>
            </a:pPr>
            <a:r>
              <a:rPr lang="zh-CN" altLang="en-US">
                <a:noFill/>
              </a:rPr>
              <a:t> </a:t>
            </a:r>
          </a:p>
        </p:txBody>
      </p:sp>
      <p:sp>
        <p:nvSpPr>
          <p:cNvPr id="4" name="矩形 3"/>
          <p:cNvSpPr>
            <a:spLocks noRot="1" noChangeAspect="1" noMove="1" noResize="1" noEditPoints="1" noAdjustHandles="1" noChangeArrowheads="1" noChangeShapeType="1" noTextEdit="1"/>
          </p:cNvSpPr>
          <p:nvPr/>
        </p:nvSpPr>
        <p:spPr>
          <a:xfrm>
            <a:off x="3825874" y="4843463"/>
            <a:ext cx="3511859" cy="922176"/>
          </a:xfrm>
          <a:prstGeom prst="rect">
            <a:avLst/>
          </a:prstGeom>
          <a:blipFill rotWithShape="1">
            <a:blip r:embed="rId5"/>
            <a:stretch>
              <a:fillRect/>
            </a:stretch>
          </a:blipFill>
        </p:spPr>
        <p:txBody>
          <a:bodyPr/>
          <a:lstStyle/>
          <a:p>
            <a:pPr>
              <a:defRPr/>
            </a:pPr>
            <a:r>
              <a:rPr lang="zh-CN" altLang="en-US">
                <a:noFill/>
              </a:rPr>
              <a:t> </a:t>
            </a:r>
          </a:p>
        </p:txBody>
      </p:sp>
      <p:pic>
        <p:nvPicPr>
          <p:cNvPr id="11367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0988" y="1709738"/>
            <a:ext cx="3363912" cy="262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3673"/>
                                        </p:tgtEl>
                                        <p:attrNameLst>
                                          <p:attrName>style.visibility</p:attrName>
                                        </p:attrNameLst>
                                      </p:cBhvr>
                                      <p:to>
                                        <p:strVal val="visible"/>
                                      </p:to>
                                    </p:set>
                                    <p:animEffect transition="in" filter="wipe(left)">
                                      <p:cBhvr>
                                        <p:cTn id="22" dur="500"/>
                                        <p:tgtEl>
                                          <p:spTgt spid="1136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565150" y="5715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对偶单纯形法：收敛性</a:t>
            </a:r>
          </a:p>
        </p:txBody>
      </p:sp>
      <p:sp>
        <p:nvSpPr>
          <p:cNvPr id="119811" name="Rectangle 3"/>
          <p:cNvSpPr>
            <a:spLocks noChangeArrowheads="1"/>
          </p:cNvSpPr>
          <p:nvPr/>
        </p:nvSpPr>
        <p:spPr bwMode="auto">
          <a:xfrm>
            <a:off x="920750" y="1654175"/>
            <a:ext cx="73326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dirty="0">
                <a:solidFill>
                  <a:srgbClr val="7030A0"/>
                </a:solidFill>
                <a:latin typeface="黑体" panose="02010609060101010101" pitchFamily="49" charset="-122"/>
                <a:ea typeface="黑体" panose="02010609060101010101" pitchFamily="49" charset="-122"/>
              </a:rPr>
              <a:t>定理</a:t>
            </a:r>
            <a:r>
              <a:rPr kumimoji="0" lang="en-US" altLang="zh-CN" dirty="0">
                <a:solidFill>
                  <a:srgbClr val="7030A0"/>
                </a:solidFill>
                <a:latin typeface="黑体" panose="02010609060101010101" pitchFamily="49" charset="-122"/>
                <a:ea typeface="黑体" panose="02010609060101010101" pitchFamily="49" charset="-122"/>
              </a:rPr>
              <a:t>. </a:t>
            </a:r>
            <a:r>
              <a:rPr kumimoji="0" lang="zh-CN" altLang="en-US" dirty="0">
                <a:solidFill>
                  <a:schemeClr val="tx1"/>
                </a:solidFill>
                <a:latin typeface="黑体" panose="02010609060101010101" pitchFamily="49" charset="-122"/>
                <a:ea typeface="黑体" panose="02010609060101010101" pitchFamily="49" charset="-122"/>
              </a:rPr>
              <a:t>如果标准形线性规划问题的任意的对偶可行基本解所对应的非基变量的相对费用系数</a:t>
            </a:r>
            <a:r>
              <a:rPr kumimoji="0" lang="zh-CN" altLang="en-US" dirty="0">
                <a:solidFill>
                  <a:srgbClr val="7030A0"/>
                </a:solidFill>
                <a:latin typeface="黑体" panose="02010609060101010101" pitchFamily="49" charset="-122"/>
                <a:ea typeface="黑体" panose="02010609060101010101" pitchFamily="49" charset="-122"/>
              </a:rPr>
              <a:t>大于零</a:t>
            </a:r>
            <a:r>
              <a:rPr kumimoji="0" lang="zh-CN" altLang="en-US" dirty="0">
                <a:solidFill>
                  <a:schemeClr val="tx1"/>
                </a:solidFill>
                <a:latin typeface="黑体" panose="02010609060101010101" pitchFamily="49" charset="-122"/>
                <a:ea typeface="黑体" panose="02010609060101010101" pitchFamily="49" charset="-122"/>
              </a:rPr>
              <a:t>，则对偶单纯形法在</a:t>
            </a:r>
            <a:r>
              <a:rPr kumimoji="0" lang="zh-CN" altLang="en-US" dirty="0">
                <a:solidFill>
                  <a:srgbClr val="7030A0"/>
                </a:solidFill>
                <a:latin typeface="黑体" panose="02010609060101010101" pitchFamily="49" charset="-122"/>
                <a:ea typeface="黑体" panose="02010609060101010101" pitchFamily="49" charset="-122"/>
              </a:rPr>
              <a:t>有限步</a:t>
            </a:r>
            <a:r>
              <a:rPr kumimoji="0" lang="zh-CN" altLang="en-US" dirty="0">
                <a:solidFill>
                  <a:schemeClr val="tx1"/>
                </a:solidFill>
                <a:latin typeface="黑体" panose="02010609060101010101" pitchFamily="49" charset="-122"/>
                <a:ea typeface="黑体" panose="02010609060101010101" pitchFamily="49" charset="-122"/>
              </a:rPr>
              <a:t>内终止</a:t>
            </a:r>
            <a:r>
              <a:rPr kumimoji="0" lang="en-US" altLang="zh-CN" dirty="0">
                <a:solidFill>
                  <a:schemeClr val="tx1"/>
                </a:solidFill>
                <a:latin typeface="黑体" panose="02010609060101010101" pitchFamily="49" charset="-122"/>
                <a:ea typeface="黑体" panose="02010609060101010101" pitchFamily="49" charset="-122"/>
              </a:rPr>
              <a:t>.</a:t>
            </a:r>
          </a:p>
        </p:txBody>
      </p:sp>
      <p:sp>
        <p:nvSpPr>
          <p:cNvPr id="356356" name="Text Box 4"/>
          <p:cNvSpPr txBox="1">
            <a:spLocks noChangeArrowheads="1"/>
          </p:cNvSpPr>
          <p:nvPr/>
        </p:nvSpPr>
        <p:spPr bwMode="auto">
          <a:xfrm>
            <a:off x="812800" y="2933700"/>
            <a:ext cx="78105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342900" indent="-342900" algn="l">
              <a:buFont typeface="Wingdings" panose="05000000000000000000" pitchFamily="2" charset="2"/>
              <a:buChar char="l"/>
            </a:pPr>
            <a:r>
              <a:rPr lang="zh-CN" altLang="en-US" sz="2200" dirty="0">
                <a:solidFill>
                  <a:schemeClr val="tx1"/>
                </a:solidFill>
                <a:latin typeface="黑体" panose="02010609060101010101" pitchFamily="49" charset="-122"/>
                <a:ea typeface="黑体" panose="02010609060101010101" pitchFamily="49" charset="-122"/>
              </a:rPr>
              <a:t>如果线性规划问题可以用对偶单纯形法求解，则计算结果只能是</a:t>
            </a:r>
            <a:r>
              <a:rPr lang="zh-CN" altLang="en-US" sz="2200" dirty="0">
                <a:solidFill>
                  <a:srgbClr val="7030A0"/>
                </a:solidFill>
                <a:latin typeface="黑体" panose="02010609060101010101" pitchFamily="49" charset="-122"/>
                <a:ea typeface="黑体" panose="02010609060101010101" pitchFamily="49" charset="-122"/>
              </a:rPr>
              <a:t>不可行</a:t>
            </a:r>
            <a:r>
              <a:rPr lang="zh-CN" altLang="en-US" sz="2200" dirty="0">
                <a:solidFill>
                  <a:schemeClr val="tx1"/>
                </a:solidFill>
                <a:latin typeface="黑体" panose="02010609060101010101" pitchFamily="49" charset="-122"/>
                <a:ea typeface="黑体" panose="02010609060101010101" pitchFamily="49" charset="-122"/>
              </a:rPr>
              <a:t>或者</a:t>
            </a:r>
            <a:r>
              <a:rPr lang="zh-CN" altLang="en-US" sz="2200" dirty="0">
                <a:solidFill>
                  <a:srgbClr val="7030A0"/>
                </a:solidFill>
                <a:latin typeface="黑体" panose="02010609060101010101" pitchFamily="49" charset="-122"/>
                <a:ea typeface="黑体" panose="02010609060101010101" pitchFamily="49" charset="-122"/>
              </a:rPr>
              <a:t>有解</a:t>
            </a:r>
            <a:r>
              <a:rPr lang="zh-CN" altLang="en-US" sz="2200" dirty="0">
                <a:solidFill>
                  <a:schemeClr val="tx1"/>
                </a:solidFill>
                <a:latin typeface="黑体" panose="02010609060101010101" pitchFamily="49" charset="-122"/>
                <a:ea typeface="黑体" panose="02010609060101010101" pitchFamily="49" charset="-122"/>
              </a:rPr>
              <a:t>！</a:t>
            </a:r>
          </a:p>
        </p:txBody>
      </p:sp>
      <p:sp>
        <p:nvSpPr>
          <p:cNvPr id="356357" name="Text Box 5"/>
          <p:cNvSpPr txBox="1">
            <a:spLocks noChangeArrowheads="1"/>
          </p:cNvSpPr>
          <p:nvPr/>
        </p:nvSpPr>
        <p:spPr bwMode="auto">
          <a:xfrm>
            <a:off x="762000" y="3757521"/>
            <a:ext cx="7696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342900" indent="-342900" algn="l">
              <a:spcBef>
                <a:spcPct val="50000"/>
              </a:spcBef>
              <a:buFont typeface="Wingdings" panose="05000000000000000000" pitchFamily="2" charset="2"/>
              <a:buChar char="l"/>
            </a:pPr>
            <a:r>
              <a:rPr lang="zh-CN" altLang="en-US" sz="2200" dirty="0">
                <a:solidFill>
                  <a:schemeClr val="tx1"/>
                </a:solidFill>
                <a:latin typeface="黑体" panose="02010609060101010101" pitchFamily="49" charset="-122"/>
                <a:ea typeface="黑体" panose="02010609060101010101" pitchFamily="49" charset="-122"/>
              </a:rPr>
              <a:t>如果线性规划问题可以用单纯形法求解，则计算结果只能是</a:t>
            </a:r>
            <a:r>
              <a:rPr lang="zh-CN" altLang="en-US" sz="2200" dirty="0">
                <a:solidFill>
                  <a:srgbClr val="7030A0"/>
                </a:solidFill>
                <a:latin typeface="黑体" panose="02010609060101010101" pitchFamily="49" charset="-122"/>
                <a:ea typeface="黑体" panose="02010609060101010101" pitchFamily="49" charset="-122"/>
              </a:rPr>
              <a:t>无界</a:t>
            </a:r>
            <a:r>
              <a:rPr lang="zh-CN" altLang="en-US" sz="2200" dirty="0">
                <a:solidFill>
                  <a:schemeClr val="tx1"/>
                </a:solidFill>
                <a:latin typeface="黑体" panose="02010609060101010101" pitchFamily="49" charset="-122"/>
                <a:ea typeface="黑体" panose="02010609060101010101" pitchFamily="49" charset="-122"/>
              </a:rPr>
              <a:t>或</a:t>
            </a:r>
            <a:r>
              <a:rPr lang="zh-CN" altLang="en-US" sz="2200" dirty="0">
                <a:solidFill>
                  <a:srgbClr val="7030A0"/>
                </a:solidFill>
                <a:latin typeface="黑体" panose="02010609060101010101" pitchFamily="49" charset="-122"/>
                <a:ea typeface="黑体" panose="02010609060101010101" pitchFamily="49" charset="-122"/>
              </a:rPr>
              <a:t>有解</a:t>
            </a:r>
          </a:p>
        </p:txBody>
      </p:sp>
      <p:sp>
        <p:nvSpPr>
          <p:cNvPr id="6" name="Text Box 5"/>
          <p:cNvSpPr txBox="1">
            <a:spLocks noChangeArrowheads="1"/>
          </p:cNvSpPr>
          <p:nvPr/>
        </p:nvSpPr>
        <p:spPr bwMode="auto">
          <a:xfrm>
            <a:off x="723900" y="4656138"/>
            <a:ext cx="7975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342900" indent="-342900" algn="l">
              <a:spcBef>
                <a:spcPct val="50000"/>
              </a:spcBef>
              <a:buFont typeface="Wingdings" panose="05000000000000000000" pitchFamily="2" charset="2"/>
              <a:buChar char="l"/>
            </a:pPr>
            <a:r>
              <a:rPr lang="zh-CN" altLang="en-US" dirty="0">
                <a:ea typeface="黑体" panose="02010609060101010101" pitchFamily="49" charset="-122"/>
                <a:cs typeface="Times New Roman" panose="02020603050405020304" pitchFamily="18" charset="0"/>
              </a:rPr>
              <a:t> </a:t>
            </a:r>
            <a:r>
              <a:rPr lang="zh-CN" altLang="en-US" sz="2200" dirty="0">
                <a:solidFill>
                  <a:schemeClr val="tx1"/>
                </a:solidFill>
                <a:ea typeface="黑体" panose="02010609060101010101" pitchFamily="49" charset="-122"/>
                <a:cs typeface="Times New Roman" panose="02020603050405020304" pitchFamily="18" charset="0"/>
              </a:rPr>
              <a:t>两阶段法可以求解任一线性规划问题；</a:t>
            </a:r>
          </a:p>
          <a:p>
            <a:pPr algn="l">
              <a:spcBef>
                <a:spcPct val="50000"/>
              </a:spcBef>
            </a:pPr>
            <a:r>
              <a:rPr lang="zh-CN" altLang="en-US" sz="2200" dirty="0">
                <a:solidFill>
                  <a:schemeClr val="tx1"/>
                </a:solidFill>
                <a:ea typeface="黑体" panose="02010609060101010101" pitchFamily="49" charset="-122"/>
                <a:cs typeface="Times New Roman" panose="02020603050405020304" pitchFamily="18" charset="0"/>
              </a:rPr>
              <a:t>     第 </a:t>
            </a:r>
            <a:r>
              <a:rPr lang="en-US" altLang="zh-CN" sz="2200" dirty="0">
                <a:solidFill>
                  <a:schemeClr val="tx1"/>
                </a:solidFill>
                <a:ea typeface="黑体" panose="02010609060101010101" pitchFamily="49" charset="-122"/>
                <a:cs typeface="Times New Roman" panose="02020603050405020304" pitchFamily="18" charset="0"/>
              </a:rPr>
              <a:t>I </a:t>
            </a:r>
            <a:r>
              <a:rPr lang="zh-CN" altLang="en-US" sz="2200" dirty="0">
                <a:solidFill>
                  <a:schemeClr val="tx1"/>
                </a:solidFill>
                <a:ea typeface="黑体" panose="02010609060101010101" pitchFamily="49" charset="-122"/>
                <a:cs typeface="Times New Roman" panose="02020603050405020304" pitchFamily="18" charset="0"/>
              </a:rPr>
              <a:t>阶段的结果为</a:t>
            </a:r>
            <a:r>
              <a:rPr lang="zh-CN" altLang="en-US" sz="2200" dirty="0">
                <a:solidFill>
                  <a:srgbClr val="7030A0"/>
                </a:solidFill>
                <a:ea typeface="黑体" panose="02010609060101010101" pitchFamily="49" charset="-122"/>
                <a:cs typeface="Times New Roman" panose="02020603050405020304" pitchFamily="18" charset="0"/>
              </a:rPr>
              <a:t>可行</a:t>
            </a:r>
            <a:r>
              <a:rPr lang="zh-CN" altLang="en-US" sz="2200" dirty="0">
                <a:solidFill>
                  <a:schemeClr val="tx1"/>
                </a:solidFill>
                <a:ea typeface="黑体" panose="02010609060101010101" pitchFamily="49" charset="-122"/>
                <a:cs typeface="Times New Roman" panose="02020603050405020304" pitchFamily="18" charset="0"/>
              </a:rPr>
              <a:t>或者</a:t>
            </a:r>
            <a:r>
              <a:rPr lang="zh-CN" altLang="en-US" sz="2200" dirty="0">
                <a:solidFill>
                  <a:srgbClr val="7030A0"/>
                </a:solidFill>
                <a:ea typeface="黑体" panose="02010609060101010101" pitchFamily="49" charset="-122"/>
                <a:cs typeface="Times New Roman" panose="02020603050405020304" pitchFamily="18" charset="0"/>
              </a:rPr>
              <a:t>不可行</a:t>
            </a:r>
            <a:r>
              <a:rPr lang="zh-CN" altLang="en-US" sz="2200" dirty="0">
                <a:solidFill>
                  <a:schemeClr val="tx1"/>
                </a:solidFill>
                <a:ea typeface="黑体" panose="02010609060101010101" pitchFamily="49" charset="-122"/>
                <a:cs typeface="Times New Roman" panose="02020603050405020304" pitchFamily="18" charset="0"/>
              </a:rPr>
              <a:t>两种；</a:t>
            </a:r>
          </a:p>
          <a:p>
            <a:pPr algn="l">
              <a:spcBef>
                <a:spcPct val="50000"/>
              </a:spcBef>
            </a:pPr>
            <a:r>
              <a:rPr lang="zh-CN" altLang="en-US" sz="2200" dirty="0">
                <a:solidFill>
                  <a:schemeClr val="tx1"/>
                </a:solidFill>
                <a:ea typeface="黑体" panose="02010609060101010101" pitchFamily="49" charset="-122"/>
                <a:cs typeface="Times New Roman" panose="02020603050405020304" pitchFamily="18" charset="0"/>
              </a:rPr>
              <a:t>     对于可行的，在第 </a:t>
            </a:r>
            <a:r>
              <a:rPr lang="en-US" altLang="zh-CN" sz="2200" dirty="0">
                <a:solidFill>
                  <a:schemeClr val="tx1"/>
                </a:solidFill>
                <a:ea typeface="黑体" panose="02010609060101010101" pitchFamily="49" charset="-122"/>
                <a:cs typeface="Times New Roman" panose="02020603050405020304" pitchFamily="18" charset="0"/>
              </a:rPr>
              <a:t>II </a:t>
            </a:r>
            <a:r>
              <a:rPr lang="zh-CN" altLang="en-US" sz="2200" dirty="0">
                <a:solidFill>
                  <a:schemeClr val="tx1"/>
                </a:solidFill>
                <a:ea typeface="黑体" panose="02010609060101010101" pitchFamily="49" charset="-122"/>
                <a:cs typeface="Times New Roman" panose="02020603050405020304" pitchFamily="18" charset="0"/>
              </a:rPr>
              <a:t>阶段可得问题</a:t>
            </a:r>
            <a:r>
              <a:rPr lang="zh-CN" altLang="en-US" sz="2200" dirty="0">
                <a:solidFill>
                  <a:srgbClr val="7030A0"/>
                </a:solidFill>
                <a:ea typeface="黑体" panose="02010609060101010101" pitchFamily="49" charset="-122"/>
                <a:cs typeface="Times New Roman" panose="02020603050405020304" pitchFamily="18" charset="0"/>
              </a:rPr>
              <a:t>无界</a:t>
            </a:r>
            <a:r>
              <a:rPr lang="zh-CN" altLang="en-US" sz="2200" dirty="0">
                <a:solidFill>
                  <a:schemeClr val="tx1"/>
                </a:solidFill>
                <a:ea typeface="黑体" panose="02010609060101010101" pitchFamily="49" charset="-122"/>
                <a:cs typeface="Times New Roman" panose="02020603050405020304" pitchFamily="18" charset="0"/>
              </a:rPr>
              <a:t>或</a:t>
            </a:r>
            <a:r>
              <a:rPr lang="zh-CN" altLang="en-US" sz="2200" dirty="0">
                <a:solidFill>
                  <a:srgbClr val="7030A0"/>
                </a:solidFill>
                <a:ea typeface="黑体" panose="02010609060101010101" pitchFamily="49" charset="-122"/>
                <a:cs typeface="Times New Roman" panose="02020603050405020304" pitchFamily="18" charset="0"/>
              </a:rPr>
              <a:t>有解</a:t>
            </a:r>
            <a:r>
              <a:rPr lang="zh-CN" altLang="en-US" sz="2200" dirty="0">
                <a:solidFill>
                  <a:schemeClr val="tx1"/>
                </a:solidFill>
                <a:ea typeface="黑体" panose="02010609060101010101" pitchFamily="49" charset="-122"/>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56"/>
                                        </p:tgtEl>
                                        <p:attrNameLst>
                                          <p:attrName>style.visibility</p:attrName>
                                        </p:attrNameLst>
                                      </p:cBhvr>
                                      <p:to>
                                        <p:strVal val="visible"/>
                                      </p:to>
                                    </p:set>
                                    <p:animEffect transition="in" filter="wipe(up)">
                                      <p:cBhvr>
                                        <p:cTn id="7" dur="500"/>
                                        <p:tgtEl>
                                          <p:spTgt spid="356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6357"/>
                                        </p:tgtEl>
                                        <p:attrNameLst>
                                          <p:attrName>style.visibility</p:attrName>
                                        </p:attrNameLst>
                                      </p:cBhvr>
                                      <p:to>
                                        <p:strVal val="visible"/>
                                      </p:to>
                                    </p:set>
                                    <p:animEffect transition="in" filter="wipe(up)">
                                      <p:cBhvr>
                                        <p:cTn id="12" dur="500"/>
                                        <p:tgtEl>
                                          <p:spTgt spid="356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p:bldP spid="356357" grpId="0"/>
      <p:bldP spid="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3"/>
          <p:cNvSpPr txBox="1">
            <a:spLocks noChangeArrowheads="1"/>
          </p:cNvSpPr>
          <p:nvPr/>
        </p:nvSpPr>
        <p:spPr bwMode="auto">
          <a:xfrm>
            <a:off x="395288" y="1793875"/>
            <a:ext cx="6929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457200" indent="-457200" algn="l" eaLnBrk="1" hangingPunct="1">
              <a:spcBef>
                <a:spcPct val="50000"/>
              </a:spcBef>
              <a:buFont typeface="Wingdings" panose="05000000000000000000" pitchFamily="2" charset="2"/>
              <a:buChar char="l"/>
            </a:pPr>
            <a:r>
              <a:rPr kumimoji="0" lang="zh-CN" altLang="en-US" sz="2800" b="1" dirty="0">
                <a:solidFill>
                  <a:srgbClr val="7030A0"/>
                </a:solidFill>
                <a:latin typeface="黑体" panose="02010609060101010101" pitchFamily="49" charset="-122"/>
                <a:ea typeface="黑体" panose="02010609060101010101" pitchFamily="49" charset="-122"/>
              </a:rPr>
              <a:t>典型</a:t>
            </a:r>
            <a:r>
              <a:rPr kumimoji="0" lang="zh-CN" altLang="en-US" sz="2800" b="1" dirty="0">
                <a:solidFill>
                  <a:schemeClr val="tx1"/>
                </a:solidFill>
                <a:latin typeface="黑体" panose="02010609060101010101" pitchFamily="49" charset="-122"/>
                <a:ea typeface="黑体" panose="02010609060101010101" pitchFamily="49" charset="-122"/>
              </a:rPr>
              <a:t>情况</a:t>
            </a:r>
            <a:r>
              <a:rPr kumimoji="0" lang="en-US" altLang="zh-CN" sz="2800" b="1" dirty="0">
                <a:solidFill>
                  <a:schemeClr val="tx1"/>
                </a:solidFill>
                <a:latin typeface="黑体" panose="02010609060101010101" pitchFamily="49" charset="-122"/>
                <a:ea typeface="黑体" panose="02010609060101010101" pitchFamily="49" charset="-122"/>
              </a:rPr>
              <a:t>(</a:t>
            </a:r>
            <a:r>
              <a:rPr kumimoji="0" lang="zh-CN" altLang="en-US" sz="2800" b="1" dirty="0">
                <a:solidFill>
                  <a:schemeClr val="tx1"/>
                </a:solidFill>
                <a:latin typeface="黑体" panose="02010609060101010101" pitchFamily="49" charset="-122"/>
                <a:ea typeface="黑体" panose="02010609060101010101" pitchFamily="49" charset="-122"/>
              </a:rPr>
              <a:t>有显然的对偶可行基本解</a:t>
            </a:r>
            <a:r>
              <a:rPr kumimoji="0" lang="en-US" altLang="zh-CN" sz="2800" b="1" dirty="0">
                <a:solidFill>
                  <a:schemeClr val="tx1"/>
                </a:solidFill>
                <a:latin typeface="黑体" panose="02010609060101010101" pitchFamily="49" charset="-122"/>
                <a:ea typeface="黑体" panose="02010609060101010101" pitchFamily="49" charset="-122"/>
              </a:rPr>
              <a:t>)</a:t>
            </a:r>
            <a:endParaRPr kumimoji="0" lang="en-US" altLang="zh-CN" sz="3200" b="1" dirty="0">
              <a:solidFill>
                <a:schemeClr val="tx1"/>
              </a:solidFill>
              <a:latin typeface="黑体" panose="02010609060101010101" pitchFamily="49" charset="-122"/>
              <a:ea typeface="黑体" panose="02010609060101010101" pitchFamily="49" charset="-122"/>
            </a:endParaRPr>
          </a:p>
        </p:txBody>
      </p:sp>
      <p:sp>
        <p:nvSpPr>
          <p:cNvPr id="120835" name="Text Box 4"/>
          <p:cNvSpPr txBox="1">
            <a:spLocks noChangeArrowheads="1"/>
          </p:cNvSpPr>
          <p:nvPr/>
        </p:nvSpPr>
        <p:spPr bwMode="auto">
          <a:xfrm>
            <a:off x="519113" y="4849813"/>
            <a:ext cx="2374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457200" indent="-457200" algn="l" eaLnBrk="1" hangingPunct="1">
              <a:spcBef>
                <a:spcPct val="50000"/>
              </a:spcBef>
              <a:buFont typeface="Wingdings" panose="05000000000000000000" pitchFamily="2" charset="2"/>
              <a:buChar char="l"/>
            </a:pPr>
            <a:r>
              <a:rPr kumimoji="0" lang="zh-CN" altLang="en-US" sz="2800" b="1" dirty="0">
                <a:solidFill>
                  <a:srgbClr val="7030A0"/>
                </a:solidFill>
                <a:latin typeface="黑体" panose="02010609060101010101" pitchFamily="49" charset="-122"/>
                <a:ea typeface="黑体" panose="02010609060101010101" pitchFamily="49" charset="-122"/>
              </a:rPr>
              <a:t>一般</a:t>
            </a:r>
            <a:r>
              <a:rPr kumimoji="0" lang="zh-CN" altLang="en-US" sz="2800" b="1" dirty="0">
                <a:solidFill>
                  <a:schemeClr val="tx1"/>
                </a:solidFill>
                <a:latin typeface="黑体" panose="02010609060101010101" pitchFamily="49" charset="-122"/>
                <a:ea typeface="黑体" panose="02010609060101010101" pitchFamily="49" charset="-122"/>
              </a:rPr>
              <a:t>情况</a:t>
            </a:r>
            <a:endParaRPr kumimoji="0" lang="zh-CN" altLang="en-US" sz="3200" b="1" dirty="0">
              <a:solidFill>
                <a:schemeClr val="tx1"/>
              </a:solidFill>
              <a:latin typeface="黑体" panose="02010609060101010101" pitchFamily="49" charset="-122"/>
              <a:ea typeface="黑体" panose="02010609060101010101" pitchFamily="49" charset="-122"/>
            </a:endParaRPr>
          </a:p>
        </p:txBody>
      </p:sp>
      <p:sp>
        <p:nvSpPr>
          <p:cNvPr id="339977" name="Text Box 9"/>
          <p:cNvSpPr txBox="1">
            <a:spLocks noChangeArrowheads="1"/>
          </p:cNvSpPr>
          <p:nvPr/>
        </p:nvSpPr>
        <p:spPr bwMode="auto">
          <a:xfrm>
            <a:off x="611188" y="3017838"/>
            <a:ext cx="640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b="1" dirty="0">
                <a:solidFill>
                  <a:schemeClr val="tx1"/>
                </a:solidFill>
                <a:latin typeface="黑体" panose="02010609060101010101" pitchFamily="49" charset="-122"/>
                <a:ea typeface="黑体" panose="02010609060101010101" pitchFamily="49" charset="-122"/>
              </a:rPr>
              <a:t>⊙ </a:t>
            </a:r>
            <a:r>
              <a:rPr kumimoji="0" lang="zh-CN" altLang="en-US" b="1" dirty="0">
                <a:solidFill>
                  <a:schemeClr val="tx1"/>
                </a:solidFill>
                <a:latin typeface="黑体" panose="02010609060101010101" pitchFamily="49" charset="-122"/>
                <a:ea typeface="黑体" panose="02010609060101010101" pitchFamily="49" charset="-122"/>
              </a:rPr>
              <a:t>已有一个标准形问题的最优解和最优基</a:t>
            </a:r>
          </a:p>
        </p:txBody>
      </p:sp>
      <p:sp>
        <p:nvSpPr>
          <p:cNvPr id="339981" name="Rectangle 13"/>
          <p:cNvSpPr>
            <a:spLocks noChangeArrowheads="1"/>
          </p:cNvSpPr>
          <p:nvPr/>
        </p:nvSpPr>
        <p:spPr bwMode="auto">
          <a:xfrm>
            <a:off x="626730" y="4268788"/>
            <a:ext cx="5830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hangingPunct="1"/>
            <a:r>
              <a:rPr kumimoji="0" lang="en-US" altLang="zh-CN" b="1" dirty="0">
                <a:solidFill>
                  <a:schemeClr val="tx1"/>
                </a:solidFill>
                <a:latin typeface="黑体" panose="02010609060101010101" pitchFamily="49" charset="-122"/>
                <a:ea typeface="黑体" panose="02010609060101010101" pitchFamily="49" charset="-122"/>
              </a:rPr>
              <a:t>◇ </a:t>
            </a:r>
            <a:r>
              <a:rPr kumimoji="0" lang="zh-CN" altLang="en-US" b="1" dirty="0">
                <a:solidFill>
                  <a:schemeClr val="tx1"/>
                </a:solidFill>
                <a:latin typeface="黑体" panose="02010609060101010101" pitchFamily="49" charset="-122"/>
                <a:ea typeface="黑体" panose="02010609060101010101" pitchFamily="49" charset="-122"/>
              </a:rPr>
              <a:t>添加一个“不等式约束”后的新问题</a:t>
            </a:r>
            <a:endParaRPr kumimoji="0" lang="en-US" altLang="zh-CN" b="1" dirty="0">
              <a:solidFill>
                <a:schemeClr val="tx1"/>
              </a:solidFill>
              <a:latin typeface="黑体" panose="02010609060101010101" pitchFamily="49" charset="-122"/>
              <a:ea typeface="黑体" panose="02010609060101010101" pitchFamily="49" charset="-122"/>
            </a:endParaRPr>
          </a:p>
          <a:p>
            <a:pPr algn="r" eaLnBrk="1" hangingPunct="1"/>
            <a:r>
              <a:rPr kumimoji="0" lang="en-US" altLang="zh-CN" b="1" dirty="0">
                <a:solidFill>
                  <a:schemeClr val="tx1"/>
                </a:solidFill>
                <a:latin typeface="黑体" panose="02010609060101010101" pitchFamily="49" charset="-122"/>
                <a:ea typeface="黑体" panose="02010609060101010101" pitchFamily="49" charset="-122"/>
              </a:rPr>
              <a:t>(</a:t>
            </a:r>
            <a:r>
              <a:rPr kumimoji="0" lang="zh-CN" altLang="en-US" b="1" dirty="0">
                <a:solidFill>
                  <a:srgbClr val="7030A0"/>
                </a:solidFill>
                <a:latin typeface="黑体" panose="02010609060101010101" pitchFamily="49" charset="-122"/>
                <a:ea typeface="黑体" panose="02010609060101010101" pitchFamily="49" charset="-122"/>
              </a:rPr>
              <a:t>习题</a:t>
            </a:r>
            <a:r>
              <a:rPr kumimoji="0" lang="en-US" altLang="zh-CN" dirty="0">
                <a:solidFill>
                  <a:srgbClr val="7030A0"/>
                </a:solidFill>
                <a:latin typeface="黑体" panose="02010609060101010101" pitchFamily="49" charset="-122"/>
                <a:ea typeface="黑体" panose="02010609060101010101" pitchFamily="49" charset="-122"/>
                <a:cs typeface="Arial" pitchFamily="34" charset="0"/>
              </a:rPr>
              <a:t>3.9</a:t>
            </a:r>
            <a:r>
              <a:rPr kumimoji="0" lang="en-US" altLang="zh-CN" b="1" dirty="0">
                <a:solidFill>
                  <a:schemeClr val="tx1"/>
                </a:solidFill>
                <a:latin typeface="黑体" panose="02010609060101010101" pitchFamily="49" charset="-122"/>
                <a:ea typeface="黑体" panose="02010609060101010101" pitchFamily="49" charset="-122"/>
              </a:rPr>
              <a:t>)</a:t>
            </a:r>
            <a:endParaRPr kumimoji="0" lang="zh-CN" altLang="en-US" b="1" dirty="0">
              <a:solidFill>
                <a:schemeClr val="tx1"/>
              </a:solidFill>
              <a:latin typeface="黑体" panose="02010609060101010101" pitchFamily="49" charset="-122"/>
              <a:ea typeface="黑体" panose="02010609060101010101" pitchFamily="49" charset="-122"/>
            </a:endParaRPr>
          </a:p>
        </p:txBody>
      </p:sp>
      <p:grpSp>
        <p:nvGrpSpPr>
          <p:cNvPr id="2" name="Group 23"/>
          <p:cNvGrpSpPr>
            <a:grpSpLocks/>
          </p:cNvGrpSpPr>
          <p:nvPr/>
        </p:nvGrpSpPr>
        <p:grpSpPr bwMode="auto">
          <a:xfrm>
            <a:off x="5872163" y="3865563"/>
            <a:ext cx="3068637" cy="660400"/>
            <a:chOff x="3347" y="2347"/>
            <a:chExt cx="1933" cy="416"/>
          </a:xfrm>
        </p:grpSpPr>
        <p:sp>
          <p:nvSpPr>
            <p:cNvPr id="120850" name="Text Box 15"/>
            <p:cNvSpPr txBox="1">
              <a:spLocks noChangeArrowheads="1"/>
            </p:cNvSpPr>
            <p:nvPr/>
          </p:nvSpPr>
          <p:spPr bwMode="auto">
            <a:xfrm>
              <a:off x="4122" y="2347"/>
              <a:ext cx="115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dirty="0">
                  <a:solidFill>
                    <a:schemeClr val="tx1"/>
                  </a:solidFill>
                  <a:latin typeface="黑体" panose="02010609060101010101" pitchFamily="49" charset="-122"/>
                  <a:ea typeface="黑体" panose="02010609060101010101" pitchFamily="49" charset="-122"/>
                </a:rPr>
                <a:t>灵敏度分析</a:t>
              </a:r>
            </a:p>
          </p:txBody>
        </p:sp>
        <p:sp>
          <p:nvSpPr>
            <p:cNvPr id="120851" name="Line 16"/>
            <p:cNvSpPr>
              <a:spLocks noChangeShapeType="1"/>
            </p:cNvSpPr>
            <p:nvPr/>
          </p:nvSpPr>
          <p:spPr bwMode="auto">
            <a:xfrm flipH="1" flipV="1">
              <a:off x="3347" y="2472"/>
              <a:ext cx="758" cy="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52" name="Line 17"/>
            <p:cNvSpPr>
              <a:spLocks noChangeShapeType="1"/>
            </p:cNvSpPr>
            <p:nvPr/>
          </p:nvSpPr>
          <p:spPr bwMode="auto">
            <a:xfrm flipH="1">
              <a:off x="3833" y="2654"/>
              <a:ext cx="317" cy="10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0839" name="Rectangle 18"/>
          <p:cNvSpPr>
            <a:spLocks noChangeArrowheads="1"/>
          </p:cNvSpPr>
          <p:nvPr/>
        </p:nvSpPr>
        <p:spPr bwMode="auto">
          <a:xfrm>
            <a:off x="1670050" y="495300"/>
            <a:ext cx="54165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对偶单纯形法：启动</a:t>
            </a:r>
          </a:p>
        </p:txBody>
      </p:sp>
      <p:grpSp>
        <p:nvGrpSpPr>
          <p:cNvPr id="120840" name="组合 15"/>
          <p:cNvGrpSpPr>
            <a:grpSpLocks/>
          </p:cNvGrpSpPr>
          <p:nvPr/>
        </p:nvGrpSpPr>
        <p:grpSpPr bwMode="auto">
          <a:xfrm>
            <a:off x="609600" y="2370138"/>
            <a:ext cx="7632700" cy="457200"/>
            <a:chOff x="609600" y="2370138"/>
            <a:chExt cx="7632700" cy="457200"/>
          </a:xfrm>
        </p:grpSpPr>
        <p:sp>
          <p:nvSpPr>
            <p:cNvPr id="120848" name="Text Box 5"/>
            <p:cNvSpPr txBox="1">
              <a:spLocks noChangeArrowheads="1"/>
            </p:cNvSpPr>
            <p:nvPr/>
          </p:nvSpPr>
          <p:spPr bwMode="auto">
            <a:xfrm>
              <a:off x="609600" y="2370138"/>
              <a:ext cx="318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b="1" dirty="0">
                  <a:solidFill>
                    <a:schemeClr val="tx1"/>
                  </a:solidFill>
                  <a:latin typeface="黑体" panose="02010609060101010101" pitchFamily="49" charset="-122"/>
                  <a:ea typeface="黑体" panose="02010609060101010101" pitchFamily="49" charset="-122"/>
                </a:rPr>
                <a:t>⊙ “</a:t>
              </a:r>
              <a:r>
                <a:rPr kumimoji="0" lang="zh-CN" altLang="en-US" b="1" dirty="0">
                  <a:solidFill>
                    <a:schemeClr val="tx1"/>
                  </a:solidFill>
                  <a:latin typeface="黑体" panose="02010609060101010101" pitchFamily="49" charset="-122"/>
                  <a:ea typeface="黑体" panose="02010609060101010101" pitchFamily="49" charset="-122"/>
                </a:rPr>
                <a:t>不等式约束”＋</a:t>
              </a:r>
            </a:p>
          </p:txBody>
        </p:sp>
        <p:pic>
          <p:nvPicPr>
            <p:cNvPr id="12084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2414588"/>
              <a:ext cx="46656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组合 14"/>
          <p:cNvGrpSpPr>
            <a:grpSpLocks/>
          </p:cNvGrpSpPr>
          <p:nvPr/>
        </p:nvGrpSpPr>
        <p:grpSpPr bwMode="auto">
          <a:xfrm>
            <a:off x="1014413" y="3644900"/>
            <a:ext cx="6072187" cy="461963"/>
            <a:chOff x="1014413" y="3644900"/>
            <a:chExt cx="6997406" cy="461665"/>
          </a:xfrm>
        </p:grpSpPr>
        <p:sp>
          <p:nvSpPr>
            <p:cNvPr id="120846" name="Text Box 12"/>
            <p:cNvSpPr txBox="1">
              <a:spLocks noChangeArrowheads="1"/>
            </p:cNvSpPr>
            <p:nvPr/>
          </p:nvSpPr>
          <p:spPr bwMode="auto">
            <a:xfrm>
              <a:off x="3668713" y="3644900"/>
              <a:ext cx="4343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dirty="0">
                  <a:solidFill>
                    <a:schemeClr val="tx1"/>
                  </a:solidFill>
                  <a:latin typeface="黑体" panose="02010609060101010101" pitchFamily="49" charset="-122"/>
                  <a:ea typeface="黑体" panose="02010609060101010101" pitchFamily="49" charset="-122"/>
                </a:rPr>
                <a:t>后的新问题</a:t>
              </a:r>
              <a:r>
                <a:rPr kumimoji="0" lang="en-US" altLang="zh-CN" b="1" dirty="0">
                  <a:solidFill>
                    <a:schemeClr val="tx1"/>
                  </a:solidFill>
                  <a:latin typeface="黑体" panose="02010609060101010101" pitchFamily="49" charset="-122"/>
                  <a:ea typeface="黑体" panose="02010609060101010101" pitchFamily="49" charset="-122"/>
                </a:rPr>
                <a:t>(</a:t>
              </a:r>
              <a:r>
                <a:rPr kumimoji="0" lang="zh-CN" altLang="en-US" b="1" dirty="0">
                  <a:solidFill>
                    <a:srgbClr val="7030A0"/>
                  </a:solidFill>
                  <a:latin typeface="黑体" panose="02010609060101010101" pitchFamily="49" charset="-122"/>
                  <a:ea typeface="黑体" panose="02010609060101010101" pitchFamily="49" charset="-122"/>
                </a:rPr>
                <a:t>习题</a:t>
              </a:r>
              <a:r>
                <a:rPr kumimoji="0" lang="en-US" altLang="zh-CN" dirty="0">
                  <a:solidFill>
                    <a:srgbClr val="7030A0"/>
                  </a:solidFill>
                  <a:latin typeface="黑体" panose="02010609060101010101" pitchFamily="49" charset="-122"/>
                  <a:ea typeface="黑体" panose="02010609060101010101" pitchFamily="49" charset="-122"/>
                </a:rPr>
                <a:t>2.32</a:t>
              </a:r>
              <a:r>
                <a:rPr kumimoji="0" lang="en-US" altLang="zh-CN" b="1" dirty="0">
                  <a:solidFill>
                    <a:schemeClr val="tx1"/>
                  </a:solidFill>
                  <a:latin typeface="黑体" panose="02010609060101010101" pitchFamily="49" charset="-122"/>
                  <a:ea typeface="黑体" panose="02010609060101010101" pitchFamily="49" charset="-122"/>
                </a:rPr>
                <a:t>)</a:t>
              </a:r>
              <a:endParaRPr kumimoji="0" lang="zh-CN" altLang="en-US" b="1" dirty="0">
                <a:solidFill>
                  <a:schemeClr val="tx1"/>
                </a:solidFill>
                <a:latin typeface="黑体" panose="02010609060101010101" pitchFamily="49" charset="-122"/>
                <a:ea typeface="黑体" panose="02010609060101010101" pitchFamily="49" charset="-122"/>
              </a:endParaRPr>
            </a:p>
          </p:txBody>
        </p:sp>
        <p:pic>
          <p:nvPicPr>
            <p:cNvPr id="120847"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3721100"/>
              <a:ext cx="26543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组合 2"/>
          <p:cNvGrpSpPr>
            <a:grpSpLocks/>
          </p:cNvGrpSpPr>
          <p:nvPr/>
        </p:nvGrpSpPr>
        <p:grpSpPr bwMode="auto">
          <a:xfrm>
            <a:off x="2552700" y="4813300"/>
            <a:ext cx="5537200" cy="1096963"/>
            <a:chOff x="2552700" y="4813300"/>
            <a:chExt cx="5537200" cy="1096665"/>
          </a:xfrm>
        </p:grpSpPr>
        <p:sp>
          <p:nvSpPr>
            <p:cNvPr id="120844" name="Text Box 18"/>
            <p:cNvSpPr txBox="1">
              <a:spLocks noChangeArrowheads="1"/>
            </p:cNvSpPr>
            <p:nvPr/>
          </p:nvSpPr>
          <p:spPr bwMode="auto">
            <a:xfrm>
              <a:off x="2552700" y="5448300"/>
              <a:ext cx="553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dirty="0">
                  <a:solidFill>
                    <a:schemeClr val="tx1"/>
                  </a:solidFill>
                  <a:latin typeface="黑体" panose="02010609060101010101" pitchFamily="49" charset="-122"/>
                  <a:ea typeface="黑体" panose="02010609060101010101" pitchFamily="49" charset="-122"/>
                </a:rPr>
                <a:t>整数线性规划的分枝定界法</a:t>
              </a:r>
              <a:r>
                <a:rPr lang="en-US" altLang="zh-CN" b="1" dirty="0">
                  <a:solidFill>
                    <a:schemeClr val="tx1"/>
                  </a:solidFill>
                  <a:latin typeface="黑体" panose="02010609060101010101" pitchFamily="49" charset="-122"/>
                  <a:ea typeface="黑体" panose="02010609060101010101" pitchFamily="49" charset="-122"/>
                </a:rPr>
                <a:t>(3.4</a:t>
              </a:r>
              <a:r>
                <a:rPr lang="zh-CN" altLang="en-US" b="1" dirty="0">
                  <a:solidFill>
                    <a:schemeClr val="tx1"/>
                  </a:solidFill>
                  <a:latin typeface="黑体" panose="02010609060101010101" pitchFamily="49" charset="-122"/>
                  <a:ea typeface="黑体" panose="02010609060101010101" pitchFamily="49" charset="-122"/>
                </a:rPr>
                <a:t>节</a:t>
              </a:r>
              <a:r>
                <a:rPr lang="en-US" altLang="zh-CN" b="1" dirty="0">
                  <a:solidFill>
                    <a:schemeClr val="tx1"/>
                  </a:solidFill>
                  <a:latin typeface="黑体" panose="02010609060101010101" pitchFamily="49" charset="-122"/>
                  <a:ea typeface="黑体" panose="02010609060101010101" pitchFamily="49" charset="-122"/>
                </a:rPr>
                <a:t>)</a:t>
              </a:r>
            </a:p>
          </p:txBody>
        </p:sp>
        <p:sp>
          <p:nvSpPr>
            <p:cNvPr id="120845" name="AutoShape 19"/>
            <p:cNvSpPr>
              <a:spLocks noChangeArrowheads="1"/>
            </p:cNvSpPr>
            <p:nvPr/>
          </p:nvSpPr>
          <p:spPr bwMode="auto">
            <a:xfrm>
              <a:off x="4711700" y="4813300"/>
              <a:ext cx="266700" cy="635000"/>
            </a:xfrm>
            <a:prstGeom prst="upArrow">
              <a:avLst>
                <a:gd name="adj1" fmla="val 50000"/>
                <a:gd name="adj2" fmla="val 59524"/>
              </a:avLst>
            </a:prstGeom>
            <a:solidFill>
              <a:srgbClr val="339966"/>
            </a:solidFill>
            <a:ln w="9525" algn="ctr">
              <a:solidFill>
                <a:srgbClr val="008000"/>
              </a:solidFill>
              <a:miter lim="800000"/>
              <a:headEnd/>
              <a:tailEnd/>
            </a:ln>
          </p:spPr>
          <p:txBody>
            <a:bodyPr anchor="ctr">
              <a:spAutoFit/>
            </a:bodyPr>
            <a:lstStyle/>
            <a:p>
              <a:endParaRPr lang="zh-CN" altLang="en-US"/>
            </a:p>
          </p:txBody>
        </p:sp>
      </p:grpSp>
      <p:sp>
        <p:nvSpPr>
          <p:cNvPr id="120843" name="TextBox 2"/>
          <p:cNvSpPr txBox="1">
            <a:spLocks noChangeArrowheads="1"/>
          </p:cNvSpPr>
          <p:nvPr/>
        </p:nvSpPr>
        <p:spPr bwMode="auto">
          <a:xfrm>
            <a:off x="6605588" y="2717800"/>
            <a:ext cx="1941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a:solidFill>
                  <a:srgbClr val="7030A0"/>
                </a:solidFill>
                <a:latin typeface="黑体" pitchFamily="2" charset="-122"/>
                <a:ea typeface="黑体" pitchFamily="2" charset="-122"/>
              </a:rPr>
              <a:t>本节的例题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9977"/>
                                        </p:tgtEl>
                                        <p:attrNameLst>
                                          <p:attrName>style.visibility</p:attrName>
                                        </p:attrNameLst>
                                      </p:cBhvr>
                                      <p:to>
                                        <p:strVal val="visible"/>
                                      </p:to>
                                    </p:set>
                                    <p:animEffect transition="in" filter="wipe(up)">
                                      <p:cBhvr>
                                        <p:cTn id="7" dur="500"/>
                                        <p:tgtEl>
                                          <p:spTgt spid="3399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9981"/>
                                        </p:tgtEl>
                                        <p:attrNameLst>
                                          <p:attrName>style.visibility</p:attrName>
                                        </p:attrNameLst>
                                      </p:cBhvr>
                                      <p:to>
                                        <p:strVal val="visible"/>
                                      </p:to>
                                    </p:set>
                                    <p:animEffect transition="in" filter="wipe(down)">
                                      <p:cBhvr>
                                        <p:cTn id="17" dur="500"/>
                                        <p:tgtEl>
                                          <p:spTgt spid="339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7" grpId="0"/>
      <p:bldP spid="3399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57200" y="274638"/>
            <a:ext cx="78597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3600" b="1" dirty="0">
                <a:solidFill>
                  <a:srgbClr val="0070C0"/>
                </a:solidFill>
                <a:ea typeface="黑体" pitchFamily="2" charset="-122"/>
              </a:rPr>
              <a:t>2.1.2  </a:t>
            </a:r>
            <a:r>
              <a:rPr lang="zh-CN" altLang="en-US" sz="3600" b="1" dirty="0">
                <a:solidFill>
                  <a:srgbClr val="0070C0"/>
                </a:solidFill>
                <a:ea typeface="黑体" pitchFamily="2" charset="-122"/>
              </a:rPr>
              <a:t>标准形</a:t>
            </a:r>
            <a:r>
              <a:rPr lang="en-US" altLang="zh-CN" sz="3600" b="1" dirty="0">
                <a:solidFill>
                  <a:srgbClr val="0070C0"/>
                </a:solidFill>
                <a:ea typeface="黑体" pitchFamily="2" charset="-122"/>
              </a:rPr>
              <a:t>(</a:t>
            </a:r>
            <a:r>
              <a:rPr lang="zh-CN" altLang="en-US" b="1" dirty="0">
                <a:solidFill>
                  <a:srgbClr val="0070C0"/>
                </a:solidFill>
                <a:ea typeface="黑体" pitchFamily="2" charset="-122"/>
              </a:rPr>
              <a:t>便于理论分析和算法设计</a:t>
            </a:r>
            <a:r>
              <a:rPr lang="en-US" altLang="zh-CN" sz="3600" b="1" dirty="0">
                <a:solidFill>
                  <a:srgbClr val="0070C0"/>
                </a:solidFill>
                <a:ea typeface="黑体" pitchFamily="2" charset="-122"/>
              </a:rPr>
              <a:t>)*****</a:t>
            </a:r>
          </a:p>
        </p:txBody>
      </p:sp>
      <p:sp>
        <p:nvSpPr>
          <p:cNvPr id="181257" name="Text Box 9"/>
          <p:cNvSpPr txBox="1">
            <a:spLocks noChangeArrowheads="1"/>
          </p:cNvSpPr>
          <p:nvPr/>
        </p:nvSpPr>
        <p:spPr bwMode="auto">
          <a:xfrm>
            <a:off x="754063" y="5903913"/>
            <a:ext cx="7488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ea typeface="黑体" pitchFamily="2" charset="-122"/>
              </a:rPr>
              <a:t>标准形的</a:t>
            </a:r>
            <a:r>
              <a:rPr lang="zh-CN" altLang="en-US">
                <a:solidFill>
                  <a:srgbClr val="7030A0"/>
                </a:solidFill>
                <a:ea typeface="黑体" pitchFamily="2" charset="-122"/>
              </a:rPr>
              <a:t>特征</a:t>
            </a:r>
            <a:r>
              <a:rPr lang="zh-CN" altLang="en-US">
                <a:ea typeface="黑体" pitchFamily="2" charset="-122"/>
              </a:rPr>
              <a:t>：</a:t>
            </a:r>
            <a:r>
              <a:rPr lang="zh-CN" altLang="en-US" sz="2800" b="1" u="sng">
                <a:ea typeface="楷体_GB2312" pitchFamily="49" charset="-122"/>
              </a:rPr>
              <a:t>极小化</a:t>
            </a:r>
            <a:r>
              <a:rPr lang="zh-CN" altLang="en-US" sz="2800" b="1">
                <a:ea typeface="黑体" pitchFamily="2" charset="-122"/>
              </a:rPr>
              <a:t>、</a:t>
            </a:r>
            <a:r>
              <a:rPr lang="zh-CN" altLang="en-US" sz="2800" b="1" u="sng">
                <a:ea typeface="楷体_GB2312" pitchFamily="49" charset="-122"/>
              </a:rPr>
              <a:t>等式约束</a:t>
            </a:r>
            <a:r>
              <a:rPr lang="zh-CN" altLang="en-US" sz="2800" b="1">
                <a:ea typeface="黑体" pitchFamily="2" charset="-122"/>
              </a:rPr>
              <a:t>、</a:t>
            </a:r>
            <a:r>
              <a:rPr lang="zh-CN" altLang="en-US" sz="2800" b="1" u="sng">
                <a:ea typeface="楷体_GB2312" pitchFamily="49" charset="-122"/>
              </a:rPr>
              <a:t>变量非负</a:t>
            </a:r>
          </a:p>
        </p:txBody>
      </p:sp>
      <p:grpSp>
        <p:nvGrpSpPr>
          <p:cNvPr id="20484" name="组合 13"/>
          <p:cNvGrpSpPr>
            <a:grpSpLocks/>
          </p:cNvGrpSpPr>
          <p:nvPr/>
        </p:nvGrpSpPr>
        <p:grpSpPr bwMode="auto">
          <a:xfrm>
            <a:off x="703263" y="1089025"/>
            <a:ext cx="7686675" cy="2914650"/>
            <a:chOff x="703263" y="1089025"/>
            <a:chExt cx="7686675" cy="2914650"/>
          </a:xfrm>
        </p:grpSpPr>
        <p:sp>
          <p:nvSpPr>
            <p:cNvPr id="20495" name="Text Box 9"/>
            <p:cNvSpPr txBox="1">
              <a:spLocks noChangeArrowheads="1"/>
            </p:cNvSpPr>
            <p:nvPr/>
          </p:nvSpPr>
          <p:spPr bwMode="auto">
            <a:xfrm>
              <a:off x="741363" y="3541713"/>
              <a:ext cx="7488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chemeClr val="tx1"/>
                  </a:solidFill>
                  <a:ea typeface="黑体" pitchFamily="2" charset="-122"/>
                </a:rPr>
                <a:t>其中                    给定，变量是</a:t>
              </a:r>
              <a:endParaRPr lang="zh-CN" altLang="en-US" sz="2800" u="sng">
                <a:solidFill>
                  <a:schemeClr val="tx1"/>
                </a:solidFill>
                <a:ea typeface="楷体_GB2312" pitchFamily="49" charset="-122"/>
              </a:endParaRPr>
            </a:p>
          </p:txBody>
        </p:sp>
        <p:pic>
          <p:nvPicPr>
            <p:cNvPr id="204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5" y="3579813"/>
              <a:ext cx="14668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9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38" y="3560763"/>
              <a:ext cx="22193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9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3" y="1089025"/>
              <a:ext cx="768667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组合 14"/>
          <p:cNvGrpSpPr>
            <a:grpSpLocks/>
          </p:cNvGrpSpPr>
          <p:nvPr/>
        </p:nvGrpSpPr>
        <p:grpSpPr bwMode="auto">
          <a:xfrm>
            <a:off x="747713" y="4097338"/>
            <a:ext cx="4881562" cy="1228725"/>
            <a:chOff x="747713" y="4097338"/>
            <a:chExt cx="4881562" cy="1228725"/>
          </a:xfrm>
        </p:grpSpPr>
        <p:sp>
          <p:nvSpPr>
            <p:cNvPr id="20493" name="Text Box 7"/>
            <p:cNvSpPr txBox="1">
              <a:spLocks noChangeArrowheads="1"/>
            </p:cNvSpPr>
            <p:nvPr/>
          </p:nvSpPr>
          <p:spPr bwMode="auto">
            <a:xfrm>
              <a:off x="747713" y="4303713"/>
              <a:ext cx="201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ea typeface="黑体" pitchFamily="2" charset="-122"/>
                </a:rPr>
                <a:t>向量表示：</a:t>
              </a:r>
            </a:p>
          </p:txBody>
        </p:sp>
        <p:pic>
          <p:nvPicPr>
            <p:cNvPr id="20494"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5" y="4097338"/>
              <a:ext cx="3105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组合 18"/>
          <p:cNvGrpSpPr>
            <a:grpSpLocks/>
          </p:cNvGrpSpPr>
          <p:nvPr/>
        </p:nvGrpSpPr>
        <p:grpSpPr bwMode="auto">
          <a:xfrm>
            <a:off x="792163" y="5307013"/>
            <a:ext cx="7742237" cy="523875"/>
            <a:chOff x="792163" y="5395913"/>
            <a:chExt cx="7743000" cy="523220"/>
          </a:xfrm>
        </p:grpSpPr>
        <p:sp>
          <p:nvSpPr>
            <p:cNvPr id="20490" name="Text Box 9"/>
            <p:cNvSpPr txBox="1">
              <a:spLocks noChangeArrowheads="1"/>
            </p:cNvSpPr>
            <p:nvPr/>
          </p:nvSpPr>
          <p:spPr bwMode="auto">
            <a:xfrm>
              <a:off x="792163" y="5395913"/>
              <a:ext cx="74882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chemeClr val="tx1"/>
                  </a:solidFill>
                  <a:ea typeface="黑体" pitchFamily="2" charset="-122"/>
                </a:rPr>
                <a:t>其中                                                      给定，变量</a:t>
              </a:r>
              <a:r>
                <a:rPr lang="zh-CN" altLang="en-US" sz="2800"/>
                <a:t>是</a:t>
              </a:r>
              <a:endParaRPr lang="zh-CN" altLang="en-US" sz="2800" u="sng">
                <a:solidFill>
                  <a:schemeClr val="tx1"/>
                </a:solidFill>
                <a:ea typeface="楷体_GB2312" pitchFamily="49" charset="-122"/>
              </a:endParaRPr>
            </a:p>
          </p:txBody>
        </p:sp>
        <p:pic>
          <p:nvPicPr>
            <p:cNvPr id="20491"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8600" y="5473700"/>
              <a:ext cx="4038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92"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7888" y="5448299"/>
              <a:ext cx="13072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16" name="组合 15"/>
          <p:cNvGrpSpPr>
            <a:grpSpLocks/>
          </p:cNvGrpSpPr>
          <p:nvPr/>
        </p:nvGrpSpPr>
        <p:grpSpPr bwMode="auto">
          <a:xfrm>
            <a:off x="6375400" y="3924300"/>
            <a:ext cx="2108200" cy="1160463"/>
            <a:chOff x="6743700" y="1037431"/>
            <a:chExt cx="2108200" cy="1159669"/>
          </a:xfrm>
        </p:grpSpPr>
        <p:sp>
          <p:nvSpPr>
            <p:cNvPr id="20488" name="椭圆形标注 16"/>
            <p:cNvSpPr>
              <a:spLocks noChangeArrowheads="1"/>
            </p:cNvSpPr>
            <p:nvPr/>
          </p:nvSpPr>
          <p:spPr bwMode="auto">
            <a:xfrm>
              <a:off x="6743700" y="1037431"/>
              <a:ext cx="1943100" cy="1159669"/>
            </a:xfrm>
            <a:prstGeom prst="wedgeEllipseCallout">
              <a:avLst>
                <a:gd name="adj1" fmla="val -20833"/>
                <a:gd name="adj2" fmla="val 62500"/>
              </a:avLst>
            </a:prstGeom>
            <a:solidFill>
              <a:srgbClr val="92D050"/>
            </a:solidFill>
            <a:ln w="9525" algn="ctr">
              <a:solidFill>
                <a:schemeClr val="tx1"/>
              </a:solidFill>
              <a:round/>
              <a:headEnd/>
              <a:tailEnd/>
            </a:ln>
          </p:spPr>
          <p:txBody>
            <a:bodyPr wrap="none" anchor="ctr"/>
            <a:lstStyle/>
            <a:p>
              <a:endParaRPr lang="zh-CN" altLang="en-US"/>
            </a:p>
          </p:txBody>
        </p:sp>
        <p:sp>
          <p:nvSpPr>
            <p:cNvPr id="20489" name="TextBox 17"/>
            <p:cNvSpPr txBox="1">
              <a:spLocks noChangeArrowheads="1"/>
            </p:cNvSpPr>
            <p:nvPr/>
          </p:nvSpPr>
          <p:spPr bwMode="auto">
            <a:xfrm>
              <a:off x="6908800" y="1206132"/>
              <a:ext cx="1943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定义标准形有必要吗</a:t>
              </a:r>
              <a:r>
                <a:rPr lang="en-US" altLang="zh-CN">
                  <a:solidFill>
                    <a:schemeClr val="tx1"/>
                  </a:solidFill>
                  <a:latin typeface="黑体" pitchFamily="2" charset="-122"/>
                  <a:ea typeface="黑体" pitchFamily="2" charset="-122"/>
                </a:rPr>
                <a:t>?</a:t>
              </a:r>
              <a:endParaRPr lang="zh-CN" altLang="en-US">
                <a:solidFill>
                  <a:schemeClr val="tx1"/>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125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54025" y="2301875"/>
          <a:ext cx="8080374" cy="2114551"/>
        </p:xfrm>
        <a:graphic>
          <a:graphicData uri="http://schemas.openxmlformats.org/drawingml/2006/table">
            <a:tbl>
              <a:tblPr firstRow="1" bandRow="1">
                <a:tableStyleId>{5C22544A-7EE6-4342-B048-85BDC9FD1C3A}</a:tableStyleId>
              </a:tblPr>
              <a:tblGrid>
                <a:gridCol w="1487186">
                  <a:extLst>
                    <a:ext uri="{9D8B030D-6E8A-4147-A177-3AD203B41FA5}">
                      <a16:colId xmlns:a16="http://schemas.microsoft.com/office/drawing/2014/main" val="20000"/>
                    </a:ext>
                  </a:extLst>
                </a:gridCol>
                <a:gridCol w="1102996">
                  <a:extLst>
                    <a:ext uri="{9D8B030D-6E8A-4147-A177-3AD203B41FA5}">
                      <a16:colId xmlns:a16="http://schemas.microsoft.com/office/drawing/2014/main" val="20001"/>
                    </a:ext>
                  </a:extLst>
                </a:gridCol>
                <a:gridCol w="1177355">
                  <a:extLst>
                    <a:ext uri="{9D8B030D-6E8A-4147-A177-3AD203B41FA5}">
                      <a16:colId xmlns:a16="http://schemas.microsoft.com/office/drawing/2014/main" val="20002"/>
                    </a:ext>
                  </a:extLst>
                </a:gridCol>
                <a:gridCol w="941884">
                  <a:extLst>
                    <a:ext uri="{9D8B030D-6E8A-4147-A177-3AD203B41FA5}">
                      <a16:colId xmlns:a16="http://schemas.microsoft.com/office/drawing/2014/main" val="20003"/>
                    </a:ext>
                  </a:extLst>
                </a:gridCol>
                <a:gridCol w="1214534">
                  <a:extLst>
                    <a:ext uri="{9D8B030D-6E8A-4147-A177-3AD203B41FA5}">
                      <a16:colId xmlns:a16="http://schemas.microsoft.com/office/drawing/2014/main" val="20004"/>
                    </a:ext>
                  </a:extLst>
                </a:gridCol>
                <a:gridCol w="1189748">
                  <a:extLst>
                    <a:ext uri="{9D8B030D-6E8A-4147-A177-3AD203B41FA5}">
                      <a16:colId xmlns:a16="http://schemas.microsoft.com/office/drawing/2014/main" val="20005"/>
                    </a:ext>
                  </a:extLst>
                </a:gridCol>
                <a:gridCol w="966671">
                  <a:extLst>
                    <a:ext uri="{9D8B030D-6E8A-4147-A177-3AD203B41FA5}">
                      <a16:colId xmlns:a16="http://schemas.microsoft.com/office/drawing/2014/main" val="20006"/>
                    </a:ext>
                  </a:extLst>
                </a:gridCol>
              </a:tblGrid>
              <a:tr h="371063">
                <a:tc>
                  <a:txBody>
                    <a:bodyPr/>
                    <a:lstStyle/>
                    <a:p>
                      <a:pPr algn="ctr"/>
                      <a:endParaRPr lang="zh-CN" altLang="en-US" sz="1800" dirty="0"/>
                    </a:p>
                  </a:txBody>
                  <a:tcPr marT="45747" marB="45747"/>
                </a:tc>
                <a:tc gridSpan="2">
                  <a:txBody>
                    <a:bodyPr/>
                    <a:lstStyle/>
                    <a:p>
                      <a:pPr algn="ctr"/>
                      <a:r>
                        <a:rPr lang="zh-CN" altLang="en-US" sz="1800" dirty="0"/>
                        <a:t>单纯形法</a:t>
                      </a:r>
                    </a:p>
                  </a:txBody>
                  <a:tcPr marT="45747" marB="45747"/>
                </a:tc>
                <a:tc hMerge="1">
                  <a:txBody>
                    <a:bodyPr/>
                    <a:lstStyle/>
                    <a:p>
                      <a:endParaRPr lang="zh-CN" altLang="en-US" dirty="0"/>
                    </a:p>
                  </a:txBody>
                  <a:tcPr/>
                </a:tc>
                <a:tc>
                  <a:txBody>
                    <a:bodyPr/>
                    <a:lstStyle/>
                    <a:p>
                      <a:pPr algn="ctr"/>
                      <a:endParaRPr lang="zh-CN" altLang="en-US" sz="1800" dirty="0"/>
                    </a:p>
                  </a:txBody>
                  <a:tcPr marT="45747" marB="45747"/>
                </a:tc>
                <a:tc gridSpan="2">
                  <a:txBody>
                    <a:bodyPr/>
                    <a:lstStyle/>
                    <a:p>
                      <a:pPr algn="ctr"/>
                      <a:r>
                        <a:rPr lang="zh-CN" altLang="en-US" sz="1800" dirty="0"/>
                        <a:t>对偶单纯形法</a:t>
                      </a:r>
                    </a:p>
                  </a:txBody>
                  <a:tcPr marT="45747" marB="45747"/>
                </a:tc>
                <a:tc hMerge="1">
                  <a:txBody>
                    <a:bodyPr/>
                    <a:lstStyle/>
                    <a:p>
                      <a:endParaRPr lang="zh-CN" altLang="en-US" dirty="0"/>
                    </a:p>
                  </a:txBody>
                  <a:tcPr/>
                </a:tc>
                <a:tc>
                  <a:txBody>
                    <a:bodyPr/>
                    <a:lstStyle/>
                    <a:p>
                      <a:pPr algn="ctr"/>
                      <a:endParaRPr lang="zh-CN" altLang="en-US" sz="1800" dirty="0"/>
                    </a:p>
                  </a:txBody>
                  <a:tcPr marT="45747" marB="45747"/>
                </a:tc>
                <a:extLst>
                  <a:ext uri="{0D108BD9-81ED-4DB2-BD59-A6C34878D82A}">
                    <a16:rowId xmlns:a16="http://schemas.microsoft.com/office/drawing/2014/main" val="10000"/>
                  </a:ext>
                </a:extLst>
              </a:tr>
              <a:tr h="371063">
                <a:tc>
                  <a:txBody>
                    <a:bodyPr/>
                    <a:lstStyle/>
                    <a:p>
                      <a:pPr algn="ctr"/>
                      <a:endParaRPr lang="zh-CN" altLang="en-US" sz="1800" dirty="0"/>
                    </a:p>
                  </a:txBody>
                  <a:tcPr marT="45747" marB="45747"/>
                </a:tc>
                <a:tc>
                  <a:txBody>
                    <a:bodyPr/>
                    <a:lstStyle/>
                    <a:p>
                      <a:pPr algn="ctr"/>
                      <a:r>
                        <a:rPr lang="zh-CN" altLang="en-US" sz="1800" dirty="0">
                          <a:latin typeface="黑体" panose="02010600030101010101" pitchFamily="2" charset="-122"/>
                          <a:ea typeface="黑体" panose="02010600030101010101" pitchFamily="2" charset="-122"/>
                        </a:rPr>
                        <a:t>原始可行</a:t>
                      </a:r>
                    </a:p>
                  </a:txBody>
                  <a:tcPr marT="45747" marB="45747"/>
                </a:tc>
                <a:tc>
                  <a:txBody>
                    <a:bodyPr/>
                    <a:lstStyle/>
                    <a:p>
                      <a:pPr algn="ctr"/>
                      <a:r>
                        <a:rPr lang="zh-CN" altLang="en-US" sz="1800" dirty="0">
                          <a:latin typeface="黑体" panose="02010600030101010101" pitchFamily="2" charset="-122"/>
                          <a:ea typeface="黑体" panose="02010600030101010101" pitchFamily="2" charset="-122"/>
                        </a:rPr>
                        <a:t>对偶可行</a:t>
                      </a:r>
                    </a:p>
                  </a:txBody>
                  <a:tcPr marT="45747" marB="45747"/>
                </a:tc>
                <a:tc>
                  <a:txBody>
                    <a:bodyPr/>
                    <a:lstStyle/>
                    <a:p>
                      <a:pPr algn="ctr"/>
                      <a:r>
                        <a:rPr lang="zh-CN" altLang="en-US" sz="1800" dirty="0">
                          <a:latin typeface="黑体" panose="02010600030101010101" pitchFamily="2" charset="-122"/>
                          <a:ea typeface="黑体" panose="02010600030101010101" pitchFamily="2" charset="-122"/>
                        </a:rPr>
                        <a:t>互补性</a:t>
                      </a:r>
                    </a:p>
                  </a:txBody>
                  <a:tcPr marT="45747" marB="45747"/>
                </a:tc>
                <a:tc>
                  <a:txBody>
                    <a:bodyPr/>
                    <a:lstStyle/>
                    <a:p>
                      <a:pPr algn="ctr"/>
                      <a:r>
                        <a:rPr lang="zh-CN" altLang="en-US" sz="1800" dirty="0">
                          <a:latin typeface="黑体" panose="02010600030101010101" pitchFamily="2" charset="-122"/>
                          <a:ea typeface="黑体" panose="02010600030101010101" pitchFamily="2" charset="-122"/>
                        </a:rPr>
                        <a:t>原始可行</a:t>
                      </a:r>
                    </a:p>
                  </a:txBody>
                  <a:tcPr marT="45747" marB="45747"/>
                </a:tc>
                <a:tc>
                  <a:txBody>
                    <a:bodyPr/>
                    <a:lstStyle/>
                    <a:p>
                      <a:pPr algn="ctr"/>
                      <a:r>
                        <a:rPr lang="zh-CN" altLang="en-US" sz="1800" dirty="0">
                          <a:latin typeface="黑体" panose="02010600030101010101" pitchFamily="2" charset="-122"/>
                          <a:ea typeface="黑体" panose="02010600030101010101" pitchFamily="2" charset="-122"/>
                        </a:rPr>
                        <a:t>对偶可行</a:t>
                      </a:r>
                    </a:p>
                  </a:txBody>
                  <a:tcPr marT="45747" marB="45747"/>
                </a:tc>
                <a:tc>
                  <a:txBody>
                    <a:bodyPr/>
                    <a:lstStyle/>
                    <a:p>
                      <a:pPr algn="ctr"/>
                      <a:r>
                        <a:rPr lang="zh-CN" altLang="en-US" sz="1800" dirty="0">
                          <a:latin typeface="黑体" panose="02010600030101010101" pitchFamily="2" charset="-122"/>
                          <a:ea typeface="黑体" panose="02010600030101010101" pitchFamily="2" charset="-122"/>
                        </a:rPr>
                        <a:t>互补性</a:t>
                      </a:r>
                    </a:p>
                  </a:txBody>
                  <a:tcPr marT="45747" marB="45747"/>
                </a:tc>
                <a:extLst>
                  <a:ext uri="{0D108BD9-81ED-4DB2-BD59-A6C34878D82A}">
                    <a16:rowId xmlns:a16="http://schemas.microsoft.com/office/drawing/2014/main" val="10001"/>
                  </a:ext>
                </a:extLst>
              </a:tr>
              <a:tr h="457475">
                <a:tc>
                  <a:txBody>
                    <a:bodyPr/>
                    <a:lstStyle/>
                    <a:p>
                      <a:pPr algn="ctr"/>
                      <a:r>
                        <a:rPr lang="zh-CN" altLang="en-US" sz="1800" dirty="0">
                          <a:latin typeface="黑体" panose="02010600030101010101" pitchFamily="2" charset="-122"/>
                          <a:ea typeface="黑体" panose="02010600030101010101" pitchFamily="2" charset="-122"/>
                        </a:rPr>
                        <a:t>初始</a:t>
                      </a:r>
                    </a:p>
                  </a:txBody>
                  <a:tcPr marT="45747" marB="45747"/>
                </a:tc>
                <a:tc>
                  <a:txBody>
                    <a:bodyPr/>
                    <a:lstStyle/>
                    <a:p>
                      <a:pPr algn="ctr"/>
                      <a:r>
                        <a:rPr lang="zh-CN" altLang="en-US" sz="2400" b="1" dirty="0">
                          <a:latin typeface="宋体"/>
                          <a:ea typeface="宋体"/>
                        </a:rPr>
                        <a:t>√</a:t>
                      </a:r>
                      <a:endParaRPr lang="zh-CN" altLang="en-US" sz="2400" b="1" dirty="0"/>
                    </a:p>
                  </a:txBody>
                  <a:tcPr marT="45747" marB="45747"/>
                </a:tc>
                <a:tc>
                  <a:txBody>
                    <a:bodyPr/>
                    <a:lstStyle/>
                    <a:p>
                      <a:pPr algn="ctr"/>
                      <a:r>
                        <a:rPr lang="en-US" altLang="zh-CN" sz="2400" b="1" dirty="0"/>
                        <a:t>×</a:t>
                      </a:r>
                      <a:endParaRPr lang="zh-CN" altLang="en-US" sz="2400" b="1" dirty="0"/>
                    </a:p>
                  </a:txBody>
                  <a:tcPr marT="45747" marB="457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a:ea typeface="+mn-ea"/>
                        </a:rPr>
                        <a:t>√</a:t>
                      </a:r>
                      <a:endParaRPr lang="zh-CN" altLang="en-US" sz="2400" b="1" dirty="0"/>
                    </a:p>
                  </a:txBody>
                  <a:tcPr marT="45747" marB="45747"/>
                </a:tc>
                <a:tc>
                  <a:txBody>
                    <a:bodyPr/>
                    <a:lstStyle/>
                    <a:p>
                      <a:pPr algn="ctr"/>
                      <a:r>
                        <a:rPr lang="en-US" altLang="zh-CN" sz="2400" b="1" dirty="0"/>
                        <a:t>×</a:t>
                      </a:r>
                      <a:endParaRPr lang="zh-CN" altLang="en-US" sz="2400" b="1" dirty="0"/>
                    </a:p>
                  </a:txBody>
                  <a:tcPr marT="45747" marB="457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a:ea typeface="+mn-ea"/>
                        </a:rPr>
                        <a:t>√</a:t>
                      </a:r>
                      <a:endParaRPr lang="zh-CN" altLang="en-US" sz="2400" b="1" dirty="0"/>
                    </a:p>
                  </a:txBody>
                  <a:tcPr marT="45747" marB="457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a:ea typeface="+mn-ea"/>
                        </a:rPr>
                        <a:t>√</a:t>
                      </a:r>
                      <a:endParaRPr lang="zh-CN" altLang="en-US" sz="2400" b="1" dirty="0"/>
                    </a:p>
                  </a:txBody>
                  <a:tcPr marT="45747" marB="45747"/>
                </a:tc>
                <a:extLst>
                  <a:ext uri="{0D108BD9-81ED-4DB2-BD59-A6C34878D82A}">
                    <a16:rowId xmlns:a16="http://schemas.microsoft.com/office/drawing/2014/main" val="10002"/>
                  </a:ext>
                </a:extLst>
              </a:tr>
              <a:tr h="457475">
                <a:tc>
                  <a:txBody>
                    <a:bodyPr/>
                    <a:lstStyle/>
                    <a:p>
                      <a:pPr algn="ctr"/>
                      <a:r>
                        <a:rPr lang="zh-CN" altLang="en-US" sz="1800" dirty="0">
                          <a:latin typeface="黑体" panose="02010600030101010101" pitchFamily="2" charset="-122"/>
                          <a:ea typeface="黑体" panose="02010600030101010101" pitchFamily="2" charset="-122"/>
                        </a:rPr>
                        <a:t>迭代中</a:t>
                      </a:r>
                    </a:p>
                  </a:txBody>
                  <a:tcPr marT="45747" marB="457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a:ea typeface="+mn-ea"/>
                        </a:rPr>
                        <a:t>√</a:t>
                      </a:r>
                      <a:endParaRPr lang="zh-CN" altLang="en-US" sz="2400" b="1" dirty="0"/>
                    </a:p>
                  </a:txBody>
                  <a:tcPr marT="45747" marB="45747"/>
                </a:tc>
                <a:tc>
                  <a:txBody>
                    <a:bodyPr/>
                    <a:lstStyle/>
                    <a:p>
                      <a:pPr algn="ctr"/>
                      <a:r>
                        <a:rPr lang="en-US" altLang="zh-CN" sz="2400" b="1" dirty="0"/>
                        <a:t>×</a:t>
                      </a:r>
                      <a:endParaRPr lang="zh-CN" altLang="en-US" sz="2400" b="1" dirty="0"/>
                    </a:p>
                  </a:txBody>
                  <a:tcPr marT="45747" marB="45747"/>
                </a:tc>
                <a:tc>
                  <a:txBody>
                    <a:bodyPr/>
                    <a:lstStyle/>
                    <a:p>
                      <a:pPr algn="ctr"/>
                      <a:r>
                        <a:rPr lang="zh-CN" altLang="en-US" sz="2400" b="1" dirty="0">
                          <a:latin typeface="宋体"/>
                          <a:ea typeface="+mn-ea"/>
                        </a:rPr>
                        <a:t>√</a:t>
                      </a:r>
                      <a:endParaRPr lang="zh-CN" altLang="en-US" sz="2400" b="1" dirty="0"/>
                    </a:p>
                  </a:txBody>
                  <a:tcPr marT="45747" marB="45747"/>
                </a:tc>
                <a:tc>
                  <a:txBody>
                    <a:bodyPr/>
                    <a:lstStyle/>
                    <a:p>
                      <a:pPr algn="ctr"/>
                      <a:r>
                        <a:rPr lang="en-US" altLang="zh-CN" sz="2400" b="1" dirty="0"/>
                        <a:t>×</a:t>
                      </a:r>
                      <a:endParaRPr lang="zh-CN" altLang="en-US" sz="2400" b="1" dirty="0"/>
                    </a:p>
                  </a:txBody>
                  <a:tcPr marT="45747" marB="45747"/>
                </a:tc>
                <a:tc>
                  <a:txBody>
                    <a:bodyPr/>
                    <a:lstStyle/>
                    <a:p>
                      <a:pPr algn="ctr"/>
                      <a:r>
                        <a:rPr lang="zh-CN" altLang="en-US" sz="2400" b="1" dirty="0">
                          <a:latin typeface="宋体"/>
                          <a:ea typeface="+mn-ea"/>
                        </a:rPr>
                        <a:t>√</a:t>
                      </a:r>
                      <a:endParaRPr lang="zh-CN" altLang="en-US" sz="2400" b="1" dirty="0"/>
                    </a:p>
                  </a:txBody>
                  <a:tcPr marT="45747" marB="45747"/>
                </a:tc>
                <a:tc>
                  <a:txBody>
                    <a:bodyPr/>
                    <a:lstStyle/>
                    <a:p>
                      <a:pPr algn="ctr"/>
                      <a:r>
                        <a:rPr lang="zh-CN" altLang="en-US" sz="2400" b="1" dirty="0">
                          <a:latin typeface="宋体"/>
                          <a:ea typeface="+mn-ea"/>
                        </a:rPr>
                        <a:t>√</a:t>
                      </a:r>
                      <a:endParaRPr lang="zh-CN" altLang="en-US" sz="2400" b="1" dirty="0"/>
                    </a:p>
                  </a:txBody>
                  <a:tcPr marT="45747" marB="45747"/>
                </a:tc>
                <a:extLst>
                  <a:ext uri="{0D108BD9-81ED-4DB2-BD59-A6C34878D82A}">
                    <a16:rowId xmlns:a16="http://schemas.microsoft.com/office/drawing/2014/main" val="10003"/>
                  </a:ext>
                </a:extLst>
              </a:tr>
              <a:tr h="457475">
                <a:tc>
                  <a:txBody>
                    <a:bodyPr/>
                    <a:lstStyle/>
                    <a:p>
                      <a:pPr algn="ctr"/>
                      <a:r>
                        <a:rPr lang="zh-CN" altLang="en-US" sz="1800" dirty="0">
                          <a:latin typeface="黑体" panose="02010600030101010101" pitchFamily="2" charset="-122"/>
                          <a:ea typeface="黑体" panose="02010600030101010101" pitchFamily="2" charset="-122"/>
                        </a:rPr>
                        <a:t>最优终止</a:t>
                      </a:r>
                    </a:p>
                  </a:txBody>
                  <a:tcPr marT="45747" marB="457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a:ea typeface="+mn-ea"/>
                        </a:rPr>
                        <a:t>√</a:t>
                      </a:r>
                      <a:endParaRPr lang="zh-CN" altLang="en-US" sz="2400" b="1" dirty="0"/>
                    </a:p>
                  </a:txBody>
                  <a:tcPr marT="45747" marB="457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a:ea typeface="+mn-ea"/>
                        </a:rPr>
                        <a:t>√</a:t>
                      </a:r>
                      <a:endParaRPr lang="zh-CN" altLang="en-US" sz="2400" b="1" dirty="0"/>
                    </a:p>
                  </a:txBody>
                  <a:tcPr marT="45747" marB="4574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a:ea typeface="+mn-ea"/>
                        </a:rPr>
                        <a:t>√</a:t>
                      </a:r>
                      <a:endParaRPr lang="zh-CN" altLang="en-US" sz="2400" b="1" dirty="0"/>
                    </a:p>
                  </a:txBody>
                  <a:tcPr marT="45747" marB="45747"/>
                </a:tc>
                <a:tc>
                  <a:txBody>
                    <a:bodyPr/>
                    <a:lstStyle/>
                    <a:p>
                      <a:pPr algn="ctr"/>
                      <a:r>
                        <a:rPr lang="zh-CN" altLang="en-US" sz="2400" b="1" dirty="0">
                          <a:latin typeface="宋体"/>
                          <a:ea typeface="+mn-ea"/>
                        </a:rPr>
                        <a:t>√</a:t>
                      </a:r>
                      <a:endParaRPr lang="zh-CN" altLang="en-US" sz="2400" b="1" dirty="0"/>
                    </a:p>
                  </a:txBody>
                  <a:tcPr marT="45747" marB="45747"/>
                </a:tc>
                <a:tc>
                  <a:txBody>
                    <a:bodyPr/>
                    <a:lstStyle/>
                    <a:p>
                      <a:pPr algn="ctr"/>
                      <a:r>
                        <a:rPr lang="zh-CN" altLang="en-US" sz="2400" b="1" dirty="0">
                          <a:latin typeface="宋体"/>
                          <a:ea typeface="+mn-ea"/>
                        </a:rPr>
                        <a:t>√</a:t>
                      </a:r>
                      <a:endParaRPr lang="zh-CN" altLang="en-US" sz="2400" b="1" dirty="0"/>
                    </a:p>
                  </a:txBody>
                  <a:tcPr marT="45747" marB="45747"/>
                </a:tc>
                <a:tc>
                  <a:txBody>
                    <a:bodyPr/>
                    <a:lstStyle/>
                    <a:p>
                      <a:pPr algn="ctr"/>
                      <a:r>
                        <a:rPr lang="zh-CN" altLang="en-US" sz="2400" b="1" dirty="0">
                          <a:latin typeface="宋体"/>
                          <a:ea typeface="+mn-ea"/>
                        </a:rPr>
                        <a:t>√</a:t>
                      </a:r>
                      <a:endParaRPr lang="zh-CN" altLang="en-US" sz="2400" b="1" dirty="0"/>
                    </a:p>
                  </a:txBody>
                  <a:tcPr marT="45747" marB="45747"/>
                </a:tc>
                <a:extLst>
                  <a:ext uri="{0D108BD9-81ED-4DB2-BD59-A6C34878D82A}">
                    <a16:rowId xmlns:a16="http://schemas.microsoft.com/office/drawing/2014/main" val="10004"/>
                  </a:ext>
                </a:extLst>
              </a:tr>
            </a:tbl>
          </a:graphicData>
        </a:graphic>
      </p:graphicFrame>
      <p:grpSp>
        <p:nvGrpSpPr>
          <p:cNvPr id="121906" name="组合 4"/>
          <p:cNvGrpSpPr>
            <a:grpSpLocks/>
          </p:cNvGrpSpPr>
          <p:nvPr/>
        </p:nvGrpSpPr>
        <p:grpSpPr bwMode="auto">
          <a:xfrm>
            <a:off x="393700" y="2555875"/>
            <a:ext cx="1466850" cy="504825"/>
            <a:chOff x="393700" y="2556121"/>
            <a:chExt cx="1466850" cy="504579"/>
          </a:xfrm>
        </p:grpSpPr>
        <p:sp>
          <p:nvSpPr>
            <p:cNvPr id="121912" name="Rectangle 40"/>
            <p:cNvSpPr>
              <a:spLocks noChangeArrowheads="1"/>
            </p:cNvSpPr>
            <p:nvPr/>
          </p:nvSpPr>
          <p:spPr bwMode="auto">
            <a:xfrm>
              <a:off x="393700" y="2641276"/>
              <a:ext cx="965097" cy="41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zh-CN" altLang="en-US" sz="2000">
                  <a:solidFill>
                    <a:schemeClr val="tx1"/>
                  </a:solidFill>
                  <a:ea typeface="黑体" pitchFamily="2" charset="-122"/>
                  <a:cs typeface="Times New Roman" pitchFamily="18" charset="0"/>
                </a:rPr>
                <a:t>阶段</a:t>
              </a:r>
            </a:p>
          </p:txBody>
        </p:sp>
        <p:sp>
          <p:nvSpPr>
            <p:cNvPr id="121913" name="Rectangle 8"/>
            <p:cNvSpPr>
              <a:spLocks noChangeArrowheads="1"/>
            </p:cNvSpPr>
            <p:nvPr/>
          </p:nvSpPr>
          <p:spPr bwMode="auto">
            <a:xfrm>
              <a:off x="911186" y="2556121"/>
              <a:ext cx="949364" cy="28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000">
                  <a:solidFill>
                    <a:schemeClr val="tx1"/>
                  </a:solidFill>
                  <a:ea typeface="黑体" pitchFamily="2" charset="-122"/>
                  <a:cs typeface="Times New Roman" pitchFamily="18" charset="0"/>
                </a:rPr>
                <a:t>   </a:t>
              </a:r>
              <a:r>
                <a:rPr lang="zh-CN" altLang="en-US" sz="2000">
                  <a:solidFill>
                    <a:schemeClr val="tx1"/>
                  </a:solidFill>
                  <a:ea typeface="黑体" pitchFamily="2" charset="-122"/>
                  <a:cs typeface="Times New Roman" pitchFamily="18" charset="0"/>
                </a:rPr>
                <a:t>性质</a:t>
              </a:r>
            </a:p>
          </p:txBody>
        </p:sp>
      </p:grpSp>
      <p:grpSp>
        <p:nvGrpSpPr>
          <p:cNvPr id="121907" name="组合 3"/>
          <p:cNvGrpSpPr>
            <a:grpSpLocks/>
          </p:cNvGrpSpPr>
          <p:nvPr/>
        </p:nvGrpSpPr>
        <p:grpSpPr bwMode="auto">
          <a:xfrm>
            <a:off x="508000" y="2238375"/>
            <a:ext cx="1352550" cy="784225"/>
            <a:chOff x="507988" y="2238375"/>
            <a:chExt cx="1352562" cy="784225"/>
          </a:xfrm>
        </p:grpSpPr>
        <p:grpSp>
          <p:nvGrpSpPr>
            <p:cNvPr id="121908" name="组合 2"/>
            <p:cNvGrpSpPr>
              <a:grpSpLocks/>
            </p:cNvGrpSpPr>
            <p:nvPr/>
          </p:nvGrpSpPr>
          <p:grpSpPr bwMode="auto">
            <a:xfrm>
              <a:off x="507988" y="2336260"/>
              <a:ext cx="1225575" cy="686340"/>
              <a:chOff x="507988" y="2336260"/>
              <a:chExt cx="1225575" cy="686340"/>
            </a:xfrm>
          </p:grpSpPr>
          <p:sp>
            <p:nvSpPr>
              <p:cNvPr id="121910" name="Line 39"/>
              <p:cNvSpPr>
                <a:spLocks noChangeShapeType="1"/>
              </p:cNvSpPr>
              <p:nvPr/>
            </p:nvSpPr>
            <p:spPr bwMode="auto">
              <a:xfrm>
                <a:off x="507988" y="2336270"/>
                <a:ext cx="1003193" cy="6863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21911" name="Line 39"/>
              <p:cNvSpPr>
                <a:spLocks noChangeShapeType="1"/>
              </p:cNvSpPr>
              <p:nvPr/>
            </p:nvSpPr>
            <p:spPr bwMode="auto">
              <a:xfrm>
                <a:off x="520686" y="2336260"/>
                <a:ext cx="1212877" cy="292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
          <p:nvSpPr>
            <p:cNvPr id="121909" name="Rectangle 8"/>
            <p:cNvSpPr>
              <a:spLocks noChangeArrowheads="1"/>
            </p:cNvSpPr>
            <p:nvPr/>
          </p:nvSpPr>
          <p:spPr bwMode="auto">
            <a:xfrm>
              <a:off x="911186" y="2238375"/>
              <a:ext cx="949364" cy="28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000">
                  <a:solidFill>
                    <a:schemeClr val="tx1"/>
                  </a:solidFill>
                  <a:ea typeface="黑体" pitchFamily="2" charset="-122"/>
                  <a:cs typeface="Times New Roman" pitchFamily="18" charset="0"/>
                </a:rPr>
                <a:t>   </a:t>
              </a:r>
              <a:r>
                <a:rPr lang="zh-CN" altLang="en-US" sz="2000">
                  <a:solidFill>
                    <a:schemeClr val="tx1"/>
                  </a:solidFill>
                  <a:ea typeface="黑体" pitchFamily="2" charset="-122"/>
                  <a:cs typeface="Times New Roman" pitchFamily="18" charset="0"/>
                </a:rPr>
                <a:t>方法</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ChangeArrowheads="1"/>
          </p:cNvSpPr>
          <p:nvPr/>
        </p:nvSpPr>
        <p:spPr bwMode="auto">
          <a:xfrm>
            <a:off x="684213" y="1492250"/>
            <a:ext cx="7581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dirty="0">
                <a:solidFill>
                  <a:srgbClr val="7030A0"/>
                </a:solidFill>
                <a:latin typeface="黑体" panose="02010609060101010101" pitchFamily="49" charset="-122"/>
                <a:ea typeface="黑体" panose="02010609060101010101" pitchFamily="49" charset="-122"/>
              </a:rPr>
              <a:t>结论</a:t>
            </a:r>
            <a:r>
              <a:rPr kumimoji="0" lang="zh-CN" altLang="en-US" dirty="0">
                <a:solidFill>
                  <a:schemeClr val="tx1"/>
                </a:solidFill>
                <a:latin typeface="黑体" panose="02010609060101010101" pitchFamily="49" charset="-122"/>
                <a:ea typeface="黑体" panose="02010609060101010101" pitchFamily="49" charset="-122"/>
              </a:rPr>
              <a:t>：由对偶可行基本解确定的单纯形乘子集合与对偶问题可行集的极点是完全相同的。</a:t>
            </a:r>
          </a:p>
        </p:txBody>
      </p:sp>
      <p:grpSp>
        <p:nvGrpSpPr>
          <p:cNvPr id="2" name="组合 8"/>
          <p:cNvGrpSpPr>
            <a:grpSpLocks/>
          </p:cNvGrpSpPr>
          <p:nvPr/>
        </p:nvGrpSpPr>
        <p:grpSpPr bwMode="auto">
          <a:xfrm>
            <a:off x="1863725" y="5389563"/>
            <a:ext cx="6062663" cy="830262"/>
            <a:chOff x="1863725" y="5389563"/>
            <a:chExt cx="6062663" cy="830997"/>
          </a:xfrm>
        </p:grpSpPr>
        <p:sp>
          <p:nvSpPr>
            <p:cNvPr id="122889" name="Text Box 5"/>
            <p:cNvSpPr txBox="1">
              <a:spLocks noChangeArrowheads="1"/>
            </p:cNvSpPr>
            <p:nvPr/>
          </p:nvSpPr>
          <p:spPr bwMode="auto">
            <a:xfrm>
              <a:off x="1863725" y="5605463"/>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b="1">
                  <a:solidFill>
                    <a:schemeClr val="tx1"/>
                  </a:solidFill>
                  <a:latin typeface="Arial" pitchFamily="34" charset="0"/>
                </a:rPr>
                <a:t>DFBS</a:t>
              </a:r>
            </a:p>
          </p:txBody>
        </p:sp>
        <p:sp>
          <p:nvSpPr>
            <p:cNvPr id="122890" name="Text Box 6"/>
            <p:cNvSpPr txBox="1">
              <a:spLocks noChangeArrowheads="1"/>
            </p:cNvSpPr>
            <p:nvPr/>
          </p:nvSpPr>
          <p:spPr bwMode="auto">
            <a:xfrm>
              <a:off x="5389563" y="5389563"/>
              <a:ext cx="2536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eaLnBrk="1" hangingPunct="1"/>
              <a:r>
                <a:rPr kumimoji="0" lang="zh-CN" altLang="en-US" b="1">
                  <a:solidFill>
                    <a:schemeClr val="tx1"/>
                  </a:solidFill>
                  <a:latin typeface="Arial" pitchFamily="34" charset="0"/>
                  <a:ea typeface="黑体" pitchFamily="2" charset="-122"/>
                </a:rPr>
                <a:t>对偶问题的</a:t>
              </a:r>
            </a:p>
            <a:p>
              <a:pPr eaLnBrk="1" hangingPunct="1"/>
              <a:r>
                <a:rPr kumimoji="0" lang="zh-CN" altLang="en-US" b="1">
                  <a:solidFill>
                    <a:schemeClr val="tx1"/>
                  </a:solidFill>
                  <a:latin typeface="Arial" pitchFamily="34" charset="0"/>
                  <a:ea typeface="黑体" pitchFamily="2" charset="-122"/>
                </a:rPr>
                <a:t>可行集的极点！</a:t>
              </a:r>
            </a:p>
          </p:txBody>
        </p:sp>
        <p:sp>
          <p:nvSpPr>
            <p:cNvPr id="122891" name="Line 7"/>
            <p:cNvSpPr>
              <a:spLocks noChangeShapeType="1"/>
            </p:cNvSpPr>
            <p:nvPr/>
          </p:nvSpPr>
          <p:spPr bwMode="auto">
            <a:xfrm flipV="1">
              <a:off x="3702050" y="5753100"/>
              <a:ext cx="1441450" cy="4603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2884" name="Rectangle 8"/>
          <p:cNvSpPr>
            <a:spLocks noChangeArrowheads="1"/>
          </p:cNvSpPr>
          <p:nvPr/>
        </p:nvSpPr>
        <p:spPr bwMode="auto">
          <a:xfrm>
            <a:off x="1301750" y="266700"/>
            <a:ext cx="62547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对偶单纯形法：进一步的理解</a:t>
            </a:r>
          </a:p>
        </p:txBody>
      </p:sp>
      <p:pic>
        <p:nvPicPr>
          <p:cNvPr id="12288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038" y="2757488"/>
            <a:ext cx="2325687"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36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263" y="4697413"/>
            <a:ext cx="19605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288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413" y="2841625"/>
            <a:ext cx="3316287"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367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3400" y="4667250"/>
            <a:ext cx="1524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3677"/>
                                        </p:tgtEl>
                                        <p:attrNameLst>
                                          <p:attrName>style.visibility</p:attrName>
                                        </p:attrNameLst>
                                      </p:cBhvr>
                                      <p:to>
                                        <p:strVal val="visible"/>
                                      </p:to>
                                    </p:set>
                                    <p:animEffect transition="in" filter="wipe(down)">
                                      <p:cBhvr>
                                        <p:cTn id="7" dur="500"/>
                                        <p:tgtEl>
                                          <p:spTgt spid="113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3675"/>
                                        </p:tgtEl>
                                        <p:attrNameLst>
                                          <p:attrName>style.visibility</p:attrName>
                                        </p:attrNameLst>
                                      </p:cBhvr>
                                      <p:to>
                                        <p:strVal val="visible"/>
                                      </p:to>
                                    </p:set>
                                    <p:animEffect transition="in" filter="wipe(down)">
                                      <p:cBhvr>
                                        <p:cTn id="12" dur="500"/>
                                        <p:tgtEl>
                                          <p:spTgt spid="113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685800" y="127000"/>
            <a:ext cx="7772400" cy="838200"/>
          </a:xfrm>
        </p:spPr>
        <p:txBody>
          <a:bodyPr/>
          <a:lstStyle/>
          <a:p>
            <a:pPr eaLnBrk="1" hangingPunct="1"/>
            <a:r>
              <a:rPr lang="zh-CN" altLang="en-US" sz="3600">
                <a:solidFill>
                  <a:srgbClr val="0070C0"/>
                </a:solidFill>
                <a:latin typeface="华文新魏" pitchFamily="2" charset="-122"/>
                <a:ea typeface="华文新魏" pitchFamily="2" charset="-122"/>
              </a:rPr>
              <a:t>对偶单纯形法的几何直观</a:t>
            </a:r>
          </a:p>
        </p:txBody>
      </p:sp>
      <p:sp>
        <p:nvSpPr>
          <p:cNvPr id="123907" name="Rectangle 3"/>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endParaRPr lang="zh-CN" altLang="en-US"/>
          </a:p>
        </p:txBody>
      </p:sp>
      <p:sp>
        <p:nvSpPr>
          <p:cNvPr id="123908" name="Rectangle 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endParaRPr lang="zh-CN" altLang="en-US"/>
          </a:p>
        </p:txBody>
      </p:sp>
      <p:sp>
        <p:nvSpPr>
          <p:cNvPr id="123909"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endParaRPr lang="zh-CN" altLang="en-US"/>
          </a:p>
        </p:txBody>
      </p:sp>
      <p:sp>
        <p:nvSpPr>
          <p:cNvPr id="123910"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endParaRPr lang="zh-CN" altLang="en-US"/>
          </a:p>
        </p:txBody>
      </p:sp>
      <p:pic>
        <p:nvPicPr>
          <p:cNvPr id="3584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963" y="3257550"/>
            <a:ext cx="5210175"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911225"/>
            <a:ext cx="7469188"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3" name="TextBox 8"/>
          <p:cNvSpPr txBox="1">
            <a:spLocks noChangeArrowheads="1"/>
          </p:cNvSpPr>
          <p:nvPr/>
        </p:nvSpPr>
        <p:spPr bwMode="auto">
          <a:xfrm>
            <a:off x="558800" y="4343400"/>
            <a:ext cx="243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2800" b="1">
                <a:solidFill>
                  <a:srgbClr val="7030A0"/>
                </a:solidFill>
              </a:rPr>
              <a:t>详见习题 </a:t>
            </a:r>
            <a:r>
              <a:rPr lang="en-US" altLang="zh-CN" sz="2800" b="1">
                <a:solidFill>
                  <a:srgbClr val="7030A0"/>
                </a:solidFill>
              </a:rPr>
              <a:t>2.34</a:t>
            </a:r>
            <a:endParaRPr lang="zh-CN" altLang="en-US" sz="2800" b="1">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407"/>
                                        </p:tgtEl>
                                        <p:attrNameLst>
                                          <p:attrName>style.visibility</p:attrName>
                                        </p:attrNameLst>
                                      </p:cBhvr>
                                      <p:to>
                                        <p:strVal val="visible"/>
                                      </p:to>
                                    </p:set>
                                    <p:animEffect transition="in" filter="wipe(up)">
                                      <p:cBhvr>
                                        <p:cTn id="7" dur="500"/>
                                        <p:tgtEl>
                                          <p:spTgt spid="358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5"/>
          <p:cNvSpPr txBox="1">
            <a:spLocks noChangeArrowheads="1"/>
          </p:cNvSpPr>
          <p:nvPr/>
        </p:nvSpPr>
        <p:spPr bwMode="auto">
          <a:xfrm>
            <a:off x="546100" y="1027113"/>
            <a:ext cx="77089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二人博弈</a:t>
            </a:r>
            <a:r>
              <a:rPr lang="en-US" altLang="zh-CN" b="1">
                <a:solidFill>
                  <a:schemeClr val="tx1"/>
                </a:solidFill>
              </a:rPr>
              <a:t>:</a:t>
            </a:r>
            <a:r>
              <a:rPr lang="zh-CN" altLang="en-US" b="1">
                <a:solidFill>
                  <a:srgbClr val="008080"/>
                </a:solidFill>
              </a:rPr>
              <a:t>石头－剪刀－布</a:t>
            </a:r>
            <a:r>
              <a:rPr lang="en-US" altLang="zh-CN" b="1">
                <a:solidFill>
                  <a:srgbClr val="008080"/>
                </a:solidFill>
              </a:rPr>
              <a:t>(Rock-Scissors-Paper)</a:t>
            </a:r>
          </a:p>
          <a:p>
            <a:pPr algn="l">
              <a:spcBef>
                <a:spcPct val="50000"/>
              </a:spcBef>
            </a:pPr>
            <a:endParaRPr lang="zh-CN" altLang="en-US" b="1">
              <a:solidFill>
                <a:schemeClr val="tx1"/>
              </a:solidFill>
            </a:endParaRPr>
          </a:p>
        </p:txBody>
      </p:sp>
      <p:sp>
        <p:nvSpPr>
          <p:cNvPr id="124931" name="Text Box 6"/>
          <p:cNvSpPr txBox="1">
            <a:spLocks noChangeArrowheads="1"/>
          </p:cNvSpPr>
          <p:nvPr/>
        </p:nvSpPr>
        <p:spPr bwMode="auto">
          <a:xfrm>
            <a:off x="508000" y="1409700"/>
            <a:ext cx="149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规则：</a:t>
            </a:r>
          </a:p>
        </p:txBody>
      </p:sp>
      <p:sp>
        <p:nvSpPr>
          <p:cNvPr id="124932" name="Text Box 8"/>
          <p:cNvSpPr txBox="1">
            <a:spLocks noChangeArrowheads="1"/>
          </p:cNvSpPr>
          <p:nvPr/>
        </p:nvSpPr>
        <p:spPr bwMode="auto">
          <a:xfrm>
            <a:off x="520700" y="1911350"/>
            <a:ext cx="86233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在石头、布和剪刀中选择一个，同时宣布选择</a:t>
            </a:r>
          </a:p>
          <a:p>
            <a:pPr algn="l">
              <a:spcBef>
                <a:spcPct val="20000"/>
              </a:spcBef>
              <a:buFont typeface="Wingdings" pitchFamily="2" charset="2"/>
              <a:buChar char="l"/>
            </a:pPr>
            <a:r>
              <a:rPr lang="zh-CN" altLang="en-US" b="1"/>
              <a:t>   </a:t>
            </a:r>
            <a:r>
              <a:rPr lang="zh-CN" altLang="en-US" b="1">
                <a:solidFill>
                  <a:schemeClr val="tx1"/>
                </a:solidFill>
              </a:rPr>
              <a:t>相同的选择无效；否则，石头赢剪刀，布赢石头，剪刀赢布</a:t>
            </a:r>
          </a:p>
        </p:txBody>
      </p:sp>
      <p:sp>
        <p:nvSpPr>
          <p:cNvPr id="124933" name="Text Box 10"/>
          <p:cNvSpPr txBox="1">
            <a:spLocks noChangeArrowheads="1"/>
          </p:cNvSpPr>
          <p:nvPr/>
        </p:nvSpPr>
        <p:spPr bwMode="auto">
          <a:xfrm>
            <a:off x="368300" y="2820988"/>
            <a:ext cx="657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支付矩阵</a:t>
            </a:r>
            <a:r>
              <a:rPr lang="zh-CN" altLang="en-US" b="1">
                <a:solidFill>
                  <a:schemeClr val="tx1"/>
                </a:solidFill>
              </a:rPr>
              <a:t>：行</a:t>
            </a:r>
            <a:r>
              <a:rPr lang="en-US" altLang="zh-CN" b="1">
                <a:solidFill>
                  <a:schemeClr val="tx1"/>
                </a:solidFill>
              </a:rPr>
              <a:t>palyer</a:t>
            </a:r>
            <a:r>
              <a:rPr lang="zh-CN" altLang="en-US" b="1">
                <a:solidFill>
                  <a:schemeClr val="tx1"/>
                </a:solidFill>
              </a:rPr>
              <a:t>给列</a:t>
            </a:r>
            <a:r>
              <a:rPr lang="en-US" altLang="zh-CN" b="1">
                <a:solidFill>
                  <a:schemeClr val="tx1"/>
                </a:solidFill>
              </a:rPr>
              <a:t>player</a:t>
            </a:r>
            <a:r>
              <a:rPr lang="zh-CN" altLang="en-US" b="1">
                <a:solidFill>
                  <a:schemeClr val="tx1"/>
                </a:solidFill>
              </a:rPr>
              <a:t>的支付</a:t>
            </a:r>
            <a:r>
              <a:rPr lang="en-US" altLang="zh-CN" b="1">
                <a:solidFill>
                  <a:schemeClr val="tx1"/>
                </a:solidFill>
              </a:rPr>
              <a:t>(payoff)</a:t>
            </a:r>
          </a:p>
        </p:txBody>
      </p:sp>
      <p:sp>
        <p:nvSpPr>
          <p:cNvPr id="349196" name="Text Box 12"/>
          <p:cNvSpPr txBox="1">
            <a:spLocks noChangeArrowheads="1"/>
          </p:cNvSpPr>
          <p:nvPr/>
        </p:nvSpPr>
        <p:spPr bwMode="auto">
          <a:xfrm>
            <a:off x="508000" y="4999038"/>
            <a:ext cx="74549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注：</a:t>
            </a:r>
            <a:r>
              <a:rPr lang="zh-CN" altLang="en-US" b="1">
                <a:solidFill>
                  <a:schemeClr val="tx1"/>
                </a:solidFill>
              </a:rPr>
              <a:t>某个</a:t>
            </a:r>
            <a:r>
              <a:rPr lang="en-US" altLang="zh-CN" b="1">
                <a:solidFill>
                  <a:schemeClr val="tx1"/>
                </a:solidFill>
              </a:rPr>
              <a:t>player</a:t>
            </a:r>
            <a:r>
              <a:rPr lang="zh-CN" altLang="en-US" b="1">
                <a:solidFill>
                  <a:schemeClr val="tx1"/>
                </a:solidFill>
              </a:rPr>
              <a:t>利用任一</a:t>
            </a:r>
            <a:r>
              <a:rPr lang="zh-CN" altLang="en-US" b="1">
                <a:solidFill>
                  <a:srgbClr val="7030A0"/>
                </a:solidFill>
              </a:rPr>
              <a:t>确定性</a:t>
            </a:r>
            <a:r>
              <a:rPr lang="en-US" altLang="zh-CN" b="1">
                <a:solidFill>
                  <a:srgbClr val="7030A0"/>
                </a:solidFill>
              </a:rPr>
              <a:t>(</a:t>
            </a:r>
            <a:r>
              <a:rPr lang="zh-CN" altLang="en-US" b="1">
                <a:solidFill>
                  <a:srgbClr val="7030A0"/>
                </a:solidFill>
              </a:rPr>
              <a:t>纯</a:t>
            </a:r>
            <a:r>
              <a:rPr lang="en-US" altLang="zh-CN" b="1">
                <a:solidFill>
                  <a:srgbClr val="7030A0"/>
                </a:solidFill>
              </a:rPr>
              <a:t>)</a:t>
            </a:r>
            <a:r>
              <a:rPr lang="zh-CN" altLang="en-US" b="1">
                <a:solidFill>
                  <a:schemeClr val="tx1"/>
                </a:solidFill>
              </a:rPr>
              <a:t>策略，均可被另一个</a:t>
            </a:r>
            <a:r>
              <a:rPr lang="en-US" altLang="zh-CN" b="1">
                <a:solidFill>
                  <a:schemeClr val="tx1"/>
                </a:solidFill>
              </a:rPr>
              <a:t>player</a:t>
            </a:r>
            <a:r>
              <a:rPr lang="zh-CN" altLang="en-US" b="1">
                <a:solidFill>
                  <a:schemeClr val="tx1"/>
                </a:solidFill>
              </a:rPr>
              <a:t>击败</a:t>
            </a:r>
            <a:r>
              <a:rPr lang="en-US" altLang="zh-CN" b="1">
                <a:solidFill>
                  <a:schemeClr val="tx1"/>
                </a:solidFill>
              </a:rPr>
              <a:t>.</a:t>
            </a:r>
          </a:p>
        </p:txBody>
      </p:sp>
      <p:sp>
        <p:nvSpPr>
          <p:cNvPr id="124935" name="矩形 12"/>
          <p:cNvSpPr>
            <a:spLocks noChangeArrowheads="1"/>
          </p:cNvSpPr>
          <p:nvPr/>
        </p:nvSpPr>
        <p:spPr bwMode="auto">
          <a:xfrm>
            <a:off x="206375" y="303213"/>
            <a:ext cx="8429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3600" b="1">
                <a:solidFill>
                  <a:srgbClr val="0070C0"/>
                </a:solidFill>
                <a:latin typeface="Arial" pitchFamily="34" charset="0"/>
                <a:ea typeface="黑体" pitchFamily="2" charset="-122"/>
              </a:rPr>
              <a:t>2.3.6 </a:t>
            </a:r>
            <a:r>
              <a:rPr lang="zh-CN" altLang="en-US" sz="3600" b="1">
                <a:solidFill>
                  <a:srgbClr val="0070C0"/>
                </a:solidFill>
                <a:latin typeface="Arial" pitchFamily="34" charset="0"/>
                <a:ea typeface="黑体" pitchFamily="2" charset="-122"/>
              </a:rPr>
              <a:t>在博弈论</a:t>
            </a:r>
            <a:r>
              <a:rPr lang="en-US" altLang="zh-CN" sz="3600" b="1">
                <a:solidFill>
                  <a:srgbClr val="0070C0"/>
                </a:solidFill>
                <a:latin typeface="Arial" pitchFamily="34" charset="0"/>
                <a:ea typeface="黑体" pitchFamily="2" charset="-122"/>
              </a:rPr>
              <a:t>(Game Theory )</a:t>
            </a:r>
            <a:r>
              <a:rPr lang="zh-CN" altLang="en-US" sz="3600" b="1">
                <a:solidFill>
                  <a:srgbClr val="0070C0"/>
                </a:solidFill>
                <a:latin typeface="Arial" pitchFamily="34" charset="0"/>
                <a:ea typeface="黑体" pitchFamily="2" charset="-122"/>
              </a:rPr>
              <a:t>中的应用</a:t>
            </a:r>
            <a:endParaRPr lang="en-US" altLang="zh-CN" sz="3600" b="1">
              <a:solidFill>
                <a:srgbClr val="0070C0"/>
              </a:solidFill>
              <a:latin typeface="Arial" pitchFamily="34" charset="0"/>
              <a:ea typeface="黑体" pitchFamily="2" charset="-122"/>
            </a:endParaRPr>
          </a:p>
        </p:txBody>
      </p:sp>
      <p:pic>
        <p:nvPicPr>
          <p:cNvPr id="12493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5813" y="3290888"/>
            <a:ext cx="4471987"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9196"/>
                                        </p:tgtEl>
                                        <p:attrNameLst>
                                          <p:attrName>style.visibility</p:attrName>
                                        </p:attrNameLst>
                                      </p:cBhvr>
                                      <p:to>
                                        <p:strVal val="visible"/>
                                      </p:to>
                                    </p:set>
                                    <p:anim calcmode="lin" valueType="num">
                                      <p:cBhvr additive="base">
                                        <p:cTn id="7" dur="500" fill="hold"/>
                                        <p:tgtEl>
                                          <p:spTgt spid="349196"/>
                                        </p:tgtEl>
                                        <p:attrNameLst>
                                          <p:attrName>ppt_x</p:attrName>
                                        </p:attrNameLst>
                                      </p:cBhvr>
                                      <p:tavLst>
                                        <p:tav tm="0">
                                          <p:val>
                                            <p:strVal val="#ppt_x"/>
                                          </p:val>
                                        </p:tav>
                                        <p:tav tm="100000">
                                          <p:val>
                                            <p:strVal val="#ppt_x"/>
                                          </p:val>
                                        </p:tav>
                                      </p:tavLst>
                                    </p:anim>
                                    <p:anim calcmode="lin" valueType="num">
                                      <p:cBhvr additive="base">
                                        <p:cTn id="8" dur="500" fill="hold"/>
                                        <p:tgtEl>
                                          <p:spTgt spid="349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571500" y="411163"/>
            <a:ext cx="8242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70C0"/>
                </a:solidFill>
              </a:rPr>
              <a:t>二人零和博弈</a:t>
            </a:r>
            <a:r>
              <a:rPr lang="en-US" altLang="zh-CN" sz="3200" b="1">
                <a:solidFill>
                  <a:srgbClr val="0070C0"/>
                </a:solidFill>
              </a:rPr>
              <a:t>(Two-Person Zero-sum Games)</a:t>
            </a:r>
          </a:p>
        </p:txBody>
      </p:sp>
      <p:sp>
        <p:nvSpPr>
          <p:cNvPr id="125955" name="Text Box 3"/>
          <p:cNvSpPr txBox="1">
            <a:spLocks noChangeArrowheads="1"/>
          </p:cNvSpPr>
          <p:nvPr/>
        </p:nvSpPr>
        <p:spPr bwMode="auto">
          <a:xfrm>
            <a:off x="698500" y="10160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给定 </a:t>
            </a:r>
            <a:r>
              <a:rPr lang="en-US" altLang="zh-CN" b="1" i="1">
                <a:solidFill>
                  <a:schemeClr val="tx1"/>
                </a:solidFill>
                <a:ea typeface="Arial Unicode MS" pitchFamily="34" charset="-122"/>
                <a:cs typeface="Arial Unicode MS" pitchFamily="34" charset="-122"/>
              </a:rPr>
              <a:t>m</a:t>
            </a:r>
            <a:r>
              <a:rPr lang="en-US" altLang="zh-CN" b="1">
                <a:solidFill>
                  <a:schemeClr val="tx1"/>
                </a:solidFill>
              </a:rPr>
              <a:t>×</a:t>
            </a:r>
            <a:r>
              <a:rPr lang="en-US" altLang="zh-CN" b="1" i="1">
                <a:solidFill>
                  <a:schemeClr val="tx1"/>
                </a:solidFill>
                <a:ea typeface="Arial Unicode MS" pitchFamily="34" charset="-122"/>
                <a:cs typeface="Arial Unicode MS" pitchFamily="34" charset="-122"/>
              </a:rPr>
              <a:t>n</a:t>
            </a:r>
            <a:r>
              <a:rPr lang="en-US" altLang="zh-CN" b="1">
                <a:solidFill>
                  <a:schemeClr val="tx1"/>
                </a:solidFill>
              </a:rPr>
              <a:t> </a:t>
            </a:r>
            <a:r>
              <a:rPr lang="zh-CN" altLang="en-US" b="1">
                <a:solidFill>
                  <a:schemeClr val="tx1"/>
                </a:solidFill>
              </a:rPr>
              <a:t>矩阵 </a:t>
            </a:r>
            <a:r>
              <a:rPr lang="en-US" altLang="zh-CN" b="1" i="1">
                <a:solidFill>
                  <a:schemeClr val="tx1"/>
                </a:solidFill>
                <a:ea typeface="Arial Unicode MS" pitchFamily="34" charset="-122"/>
                <a:cs typeface="Arial Unicode MS" pitchFamily="34" charset="-122"/>
              </a:rPr>
              <a:t>A</a:t>
            </a:r>
          </a:p>
        </p:txBody>
      </p:sp>
      <p:sp>
        <p:nvSpPr>
          <p:cNvPr id="350218" name="Text Box 10"/>
          <p:cNvSpPr txBox="1">
            <a:spLocks noChangeArrowheads="1"/>
          </p:cNvSpPr>
          <p:nvPr/>
        </p:nvSpPr>
        <p:spPr bwMode="auto">
          <a:xfrm>
            <a:off x="647700" y="3178175"/>
            <a:ext cx="8013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注</a:t>
            </a:r>
            <a:r>
              <a:rPr lang="zh-CN" altLang="en-US" b="1">
                <a:solidFill>
                  <a:schemeClr val="tx1"/>
                </a:solidFill>
              </a:rPr>
              <a:t>：</a:t>
            </a:r>
            <a:r>
              <a:rPr lang="en-US" altLang="zh-CN" b="1" i="1">
                <a:solidFill>
                  <a:schemeClr val="tx1"/>
                </a:solidFill>
              </a:rPr>
              <a:t>A </a:t>
            </a:r>
            <a:r>
              <a:rPr lang="zh-CN" altLang="en-US" b="1">
                <a:solidFill>
                  <a:schemeClr val="tx1"/>
                </a:solidFill>
              </a:rPr>
              <a:t>的行代表</a:t>
            </a:r>
            <a:r>
              <a:rPr lang="en-US" altLang="zh-CN" b="1">
                <a:solidFill>
                  <a:schemeClr val="tx1"/>
                </a:solidFill>
              </a:rPr>
              <a:t>rowboy</a:t>
            </a:r>
            <a:r>
              <a:rPr lang="zh-CN" altLang="en-US" b="1">
                <a:solidFill>
                  <a:schemeClr val="tx1"/>
                </a:solidFill>
              </a:rPr>
              <a:t>的确定性策略，而 </a:t>
            </a:r>
            <a:r>
              <a:rPr lang="en-US" altLang="zh-CN" b="1" i="1">
                <a:solidFill>
                  <a:schemeClr val="tx1"/>
                </a:solidFill>
              </a:rPr>
              <a:t>A </a:t>
            </a:r>
            <a:r>
              <a:rPr lang="zh-CN" altLang="en-US" b="1">
                <a:solidFill>
                  <a:schemeClr val="tx1"/>
                </a:solidFill>
              </a:rPr>
              <a:t>的列代表</a:t>
            </a:r>
            <a:r>
              <a:rPr lang="en-US" altLang="zh-CN" b="1">
                <a:solidFill>
                  <a:schemeClr val="tx1"/>
                </a:solidFill>
              </a:rPr>
              <a:t>colgirl</a:t>
            </a:r>
            <a:r>
              <a:rPr lang="zh-CN" altLang="en-US" b="1">
                <a:solidFill>
                  <a:schemeClr val="tx1"/>
                </a:solidFill>
              </a:rPr>
              <a:t>的确定性策略</a:t>
            </a:r>
            <a:r>
              <a:rPr lang="en-US" altLang="zh-CN" b="1">
                <a:solidFill>
                  <a:schemeClr val="tx1"/>
                </a:solidFill>
              </a:rPr>
              <a:t>.</a:t>
            </a:r>
          </a:p>
        </p:txBody>
      </p:sp>
      <p:sp>
        <p:nvSpPr>
          <p:cNvPr id="125957" name="Text Box 6"/>
          <p:cNvSpPr txBox="1">
            <a:spLocks noChangeArrowheads="1"/>
          </p:cNvSpPr>
          <p:nvPr/>
        </p:nvSpPr>
        <p:spPr bwMode="auto">
          <a:xfrm>
            <a:off x="660400" y="1612900"/>
            <a:ext cx="77343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行</a:t>
            </a:r>
            <a:r>
              <a:rPr lang="en-US" altLang="zh-CN" b="1">
                <a:solidFill>
                  <a:schemeClr val="tx1"/>
                </a:solidFill>
              </a:rPr>
              <a:t>player(rowboy)</a:t>
            </a:r>
            <a:r>
              <a:rPr lang="zh-CN" altLang="en-US" b="1">
                <a:solidFill>
                  <a:schemeClr val="tx1"/>
                </a:solidFill>
              </a:rPr>
              <a:t>选择策略</a:t>
            </a:r>
          </a:p>
          <a:p>
            <a:pPr algn="l">
              <a:spcBef>
                <a:spcPct val="20000"/>
              </a:spcBef>
              <a:buFont typeface="Wingdings" pitchFamily="2" charset="2"/>
              <a:buChar char="l"/>
            </a:pPr>
            <a:r>
              <a:rPr lang="zh-CN" altLang="en-US" b="1">
                <a:solidFill>
                  <a:schemeClr val="tx1"/>
                </a:solidFill>
              </a:rPr>
              <a:t> 列</a:t>
            </a:r>
            <a:r>
              <a:rPr lang="en-US" altLang="zh-CN" b="1">
                <a:solidFill>
                  <a:schemeClr val="tx1"/>
                </a:solidFill>
              </a:rPr>
              <a:t>player(colgirl)</a:t>
            </a:r>
            <a:r>
              <a:rPr lang="zh-CN" altLang="en-US" b="1">
                <a:solidFill>
                  <a:schemeClr val="tx1"/>
                </a:solidFill>
              </a:rPr>
              <a:t>选择策略</a:t>
            </a:r>
          </a:p>
          <a:p>
            <a:pPr algn="l">
              <a:spcBef>
                <a:spcPct val="20000"/>
              </a:spcBef>
              <a:buFont typeface="Wingdings" pitchFamily="2" charset="2"/>
              <a:buChar char="l"/>
            </a:pPr>
            <a:r>
              <a:rPr lang="zh-CN" altLang="en-US" b="1">
                <a:solidFill>
                  <a:schemeClr val="tx1"/>
                </a:solidFill>
              </a:rPr>
              <a:t> </a:t>
            </a:r>
            <a:r>
              <a:rPr lang="en-US" altLang="zh-CN" b="1">
                <a:solidFill>
                  <a:schemeClr val="tx1"/>
                </a:solidFill>
              </a:rPr>
              <a:t>rowboy</a:t>
            </a:r>
            <a:r>
              <a:rPr lang="zh-CN" altLang="en-US" b="1">
                <a:solidFill>
                  <a:schemeClr val="tx1"/>
                </a:solidFill>
              </a:rPr>
              <a:t>支付给</a:t>
            </a:r>
            <a:r>
              <a:rPr lang="en-US" altLang="zh-CN" b="1">
                <a:solidFill>
                  <a:schemeClr val="tx1"/>
                </a:solidFill>
              </a:rPr>
              <a:t>colgirl  </a:t>
            </a:r>
            <a:r>
              <a:rPr lang="en-US" altLang="zh-CN" b="1" i="1">
                <a:solidFill>
                  <a:schemeClr val="tx1"/>
                </a:solidFill>
              </a:rPr>
              <a:t>a</a:t>
            </a:r>
            <a:r>
              <a:rPr lang="en-US" altLang="zh-CN" b="1" i="1" baseline="-25000">
                <a:solidFill>
                  <a:schemeClr val="tx1"/>
                </a:solidFill>
              </a:rPr>
              <a:t>ij</a:t>
            </a:r>
            <a:r>
              <a:rPr lang="en-US" altLang="zh-CN" b="1">
                <a:solidFill>
                  <a:schemeClr val="tx1"/>
                </a:solidFill>
              </a:rPr>
              <a:t> </a:t>
            </a:r>
            <a:r>
              <a:rPr lang="zh-CN" altLang="en-US" b="1">
                <a:solidFill>
                  <a:schemeClr val="tx1"/>
                </a:solidFill>
              </a:rPr>
              <a:t>美元</a:t>
            </a:r>
          </a:p>
        </p:txBody>
      </p:sp>
      <p:sp>
        <p:nvSpPr>
          <p:cNvPr id="350222" name="Text Box 14"/>
          <p:cNvSpPr txBox="1">
            <a:spLocks noChangeArrowheads="1"/>
          </p:cNvSpPr>
          <p:nvPr/>
        </p:nvSpPr>
        <p:spPr bwMode="auto">
          <a:xfrm>
            <a:off x="660400" y="45974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确定性策略可能会很差！</a:t>
            </a:r>
          </a:p>
        </p:txBody>
      </p:sp>
      <p:pic>
        <p:nvPicPr>
          <p:cNvPr id="12595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6300" y="1682750"/>
            <a:ext cx="271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5960"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7388" y="2143125"/>
            <a:ext cx="2663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0218"/>
                                        </p:tgtEl>
                                        <p:attrNameLst>
                                          <p:attrName>style.visibility</p:attrName>
                                        </p:attrNameLst>
                                      </p:cBhvr>
                                      <p:to>
                                        <p:strVal val="visible"/>
                                      </p:to>
                                    </p:set>
                                    <p:anim calcmode="lin" valueType="num">
                                      <p:cBhvr additive="base">
                                        <p:cTn id="7" dur="500" fill="hold"/>
                                        <p:tgtEl>
                                          <p:spTgt spid="350218"/>
                                        </p:tgtEl>
                                        <p:attrNameLst>
                                          <p:attrName>ppt_x</p:attrName>
                                        </p:attrNameLst>
                                      </p:cBhvr>
                                      <p:tavLst>
                                        <p:tav tm="0">
                                          <p:val>
                                            <p:strVal val="1+#ppt_w/2"/>
                                          </p:val>
                                        </p:tav>
                                        <p:tav tm="100000">
                                          <p:val>
                                            <p:strVal val="#ppt_x"/>
                                          </p:val>
                                        </p:tav>
                                      </p:tavLst>
                                    </p:anim>
                                    <p:anim calcmode="lin" valueType="num">
                                      <p:cBhvr additive="base">
                                        <p:cTn id="8" dur="500" fill="hold"/>
                                        <p:tgtEl>
                                          <p:spTgt spid="350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0222"/>
                                        </p:tgtEl>
                                        <p:attrNameLst>
                                          <p:attrName>style.visibility</p:attrName>
                                        </p:attrNameLst>
                                      </p:cBhvr>
                                      <p:to>
                                        <p:strVal val="visible"/>
                                      </p:to>
                                    </p:set>
                                    <p:anim calcmode="lin" valueType="num">
                                      <p:cBhvr additive="base">
                                        <p:cTn id="13" dur="500" fill="hold"/>
                                        <p:tgtEl>
                                          <p:spTgt spid="350222"/>
                                        </p:tgtEl>
                                        <p:attrNameLst>
                                          <p:attrName>ppt_x</p:attrName>
                                        </p:attrNameLst>
                                      </p:cBhvr>
                                      <p:tavLst>
                                        <p:tav tm="0">
                                          <p:val>
                                            <p:strVal val="#ppt_x"/>
                                          </p:val>
                                        </p:tav>
                                        <p:tav tm="100000">
                                          <p:val>
                                            <p:strVal val="#ppt_x"/>
                                          </p:val>
                                        </p:tav>
                                      </p:tavLst>
                                    </p:anim>
                                    <p:anim calcmode="lin" valueType="num">
                                      <p:cBhvr additive="base">
                                        <p:cTn id="14" dur="500" fill="hold"/>
                                        <p:tgtEl>
                                          <p:spTgt spid="350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8" grpId="0"/>
      <p:bldP spid="35022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571500" y="411163"/>
            <a:ext cx="8242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70C0"/>
                </a:solidFill>
              </a:rPr>
              <a:t>混合策略</a:t>
            </a:r>
            <a:r>
              <a:rPr lang="en-US" altLang="zh-CN" sz="3200" b="1">
                <a:solidFill>
                  <a:srgbClr val="0070C0"/>
                </a:solidFill>
              </a:rPr>
              <a:t>(Mixed Strategies)</a:t>
            </a:r>
          </a:p>
        </p:txBody>
      </p:sp>
      <p:sp>
        <p:nvSpPr>
          <p:cNvPr id="126979" name="Text Box 6"/>
          <p:cNvSpPr txBox="1">
            <a:spLocks noChangeArrowheads="1"/>
          </p:cNvSpPr>
          <p:nvPr/>
        </p:nvSpPr>
        <p:spPr bwMode="auto">
          <a:xfrm>
            <a:off x="622300" y="1301750"/>
            <a:ext cx="6477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假设 </a:t>
            </a:r>
            <a:r>
              <a:rPr lang="en-US" altLang="zh-CN" b="1">
                <a:solidFill>
                  <a:schemeClr val="tx1"/>
                </a:solidFill>
              </a:rPr>
              <a:t>rowboy </a:t>
            </a:r>
            <a:r>
              <a:rPr lang="zh-CN" altLang="en-US" b="1">
                <a:solidFill>
                  <a:schemeClr val="tx1"/>
                </a:solidFill>
              </a:rPr>
              <a:t>选择策略 </a:t>
            </a:r>
            <a:r>
              <a:rPr lang="en-US" altLang="zh-CN" b="1" i="1">
                <a:solidFill>
                  <a:schemeClr val="tx1"/>
                </a:solidFill>
              </a:rPr>
              <a:t>i</a:t>
            </a:r>
            <a:r>
              <a:rPr lang="en-US" altLang="zh-CN" b="1">
                <a:solidFill>
                  <a:schemeClr val="tx1"/>
                </a:solidFill>
              </a:rPr>
              <a:t> </a:t>
            </a:r>
            <a:r>
              <a:rPr lang="zh-CN" altLang="en-US" b="1">
                <a:solidFill>
                  <a:schemeClr val="tx1"/>
                </a:solidFill>
              </a:rPr>
              <a:t>的概率是 </a:t>
            </a:r>
            <a:r>
              <a:rPr lang="en-US" altLang="zh-CN" b="1" i="1">
                <a:solidFill>
                  <a:schemeClr val="tx1"/>
                </a:solidFill>
              </a:rPr>
              <a:t>y</a:t>
            </a:r>
            <a:r>
              <a:rPr lang="en-US" altLang="zh-CN" b="1" i="1" baseline="-25000">
                <a:solidFill>
                  <a:schemeClr val="tx1"/>
                </a:solidFill>
              </a:rPr>
              <a:t>i</a:t>
            </a:r>
          </a:p>
          <a:p>
            <a:pPr algn="l">
              <a:spcBef>
                <a:spcPct val="20000"/>
              </a:spcBef>
              <a:buFont typeface="Wingdings" pitchFamily="2" charset="2"/>
              <a:buChar char="l"/>
            </a:pPr>
            <a:r>
              <a:rPr lang="en-US" altLang="zh-CN" b="1">
                <a:solidFill>
                  <a:schemeClr val="tx1"/>
                </a:solidFill>
              </a:rPr>
              <a:t> </a:t>
            </a:r>
            <a:r>
              <a:rPr lang="zh-CN" altLang="en-US" b="1">
                <a:solidFill>
                  <a:schemeClr val="tx1"/>
                </a:solidFill>
              </a:rPr>
              <a:t>假设</a:t>
            </a:r>
            <a:r>
              <a:rPr lang="en-US" altLang="zh-CN" b="1">
                <a:solidFill>
                  <a:schemeClr val="tx1"/>
                </a:solidFill>
              </a:rPr>
              <a:t>colgirl</a:t>
            </a:r>
            <a:r>
              <a:rPr lang="zh-CN" altLang="en-US" b="1">
                <a:solidFill>
                  <a:schemeClr val="tx1"/>
                </a:solidFill>
              </a:rPr>
              <a:t>选择策略 </a:t>
            </a:r>
            <a:r>
              <a:rPr lang="en-US" altLang="zh-CN" b="1" i="1">
                <a:solidFill>
                  <a:schemeClr val="tx1"/>
                </a:solidFill>
              </a:rPr>
              <a:t>j</a:t>
            </a:r>
            <a:r>
              <a:rPr lang="en-US" altLang="zh-CN" b="1">
                <a:solidFill>
                  <a:schemeClr val="tx1"/>
                </a:solidFill>
              </a:rPr>
              <a:t> </a:t>
            </a:r>
            <a:r>
              <a:rPr lang="zh-CN" altLang="en-US" b="1">
                <a:solidFill>
                  <a:schemeClr val="tx1"/>
                </a:solidFill>
              </a:rPr>
              <a:t>的概率是 </a:t>
            </a:r>
            <a:r>
              <a:rPr lang="en-US" altLang="zh-CN" b="1" i="1">
                <a:solidFill>
                  <a:schemeClr val="tx1"/>
                </a:solidFill>
              </a:rPr>
              <a:t>x</a:t>
            </a:r>
            <a:r>
              <a:rPr lang="en-US" altLang="zh-CN" b="1" i="1" baseline="-25000">
                <a:solidFill>
                  <a:schemeClr val="tx1"/>
                </a:solidFill>
              </a:rPr>
              <a:t>j</a:t>
            </a:r>
            <a:endParaRPr lang="en-US" altLang="zh-CN" b="1">
              <a:solidFill>
                <a:schemeClr val="tx1"/>
              </a:solidFill>
            </a:endParaRPr>
          </a:p>
        </p:txBody>
      </p:sp>
      <p:sp>
        <p:nvSpPr>
          <p:cNvPr id="351241" name="Text Box 9"/>
          <p:cNvSpPr txBox="1">
            <a:spLocks noChangeArrowheads="1"/>
          </p:cNvSpPr>
          <p:nvPr/>
        </p:nvSpPr>
        <p:spPr bwMode="auto">
          <a:xfrm>
            <a:off x="660400" y="4232275"/>
            <a:ext cx="772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如果使用混合策略 </a:t>
            </a:r>
            <a:r>
              <a:rPr lang="en-US" altLang="zh-CN" b="1" i="1">
                <a:solidFill>
                  <a:schemeClr val="tx1"/>
                </a:solidFill>
              </a:rPr>
              <a:t>y</a:t>
            </a:r>
            <a:r>
              <a:rPr lang="en-US" altLang="zh-CN" b="1">
                <a:solidFill>
                  <a:schemeClr val="tx1"/>
                </a:solidFill>
              </a:rPr>
              <a:t> </a:t>
            </a:r>
            <a:r>
              <a:rPr lang="zh-CN" altLang="en-US" b="1">
                <a:solidFill>
                  <a:schemeClr val="tx1"/>
                </a:solidFill>
              </a:rPr>
              <a:t>，</a:t>
            </a:r>
            <a:r>
              <a:rPr lang="en-US" altLang="zh-CN" b="1">
                <a:solidFill>
                  <a:schemeClr val="tx1"/>
                </a:solidFill>
              </a:rPr>
              <a:t>colgirl</a:t>
            </a:r>
            <a:r>
              <a:rPr lang="zh-CN" altLang="en-US" b="1">
                <a:solidFill>
                  <a:schemeClr val="tx1"/>
                </a:solidFill>
              </a:rPr>
              <a:t>使用随机策略 </a:t>
            </a:r>
            <a:r>
              <a:rPr lang="en-US" altLang="zh-CN" b="1" i="1">
                <a:solidFill>
                  <a:schemeClr val="tx1"/>
                </a:solidFill>
              </a:rPr>
              <a:t>x</a:t>
            </a:r>
            <a:r>
              <a:rPr lang="zh-CN" altLang="en-US" b="1">
                <a:solidFill>
                  <a:schemeClr val="tx1"/>
                </a:solidFill>
              </a:rPr>
              <a:t>，则</a:t>
            </a:r>
            <a:r>
              <a:rPr lang="en-US" altLang="zh-CN" b="1">
                <a:solidFill>
                  <a:schemeClr val="tx1"/>
                </a:solidFill>
              </a:rPr>
              <a:t>rowboy</a:t>
            </a:r>
            <a:r>
              <a:rPr lang="zh-CN" altLang="en-US" b="1">
                <a:solidFill>
                  <a:schemeClr val="tx1"/>
                </a:solidFill>
              </a:rPr>
              <a:t>向</a:t>
            </a:r>
            <a:r>
              <a:rPr lang="en-US" altLang="zh-CN" b="1">
                <a:solidFill>
                  <a:schemeClr val="tx1"/>
                </a:solidFill>
              </a:rPr>
              <a:t>colgirl</a:t>
            </a:r>
            <a:r>
              <a:rPr lang="zh-CN" altLang="en-US" b="1">
                <a:solidFill>
                  <a:schemeClr val="tx1"/>
                </a:solidFill>
              </a:rPr>
              <a:t>的期望支付是</a:t>
            </a:r>
          </a:p>
        </p:txBody>
      </p:sp>
      <p:pic>
        <p:nvPicPr>
          <p:cNvPr id="12698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863" y="2382838"/>
            <a:ext cx="68913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698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3163888"/>
            <a:ext cx="6880225"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698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850" y="5153025"/>
            <a:ext cx="36512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1241"/>
                                        </p:tgtEl>
                                        <p:attrNameLst>
                                          <p:attrName>style.visibility</p:attrName>
                                        </p:attrNameLst>
                                      </p:cBhvr>
                                      <p:to>
                                        <p:strVal val="visible"/>
                                      </p:to>
                                    </p:set>
                                    <p:anim calcmode="lin" valueType="num">
                                      <p:cBhvr additive="base">
                                        <p:cTn id="7" dur="500" fill="hold"/>
                                        <p:tgtEl>
                                          <p:spTgt spid="351241"/>
                                        </p:tgtEl>
                                        <p:attrNameLst>
                                          <p:attrName>ppt_x</p:attrName>
                                        </p:attrNameLst>
                                      </p:cBhvr>
                                      <p:tavLst>
                                        <p:tav tm="0">
                                          <p:val>
                                            <p:strVal val="1+#ppt_w/2"/>
                                          </p:val>
                                        </p:tav>
                                        <p:tav tm="100000">
                                          <p:val>
                                            <p:strVal val="#ppt_x"/>
                                          </p:val>
                                        </p:tav>
                                      </p:tavLst>
                                    </p:anim>
                                    <p:anim calcmode="lin" valueType="num">
                                      <p:cBhvr additive="base">
                                        <p:cTn id="8" dur="500" fill="hold"/>
                                        <p:tgtEl>
                                          <p:spTgt spid="3512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4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571500" y="411163"/>
            <a:ext cx="3340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200" b="1">
                <a:solidFill>
                  <a:srgbClr val="0070C0"/>
                </a:solidFill>
              </a:rPr>
              <a:t>Colgirl</a:t>
            </a:r>
            <a:r>
              <a:rPr lang="zh-CN" altLang="en-US" sz="3200" b="1">
                <a:solidFill>
                  <a:srgbClr val="0070C0"/>
                </a:solidFill>
              </a:rPr>
              <a:t>的分析</a:t>
            </a:r>
          </a:p>
        </p:txBody>
      </p:sp>
      <p:sp>
        <p:nvSpPr>
          <p:cNvPr id="128003" name="Text Box 3"/>
          <p:cNvSpPr txBox="1">
            <a:spLocks noChangeArrowheads="1"/>
          </p:cNvSpPr>
          <p:nvPr/>
        </p:nvSpPr>
        <p:spPr bwMode="auto">
          <a:xfrm>
            <a:off x="622300" y="1295400"/>
            <a:ext cx="397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b="1">
                <a:solidFill>
                  <a:schemeClr val="tx1"/>
                </a:solidFill>
              </a:rPr>
              <a:t>假设</a:t>
            </a:r>
            <a:r>
              <a:rPr lang="en-US" altLang="zh-CN" b="1">
                <a:solidFill>
                  <a:schemeClr val="tx1"/>
                </a:solidFill>
              </a:rPr>
              <a:t>colgirl</a:t>
            </a:r>
            <a:r>
              <a:rPr lang="zh-CN" altLang="en-US" b="1">
                <a:solidFill>
                  <a:schemeClr val="tx1"/>
                </a:solidFill>
              </a:rPr>
              <a:t>准备采取策略 </a:t>
            </a:r>
            <a:r>
              <a:rPr lang="en-US" altLang="zh-CN" b="1">
                <a:solidFill>
                  <a:schemeClr val="tx1"/>
                </a:solidFill>
              </a:rPr>
              <a:t>x</a:t>
            </a:r>
          </a:p>
        </p:txBody>
      </p:sp>
      <p:sp>
        <p:nvSpPr>
          <p:cNvPr id="128004" name="Text Box 4"/>
          <p:cNvSpPr txBox="1">
            <a:spLocks noChangeArrowheads="1"/>
          </p:cNvSpPr>
          <p:nvPr/>
        </p:nvSpPr>
        <p:spPr bwMode="auto">
          <a:xfrm>
            <a:off x="635000" y="24003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则</a:t>
            </a:r>
            <a:r>
              <a:rPr lang="en-US" altLang="zh-CN" b="1">
                <a:solidFill>
                  <a:schemeClr val="tx1"/>
                </a:solidFill>
              </a:rPr>
              <a:t>rowboy</a:t>
            </a:r>
            <a:r>
              <a:rPr lang="zh-CN" altLang="en-US" b="1">
                <a:solidFill>
                  <a:schemeClr val="tx1"/>
                </a:solidFill>
              </a:rPr>
              <a:t>最好的防卫是利用 </a:t>
            </a:r>
            <a:r>
              <a:rPr lang="en-US" altLang="zh-CN" b="1">
                <a:solidFill>
                  <a:schemeClr val="tx1"/>
                </a:solidFill>
              </a:rPr>
              <a:t>y, </a:t>
            </a:r>
            <a:r>
              <a:rPr lang="zh-CN" altLang="en-US" b="1">
                <a:solidFill>
                  <a:schemeClr val="tx1"/>
                </a:solidFill>
              </a:rPr>
              <a:t>其求解问题</a:t>
            </a:r>
          </a:p>
        </p:txBody>
      </p:sp>
      <p:sp>
        <p:nvSpPr>
          <p:cNvPr id="128005" name="Text Box 10"/>
          <p:cNvSpPr txBox="1">
            <a:spLocks noChangeArrowheads="1"/>
          </p:cNvSpPr>
          <p:nvPr/>
        </p:nvSpPr>
        <p:spPr bwMode="auto">
          <a:xfrm>
            <a:off x="635000" y="38481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因此</a:t>
            </a:r>
            <a:r>
              <a:rPr lang="en-US" altLang="zh-CN" b="1">
                <a:solidFill>
                  <a:schemeClr val="tx1"/>
                </a:solidFill>
              </a:rPr>
              <a:t>colgirl</a:t>
            </a:r>
            <a:r>
              <a:rPr lang="zh-CN" altLang="en-US" b="1">
                <a:solidFill>
                  <a:schemeClr val="tx1"/>
                </a:solidFill>
              </a:rPr>
              <a:t>应该选取 </a:t>
            </a:r>
            <a:r>
              <a:rPr lang="en-US" altLang="zh-CN" b="1">
                <a:solidFill>
                  <a:schemeClr val="tx1"/>
                </a:solidFill>
              </a:rPr>
              <a:t>x, </a:t>
            </a:r>
            <a:r>
              <a:rPr lang="zh-CN" altLang="en-US" b="1">
                <a:solidFill>
                  <a:schemeClr val="tx1"/>
                </a:solidFill>
              </a:rPr>
              <a:t>其极大化这种可能性</a:t>
            </a:r>
          </a:p>
        </p:txBody>
      </p:sp>
      <p:pic>
        <p:nvPicPr>
          <p:cNvPr id="12800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913" y="2851150"/>
            <a:ext cx="1690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800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98950"/>
            <a:ext cx="25781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571500" y="411163"/>
            <a:ext cx="834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70C0"/>
                </a:solidFill>
              </a:rPr>
              <a:t>求解</a:t>
            </a:r>
            <a:r>
              <a:rPr lang="en-US" altLang="zh-CN" sz="3200" b="1">
                <a:solidFill>
                  <a:srgbClr val="0070C0"/>
                </a:solidFill>
              </a:rPr>
              <a:t>Max-Min</a:t>
            </a:r>
            <a:r>
              <a:rPr lang="zh-CN" altLang="en-US" sz="3200" b="1">
                <a:solidFill>
                  <a:srgbClr val="0070C0"/>
                </a:solidFill>
              </a:rPr>
              <a:t>问题</a:t>
            </a:r>
            <a:r>
              <a:rPr lang="en-US" altLang="zh-CN" sz="3200" b="1">
                <a:solidFill>
                  <a:srgbClr val="0070C0"/>
                </a:solidFill>
              </a:rPr>
              <a:t>(</a:t>
            </a:r>
            <a:r>
              <a:rPr lang="zh-CN" altLang="en-US" sz="3200" b="1">
                <a:solidFill>
                  <a:srgbClr val="0070C0"/>
                </a:solidFill>
              </a:rPr>
              <a:t>转化成线性规划问题</a:t>
            </a:r>
            <a:r>
              <a:rPr lang="en-US" altLang="zh-CN" sz="3200" b="1">
                <a:solidFill>
                  <a:srgbClr val="0070C0"/>
                </a:solidFill>
              </a:rPr>
              <a:t>)</a:t>
            </a:r>
          </a:p>
        </p:txBody>
      </p:sp>
      <p:sp>
        <p:nvSpPr>
          <p:cNvPr id="129027" name="Text Box 3"/>
          <p:cNvSpPr txBox="1">
            <a:spLocks noChangeArrowheads="1"/>
          </p:cNvSpPr>
          <p:nvPr/>
        </p:nvSpPr>
        <p:spPr bwMode="auto">
          <a:xfrm>
            <a:off x="622300" y="1295400"/>
            <a:ext cx="397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b="1">
                <a:solidFill>
                  <a:schemeClr val="tx1"/>
                </a:solidFill>
              </a:rPr>
              <a:t>内层优化很容易：</a:t>
            </a:r>
          </a:p>
        </p:txBody>
      </p:sp>
      <p:sp>
        <p:nvSpPr>
          <p:cNvPr id="353293" name="Text Box 13"/>
          <p:cNvSpPr txBox="1">
            <a:spLocks noChangeArrowheads="1"/>
          </p:cNvSpPr>
          <p:nvPr/>
        </p:nvSpPr>
        <p:spPr bwMode="auto">
          <a:xfrm>
            <a:off x="711200" y="4152900"/>
            <a:ext cx="635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引入标量变量 </a:t>
            </a:r>
            <a:r>
              <a:rPr lang="en-US" altLang="zh-CN" b="1" i="1">
                <a:solidFill>
                  <a:schemeClr val="tx1"/>
                </a:solidFill>
              </a:rPr>
              <a:t>v </a:t>
            </a:r>
            <a:r>
              <a:rPr lang="zh-CN" altLang="en-US" b="1">
                <a:solidFill>
                  <a:schemeClr val="tx1"/>
                </a:solidFill>
              </a:rPr>
              <a:t>表示内层极小化的值：</a:t>
            </a:r>
          </a:p>
        </p:txBody>
      </p:sp>
      <p:sp>
        <p:nvSpPr>
          <p:cNvPr id="129029" name="Text Box 8"/>
          <p:cNvSpPr txBox="1">
            <a:spLocks noChangeArrowheads="1"/>
          </p:cNvSpPr>
          <p:nvPr/>
        </p:nvSpPr>
        <p:spPr bwMode="auto">
          <a:xfrm>
            <a:off x="635000" y="24765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因此</a:t>
            </a:r>
            <a:r>
              <a:rPr lang="en-US" altLang="zh-CN" b="1">
                <a:solidFill>
                  <a:schemeClr val="tx1"/>
                </a:solidFill>
              </a:rPr>
              <a:t>colgirl</a:t>
            </a:r>
            <a:r>
              <a:rPr lang="zh-CN" altLang="en-US" b="1">
                <a:solidFill>
                  <a:schemeClr val="tx1"/>
                </a:solidFill>
              </a:rPr>
              <a:t>的问题是</a:t>
            </a:r>
          </a:p>
        </p:txBody>
      </p:sp>
      <p:pic>
        <p:nvPicPr>
          <p:cNvPr id="12903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188" y="1243013"/>
            <a:ext cx="33893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903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2862263"/>
            <a:ext cx="6380163"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903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4687888"/>
            <a:ext cx="4999038"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903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3863" y="4687888"/>
            <a:ext cx="3411537"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3293"/>
                                        </p:tgtEl>
                                        <p:attrNameLst>
                                          <p:attrName>style.visibility</p:attrName>
                                        </p:attrNameLst>
                                      </p:cBhvr>
                                      <p:to>
                                        <p:strVal val="visible"/>
                                      </p:to>
                                    </p:set>
                                    <p:anim calcmode="lin" valueType="num">
                                      <p:cBhvr additive="base">
                                        <p:cTn id="7" dur="500" fill="hold"/>
                                        <p:tgtEl>
                                          <p:spTgt spid="353293"/>
                                        </p:tgtEl>
                                        <p:attrNameLst>
                                          <p:attrName>ppt_x</p:attrName>
                                        </p:attrNameLst>
                                      </p:cBhvr>
                                      <p:tavLst>
                                        <p:tav tm="0">
                                          <p:val>
                                            <p:strVal val="1+#ppt_w/2"/>
                                          </p:val>
                                        </p:tav>
                                        <p:tav tm="100000">
                                          <p:val>
                                            <p:strVal val="#ppt_x"/>
                                          </p:val>
                                        </p:tav>
                                      </p:tavLst>
                                    </p:anim>
                                    <p:anim calcmode="lin" valueType="num">
                                      <p:cBhvr additive="base">
                                        <p:cTn id="8" dur="500" fill="hold"/>
                                        <p:tgtEl>
                                          <p:spTgt spid="353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571500" y="411163"/>
            <a:ext cx="834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200" b="1">
                <a:solidFill>
                  <a:srgbClr val="0070C0"/>
                </a:solidFill>
              </a:rPr>
              <a:t>Rowboy</a:t>
            </a:r>
            <a:r>
              <a:rPr lang="zh-CN" altLang="en-US" sz="3200" b="1">
                <a:solidFill>
                  <a:srgbClr val="0070C0"/>
                </a:solidFill>
              </a:rPr>
              <a:t>的问题</a:t>
            </a:r>
          </a:p>
        </p:txBody>
      </p:sp>
      <p:sp>
        <p:nvSpPr>
          <p:cNvPr id="130051" name="Text Box 5"/>
          <p:cNvSpPr txBox="1">
            <a:spLocks noChangeArrowheads="1"/>
          </p:cNvSpPr>
          <p:nvPr/>
        </p:nvSpPr>
        <p:spPr bwMode="auto">
          <a:xfrm>
            <a:off x="635000" y="11684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类似地，</a:t>
            </a:r>
            <a:r>
              <a:rPr lang="en-US" altLang="zh-CN" b="1">
                <a:solidFill>
                  <a:schemeClr val="tx1"/>
                </a:solidFill>
              </a:rPr>
              <a:t>rowboy</a:t>
            </a:r>
            <a:r>
              <a:rPr lang="zh-CN" altLang="en-US" b="1">
                <a:solidFill>
                  <a:schemeClr val="tx1"/>
                </a:solidFill>
              </a:rPr>
              <a:t>选择 </a:t>
            </a:r>
            <a:r>
              <a:rPr lang="en-US" altLang="zh-CN" b="1">
                <a:solidFill>
                  <a:schemeClr val="tx1"/>
                </a:solidFill>
              </a:rPr>
              <a:t>y</a:t>
            </a:r>
          </a:p>
        </p:txBody>
      </p:sp>
      <p:sp>
        <p:nvSpPr>
          <p:cNvPr id="130052" name="Text Box 6"/>
          <p:cNvSpPr txBox="1">
            <a:spLocks noChangeArrowheads="1"/>
          </p:cNvSpPr>
          <p:nvPr/>
        </p:nvSpPr>
        <p:spPr bwMode="auto">
          <a:xfrm>
            <a:off x="673100" y="2451100"/>
            <a:ext cx="245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该问题等价于：</a:t>
            </a:r>
          </a:p>
        </p:txBody>
      </p:sp>
      <p:sp>
        <p:nvSpPr>
          <p:cNvPr id="130053" name="Text Box 11"/>
          <p:cNvSpPr txBox="1">
            <a:spLocks noChangeArrowheads="1"/>
          </p:cNvSpPr>
          <p:nvPr/>
        </p:nvSpPr>
        <p:spPr bwMode="auto">
          <a:xfrm>
            <a:off x="660400" y="46990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注： </a:t>
            </a:r>
            <a:r>
              <a:rPr lang="en-US" altLang="zh-CN" b="1">
                <a:solidFill>
                  <a:schemeClr val="tx1"/>
                </a:solidFill>
              </a:rPr>
              <a:t>colgirl</a:t>
            </a:r>
            <a:r>
              <a:rPr lang="zh-CN" altLang="en-US" b="1">
                <a:solidFill>
                  <a:schemeClr val="tx1"/>
                </a:solidFill>
              </a:rPr>
              <a:t>的问题是</a:t>
            </a:r>
            <a:r>
              <a:rPr lang="en-US" altLang="zh-CN" b="1">
                <a:solidFill>
                  <a:schemeClr val="tx1"/>
                </a:solidFill>
              </a:rPr>
              <a:t>rowboy</a:t>
            </a:r>
            <a:r>
              <a:rPr lang="zh-CN" altLang="en-US" b="1">
                <a:solidFill>
                  <a:schemeClr val="tx1"/>
                </a:solidFill>
              </a:rPr>
              <a:t>的问题的对偶</a:t>
            </a:r>
          </a:p>
        </p:txBody>
      </p:sp>
      <p:pic>
        <p:nvPicPr>
          <p:cNvPr id="13005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2995613"/>
            <a:ext cx="385445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005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0" y="1606550"/>
            <a:ext cx="26543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571500" y="411163"/>
            <a:ext cx="834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200" b="1">
                <a:solidFill>
                  <a:srgbClr val="0070C0"/>
                </a:solidFill>
              </a:rPr>
              <a:t>Min-Max</a:t>
            </a:r>
            <a:r>
              <a:rPr lang="zh-CN" altLang="en-US" sz="3200" b="1">
                <a:solidFill>
                  <a:srgbClr val="0070C0"/>
                </a:solidFill>
              </a:rPr>
              <a:t>定理</a:t>
            </a:r>
          </a:p>
        </p:txBody>
      </p:sp>
      <p:sp>
        <p:nvSpPr>
          <p:cNvPr id="131075" name="Text Box 3"/>
          <p:cNvSpPr txBox="1">
            <a:spLocks noChangeArrowheads="1"/>
          </p:cNvSpPr>
          <p:nvPr/>
        </p:nvSpPr>
        <p:spPr bwMode="auto">
          <a:xfrm>
            <a:off x="635000" y="962025"/>
            <a:ext cx="8102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设 </a:t>
            </a:r>
            <a:r>
              <a:rPr lang="en-US" altLang="zh-CN" b="1" i="1">
                <a:solidFill>
                  <a:schemeClr val="tx1"/>
                </a:solidFill>
              </a:rPr>
              <a:t>x</a:t>
            </a:r>
            <a:r>
              <a:rPr lang="en-US" altLang="zh-CN" b="1">
                <a:solidFill>
                  <a:schemeClr val="tx1"/>
                </a:solidFill>
              </a:rPr>
              <a:t>* </a:t>
            </a:r>
            <a:r>
              <a:rPr lang="zh-CN" altLang="en-US" b="1">
                <a:solidFill>
                  <a:schemeClr val="tx1"/>
                </a:solidFill>
              </a:rPr>
              <a:t>表示</a:t>
            </a:r>
            <a:r>
              <a:rPr lang="en-US" altLang="zh-CN" b="1">
                <a:solidFill>
                  <a:schemeClr val="tx1"/>
                </a:solidFill>
              </a:rPr>
              <a:t>colgirl</a:t>
            </a:r>
            <a:r>
              <a:rPr lang="zh-CN" altLang="en-US" b="1">
                <a:solidFill>
                  <a:schemeClr val="tx1"/>
                </a:solidFill>
              </a:rPr>
              <a:t>的</a:t>
            </a:r>
            <a:r>
              <a:rPr lang="en-US" altLang="zh-CN" b="1">
                <a:solidFill>
                  <a:schemeClr val="tx1"/>
                </a:solidFill>
              </a:rPr>
              <a:t>max-min</a:t>
            </a:r>
            <a:r>
              <a:rPr lang="zh-CN" altLang="en-US" b="1">
                <a:solidFill>
                  <a:schemeClr val="tx1"/>
                </a:solidFill>
              </a:rPr>
              <a:t>问题的解；设 </a:t>
            </a:r>
            <a:r>
              <a:rPr lang="en-US" altLang="zh-CN" b="1" i="1">
                <a:solidFill>
                  <a:schemeClr val="tx1"/>
                </a:solidFill>
              </a:rPr>
              <a:t>y</a:t>
            </a:r>
            <a:r>
              <a:rPr lang="en-US" altLang="zh-CN" b="1">
                <a:solidFill>
                  <a:schemeClr val="tx1"/>
                </a:solidFill>
              </a:rPr>
              <a:t>* </a:t>
            </a:r>
            <a:r>
              <a:rPr lang="zh-CN" altLang="en-US" b="1">
                <a:solidFill>
                  <a:schemeClr val="tx1"/>
                </a:solidFill>
              </a:rPr>
              <a:t>是</a:t>
            </a:r>
            <a:r>
              <a:rPr lang="en-US" altLang="zh-CN" b="1">
                <a:solidFill>
                  <a:schemeClr val="tx1"/>
                </a:solidFill>
              </a:rPr>
              <a:t>rowboy</a:t>
            </a:r>
            <a:r>
              <a:rPr lang="zh-CN" altLang="en-US" b="1">
                <a:solidFill>
                  <a:schemeClr val="tx1"/>
                </a:solidFill>
              </a:rPr>
              <a:t>的</a:t>
            </a:r>
          </a:p>
          <a:p>
            <a:pPr algn="l">
              <a:spcBef>
                <a:spcPct val="20000"/>
              </a:spcBef>
            </a:pPr>
            <a:r>
              <a:rPr lang="en-US" altLang="zh-CN" b="1">
                <a:solidFill>
                  <a:schemeClr val="tx1"/>
                </a:solidFill>
              </a:rPr>
              <a:t>min-max</a:t>
            </a:r>
            <a:r>
              <a:rPr lang="zh-CN" altLang="en-US" b="1">
                <a:solidFill>
                  <a:schemeClr val="tx1"/>
                </a:solidFill>
              </a:rPr>
              <a:t>问题的解</a:t>
            </a:r>
            <a:r>
              <a:rPr lang="en-US" altLang="zh-CN" b="1">
                <a:solidFill>
                  <a:schemeClr val="tx1"/>
                </a:solidFill>
              </a:rPr>
              <a:t>. </a:t>
            </a:r>
            <a:r>
              <a:rPr lang="zh-CN" altLang="en-US" b="1">
                <a:solidFill>
                  <a:schemeClr val="tx1"/>
                </a:solidFill>
              </a:rPr>
              <a:t>则</a:t>
            </a:r>
          </a:p>
        </p:txBody>
      </p:sp>
      <p:sp>
        <p:nvSpPr>
          <p:cNvPr id="131076" name="Text Box 10"/>
          <p:cNvSpPr txBox="1">
            <a:spLocks noChangeArrowheads="1"/>
          </p:cNvSpPr>
          <p:nvPr/>
        </p:nvSpPr>
        <p:spPr bwMode="auto">
          <a:xfrm>
            <a:off x="711200" y="29972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证明</a:t>
            </a:r>
            <a:r>
              <a:rPr lang="en-US" altLang="zh-CN" b="1">
                <a:solidFill>
                  <a:schemeClr val="tx1"/>
                </a:solidFill>
              </a:rPr>
              <a:t>. </a:t>
            </a:r>
            <a:r>
              <a:rPr lang="zh-CN" altLang="en-US" b="1">
                <a:solidFill>
                  <a:schemeClr val="tx1"/>
                </a:solidFill>
              </a:rPr>
              <a:t>由强对偶定理，我们有</a:t>
            </a:r>
          </a:p>
        </p:txBody>
      </p:sp>
      <p:sp>
        <p:nvSpPr>
          <p:cNvPr id="131077" name="Text Box 14"/>
          <p:cNvSpPr txBox="1">
            <a:spLocks noChangeArrowheads="1"/>
          </p:cNvSpPr>
          <p:nvPr/>
        </p:nvSpPr>
        <p:spPr bwMode="auto">
          <a:xfrm>
            <a:off x="647700" y="38227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且</a:t>
            </a:r>
          </a:p>
        </p:txBody>
      </p:sp>
      <p:pic>
        <p:nvPicPr>
          <p:cNvPr id="13107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2000250"/>
            <a:ext cx="38814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107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50" y="2994025"/>
            <a:ext cx="18176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108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0" y="4000500"/>
            <a:ext cx="52895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108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8300" y="4837113"/>
            <a:ext cx="48895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4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785813"/>
            <a:ext cx="55022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14"/>
          <p:cNvSpPr>
            <a:spLocks noGrp="1" noChangeArrowheads="1"/>
          </p:cNvSpPr>
          <p:nvPr>
            <p:ph type="title" idx="4294967295"/>
          </p:nvPr>
        </p:nvSpPr>
        <p:spPr>
          <a:xfrm>
            <a:off x="179388" y="58738"/>
            <a:ext cx="4330700" cy="706437"/>
          </a:xfrm>
          <a:noFill/>
        </p:spPr>
        <p:txBody>
          <a:bodyPr/>
          <a:lstStyle/>
          <a:p>
            <a:pPr algn="l" eaLnBrk="1" hangingPunct="1"/>
            <a:r>
              <a:rPr lang="zh-CN" altLang="en-US" sz="3600" b="1">
                <a:solidFill>
                  <a:srgbClr val="0070C0"/>
                </a:solidFill>
                <a:latin typeface="黑体" pitchFamily="2" charset="-122"/>
                <a:ea typeface="黑体" pitchFamily="2" charset="-122"/>
              </a:rPr>
              <a:t>例</a:t>
            </a:r>
            <a:r>
              <a:rPr lang="en-US" altLang="zh-CN" sz="3600" b="1">
                <a:solidFill>
                  <a:srgbClr val="0070C0"/>
                </a:solidFill>
                <a:latin typeface="黑体" pitchFamily="2" charset="-122"/>
                <a:ea typeface="黑体" pitchFamily="2" charset="-122"/>
              </a:rPr>
              <a:t>4. </a:t>
            </a:r>
            <a:r>
              <a:rPr lang="zh-CN" altLang="en-US" sz="3600" b="1">
                <a:solidFill>
                  <a:srgbClr val="0070C0"/>
                </a:solidFill>
                <a:latin typeface="黑体" pitchFamily="2" charset="-122"/>
                <a:ea typeface="黑体" pitchFamily="2" charset="-122"/>
              </a:rPr>
              <a:t>化成标准形</a:t>
            </a:r>
          </a:p>
        </p:txBody>
      </p:sp>
      <p:grpSp>
        <p:nvGrpSpPr>
          <p:cNvPr id="5" name="组合 4"/>
          <p:cNvGrpSpPr>
            <a:grpSpLocks/>
          </p:cNvGrpSpPr>
          <p:nvPr/>
        </p:nvGrpSpPr>
        <p:grpSpPr bwMode="auto">
          <a:xfrm>
            <a:off x="1703388" y="1990725"/>
            <a:ext cx="715962" cy="1314450"/>
            <a:chOff x="1703388" y="1990859"/>
            <a:chExt cx="715962" cy="1314449"/>
          </a:xfrm>
        </p:grpSpPr>
        <p:sp>
          <p:nvSpPr>
            <p:cNvPr id="21510" name="Text Box 19"/>
            <p:cNvSpPr txBox="1">
              <a:spLocks noChangeArrowheads="1"/>
            </p:cNvSpPr>
            <p:nvPr/>
          </p:nvSpPr>
          <p:spPr bwMode="auto">
            <a:xfrm>
              <a:off x="1865352" y="2093319"/>
              <a:ext cx="553998" cy="108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7030A0"/>
                  </a:solidFill>
                  <a:ea typeface="黑体" pitchFamily="2" charset="-122"/>
                </a:rPr>
                <a:t>等价于</a:t>
              </a:r>
            </a:p>
          </p:txBody>
        </p:sp>
        <p:sp>
          <p:nvSpPr>
            <p:cNvPr id="21511" name="Line 20"/>
            <p:cNvSpPr>
              <a:spLocks noChangeShapeType="1"/>
            </p:cNvSpPr>
            <p:nvPr/>
          </p:nvSpPr>
          <p:spPr bwMode="auto">
            <a:xfrm>
              <a:off x="1703388" y="1990859"/>
              <a:ext cx="0" cy="131444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10344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3346450"/>
            <a:ext cx="626745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57200" y="274638"/>
            <a:ext cx="584358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600" b="1">
                <a:solidFill>
                  <a:srgbClr val="0070C0"/>
                </a:solidFill>
                <a:ea typeface="黑体" pitchFamily="2" charset="-122"/>
              </a:rPr>
              <a:t>一般形式　　　  标准形</a:t>
            </a:r>
          </a:p>
        </p:txBody>
      </p:sp>
      <p:grpSp>
        <p:nvGrpSpPr>
          <p:cNvPr id="22531" name="Group 26"/>
          <p:cNvGrpSpPr>
            <a:grpSpLocks/>
          </p:cNvGrpSpPr>
          <p:nvPr/>
        </p:nvGrpSpPr>
        <p:grpSpPr bwMode="auto">
          <a:xfrm>
            <a:off x="2424113" y="188913"/>
            <a:ext cx="1584325" cy="482600"/>
            <a:chOff x="1527" y="119"/>
            <a:chExt cx="998" cy="304"/>
          </a:xfrm>
        </p:grpSpPr>
        <p:sp>
          <p:nvSpPr>
            <p:cNvPr id="22538" name="Line 7"/>
            <p:cNvSpPr>
              <a:spLocks noChangeShapeType="1"/>
            </p:cNvSpPr>
            <p:nvPr/>
          </p:nvSpPr>
          <p:spPr bwMode="auto">
            <a:xfrm>
              <a:off x="1527" y="423"/>
              <a:ext cx="99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9" name="Text Box 8"/>
            <p:cNvSpPr txBox="1">
              <a:spLocks noChangeArrowheads="1"/>
            </p:cNvSpPr>
            <p:nvPr/>
          </p:nvSpPr>
          <p:spPr bwMode="auto">
            <a:xfrm>
              <a:off x="1701" y="119"/>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楷体_GB2312" pitchFamily="49" charset="-122"/>
                </a:rPr>
                <a:t>转化</a:t>
              </a:r>
            </a:p>
          </p:txBody>
        </p:sp>
      </p:grpSp>
      <p:grpSp>
        <p:nvGrpSpPr>
          <p:cNvPr id="22532" name="组合 10"/>
          <p:cNvGrpSpPr>
            <a:grpSpLocks/>
          </p:cNvGrpSpPr>
          <p:nvPr/>
        </p:nvGrpSpPr>
        <p:grpSpPr bwMode="auto">
          <a:xfrm>
            <a:off x="696913" y="4694369"/>
            <a:ext cx="5741987" cy="523875"/>
            <a:chOff x="582613" y="4402138"/>
            <a:chExt cx="5741987" cy="523220"/>
          </a:xfrm>
        </p:grpSpPr>
        <p:sp>
          <p:nvSpPr>
            <p:cNvPr id="22536" name="Text Box 6"/>
            <p:cNvSpPr txBox="1">
              <a:spLocks noChangeArrowheads="1"/>
            </p:cNvSpPr>
            <p:nvPr/>
          </p:nvSpPr>
          <p:spPr bwMode="auto">
            <a:xfrm>
              <a:off x="582613" y="4402138"/>
              <a:ext cx="5741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dirty="0">
                  <a:ea typeface="楷体_GB2312" pitchFamily="49" charset="-122"/>
                </a:rPr>
                <a:t>称</a:t>
              </a:r>
              <a:r>
                <a:rPr lang="zh-CN" altLang="en-US" sz="2800" b="1" dirty="0">
                  <a:solidFill>
                    <a:srgbClr val="CC0000"/>
                  </a:solidFill>
                  <a:ea typeface="楷体_GB2312" pitchFamily="49" charset="-122"/>
                </a:rPr>
                <a:t>　  </a:t>
              </a:r>
              <a:r>
                <a:rPr lang="zh-CN" altLang="en-US" sz="2800" b="1" u="sng" dirty="0">
                  <a:solidFill>
                    <a:srgbClr val="7030A0"/>
                  </a:solidFill>
                  <a:ea typeface="楷体_GB2312" pitchFamily="49" charset="-122"/>
                </a:rPr>
                <a:t>松弛</a:t>
              </a:r>
              <a:r>
                <a:rPr lang="en-US" altLang="zh-CN" sz="2800" b="1" dirty="0">
                  <a:ea typeface="楷体_GB2312" pitchFamily="49" charset="-122"/>
                </a:rPr>
                <a:t>(slack)/</a:t>
              </a:r>
              <a:r>
                <a:rPr lang="zh-CN" altLang="en-US" sz="2800" b="1" u="sng" dirty="0">
                  <a:solidFill>
                    <a:srgbClr val="7030A0"/>
                  </a:solidFill>
                  <a:ea typeface="楷体_GB2312" pitchFamily="49" charset="-122"/>
                </a:rPr>
                <a:t>盈余</a:t>
              </a:r>
              <a:r>
                <a:rPr lang="en-US" altLang="zh-CN" sz="2800" b="1" dirty="0">
                  <a:ea typeface="楷体_GB2312" pitchFamily="49" charset="-122"/>
                </a:rPr>
                <a:t>(surplus)</a:t>
              </a:r>
              <a:r>
                <a:rPr lang="zh-CN" altLang="en-US" sz="2800" b="1" dirty="0">
                  <a:ea typeface="楷体_GB2312" pitchFamily="49" charset="-122"/>
                </a:rPr>
                <a:t>变量</a:t>
              </a:r>
            </a:p>
          </p:txBody>
        </p:sp>
        <p:pic>
          <p:nvPicPr>
            <p:cNvPr id="22537"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67" y="4508500"/>
              <a:ext cx="47567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3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054100"/>
            <a:ext cx="4795837"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4" name="组合 3">
            <a:extLst>
              <a:ext uri="{FF2B5EF4-FFF2-40B4-BE49-F238E27FC236}">
                <a16:creationId xmlns:a16="http://schemas.microsoft.com/office/drawing/2014/main" id="{006B75D4-BC19-46E5-B786-14B28D857143}"/>
              </a:ext>
            </a:extLst>
          </p:cNvPr>
          <p:cNvGrpSpPr/>
          <p:nvPr/>
        </p:nvGrpSpPr>
        <p:grpSpPr>
          <a:xfrm>
            <a:off x="5845647" y="3787873"/>
            <a:ext cx="2406650" cy="822935"/>
            <a:chOff x="5845647" y="3787873"/>
            <a:chExt cx="2406650" cy="822935"/>
          </a:xfrm>
        </p:grpSpPr>
        <p:pic>
          <p:nvPicPr>
            <p:cNvPr id="2253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647" y="3787873"/>
              <a:ext cx="24066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D8C51A9-2096-42ED-AD06-1DFB6251485A}"/>
                    </a:ext>
                  </a:extLst>
                </p:cNvPr>
                <p:cNvSpPr txBox="1"/>
                <p:nvPr/>
              </p:nvSpPr>
              <p:spPr>
                <a:xfrm>
                  <a:off x="6056143" y="4206467"/>
                  <a:ext cx="1947969" cy="4043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𝒖</m:t>
                            </m:r>
                          </m:e>
                          <m:sub>
                            <m:r>
                              <a:rPr lang="en-US" altLang="zh-CN" b="1" i="1" smtClean="0">
                                <a:solidFill>
                                  <a:schemeClr val="tx1"/>
                                </a:solidFill>
                                <a:latin typeface="Cambria Math" panose="02040503050406030204" pitchFamily="18" charset="0"/>
                              </a:rPr>
                              <m:t>𝒋</m:t>
                            </m:r>
                          </m:sub>
                        </m:sSub>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𝟎</m:t>
                        </m:r>
                        <m:r>
                          <a:rPr lang="en-US" altLang="zh-CN" b="1" i="1" smtClean="0">
                            <a:solidFill>
                              <a:schemeClr val="tx1"/>
                            </a:solidFill>
                            <a:latin typeface="Cambria Math" panose="02040503050406030204" pitchFamily="18" charset="0"/>
                            <a:ea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𝒗</m:t>
                            </m:r>
                          </m:e>
                          <m:sub>
                            <m:r>
                              <a:rPr lang="en-US" altLang="zh-CN" b="1" i="1">
                                <a:solidFill>
                                  <a:schemeClr val="tx1"/>
                                </a:solidFill>
                                <a:latin typeface="Cambria Math" panose="02040503050406030204" pitchFamily="18" charset="0"/>
                              </a:rPr>
                              <m:t>𝒋</m:t>
                            </m:r>
                          </m:sub>
                        </m:sSub>
                        <m:r>
                          <a:rPr lang="en-US" altLang="zh-CN" b="1" i="1">
                            <a:solidFill>
                              <a:schemeClr val="tx1"/>
                            </a:solidFill>
                            <a:latin typeface="Cambria Math" panose="02040503050406030204" pitchFamily="18" charset="0"/>
                            <a:ea typeface="Cambria Math" panose="02040503050406030204" pitchFamily="18" charset="0"/>
                          </a:rPr>
                          <m:t>≥</m:t>
                        </m:r>
                        <m:r>
                          <a:rPr lang="en-US" altLang="zh-CN" b="1" i="1">
                            <a:solidFill>
                              <a:schemeClr val="tx1"/>
                            </a:solidFill>
                            <a:latin typeface="Cambria Math" panose="02040503050406030204" pitchFamily="18" charset="0"/>
                            <a:ea typeface="Cambria Math" panose="02040503050406030204" pitchFamily="18" charset="0"/>
                          </a:rPr>
                          <m:t>𝟎</m:t>
                        </m:r>
                      </m:oMath>
                    </m:oMathPara>
                  </a14:m>
                  <a:endParaRPr lang="zh-CN" altLang="en-US" b="1" dirty="0">
                    <a:solidFill>
                      <a:schemeClr val="tx1"/>
                    </a:solidFill>
                  </a:endParaRPr>
                </a:p>
              </p:txBody>
            </p:sp>
          </mc:Choice>
          <mc:Fallback xmlns="">
            <p:sp>
              <p:nvSpPr>
                <p:cNvPr id="2" name="文本框 1">
                  <a:extLst>
                    <a:ext uri="{FF2B5EF4-FFF2-40B4-BE49-F238E27FC236}">
                      <a16:creationId xmlns:a16="http://schemas.microsoft.com/office/drawing/2014/main" id="{1D8C51A9-2096-42ED-AD06-1DFB6251485A}"/>
                    </a:ext>
                  </a:extLst>
                </p:cNvPr>
                <p:cNvSpPr txBox="1">
                  <a:spLocks noRot="1" noChangeAspect="1" noMove="1" noResize="1" noEditPoints="1" noAdjustHandles="1" noChangeArrowheads="1" noChangeShapeType="1" noTextEdit="1"/>
                </p:cNvSpPr>
                <p:nvPr/>
              </p:nvSpPr>
              <p:spPr>
                <a:xfrm>
                  <a:off x="6056143" y="4206467"/>
                  <a:ext cx="1947969" cy="404341"/>
                </a:xfrm>
                <a:prstGeom prst="rect">
                  <a:avLst/>
                </a:prstGeom>
                <a:blipFill>
                  <a:blip r:embed="rId5"/>
                  <a:stretch>
                    <a:fillRect l="-3438" r="-1250" b="-25758"/>
                  </a:stretch>
                </a:blipFill>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B297E6ED-125C-4718-AB1E-1F27D47344A1}"/>
              </a:ext>
            </a:extLst>
          </p:cNvPr>
          <p:cNvGrpSpPr/>
          <p:nvPr/>
        </p:nvGrpSpPr>
        <p:grpSpPr>
          <a:xfrm>
            <a:off x="5569601" y="1681090"/>
            <a:ext cx="3093066" cy="461315"/>
            <a:chOff x="5569601" y="1681090"/>
            <a:chExt cx="3093066" cy="461315"/>
          </a:xfrm>
        </p:grpSpPr>
        <p:pic>
          <p:nvPicPr>
            <p:cNvPr id="22534"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9601" y="1681090"/>
              <a:ext cx="2150950" cy="46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B59CA3F-A107-4DC5-A241-BB731F76E83E}"/>
                    </a:ext>
                  </a:extLst>
                </p:cNvPr>
                <p:cNvSpPr txBox="1"/>
                <p:nvPr/>
              </p:nvSpPr>
              <p:spPr>
                <a:xfrm>
                  <a:off x="7672652" y="1749146"/>
                  <a:ext cx="990015" cy="369332"/>
                </a:xfrm>
                <a:prstGeom prst="rect">
                  <a:avLst/>
                </a:prstGeom>
                <a:noFill/>
              </p:spPr>
              <p:txBody>
                <a:bodyPr wrap="none" lIns="0" tIns="0" rIns="0" bIns="0" rtlCol="0">
                  <a:spAutoFit/>
                </a:bodyPr>
                <a:lstStyle/>
                <a:p>
                  <a:r>
                    <a:rPr lang="en-US" altLang="zh-CN" b="1" dirty="0">
                      <a:solidFill>
                        <a:schemeClr val="tx1"/>
                      </a:solidFill>
                    </a:rPr>
                    <a:t>, </a:t>
                  </a:r>
                  <a14:m>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𝒔</m:t>
                          </m:r>
                        </m:e>
                        <m:sub>
                          <m:r>
                            <a:rPr lang="en-US" altLang="zh-CN" b="1" i="1" smtClean="0">
                              <a:solidFill>
                                <a:schemeClr val="tx1"/>
                              </a:solidFill>
                              <a:latin typeface="Cambria Math" panose="02040503050406030204" pitchFamily="18" charset="0"/>
                            </a:rPr>
                            <m:t>𝒊</m:t>
                          </m:r>
                        </m:sub>
                      </m:sSub>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𝟎</m:t>
                      </m:r>
                    </m:oMath>
                  </a14:m>
                  <a:endParaRPr lang="zh-CN" altLang="en-US" b="1" dirty="0">
                    <a:solidFill>
                      <a:schemeClr val="tx1"/>
                    </a:solidFill>
                  </a:endParaRPr>
                </a:p>
              </p:txBody>
            </p:sp>
          </mc:Choice>
          <mc:Fallback xmlns="">
            <p:sp>
              <p:nvSpPr>
                <p:cNvPr id="14" name="文本框 13">
                  <a:extLst>
                    <a:ext uri="{FF2B5EF4-FFF2-40B4-BE49-F238E27FC236}">
                      <a16:creationId xmlns:a16="http://schemas.microsoft.com/office/drawing/2014/main" id="{DB59CA3F-A107-4DC5-A241-BB731F76E83E}"/>
                    </a:ext>
                  </a:extLst>
                </p:cNvPr>
                <p:cNvSpPr txBox="1">
                  <a:spLocks noRot="1" noChangeAspect="1" noMove="1" noResize="1" noEditPoints="1" noAdjustHandles="1" noChangeArrowheads="1" noChangeShapeType="1" noTextEdit="1"/>
                </p:cNvSpPr>
                <p:nvPr/>
              </p:nvSpPr>
              <p:spPr>
                <a:xfrm>
                  <a:off x="7672652" y="1749146"/>
                  <a:ext cx="990015" cy="369332"/>
                </a:xfrm>
                <a:prstGeom prst="rect">
                  <a:avLst/>
                </a:prstGeom>
                <a:blipFill>
                  <a:blip r:embed="rId7"/>
                  <a:stretch>
                    <a:fillRect l="-19136" t="-26230" r="-9877" b="-4754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99D8FF7-F56B-41B7-96C2-F1E76604FC4C}"/>
                  </a:ext>
                </a:extLst>
              </p:cNvPr>
              <p:cNvSpPr txBox="1"/>
              <p:nvPr/>
            </p:nvSpPr>
            <p:spPr>
              <a:xfrm>
                <a:off x="5579476" y="2165154"/>
                <a:ext cx="2858924"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𝒔</m:t>
                          </m:r>
                        </m:e>
                        <m:sub>
                          <m:r>
                            <a:rPr lang="en-US" altLang="zh-CN" b="1" i="1">
                              <a:solidFill>
                                <a:schemeClr val="tx1"/>
                              </a:solidFill>
                              <a:latin typeface="Cambria Math" panose="02040503050406030204" pitchFamily="18" charset="0"/>
                            </a:rPr>
                            <m:t>𝒊</m:t>
                          </m:r>
                        </m:sub>
                      </m:sSub>
                      <m:r>
                        <a:rPr lang="en-US" altLang="zh-CN" b="1" i="1" smtClean="0">
                          <a:solidFill>
                            <a:schemeClr val="tx1"/>
                          </a:solidFill>
                          <a:latin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𝒃</m:t>
                          </m:r>
                        </m:e>
                        <m:sub>
                          <m:r>
                            <a:rPr lang="en-US" altLang="zh-CN" b="1" i="1">
                              <a:solidFill>
                                <a:schemeClr val="tx1"/>
                              </a:solidFill>
                              <a:latin typeface="Cambria Math" panose="02040503050406030204" pitchFamily="18" charset="0"/>
                            </a:rPr>
                            <m:t>𝒊</m:t>
                          </m:r>
                        </m:sub>
                      </m:sSub>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𝒂</m:t>
                          </m:r>
                        </m:e>
                        <m:sup>
                          <m:r>
                            <a:rPr lang="en-US" altLang="zh-CN" b="1" i="1" smtClean="0">
                              <a:solidFill>
                                <a:schemeClr val="tx1"/>
                              </a:solidFill>
                              <a:latin typeface="Cambria Math" panose="02040503050406030204" pitchFamily="18" charset="0"/>
                            </a:rPr>
                            <m:t>𝒊</m:t>
                          </m:r>
                        </m:sup>
                      </m:sSup>
                      <m:r>
                        <a:rPr lang="en-US" altLang="zh-CN" b="1" i="1" smtClean="0">
                          <a:solidFill>
                            <a:schemeClr val="tx1"/>
                          </a:solidFill>
                          <a:latin typeface="Cambria Math" panose="02040503050406030204" pitchFamily="18" charset="0"/>
                        </a:rPr>
                        <m:t>𝒙</m:t>
                      </m:r>
                      <m:r>
                        <a:rPr lang="en-US" altLang="zh-CN" b="1" i="1" smtClean="0">
                          <a:solidFill>
                            <a:schemeClr val="tx1"/>
                          </a:solidFill>
                          <a:latin typeface="Cambria Math" panose="02040503050406030204" pitchFamily="18" charset="0"/>
                        </a:rPr>
                        <m:t>, </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𝒔</m:t>
                          </m:r>
                        </m:e>
                        <m:sub>
                          <m:r>
                            <a:rPr lang="en-US" altLang="zh-CN" b="1" i="1" smtClean="0">
                              <a:solidFill>
                                <a:schemeClr val="tx1"/>
                              </a:solidFill>
                              <a:latin typeface="Cambria Math" panose="02040503050406030204" pitchFamily="18" charset="0"/>
                            </a:rPr>
                            <m:t>𝒊</m:t>
                          </m:r>
                        </m:sub>
                      </m:sSub>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𝟎</m:t>
                      </m:r>
                    </m:oMath>
                  </m:oMathPara>
                </a14:m>
                <a:endParaRPr lang="zh-CN" altLang="en-US" b="1" dirty="0">
                  <a:solidFill>
                    <a:schemeClr val="tx1"/>
                  </a:solidFill>
                </a:endParaRPr>
              </a:p>
            </p:txBody>
          </p:sp>
        </mc:Choice>
        <mc:Fallback xmlns="">
          <p:sp>
            <p:nvSpPr>
              <p:cNvPr id="15" name="文本框 14">
                <a:extLst>
                  <a:ext uri="{FF2B5EF4-FFF2-40B4-BE49-F238E27FC236}">
                    <a16:creationId xmlns:a16="http://schemas.microsoft.com/office/drawing/2014/main" id="{D99D8FF7-F56B-41B7-96C2-F1E76604FC4C}"/>
                  </a:ext>
                </a:extLst>
              </p:cNvPr>
              <p:cNvSpPr txBox="1">
                <a:spLocks noRot="1" noChangeAspect="1" noMove="1" noResize="1" noEditPoints="1" noAdjustHandles="1" noChangeArrowheads="1" noChangeShapeType="1" noTextEdit="1"/>
              </p:cNvSpPr>
              <p:nvPr/>
            </p:nvSpPr>
            <p:spPr>
              <a:xfrm>
                <a:off x="5579476" y="2165154"/>
                <a:ext cx="2858924" cy="378758"/>
              </a:xfrm>
              <a:prstGeom prst="rect">
                <a:avLst/>
              </a:prstGeom>
              <a:blipFill>
                <a:blip r:embed="rId8"/>
                <a:stretch>
                  <a:fillRect l="-1066" b="-17742"/>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532"/>
                                        </p:tgtEl>
                                        <p:attrNameLst>
                                          <p:attrName>style.visibility</p:attrName>
                                        </p:attrNameLst>
                                      </p:cBhvr>
                                      <p:to>
                                        <p:strVal val="visible"/>
                                      </p:to>
                                    </p:set>
                                    <p:animEffect transition="in" filter="wipe(up)">
                                      <p:cBhvr>
                                        <p:cTn id="17" dur="500"/>
                                        <p:tgtEl>
                                          <p:spTgt spid="225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85" name="Text Box 17"/>
          <p:cNvSpPr txBox="1">
            <a:spLocks noChangeArrowheads="1"/>
          </p:cNvSpPr>
          <p:nvPr/>
        </p:nvSpPr>
        <p:spPr bwMode="auto">
          <a:xfrm>
            <a:off x="479425" y="4100513"/>
            <a:ext cx="81899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rgbClr val="7030A0"/>
                </a:solidFill>
                <a:ea typeface="黑体" panose="02010609060101010101" pitchFamily="49" charset="-122"/>
                <a:cs typeface="Times New Roman" panose="02020603050405020304" pitchFamily="18" charset="0"/>
              </a:rPr>
              <a:t>定义</a:t>
            </a:r>
            <a:r>
              <a:rPr lang="zh-CN" altLang="en-US" dirty="0">
                <a:solidFill>
                  <a:srgbClr val="CC0000"/>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设 </a:t>
            </a:r>
            <a:r>
              <a:rPr lang="en-US" altLang="zh-CN" b="1" i="1" dirty="0">
                <a:solidFill>
                  <a:schemeClr val="tx1"/>
                </a:solidFill>
                <a:ea typeface="黑体" panose="02010609060101010101" pitchFamily="49" charset="-122"/>
                <a:cs typeface="Times New Roman" panose="02020603050405020304" pitchFamily="18" charset="0"/>
              </a:rPr>
              <a:t>B</a:t>
            </a:r>
            <a:r>
              <a:rPr lang="en-US" altLang="zh-CN" i="1"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是 </a:t>
            </a:r>
            <a:r>
              <a:rPr lang="en-US" altLang="zh-CN" b="1" i="1" dirty="0">
                <a:solidFill>
                  <a:schemeClr val="tx1"/>
                </a:solidFill>
                <a:ea typeface="黑体" panose="02010609060101010101" pitchFamily="49" charset="-122"/>
                <a:cs typeface="Times New Roman" panose="02020603050405020304" pitchFamily="18" charset="0"/>
              </a:rPr>
              <a:t>A</a:t>
            </a:r>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的</a:t>
            </a:r>
            <a:r>
              <a:rPr lang="en-US" altLang="zh-CN" b="1" i="1" dirty="0">
                <a:solidFill>
                  <a:schemeClr val="tx1"/>
                </a:solidFill>
                <a:ea typeface="黑体" panose="02010609060101010101" pitchFamily="49" charset="-122"/>
                <a:cs typeface="Times New Roman" panose="02020603050405020304" pitchFamily="18" charset="0"/>
              </a:rPr>
              <a:t>m</a:t>
            </a:r>
            <a:r>
              <a:rPr lang="zh-CN" altLang="en-US" dirty="0">
                <a:solidFill>
                  <a:schemeClr val="tx1"/>
                </a:solidFill>
                <a:ea typeface="黑体" panose="02010609060101010101" pitchFamily="49" charset="-122"/>
                <a:cs typeface="Times New Roman" panose="02020603050405020304" pitchFamily="18" charset="0"/>
              </a:rPr>
              <a:t>个线性无关的列组成的矩阵，</a:t>
            </a:r>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记其余列所成矩阵为</a:t>
            </a:r>
            <a:r>
              <a:rPr lang="en-US" altLang="zh-CN" b="1" i="1" dirty="0">
                <a:solidFill>
                  <a:schemeClr val="tx1"/>
                </a:solidFill>
                <a:ea typeface="黑体" panose="02010609060101010101" pitchFamily="49" charset="-122"/>
                <a:cs typeface="Times New Roman" panose="02020603050405020304" pitchFamily="18" charset="0"/>
              </a:rPr>
              <a:t>N</a:t>
            </a:r>
            <a:r>
              <a:rPr lang="zh-CN" altLang="en-US" i="1"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与</a:t>
            </a:r>
            <a:r>
              <a:rPr lang="en-US" altLang="zh-CN" b="1" i="1" dirty="0">
                <a:solidFill>
                  <a:schemeClr val="tx1"/>
                </a:solidFill>
                <a:ea typeface="黑体" panose="02010609060101010101" pitchFamily="49" charset="-122"/>
                <a:cs typeface="Times New Roman" panose="02020603050405020304" pitchFamily="18" charset="0"/>
              </a:rPr>
              <a:t>B</a:t>
            </a:r>
            <a:r>
              <a:rPr lang="zh-CN" altLang="en-US" dirty="0">
                <a:solidFill>
                  <a:schemeClr val="tx1"/>
                </a:solidFill>
                <a:ea typeface="黑体" panose="02010609060101010101" pitchFamily="49" charset="-122"/>
                <a:cs typeface="Times New Roman" panose="02020603050405020304" pitchFamily="18" charset="0"/>
              </a:rPr>
              <a:t>和</a:t>
            </a:r>
            <a:r>
              <a:rPr lang="en-US" altLang="zh-CN" b="1" i="1" dirty="0">
                <a:solidFill>
                  <a:schemeClr val="tx1"/>
                </a:solidFill>
                <a:ea typeface="黑体" panose="02010609060101010101" pitchFamily="49" charset="-122"/>
                <a:cs typeface="Times New Roman" panose="02020603050405020304" pitchFamily="18" charset="0"/>
              </a:rPr>
              <a:t>N</a:t>
            </a:r>
            <a:r>
              <a:rPr lang="zh-CN" altLang="en-US" dirty="0">
                <a:solidFill>
                  <a:schemeClr val="tx1"/>
                </a:solidFill>
                <a:ea typeface="黑体" panose="02010609060101010101" pitchFamily="49" charset="-122"/>
                <a:cs typeface="Times New Roman" panose="02020603050405020304" pitchFamily="18" charset="0"/>
              </a:rPr>
              <a:t>所对应的变量分别为</a:t>
            </a:r>
            <a:r>
              <a:rPr lang="en-US" altLang="zh-CN" b="1" i="1" dirty="0" err="1">
                <a:solidFill>
                  <a:schemeClr val="tx1"/>
                </a:solidFill>
                <a:ea typeface="黑体" panose="02010609060101010101" pitchFamily="49" charset="-122"/>
                <a:cs typeface="Times New Roman" panose="02020603050405020304" pitchFamily="18" charset="0"/>
              </a:rPr>
              <a:t>x</a:t>
            </a:r>
            <a:r>
              <a:rPr lang="en-US" altLang="zh-CN" b="1" i="1" baseline="-25000" dirty="0" err="1">
                <a:solidFill>
                  <a:schemeClr val="tx1"/>
                </a:solidFill>
                <a:ea typeface="黑体" panose="02010609060101010101" pitchFamily="49" charset="-122"/>
                <a:cs typeface="Times New Roman" panose="02020603050405020304" pitchFamily="18" charset="0"/>
              </a:rPr>
              <a:t>B</a:t>
            </a:r>
            <a:r>
              <a:rPr lang="zh-CN" altLang="en-US" dirty="0">
                <a:solidFill>
                  <a:schemeClr val="tx1"/>
                </a:solidFill>
                <a:ea typeface="黑体" panose="02010609060101010101" pitchFamily="49" charset="-122"/>
                <a:cs typeface="Times New Roman" panose="02020603050405020304" pitchFamily="18" charset="0"/>
              </a:rPr>
              <a:t>和</a:t>
            </a:r>
            <a:r>
              <a:rPr lang="en-US" altLang="zh-CN" b="1" i="1" dirty="0" err="1">
                <a:solidFill>
                  <a:schemeClr val="tx1"/>
                </a:solidFill>
                <a:ea typeface="黑体" panose="02010609060101010101" pitchFamily="49" charset="-122"/>
                <a:cs typeface="Times New Roman" panose="02020603050405020304" pitchFamily="18" charset="0"/>
              </a:rPr>
              <a:t>x</a:t>
            </a:r>
            <a:r>
              <a:rPr lang="en-US" altLang="zh-CN" b="1" i="1" baseline="-25000" dirty="0" err="1">
                <a:solidFill>
                  <a:schemeClr val="tx1"/>
                </a:solidFill>
                <a:ea typeface="黑体" panose="02010609060101010101" pitchFamily="49" charset="-122"/>
                <a:cs typeface="Times New Roman" panose="02020603050405020304" pitchFamily="18" charset="0"/>
              </a:rPr>
              <a:t>N</a:t>
            </a:r>
            <a:r>
              <a:rPr lang="en-US" altLang="zh-CN" i="1" baseline="-25000" dirty="0">
                <a:solidFill>
                  <a:schemeClr val="tx1"/>
                </a:solidFill>
                <a:ea typeface="黑体" panose="02010609060101010101" pitchFamily="49" charset="-122"/>
                <a:cs typeface="Times New Roman" panose="02020603050405020304" pitchFamily="18" charset="0"/>
              </a:rPr>
              <a:t>.</a:t>
            </a:r>
            <a:r>
              <a:rPr lang="zh-CN" altLang="en-US" i="1" baseline="-25000"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称方程组</a:t>
            </a:r>
            <a:r>
              <a:rPr lang="en-US" altLang="zh-CN" b="1" i="1" dirty="0" err="1">
                <a:solidFill>
                  <a:schemeClr val="tx1"/>
                </a:solidFill>
                <a:ea typeface="黑体" panose="02010609060101010101" pitchFamily="49" charset="-122"/>
                <a:cs typeface="Times New Roman" panose="02020603050405020304" pitchFamily="18" charset="0"/>
              </a:rPr>
              <a:t>Bx</a:t>
            </a:r>
            <a:r>
              <a:rPr lang="en-US" altLang="zh-CN" b="1" i="1" baseline="-25000" dirty="0" err="1">
                <a:solidFill>
                  <a:schemeClr val="tx1"/>
                </a:solidFill>
                <a:ea typeface="黑体" panose="02010609060101010101" pitchFamily="49" charset="-122"/>
                <a:cs typeface="Times New Roman" panose="02020603050405020304" pitchFamily="18" charset="0"/>
              </a:rPr>
              <a:t>B</a:t>
            </a:r>
            <a:r>
              <a:rPr lang="en-US" altLang="zh-CN" b="1" i="1" dirty="0">
                <a:solidFill>
                  <a:schemeClr val="tx1"/>
                </a:solidFill>
                <a:ea typeface="黑体" panose="02010609060101010101" pitchFamily="49" charset="-122"/>
                <a:cs typeface="Times New Roman" panose="02020603050405020304" pitchFamily="18" charset="0"/>
              </a:rPr>
              <a:t> </a:t>
            </a:r>
            <a:r>
              <a:rPr lang="en-US" altLang="zh-CN" b="1" dirty="0">
                <a:solidFill>
                  <a:schemeClr val="tx1"/>
                </a:solidFill>
                <a:ea typeface="黑体" panose="02010609060101010101" pitchFamily="49" charset="-122"/>
                <a:cs typeface="Times New Roman" panose="02020603050405020304" pitchFamily="18" charset="0"/>
              </a:rPr>
              <a:t>= </a:t>
            </a:r>
            <a:r>
              <a:rPr lang="en-US" altLang="zh-CN" b="1" i="1" dirty="0">
                <a:solidFill>
                  <a:schemeClr val="tx1"/>
                </a:solidFill>
                <a:ea typeface="黑体" panose="02010609060101010101" pitchFamily="49" charset="-122"/>
                <a:cs typeface="Times New Roman" panose="02020603050405020304" pitchFamily="18" charset="0"/>
              </a:rPr>
              <a:t>b, </a:t>
            </a:r>
            <a:r>
              <a:rPr lang="en-US" altLang="zh-CN" b="1" i="1" dirty="0" err="1">
                <a:solidFill>
                  <a:schemeClr val="tx1"/>
                </a:solidFill>
                <a:ea typeface="黑体" panose="02010609060101010101" pitchFamily="49" charset="-122"/>
                <a:cs typeface="Times New Roman" panose="02020603050405020304" pitchFamily="18" charset="0"/>
              </a:rPr>
              <a:t>x</a:t>
            </a:r>
            <a:r>
              <a:rPr lang="en-US" altLang="zh-CN" b="1" i="1" baseline="-25000" dirty="0" err="1">
                <a:solidFill>
                  <a:schemeClr val="tx1"/>
                </a:solidFill>
                <a:ea typeface="黑体" panose="02010609060101010101" pitchFamily="49" charset="-122"/>
                <a:cs typeface="Times New Roman" panose="02020603050405020304" pitchFamily="18" charset="0"/>
              </a:rPr>
              <a:t>N</a:t>
            </a:r>
            <a:r>
              <a:rPr lang="en-US" altLang="zh-CN" b="1" dirty="0">
                <a:solidFill>
                  <a:schemeClr val="tx1"/>
                </a:solidFill>
                <a:ea typeface="黑体" panose="02010609060101010101" pitchFamily="49" charset="-122"/>
                <a:cs typeface="Times New Roman" panose="02020603050405020304" pitchFamily="18" charset="0"/>
              </a:rPr>
              <a:t>=0</a:t>
            </a:r>
            <a:r>
              <a:rPr lang="zh-CN" altLang="en-US" dirty="0">
                <a:solidFill>
                  <a:schemeClr val="tx1"/>
                </a:solidFill>
                <a:ea typeface="黑体" panose="02010609060101010101" pitchFamily="49" charset="-122"/>
                <a:cs typeface="Times New Roman" panose="02020603050405020304" pitchFamily="18" charset="0"/>
              </a:rPr>
              <a:t>的解是 </a:t>
            </a:r>
            <a:r>
              <a:rPr lang="en-US" altLang="zh-CN" b="1" i="1" dirty="0">
                <a:solidFill>
                  <a:schemeClr val="tx1"/>
                </a:solidFill>
                <a:ea typeface="黑体" panose="02010609060101010101" pitchFamily="49" charset="-122"/>
                <a:cs typeface="Times New Roman" panose="02020603050405020304" pitchFamily="18" charset="0"/>
              </a:rPr>
              <a:t>Ax </a:t>
            </a:r>
            <a:r>
              <a:rPr lang="en-US" altLang="zh-CN" b="1" dirty="0">
                <a:solidFill>
                  <a:schemeClr val="tx1"/>
                </a:solidFill>
                <a:ea typeface="黑体" panose="02010609060101010101" pitchFamily="49" charset="-122"/>
                <a:cs typeface="Times New Roman" panose="02020603050405020304" pitchFamily="18" charset="0"/>
              </a:rPr>
              <a:t>= </a:t>
            </a:r>
            <a:r>
              <a:rPr lang="en-US" altLang="zh-CN" b="1" i="1" dirty="0">
                <a:solidFill>
                  <a:schemeClr val="tx1"/>
                </a:solidFill>
                <a:ea typeface="黑体" panose="02010609060101010101" pitchFamily="49" charset="-122"/>
                <a:cs typeface="Times New Roman" panose="02020603050405020304" pitchFamily="18" charset="0"/>
              </a:rPr>
              <a:t>b </a:t>
            </a:r>
            <a:r>
              <a:rPr lang="zh-CN" altLang="en-US" dirty="0">
                <a:solidFill>
                  <a:schemeClr val="tx1"/>
                </a:solidFill>
                <a:ea typeface="黑体" panose="02010609060101010101" pitchFamily="49" charset="-122"/>
                <a:cs typeface="Times New Roman" panose="02020603050405020304" pitchFamily="18" charset="0"/>
              </a:rPr>
              <a:t>的</a:t>
            </a:r>
            <a:r>
              <a:rPr lang="zh-CN" altLang="en-US" dirty="0">
                <a:solidFill>
                  <a:srgbClr val="7030A0"/>
                </a:solidFill>
                <a:ea typeface="黑体" panose="02010609060101010101" pitchFamily="49" charset="-122"/>
                <a:cs typeface="Times New Roman" panose="02020603050405020304" pitchFamily="18" charset="0"/>
              </a:rPr>
              <a:t>基本解</a:t>
            </a:r>
            <a:r>
              <a:rPr lang="en-US" altLang="zh-CN" dirty="0">
                <a:ea typeface="黑体" panose="02010609060101010101" pitchFamily="49" charset="-122"/>
                <a:cs typeface="Times New Roman" panose="02020603050405020304" pitchFamily="18" charset="0"/>
              </a:rPr>
              <a:t>(basic solution) ;</a:t>
            </a:r>
            <a:r>
              <a:rPr lang="zh-CN" altLang="en-US" dirty="0">
                <a:solidFill>
                  <a:srgbClr val="7030A0"/>
                </a:solidFill>
                <a:ea typeface="黑体" panose="02010609060101010101" pitchFamily="49" charset="-122"/>
                <a:cs typeface="Times New Roman" panose="02020603050405020304" pitchFamily="18" charset="0"/>
              </a:rPr>
              <a:t>非负</a:t>
            </a:r>
            <a:r>
              <a:rPr lang="zh-CN" altLang="en-US" dirty="0">
                <a:solidFill>
                  <a:schemeClr val="tx1"/>
                </a:solidFill>
                <a:ea typeface="黑体" panose="02010609060101010101" pitchFamily="49" charset="-122"/>
                <a:cs typeface="Times New Roman" panose="02020603050405020304" pitchFamily="18" charset="0"/>
              </a:rPr>
              <a:t>基本解是标准形问题的</a:t>
            </a:r>
            <a:r>
              <a:rPr lang="zh-CN" altLang="en-US" dirty="0">
                <a:solidFill>
                  <a:srgbClr val="7030A0"/>
                </a:solidFill>
                <a:ea typeface="黑体" panose="02010609060101010101" pitchFamily="49" charset="-122"/>
                <a:cs typeface="Times New Roman" panose="02020603050405020304" pitchFamily="18" charset="0"/>
              </a:rPr>
              <a:t>基本可行解</a:t>
            </a:r>
            <a:r>
              <a:rPr lang="en-US" altLang="zh-CN" dirty="0">
                <a:solidFill>
                  <a:schemeClr val="tx1"/>
                </a:solidFill>
                <a:ea typeface="黑体" panose="02010609060101010101" pitchFamily="49" charset="-122"/>
                <a:cs typeface="Times New Roman" panose="02020603050405020304" pitchFamily="18" charset="0"/>
              </a:rPr>
              <a:t>(basic feasible solution). </a:t>
            </a:r>
            <a:endParaRPr lang="en-US" altLang="zh-CN" dirty="0">
              <a:ea typeface="黑体" panose="02010609060101010101" pitchFamily="49" charset="-122"/>
              <a:cs typeface="Times New Roman" panose="02020603050405020304" pitchFamily="18" charset="0"/>
            </a:endParaRPr>
          </a:p>
        </p:txBody>
      </p:sp>
      <p:sp>
        <p:nvSpPr>
          <p:cNvPr id="186393" name="Rectangle 25"/>
          <p:cNvSpPr>
            <a:spLocks noChangeArrowheads="1"/>
          </p:cNvSpPr>
          <p:nvPr/>
        </p:nvSpPr>
        <p:spPr bwMode="auto">
          <a:xfrm>
            <a:off x="693738" y="5718175"/>
            <a:ext cx="77073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dirty="0">
                <a:ea typeface="黑体" pitchFamily="2" charset="-122"/>
              </a:rPr>
              <a:t>称 </a:t>
            </a:r>
            <a:r>
              <a:rPr lang="en-US" altLang="zh-CN" b="1" i="1" dirty="0">
                <a:ea typeface="黑体" pitchFamily="2" charset="-122"/>
              </a:rPr>
              <a:t>B </a:t>
            </a:r>
            <a:r>
              <a:rPr lang="zh-CN" altLang="en-US" dirty="0">
                <a:ea typeface="黑体" pitchFamily="2" charset="-122"/>
              </a:rPr>
              <a:t>是</a:t>
            </a:r>
            <a:r>
              <a:rPr lang="zh-CN" altLang="en-US" dirty="0">
                <a:solidFill>
                  <a:srgbClr val="7030A0"/>
                </a:solidFill>
                <a:ea typeface="黑体" pitchFamily="2" charset="-122"/>
              </a:rPr>
              <a:t>基矩阵</a:t>
            </a:r>
            <a:r>
              <a:rPr lang="en-US" altLang="zh-CN" b="1" dirty="0">
                <a:solidFill>
                  <a:schemeClr val="tx1"/>
                </a:solidFill>
                <a:ea typeface="黑体" pitchFamily="2" charset="-122"/>
              </a:rPr>
              <a:t>(basis matrix)</a:t>
            </a:r>
            <a:r>
              <a:rPr lang="zh-CN" altLang="en-US" dirty="0">
                <a:ea typeface="黑体" pitchFamily="2" charset="-122"/>
              </a:rPr>
              <a:t>；</a:t>
            </a:r>
          </a:p>
          <a:p>
            <a:pPr algn="l"/>
            <a:r>
              <a:rPr lang="zh-CN" altLang="en-US" dirty="0">
                <a:ea typeface="黑体" pitchFamily="2" charset="-122"/>
              </a:rPr>
              <a:t>称与 </a:t>
            </a:r>
            <a:r>
              <a:rPr lang="en-US" altLang="zh-CN" b="1" i="1" dirty="0">
                <a:ea typeface="黑体" pitchFamily="2" charset="-122"/>
              </a:rPr>
              <a:t>B</a:t>
            </a:r>
            <a:r>
              <a:rPr lang="en-US" altLang="zh-CN" i="1" dirty="0">
                <a:ea typeface="黑体" pitchFamily="2" charset="-122"/>
              </a:rPr>
              <a:t> </a:t>
            </a:r>
            <a:r>
              <a:rPr lang="zh-CN" altLang="en-US" dirty="0">
                <a:ea typeface="黑体" pitchFamily="2" charset="-122"/>
              </a:rPr>
              <a:t>的列对应的变量为</a:t>
            </a:r>
            <a:r>
              <a:rPr lang="zh-CN" altLang="en-US" dirty="0">
                <a:solidFill>
                  <a:srgbClr val="7030A0"/>
                </a:solidFill>
                <a:ea typeface="黑体" pitchFamily="2" charset="-122"/>
              </a:rPr>
              <a:t>基变量</a:t>
            </a:r>
            <a:r>
              <a:rPr lang="en-US" altLang="zh-CN" b="1" dirty="0">
                <a:solidFill>
                  <a:schemeClr val="tx1"/>
                </a:solidFill>
                <a:ea typeface="黑体" pitchFamily="2" charset="-122"/>
              </a:rPr>
              <a:t>(basic variables)</a:t>
            </a:r>
          </a:p>
        </p:txBody>
      </p:sp>
      <p:sp>
        <p:nvSpPr>
          <p:cNvPr id="23556" name="Text Box 2"/>
          <p:cNvSpPr txBox="1">
            <a:spLocks noChangeArrowheads="1"/>
          </p:cNvSpPr>
          <p:nvPr/>
        </p:nvSpPr>
        <p:spPr bwMode="auto">
          <a:xfrm>
            <a:off x="323850" y="188913"/>
            <a:ext cx="7562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b="1">
                <a:solidFill>
                  <a:srgbClr val="0070C0"/>
                </a:solidFill>
                <a:ea typeface="黑体" pitchFamily="2" charset="-122"/>
              </a:rPr>
              <a:t>2.1.3 </a:t>
            </a:r>
            <a:r>
              <a:rPr lang="zh-CN" altLang="en-US" sz="3600" b="1">
                <a:solidFill>
                  <a:srgbClr val="0070C0"/>
                </a:solidFill>
                <a:ea typeface="黑体" pitchFamily="2" charset="-122"/>
              </a:rPr>
              <a:t>基本可行解</a:t>
            </a:r>
            <a:r>
              <a:rPr lang="en-US" altLang="zh-CN" sz="3600" b="1">
                <a:solidFill>
                  <a:srgbClr val="0070C0"/>
                </a:solidFill>
                <a:ea typeface="黑体" pitchFamily="2" charset="-122"/>
              </a:rPr>
              <a:t>(*****)</a:t>
            </a:r>
            <a:endParaRPr lang="en-US" altLang="zh-CN" sz="3600" b="1" u="sng">
              <a:solidFill>
                <a:srgbClr val="0070C0"/>
              </a:solidFill>
              <a:ea typeface="黑体" pitchFamily="2" charset="-122"/>
            </a:endParaRPr>
          </a:p>
        </p:txBody>
      </p:sp>
      <p:sp>
        <p:nvSpPr>
          <p:cNvPr id="23557" name="Text Box 31"/>
          <p:cNvSpPr txBox="1">
            <a:spLocks noChangeArrowheads="1"/>
          </p:cNvSpPr>
          <p:nvPr/>
        </p:nvSpPr>
        <p:spPr bwMode="auto">
          <a:xfrm>
            <a:off x="565150" y="1238250"/>
            <a:ext cx="906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其中</a:t>
            </a:r>
          </a:p>
        </p:txBody>
      </p:sp>
      <p:grpSp>
        <p:nvGrpSpPr>
          <p:cNvPr id="2" name="Group 35"/>
          <p:cNvGrpSpPr>
            <a:grpSpLocks/>
          </p:cNvGrpSpPr>
          <p:nvPr/>
        </p:nvGrpSpPr>
        <p:grpSpPr bwMode="auto">
          <a:xfrm>
            <a:off x="539750" y="1695450"/>
            <a:ext cx="6985000" cy="476250"/>
            <a:chOff x="340" y="2822"/>
            <a:chExt cx="4400" cy="300"/>
          </a:xfrm>
        </p:grpSpPr>
        <p:sp>
          <p:nvSpPr>
            <p:cNvPr id="23573" name="Text Box 16"/>
            <p:cNvSpPr txBox="1">
              <a:spLocks noChangeArrowheads="1"/>
            </p:cNvSpPr>
            <p:nvPr/>
          </p:nvSpPr>
          <p:spPr bwMode="auto">
            <a:xfrm>
              <a:off x="340" y="2831"/>
              <a:ext cx="13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7030A0"/>
                  </a:solidFill>
                  <a:ea typeface="黑体" pitchFamily="2" charset="-122"/>
                </a:rPr>
                <a:t>满秩假定</a:t>
              </a:r>
              <a:r>
                <a:rPr lang="zh-CN" altLang="en-US" b="1">
                  <a:solidFill>
                    <a:srgbClr val="7030A0"/>
                  </a:solidFill>
                  <a:ea typeface="黑体" pitchFamily="2" charset="-122"/>
                </a:rPr>
                <a:t>：</a:t>
              </a:r>
            </a:p>
          </p:txBody>
        </p:sp>
        <p:sp>
          <p:nvSpPr>
            <p:cNvPr id="23574" name="Text Box 33"/>
            <p:cNvSpPr txBox="1">
              <a:spLocks noChangeArrowheads="1"/>
            </p:cNvSpPr>
            <p:nvPr/>
          </p:nvSpPr>
          <p:spPr bwMode="auto">
            <a:xfrm>
              <a:off x="1475" y="2822"/>
              <a:ext cx="32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i="1" dirty="0">
                  <a:ea typeface="Arial Unicode MS" pitchFamily="34" charset="-122"/>
                  <a:cs typeface="Arial Unicode MS" pitchFamily="34" charset="-122"/>
                </a:rPr>
                <a:t>m &lt; n</a:t>
              </a:r>
              <a:r>
                <a:rPr lang="zh-CN" altLang="en-US" b="1" dirty="0">
                  <a:ea typeface="Arial Unicode MS" pitchFamily="34" charset="-122"/>
                  <a:cs typeface="Arial Unicode MS" pitchFamily="34" charset="-122"/>
                </a:rPr>
                <a:t>，</a:t>
              </a:r>
              <a:r>
                <a:rPr lang="zh-CN" altLang="en-US" dirty="0">
                  <a:latin typeface="黑体" pitchFamily="2" charset="-122"/>
                  <a:ea typeface="黑体" pitchFamily="2" charset="-122"/>
                  <a:cs typeface="Arial Unicode MS" pitchFamily="34" charset="-122"/>
                </a:rPr>
                <a:t>且</a:t>
              </a:r>
              <a:r>
                <a:rPr lang="zh-CN" altLang="en-US" b="1" dirty="0">
                  <a:ea typeface="Arial Unicode MS" pitchFamily="34" charset="-122"/>
                  <a:cs typeface="Arial Unicode MS" pitchFamily="34" charset="-122"/>
                </a:rPr>
                <a:t> </a:t>
              </a:r>
              <a:r>
                <a:rPr lang="en-US" altLang="zh-CN" b="1" i="1" dirty="0">
                  <a:ea typeface="Arial Unicode MS" pitchFamily="34" charset="-122"/>
                  <a:cs typeface="Arial Unicode MS" pitchFamily="34" charset="-122"/>
                </a:rPr>
                <a:t>A </a:t>
              </a:r>
              <a:r>
                <a:rPr lang="zh-CN" altLang="en-US" dirty="0">
                  <a:latin typeface="黑体" pitchFamily="2" charset="-122"/>
                  <a:ea typeface="黑体" pitchFamily="2" charset="-122"/>
                </a:rPr>
                <a:t>的行向量线性无关</a:t>
              </a:r>
              <a:r>
                <a:rPr lang="en-US" altLang="zh-CN" dirty="0">
                  <a:latin typeface="黑体" pitchFamily="2" charset="-122"/>
                  <a:ea typeface="黑体" pitchFamily="2" charset="-122"/>
                </a:rPr>
                <a:t>.</a:t>
              </a:r>
              <a:endParaRPr lang="zh-CN" altLang="en-US" dirty="0">
                <a:latin typeface="黑体" pitchFamily="2" charset="-122"/>
                <a:ea typeface="黑体" pitchFamily="2" charset="-122"/>
              </a:endParaRPr>
            </a:p>
          </p:txBody>
        </p:sp>
      </p:grpSp>
      <p:pic>
        <p:nvPicPr>
          <p:cNvPr id="2355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219200"/>
            <a:ext cx="2986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56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809625"/>
            <a:ext cx="29686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组合 2"/>
          <p:cNvGrpSpPr>
            <a:grpSpLocks/>
          </p:cNvGrpSpPr>
          <p:nvPr/>
        </p:nvGrpSpPr>
        <p:grpSpPr bwMode="auto">
          <a:xfrm>
            <a:off x="557213" y="2241550"/>
            <a:ext cx="4287837" cy="1314450"/>
            <a:chOff x="646113" y="2292350"/>
            <a:chExt cx="4656137" cy="1563688"/>
          </a:xfrm>
        </p:grpSpPr>
        <p:sp>
          <p:nvSpPr>
            <p:cNvPr id="23571" name="TextBox 2"/>
            <p:cNvSpPr txBox="1">
              <a:spLocks noChangeArrowheads="1"/>
            </p:cNvSpPr>
            <p:nvPr/>
          </p:nvSpPr>
          <p:spPr bwMode="auto">
            <a:xfrm>
              <a:off x="646113" y="2292350"/>
              <a:ext cx="1127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latin typeface="黑体" pitchFamily="2" charset="-122"/>
                  <a:ea typeface="黑体" pitchFamily="2" charset="-122"/>
                </a:rPr>
                <a:t>例</a:t>
              </a:r>
            </a:p>
          </p:txBody>
        </p:sp>
        <p:pic>
          <p:nvPicPr>
            <p:cNvPr id="2357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2343150"/>
              <a:ext cx="382111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组合 5"/>
          <p:cNvGrpSpPr>
            <a:grpSpLocks/>
          </p:cNvGrpSpPr>
          <p:nvPr/>
        </p:nvGrpSpPr>
        <p:grpSpPr bwMode="auto">
          <a:xfrm>
            <a:off x="6032500" y="439738"/>
            <a:ext cx="1657350" cy="1160462"/>
            <a:chOff x="6743700" y="1037431"/>
            <a:chExt cx="1657350" cy="1159669"/>
          </a:xfrm>
        </p:grpSpPr>
        <p:sp>
          <p:nvSpPr>
            <p:cNvPr id="23569" name="椭圆形标注 4"/>
            <p:cNvSpPr>
              <a:spLocks noChangeArrowheads="1"/>
            </p:cNvSpPr>
            <p:nvPr/>
          </p:nvSpPr>
          <p:spPr bwMode="auto">
            <a:xfrm>
              <a:off x="6743700" y="1037431"/>
              <a:ext cx="1485900" cy="1159669"/>
            </a:xfrm>
            <a:prstGeom prst="wedgeEllipseCallout">
              <a:avLst>
                <a:gd name="adj1" fmla="val -20833"/>
                <a:gd name="adj2" fmla="val 62500"/>
              </a:avLst>
            </a:prstGeom>
            <a:solidFill>
              <a:srgbClr val="92D050"/>
            </a:solidFill>
            <a:ln w="9525" algn="ctr">
              <a:solidFill>
                <a:schemeClr val="tx1"/>
              </a:solidFill>
              <a:round/>
              <a:headEnd/>
              <a:tailEnd/>
            </a:ln>
          </p:spPr>
          <p:txBody>
            <a:bodyPr wrap="none" anchor="ctr"/>
            <a:lstStyle/>
            <a:p>
              <a:endParaRPr lang="zh-CN" altLang="en-US"/>
            </a:p>
          </p:txBody>
        </p:sp>
        <p:sp>
          <p:nvSpPr>
            <p:cNvPr id="23570" name="TextBox 3"/>
            <p:cNvSpPr txBox="1">
              <a:spLocks noChangeArrowheads="1"/>
            </p:cNvSpPr>
            <p:nvPr/>
          </p:nvSpPr>
          <p:spPr bwMode="auto">
            <a:xfrm>
              <a:off x="6743700" y="1206132"/>
              <a:ext cx="16573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这个假设合理吗</a:t>
              </a:r>
              <a:r>
                <a:rPr lang="en-US" altLang="zh-CN">
                  <a:solidFill>
                    <a:schemeClr val="tx1"/>
                  </a:solidFill>
                  <a:latin typeface="黑体" pitchFamily="2" charset="-122"/>
                  <a:ea typeface="黑体" pitchFamily="2" charset="-122"/>
                </a:rPr>
                <a:t>?</a:t>
              </a:r>
              <a:endParaRPr lang="zh-CN" altLang="en-US">
                <a:solidFill>
                  <a:schemeClr val="tx1"/>
                </a:solidFill>
                <a:latin typeface="黑体" pitchFamily="2" charset="-122"/>
                <a:ea typeface="黑体" pitchFamily="2" charset="-122"/>
              </a:endParaRPr>
            </a:p>
          </p:txBody>
        </p:sp>
      </p:grpSp>
      <p:grpSp>
        <p:nvGrpSpPr>
          <p:cNvPr id="4" name="组合 3"/>
          <p:cNvGrpSpPr>
            <a:grpSpLocks/>
          </p:cNvGrpSpPr>
          <p:nvPr/>
        </p:nvGrpSpPr>
        <p:grpSpPr bwMode="auto">
          <a:xfrm>
            <a:off x="3878263" y="3611563"/>
            <a:ext cx="4427537" cy="488950"/>
            <a:chOff x="3878263" y="5643711"/>
            <a:chExt cx="4427537" cy="489298"/>
          </a:xfrm>
        </p:grpSpPr>
        <p:sp>
          <p:nvSpPr>
            <p:cNvPr id="17" name="TextBox 16"/>
            <p:cNvSpPr txBox="1">
              <a:spLocks noRot="1" noChangeAspect="1" noMove="1" noResize="1" noEditPoints="1" noAdjustHandles="1" noChangeArrowheads="1" noChangeShapeType="1" noTextEdit="1"/>
            </p:cNvSpPr>
            <p:nvPr/>
          </p:nvSpPr>
          <p:spPr>
            <a:xfrm>
              <a:off x="3878263" y="5643711"/>
              <a:ext cx="2446337" cy="461665"/>
            </a:xfrm>
            <a:prstGeom prst="rect">
              <a:avLst/>
            </a:prstGeom>
            <a:blipFill rotWithShape="1">
              <a:blip r:embed="rId5"/>
              <a:stretch>
                <a:fillRect b="-18421"/>
              </a:stretch>
            </a:blipFill>
          </p:spPr>
          <p:txBody>
            <a:bodyPr/>
            <a:lstStyle/>
            <a:p>
              <a:pPr>
                <a:defRPr/>
              </a:pPr>
              <a:r>
                <a:rPr lang="zh-CN" altLang="en-US">
                  <a:noFill/>
                </a:rPr>
                <a:t> </a:t>
              </a:r>
            </a:p>
          </p:txBody>
        </p:sp>
        <p:sp>
          <p:nvSpPr>
            <p:cNvPr id="18" name="TextBox 17"/>
            <p:cNvSpPr txBox="1">
              <a:spLocks noRot="1" noChangeAspect="1" noMove="1" noResize="1" noEditPoints="1" noAdjustHandles="1" noChangeArrowheads="1" noChangeShapeType="1" noTextEdit="1"/>
            </p:cNvSpPr>
            <p:nvPr/>
          </p:nvSpPr>
          <p:spPr>
            <a:xfrm>
              <a:off x="5859463" y="5671344"/>
              <a:ext cx="2446337" cy="461665"/>
            </a:xfrm>
            <a:prstGeom prst="rect">
              <a:avLst/>
            </a:prstGeom>
            <a:blipFill rotWithShape="1">
              <a:blip r:embed="rId6"/>
              <a:stretch>
                <a:fillRect l="-3731" t="-14474" b="-25000"/>
              </a:stretch>
            </a:blipFill>
          </p:spPr>
          <p:txBody>
            <a:bodyPr/>
            <a:lstStyle/>
            <a:p>
              <a:pPr>
                <a:defRPr/>
              </a:pPr>
              <a:r>
                <a:rPr lang="zh-CN" altLang="en-US">
                  <a:noFill/>
                </a:rPr>
                <a:t> </a:t>
              </a:r>
            </a:p>
          </p:txBody>
        </p:sp>
      </p:grpSp>
      <p:grpSp>
        <p:nvGrpSpPr>
          <p:cNvPr id="19" name="组合 18"/>
          <p:cNvGrpSpPr>
            <a:grpSpLocks/>
          </p:cNvGrpSpPr>
          <p:nvPr/>
        </p:nvGrpSpPr>
        <p:grpSpPr bwMode="auto">
          <a:xfrm>
            <a:off x="6159500" y="2459038"/>
            <a:ext cx="1530350" cy="1160462"/>
            <a:chOff x="6743700" y="1037431"/>
            <a:chExt cx="1530351" cy="1159669"/>
          </a:xfrm>
        </p:grpSpPr>
        <p:sp>
          <p:nvSpPr>
            <p:cNvPr id="23565" name="椭圆形标注 4"/>
            <p:cNvSpPr>
              <a:spLocks noChangeArrowheads="1"/>
            </p:cNvSpPr>
            <p:nvPr/>
          </p:nvSpPr>
          <p:spPr bwMode="auto">
            <a:xfrm>
              <a:off x="6743700" y="1037431"/>
              <a:ext cx="1485900" cy="1159669"/>
            </a:xfrm>
            <a:prstGeom prst="wedgeEllipseCallout">
              <a:avLst>
                <a:gd name="adj1" fmla="val -20833"/>
                <a:gd name="adj2" fmla="val 62500"/>
              </a:avLst>
            </a:prstGeom>
            <a:solidFill>
              <a:srgbClr val="92D050"/>
            </a:solidFill>
            <a:ln w="9525" algn="ctr">
              <a:solidFill>
                <a:schemeClr val="tx1"/>
              </a:solidFill>
              <a:round/>
              <a:headEnd/>
              <a:tailEnd/>
            </a:ln>
          </p:spPr>
          <p:txBody>
            <a:bodyPr wrap="none" anchor="ctr"/>
            <a:lstStyle/>
            <a:p>
              <a:endParaRPr lang="zh-CN" altLang="en-US"/>
            </a:p>
          </p:txBody>
        </p:sp>
        <p:sp>
          <p:nvSpPr>
            <p:cNvPr id="23566" name="TextBox 3"/>
            <p:cNvSpPr txBox="1">
              <a:spLocks noChangeArrowheads="1"/>
            </p:cNvSpPr>
            <p:nvPr/>
          </p:nvSpPr>
          <p:spPr bwMode="auto">
            <a:xfrm>
              <a:off x="6908800" y="1180749"/>
              <a:ext cx="1365251" cy="83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是同一个基吗</a:t>
              </a:r>
              <a:r>
                <a:rPr lang="en-US" altLang="zh-CN">
                  <a:solidFill>
                    <a:schemeClr val="tx1"/>
                  </a:solidFill>
                  <a:latin typeface="黑体" pitchFamily="2" charset="-122"/>
                  <a:ea typeface="黑体" pitchFamily="2" charset="-122"/>
                </a:rPr>
                <a:t>?</a:t>
              </a:r>
              <a:endParaRPr lang="zh-CN" altLang="en-US">
                <a:solidFill>
                  <a:schemeClr val="tx1"/>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638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6393"/>
                                        </p:tgtEl>
                                        <p:attrNameLst>
                                          <p:attrName>style.visibility</p:attrName>
                                        </p:attrNameLst>
                                      </p:cBhvr>
                                      <p:to>
                                        <p:strVal val="visible"/>
                                      </p:to>
                                    </p:set>
                                    <p:animEffect transition="in" filter="wipe(up)">
                                      <p:cBhvr>
                                        <p:cTn id="26" dur="500"/>
                                        <p:tgtEl>
                                          <p:spTgt spid="1863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5" grpId="0"/>
      <p:bldP spid="1863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96913" y="3502025"/>
            <a:ext cx="6726237" cy="706438"/>
            <a:chOff x="696913" y="5470525"/>
            <a:chExt cx="6726237" cy="706438"/>
          </a:xfrm>
        </p:grpSpPr>
        <p:sp>
          <p:nvSpPr>
            <p:cNvPr id="24584" name="Rectangle 25"/>
            <p:cNvSpPr>
              <a:spLocks noChangeArrowheads="1"/>
            </p:cNvSpPr>
            <p:nvPr/>
          </p:nvSpPr>
          <p:spPr bwMode="auto">
            <a:xfrm>
              <a:off x="696913" y="5470525"/>
              <a:ext cx="414496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algn="l">
                <a:buFont typeface="Wingdings" pitchFamily="2" charset="2"/>
                <a:buChar char="u"/>
              </a:pPr>
              <a:r>
                <a:rPr lang="zh-CN" altLang="en-US">
                  <a:latin typeface="黑体" pitchFamily="2" charset="-122"/>
                  <a:ea typeface="黑体" pitchFamily="2" charset="-122"/>
                </a:rPr>
                <a:t>基本可行解的个数</a:t>
              </a:r>
              <a:r>
                <a:rPr lang="zh-CN" altLang="en-US">
                  <a:solidFill>
                    <a:srgbClr val="7030A0"/>
                  </a:solidFill>
                  <a:latin typeface="黑体" pitchFamily="2" charset="-122"/>
                  <a:ea typeface="黑体" pitchFamily="2" charset="-122"/>
                </a:rPr>
                <a:t>不超过</a:t>
              </a:r>
            </a:p>
          </p:txBody>
        </p:sp>
        <p:pic>
          <p:nvPicPr>
            <p:cNvPr id="24585"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3" y="5559744"/>
              <a:ext cx="2814637" cy="58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8443" name="Text Box 27"/>
          <p:cNvSpPr txBox="1">
            <a:spLocks noChangeArrowheads="1"/>
          </p:cNvSpPr>
          <p:nvPr/>
        </p:nvSpPr>
        <p:spPr bwMode="auto">
          <a:xfrm>
            <a:off x="539750" y="4513263"/>
            <a:ext cx="860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a:t>  ◆ </a:t>
            </a:r>
            <a:r>
              <a:rPr lang="zh-CN" altLang="en-US">
                <a:solidFill>
                  <a:srgbClr val="7030A0"/>
                </a:solidFill>
                <a:ea typeface="黑体" pitchFamily="2" charset="-122"/>
              </a:rPr>
              <a:t>退化</a:t>
            </a:r>
            <a:r>
              <a:rPr lang="zh-CN" altLang="en-US">
                <a:solidFill>
                  <a:schemeClr val="tx1"/>
                </a:solidFill>
                <a:ea typeface="黑体" pitchFamily="2" charset="-122"/>
              </a:rPr>
              <a:t>基本可行解：某个或某些</a:t>
            </a:r>
            <a:r>
              <a:rPr lang="zh-CN" altLang="en-US">
                <a:solidFill>
                  <a:srgbClr val="7030A0"/>
                </a:solidFill>
                <a:ea typeface="黑体" pitchFamily="2" charset="-122"/>
              </a:rPr>
              <a:t>基变量取零</a:t>
            </a:r>
            <a:r>
              <a:rPr lang="zh-CN" altLang="en-US">
                <a:solidFill>
                  <a:schemeClr val="tx1"/>
                </a:solidFill>
                <a:ea typeface="黑体" pitchFamily="2" charset="-122"/>
              </a:rPr>
              <a:t>的基本可行解！</a:t>
            </a:r>
          </a:p>
        </p:txBody>
      </p:sp>
      <p:sp>
        <p:nvSpPr>
          <p:cNvPr id="188444" name="Text Box 28"/>
          <p:cNvSpPr txBox="1">
            <a:spLocks noChangeArrowheads="1"/>
          </p:cNvSpPr>
          <p:nvPr/>
        </p:nvSpPr>
        <p:spPr bwMode="auto">
          <a:xfrm>
            <a:off x="1081088" y="5059363"/>
            <a:ext cx="6697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7030A0"/>
                </a:solidFill>
                <a:ea typeface="黑体" pitchFamily="2" charset="-122"/>
              </a:rPr>
              <a:t>问题：</a:t>
            </a:r>
            <a:r>
              <a:rPr lang="zh-CN" altLang="en-US">
                <a:ea typeface="黑体" pitchFamily="2" charset="-122"/>
              </a:rPr>
              <a:t>基本可行解与基的对应关系？</a:t>
            </a:r>
            <a:r>
              <a:rPr lang="en-US" altLang="zh-CN">
                <a:ea typeface="黑体" pitchFamily="2" charset="-122"/>
              </a:rPr>
              <a:t>(</a:t>
            </a:r>
            <a:r>
              <a:rPr lang="zh-CN" altLang="en-US">
                <a:ea typeface="黑体" pitchFamily="2" charset="-122"/>
              </a:rPr>
              <a:t>见习题</a:t>
            </a:r>
            <a:r>
              <a:rPr lang="en-US" altLang="zh-CN">
                <a:ea typeface="黑体" pitchFamily="2" charset="-122"/>
              </a:rPr>
              <a:t>2.5)</a:t>
            </a:r>
          </a:p>
        </p:txBody>
      </p:sp>
      <p:grpSp>
        <p:nvGrpSpPr>
          <p:cNvPr id="24581" name="组合 2"/>
          <p:cNvGrpSpPr>
            <a:grpSpLocks/>
          </p:cNvGrpSpPr>
          <p:nvPr/>
        </p:nvGrpSpPr>
        <p:grpSpPr bwMode="auto">
          <a:xfrm>
            <a:off x="722313" y="606425"/>
            <a:ext cx="4857750" cy="2098675"/>
            <a:chOff x="836613" y="1889125"/>
            <a:chExt cx="4857750" cy="2098675"/>
          </a:xfrm>
        </p:grpSpPr>
        <p:sp>
          <p:nvSpPr>
            <p:cNvPr id="24582" name="Rectangle 10"/>
            <p:cNvSpPr>
              <a:spLocks noChangeArrowheads="1"/>
            </p:cNvSpPr>
            <p:nvPr/>
          </p:nvSpPr>
          <p:spPr bwMode="auto">
            <a:xfrm>
              <a:off x="836613" y="1889125"/>
              <a:ext cx="4857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a:solidFill>
                    <a:srgbClr val="7030A0"/>
                  </a:solidFill>
                  <a:latin typeface="黑体" pitchFamily="2" charset="-122"/>
                  <a:ea typeface="黑体" pitchFamily="2" charset="-122"/>
                </a:rPr>
                <a:t>例</a:t>
              </a:r>
              <a:r>
                <a:rPr lang="en-US" altLang="zh-CN">
                  <a:solidFill>
                    <a:srgbClr val="7030A0"/>
                  </a:solidFill>
                  <a:latin typeface="黑体" pitchFamily="2" charset="-122"/>
                  <a:ea typeface="黑体" pitchFamily="2" charset="-122"/>
                </a:rPr>
                <a:t>. </a:t>
              </a:r>
              <a:r>
                <a:rPr lang="zh-CN" altLang="en-US">
                  <a:solidFill>
                    <a:srgbClr val="7030A0"/>
                  </a:solidFill>
                  <a:latin typeface="黑体" pitchFamily="2" charset="-122"/>
                  <a:ea typeface="黑体" pitchFamily="2" charset="-122"/>
                </a:rPr>
                <a:t>基本可行解及几何意义</a:t>
              </a:r>
            </a:p>
          </p:txBody>
        </p:sp>
        <p:pic>
          <p:nvPicPr>
            <p:cNvPr id="2458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8" y="2476500"/>
              <a:ext cx="38211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844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8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43" grpId="0"/>
      <p:bldP spid="1884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79388" y="266700"/>
            <a:ext cx="8240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ea typeface="黑体" pitchFamily="2" charset="-122"/>
              </a:rPr>
              <a:t>基本可行解的存在性与基本定理</a:t>
            </a:r>
            <a:r>
              <a:rPr lang="en-US" altLang="zh-CN" sz="3600" b="1">
                <a:solidFill>
                  <a:srgbClr val="0070C0"/>
                </a:solidFill>
                <a:ea typeface="黑体" pitchFamily="2" charset="-122"/>
              </a:rPr>
              <a:t>(*****)</a:t>
            </a:r>
            <a:endParaRPr lang="en-US" altLang="zh-CN" sz="3600" b="1" u="sng">
              <a:solidFill>
                <a:srgbClr val="0070C0"/>
              </a:solidFill>
              <a:ea typeface="黑体" pitchFamily="2" charset="-122"/>
            </a:endParaRPr>
          </a:p>
        </p:txBody>
      </p:sp>
      <p:sp>
        <p:nvSpPr>
          <p:cNvPr id="190478" name="Rectangle 14"/>
          <p:cNvSpPr>
            <a:spLocks noChangeArrowheads="1"/>
          </p:cNvSpPr>
          <p:nvPr/>
        </p:nvSpPr>
        <p:spPr bwMode="auto">
          <a:xfrm>
            <a:off x="479425" y="4448175"/>
            <a:ext cx="8232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a:solidFill>
                  <a:srgbClr val="7030A0"/>
                </a:solidFill>
                <a:ea typeface="黑体" pitchFamily="2" charset="-122"/>
              </a:rPr>
              <a:t>定理</a:t>
            </a:r>
            <a:r>
              <a:rPr lang="en-US" altLang="zh-CN">
                <a:solidFill>
                  <a:schemeClr val="tx1"/>
                </a:solidFill>
                <a:ea typeface="黑体" pitchFamily="2" charset="-122"/>
              </a:rPr>
              <a:t>(</a:t>
            </a:r>
            <a:r>
              <a:rPr lang="zh-CN" altLang="en-US">
                <a:solidFill>
                  <a:schemeClr val="tx1"/>
                </a:solidFill>
                <a:ea typeface="黑体" pitchFamily="2" charset="-122"/>
              </a:rPr>
              <a:t>线性规划基本定理</a:t>
            </a:r>
            <a:r>
              <a:rPr lang="en-US" altLang="zh-CN">
                <a:solidFill>
                  <a:schemeClr val="tx1"/>
                </a:solidFill>
                <a:ea typeface="黑体" pitchFamily="2" charset="-122"/>
              </a:rPr>
              <a:t>)  </a:t>
            </a:r>
            <a:r>
              <a:rPr lang="zh-CN" altLang="en-US">
                <a:solidFill>
                  <a:schemeClr val="tx1"/>
                </a:solidFill>
                <a:ea typeface="黑体" pitchFamily="2" charset="-122"/>
              </a:rPr>
              <a:t>考虑具有标准形的线性规划问题，其中</a:t>
            </a:r>
            <a:r>
              <a:rPr lang="zh-CN" altLang="en-US" b="1">
                <a:solidFill>
                  <a:schemeClr val="tx1"/>
                </a:solidFill>
                <a:ea typeface="黑体" pitchFamily="2" charset="-122"/>
              </a:rPr>
              <a:t> </a:t>
            </a:r>
            <a:r>
              <a:rPr lang="en-US" altLang="zh-CN" b="1" i="1">
                <a:solidFill>
                  <a:schemeClr val="tx1"/>
                </a:solidFill>
                <a:ea typeface="黑体" pitchFamily="2" charset="-122"/>
              </a:rPr>
              <a:t>A</a:t>
            </a:r>
            <a:r>
              <a:rPr lang="en-US" altLang="zh-CN" i="1">
                <a:solidFill>
                  <a:schemeClr val="tx1"/>
                </a:solidFill>
                <a:ea typeface="黑体" pitchFamily="2" charset="-122"/>
              </a:rPr>
              <a:t> </a:t>
            </a:r>
            <a:r>
              <a:rPr lang="zh-CN" altLang="en-US">
                <a:solidFill>
                  <a:schemeClr val="tx1"/>
                </a:solidFill>
                <a:ea typeface="黑体" pitchFamily="2" charset="-122"/>
              </a:rPr>
              <a:t>是秩为 </a:t>
            </a:r>
            <a:r>
              <a:rPr lang="en-US" altLang="zh-CN" b="1" i="1">
                <a:solidFill>
                  <a:schemeClr val="tx1"/>
                </a:solidFill>
                <a:ea typeface="黑体" pitchFamily="2" charset="-122"/>
              </a:rPr>
              <a:t>m</a:t>
            </a:r>
            <a:r>
              <a:rPr lang="en-US" altLang="zh-CN" i="1">
                <a:solidFill>
                  <a:schemeClr val="tx1"/>
                </a:solidFill>
                <a:ea typeface="黑体" pitchFamily="2" charset="-122"/>
              </a:rPr>
              <a:t> </a:t>
            </a:r>
            <a:r>
              <a:rPr lang="zh-CN" altLang="en-US">
                <a:solidFill>
                  <a:schemeClr val="tx1"/>
                </a:solidFill>
                <a:ea typeface="黑体" pitchFamily="2" charset="-122"/>
              </a:rPr>
              <a:t>的</a:t>
            </a:r>
            <a:r>
              <a:rPr lang="en-US" altLang="zh-CN" b="1" i="1">
                <a:solidFill>
                  <a:schemeClr val="tx1"/>
                </a:solidFill>
                <a:ea typeface="黑体" pitchFamily="2" charset="-122"/>
              </a:rPr>
              <a:t>m</a:t>
            </a:r>
            <a:r>
              <a:rPr lang="en-US" altLang="zh-CN" b="1">
                <a:solidFill>
                  <a:schemeClr val="tx1"/>
                </a:solidFill>
                <a:ea typeface="黑体" pitchFamily="2" charset="-122"/>
              </a:rPr>
              <a:t>×</a:t>
            </a:r>
            <a:r>
              <a:rPr lang="en-US" altLang="zh-CN" b="1" i="1">
                <a:solidFill>
                  <a:schemeClr val="tx1"/>
                </a:solidFill>
                <a:ea typeface="黑体" pitchFamily="2" charset="-122"/>
              </a:rPr>
              <a:t>n</a:t>
            </a:r>
            <a:r>
              <a:rPr lang="en-US" altLang="zh-CN" i="1">
                <a:solidFill>
                  <a:schemeClr val="tx1"/>
                </a:solidFill>
                <a:ea typeface="黑体" pitchFamily="2" charset="-122"/>
              </a:rPr>
              <a:t> </a:t>
            </a:r>
            <a:r>
              <a:rPr lang="zh-CN" altLang="en-US">
                <a:solidFill>
                  <a:schemeClr val="tx1"/>
                </a:solidFill>
                <a:ea typeface="黑体" pitchFamily="2" charset="-122"/>
              </a:rPr>
              <a:t>矩阵</a:t>
            </a:r>
            <a:r>
              <a:rPr lang="en-US" altLang="zh-CN">
                <a:solidFill>
                  <a:schemeClr val="tx1"/>
                </a:solidFill>
                <a:ea typeface="黑体" pitchFamily="2" charset="-122"/>
              </a:rPr>
              <a:t>, </a:t>
            </a:r>
            <a:r>
              <a:rPr lang="zh-CN" altLang="en-US">
                <a:solidFill>
                  <a:srgbClr val="7030A0"/>
                </a:solidFill>
                <a:ea typeface="黑体" pitchFamily="2" charset="-122"/>
              </a:rPr>
              <a:t>如果问题有解</a:t>
            </a:r>
            <a:r>
              <a:rPr lang="zh-CN" altLang="en-US">
                <a:solidFill>
                  <a:schemeClr val="tx1"/>
                </a:solidFill>
                <a:ea typeface="黑体" pitchFamily="2" charset="-122"/>
              </a:rPr>
              <a:t>，则</a:t>
            </a:r>
            <a:r>
              <a:rPr lang="zh-CN" altLang="en-US">
                <a:solidFill>
                  <a:srgbClr val="7030A0"/>
                </a:solidFill>
                <a:ea typeface="黑体" pitchFamily="2" charset="-122"/>
              </a:rPr>
              <a:t>必有</a:t>
            </a:r>
            <a:r>
              <a:rPr lang="zh-CN" altLang="en-US">
                <a:solidFill>
                  <a:schemeClr val="tx1"/>
                </a:solidFill>
                <a:ea typeface="黑体" pitchFamily="2" charset="-122"/>
              </a:rPr>
              <a:t>某个基本可行解是最优解</a:t>
            </a:r>
            <a:r>
              <a:rPr lang="en-US" altLang="zh-CN">
                <a:solidFill>
                  <a:schemeClr val="tx1"/>
                </a:solidFill>
                <a:ea typeface="黑体" pitchFamily="2" charset="-122"/>
              </a:rPr>
              <a:t>.</a:t>
            </a:r>
            <a:endParaRPr lang="zh-CN" altLang="en-US">
              <a:solidFill>
                <a:schemeClr val="tx1"/>
              </a:solidFill>
              <a:ea typeface="黑体" pitchFamily="2" charset="-122"/>
            </a:endParaRPr>
          </a:p>
        </p:txBody>
      </p:sp>
      <p:sp>
        <p:nvSpPr>
          <p:cNvPr id="4" name="Rectangle 14"/>
          <p:cNvSpPr>
            <a:spLocks noChangeArrowheads="1"/>
          </p:cNvSpPr>
          <p:nvPr/>
        </p:nvSpPr>
        <p:spPr bwMode="auto">
          <a:xfrm>
            <a:off x="539750" y="1450975"/>
            <a:ext cx="8020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a:solidFill>
                  <a:schemeClr val="tx1"/>
                </a:solidFill>
                <a:ea typeface="黑体" pitchFamily="2" charset="-122"/>
              </a:rPr>
              <a:t>定理</a:t>
            </a:r>
            <a:r>
              <a:rPr lang="en-US" altLang="zh-CN">
                <a:solidFill>
                  <a:schemeClr val="tx1"/>
                </a:solidFill>
                <a:ea typeface="黑体" pitchFamily="2" charset="-122"/>
              </a:rPr>
              <a:t> (</a:t>
            </a:r>
            <a:r>
              <a:rPr lang="en-US" altLang="zh-CN" b="1">
                <a:solidFill>
                  <a:schemeClr val="tx1"/>
                </a:solidFill>
                <a:ea typeface="黑体" pitchFamily="2" charset="-122"/>
              </a:rPr>
              <a:t>BFS</a:t>
            </a:r>
            <a:r>
              <a:rPr lang="zh-CN" altLang="en-US">
                <a:solidFill>
                  <a:schemeClr val="tx1"/>
                </a:solidFill>
                <a:ea typeface="黑体" pitchFamily="2" charset="-122"/>
              </a:rPr>
              <a:t>的存在性</a:t>
            </a:r>
            <a:r>
              <a:rPr lang="en-US" altLang="zh-CN">
                <a:solidFill>
                  <a:schemeClr val="tx1"/>
                </a:solidFill>
                <a:ea typeface="黑体" pitchFamily="2" charset="-122"/>
              </a:rPr>
              <a:t>) </a:t>
            </a:r>
            <a:r>
              <a:rPr lang="zh-CN" altLang="en-US">
                <a:solidFill>
                  <a:schemeClr val="tx1"/>
                </a:solidFill>
                <a:ea typeface="黑体" pitchFamily="2" charset="-122"/>
              </a:rPr>
              <a:t>考虑具有标准形的线性规划问题，其中</a:t>
            </a:r>
            <a:r>
              <a:rPr lang="en-US" altLang="zh-CN" b="1" i="1">
                <a:solidFill>
                  <a:schemeClr val="tx1"/>
                </a:solidFill>
                <a:ea typeface="黑体" pitchFamily="2" charset="-122"/>
              </a:rPr>
              <a:t>A</a:t>
            </a:r>
            <a:r>
              <a:rPr lang="en-US" altLang="zh-CN" i="1">
                <a:solidFill>
                  <a:schemeClr val="tx1"/>
                </a:solidFill>
                <a:ea typeface="黑体" pitchFamily="2" charset="-122"/>
              </a:rPr>
              <a:t> </a:t>
            </a:r>
            <a:r>
              <a:rPr lang="zh-CN" altLang="en-US">
                <a:solidFill>
                  <a:schemeClr val="tx1"/>
                </a:solidFill>
                <a:ea typeface="黑体" pitchFamily="2" charset="-122"/>
              </a:rPr>
              <a:t>是秩为 </a:t>
            </a:r>
            <a:r>
              <a:rPr lang="en-US" altLang="zh-CN" b="1" i="1">
                <a:solidFill>
                  <a:schemeClr val="tx1"/>
                </a:solidFill>
                <a:ea typeface="黑体" pitchFamily="2" charset="-122"/>
              </a:rPr>
              <a:t>m </a:t>
            </a:r>
            <a:r>
              <a:rPr lang="zh-CN" altLang="en-US">
                <a:solidFill>
                  <a:schemeClr val="tx1"/>
                </a:solidFill>
                <a:ea typeface="黑体" pitchFamily="2" charset="-122"/>
              </a:rPr>
              <a:t>的</a:t>
            </a:r>
            <a:r>
              <a:rPr lang="en-US" altLang="zh-CN" b="1" i="1">
                <a:solidFill>
                  <a:schemeClr val="tx1"/>
                </a:solidFill>
                <a:ea typeface="黑体" pitchFamily="2" charset="-122"/>
              </a:rPr>
              <a:t>m</a:t>
            </a:r>
            <a:r>
              <a:rPr lang="en-US" altLang="zh-CN" b="1">
                <a:solidFill>
                  <a:schemeClr val="tx1"/>
                </a:solidFill>
                <a:ea typeface="黑体" pitchFamily="2" charset="-122"/>
              </a:rPr>
              <a:t>×</a:t>
            </a:r>
            <a:r>
              <a:rPr lang="en-US" altLang="zh-CN" b="1" i="1">
                <a:solidFill>
                  <a:schemeClr val="tx1"/>
                </a:solidFill>
                <a:ea typeface="黑体" pitchFamily="2" charset="-122"/>
              </a:rPr>
              <a:t>n</a:t>
            </a:r>
            <a:r>
              <a:rPr lang="en-US" altLang="zh-CN" i="1">
                <a:solidFill>
                  <a:schemeClr val="tx1"/>
                </a:solidFill>
                <a:ea typeface="黑体" pitchFamily="2" charset="-122"/>
              </a:rPr>
              <a:t> </a:t>
            </a:r>
            <a:r>
              <a:rPr lang="zh-CN" altLang="en-US">
                <a:solidFill>
                  <a:schemeClr val="tx1"/>
                </a:solidFill>
                <a:ea typeface="黑体" pitchFamily="2" charset="-122"/>
              </a:rPr>
              <a:t>矩阵</a:t>
            </a:r>
            <a:r>
              <a:rPr lang="en-US" altLang="zh-CN">
                <a:solidFill>
                  <a:schemeClr val="tx1"/>
                </a:solidFill>
                <a:ea typeface="黑体" pitchFamily="2" charset="-122"/>
              </a:rPr>
              <a:t>,  </a:t>
            </a:r>
            <a:r>
              <a:rPr lang="zh-CN" altLang="en-US">
                <a:solidFill>
                  <a:srgbClr val="7030A0"/>
                </a:solidFill>
                <a:ea typeface="黑体" pitchFamily="2" charset="-122"/>
              </a:rPr>
              <a:t>如果问题有可行解</a:t>
            </a:r>
            <a:r>
              <a:rPr lang="zh-CN" altLang="en-US">
                <a:solidFill>
                  <a:schemeClr val="tx1"/>
                </a:solidFill>
                <a:ea typeface="黑体" pitchFamily="2" charset="-122"/>
              </a:rPr>
              <a:t>，则</a:t>
            </a:r>
            <a:r>
              <a:rPr lang="zh-CN" altLang="en-US">
                <a:solidFill>
                  <a:srgbClr val="7030A0"/>
                </a:solidFill>
                <a:ea typeface="黑体" pitchFamily="2" charset="-122"/>
              </a:rPr>
              <a:t>必存在</a:t>
            </a:r>
            <a:r>
              <a:rPr lang="zh-CN" altLang="en-US">
                <a:solidFill>
                  <a:schemeClr val="tx1"/>
                </a:solidFill>
                <a:ea typeface="黑体" pitchFamily="2" charset="-122"/>
              </a:rPr>
              <a:t>基本可行解</a:t>
            </a:r>
            <a:r>
              <a:rPr lang="en-US" altLang="zh-CN">
                <a:ea typeface="黑体" pitchFamily="2" charset="-122"/>
              </a:rPr>
              <a:t>.</a:t>
            </a:r>
            <a:endParaRPr lang="zh-CN" altLang="en-US">
              <a:ea typeface="黑体" pitchFamily="2" charset="-122"/>
            </a:endParaRPr>
          </a:p>
        </p:txBody>
      </p:sp>
      <p:sp>
        <p:nvSpPr>
          <p:cNvPr id="5" name="Text Box 21"/>
          <p:cNvSpPr txBox="1">
            <a:spLocks noChangeArrowheads="1"/>
          </p:cNvSpPr>
          <p:nvPr/>
        </p:nvSpPr>
        <p:spPr bwMode="auto">
          <a:xfrm>
            <a:off x="544513" y="3106738"/>
            <a:ext cx="77819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rgbClr val="7030A0"/>
                </a:solidFill>
                <a:latin typeface="黑体" pitchFamily="2" charset="-122"/>
                <a:ea typeface="黑体" pitchFamily="2" charset="-122"/>
              </a:rPr>
              <a:t>事实</a:t>
            </a:r>
            <a:r>
              <a:rPr lang="zh-CN" altLang="en-US" dirty="0"/>
              <a:t>：</a:t>
            </a:r>
            <a:r>
              <a:rPr lang="zh-CN" altLang="en-US" dirty="0">
                <a:solidFill>
                  <a:schemeClr val="tx1"/>
                </a:solidFill>
                <a:latin typeface="黑体" pitchFamily="2" charset="-122"/>
                <a:ea typeface="黑体" pitchFamily="2" charset="-122"/>
              </a:rPr>
              <a:t>设</a:t>
            </a:r>
            <a:r>
              <a:rPr lang="zh-CN" altLang="en-US" dirty="0">
                <a:solidFill>
                  <a:schemeClr val="tx1"/>
                </a:solidFill>
                <a:ea typeface="黑体" pitchFamily="2" charset="-122"/>
              </a:rPr>
              <a:t> </a:t>
            </a:r>
            <a:r>
              <a:rPr lang="en-US" altLang="zh-CN" sz="2800" b="1" i="1" dirty="0">
                <a:solidFill>
                  <a:schemeClr val="tx1"/>
                </a:solidFill>
                <a:ea typeface="黑体" pitchFamily="2" charset="-122"/>
              </a:rPr>
              <a:t>x</a:t>
            </a:r>
            <a:r>
              <a:rPr lang="en-US" altLang="zh-CN" b="1" dirty="0">
                <a:solidFill>
                  <a:schemeClr val="tx1"/>
                </a:solidFill>
                <a:ea typeface="黑体" pitchFamily="2" charset="-122"/>
              </a:rPr>
              <a:t>  </a:t>
            </a:r>
            <a:r>
              <a:rPr lang="zh-CN" altLang="en-US" dirty="0">
                <a:solidFill>
                  <a:schemeClr val="tx1"/>
                </a:solidFill>
                <a:ea typeface="黑体" pitchFamily="2" charset="-122"/>
              </a:rPr>
              <a:t>是线性规划的可行解，则 </a:t>
            </a:r>
            <a:r>
              <a:rPr lang="en-US" altLang="zh-CN" sz="2800" b="1" i="1" dirty="0">
                <a:solidFill>
                  <a:schemeClr val="tx1"/>
                </a:solidFill>
                <a:ea typeface="黑体" pitchFamily="2" charset="-122"/>
              </a:rPr>
              <a:t>x</a:t>
            </a:r>
            <a:r>
              <a:rPr lang="en-US" altLang="zh-CN" b="1" dirty="0">
                <a:solidFill>
                  <a:schemeClr val="tx1"/>
                </a:solidFill>
                <a:ea typeface="黑体" pitchFamily="2" charset="-122"/>
              </a:rPr>
              <a:t> </a:t>
            </a:r>
            <a:r>
              <a:rPr lang="en-US" altLang="zh-CN" dirty="0">
                <a:solidFill>
                  <a:schemeClr val="tx1"/>
                </a:solidFill>
                <a:ea typeface="黑体" pitchFamily="2" charset="-122"/>
              </a:rPr>
              <a:t> </a:t>
            </a:r>
            <a:r>
              <a:rPr lang="zh-CN" altLang="en-US" dirty="0">
                <a:solidFill>
                  <a:schemeClr val="tx1"/>
                </a:solidFill>
                <a:ea typeface="黑体" pitchFamily="2" charset="-122"/>
              </a:rPr>
              <a:t>是线性规划的基本可行解</a:t>
            </a:r>
            <a:r>
              <a:rPr lang="zh-CN" altLang="en-US" dirty="0">
                <a:solidFill>
                  <a:srgbClr val="7030A0"/>
                </a:solidFill>
                <a:ea typeface="黑体" pitchFamily="2" charset="-122"/>
              </a:rPr>
              <a:t>当且仅当</a:t>
            </a:r>
            <a:r>
              <a:rPr lang="en-US" altLang="zh-CN" b="1" i="1" dirty="0">
                <a:solidFill>
                  <a:schemeClr val="tx1"/>
                </a:solidFill>
                <a:ea typeface="黑体" pitchFamily="2" charset="-122"/>
              </a:rPr>
              <a:t>x</a:t>
            </a:r>
            <a:r>
              <a:rPr lang="zh-CN" altLang="en-US" dirty="0">
                <a:solidFill>
                  <a:schemeClr val="tx1"/>
                </a:solidFill>
                <a:ea typeface="黑体" pitchFamily="2" charset="-122"/>
              </a:rPr>
              <a:t>的正分量对应的列线性无关</a:t>
            </a:r>
            <a:r>
              <a:rPr lang="en-US" altLang="zh-CN" dirty="0">
                <a:solidFill>
                  <a:schemeClr val="tx1"/>
                </a:solidFill>
                <a:ea typeface="黑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393700" y="5875338"/>
            <a:ext cx="843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t>“You don‘t understand anything until you learn it </a:t>
            </a:r>
            <a:r>
              <a:rPr lang="en-US" altLang="zh-CN" sz="2000" b="1">
                <a:solidFill>
                  <a:srgbClr val="7030A0"/>
                </a:solidFill>
              </a:rPr>
              <a:t>more than one way</a:t>
            </a:r>
            <a:r>
              <a:rPr lang="en-US" altLang="zh-CN" sz="2000" b="1"/>
              <a:t>.”                 Marvin Minsky (</a:t>
            </a:r>
            <a:r>
              <a:rPr lang="zh-CN" altLang="en-US" sz="2000" b="1"/>
              <a:t>人工智能领域的专家</a:t>
            </a:r>
            <a:r>
              <a:rPr lang="en-US" altLang="zh-CN" sz="2000" b="1"/>
              <a:t>)</a:t>
            </a:r>
            <a:endParaRPr lang="zh-CN" altLang="en-US" sz="2000"/>
          </a:p>
        </p:txBody>
      </p:sp>
      <p:sp>
        <p:nvSpPr>
          <p:cNvPr id="26627" name="Text Box 2"/>
          <p:cNvSpPr txBox="1">
            <a:spLocks noChangeArrowheads="1"/>
          </p:cNvSpPr>
          <p:nvPr/>
        </p:nvSpPr>
        <p:spPr bwMode="auto">
          <a:xfrm>
            <a:off x="179388" y="266700"/>
            <a:ext cx="30972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b="1">
                <a:solidFill>
                  <a:srgbClr val="0070C0"/>
                </a:solidFill>
                <a:ea typeface="黑体" pitchFamily="2" charset="-122"/>
              </a:rPr>
              <a:t>2.1.5 </a:t>
            </a:r>
            <a:r>
              <a:rPr lang="zh-CN" altLang="en-US" sz="3600" b="1">
                <a:solidFill>
                  <a:srgbClr val="0070C0"/>
                </a:solidFill>
                <a:ea typeface="黑体" pitchFamily="2" charset="-122"/>
              </a:rPr>
              <a:t>几何直观</a:t>
            </a:r>
            <a:endParaRPr lang="zh-CN" altLang="en-US" sz="3600" b="1" u="sng">
              <a:solidFill>
                <a:srgbClr val="0070C0"/>
              </a:solidFill>
              <a:ea typeface="黑体" pitchFamily="2" charset="-122"/>
            </a:endParaRPr>
          </a:p>
        </p:txBody>
      </p:sp>
      <p:sp>
        <p:nvSpPr>
          <p:cNvPr id="26628" name="Rectangle 3"/>
          <p:cNvSpPr>
            <a:spLocks noChangeArrowheads="1"/>
          </p:cNvSpPr>
          <p:nvPr/>
        </p:nvSpPr>
        <p:spPr bwMode="auto">
          <a:xfrm>
            <a:off x="2051050" y="900113"/>
            <a:ext cx="5040313" cy="490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z="2800">
                <a:solidFill>
                  <a:srgbClr val="7030A0"/>
                </a:solidFill>
                <a:latin typeface="黑体" pitchFamily="2" charset="-122"/>
                <a:ea typeface="黑体" pitchFamily="2" charset="-122"/>
              </a:rPr>
              <a:t>线性规划的基本定理</a:t>
            </a:r>
            <a:r>
              <a:rPr lang="en-US" altLang="zh-CN" sz="2800">
                <a:solidFill>
                  <a:srgbClr val="7030A0"/>
                </a:solidFill>
                <a:latin typeface="黑体" pitchFamily="2" charset="-122"/>
                <a:ea typeface="黑体" pitchFamily="2" charset="-122"/>
              </a:rPr>
              <a:t>(</a:t>
            </a:r>
            <a:r>
              <a:rPr lang="zh-CN" altLang="en-US" sz="2800">
                <a:solidFill>
                  <a:srgbClr val="7030A0"/>
                </a:solidFill>
                <a:latin typeface="黑体" pitchFamily="2" charset="-122"/>
                <a:ea typeface="黑体" pitchFamily="2" charset="-122"/>
              </a:rPr>
              <a:t>标准形</a:t>
            </a:r>
            <a:r>
              <a:rPr lang="en-US" altLang="zh-CN" sz="2800">
                <a:solidFill>
                  <a:srgbClr val="7030A0"/>
                </a:solidFill>
                <a:latin typeface="黑体" pitchFamily="2" charset="-122"/>
                <a:ea typeface="黑体" pitchFamily="2" charset="-122"/>
              </a:rPr>
              <a:t>)</a:t>
            </a:r>
          </a:p>
        </p:txBody>
      </p:sp>
      <p:grpSp>
        <p:nvGrpSpPr>
          <p:cNvPr id="26629" name="组合 4"/>
          <p:cNvGrpSpPr>
            <a:grpSpLocks/>
          </p:cNvGrpSpPr>
          <p:nvPr/>
        </p:nvGrpSpPr>
        <p:grpSpPr bwMode="auto">
          <a:xfrm>
            <a:off x="1128713" y="1404938"/>
            <a:ext cx="2719387" cy="4435475"/>
            <a:chOff x="1128713" y="1404938"/>
            <a:chExt cx="2719387" cy="4435475"/>
          </a:xfrm>
        </p:grpSpPr>
        <p:grpSp>
          <p:nvGrpSpPr>
            <p:cNvPr id="26640" name="Group 24"/>
            <p:cNvGrpSpPr>
              <a:grpSpLocks/>
            </p:cNvGrpSpPr>
            <p:nvPr/>
          </p:nvGrpSpPr>
          <p:grpSpPr bwMode="auto">
            <a:xfrm>
              <a:off x="1128713" y="1404938"/>
              <a:ext cx="2719387" cy="4435475"/>
              <a:chOff x="703" y="1117"/>
              <a:chExt cx="1713" cy="2794"/>
            </a:xfrm>
          </p:grpSpPr>
          <p:sp>
            <p:nvSpPr>
              <p:cNvPr id="26642" name="Text Box 6"/>
              <p:cNvSpPr txBox="1">
                <a:spLocks noChangeArrowheads="1"/>
              </p:cNvSpPr>
              <p:nvPr/>
            </p:nvSpPr>
            <p:spPr bwMode="auto">
              <a:xfrm>
                <a:off x="975" y="1344"/>
                <a:ext cx="1270"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a:ea typeface="黑体" pitchFamily="2" charset="-122"/>
                  </a:rPr>
                  <a:t>基本可行解</a:t>
                </a:r>
              </a:p>
            </p:txBody>
          </p:sp>
          <p:sp>
            <p:nvSpPr>
              <p:cNvPr id="26643" name="Text Box 7"/>
              <p:cNvSpPr txBox="1">
                <a:spLocks noChangeArrowheads="1"/>
              </p:cNvSpPr>
              <p:nvPr/>
            </p:nvSpPr>
            <p:spPr bwMode="auto">
              <a:xfrm>
                <a:off x="924" y="1876"/>
                <a:ext cx="1270" cy="6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a:ea typeface="黑体" pitchFamily="2" charset="-122"/>
                  </a:rPr>
                  <a:t>线性方程组的基本性质</a:t>
                </a:r>
              </a:p>
            </p:txBody>
          </p:sp>
          <p:sp>
            <p:nvSpPr>
              <p:cNvPr id="26644" name="Text Box 8"/>
              <p:cNvSpPr txBox="1">
                <a:spLocks noChangeArrowheads="1"/>
              </p:cNvSpPr>
              <p:nvPr/>
            </p:nvSpPr>
            <p:spPr bwMode="auto">
              <a:xfrm>
                <a:off x="703" y="2714"/>
                <a:ext cx="1713" cy="6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2800">
                    <a:solidFill>
                      <a:srgbClr val="003300"/>
                    </a:solidFill>
                    <a:ea typeface="黑体" pitchFamily="2" charset="-122"/>
                  </a:rPr>
                  <a:t>代数理论</a:t>
                </a:r>
              </a:p>
              <a:p>
                <a:pPr>
                  <a:lnSpc>
                    <a:spcPct val="50000"/>
                  </a:lnSpc>
                  <a:spcBef>
                    <a:spcPct val="50000"/>
                  </a:spcBef>
                </a:pPr>
                <a:r>
                  <a:rPr lang="en-US" altLang="zh-CN" sz="2800">
                    <a:solidFill>
                      <a:srgbClr val="003300"/>
                    </a:solidFill>
                    <a:ea typeface="黑体" pitchFamily="2" charset="-122"/>
                  </a:rPr>
                  <a:t>(</a:t>
                </a:r>
                <a:r>
                  <a:rPr lang="zh-CN" altLang="en-US"/>
                  <a:t>与</a:t>
                </a:r>
                <a:r>
                  <a:rPr lang="zh-CN" altLang="en-US">
                    <a:solidFill>
                      <a:schemeClr val="tx1"/>
                    </a:solidFill>
                    <a:ea typeface="黑体" pitchFamily="2" charset="-122"/>
                  </a:rPr>
                  <a:t>表述形式</a:t>
                </a:r>
                <a:r>
                  <a:rPr lang="zh-CN" altLang="en-US" u="sng">
                    <a:solidFill>
                      <a:srgbClr val="7030A0"/>
                    </a:solidFill>
                    <a:ea typeface="黑体" pitchFamily="2" charset="-122"/>
                  </a:rPr>
                  <a:t>有关</a:t>
                </a:r>
                <a:r>
                  <a:rPr lang="en-US" altLang="zh-CN" sz="2800">
                    <a:solidFill>
                      <a:srgbClr val="003300"/>
                    </a:solidFill>
                    <a:ea typeface="黑体" pitchFamily="2" charset="-122"/>
                  </a:rPr>
                  <a:t>)</a:t>
                </a:r>
              </a:p>
            </p:txBody>
          </p:sp>
          <p:sp>
            <p:nvSpPr>
              <p:cNvPr id="26645" name="Text Box 9"/>
              <p:cNvSpPr txBox="1">
                <a:spLocks noChangeArrowheads="1"/>
              </p:cNvSpPr>
              <p:nvPr/>
            </p:nvSpPr>
            <p:spPr bwMode="auto">
              <a:xfrm>
                <a:off x="884" y="3578"/>
                <a:ext cx="1361"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2800">
                    <a:ea typeface="黑体" pitchFamily="2" charset="-122"/>
                  </a:rPr>
                  <a:t>设计算法</a:t>
                </a:r>
                <a:endParaRPr lang="zh-CN" altLang="en-US" sz="2800" u="sng">
                  <a:solidFill>
                    <a:schemeClr val="accent2"/>
                  </a:solidFill>
                  <a:ea typeface="黑体" pitchFamily="2" charset="-122"/>
                </a:endParaRPr>
              </a:p>
            </p:txBody>
          </p:sp>
          <p:sp>
            <p:nvSpPr>
              <p:cNvPr id="26646" name="Line 11"/>
              <p:cNvSpPr>
                <a:spLocks noChangeShapeType="1"/>
              </p:cNvSpPr>
              <p:nvPr/>
            </p:nvSpPr>
            <p:spPr bwMode="auto">
              <a:xfrm flipV="1">
                <a:off x="1589" y="1117"/>
                <a:ext cx="520" cy="219"/>
              </a:xfrm>
              <a:prstGeom prst="line">
                <a:avLst/>
              </a:prstGeom>
              <a:noFill/>
              <a:ln w="5715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12"/>
              <p:cNvSpPr>
                <a:spLocks noChangeShapeType="1"/>
              </p:cNvSpPr>
              <p:nvPr/>
            </p:nvSpPr>
            <p:spPr bwMode="auto">
              <a:xfrm flipV="1">
                <a:off x="1560" y="1661"/>
                <a:ext cx="4" cy="211"/>
              </a:xfrm>
              <a:prstGeom prst="line">
                <a:avLst/>
              </a:prstGeom>
              <a:noFill/>
              <a:ln w="5715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8" name="Line 13"/>
              <p:cNvSpPr>
                <a:spLocks noChangeShapeType="1"/>
              </p:cNvSpPr>
              <p:nvPr/>
            </p:nvSpPr>
            <p:spPr bwMode="auto">
              <a:xfrm flipV="1">
                <a:off x="1564" y="2478"/>
                <a:ext cx="0" cy="228"/>
              </a:xfrm>
              <a:prstGeom prst="line">
                <a:avLst/>
              </a:prstGeom>
              <a:noFill/>
              <a:ln w="5715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41" name="Line 14"/>
            <p:cNvSpPr>
              <a:spLocks noChangeShapeType="1"/>
            </p:cNvSpPr>
            <p:nvPr/>
          </p:nvSpPr>
          <p:spPr bwMode="auto">
            <a:xfrm flipH="1">
              <a:off x="2484438" y="4878388"/>
              <a:ext cx="11112" cy="461963"/>
            </a:xfrm>
            <a:prstGeom prst="line">
              <a:avLst/>
            </a:prstGeom>
            <a:noFill/>
            <a:ln w="5715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6630" name="组合 5"/>
          <p:cNvGrpSpPr>
            <a:grpSpLocks/>
          </p:cNvGrpSpPr>
          <p:nvPr/>
        </p:nvGrpSpPr>
        <p:grpSpPr bwMode="auto">
          <a:xfrm>
            <a:off x="5118100" y="1392238"/>
            <a:ext cx="2795588" cy="4427537"/>
            <a:chOff x="5118100" y="1379538"/>
            <a:chExt cx="2795588" cy="4427537"/>
          </a:xfrm>
        </p:grpSpPr>
        <p:sp>
          <p:nvSpPr>
            <p:cNvPr id="26632" name="Text Box 15"/>
            <p:cNvSpPr txBox="1">
              <a:spLocks noChangeArrowheads="1"/>
            </p:cNvSpPr>
            <p:nvPr/>
          </p:nvSpPr>
          <p:spPr bwMode="auto">
            <a:xfrm>
              <a:off x="5465763" y="1739900"/>
              <a:ext cx="2016125"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2800">
                  <a:ea typeface="黑体" pitchFamily="2" charset="-122"/>
                </a:rPr>
                <a:t>极点</a:t>
              </a:r>
            </a:p>
          </p:txBody>
        </p:sp>
        <p:sp>
          <p:nvSpPr>
            <p:cNvPr id="26633" name="Text Box 16"/>
            <p:cNvSpPr txBox="1">
              <a:spLocks noChangeArrowheads="1"/>
            </p:cNvSpPr>
            <p:nvPr/>
          </p:nvSpPr>
          <p:spPr bwMode="auto">
            <a:xfrm>
              <a:off x="5508625" y="2870200"/>
              <a:ext cx="2016125"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dist">
                <a:spcBef>
                  <a:spcPct val="50000"/>
                </a:spcBef>
                <a:spcAft>
                  <a:spcPct val="50000"/>
                </a:spcAft>
              </a:pPr>
              <a:r>
                <a:rPr lang="zh-CN" altLang="en-US" sz="2800">
                  <a:ea typeface="黑体" pitchFamily="2" charset="-122"/>
                </a:rPr>
                <a:t>凸集理论</a:t>
              </a:r>
            </a:p>
          </p:txBody>
        </p:sp>
        <p:sp>
          <p:nvSpPr>
            <p:cNvPr id="26634" name="Text Box 17"/>
            <p:cNvSpPr txBox="1">
              <a:spLocks noChangeArrowheads="1"/>
            </p:cNvSpPr>
            <p:nvPr/>
          </p:nvSpPr>
          <p:spPr bwMode="auto">
            <a:xfrm>
              <a:off x="5118100" y="3975100"/>
              <a:ext cx="2795588" cy="893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2800">
                  <a:solidFill>
                    <a:srgbClr val="003300"/>
                  </a:solidFill>
                  <a:ea typeface="黑体" pitchFamily="2" charset="-122"/>
                </a:rPr>
                <a:t>几何理论</a:t>
              </a:r>
            </a:p>
            <a:p>
              <a:pPr>
                <a:lnSpc>
                  <a:spcPct val="50000"/>
                </a:lnSpc>
                <a:spcBef>
                  <a:spcPct val="50000"/>
                </a:spcBef>
              </a:pPr>
              <a:r>
                <a:rPr lang="en-US" altLang="zh-CN">
                  <a:solidFill>
                    <a:srgbClr val="003300"/>
                  </a:solidFill>
                  <a:latin typeface="黑体" pitchFamily="2" charset="-122"/>
                  <a:ea typeface="黑体" pitchFamily="2" charset="-122"/>
                </a:rPr>
                <a:t>(</a:t>
              </a:r>
              <a:r>
                <a:rPr lang="zh-CN" altLang="en-US">
                  <a:latin typeface="黑体" pitchFamily="2" charset="-122"/>
                  <a:ea typeface="黑体" pitchFamily="2" charset="-122"/>
                </a:rPr>
                <a:t>与表述形式</a:t>
              </a:r>
              <a:r>
                <a:rPr lang="zh-CN" altLang="en-US" u="sng">
                  <a:solidFill>
                    <a:srgbClr val="7030A0"/>
                  </a:solidFill>
                  <a:latin typeface="黑体" pitchFamily="2" charset="-122"/>
                  <a:ea typeface="黑体" pitchFamily="2" charset="-122"/>
                </a:rPr>
                <a:t>无关</a:t>
              </a:r>
              <a:r>
                <a:rPr lang="en-US" altLang="zh-CN">
                  <a:solidFill>
                    <a:srgbClr val="003300"/>
                  </a:solidFill>
                  <a:latin typeface="黑体" pitchFamily="2" charset="-122"/>
                  <a:ea typeface="黑体" pitchFamily="2" charset="-122"/>
                </a:rPr>
                <a:t>)</a:t>
              </a:r>
            </a:p>
          </p:txBody>
        </p:sp>
        <p:sp>
          <p:nvSpPr>
            <p:cNvPr id="26635" name="Text Box 18"/>
            <p:cNvSpPr txBox="1">
              <a:spLocks noChangeArrowheads="1"/>
            </p:cNvSpPr>
            <p:nvPr/>
          </p:nvSpPr>
          <p:spPr bwMode="auto">
            <a:xfrm>
              <a:off x="5338763" y="5278438"/>
              <a:ext cx="2414588"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2800">
                  <a:ea typeface="黑体" pitchFamily="2" charset="-122"/>
                </a:rPr>
                <a:t>直观理解</a:t>
              </a:r>
              <a:endParaRPr lang="zh-CN" altLang="en-US" sz="2800" u="sng">
                <a:solidFill>
                  <a:schemeClr val="accent2"/>
                </a:solidFill>
                <a:ea typeface="黑体" pitchFamily="2" charset="-122"/>
              </a:endParaRPr>
            </a:p>
          </p:txBody>
        </p:sp>
        <p:sp>
          <p:nvSpPr>
            <p:cNvPr id="26636" name="Line 19"/>
            <p:cNvSpPr>
              <a:spLocks noChangeShapeType="1"/>
            </p:cNvSpPr>
            <p:nvPr/>
          </p:nvSpPr>
          <p:spPr bwMode="auto">
            <a:xfrm flipH="1" flipV="1">
              <a:off x="5884863" y="1379538"/>
              <a:ext cx="631825" cy="350837"/>
            </a:xfrm>
            <a:prstGeom prst="line">
              <a:avLst/>
            </a:prstGeom>
            <a:noFill/>
            <a:ln w="5715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20"/>
            <p:cNvSpPr>
              <a:spLocks noChangeShapeType="1"/>
            </p:cNvSpPr>
            <p:nvPr/>
          </p:nvSpPr>
          <p:spPr bwMode="auto">
            <a:xfrm flipH="1" flipV="1">
              <a:off x="6502398" y="2230437"/>
              <a:ext cx="17463" cy="639762"/>
            </a:xfrm>
            <a:prstGeom prst="line">
              <a:avLst/>
            </a:prstGeom>
            <a:noFill/>
            <a:ln w="5715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21"/>
            <p:cNvSpPr>
              <a:spLocks noChangeShapeType="1"/>
            </p:cNvSpPr>
            <p:nvPr/>
          </p:nvSpPr>
          <p:spPr bwMode="auto">
            <a:xfrm flipH="1" flipV="1">
              <a:off x="6518274" y="3362324"/>
              <a:ext cx="22225" cy="612775"/>
            </a:xfrm>
            <a:prstGeom prst="line">
              <a:avLst/>
            </a:prstGeom>
            <a:noFill/>
            <a:ln w="5715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Line 22"/>
            <p:cNvSpPr>
              <a:spLocks noChangeShapeType="1"/>
            </p:cNvSpPr>
            <p:nvPr/>
          </p:nvSpPr>
          <p:spPr bwMode="auto">
            <a:xfrm>
              <a:off x="6540500" y="4891088"/>
              <a:ext cx="1588" cy="412750"/>
            </a:xfrm>
            <a:prstGeom prst="line">
              <a:avLst/>
            </a:prstGeom>
            <a:noFill/>
            <a:ln w="5715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3559" name="AutoShape 23"/>
          <p:cNvSpPr>
            <a:spLocks noChangeArrowheads="1"/>
          </p:cNvSpPr>
          <p:nvPr/>
        </p:nvSpPr>
        <p:spPr bwMode="auto">
          <a:xfrm>
            <a:off x="3594100" y="1941513"/>
            <a:ext cx="1858963" cy="144462"/>
          </a:xfrm>
          <a:prstGeom prst="leftRightArrow">
            <a:avLst>
              <a:gd name="adj1" fmla="val 50000"/>
              <a:gd name="adj2" fmla="val 257364"/>
            </a:avLst>
          </a:prstGeom>
          <a:solidFill>
            <a:schemeClr val="accent1"/>
          </a:solidFill>
          <a:ln w="9525">
            <a:solidFill>
              <a:schemeClr val="tx1"/>
            </a:solidFill>
            <a:miter lim="800000"/>
            <a:headEnd/>
            <a:tailEnd/>
          </a:ln>
        </p:spPr>
        <p:txBody>
          <a:bodyPr wrap="none" anchor="ctr"/>
          <a:lstStyle/>
          <a:p>
            <a:pPr algn="l"/>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35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266950" y="339725"/>
            <a:ext cx="4537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3600" b="1">
                <a:solidFill>
                  <a:srgbClr val="0070C0"/>
                </a:solidFill>
                <a:latin typeface="宋体" pitchFamily="2" charset="-122"/>
              </a:rPr>
              <a:t>凸集的定义及性质</a:t>
            </a:r>
          </a:p>
        </p:txBody>
      </p:sp>
      <p:sp>
        <p:nvSpPr>
          <p:cNvPr id="288771" name="Rectangle 3"/>
          <p:cNvSpPr>
            <a:spLocks noChangeArrowheads="1"/>
          </p:cNvSpPr>
          <p:nvPr/>
        </p:nvSpPr>
        <p:spPr bwMode="auto">
          <a:xfrm>
            <a:off x="690563" y="2108200"/>
            <a:ext cx="6955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dirty="0">
                <a:solidFill>
                  <a:srgbClr val="7030A0"/>
                </a:solidFill>
                <a:latin typeface="黑体" panose="02010609060101010101" pitchFamily="49" charset="-122"/>
                <a:ea typeface="黑体" panose="02010609060101010101" pitchFamily="49" charset="-122"/>
              </a:rPr>
              <a:t>几何解释</a:t>
            </a:r>
            <a:r>
              <a:rPr lang="zh-CN" altLang="en-US" dirty="0">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连接集合中任两点的线段仍在该集合中</a:t>
            </a:r>
          </a:p>
        </p:txBody>
      </p:sp>
      <p:grpSp>
        <p:nvGrpSpPr>
          <p:cNvPr id="2" name="Group 4"/>
          <p:cNvGrpSpPr>
            <a:grpSpLocks/>
          </p:cNvGrpSpPr>
          <p:nvPr/>
        </p:nvGrpSpPr>
        <p:grpSpPr bwMode="auto">
          <a:xfrm>
            <a:off x="646113" y="3048000"/>
            <a:ext cx="5886450" cy="519113"/>
            <a:chOff x="340" y="2341"/>
            <a:chExt cx="3708" cy="327"/>
          </a:xfrm>
        </p:grpSpPr>
        <p:sp>
          <p:nvSpPr>
            <p:cNvPr id="27669" name="Text Box 5"/>
            <p:cNvSpPr txBox="1">
              <a:spLocks noChangeArrowheads="1"/>
            </p:cNvSpPr>
            <p:nvPr/>
          </p:nvSpPr>
          <p:spPr bwMode="auto">
            <a:xfrm>
              <a:off x="340" y="2341"/>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latin typeface="黑体" pitchFamily="2" charset="-122"/>
                  <a:ea typeface="黑体" pitchFamily="2" charset="-122"/>
                </a:rPr>
                <a:t>性质</a:t>
              </a:r>
            </a:p>
          </p:txBody>
        </p:sp>
        <p:pic>
          <p:nvPicPr>
            <p:cNvPr id="27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 y="2387"/>
              <a:ext cx="289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7653"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826" name="公式" r:id="rId4" imgW="114151" imgH="215619" progId="Equation.3">
                  <p:embed/>
                </p:oleObj>
              </mc:Choice>
              <mc:Fallback>
                <p:oleObj name="公式" r:id="rId4" imgW="114151" imgH="21561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9"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3663950"/>
            <a:ext cx="4127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组合 21"/>
          <p:cNvGrpSpPr>
            <a:grpSpLocks/>
          </p:cNvGrpSpPr>
          <p:nvPr/>
        </p:nvGrpSpPr>
        <p:grpSpPr bwMode="auto">
          <a:xfrm>
            <a:off x="762000" y="5313363"/>
            <a:ext cx="7861300" cy="830262"/>
            <a:chOff x="762000" y="5313363"/>
            <a:chExt cx="7861300" cy="830262"/>
          </a:xfrm>
        </p:grpSpPr>
        <p:grpSp>
          <p:nvGrpSpPr>
            <p:cNvPr id="27664" name="Group 16"/>
            <p:cNvGrpSpPr>
              <a:grpSpLocks/>
            </p:cNvGrpSpPr>
            <p:nvPr/>
          </p:nvGrpSpPr>
          <p:grpSpPr bwMode="auto">
            <a:xfrm>
              <a:off x="762000" y="5313363"/>
              <a:ext cx="7861300" cy="830262"/>
              <a:chOff x="376" y="1330"/>
              <a:chExt cx="4952" cy="523"/>
            </a:xfrm>
          </p:grpSpPr>
          <p:sp>
            <p:nvSpPr>
              <p:cNvPr id="27667" name="Rectangle 17"/>
              <p:cNvSpPr>
                <a:spLocks noChangeArrowheads="1"/>
              </p:cNvSpPr>
              <p:nvPr/>
            </p:nvSpPr>
            <p:spPr bwMode="auto">
              <a:xfrm>
                <a:off x="376" y="1330"/>
                <a:ext cx="495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a:r>
                  <a:rPr lang="zh-CN" altLang="en-US" b="1">
                    <a:solidFill>
                      <a:schemeClr val="tx1"/>
                    </a:solidFill>
                  </a:rPr>
                  <a:t>称集合 </a:t>
                </a:r>
                <a:r>
                  <a:rPr lang="en-US" altLang="zh-CN" b="1" i="1">
                    <a:solidFill>
                      <a:schemeClr val="tx1"/>
                    </a:solidFill>
                  </a:rPr>
                  <a:t>C </a:t>
                </a:r>
                <a:r>
                  <a:rPr lang="zh-CN" altLang="en-US" b="1">
                    <a:solidFill>
                      <a:schemeClr val="tx1"/>
                    </a:solidFill>
                  </a:rPr>
                  <a:t>是</a:t>
                </a:r>
                <a:r>
                  <a:rPr lang="zh-CN" altLang="en-US" b="1">
                    <a:solidFill>
                      <a:srgbClr val="7030A0"/>
                    </a:solidFill>
                  </a:rPr>
                  <a:t>锥</a:t>
                </a:r>
                <a:r>
                  <a:rPr lang="en-US" altLang="zh-CN" b="1">
                    <a:solidFill>
                      <a:schemeClr val="tx1"/>
                    </a:solidFill>
                  </a:rPr>
                  <a:t>(cone)</a:t>
                </a:r>
                <a:r>
                  <a:rPr lang="zh-CN" altLang="en-US" b="1">
                    <a:solidFill>
                      <a:schemeClr val="tx1"/>
                    </a:solidFill>
                  </a:rPr>
                  <a:t>，如果               蕴含着对所有              有                  </a:t>
                </a:r>
                <a:r>
                  <a:rPr lang="en-US" altLang="zh-CN" b="1">
                    <a:solidFill>
                      <a:schemeClr val="tx1"/>
                    </a:solidFill>
                  </a:rPr>
                  <a:t>. </a:t>
                </a:r>
                <a:r>
                  <a:rPr lang="zh-CN" altLang="en-US" b="1">
                    <a:solidFill>
                      <a:schemeClr val="tx1"/>
                    </a:solidFill>
                  </a:rPr>
                  <a:t>若锥 </a:t>
                </a:r>
                <a:r>
                  <a:rPr lang="en-US" altLang="zh-CN" b="1" i="1">
                    <a:solidFill>
                      <a:schemeClr val="tx1"/>
                    </a:solidFill>
                  </a:rPr>
                  <a:t>C </a:t>
                </a:r>
                <a:r>
                  <a:rPr lang="zh-CN" altLang="en-US" b="1">
                    <a:solidFill>
                      <a:schemeClr val="tx1"/>
                    </a:solidFill>
                  </a:rPr>
                  <a:t>还是凸的，称为</a:t>
                </a:r>
                <a:r>
                  <a:rPr lang="zh-CN" altLang="en-US" b="1">
                    <a:solidFill>
                      <a:srgbClr val="7030A0"/>
                    </a:solidFill>
                  </a:rPr>
                  <a:t>凸锥</a:t>
                </a:r>
                <a:r>
                  <a:rPr lang="en-US" altLang="zh-CN" b="1">
                    <a:solidFill>
                      <a:schemeClr val="tx1"/>
                    </a:solidFill>
                  </a:rPr>
                  <a:t>(convex cone).</a:t>
                </a:r>
              </a:p>
            </p:txBody>
          </p:sp>
          <p:pic>
            <p:nvPicPr>
              <p:cNvPr id="27668"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7" y="1356"/>
                <a:ext cx="65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65"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5394325"/>
              <a:ext cx="10763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66"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5792788"/>
              <a:ext cx="13779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27656" name="组合 26"/>
          <p:cNvGrpSpPr>
            <a:grpSpLocks/>
          </p:cNvGrpSpPr>
          <p:nvPr/>
        </p:nvGrpSpPr>
        <p:grpSpPr bwMode="auto">
          <a:xfrm>
            <a:off x="647700" y="993775"/>
            <a:ext cx="7924800" cy="830263"/>
            <a:chOff x="647700" y="993775"/>
            <a:chExt cx="7924800" cy="830997"/>
          </a:xfrm>
        </p:grpSpPr>
        <p:sp>
          <p:nvSpPr>
            <p:cNvPr id="27659" name="Rectangle 12"/>
            <p:cNvSpPr>
              <a:spLocks noChangeArrowheads="1"/>
            </p:cNvSpPr>
            <p:nvPr/>
          </p:nvSpPr>
          <p:spPr bwMode="auto">
            <a:xfrm>
              <a:off x="647700" y="993775"/>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a:r>
                <a:rPr lang="zh-CN" altLang="en-US" dirty="0">
                  <a:solidFill>
                    <a:schemeClr val="tx1"/>
                  </a:solidFill>
                  <a:latin typeface="黑体" panose="02010609060101010101" pitchFamily="49" charset="-122"/>
                  <a:ea typeface="黑体" panose="02010609060101010101" pitchFamily="49" charset="-122"/>
                </a:rPr>
                <a:t>称    中的集合</a:t>
              </a:r>
              <a:r>
                <a:rPr lang="zh-CN" altLang="en-US" b="1" dirty="0">
                  <a:solidFill>
                    <a:schemeClr val="tx1"/>
                  </a:solidFill>
                  <a:ea typeface="黑体" panose="02010609060101010101" pitchFamily="49" charset="-122"/>
                  <a:cs typeface="Times New Roman" panose="02020603050405020304" pitchFamily="18" charset="0"/>
                </a:rPr>
                <a:t> </a:t>
              </a:r>
              <a:r>
                <a:rPr lang="en-US" altLang="zh-CN" b="1" i="1" dirty="0">
                  <a:solidFill>
                    <a:schemeClr val="tx1"/>
                  </a:solidFill>
                  <a:ea typeface="黑体" panose="02010609060101010101" pitchFamily="49" charset="-122"/>
                  <a:cs typeface="Times New Roman" panose="02020603050405020304" pitchFamily="18" charset="0"/>
                </a:rPr>
                <a:t>C </a:t>
              </a:r>
              <a:r>
                <a:rPr lang="zh-CN" altLang="en-US" dirty="0">
                  <a:solidFill>
                    <a:schemeClr val="tx1"/>
                  </a:solidFill>
                  <a:latin typeface="黑体" panose="02010609060101010101" pitchFamily="49" charset="-122"/>
                  <a:ea typeface="黑体" panose="02010609060101010101" pitchFamily="49" charset="-122"/>
                </a:rPr>
                <a:t>是</a:t>
              </a:r>
              <a:r>
                <a:rPr lang="zh-CN" altLang="en-US" dirty="0">
                  <a:solidFill>
                    <a:srgbClr val="7030A0"/>
                  </a:solidFill>
                  <a:latin typeface="黑体" panose="02010609060101010101" pitchFamily="49" charset="-122"/>
                  <a:ea typeface="黑体" panose="02010609060101010101" pitchFamily="49" charset="-122"/>
                </a:rPr>
                <a:t>凸的</a:t>
              </a:r>
              <a:r>
                <a:rPr lang="en-US" altLang="zh-CN" b="1" dirty="0">
                  <a:solidFill>
                    <a:srgbClr val="7030A0"/>
                  </a:solidFill>
                </a:rPr>
                <a:t>(convex)</a:t>
              </a:r>
              <a:r>
                <a:rPr lang="zh-CN" altLang="en-US" b="1" dirty="0">
                  <a:solidFill>
                    <a:schemeClr val="tx1"/>
                  </a:solidFill>
                </a:rPr>
                <a:t>，</a:t>
              </a:r>
              <a:r>
                <a:rPr lang="zh-CN" altLang="en-US" dirty="0">
                  <a:solidFill>
                    <a:schemeClr val="tx1"/>
                  </a:solidFill>
                  <a:latin typeface="黑体" panose="02010609060101010101" pitchFamily="49" charset="-122"/>
                  <a:ea typeface="黑体" panose="02010609060101010101" pitchFamily="49" charset="-122"/>
                </a:rPr>
                <a:t>如果任给</a:t>
              </a:r>
              <a:r>
                <a:rPr lang="zh-CN" altLang="en-US" b="1" dirty="0">
                  <a:solidFill>
                    <a:schemeClr val="tx1"/>
                  </a:solidFill>
                </a:rPr>
                <a:t>         个 </a:t>
              </a:r>
              <a:r>
                <a:rPr lang="en-US" altLang="zh-CN" b="1" i="1" dirty="0">
                  <a:solidFill>
                    <a:schemeClr val="tx1"/>
                  </a:solidFill>
                </a:rPr>
                <a:t>x</a:t>
              </a:r>
              <a:r>
                <a:rPr lang="en-US" altLang="zh-CN" b="1" dirty="0">
                  <a:solidFill>
                    <a:schemeClr val="tx1"/>
                  </a:solidFill>
                </a:rPr>
                <a:t>,  </a:t>
              </a:r>
              <a:r>
                <a:rPr lang="en-US" altLang="zh-CN" b="1" i="1" dirty="0">
                  <a:solidFill>
                    <a:schemeClr val="tx1"/>
                  </a:solidFill>
                </a:rPr>
                <a:t>y</a:t>
              </a:r>
              <a:r>
                <a:rPr lang="en-US" altLang="zh-CN" b="1" dirty="0">
                  <a:solidFill>
                    <a:schemeClr val="tx1"/>
                  </a:solidFill>
                </a:rPr>
                <a:t> </a:t>
              </a:r>
              <a:r>
                <a:rPr lang="zh-CN" altLang="en-US" dirty="0">
                  <a:solidFill>
                    <a:schemeClr val="tx1"/>
                  </a:solidFill>
                  <a:latin typeface="黑体" panose="02010609060101010101" pitchFamily="49" charset="-122"/>
                  <a:ea typeface="黑体" panose="02010609060101010101" pitchFamily="49" charset="-122"/>
                </a:rPr>
                <a:t>和任意的</a:t>
              </a:r>
              <a:r>
                <a:rPr lang="zh-CN" altLang="en-US" dirty="0">
                  <a:solidFill>
                    <a:schemeClr val="tx1"/>
                  </a:solidFill>
                </a:rPr>
                <a:t>                        </a:t>
              </a:r>
              <a:r>
                <a:rPr lang="zh-CN" altLang="en-US" b="1" dirty="0">
                  <a:solidFill>
                    <a:schemeClr val="tx1"/>
                  </a:solidFill>
                </a:rPr>
                <a:t>，</a:t>
              </a:r>
              <a:r>
                <a:rPr lang="zh-CN" altLang="en-US" dirty="0">
                  <a:solidFill>
                    <a:schemeClr val="tx1"/>
                  </a:solidFill>
                  <a:latin typeface="黑体" panose="02010609060101010101" pitchFamily="49" charset="-122"/>
                  <a:ea typeface="黑体" panose="02010609060101010101" pitchFamily="49" charset="-122"/>
                </a:rPr>
                <a:t>有</a:t>
              </a:r>
              <a:r>
                <a:rPr lang="zh-CN" altLang="en-US" b="1" dirty="0"/>
                <a:t>                     </a:t>
              </a:r>
              <a:r>
                <a:rPr lang="en-US" altLang="zh-CN" b="1" dirty="0"/>
                <a:t>. </a:t>
              </a:r>
            </a:p>
          </p:txBody>
        </p:sp>
        <p:pic>
          <p:nvPicPr>
            <p:cNvPr id="2766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8864" y="1054099"/>
              <a:ext cx="52768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61"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2572" y="1431834"/>
              <a:ext cx="168610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62"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0038" y="1448282"/>
              <a:ext cx="3019424" cy="35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63"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0213" y="1042484"/>
              <a:ext cx="1601787" cy="37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3083"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663" y="4097338"/>
            <a:ext cx="785653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84"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2788" y="4576763"/>
            <a:ext cx="78597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079"/>
                                        </p:tgtEl>
                                        <p:attrNameLst>
                                          <p:attrName>style.visibility</p:attrName>
                                        </p:attrNameLst>
                                      </p:cBhvr>
                                      <p:to>
                                        <p:strVal val="visible"/>
                                      </p:to>
                                    </p:set>
                                    <p:animEffect transition="in" filter="wipe(left)">
                                      <p:cBhvr>
                                        <p:cTn id="16" dur="500"/>
                                        <p:tgtEl>
                                          <p:spTgt spid="30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83"/>
                                        </p:tgtEl>
                                        <p:attrNameLst>
                                          <p:attrName>style.visibility</p:attrName>
                                        </p:attrNameLst>
                                      </p:cBhvr>
                                      <p:to>
                                        <p:strVal val="visible"/>
                                      </p:to>
                                    </p:set>
                                    <p:animEffect transition="in" filter="wipe(left)">
                                      <p:cBhvr>
                                        <p:cTn id="21" dur="500"/>
                                        <p:tgtEl>
                                          <p:spTgt spid="30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084"/>
                                        </p:tgtEl>
                                        <p:attrNameLst>
                                          <p:attrName>style.visibility</p:attrName>
                                        </p:attrNameLst>
                                      </p:cBhvr>
                                      <p:to>
                                        <p:strVal val="visible"/>
                                      </p:to>
                                    </p:set>
                                    <p:animEffect transition="in" filter="wipe(left)">
                                      <p:cBhvr>
                                        <p:cTn id="26" dur="500"/>
                                        <p:tgtEl>
                                          <p:spTgt spid="30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49"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275" y="3543300"/>
            <a:ext cx="4200525"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3667125"/>
            <a:ext cx="27432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676" name="Text Box 2"/>
          <p:cNvSpPr txBox="1">
            <a:spLocks noChangeArrowheads="1"/>
          </p:cNvSpPr>
          <p:nvPr/>
        </p:nvSpPr>
        <p:spPr bwMode="auto">
          <a:xfrm>
            <a:off x="2525713" y="260350"/>
            <a:ext cx="3673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70C0"/>
                </a:solidFill>
                <a:latin typeface="黑体" pitchFamily="2" charset="-122"/>
                <a:ea typeface="黑体" pitchFamily="2" charset="-122"/>
              </a:rPr>
              <a:t>一些重要的凸集</a:t>
            </a:r>
          </a:p>
        </p:txBody>
      </p:sp>
      <p:grpSp>
        <p:nvGrpSpPr>
          <p:cNvPr id="2" name="组合 19"/>
          <p:cNvGrpSpPr>
            <a:grpSpLocks/>
          </p:cNvGrpSpPr>
          <p:nvPr/>
        </p:nvGrpSpPr>
        <p:grpSpPr bwMode="auto">
          <a:xfrm>
            <a:off x="395288" y="3105150"/>
            <a:ext cx="6829425" cy="485775"/>
            <a:chOff x="395288" y="3105150"/>
            <a:chExt cx="6829425" cy="485775"/>
          </a:xfrm>
        </p:grpSpPr>
        <p:sp>
          <p:nvSpPr>
            <p:cNvPr id="28691" name="Text Box 4"/>
            <p:cNvSpPr txBox="1">
              <a:spLocks noChangeArrowheads="1"/>
            </p:cNvSpPr>
            <p:nvPr/>
          </p:nvSpPr>
          <p:spPr bwMode="auto">
            <a:xfrm>
              <a:off x="3335338" y="3133725"/>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latin typeface="黑体" pitchFamily="2" charset="-122"/>
                </a:rPr>
                <a:t>有限个闭半空间的交集</a:t>
              </a:r>
              <a:endParaRPr lang="zh-CN" altLang="en-US" b="1"/>
            </a:p>
          </p:txBody>
        </p:sp>
        <p:sp>
          <p:nvSpPr>
            <p:cNvPr id="28692" name="Text Box 5"/>
            <p:cNvSpPr txBox="1">
              <a:spLocks noChangeArrowheads="1"/>
            </p:cNvSpPr>
            <p:nvPr/>
          </p:nvSpPr>
          <p:spPr bwMode="auto">
            <a:xfrm>
              <a:off x="395288" y="3105150"/>
              <a:ext cx="293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latin typeface="黑体" pitchFamily="2" charset="-122"/>
                  <a:ea typeface="黑体" pitchFamily="2" charset="-122"/>
                </a:rPr>
                <a:t>多面集</a:t>
              </a:r>
              <a:r>
                <a:rPr lang="en-US" altLang="zh-CN" sz="2000" b="1">
                  <a:ea typeface="黑体" pitchFamily="2" charset="-122"/>
                </a:rPr>
                <a:t>(polyhedral set):</a:t>
              </a:r>
            </a:p>
          </p:txBody>
        </p:sp>
      </p:grpSp>
      <p:grpSp>
        <p:nvGrpSpPr>
          <p:cNvPr id="3" name="Group 8"/>
          <p:cNvGrpSpPr>
            <a:grpSpLocks/>
          </p:cNvGrpSpPr>
          <p:nvPr/>
        </p:nvGrpSpPr>
        <p:grpSpPr bwMode="auto">
          <a:xfrm>
            <a:off x="2441575" y="3754438"/>
            <a:ext cx="2592388" cy="2111375"/>
            <a:chOff x="1474" y="1797"/>
            <a:chExt cx="1633" cy="1630"/>
          </a:xfrm>
        </p:grpSpPr>
        <p:sp>
          <p:nvSpPr>
            <p:cNvPr id="28688" name="Text Box 10"/>
            <p:cNvSpPr txBox="1">
              <a:spLocks noChangeArrowheads="1"/>
            </p:cNvSpPr>
            <p:nvPr/>
          </p:nvSpPr>
          <p:spPr bwMode="auto">
            <a:xfrm>
              <a:off x="2653" y="2205"/>
              <a:ext cx="318"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推广</a:t>
              </a:r>
            </a:p>
          </p:txBody>
        </p:sp>
        <p:sp>
          <p:nvSpPr>
            <p:cNvPr id="28689" name="AutoShape 9"/>
            <p:cNvSpPr>
              <a:spLocks noChangeArrowheads="1"/>
            </p:cNvSpPr>
            <p:nvPr/>
          </p:nvSpPr>
          <p:spPr bwMode="auto">
            <a:xfrm>
              <a:off x="2336" y="1797"/>
              <a:ext cx="45" cy="1270"/>
            </a:xfrm>
            <a:prstGeom prst="upArrow">
              <a:avLst>
                <a:gd name="adj1" fmla="val 50000"/>
                <a:gd name="adj2" fmla="val 705556"/>
              </a:avLst>
            </a:prstGeom>
            <a:solidFill>
              <a:schemeClr val="accent1"/>
            </a:solidFill>
            <a:ln w="9525">
              <a:solidFill>
                <a:schemeClr val="tx1"/>
              </a:solidFill>
              <a:miter lim="800000"/>
              <a:headEnd/>
              <a:tailEnd/>
            </a:ln>
          </p:spPr>
          <p:txBody>
            <a:bodyPr vert="eaVert" wrap="none" anchor="ctr"/>
            <a:lstStyle/>
            <a:p>
              <a:pPr algn="l"/>
              <a:endParaRPr lang="zh-CN" altLang="en-US"/>
            </a:p>
          </p:txBody>
        </p:sp>
        <p:sp>
          <p:nvSpPr>
            <p:cNvPr id="28690" name="Text Box 11"/>
            <p:cNvSpPr txBox="1">
              <a:spLocks noChangeArrowheads="1"/>
            </p:cNvSpPr>
            <p:nvPr/>
          </p:nvSpPr>
          <p:spPr bwMode="auto">
            <a:xfrm>
              <a:off x="1474" y="3067"/>
              <a:ext cx="1633"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平面上：多边形</a:t>
              </a:r>
            </a:p>
          </p:txBody>
        </p:sp>
      </p:grpSp>
      <p:sp>
        <p:nvSpPr>
          <p:cNvPr id="289804" name="Text Box 12"/>
          <p:cNvSpPr txBox="1">
            <a:spLocks noChangeArrowheads="1"/>
          </p:cNvSpPr>
          <p:nvPr/>
        </p:nvSpPr>
        <p:spPr bwMode="auto">
          <a:xfrm>
            <a:off x="468313" y="5975350"/>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注：任一线性规划的可行集是</a:t>
            </a:r>
            <a:r>
              <a:rPr lang="zh-CN" altLang="en-US" b="1" u="sng">
                <a:solidFill>
                  <a:srgbClr val="7030A0"/>
                </a:solidFill>
              </a:rPr>
              <a:t>多面集</a:t>
            </a:r>
            <a:r>
              <a:rPr lang="zh-CN" altLang="en-US" b="1">
                <a:solidFill>
                  <a:srgbClr val="7030A0"/>
                </a:solidFill>
              </a:rPr>
              <a:t>！</a:t>
            </a:r>
          </a:p>
        </p:txBody>
      </p:sp>
      <p:sp>
        <p:nvSpPr>
          <p:cNvPr id="28680" name="Text Box 14"/>
          <p:cNvSpPr txBox="1">
            <a:spLocks noChangeArrowheads="1"/>
          </p:cNvSpPr>
          <p:nvPr/>
        </p:nvSpPr>
        <p:spPr bwMode="auto">
          <a:xfrm>
            <a:off x="371475" y="1282700"/>
            <a:ext cx="367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latin typeface="宋体" pitchFamily="2" charset="-122"/>
              </a:rPr>
              <a:t>超平面</a:t>
            </a:r>
            <a:r>
              <a:rPr lang="en-US" altLang="zh-CN" b="1">
                <a:latin typeface="宋体" pitchFamily="2" charset="-122"/>
              </a:rPr>
              <a:t>(hyperplane):</a:t>
            </a:r>
          </a:p>
        </p:txBody>
      </p:sp>
      <p:pic>
        <p:nvPicPr>
          <p:cNvPr id="2868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488" y="1306513"/>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2"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663" y="850900"/>
            <a:ext cx="35258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4" name="组合 18"/>
          <p:cNvGrpSpPr>
            <a:grpSpLocks/>
          </p:cNvGrpSpPr>
          <p:nvPr/>
        </p:nvGrpSpPr>
        <p:grpSpPr bwMode="auto">
          <a:xfrm>
            <a:off x="395288" y="1866900"/>
            <a:ext cx="6865937" cy="1222375"/>
            <a:chOff x="395288" y="1866900"/>
            <a:chExt cx="6865937" cy="1222375"/>
          </a:xfrm>
        </p:grpSpPr>
        <p:sp>
          <p:nvSpPr>
            <p:cNvPr id="28685" name="Text Box 17"/>
            <p:cNvSpPr txBox="1">
              <a:spLocks noChangeArrowheads="1"/>
            </p:cNvSpPr>
            <p:nvPr/>
          </p:nvSpPr>
          <p:spPr bwMode="auto">
            <a:xfrm>
              <a:off x="395288" y="1976438"/>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latin typeface="宋体" pitchFamily="2" charset="-122"/>
                </a:rPr>
                <a:t>正</a:t>
              </a:r>
              <a:r>
                <a:rPr lang="en-US" altLang="zh-CN" b="1">
                  <a:latin typeface="宋体" pitchFamily="2" charset="-122"/>
                </a:rPr>
                <a:t>/</a:t>
              </a:r>
              <a:r>
                <a:rPr lang="zh-CN" altLang="en-US" b="1">
                  <a:latin typeface="宋体" pitchFamily="2" charset="-122"/>
                </a:rPr>
                <a:t>负</a:t>
              </a:r>
              <a:r>
                <a:rPr lang="zh-CN" altLang="en-US" b="1">
                  <a:solidFill>
                    <a:srgbClr val="7030A0"/>
                  </a:solidFill>
                  <a:latin typeface="宋体" pitchFamily="2" charset="-122"/>
                </a:rPr>
                <a:t>闭半空间</a:t>
              </a:r>
              <a:r>
                <a:rPr lang="zh-CN" altLang="en-US" b="1">
                  <a:latin typeface="宋体" pitchFamily="2" charset="-122"/>
                </a:rPr>
                <a:t>：</a:t>
              </a:r>
            </a:p>
          </p:txBody>
        </p:sp>
        <p:pic>
          <p:nvPicPr>
            <p:cNvPr id="28686"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1950" y="2565400"/>
              <a:ext cx="4359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7"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9725" y="1866900"/>
              <a:ext cx="431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8684" name="TextBox 27"/>
          <p:cNvSpPr txBox="1">
            <a:spLocks noChangeArrowheads="1"/>
          </p:cNvSpPr>
          <p:nvPr/>
        </p:nvSpPr>
        <p:spPr bwMode="auto">
          <a:xfrm>
            <a:off x="406400" y="81280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2800">
                <a:latin typeface="黑体" pitchFamily="2" charset="-122"/>
                <a:ea typeface="黑体" pitchFamily="2" charset="-122"/>
              </a:rPr>
              <a:t>给定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681"/>
                                        </p:tgtEl>
                                        <p:attrNameLst>
                                          <p:attrName>style.visibility</p:attrName>
                                        </p:attrNameLst>
                                      </p:cBhvr>
                                      <p:to>
                                        <p:strVal val="visible"/>
                                      </p:to>
                                    </p:set>
                                    <p:animEffect transition="in" filter="wipe(up)">
                                      <p:cBhvr>
                                        <p:cTn id="7" dur="500"/>
                                        <p:tgtEl>
                                          <p:spTgt spid="286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649"/>
                                        </p:tgtEl>
                                        <p:attrNameLst>
                                          <p:attrName>style.visibility</p:attrName>
                                        </p:attrNameLst>
                                      </p:cBhvr>
                                      <p:to>
                                        <p:strVal val="visible"/>
                                      </p:to>
                                    </p:set>
                                    <p:animEffect transition="in" filter="wipe(down)">
                                      <p:cBhvr>
                                        <p:cTn id="17" dur="500"/>
                                        <p:tgtEl>
                                          <p:spTgt spid="266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9804"/>
                                        </p:tgtEl>
                                        <p:attrNameLst>
                                          <p:attrName>style.visibility</p:attrName>
                                        </p:attrNameLst>
                                      </p:cBhvr>
                                      <p:to>
                                        <p:strVal val="visible"/>
                                      </p:to>
                                    </p:set>
                                    <p:animEffect transition="in" filter="wipe(down)">
                                      <p:cBhvr>
                                        <p:cTn id="32" dur="500"/>
                                        <p:tgtEl>
                                          <p:spTgt spid="289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711200" y="1866900"/>
            <a:ext cx="8026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914400" indent="-45720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sz="2800">
                <a:solidFill>
                  <a:schemeClr val="tx1"/>
                </a:solidFill>
                <a:latin typeface="黑体" pitchFamily="2" charset="-122"/>
                <a:ea typeface="黑体" pitchFamily="2" charset="-122"/>
              </a:rPr>
              <a:t>典型例子及能转化成线性规划的例子－</a:t>
            </a:r>
            <a:r>
              <a:rPr lang="zh-CN" altLang="en-US" sz="2800">
                <a:solidFill>
                  <a:srgbClr val="0070C0"/>
                </a:solidFill>
                <a:latin typeface="黑体" pitchFamily="2" charset="-122"/>
                <a:ea typeface="黑体" pitchFamily="2" charset="-122"/>
              </a:rPr>
              <a:t>技巧</a:t>
            </a:r>
            <a:endParaRPr lang="en-US" altLang="zh-CN" sz="2800">
              <a:solidFill>
                <a:srgbClr val="0070C0"/>
              </a:solidFill>
              <a:latin typeface="黑体" pitchFamily="2" charset="-122"/>
              <a:ea typeface="黑体" pitchFamily="2" charset="-122"/>
            </a:endParaRPr>
          </a:p>
          <a:p>
            <a:pPr algn="l">
              <a:buFont typeface="Wingdings" pitchFamily="2" charset="2"/>
              <a:buChar char="l"/>
            </a:pPr>
            <a:r>
              <a:rPr lang="zh-CN" altLang="en-US" sz="2800">
                <a:solidFill>
                  <a:schemeClr val="tx1"/>
                </a:solidFill>
                <a:latin typeface="黑体" pitchFamily="2" charset="-122"/>
                <a:ea typeface="黑体" pitchFamily="2" charset="-122"/>
              </a:rPr>
              <a:t>用例子说明解的几何特征－</a:t>
            </a:r>
            <a:r>
              <a:rPr lang="zh-CN" altLang="en-US" sz="2800">
                <a:solidFill>
                  <a:srgbClr val="0070C0"/>
                </a:solidFill>
                <a:latin typeface="黑体" pitchFamily="2" charset="-122"/>
                <a:ea typeface="黑体" pitchFamily="2" charset="-122"/>
              </a:rPr>
              <a:t>引例</a:t>
            </a:r>
            <a:endParaRPr lang="en-US" altLang="zh-CN" sz="2800">
              <a:solidFill>
                <a:srgbClr val="0070C0"/>
              </a:solidFill>
              <a:latin typeface="黑体" pitchFamily="2" charset="-122"/>
              <a:ea typeface="黑体" pitchFamily="2" charset="-122"/>
            </a:endParaRPr>
          </a:p>
          <a:p>
            <a:pPr algn="l">
              <a:buFont typeface="Wingdings" pitchFamily="2" charset="2"/>
              <a:buChar char="l"/>
            </a:pPr>
            <a:r>
              <a:rPr lang="zh-CN" altLang="en-US" sz="2800">
                <a:solidFill>
                  <a:schemeClr val="tx1"/>
                </a:solidFill>
                <a:latin typeface="黑体" pitchFamily="2" charset="-122"/>
                <a:ea typeface="黑体" pitchFamily="2" charset="-122"/>
              </a:rPr>
              <a:t>标准形与基本可行解</a:t>
            </a:r>
            <a:r>
              <a:rPr lang="en-US" altLang="zh-CN" sz="2800">
                <a:solidFill>
                  <a:schemeClr val="tx1"/>
                </a:solidFill>
                <a:latin typeface="黑体" pitchFamily="2" charset="-122"/>
                <a:ea typeface="黑体" pitchFamily="2" charset="-122"/>
              </a:rPr>
              <a:t>(BFS)</a:t>
            </a:r>
            <a:r>
              <a:rPr lang="zh-CN" altLang="en-US" sz="2800">
                <a:solidFill>
                  <a:schemeClr val="tx1"/>
                </a:solidFill>
                <a:latin typeface="黑体" pitchFamily="2" charset="-122"/>
                <a:ea typeface="黑体" pitchFamily="2" charset="-122"/>
              </a:rPr>
              <a:t>－</a:t>
            </a:r>
            <a:r>
              <a:rPr lang="zh-CN" altLang="en-US" sz="2800">
                <a:solidFill>
                  <a:srgbClr val="0070C0"/>
                </a:solidFill>
                <a:latin typeface="黑体" pitchFamily="2" charset="-122"/>
                <a:ea typeface="黑体" pitchFamily="2" charset="-122"/>
              </a:rPr>
              <a:t>基本概念</a:t>
            </a:r>
            <a:endParaRPr lang="en-US" altLang="zh-CN" sz="2800">
              <a:solidFill>
                <a:srgbClr val="0070C0"/>
              </a:solidFill>
              <a:latin typeface="黑体" pitchFamily="2" charset="-122"/>
              <a:ea typeface="黑体" pitchFamily="2" charset="-122"/>
            </a:endParaRPr>
          </a:p>
          <a:p>
            <a:pPr algn="l">
              <a:buFont typeface="Wingdings" pitchFamily="2" charset="2"/>
              <a:buChar char="l"/>
            </a:pPr>
            <a:r>
              <a:rPr lang="zh-CN" altLang="en-US" sz="2800">
                <a:solidFill>
                  <a:schemeClr val="tx1"/>
                </a:solidFill>
                <a:latin typeface="黑体" pitchFamily="2" charset="-122"/>
                <a:ea typeface="黑体" pitchFamily="2" charset="-122"/>
              </a:rPr>
              <a:t>基本定理</a:t>
            </a:r>
            <a:r>
              <a:rPr lang="en-US" altLang="zh-CN" sz="2800">
                <a:solidFill>
                  <a:schemeClr val="tx1"/>
                </a:solidFill>
                <a:latin typeface="黑体" pitchFamily="2" charset="-122"/>
                <a:ea typeface="黑体" pitchFamily="2" charset="-122"/>
              </a:rPr>
              <a:t>(BFS</a:t>
            </a:r>
            <a:r>
              <a:rPr lang="zh-CN" altLang="en-US" sz="2800">
                <a:solidFill>
                  <a:schemeClr val="tx1"/>
                </a:solidFill>
                <a:latin typeface="黑体" pitchFamily="2" charset="-122"/>
                <a:ea typeface="黑体" pitchFamily="2" charset="-122"/>
              </a:rPr>
              <a:t>的存在性、</a:t>
            </a:r>
            <a:r>
              <a:rPr lang="zh-CN" altLang="en-US" sz="2800">
                <a:solidFill>
                  <a:srgbClr val="7030A0"/>
                </a:solidFill>
                <a:latin typeface="黑体" pitchFamily="2" charset="-122"/>
                <a:ea typeface="黑体" pitchFamily="2" charset="-122"/>
              </a:rPr>
              <a:t>最优值的极点可达性</a:t>
            </a:r>
            <a:r>
              <a:rPr lang="en-US" altLang="zh-CN" sz="2800">
                <a:solidFill>
                  <a:schemeClr val="tx1"/>
                </a:solidFill>
                <a:latin typeface="黑体" pitchFamily="2" charset="-122"/>
                <a:ea typeface="黑体" pitchFamily="2" charset="-122"/>
              </a:rPr>
              <a:t>)</a:t>
            </a:r>
            <a:r>
              <a:rPr lang="zh-CN" altLang="en-US" sz="2800">
                <a:solidFill>
                  <a:schemeClr val="tx1"/>
                </a:solidFill>
                <a:latin typeface="黑体" pitchFamily="2" charset="-122"/>
                <a:ea typeface="黑体" pitchFamily="2" charset="-122"/>
              </a:rPr>
              <a:t>－</a:t>
            </a:r>
            <a:r>
              <a:rPr lang="zh-CN" altLang="en-US" sz="2800">
                <a:solidFill>
                  <a:srgbClr val="0070C0"/>
                </a:solidFill>
                <a:latin typeface="黑体" pitchFamily="2" charset="-122"/>
                <a:ea typeface="黑体" pitchFamily="2" charset="-122"/>
              </a:rPr>
              <a:t>重点</a:t>
            </a:r>
            <a:endParaRPr lang="en-US" altLang="zh-CN" sz="2800">
              <a:solidFill>
                <a:schemeClr val="tx1"/>
              </a:solidFill>
              <a:latin typeface="黑体" pitchFamily="2" charset="-122"/>
              <a:ea typeface="黑体" pitchFamily="2" charset="-122"/>
            </a:endParaRPr>
          </a:p>
          <a:p>
            <a:pPr algn="l">
              <a:buFont typeface="Wingdings" pitchFamily="2" charset="2"/>
              <a:buChar char="l"/>
            </a:pPr>
            <a:r>
              <a:rPr lang="zh-CN" altLang="en-US" sz="2800">
                <a:solidFill>
                  <a:schemeClr val="tx1"/>
                </a:solidFill>
                <a:latin typeface="黑体" pitchFamily="2" charset="-122"/>
                <a:ea typeface="黑体" pitchFamily="2" charset="-122"/>
              </a:rPr>
              <a:t>几何直观－</a:t>
            </a:r>
            <a:r>
              <a:rPr lang="zh-CN" altLang="en-US" sz="2800">
                <a:solidFill>
                  <a:srgbClr val="0070C0"/>
                </a:solidFill>
                <a:latin typeface="黑体" pitchFamily="2" charset="-122"/>
                <a:ea typeface="黑体" pitchFamily="2" charset="-122"/>
              </a:rPr>
              <a:t>难点</a:t>
            </a:r>
            <a:endParaRPr lang="en-US" altLang="zh-CN" sz="2800">
              <a:solidFill>
                <a:schemeClr val="tx1"/>
              </a:solidFill>
              <a:latin typeface="黑体" pitchFamily="2" charset="-122"/>
              <a:ea typeface="黑体" pitchFamily="2" charset="-122"/>
            </a:endParaRPr>
          </a:p>
          <a:p>
            <a:pPr lvl="1" algn="l">
              <a:buFont typeface="Wingdings" pitchFamily="2" charset="2"/>
              <a:buChar char="u"/>
            </a:pPr>
            <a:r>
              <a:rPr lang="zh-CN" altLang="en-US" sz="2800">
                <a:solidFill>
                  <a:schemeClr val="tx1"/>
                </a:solidFill>
                <a:latin typeface="黑体" pitchFamily="2" charset="-122"/>
                <a:ea typeface="黑体" pitchFamily="2" charset="-122"/>
              </a:rPr>
              <a:t>凸集、性质、例子</a:t>
            </a:r>
            <a:endParaRPr lang="en-US" altLang="zh-CN" sz="2800">
              <a:solidFill>
                <a:schemeClr val="tx1"/>
              </a:solidFill>
              <a:latin typeface="黑体" pitchFamily="2" charset="-122"/>
              <a:ea typeface="黑体" pitchFamily="2" charset="-122"/>
            </a:endParaRPr>
          </a:p>
          <a:p>
            <a:pPr lvl="1" algn="l">
              <a:buFont typeface="Wingdings" pitchFamily="2" charset="2"/>
              <a:buChar char="u"/>
            </a:pPr>
            <a:r>
              <a:rPr lang="zh-CN" altLang="en-US" sz="2800">
                <a:solidFill>
                  <a:schemeClr val="tx1"/>
                </a:solidFill>
                <a:latin typeface="黑体" pitchFamily="2" charset="-122"/>
                <a:ea typeface="黑体" pitchFamily="2" charset="-122"/>
              </a:rPr>
              <a:t>极点</a:t>
            </a:r>
            <a:endParaRPr lang="en-US" altLang="zh-CN" sz="2800">
              <a:solidFill>
                <a:schemeClr val="tx1"/>
              </a:solidFill>
              <a:latin typeface="黑体" pitchFamily="2" charset="-122"/>
              <a:ea typeface="黑体" pitchFamily="2" charset="-122"/>
            </a:endParaRPr>
          </a:p>
          <a:p>
            <a:pPr lvl="1" algn="l">
              <a:buFont typeface="Wingdings" pitchFamily="2" charset="2"/>
              <a:buChar char="u"/>
            </a:pPr>
            <a:r>
              <a:rPr lang="zh-CN" altLang="en-US" sz="2800">
                <a:solidFill>
                  <a:schemeClr val="tx1"/>
                </a:solidFill>
                <a:latin typeface="黑体" pitchFamily="2" charset="-122"/>
                <a:ea typeface="黑体" pitchFamily="2" charset="-122"/>
              </a:rPr>
              <a:t>极点与</a:t>
            </a:r>
            <a:r>
              <a:rPr lang="en-US" altLang="zh-CN" sz="2800">
                <a:solidFill>
                  <a:schemeClr val="tx1"/>
                </a:solidFill>
                <a:latin typeface="黑体" pitchFamily="2" charset="-122"/>
                <a:ea typeface="黑体" pitchFamily="2" charset="-122"/>
              </a:rPr>
              <a:t>BFS</a:t>
            </a:r>
            <a:r>
              <a:rPr lang="zh-CN" altLang="en-US" sz="2800">
                <a:solidFill>
                  <a:schemeClr val="tx1"/>
                </a:solidFill>
                <a:latin typeface="黑体" pitchFamily="2" charset="-122"/>
                <a:ea typeface="黑体" pitchFamily="2" charset="-122"/>
              </a:rPr>
              <a:t>的等价性</a:t>
            </a:r>
          </a:p>
        </p:txBody>
      </p:sp>
      <p:sp>
        <p:nvSpPr>
          <p:cNvPr id="12291" name="TextBox 2"/>
          <p:cNvSpPr txBox="1">
            <a:spLocks noChangeArrowheads="1"/>
          </p:cNvSpPr>
          <p:nvPr/>
        </p:nvSpPr>
        <p:spPr bwMode="auto">
          <a:xfrm>
            <a:off x="2298700" y="838200"/>
            <a:ext cx="48641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solidFill>
                  <a:srgbClr val="0070C0"/>
                </a:solidFill>
                <a:latin typeface="黑体" pitchFamily="2" charset="-122"/>
                <a:ea typeface="黑体" pitchFamily="2" charset="-122"/>
              </a:rPr>
              <a:t>本节内容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97313" y="527050"/>
            <a:ext cx="1295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dirty="0">
                <a:solidFill>
                  <a:srgbClr val="0070C0"/>
                </a:solidFill>
                <a:latin typeface="黑体" panose="02010609060101010101" pitchFamily="49" charset="-122"/>
                <a:ea typeface="黑体" panose="02010609060101010101" pitchFamily="49" charset="-122"/>
              </a:rPr>
              <a:t>极点</a:t>
            </a:r>
          </a:p>
        </p:txBody>
      </p:sp>
      <p:sp>
        <p:nvSpPr>
          <p:cNvPr id="290820" name="Rectangle 4"/>
          <p:cNvSpPr>
            <a:spLocks noChangeArrowheads="1"/>
          </p:cNvSpPr>
          <p:nvPr/>
        </p:nvSpPr>
        <p:spPr bwMode="auto">
          <a:xfrm>
            <a:off x="539750" y="3242528"/>
            <a:ext cx="46529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dirty="0">
                <a:solidFill>
                  <a:srgbClr val="0070C0"/>
                </a:solidFill>
                <a:latin typeface="黑体" panose="02010609060101010101" pitchFamily="49" charset="-122"/>
                <a:ea typeface="黑体" panose="02010609060101010101" pitchFamily="49" charset="-122"/>
              </a:rPr>
              <a:t>几何上</a:t>
            </a:r>
            <a:r>
              <a:rPr lang="zh-CN" altLang="en-US" dirty="0">
                <a:latin typeface="黑体" panose="02010609060101010101" pitchFamily="49" charset="-122"/>
                <a:ea typeface="黑体" panose="02010609060101010101" pitchFamily="49" charset="-122"/>
              </a:rPr>
              <a:t>：</a:t>
            </a:r>
            <a:r>
              <a:rPr lang="en-US" altLang="zh-CN" i="1" dirty="0">
                <a:solidFill>
                  <a:schemeClr val="tx1"/>
                </a:solidFill>
                <a:latin typeface="黑体" panose="02010609060101010101" pitchFamily="49" charset="-122"/>
                <a:ea typeface="黑体" panose="02010609060101010101" pitchFamily="49" charset="-122"/>
              </a:rPr>
              <a:t> </a:t>
            </a:r>
            <a:r>
              <a:rPr lang="en-US" altLang="zh-CN" b="1" i="1" dirty="0">
                <a:solidFill>
                  <a:schemeClr val="tx1"/>
                </a:solidFill>
                <a:ea typeface="黑体" panose="02010609060101010101" pitchFamily="49" charset="-122"/>
                <a:cs typeface="Times New Roman" panose="02020603050405020304" pitchFamily="18" charset="0"/>
              </a:rPr>
              <a:t>x </a:t>
            </a:r>
            <a:r>
              <a:rPr lang="zh-CN" altLang="en-US" dirty="0">
                <a:solidFill>
                  <a:schemeClr val="tx1"/>
                </a:solidFill>
                <a:latin typeface="黑体" panose="02010609060101010101" pitchFamily="49" charset="-122"/>
                <a:ea typeface="黑体" panose="02010609060101010101" pitchFamily="49" charset="-122"/>
              </a:rPr>
              <a:t>是极点当且仅当 </a:t>
            </a:r>
            <a:r>
              <a:rPr lang="en-US" altLang="zh-CN" b="1" i="1" dirty="0">
                <a:solidFill>
                  <a:schemeClr val="tx1"/>
                </a:solidFill>
                <a:ea typeface="黑体" panose="02010609060101010101" pitchFamily="49" charset="-122"/>
                <a:cs typeface="Times New Roman" panose="02020603050405020304" pitchFamily="18" charset="0"/>
              </a:rPr>
              <a:t>x </a:t>
            </a:r>
            <a:r>
              <a:rPr lang="zh-CN" altLang="en-US" dirty="0">
                <a:solidFill>
                  <a:schemeClr val="tx1"/>
                </a:solidFill>
                <a:latin typeface="黑体" panose="02010609060101010101" pitchFamily="49" charset="-122"/>
                <a:ea typeface="黑体" panose="02010609060101010101" pitchFamily="49" charset="-122"/>
              </a:rPr>
              <a:t>不在该集合中其它两点的开线段上</a:t>
            </a:r>
          </a:p>
        </p:txBody>
      </p:sp>
      <p:grpSp>
        <p:nvGrpSpPr>
          <p:cNvPr id="2" name="组合 8"/>
          <p:cNvGrpSpPr>
            <a:grpSpLocks/>
          </p:cNvGrpSpPr>
          <p:nvPr/>
        </p:nvGrpSpPr>
        <p:grpSpPr bwMode="auto">
          <a:xfrm>
            <a:off x="514350" y="4494213"/>
            <a:ext cx="8018463" cy="1692275"/>
            <a:chOff x="514350" y="4494213"/>
            <a:chExt cx="8018463" cy="1692275"/>
          </a:xfrm>
        </p:grpSpPr>
        <p:sp>
          <p:nvSpPr>
            <p:cNvPr id="29702" name="Text Box 6"/>
            <p:cNvSpPr txBox="1">
              <a:spLocks noChangeArrowheads="1"/>
            </p:cNvSpPr>
            <p:nvPr/>
          </p:nvSpPr>
          <p:spPr bwMode="auto">
            <a:xfrm>
              <a:off x="539750" y="4494213"/>
              <a:ext cx="7993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0070C0"/>
                  </a:solidFill>
                  <a:ea typeface="黑体" pitchFamily="2" charset="-122"/>
                </a:rPr>
                <a:t>定义</a:t>
              </a:r>
              <a:r>
                <a:rPr lang="zh-CN" altLang="en-US" sz="2800" b="1" dirty="0">
                  <a:solidFill>
                    <a:schemeClr val="tx1"/>
                  </a:solidFill>
                  <a:ea typeface="黑体" pitchFamily="2" charset="-122"/>
                </a:rPr>
                <a:t> </a:t>
              </a:r>
              <a:r>
                <a:rPr lang="zh-CN" altLang="en-US" b="1" dirty="0">
                  <a:solidFill>
                    <a:schemeClr val="tx1"/>
                  </a:solidFill>
                </a:rPr>
                <a:t>称凸集 </a:t>
              </a:r>
              <a:r>
                <a:rPr lang="en-US" altLang="zh-CN" b="1" i="1" dirty="0">
                  <a:solidFill>
                    <a:schemeClr val="tx1"/>
                  </a:solidFill>
                </a:rPr>
                <a:t>C </a:t>
              </a:r>
              <a:r>
                <a:rPr lang="zh-CN" altLang="en-US" b="1" dirty="0">
                  <a:solidFill>
                    <a:schemeClr val="tx1"/>
                  </a:solidFill>
                </a:rPr>
                <a:t>中的点 </a:t>
              </a:r>
              <a:r>
                <a:rPr lang="en-US" altLang="zh-CN" sz="2800" b="1" i="1" dirty="0">
                  <a:solidFill>
                    <a:schemeClr val="tx1"/>
                  </a:solidFill>
                </a:rPr>
                <a:t>x</a:t>
              </a:r>
              <a:r>
                <a:rPr lang="en-US" altLang="zh-CN" b="1" dirty="0">
                  <a:solidFill>
                    <a:schemeClr val="tx1"/>
                  </a:solidFill>
                </a:rPr>
                <a:t> </a:t>
              </a:r>
              <a:r>
                <a:rPr lang="zh-CN" altLang="en-US" b="1" dirty="0">
                  <a:solidFill>
                    <a:schemeClr val="tx1"/>
                  </a:solidFill>
                </a:rPr>
                <a:t>是 </a:t>
              </a:r>
              <a:r>
                <a:rPr lang="en-US" altLang="zh-CN" b="1" i="1" dirty="0">
                  <a:solidFill>
                    <a:schemeClr val="tx1"/>
                  </a:solidFill>
                </a:rPr>
                <a:t>C </a:t>
              </a:r>
              <a:r>
                <a:rPr lang="zh-CN" altLang="en-US" b="1" dirty="0">
                  <a:solidFill>
                    <a:schemeClr val="tx1"/>
                  </a:solidFill>
                </a:rPr>
                <a:t>的</a:t>
              </a:r>
              <a:r>
                <a:rPr lang="zh-CN" altLang="en-US" b="1" dirty="0">
                  <a:solidFill>
                    <a:srgbClr val="7030A0"/>
                  </a:solidFill>
                </a:rPr>
                <a:t>极点</a:t>
              </a:r>
              <a:r>
                <a:rPr lang="en-US" altLang="zh-CN" b="1" dirty="0">
                  <a:solidFill>
                    <a:schemeClr val="tx1"/>
                  </a:solidFill>
                </a:rPr>
                <a:t>(extreme point)</a:t>
              </a:r>
              <a:r>
                <a:rPr lang="zh-CN" altLang="en-US" b="1" dirty="0">
                  <a:solidFill>
                    <a:schemeClr val="tx1"/>
                  </a:solidFill>
                </a:rPr>
                <a:t>，如果存在 </a:t>
              </a:r>
              <a:r>
                <a:rPr lang="en-US" altLang="zh-CN" b="1" i="1" dirty="0">
                  <a:solidFill>
                    <a:schemeClr val="tx1"/>
                  </a:solidFill>
                </a:rPr>
                <a:t>C </a:t>
              </a:r>
              <a:r>
                <a:rPr lang="zh-CN" altLang="en-US" b="1" dirty="0">
                  <a:solidFill>
                    <a:schemeClr val="tx1"/>
                  </a:solidFill>
                </a:rPr>
                <a:t>中的点 </a:t>
              </a:r>
              <a:r>
                <a:rPr lang="en-US" altLang="zh-CN" sz="2800" b="1" i="1" dirty="0">
                  <a:solidFill>
                    <a:schemeClr val="tx1"/>
                  </a:solidFill>
                </a:rPr>
                <a:t>y</a:t>
              </a:r>
              <a:r>
                <a:rPr lang="en-US" altLang="zh-CN" sz="2800" b="1" dirty="0">
                  <a:solidFill>
                    <a:schemeClr val="tx1"/>
                  </a:solidFill>
                </a:rPr>
                <a:t>,  </a:t>
              </a:r>
              <a:r>
                <a:rPr lang="en-US" altLang="zh-CN" sz="2800" b="1" i="1" dirty="0">
                  <a:solidFill>
                    <a:schemeClr val="tx1"/>
                  </a:solidFill>
                </a:rPr>
                <a:t>z</a:t>
              </a:r>
              <a:r>
                <a:rPr lang="en-US" altLang="zh-CN" sz="2800" b="1" dirty="0">
                  <a:solidFill>
                    <a:schemeClr val="tx1"/>
                  </a:solidFill>
                </a:rPr>
                <a:t> </a:t>
              </a:r>
              <a:r>
                <a:rPr lang="zh-CN" altLang="en-US" b="1" dirty="0">
                  <a:solidFill>
                    <a:schemeClr val="tx1"/>
                  </a:solidFill>
                </a:rPr>
                <a:t>和某</a:t>
              </a:r>
              <a:r>
                <a:rPr lang="zh-CN" altLang="en-US" sz="2800" b="1" dirty="0">
                  <a:solidFill>
                    <a:schemeClr val="tx1"/>
                  </a:solidFill>
                  <a:ea typeface="黑体" pitchFamily="2" charset="-122"/>
                </a:rPr>
                <a:t>                        </a:t>
              </a:r>
              <a:r>
                <a:rPr lang="zh-CN" altLang="en-US" b="1" dirty="0">
                  <a:solidFill>
                    <a:schemeClr val="tx1"/>
                  </a:solidFill>
                </a:rPr>
                <a:t>，有</a:t>
              </a:r>
            </a:p>
          </p:txBody>
        </p:sp>
        <p:sp>
          <p:nvSpPr>
            <p:cNvPr id="29703" name="Text Box 9"/>
            <p:cNvSpPr txBox="1">
              <a:spLocks noChangeArrowheads="1"/>
            </p:cNvSpPr>
            <p:nvPr/>
          </p:nvSpPr>
          <p:spPr bwMode="auto">
            <a:xfrm>
              <a:off x="514350" y="5662613"/>
              <a:ext cx="2303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则必有 </a:t>
              </a:r>
              <a:r>
                <a:rPr lang="en-US" altLang="zh-CN" sz="2800" b="1" i="1">
                  <a:solidFill>
                    <a:schemeClr val="tx1"/>
                  </a:solidFill>
                </a:rPr>
                <a:t>y</a:t>
              </a:r>
              <a:r>
                <a:rPr lang="en-US" altLang="zh-CN" sz="2800" b="1">
                  <a:solidFill>
                    <a:schemeClr val="tx1"/>
                  </a:solidFill>
                </a:rPr>
                <a:t> = </a:t>
              </a:r>
              <a:r>
                <a:rPr lang="en-US" altLang="zh-CN" sz="2800" b="1" i="1">
                  <a:solidFill>
                    <a:schemeClr val="tx1"/>
                  </a:solidFill>
                </a:rPr>
                <a:t>z</a:t>
              </a:r>
              <a:r>
                <a:rPr lang="en-US" altLang="zh-CN" b="1">
                  <a:solidFill>
                    <a:schemeClr val="tx1"/>
                  </a:solidFill>
                </a:rPr>
                <a:t>.</a:t>
              </a:r>
            </a:p>
          </p:txBody>
        </p:sp>
        <p:graphicFrame>
          <p:nvGraphicFramePr>
            <p:cNvPr id="29704" name="Object 11"/>
            <p:cNvGraphicFramePr>
              <a:graphicFrameLocks noChangeAspect="1"/>
            </p:cNvGraphicFramePr>
            <p:nvPr/>
          </p:nvGraphicFramePr>
          <p:xfrm>
            <a:off x="2630488" y="5408613"/>
            <a:ext cx="3889375" cy="357187"/>
          </p:xfrm>
          <a:graphic>
            <a:graphicData uri="http://schemas.openxmlformats.org/presentationml/2006/ole">
              <mc:AlternateContent xmlns:mc="http://schemas.openxmlformats.org/markup-compatibility/2006">
                <mc:Choice xmlns:v="urn:schemas-microsoft-com:vml" Requires="v">
                  <p:oleObj spid="_x0000_s30016" name="Equation" r:id="rId3" imgW="1054100" imgH="203200" progId="Equation.DSMT4">
                    <p:embed/>
                  </p:oleObj>
                </mc:Choice>
                <mc:Fallback>
                  <p:oleObj name="Equation" r:id="rId3" imgW="1054100" imgH="203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0488" y="5408613"/>
                          <a:ext cx="3889375"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12"/>
            <p:cNvGraphicFramePr>
              <a:graphicFrameLocks noChangeAspect="1"/>
            </p:cNvGraphicFramePr>
            <p:nvPr/>
          </p:nvGraphicFramePr>
          <p:xfrm>
            <a:off x="3911600" y="5091113"/>
            <a:ext cx="1981200" cy="342900"/>
          </p:xfrm>
          <a:graphic>
            <a:graphicData uri="http://schemas.openxmlformats.org/presentationml/2006/ole">
              <mc:AlternateContent xmlns:mc="http://schemas.openxmlformats.org/markup-compatibility/2006">
                <mc:Choice xmlns:v="urn:schemas-microsoft-com:vml" Requires="v">
                  <p:oleObj spid="_x0000_s30017" name="Equation" r:id="rId5" imgW="558558" imgH="203112" progId="Equation.DSMT4">
                    <p:embed/>
                  </p:oleObj>
                </mc:Choice>
                <mc:Fallback>
                  <p:oleObj name="Equation" r:id="rId5" imgW="558558" imgH="203112"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600" y="5091113"/>
                          <a:ext cx="1981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970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713" y="931863"/>
            <a:ext cx="2676525"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wipe(up)">
                                      <p:cBhvr>
                                        <p:cTn id="7" dur="500"/>
                                        <p:tgtEl>
                                          <p:spTgt spid="29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323850" y="546100"/>
            <a:ext cx="669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a:solidFill>
                  <a:srgbClr val="7030A0"/>
                </a:solidFill>
                <a:latin typeface="黑体" pitchFamily="2" charset="-122"/>
                <a:ea typeface="黑体" pitchFamily="2" charset="-122"/>
              </a:rPr>
              <a:t>定理</a:t>
            </a:r>
            <a:r>
              <a:rPr lang="en-US" altLang="zh-CN" sz="3200">
                <a:solidFill>
                  <a:srgbClr val="7030A0"/>
                </a:solidFill>
                <a:latin typeface="黑体" pitchFamily="2" charset="-122"/>
                <a:ea typeface="黑体" pitchFamily="2" charset="-122"/>
              </a:rPr>
              <a:t>(</a:t>
            </a:r>
            <a:r>
              <a:rPr lang="zh-CN" altLang="en-US" sz="3200">
                <a:solidFill>
                  <a:srgbClr val="7030A0"/>
                </a:solidFill>
                <a:latin typeface="黑体" pitchFamily="2" charset="-122"/>
                <a:ea typeface="黑体" pitchFamily="2" charset="-122"/>
              </a:rPr>
              <a:t>极点与基本可行解的等价性</a:t>
            </a:r>
            <a:r>
              <a:rPr lang="en-US" altLang="zh-CN" sz="3200">
                <a:solidFill>
                  <a:srgbClr val="7030A0"/>
                </a:solidFill>
                <a:latin typeface="黑体" pitchFamily="2" charset="-122"/>
                <a:ea typeface="黑体" pitchFamily="2" charset="-122"/>
              </a:rPr>
              <a:t>)</a:t>
            </a:r>
            <a:endParaRPr lang="zh-CN" altLang="en-US" sz="3200">
              <a:solidFill>
                <a:srgbClr val="7030A0"/>
              </a:solidFill>
              <a:latin typeface="黑体" pitchFamily="2" charset="-122"/>
              <a:ea typeface="黑体" pitchFamily="2" charset="-122"/>
            </a:endParaRPr>
          </a:p>
        </p:txBody>
      </p:sp>
      <p:sp>
        <p:nvSpPr>
          <p:cNvPr id="5124" name="Text Box 10"/>
          <p:cNvSpPr txBox="1">
            <a:spLocks noChangeArrowheads="1"/>
          </p:cNvSpPr>
          <p:nvPr/>
        </p:nvSpPr>
        <p:spPr bwMode="auto">
          <a:xfrm>
            <a:off x="360363" y="3175000"/>
            <a:ext cx="2195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dirty="0">
                <a:solidFill>
                  <a:srgbClr val="7030A0"/>
                </a:solidFill>
                <a:ea typeface="黑体" pitchFamily="2" charset="-122"/>
              </a:rPr>
              <a:t>推论：</a:t>
            </a:r>
          </a:p>
        </p:txBody>
      </p:sp>
      <p:sp>
        <p:nvSpPr>
          <p:cNvPr id="195603" name="Text Box 19"/>
          <p:cNvSpPr txBox="1">
            <a:spLocks noChangeArrowheads="1"/>
          </p:cNvSpPr>
          <p:nvPr/>
        </p:nvSpPr>
        <p:spPr bwMode="auto">
          <a:xfrm>
            <a:off x="539750" y="3687763"/>
            <a:ext cx="576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a:solidFill>
                  <a:schemeClr val="tx1"/>
                </a:solidFill>
                <a:ea typeface="黑体" pitchFamily="2" charset="-122"/>
              </a:rPr>
              <a:t>(i) </a:t>
            </a:r>
            <a:r>
              <a:rPr lang="zh-CN" altLang="en-US">
                <a:solidFill>
                  <a:schemeClr val="tx1"/>
                </a:solidFill>
                <a:ea typeface="黑体" pitchFamily="2" charset="-122"/>
              </a:rPr>
              <a:t>若 </a:t>
            </a:r>
            <a:r>
              <a:rPr lang="en-US" altLang="zh-CN" b="1" i="1">
                <a:solidFill>
                  <a:schemeClr val="tx1"/>
                </a:solidFill>
                <a:ea typeface="黑体" pitchFamily="2" charset="-122"/>
              </a:rPr>
              <a:t>C</a:t>
            </a:r>
            <a:r>
              <a:rPr lang="en-US" altLang="zh-CN" i="1">
                <a:solidFill>
                  <a:schemeClr val="tx1"/>
                </a:solidFill>
                <a:ea typeface="黑体" pitchFamily="2" charset="-122"/>
              </a:rPr>
              <a:t> </a:t>
            </a:r>
            <a:r>
              <a:rPr lang="zh-CN" altLang="en-US">
                <a:solidFill>
                  <a:schemeClr val="tx1"/>
                </a:solidFill>
                <a:ea typeface="黑体" pitchFamily="2" charset="-122"/>
              </a:rPr>
              <a:t>非空，则至少有一个极点</a:t>
            </a:r>
            <a:r>
              <a:rPr lang="en-US" altLang="zh-CN">
                <a:solidFill>
                  <a:schemeClr val="tx1"/>
                </a:solidFill>
                <a:ea typeface="黑体" pitchFamily="2" charset="-122"/>
              </a:rPr>
              <a:t>.</a:t>
            </a:r>
          </a:p>
        </p:txBody>
      </p:sp>
      <p:sp>
        <p:nvSpPr>
          <p:cNvPr id="195604" name="Text Box 20"/>
          <p:cNvSpPr txBox="1">
            <a:spLocks noChangeArrowheads="1"/>
          </p:cNvSpPr>
          <p:nvPr/>
        </p:nvSpPr>
        <p:spPr bwMode="auto">
          <a:xfrm>
            <a:off x="468313" y="4278313"/>
            <a:ext cx="755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dirty="0">
                <a:solidFill>
                  <a:schemeClr val="tx1"/>
                </a:solidFill>
                <a:ea typeface="黑体" pitchFamily="2" charset="-122"/>
              </a:rPr>
              <a:t>(ii) </a:t>
            </a:r>
            <a:r>
              <a:rPr lang="zh-CN" altLang="en-US" dirty="0">
                <a:solidFill>
                  <a:schemeClr val="tx1"/>
                </a:solidFill>
                <a:ea typeface="黑体" pitchFamily="2" charset="-122"/>
              </a:rPr>
              <a:t>若线性规划有解，则必有一个极点是最优解</a:t>
            </a:r>
            <a:r>
              <a:rPr lang="en-US" altLang="zh-CN" dirty="0">
                <a:solidFill>
                  <a:schemeClr val="tx1"/>
                </a:solidFill>
                <a:ea typeface="黑体" pitchFamily="2" charset="-122"/>
              </a:rPr>
              <a:t>.</a:t>
            </a:r>
          </a:p>
        </p:txBody>
      </p:sp>
      <p:sp>
        <p:nvSpPr>
          <p:cNvPr id="195605" name="Text Box 21"/>
          <p:cNvSpPr txBox="1">
            <a:spLocks noChangeArrowheads="1"/>
          </p:cNvSpPr>
          <p:nvPr/>
        </p:nvSpPr>
        <p:spPr bwMode="auto">
          <a:xfrm>
            <a:off x="395288" y="4833938"/>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dirty="0">
                <a:solidFill>
                  <a:schemeClr val="tx1"/>
                </a:solidFill>
                <a:ea typeface="黑体" pitchFamily="2" charset="-122"/>
              </a:rPr>
              <a:t>(iii) </a:t>
            </a:r>
            <a:r>
              <a:rPr lang="en-US" altLang="zh-CN" b="1" i="1" dirty="0">
                <a:solidFill>
                  <a:schemeClr val="tx1"/>
                </a:solidFill>
                <a:ea typeface="黑体" pitchFamily="2" charset="-122"/>
              </a:rPr>
              <a:t>C</a:t>
            </a:r>
            <a:r>
              <a:rPr lang="en-US" altLang="zh-CN" i="1" dirty="0">
                <a:solidFill>
                  <a:schemeClr val="tx1"/>
                </a:solidFill>
                <a:ea typeface="黑体" pitchFamily="2" charset="-122"/>
              </a:rPr>
              <a:t> </a:t>
            </a:r>
            <a:r>
              <a:rPr lang="zh-CN" altLang="en-US" dirty="0">
                <a:solidFill>
                  <a:schemeClr val="tx1"/>
                </a:solidFill>
                <a:ea typeface="黑体" pitchFamily="2" charset="-122"/>
              </a:rPr>
              <a:t>的极点集是有限集</a:t>
            </a:r>
            <a:r>
              <a:rPr lang="en-US" altLang="zh-CN" dirty="0">
                <a:solidFill>
                  <a:schemeClr val="tx1"/>
                </a:solidFill>
                <a:ea typeface="黑体" pitchFamily="2" charset="-122"/>
              </a:rPr>
              <a:t>.</a:t>
            </a:r>
          </a:p>
        </p:txBody>
      </p:sp>
      <p:sp>
        <p:nvSpPr>
          <p:cNvPr id="30727" name="Text Box 15"/>
          <p:cNvSpPr txBox="1">
            <a:spLocks noChangeArrowheads="1"/>
          </p:cNvSpPr>
          <p:nvPr/>
        </p:nvSpPr>
        <p:spPr bwMode="auto">
          <a:xfrm>
            <a:off x="395288" y="1127125"/>
            <a:ext cx="84391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000" dirty="0">
                <a:solidFill>
                  <a:schemeClr val="tx1"/>
                </a:solidFill>
                <a:ea typeface="黑体" pitchFamily="2" charset="-122"/>
              </a:rPr>
              <a:t>　 </a:t>
            </a:r>
            <a:r>
              <a:rPr lang="zh-CN" altLang="en-US" sz="2800" dirty="0">
                <a:solidFill>
                  <a:schemeClr val="tx1"/>
                </a:solidFill>
                <a:ea typeface="黑体" pitchFamily="2" charset="-122"/>
              </a:rPr>
              <a:t>考虑具有标准形的线性规划问题，其中 </a:t>
            </a:r>
            <a:r>
              <a:rPr lang="en-US" altLang="zh-CN" sz="2800" i="1" dirty="0">
                <a:solidFill>
                  <a:schemeClr val="tx1"/>
                </a:solidFill>
                <a:ea typeface="黑体" pitchFamily="2" charset="-122"/>
              </a:rPr>
              <a:t>A </a:t>
            </a:r>
            <a:r>
              <a:rPr lang="zh-CN" altLang="en-US" sz="2800" dirty="0">
                <a:solidFill>
                  <a:schemeClr val="tx1"/>
                </a:solidFill>
                <a:ea typeface="黑体" pitchFamily="2" charset="-122"/>
              </a:rPr>
              <a:t>是秩为 </a:t>
            </a:r>
            <a:r>
              <a:rPr lang="en-US" altLang="zh-CN" sz="2800" i="1" dirty="0">
                <a:solidFill>
                  <a:schemeClr val="tx1"/>
                </a:solidFill>
                <a:ea typeface="黑体" pitchFamily="2" charset="-122"/>
              </a:rPr>
              <a:t>m </a:t>
            </a:r>
            <a:r>
              <a:rPr lang="zh-CN" altLang="en-US" sz="2800" dirty="0">
                <a:solidFill>
                  <a:schemeClr val="tx1"/>
                </a:solidFill>
                <a:ea typeface="黑体" pitchFamily="2" charset="-122"/>
              </a:rPr>
              <a:t>的 </a:t>
            </a:r>
            <a:r>
              <a:rPr lang="en-US" altLang="zh-CN" sz="2800" i="1" dirty="0" err="1">
                <a:solidFill>
                  <a:schemeClr val="tx1"/>
                </a:solidFill>
                <a:ea typeface="黑体" pitchFamily="2" charset="-122"/>
              </a:rPr>
              <a:t>m</a:t>
            </a:r>
            <a:r>
              <a:rPr lang="en-US" altLang="zh-CN" sz="2800" dirty="0" err="1">
                <a:solidFill>
                  <a:schemeClr val="tx1"/>
                </a:solidFill>
                <a:ea typeface="黑体" pitchFamily="2" charset="-122"/>
              </a:rPr>
              <a:t>×</a:t>
            </a:r>
            <a:r>
              <a:rPr lang="en-US" altLang="zh-CN" sz="2800" i="1" dirty="0" err="1">
                <a:solidFill>
                  <a:schemeClr val="tx1"/>
                </a:solidFill>
                <a:ea typeface="黑体" pitchFamily="2" charset="-122"/>
              </a:rPr>
              <a:t>n</a:t>
            </a:r>
            <a:r>
              <a:rPr lang="zh-CN" altLang="en-US" sz="2800" dirty="0">
                <a:solidFill>
                  <a:schemeClr val="tx1"/>
                </a:solidFill>
                <a:ea typeface="黑体" pitchFamily="2" charset="-122"/>
              </a:rPr>
              <a:t>矩阵，令  　　　　　　　　　　　　　 </a:t>
            </a:r>
            <a:r>
              <a:rPr lang="en-US" altLang="zh-CN" sz="2800" dirty="0">
                <a:solidFill>
                  <a:schemeClr val="tx1"/>
                </a:solidFill>
                <a:ea typeface="黑体" pitchFamily="2" charset="-122"/>
              </a:rPr>
              <a:t>,  </a:t>
            </a:r>
            <a:r>
              <a:rPr lang="zh-CN" altLang="en-US" sz="2800" dirty="0">
                <a:solidFill>
                  <a:schemeClr val="tx1"/>
                </a:solidFill>
                <a:ea typeface="黑体" pitchFamily="2" charset="-122"/>
              </a:rPr>
              <a:t>则 </a:t>
            </a:r>
            <a:r>
              <a:rPr lang="en-US" altLang="en-US" sz="2800" b="1" i="1" dirty="0">
                <a:solidFill>
                  <a:schemeClr val="tx1"/>
                </a:solidFill>
                <a:ea typeface="黑体" pitchFamily="2" charset="-122"/>
              </a:rPr>
              <a:t>x</a:t>
            </a:r>
            <a:r>
              <a:rPr lang="en-US" altLang="en-US" sz="2800" dirty="0">
                <a:solidFill>
                  <a:schemeClr val="tx1"/>
                </a:solidFill>
                <a:ea typeface="黑体" pitchFamily="2" charset="-122"/>
              </a:rPr>
              <a:t> </a:t>
            </a:r>
            <a:r>
              <a:rPr lang="zh-CN" altLang="en-US" sz="2800" dirty="0">
                <a:solidFill>
                  <a:schemeClr val="tx1"/>
                </a:solidFill>
                <a:ea typeface="黑体" pitchFamily="2" charset="-122"/>
              </a:rPr>
              <a:t>是 </a:t>
            </a:r>
            <a:r>
              <a:rPr lang="en-US" altLang="en-US" sz="2800" b="1" i="1" dirty="0">
                <a:solidFill>
                  <a:schemeClr val="tx1"/>
                </a:solidFill>
                <a:ea typeface="黑体" pitchFamily="2" charset="-122"/>
              </a:rPr>
              <a:t>C</a:t>
            </a:r>
            <a:r>
              <a:rPr lang="en-US" altLang="en-US" sz="2800" dirty="0">
                <a:solidFill>
                  <a:schemeClr val="tx1"/>
                </a:solidFill>
                <a:ea typeface="黑体" pitchFamily="2" charset="-122"/>
              </a:rPr>
              <a:t> </a:t>
            </a:r>
            <a:r>
              <a:rPr lang="zh-CN" altLang="en-US" sz="2800" dirty="0">
                <a:solidFill>
                  <a:schemeClr val="tx1"/>
                </a:solidFill>
                <a:ea typeface="黑体" pitchFamily="2" charset="-122"/>
              </a:rPr>
              <a:t>的极点当且仅当  </a:t>
            </a:r>
            <a:r>
              <a:rPr lang="en-US" altLang="en-US" sz="2800" b="1" i="1" dirty="0">
                <a:solidFill>
                  <a:schemeClr val="tx1"/>
                </a:solidFill>
                <a:ea typeface="黑体" pitchFamily="2" charset="-122"/>
              </a:rPr>
              <a:t>x</a:t>
            </a:r>
            <a:r>
              <a:rPr lang="en-US" altLang="en-US" sz="2800" i="1" dirty="0">
                <a:solidFill>
                  <a:schemeClr val="tx1"/>
                </a:solidFill>
                <a:ea typeface="黑体" pitchFamily="2" charset="-122"/>
              </a:rPr>
              <a:t>  </a:t>
            </a:r>
            <a:r>
              <a:rPr lang="zh-CN" altLang="en-US" sz="2800" dirty="0">
                <a:solidFill>
                  <a:schemeClr val="tx1"/>
                </a:solidFill>
                <a:ea typeface="黑体" pitchFamily="2" charset="-122"/>
              </a:rPr>
              <a:t>是系统               ，                        的基本可行解</a:t>
            </a:r>
            <a:r>
              <a:rPr lang="en-US" altLang="zh-CN" sz="2800" dirty="0">
                <a:solidFill>
                  <a:schemeClr val="tx1"/>
                </a:solidFill>
                <a:ea typeface="黑体" pitchFamily="2" charset="-122"/>
              </a:rPr>
              <a:t>(</a:t>
            </a:r>
            <a:r>
              <a:rPr lang="zh-CN" altLang="en-US" sz="2800" dirty="0">
                <a:solidFill>
                  <a:schemeClr val="tx1"/>
                </a:solidFill>
                <a:ea typeface="黑体" pitchFamily="2" charset="-122"/>
              </a:rPr>
              <a:t>非负基本解</a:t>
            </a:r>
            <a:r>
              <a:rPr lang="en-US" altLang="zh-CN" sz="2800" dirty="0">
                <a:solidFill>
                  <a:schemeClr val="tx1"/>
                </a:solidFill>
                <a:ea typeface="黑体" pitchFamily="2" charset="-122"/>
              </a:rPr>
              <a:t>).</a:t>
            </a:r>
            <a:endParaRPr lang="zh-CN" altLang="en-US" sz="2800" dirty="0">
              <a:solidFill>
                <a:schemeClr val="tx1"/>
              </a:solidFill>
              <a:ea typeface="黑体" pitchFamily="2" charset="-122"/>
            </a:endParaRPr>
          </a:p>
        </p:txBody>
      </p:sp>
      <p:sp>
        <p:nvSpPr>
          <p:cNvPr id="2" name="Text Box 21"/>
          <p:cNvSpPr txBox="1">
            <a:spLocks noChangeArrowheads="1"/>
          </p:cNvSpPr>
          <p:nvPr/>
        </p:nvSpPr>
        <p:spPr bwMode="auto">
          <a:xfrm>
            <a:off x="407988" y="5316538"/>
            <a:ext cx="84264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dirty="0">
                <a:solidFill>
                  <a:schemeClr val="tx1"/>
                </a:solidFill>
              </a:rPr>
              <a:t>(iv)  </a:t>
            </a:r>
            <a:r>
              <a:rPr lang="en-US" altLang="zh-CN" b="1" i="1" dirty="0">
                <a:solidFill>
                  <a:schemeClr val="tx1"/>
                </a:solidFill>
              </a:rPr>
              <a:t>C</a:t>
            </a:r>
            <a:r>
              <a:rPr lang="en-US" altLang="zh-CN" dirty="0">
                <a:solidFill>
                  <a:schemeClr val="tx1"/>
                </a:solidFill>
              </a:rPr>
              <a:t> </a:t>
            </a:r>
            <a:r>
              <a:rPr lang="zh-CN" altLang="en-US" dirty="0">
                <a:solidFill>
                  <a:schemeClr val="tx1"/>
                </a:solidFill>
                <a:ea typeface="黑体" pitchFamily="2" charset="-122"/>
              </a:rPr>
              <a:t>中的点 </a:t>
            </a:r>
            <a:r>
              <a:rPr lang="en-US" altLang="zh-CN" sz="2800" b="1" i="1" dirty="0">
                <a:solidFill>
                  <a:schemeClr val="tx1"/>
                </a:solidFill>
                <a:ea typeface="黑体" pitchFamily="2" charset="-122"/>
              </a:rPr>
              <a:t>x</a:t>
            </a:r>
            <a:r>
              <a:rPr lang="en-US" altLang="zh-CN" dirty="0">
                <a:solidFill>
                  <a:schemeClr val="tx1"/>
                </a:solidFill>
                <a:ea typeface="黑体" pitchFamily="2" charset="-122"/>
              </a:rPr>
              <a:t>  </a:t>
            </a:r>
            <a:r>
              <a:rPr lang="zh-CN" altLang="en-US" dirty="0">
                <a:solidFill>
                  <a:schemeClr val="tx1"/>
                </a:solidFill>
                <a:ea typeface="黑体" pitchFamily="2" charset="-122"/>
              </a:rPr>
              <a:t>是极点</a:t>
            </a:r>
            <a:r>
              <a:rPr lang="zh-CN" altLang="en-US" dirty="0">
                <a:solidFill>
                  <a:srgbClr val="7030A0"/>
                </a:solidFill>
                <a:ea typeface="黑体" pitchFamily="2" charset="-122"/>
              </a:rPr>
              <a:t>当且仅当</a:t>
            </a:r>
            <a:r>
              <a:rPr lang="zh-CN" altLang="en-US" dirty="0">
                <a:solidFill>
                  <a:schemeClr val="tx1"/>
                </a:solidFill>
                <a:ea typeface="黑体" pitchFamily="2" charset="-122"/>
              </a:rPr>
              <a:t>它的正分量对应的列线性无关</a:t>
            </a:r>
            <a:r>
              <a:rPr lang="en-US" altLang="zh-CN" dirty="0">
                <a:solidFill>
                  <a:schemeClr val="tx1"/>
                </a:solidFill>
                <a:ea typeface="黑体" pitchFamily="2" charset="-122"/>
              </a:rPr>
              <a:t>.</a:t>
            </a:r>
          </a:p>
        </p:txBody>
      </p:sp>
      <p:graphicFrame>
        <p:nvGraphicFramePr>
          <p:cNvPr id="30729" name="Object 15"/>
          <p:cNvGraphicFramePr>
            <a:graphicFrameLocks noChangeAspect="1"/>
          </p:cNvGraphicFramePr>
          <p:nvPr/>
        </p:nvGraphicFramePr>
        <p:xfrm>
          <a:off x="3467100" y="1593850"/>
          <a:ext cx="5003800" cy="544513"/>
        </p:xfrm>
        <a:graphic>
          <a:graphicData uri="http://schemas.openxmlformats.org/presentationml/2006/ole">
            <mc:AlternateContent xmlns:mc="http://schemas.openxmlformats.org/markup-compatibility/2006">
              <mc:Choice xmlns:v="urn:schemas-microsoft-com:vml" Requires="v">
                <p:oleObj spid="_x0000_s30887" name="Equation" r:id="rId3" imgW="1790700" imgH="228600" progId="Equation.DSMT4">
                  <p:embed/>
                </p:oleObj>
              </mc:Choice>
              <mc:Fallback>
                <p:oleObj name="Equation" r:id="rId3" imgW="1790700" imgH="2286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100" y="1593850"/>
                        <a:ext cx="5003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3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050" y="2070100"/>
            <a:ext cx="1184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3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013" y="2022475"/>
            <a:ext cx="10048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5603"/>
                                        </p:tgtEl>
                                        <p:attrNameLst>
                                          <p:attrName>style.visibility</p:attrName>
                                        </p:attrNameLst>
                                      </p:cBhvr>
                                      <p:to>
                                        <p:strVal val="visible"/>
                                      </p:to>
                                    </p:set>
                                    <p:animEffect transition="in" filter="wipe(up)">
                                      <p:cBhvr>
                                        <p:cTn id="12" dur="500"/>
                                        <p:tgtEl>
                                          <p:spTgt spid="195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5604"/>
                                        </p:tgtEl>
                                        <p:attrNameLst>
                                          <p:attrName>style.visibility</p:attrName>
                                        </p:attrNameLst>
                                      </p:cBhvr>
                                      <p:to>
                                        <p:strVal val="visible"/>
                                      </p:to>
                                    </p:set>
                                    <p:animEffect transition="in" filter="wipe(up)">
                                      <p:cBhvr>
                                        <p:cTn id="17" dur="500"/>
                                        <p:tgtEl>
                                          <p:spTgt spid="195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5605"/>
                                        </p:tgtEl>
                                        <p:attrNameLst>
                                          <p:attrName>style.visibility</p:attrName>
                                        </p:attrNameLst>
                                      </p:cBhvr>
                                      <p:to>
                                        <p:strVal val="visible"/>
                                      </p:to>
                                    </p:set>
                                    <p:animEffect transition="in" filter="wipe(up)">
                                      <p:cBhvr>
                                        <p:cTn id="22" dur="500"/>
                                        <p:tgtEl>
                                          <p:spTgt spid="1956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195603" grpId="0"/>
      <p:bldP spid="195604" grpId="0"/>
      <p:bldP spid="19560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4284663" y="4914900"/>
            <a:ext cx="3313112" cy="1466850"/>
            <a:chOff x="2699" y="3096"/>
            <a:chExt cx="2087" cy="924"/>
          </a:xfrm>
        </p:grpSpPr>
        <p:sp>
          <p:nvSpPr>
            <p:cNvPr id="31764" name="Text Box 16"/>
            <p:cNvSpPr txBox="1">
              <a:spLocks noChangeArrowheads="1"/>
            </p:cNvSpPr>
            <p:nvPr/>
          </p:nvSpPr>
          <p:spPr bwMode="auto">
            <a:xfrm>
              <a:off x="2926" y="3096"/>
              <a:ext cx="16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i="1">
                  <a:ea typeface="黑体" pitchFamily="2" charset="-122"/>
                </a:rPr>
                <a:t>C</a:t>
              </a:r>
              <a:r>
                <a:rPr lang="zh-CN" altLang="en-US" i="1">
                  <a:ea typeface="黑体" pitchFamily="2" charset="-122"/>
                </a:rPr>
                <a:t> </a:t>
              </a:r>
              <a:r>
                <a:rPr lang="zh-CN" altLang="en-US">
                  <a:ea typeface="黑体" pitchFamily="2" charset="-122"/>
                </a:rPr>
                <a:t>有</a:t>
              </a:r>
              <a:r>
                <a:rPr lang="en-US" altLang="zh-CN">
                  <a:solidFill>
                    <a:srgbClr val="CC0000"/>
                  </a:solidFill>
                  <a:ea typeface="黑体" pitchFamily="2" charset="-122"/>
                </a:rPr>
                <a:t>2</a:t>
              </a:r>
              <a:r>
                <a:rPr lang="zh-CN" altLang="en-US">
                  <a:ea typeface="黑体" pitchFamily="2" charset="-122"/>
                </a:rPr>
                <a:t>个极点</a:t>
              </a:r>
            </a:p>
          </p:txBody>
        </p:sp>
        <p:sp>
          <p:nvSpPr>
            <p:cNvPr id="31765" name="Text Box 19"/>
            <p:cNvSpPr txBox="1">
              <a:spLocks noChangeArrowheads="1"/>
            </p:cNvSpPr>
            <p:nvPr/>
          </p:nvSpPr>
          <p:spPr bwMode="auto">
            <a:xfrm>
              <a:off x="2699" y="3732"/>
              <a:ext cx="20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ea typeface="黑体" pitchFamily="2" charset="-122"/>
                </a:rPr>
                <a:t>有</a:t>
              </a:r>
              <a:r>
                <a:rPr lang="en-US" altLang="zh-CN">
                  <a:solidFill>
                    <a:srgbClr val="CC0000"/>
                  </a:solidFill>
                  <a:ea typeface="黑体" pitchFamily="2" charset="-122"/>
                </a:rPr>
                <a:t>3</a:t>
              </a:r>
              <a:r>
                <a:rPr lang="zh-CN" altLang="en-US">
                  <a:ea typeface="黑体" pitchFamily="2" charset="-122"/>
                </a:rPr>
                <a:t>个基本解，</a:t>
              </a:r>
              <a:r>
                <a:rPr lang="en-US" altLang="zh-CN">
                  <a:solidFill>
                    <a:srgbClr val="CC0000"/>
                  </a:solidFill>
                  <a:ea typeface="黑体" pitchFamily="2" charset="-122"/>
                </a:rPr>
                <a:t>2</a:t>
              </a:r>
              <a:r>
                <a:rPr lang="zh-CN" altLang="en-US">
                  <a:ea typeface="黑体" pitchFamily="2" charset="-122"/>
                </a:rPr>
                <a:t>个</a:t>
              </a:r>
              <a:r>
                <a:rPr lang="zh-CN" altLang="en-US">
                  <a:solidFill>
                    <a:srgbClr val="7030A0"/>
                  </a:solidFill>
                  <a:ea typeface="黑体" pitchFamily="2" charset="-122"/>
                </a:rPr>
                <a:t>可行</a:t>
              </a:r>
            </a:p>
          </p:txBody>
        </p:sp>
        <p:sp>
          <p:nvSpPr>
            <p:cNvPr id="31766" name="AutoShape 20"/>
            <p:cNvSpPr>
              <a:spLocks noChangeArrowheads="1"/>
            </p:cNvSpPr>
            <p:nvPr/>
          </p:nvSpPr>
          <p:spPr bwMode="auto">
            <a:xfrm>
              <a:off x="3606" y="3377"/>
              <a:ext cx="45" cy="363"/>
            </a:xfrm>
            <a:prstGeom prst="upDownArrow">
              <a:avLst>
                <a:gd name="adj1" fmla="val 50000"/>
                <a:gd name="adj2" fmla="val 161333"/>
              </a:avLst>
            </a:prstGeom>
            <a:solidFill>
              <a:schemeClr val="accent1"/>
            </a:solidFill>
            <a:ln w="9525">
              <a:solidFill>
                <a:schemeClr val="tx1"/>
              </a:solidFill>
              <a:miter lim="800000"/>
              <a:headEnd/>
              <a:tailEnd/>
            </a:ln>
          </p:spPr>
          <p:txBody>
            <a:bodyPr vert="eaVert" wrap="none" anchor="ctr"/>
            <a:lstStyle/>
            <a:p>
              <a:pPr algn="l"/>
              <a:endParaRPr lang="zh-CN" altLang="en-US"/>
            </a:p>
          </p:txBody>
        </p:sp>
      </p:grpSp>
      <p:grpSp>
        <p:nvGrpSpPr>
          <p:cNvPr id="3" name="Group 28"/>
          <p:cNvGrpSpPr>
            <a:grpSpLocks/>
          </p:cNvGrpSpPr>
          <p:nvPr/>
        </p:nvGrpSpPr>
        <p:grpSpPr bwMode="auto">
          <a:xfrm>
            <a:off x="1116013" y="1412875"/>
            <a:ext cx="6070600" cy="1223963"/>
            <a:chOff x="703" y="890"/>
            <a:chExt cx="3824" cy="771"/>
          </a:xfrm>
        </p:grpSpPr>
        <p:sp>
          <p:nvSpPr>
            <p:cNvPr id="31759" name="Text Box 7"/>
            <p:cNvSpPr txBox="1">
              <a:spLocks noChangeArrowheads="1"/>
            </p:cNvSpPr>
            <p:nvPr/>
          </p:nvSpPr>
          <p:spPr bwMode="auto">
            <a:xfrm>
              <a:off x="1656" y="890"/>
              <a:ext cx="16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i="1">
                  <a:ea typeface="黑体" pitchFamily="2" charset="-122"/>
                </a:rPr>
                <a:t>C</a:t>
              </a:r>
              <a:r>
                <a:rPr lang="en-US" altLang="zh-CN" i="1">
                  <a:ea typeface="黑体" pitchFamily="2" charset="-122"/>
                </a:rPr>
                <a:t> </a:t>
              </a:r>
              <a:r>
                <a:rPr lang="zh-CN" altLang="en-US">
                  <a:ea typeface="黑体" pitchFamily="2" charset="-122"/>
                </a:rPr>
                <a:t>有</a:t>
              </a:r>
              <a:r>
                <a:rPr lang="en-US" altLang="zh-CN">
                  <a:solidFill>
                    <a:srgbClr val="CC0000"/>
                  </a:solidFill>
                  <a:ea typeface="黑体" pitchFamily="2" charset="-122"/>
                </a:rPr>
                <a:t>3</a:t>
              </a:r>
              <a:r>
                <a:rPr lang="zh-CN" altLang="en-US">
                  <a:ea typeface="黑体" pitchFamily="2" charset="-122"/>
                </a:rPr>
                <a:t>个极点</a:t>
              </a:r>
            </a:p>
          </p:txBody>
        </p:sp>
        <p:grpSp>
          <p:nvGrpSpPr>
            <p:cNvPr id="31760" name="Group 23"/>
            <p:cNvGrpSpPr>
              <a:grpSpLocks/>
            </p:cNvGrpSpPr>
            <p:nvPr/>
          </p:nvGrpSpPr>
          <p:grpSpPr bwMode="auto">
            <a:xfrm>
              <a:off x="703" y="1373"/>
              <a:ext cx="3824" cy="288"/>
              <a:chOff x="703" y="1373"/>
              <a:chExt cx="3824" cy="288"/>
            </a:xfrm>
          </p:grpSpPr>
          <p:sp>
            <p:nvSpPr>
              <p:cNvPr id="31762" name="Text Box 9"/>
              <p:cNvSpPr txBox="1">
                <a:spLocks noChangeArrowheads="1"/>
              </p:cNvSpPr>
              <p:nvPr/>
            </p:nvSpPr>
            <p:spPr bwMode="auto">
              <a:xfrm>
                <a:off x="2440" y="1373"/>
                <a:ext cx="20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ea typeface="黑体" pitchFamily="2" charset="-122"/>
                  </a:rPr>
                  <a:t>有</a:t>
                </a:r>
                <a:r>
                  <a:rPr lang="en-US" altLang="zh-CN">
                    <a:solidFill>
                      <a:srgbClr val="CC0000"/>
                    </a:solidFill>
                    <a:ea typeface="黑体" pitchFamily="2" charset="-122"/>
                  </a:rPr>
                  <a:t>3</a:t>
                </a:r>
                <a:r>
                  <a:rPr lang="zh-CN" altLang="en-US">
                    <a:ea typeface="黑体" pitchFamily="2" charset="-122"/>
                  </a:rPr>
                  <a:t>个基本解，</a:t>
                </a:r>
                <a:r>
                  <a:rPr lang="zh-CN" altLang="en-US">
                    <a:solidFill>
                      <a:srgbClr val="7030A0"/>
                    </a:solidFill>
                    <a:ea typeface="黑体" pitchFamily="2" charset="-122"/>
                  </a:rPr>
                  <a:t>均可行</a:t>
                </a:r>
              </a:p>
            </p:txBody>
          </p:sp>
          <p:pic>
            <p:nvPicPr>
              <p:cNvPr id="3176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1434"/>
                <a:ext cx="156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61" name="AutoShape 10"/>
            <p:cNvSpPr>
              <a:spLocks noChangeArrowheads="1"/>
            </p:cNvSpPr>
            <p:nvPr/>
          </p:nvSpPr>
          <p:spPr bwMode="auto">
            <a:xfrm>
              <a:off x="2139" y="1109"/>
              <a:ext cx="45" cy="363"/>
            </a:xfrm>
            <a:prstGeom prst="upDownArrow">
              <a:avLst>
                <a:gd name="adj1" fmla="val 50000"/>
                <a:gd name="adj2" fmla="val 161333"/>
              </a:avLst>
            </a:prstGeom>
            <a:solidFill>
              <a:schemeClr val="accent1"/>
            </a:solidFill>
            <a:ln w="9525">
              <a:solidFill>
                <a:schemeClr val="tx1"/>
              </a:solidFill>
              <a:miter lim="800000"/>
              <a:headEnd/>
              <a:tailEnd/>
            </a:ln>
          </p:spPr>
          <p:txBody>
            <a:bodyPr vert="eaVert" wrap="none" anchor="ctr"/>
            <a:lstStyle/>
            <a:p>
              <a:pPr algn="l"/>
              <a:endParaRPr lang="zh-CN" altLang="en-US"/>
            </a:p>
          </p:txBody>
        </p:sp>
      </p:grpSp>
      <p:sp>
        <p:nvSpPr>
          <p:cNvPr id="31749" name="Rectangle 12"/>
          <p:cNvSpPr>
            <a:spLocks noChangeArrowheads="1"/>
          </p:cNvSpPr>
          <p:nvPr/>
        </p:nvSpPr>
        <p:spPr bwMode="auto">
          <a:xfrm>
            <a:off x="250825" y="2938463"/>
            <a:ext cx="151288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b="1">
                <a:solidFill>
                  <a:srgbClr val="7030A0"/>
                </a:solidFill>
                <a:latin typeface="黑体" pitchFamily="2" charset="-122"/>
                <a:ea typeface="黑体" pitchFamily="2" charset="-122"/>
              </a:rPr>
              <a:t>例</a:t>
            </a:r>
            <a:r>
              <a:rPr lang="en-US" altLang="zh-CN" sz="3200" b="1">
                <a:solidFill>
                  <a:srgbClr val="7030A0"/>
                </a:solidFill>
                <a:latin typeface="黑体" pitchFamily="2" charset="-122"/>
                <a:ea typeface="黑体" pitchFamily="2" charset="-122"/>
              </a:rPr>
              <a:t>2.</a:t>
            </a:r>
            <a:r>
              <a:rPr lang="en-US" altLang="zh-CN" sz="3600" b="1">
                <a:solidFill>
                  <a:srgbClr val="7030A0"/>
                </a:solidFill>
                <a:latin typeface="黑体" pitchFamily="2" charset="-122"/>
                <a:ea typeface="黑体" pitchFamily="2" charset="-122"/>
              </a:rPr>
              <a:t> </a:t>
            </a:r>
          </a:p>
        </p:txBody>
      </p:sp>
      <p:grpSp>
        <p:nvGrpSpPr>
          <p:cNvPr id="31750" name="组合 19"/>
          <p:cNvGrpSpPr>
            <a:grpSpLocks/>
          </p:cNvGrpSpPr>
          <p:nvPr/>
        </p:nvGrpSpPr>
        <p:grpSpPr bwMode="auto">
          <a:xfrm>
            <a:off x="1365250" y="3081338"/>
            <a:ext cx="7272338" cy="1266825"/>
            <a:chOff x="1365250" y="3081338"/>
            <a:chExt cx="7272338" cy="1266825"/>
          </a:xfrm>
        </p:grpSpPr>
        <p:pic>
          <p:nvPicPr>
            <p:cNvPr id="3175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081338"/>
              <a:ext cx="7272338"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8" name="矩形 17"/>
            <p:cNvSpPr>
              <a:spLocks noChangeArrowheads="1"/>
            </p:cNvSpPr>
            <p:nvPr/>
          </p:nvSpPr>
          <p:spPr bwMode="auto">
            <a:xfrm>
              <a:off x="1392575" y="3134668"/>
              <a:ext cx="38985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a:ea typeface="黑体" pitchFamily="2" charset="-122"/>
                </a:rPr>
                <a:t>C</a:t>
              </a:r>
              <a:endParaRPr lang="zh-CN" altLang="en-US"/>
            </a:p>
          </p:txBody>
        </p:sp>
      </p:grpSp>
      <p:grpSp>
        <p:nvGrpSpPr>
          <p:cNvPr id="31751" name="Group 27"/>
          <p:cNvGrpSpPr>
            <a:grpSpLocks/>
          </p:cNvGrpSpPr>
          <p:nvPr/>
        </p:nvGrpSpPr>
        <p:grpSpPr bwMode="auto">
          <a:xfrm>
            <a:off x="179388" y="346075"/>
            <a:ext cx="8929687" cy="1066800"/>
            <a:chOff x="113" y="218"/>
            <a:chExt cx="5625" cy="672"/>
          </a:xfrm>
        </p:grpSpPr>
        <p:sp>
          <p:nvSpPr>
            <p:cNvPr id="31755" name="Rectangle 4"/>
            <p:cNvSpPr>
              <a:spLocks noChangeArrowheads="1"/>
            </p:cNvSpPr>
            <p:nvPr/>
          </p:nvSpPr>
          <p:spPr bwMode="auto">
            <a:xfrm>
              <a:off x="113" y="218"/>
              <a:ext cx="953"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600" b="1">
                  <a:solidFill>
                    <a:srgbClr val="7030A0"/>
                  </a:solidFill>
                  <a:latin typeface="黑体" pitchFamily="2" charset="-122"/>
                  <a:ea typeface="黑体" pitchFamily="2" charset="-122"/>
                </a:rPr>
                <a:t>例</a:t>
              </a:r>
              <a:r>
                <a:rPr lang="en-US" altLang="zh-CN" sz="3600" b="1">
                  <a:solidFill>
                    <a:srgbClr val="7030A0"/>
                  </a:solidFill>
                  <a:latin typeface="黑体" pitchFamily="2" charset="-122"/>
                  <a:ea typeface="黑体" pitchFamily="2" charset="-122"/>
                </a:rPr>
                <a:t>1. </a:t>
              </a:r>
            </a:p>
          </p:txBody>
        </p:sp>
        <p:pic>
          <p:nvPicPr>
            <p:cNvPr id="3175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602"/>
              <a:ext cx="53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2" name="矩形 18"/>
          <p:cNvSpPr>
            <a:spLocks noChangeArrowheads="1"/>
          </p:cNvSpPr>
          <p:nvPr/>
        </p:nvSpPr>
        <p:spPr bwMode="auto">
          <a:xfrm>
            <a:off x="528638" y="938213"/>
            <a:ext cx="390525"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a:ea typeface="黑体" pitchFamily="2" charset="-122"/>
              </a:rPr>
              <a:t>C</a:t>
            </a:r>
            <a:endParaRPr lang="zh-CN" altLang="en-US"/>
          </a:p>
        </p:txBody>
      </p:sp>
      <p:pic>
        <p:nvPicPr>
          <p:cNvPr id="31753"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901700"/>
            <a:ext cx="12350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54"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3070225"/>
            <a:ext cx="1279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662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3716338"/>
            <a:ext cx="36004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96623"/>
                                        </p:tgtEl>
                                        <p:attrNameLst>
                                          <p:attrName>style.visibility</p:attrName>
                                        </p:attrNameLst>
                                      </p:cBhvr>
                                      <p:to>
                                        <p:strVal val="visible"/>
                                      </p:to>
                                    </p:set>
                                    <p:animEffect transition="in" filter="wipe(down)">
                                      <p:cBhvr>
                                        <p:cTn id="12" dur="500"/>
                                        <p:tgtEl>
                                          <p:spTgt spid="1966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ChangeArrowheads="1"/>
          </p:cNvSpPr>
          <p:nvPr/>
        </p:nvSpPr>
        <p:spPr bwMode="auto">
          <a:xfrm>
            <a:off x="179388" y="130175"/>
            <a:ext cx="15128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600" b="1">
                <a:solidFill>
                  <a:srgbClr val="7030A0"/>
                </a:solidFill>
                <a:latin typeface="黑体" pitchFamily="2" charset="-122"/>
                <a:ea typeface="黑体" pitchFamily="2" charset="-122"/>
              </a:rPr>
              <a:t>例</a:t>
            </a:r>
            <a:r>
              <a:rPr lang="en-US" altLang="zh-CN" sz="3600" b="1">
                <a:solidFill>
                  <a:srgbClr val="7030A0"/>
                </a:solidFill>
                <a:latin typeface="黑体" pitchFamily="2" charset="-122"/>
                <a:ea typeface="黑体" pitchFamily="2" charset="-122"/>
              </a:rPr>
              <a:t>3. </a:t>
            </a:r>
          </a:p>
        </p:txBody>
      </p:sp>
      <p:pic>
        <p:nvPicPr>
          <p:cNvPr id="19764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492375"/>
            <a:ext cx="3168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2" name="Group 20"/>
          <p:cNvGrpSpPr>
            <a:grpSpLocks/>
          </p:cNvGrpSpPr>
          <p:nvPr/>
        </p:nvGrpSpPr>
        <p:grpSpPr bwMode="auto">
          <a:xfrm>
            <a:off x="1258888" y="288925"/>
            <a:ext cx="4537075" cy="2419350"/>
            <a:chOff x="793" y="182"/>
            <a:chExt cx="2858" cy="1524"/>
          </a:xfrm>
        </p:grpSpPr>
        <p:sp>
          <p:nvSpPr>
            <p:cNvPr id="32781" name="Text Box 9"/>
            <p:cNvSpPr txBox="1">
              <a:spLocks noChangeArrowheads="1"/>
            </p:cNvSpPr>
            <p:nvPr/>
          </p:nvSpPr>
          <p:spPr bwMode="auto">
            <a:xfrm>
              <a:off x="793" y="527"/>
              <a:ext cx="11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t>subject to</a:t>
              </a:r>
            </a:p>
          </p:txBody>
        </p:sp>
        <p:pic>
          <p:nvPicPr>
            <p:cNvPr id="3278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 y="182"/>
              <a:ext cx="282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484"/>
              <a:ext cx="1633"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85" name="Text Box 13"/>
          <p:cNvSpPr txBox="1">
            <a:spLocks noChangeArrowheads="1"/>
          </p:cNvSpPr>
          <p:nvPr/>
        </p:nvSpPr>
        <p:spPr bwMode="auto">
          <a:xfrm>
            <a:off x="6877050" y="2565400"/>
            <a:ext cx="197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dirty="0">
                <a:solidFill>
                  <a:srgbClr val="CC0000"/>
                </a:solidFill>
                <a:ea typeface="黑体" pitchFamily="2" charset="-122"/>
              </a:rPr>
              <a:t>5</a:t>
            </a:r>
            <a:r>
              <a:rPr lang="zh-CN" altLang="en-US" sz="2800" dirty="0">
                <a:ea typeface="黑体" pitchFamily="2" charset="-122"/>
              </a:rPr>
              <a:t>个极点</a:t>
            </a:r>
          </a:p>
        </p:txBody>
      </p:sp>
      <p:sp>
        <p:nvSpPr>
          <p:cNvPr id="28687" name="Text Box 15"/>
          <p:cNvSpPr txBox="1">
            <a:spLocks noChangeArrowheads="1"/>
          </p:cNvSpPr>
          <p:nvPr/>
        </p:nvSpPr>
        <p:spPr bwMode="auto">
          <a:xfrm>
            <a:off x="827088" y="3141663"/>
            <a:ext cx="3744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i="1">
                <a:ea typeface="黑体" pitchFamily="2" charset="-122"/>
              </a:rPr>
              <a:t>x</a:t>
            </a:r>
            <a:r>
              <a:rPr lang="en-US" altLang="zh-CN" sz="2800" b="1">
                <a:ea typeface="黑体" pitchFamily="2" charset="-122"/>
              </a:rPr>
              <a:t>*=(3/2, 1/2)</a:t>
            </a:r>
            <a:r>
              <a:rPr lang="en-US" altLang="zh-CN" sz="2800" b="1" baseline="30000">
                <a:ea typeface="黑体" pitchFamily="2" charset="-122"/>
              </a:rPr>
              <a:t>T</a:t>
            </a:r>
            <a:r>
              <a:rPr lang="en-US" altLang="zh-CN" sz="2800" b="1">
                <a:ea typeface="黑体" pitchFamily="2" charset="-122"/>
              </a:rPr>
              <a:t> </a:t>
            </a:r>
            <a:r>
              <a:rPr lang="zh-CN" altLang="en-US" sz="2800" b="1">
                <a:ea typeface="黑体" pitchFamily="2" charset="-122"/>
              </a:rPr>
              <a:t>－ </a:t>
            </a:r>
            <a:r>
              <a:rPr lang="zh-CN" altLang="en-US" sz="2800">
                <a:ea typeface="黑体" pitchFamily="2" charset="-122"/>
              </a:rPr>
              <a:t>极点</a:t>
            </a:r>
          </a:p>
        </p:txBody>
      </p:sp>
      <p:sp>
        <p:nvSpPr>
          <p:cNvPr id="30728" name="Text Box 5"/>
          <p:cNvSpPr txBox="1">
            <a:spLocks noChangeArrowheads="1"/>
          </p:cNvSpPr>
          <p:nvPr/>
        </p:nvSpPr>
        <p:spPr bwMode="auto">
          <a:xfrm>
            <a:off x="468313" y="3933825"/>
            <a:ext cx="360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dirty="0">
                <a:solidFill>
                  <a:schemeClr val="tx1"/>
                </a:solidFill>
                <a:latin typeface="黑体" pitchFamily="2" charset="-122"/>
                <a:ea typeface="黑体" pitchFamily="2" charset="-122"/>
              </a:rPr>
              <a:t>问题</a:t>
            </a:r>
            <a:r>
              <a:rPr lang="en-US" altLang="zh-CN" sz="2800" dirty="0">
                <a:solidFill>
                  <a:schemeClr val="tx1"/>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作业</a:t>
            </a:r>
            <a:r>
              <a:rPr lang="en-US" altLang="zh-CN" sz="2800" dirty="0">
                <a:solidFill>
                  <a:schemeClr val="tx1"/>
                </a:solidFill>
                <a:latin typeface="黑体" pitchFamily="2" charset="-122"/>
                <a:ea typeface="黑体" pitchFamily="2" charset="-122"/>
              </a:rPr>
              <a:t>(</a:t>
            </a:r>
            <a:r>
              <a:rPr lang="zh-CN" altLang="en-US" sz="2800" dirty="0">
                <a:solidFill>
                  <a:srgbClr val="7030A0"/>
                </a:solidFill>
                <a:latin typeface="黑体" pitchFamily="2" charset="-122"/>
                <a:ea typeface="黑体" pitchFamily="2" charset="-122"/>
              </a:rPr>
              <a:t>习题</a:t>
            </a:r>
            <a:r>
              <a:rPr lang="en-US" altLang="zh-CN" sz="2800" dirty="0">
                <a:solidFill>
                  <a:srgbClr val="7030A0"/>
                </a:solidFill>
                <a:latin typeface="黑体" pitchFamily="2" charset="-122"/>
                <a:ea typeface="黑体" pitchFamily="2" charset="-122"/>
              </a:rPr>
              <a:t>2.6</a:t>
            </a:r>
            <a:r>
              <a:rPr lang="en-US" altLang="zh-CN" sz="2800" dirty="0">
                <a:solidFill>
                  <a:schemeClr val="tx1"/>
                </a:solidFill>
                <a:latin typeface="黑体" pitchFamily="2" charset="-122"/>
                <a:ea typeface="黑体" pitchFamily="2" charset="-122"/>
              </a:rPr>
              <a:t>)</a:t>
            </a:r>
            <a:endParaRPr lang="zh-CN" altLang="en-US" sz="2800" dirty="0">
              <a:solidFill>
                <a:schemeClr val="tx1"/>
              </a:solidFill>
              <a:latin typeface="黑体" pitchFamily="2" charset="-122"/>
              <a:ea typeface="黑体" pitchFamily="2" charset="-122"/>
            </a:endParaRPr>
          </a:p>
        </p:txBody>
      </p:sp>
      <p:sp>
        <p:nvSpPr>
          <p:cNvPr id="30730" name="Text Box 26"/>
          <p:cNvSpPr txBox="1">
            <a:spLocks noChangeArrowheads="1"/>
          </p:cNvSpPr>
          <p:nvPr/>
        </p:nvSpPr>
        <p:spPr bwMode="auto">
          <a:xfrm>
            <a:off x="468313" y="6078538"/>
            <a:ext cx="7200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dirty="0">
                <a:solidFill>
                  <a:schemeClr val="tx1"/>
                </a:solidFill>
                <a:latin typeface="黑体" pitchFamily="2" charset="-122"/>
                <a:ea typeface="黑体" pitchFamily="2" charset="-122"/>
              </a:rPr>
              <a:t>证明这两个集合的极点是一一对应的！</a:t>
            </a:r>
          </a:p>
        </p:txBody>
      </p:sp>
      <p:grpSp>
        <p:nvGrpSpPr>
          <p:cNvPr id="3" name="组合 1"/>
          <p:cNvGrpSpPr>
            <a:grpSpLocks/>
          </p:cNvGrpSpPr>
          <p:nvPr/>
        </p:nvGrpSpPr>
        <p:grpSpPr bwMode="auto">
          <a:xfrm>
            <a:off x="417513" y="4365625"/>
            <a:ext cx="8358187" cy="1624013"/>
            <a:chOff x="417513" y="4365625"/>
            <a:chExt cx="8358187" cy="1624013"/>
          </a:xfrm>
        </p:grpSpPr>
        <p:sp>
          <p:nvSpPr>
            <p:cNvPr id="32778" name="Text Box 23"/>
            <p:cNvSpPr txBox="1">
              <a:spLocks noChangeArrowheads="1"/>
            </p:cNvSpPr>
            <p:nvPr/>
          </p:nvSpPr>
          <p:spPr bwMode="auto">
            <a:xfrm>
              <a:off x="438150" y="4365625"/>
              <a:ext cx="2087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dirty="0">
                  <a:solidFill>
                    <a:schemeClr val="tx1"/>
                  </a:solidFill>
                  <a:latin typeface="黑体" pitchFamily="2" charset="-122"/>
                  <a:ea typeface="黑体" pitchFamily="2" charset="-122"/>
                </a:rPr>
                <a:t>考虑集合</a:t>
              </a:r>
            </a:p>
          </p:txBody>
        </p:sp>
        <p:pic>
          <p:nvPicPr>
            <p:cNvPr id="3277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3" y="4978400"/>
              <a:ext cx="52228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8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63" y="5559425"/>
              <a:ext cx="82375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685"/>
                                        </p:tgtEl>
                                        <p:attrNameLst>
                                          <p:attrName>style.visibility</p:attrName>
                                        </p:attrNameLst>
                                      </p:cBhvr>
                                      <p:to>
                                        <p:strVal val="visible"/>
                                      </p:to>
                                    </p:set>
                                    <p:animEffect transition="in" filter="wipe(up)">
                                      <p:cBhvr>
                                        <p:cTn id="11" dur="500"/>
                                        <p:tgtEl>
                                          <p:spTgt spid="286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8687"/>
                                        </p:tgtEl>
                                        <p:attrNameLst>
                                          <p:attrName>style.visibility</p:attrName>
                                        </p:attrNameLst>
                                      </p:cBhvr>
                                      <p:to>
                                        <p:strVal val="visible"/>
                                      </p:to>
                                    </p:set>
                                    <p:animEffect transition="in" filter="wipe(up)">
                                      <p:cBhvr>
                                        <p:cTn id="16" dur="500"/>
                                        <p:tgtEl>
                                          <p:spTgt spid="286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728"/>
                                        </p:tgtEl>
                                        <p:attrNameLst>
                                          <p:attrName>style.visibility</p:attrName>
                                        </p:attrNameLst>
                                      </p:cBhvr>
                                      <p:to>
                                        <p:strVal val="visible"/>
                                      </p:to>
                                    </p:set>
                                    <p:animEffect transition="in" filter="wipe(up)">
                                      <p:cBhvr>
                                        <p:cTn id="21" dur="500"/>
                                        <p:tgtEl>
                                          <p:spTgt spid="307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0730"/>
                                        </p:tgtEl>
                                        <p:attrNameLst>
                                          <p:attrName>style.visibility</p:attrName>
                                        </p:attrNameLst>
                                      </p:cBhvr>
                                      <p:to>
                                        <p:strVal val="visible"/>
                                      </p:to>
                                    </p:set>
                                    <p:animEffect transition="in" filter="wipe(up)">
                                      <p:cBhvr>
                                        <p:cTn id="31" dur="500"/>
                                        <p:tgtEl>
                                          <p:spTgt spid="3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p:bldP spid="28687" grpId="0"/>
      <p:bldP spid="30728" grpId="0"/>
      <p:bldP spid="307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57200" y="274638"/>
            <a:ext cx="6130925" cy="1143000"/>
          </a:xfrm>
        </p:spPr>
        <p:txBody>
          <a:bodyPr/>
          <a:lstStyle/>
          <a:p>
            <a:pPr algn="l" eaLnBrk="1" hangingPunct="1"/>
            <a:r>
              <a:rPr lang="zh-CN" altLang="en-US" sz="3600" b="1">
                <a:solidFill>
                  <a:srgbClr val="0070C0"/>
                </a:solidFill>
                <a:ea typeface="黑体" pitchFamily="2" charset="-122"/>
              </a:rPr>
              <a:t>线性规划问题解的几种情况</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44675"/>
            <a:ext cx="6624637"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811213" y="5257800"/>
            <a:ext cx="77358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Arial" pitchFamily="34" charset="0"/>
                <a:ea typeface="黑体" pitchFamily="2" charset="-122"/>
                <a:cs typeface="Arial" pitchFamily="34" charset="0"/>
              </a:rPr>
              <a:t>提示</a:t>
            </a:r>
            <a:r>
              <a:rPr lang="en-US" altLang="zh-CN">
                <a:solidFill>
                  <a:schemeClr val="tx1"/>
                </a:solidFill>
                <a:latin typeface="Arial" pitchFamily="34" charset="0"/>
                <a:ea typeface="黑体" pitchFamily="2" charset="-122"/>
                <a:cs typeface="Arial" pitchFamily="34" charset="0"/>
              </a:rPr>
              <a:t>: </a:t>
            </a:r>
          </a:p>
          <a:p>
            <a:r>
              <a:rPr lang="zh-CN" altLang="en-US">
                <a:solidFill>
                  <a:schemeClr val="tx1"/>
                </a:solidFill>
                <a:latin typeface="Arial" pitchFamily="34" charset="0"/>
                <a:ea typeface="黑体" pitchFamily="2" charset="-122"/>
                <a:cs typeface="Arial" pitchFamily="34" charset="0"/>
              </a:rPr>
              <a:t>学习单纯形法之前</a:t>
            </a:r>
            <a:r>
              <a:rPr lang="en-US" altLang="zh-CN">
                <a:solidFill>
                  <a:schemeClr val="tx1"/>
                </a:solidFill>
                <a:latin typeface="Arial" pitchFamily="34" charset="0"/>
                <a:ea typeface="黑体" pitchFamily="2" charset="-122"/>
                <a:cs typeface="Arial" pitchFamily="34" charset="0"/>
              </a:rPr>
              <a:t>,</a:t>
            </a:r>
            <a:r>
              <a:rPr lang="zh-CN" altLang="en-US">
                <a:solidFill>
                  <a:srgbClr val="7030A0"/>
                </a:solidFill>
                <a:latin typeface="Arial" pitchFamily="34" charset="0"/>
                <a:ea typeface="黑体" pitchFamily="2" charset="-122"/>
                <a:cs typeface="Arial" pitchFamily="34" charset="0"/>
              </a:rPr>
              <a:t>请务必学习并理解书上 </a:t>
            </a:r>
            <a:r>
              <a:rPr lang="en-US" altLang="zh-CN">
                <a:solidFill>
                  <a:srgbClr val="7030A0"/>
                </a:solidFill>
                <a:latin typeface="Arial" pitchFamily="34" charset="0"/>
                <a:ea typeface="黑体" pitchFamily="2" charset="-122"/>
                <a:cs typeface="Arial" pitchFamily="34" charset="0"/>
              </a:rPr>
              <a:t>p.19, </a:t>
            </a:r>
            <a:r>
              <a:rPr lang="zh-CN" altLang="en-US">
                <a:solidFill>
                  <a:srgbClr val="7030A0"/>
                </a:solidFill>
                <a:latin typeface="Arial" pitchFamily="34" charset="0"/>
                <a:ea typeface="黑体" pitchFamily="2" charset="-122"/>
                <a:cs typeface="Arial" pitchFamily="34" charset="0"/>
              </a:rPr>
              <a:t>例</a:t>
            </a:r>
            <a:r>
              <a:rPr lang="en-US" altLang="zh-CN">
                <a:solidFill>
                  <a:srgbClr val="7030A0"/>
                </a:solidFill>
                <a:latin typeface="Arial" pitchFamily="34" charset="0"/>
                <a:ea typeface="黑体" pitchFamily="2" charset="-122"/>
                <a:cs typeface="Arial" pitchFamily="34" charset="0"/>
              </a:rPr>
              <a:t>2.2.1</a:t>
            </a:r>
            <a:r>
              <a:rPr lang="en-US" altLang="zh-CN">
                <a:solidFill>
                  <a:schemeClr val="tx1"/>
                </a:solidFill>
                <a:latin typeface="Arial" pitchFamily="34" charset="0"/>
                <a:ea typeface="黑体" pitchFamily="2" charset="-122"/>
                <a:cs typeface="Arial" pitchFamily="34" charset="0"/>
              </a:rPr>
              <a:t>.</a:t>
            </a:r>
            <a:endParaRPr lang="zh-CN" altLang="en-US">
              <a:solidFill>
                <a:schemeClr val="tx1"/>
              </a:solidFill>
              <a:latin typeface="Arial" pitchFamily="34" charset="0"/>
              <a:ea typeface="黑体" pitchFamily="2" charset="-122"/>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96838" y="115888"/>
            <a:ext cx="3322637" cy="777875"/>
          </a:xfrm>
        </p:spPr>
        <p:txBody>
          <a:bodyPr/>
          <a:lstStyle/>
          <a:p>
            <a:pPr eaLnBrk="1" hangingPunct="1">
              <a:spcBef>
                <a:spcPct val="50000"/>
              </a:spcBef>
            </a:pPr>
            <a:r>
              <a:rPr lang="en-US" altLang="zh-CN" sz="3600" b="1"/>
              <a:t>2.2 </a:t>
            </a:r>
            <a:r>
              <a:rPr lang="zh-CN" altLang="en-US" sz="3600" b="1">
                <a:latin typeface="黑体" pitchFamily="2" charset="-122"/>
                <a:ea typeface="黑体" pitchFamily="2" charset="-122"/>
              </a:rPr>
              <a:t>单纯形法</a:t>
            </a:r>
          </a:p>
        </p:txBody>
      </p:sp>
      <p:sp>
        <p:nvSpPr>
          <p:cNvPr id="204803" name="Rectangle 3"/>
          <p:cNvSpPr>
            <a:spLocks noGrp="1" noChangeArrowheads="1"/>
          </p:cNvSpPr>
          <p:nvPr>
            <p:ph type="body" idx="4294967295"/>
          </p:nvPr>
        </p:nvSpPr>
        <p:spPr>
          <a:xfrm>
            <a:off x="457200" y="908050"/>
            <a:ext cx="8229600" cy="2836863"/>
          </a:xfrm>
        </p:spPr>
        <p:txBody>
          <a:bodyPr/>
          <a:lstStyle/>
          <a:p>
            <a:pPr eaLnBrk="1" hangingPunct="1"/>
            <a:r>
              <a:rPr lang="zh-CN" altLang="en-US" sz="2800" dirty="0">
                <a:solidFill>
                  <a:srgbClr val="7030A0"/>
                </a:solidFill>
                <a:ea typeface="黑体" pitchFamily="2" charset="-122"/>
              </a:rPr>
              <a:t>适用形式：</a:t>
            </a:r>
            <a:r>
              <a:rPr lang="zh-CN" altLang="en-US" sz="2800" dirty="0">
                <a:ea typeface="黑体" pitchFamily="2" charset="-122"/>
              </a:rPr>
              <a:t>标准形</a:t>
            </a:r>
            <a:r>
              <a:rPr lang="en-US" altLang="zh-CN" sz="2800" dirty="0">
                <a:ea typeface="黑体" pitchFamily="2" charset="-122"/>
              </a:rPr>
              <a:t>(</a:t>
            </a:r>
            <a:r>
              <a:rPr lang="en-US" altLang="zh-CN" sz="2800" u="sng" dirty="0">
                <a:ea typeface="黑体" pitchFamily="2" charset="-122"/>
              </a:rPr>
              <a:t>BFS</a:t>
            </a:r>
            <a:r>
              <a:rPr lang="zh-CN" altLang="en-US" sz="2800" u="sng" dirty="0">
                <a:ea typeface="黑体" pitchFamily="2" charset="-122"/>
              </a:rPr>
              <a:t>等价于极点</a:t>
            </a:r>
            <a:r>
              <a:rPr lang="en-US" altLang="zh-CN" sz="2800" dirty="0">
                <a:ea typeface="黑体" pitchFamily="2" charset="-122"/>
              </a:rPr>
              <a:t>)</a:t>
            </a:r>
          </a:p>
          <a:p>
            <a:pPr eaLnBrk="1" hangingPunct="1"/>
            <a:r>
              <a:rPr lang="zh-CN" altLang="en-US" sz="2800" dirty="0">
                <a:solidFill>
                  <a:srgbClr val="7030A0"/>
                </a:solidFill>
                <a:ea typeface="黑体" pitchFamily="2" charset="-122"/>
              </a:rPr>
              <a:t>理论基础：</a:t>
            </a:r>
            <a:r>
              <a:rPr lang="zh-CN" altLang="en-US" sz="2800" dirty="0">
                <a:ea typeface="黑体" pitchFamily="2" charset="-122"/>
              </a:rPr>
              <a:t>线性规划的</a:t>
            </a:r>
            <a:r>
              <a:rPr lang="zh-CN" altLang="en-US" sz="2800" u="sng" dirty="0">
                <a:ea typeface="黑体" pitchFamily="2" charset="-122"/>
              </a:rPr>
              <a:t>基本定理</a:t>
            </a:r>
            <a:r>
              <a:rPr lang="zh-CN" altLang="en-US" sz="2800" dirty="0">
                <a:ea typeface="黑体" pitchFamily="2" charset="-122"/>
              </a:rPr>
              <a:t>！</a:t>
            </a:r>
          </a:p>
          <a:p>
            <a:pPr eaLnBrk="1" hangingPunct="1"/>
            <a:r>
              <a:rPr lang="zh-CN" altLang="en-US" sz="2800" dirty="0">
                <a:solidFill>
                  <a:srgbClr val="7030A0"/>
                </a:solidFill>
                <a:ea typeface="黑体" pitchFamily="2" charset="-122"/>
              </a:rPr>
              <a:t>基本思想：</a:t>
            </a:r>
            <a:r>
              <a:rPr lang="zh-CN" altLang="en-US" sz="2800" dirty="0">
                <a:ea typeface="黑体" pitchFamily="2" charset="-122"/>
              </a:rPr>
              <a:t>从约束集的</a:t>
            </a:r>
            <a:r>
              <a:rPr lang="zh-CN" altLang="en-US" sz="2800" u="sng" dirty="0">
                <a:solidFill>
                  <a:srgbClr val="7030A0"/>
                </a:solidFill>
                <a:ea typeface="黑体" pitchFamily="2" charset="-122"/>
              </a:rPr>
              <a:t>某个极点</a:t>
            </a:r>
            <a:r>
              <a:rPr lang="en-US" altLang="zh-CN" sz="2800" u="sng" dirty="0">
                <a:solidFill>
                  <a:srgbClr val="7030A0"/>
                </a:solidFill>
                <a:ea typeface="黑体" pitchFamily="2" charset="-122"/>
              </a:rPr>
              <a:t>/BFS</a:t>
            </a:r>
            <a:r>
              <a:rPr lang="zh-CN" altLang="en-US" sz="2800" dirty="0">
                <a:ea typeface="黑体" pitchFamily="2" charset="-122"/>
              </a:rPr>
              <a:t>开始，依次移动到</a:t>
            </a:r>
            <a:r>
              <a:rPr lang="zh-CN" altLang="en-US" sz="2800" u="sng" dirty="0">
                <a:solidFill>
                  <a:srgbClr val="7030A0"/>
                </a:solidFill>
                <a:ea typeface="黑体" pitchFamily="2" charset="-122"/>
              </a:rPr>
              <a:t>相邻极点</a:t>
            </a:r>
            <a:r>
              <a:rPr lang="en-US" altLang="zh-CN" sz="2800" u="sng" dirty="0">
                <a:solidFill>
                  <a:srgbClr val="7030A0"/>
                </a:solidFill>
                <a:ea typeface="黑体" pitchFamily="2" charset="-122"/>
              </a:rPr>
              <a:t>/BFS</a:t>
            </a:r>
            <a:r>
              <a:rPr lang="zh-CN" altLang="en-US" sz="2800" dirty="0">
                <a:ea typeface="黑体" pitchFamily="2" charset="-122"/>
              </a:rPr>
              <a:t>，直到找出最优解，或判断问题无界</a:t>
            </a:r>
            <a:r>
              <a:rPr lang="en-US" altLang="zh-CN" sz="2800" dirty="0">
                <a:ea typeface="黑体" pitchFamily="2" charset="-122"/>
              </a:rPr>
              <a:t>.</a:t>
            </a:r>
          </a:p>
        </p:txBody>
      </p:sp>
      <p:sp>
        <p:nvSpPr>
          <p:cNvPr id="204804" name="Rectangle 4"/>
          <p:cNvSpPr>
            <a:spLocks noChangeArrowheads="1"/>
          </p:cNvSpPr>
          <p:nvPr/>
        </p:nvSpPr>
        <p:spPr bwMode="auto">
          <a:xfrm>
            <a:off x="446088" y="3860800"/>
            <a:ext cx="822960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Tx/>
              <a:buChar char="•"/>
            </a:pPr>
            <a:r>
              <a:rPr lang="zh-CN" altLang="en-US" sz="2800" dirty="0">
                <a:solidFill>
                  <a:srgbClr val="7030A0"/>
                </a:solidFill>
                <a:ea typeface="黑体" pitchFamily="2" charset="-122"/>
              </a:rPr>
              <a:t>初始化：</a:t>
            </a:r>
            <a:r>
              <a:rPr lang="zh-CN" altLang="en-US" sz="2800" dirty="0">
                <a:solidFill>
                  <a:schemeClr val="tx1"/>
                </a:solidFill>
                <a:ea typeface="黑体" pitchFamily="2" charset="-122"/>
              </a:rPr>
              <a:t>如何找到一个</a:t>
            </a:r>
            <a:r>
              <a:rPr lang="en-US" altLang="zh-CN" sz="2800" dirty="0">
                <a:solidFill>
                  <a:schemeClr val="tx1"/>
                </a:solidFill>
                <a:ea typeface="黑体" pitchFamily="2" charset="-122"/>
              </a:rPr>
              <a:t>BFS</a:t>
            </a:r>
            <a:r>
              <a:rPr lang="zh-CN" altLang="en-US" sz="2800" dirty="0">
                <a:solidFill>
                  <a:schemeClr val="tx1"/>
                </a:solidFill>
                <a:ea typeface="黑体" pitchFamily="2" charset="-122"/>
              </a:rPr>
              <a:t>？</a:t>
            </a:r>
          </a:p>
          <a:p>
            <a:pPr marL="342900" indent="-342900" algn="l">
              <a:spcBef>
                <a:spcPct val="20000"/>
              </a:spcBef>
              <a:buFontTx/>
              <a:buChar char="•"/>
            </a:pPr>
            <a:r>
              <a:rPr lang="zh-CN" altLang="en-US" sz="2800" dirty="0">
                <a:solidFill>
                  <a:srgbClr val="7030A0"/>
                </a:solidFill>
                <a:ea typeface="黑体" pitchFamily="2" charset="-122"/>
              </a:rPr>
              <a:t>判断准则：</a:t>
            </a:r>
            <a:r>
              <a:rPr lang="zh-CN" altLang="en-US" sz="2800" dirty="0">
                <a:solidFill>
                  <a:schemeClr val="tx1"/>
                </a:solidFill>
                <a:ea typeface="黑体" pitchFamily="2" charset="-122"/>
              </a:rPr>
              <a:t>何时最优？何时无界？</a:t>
            </a:r>
          </a:p>
          <a:p>
            <a:pPr marL="342900" indent="-342900" algn="l">
              <a:spcBef>
                <a:spcPct val="20000"/>
              </a:spcBef>
              <a:buFontTx/>
              <a:buChar char="•"/>
            </a:pPr>
            <a:r>
              <a:rPr lang="zh-CN" altLang="en-US" sz="2800" dirty="0">
                <a:solidFill>
                  <a:srgbClr val="7030A0"/>
                </a:solidFill>
                <a:ea typeface="黑体" pitchFamily="2" charset="-122"/>
              </a:rPr>
              <a:t>迭代规则：</a:t>
            </a:r>
            <a:r>
              <a:rPr lang="zh-CN" altLang="en-US" sz="2800" dirty="0">
                <a:solidFill>
                  <a:schemeClr val="tx1"/>
                </a:solidFill>
                <a:ea typeface="黑体" pitchFamily="2" charset="-122"/>
              </a:rPr>
              <a:t>如何从一个极点</a:t>
            </a:r>
            <a:r>
              <a:rPr lang="en-US" altLang="zh-CN" sz="2800" dirty="0">
                <a:solidFill>
                  <a:schemeClr val="tx1"/>
                </a:solidFill>
                <a:ea typeface="黑体" pitchFamily="2" charset="-122"/>
              </a:rPr>
              <a:t>/BFS</a:t>
            </a:r>
            <a:r>
              <a:rPr lang="zh-CN" altLang="en-US" sz="2800" dirty="0">
                <a:solidFill>
                  <a:schemeClr val="tx1"/>
                </a:solidFill>
                <a:ea typeface="黑体" pitchFamily="2" charset="-122"/>
              </a:rPr>
              <a:t>迭代到相邻极点</a:t>
            </a:r>
            <a:r>
              <a:rPr lang="en-US" altLang="zh-CN" sz="2800" dirty="0">
                <a:solidFill>
                  <a:schemeClr val="tx1"/>
                </a:solidFill>
                <a:ea typeface="黑体" pitchFamily="2" charset="-122"/>
              </a:rPr>
              <a:t>/BFS</a:t>
            </a:r>
            <a:r>
              <a:rPr lang="zh-CN" altLang="en-US" sz="2800" dirty="0">
                <a:solidFill>
                  <a:schemeClr val="tx1"/>
                </a:solidFill>
                <a:ea typeface="黑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0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0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P spid="20480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p:cNvSpPr txBox="1">
            <a:spLocks noChangeArrowheads="1"/>
          </p:cNvSpPr>
          <p:nvPr/>
        </p:nvSpPr>
        <p:spPr bwMode="auto">
          <a:xfrm>
            <a:off x="850900" y="1917700"/>
            <a:ext cx="7594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914400" indent="-457200">
              <a:defRPr kumimoji="1" sz="2400">
                <a:solidFill>
                  <a:srgbClr val="000066"/>
                </a:solidFill>
                <a:latin typeface="Times New Roman" pitchFamily="18" charset="0"/>
                <a:ea typeface="宋体" pitchFamily="2" charset="-122"/>
              </a:defRPr>
            </a:lvl2pPr>
            <a:lvl3pPr marL="1371600" indent="-4572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a:solidFill>
                  <a:schemeClr val="tx1"/>
                </a:solidFill>
                <a:latin typeface="黑体" pitchFamily="2" charset="-122"/>
                <a:ea typeface="黑体" pitchFamily="2" charset="-122"/>
              </a:rPr>
              <a:t>规范型、既约费用系数、既约线性规划－</a:t>
            </a:r>
            <a:r>
              <a:rPr lang="zh-CN" altLang="en-US">
                <a:solidFill>
                  <a:srgbClr val="0070C0"/>
                </a:solidFill>
                <a:latin typeface="黑体" pitchFamily="2" charset="-122"/>
                <a:ea typeface="黑体" pitchFamily="2" charset="-122"/>
              </a:rPr>
              <a:t>基本概念</a:t>
            </a:r>
            <a:endParaRPr lang="en-US" altLang="zh-CN">
              <a:solidFill>
                <a:srgbClr val="0070C0"/>
              </a:solidFill>
              <a:latin typeface="黑体" pitchFamily="2" charset="-122"/>
              <a:ea typeface="黑体" pitchFamily="2" charset="-122"/>
            </a:endParaRPr>
          </a:p>
          <a:p>
            <a:pPr algn="l">
              <a:buFont typeface="Wingdings" pitchFamily="2" charset="2"/>
              <a:buChar char="l"/>
            </a:pPr>
            <a:r>
              <a:rPr lang="zh-CN" altLang="en-US">
                <a:solidFill>
                  <a:schemeClr val="tx1"/>
                </a:solidFill>
                <a:latin typeface="黑体" pitchFamily="2" charset="-122"/>
                <a:ea typeface="黑体" pitchFamily="2" charset="-122"/>
              </a:rPr>
              <a:t>最优性判别、无界判别、</a:t>
            </a:r>
            <a:r>
              <a:rPr lang="en-US" altLang="zh-CN">
                <a:solidFill>
                  <a:schemeClr val="tx1"/>
                </a:solidFill>
                <a:latin typeface="黑体" pitchFamily="2" charset="-122"/>
                <a:ea typeface="黑体" pitchFamily="2" charset="-122"/>
              </a:rPr>
              <a:t>BFS</a:t>
            </a:r>
            <a:r>
              <a:rPr lang="zh-CN" altLang="en-US">
                <a:solidFill>
                  <a:schemeClr val="tx1"/>
                </a:solidFill>
                <a:latin typeface="黑体" pitchFamily="2" charset="-122"/>
                <a:ea typeface="黑体" pitchFamily="2" charset="-122"/>
              </a:rPr>
              <a:t>的改进</a:t>
            </a:r>
            <a:r>
              <a:rPr lang="zh-CN" altLang="en-US">
                <a:solidFill>
                  <a:srgbClr val="0070C0"/>
                </a:solidFill>
                <a:latin typeface="黑体" pitchFamily="2" charset="-122"/>
                <a:ea typeface="黑体" pitchFamily="2" charset="-122"/>
              </a:rPr>
              <a:t>－原理</a:t>
            </a:r>
            <a:r>
              <a:rPr lang="en-US" altLang="zh-CN">
                <a:solidFill>
                  <a:srgbClr val="0070C0"/>
                </a:solidFill>
                <a:latin typeface="黑体" pitchFamily="2" charset="-122"/>
                <a:ea typeface="黑体" pitchFamily="2" charset="-122"/>
              </a:rPr>
              <a:t>(</a:t>
            </a:r>
            <a:r>
              <a:rPr lang="zh-CN" altLang="en-US">
                <a:solidFill>
                  <a:srgbClr val="0070C0"/>
                </a:solidFill>
                <a:latin typeface="黑体" pitchFamily="2" charset="-122"/>
                <a:ea typeface="黑体" pitchFamily="2" charset="-122"/>
              </a:rPr>
              <a:t>重点</a:t>
            </a:r>
            <a:r>
              <a:rPr lang="en-US" altLang="zh-CN">
                <a:solidFill>
                  <a:srgbClr val="0070C0"/>
                </a:solidFill>
                <a:latin typeface="黑体" pitchFamily="2" charset="-122"/>
                <a:ea typeface="黑体" pitchFamily="2" charset="-122"/>
              </a:rPr>
              <a:t>)</a:t>
            </a:r>
          </a:p>
          <a:p>
            <a:pPr algn="l">
              <a:buFont typeface="Wingdings" pitchFamily="2" charset="2"/>
              <a:buChar char="l"/>
            </a:pPr>
            <a:r>
              <a:rPr lang="zh-CN" altLang="en-US">
                <a:solidFill>
                  <a:schemeClr val="tx1"/>
                </a:solidFill>
                <a:latin typeface="黑体" pitchFamily="2" charset="-122"/>
                <a:ea typeface="黑体" pitchFamily="2" charset="-122"/>
              </a:rPr>
              <a:t>单纯形法的表格实现－</a:t>
            </a:r>
            <a:r>
              <a:rPr lang="zh-CN" altLang="en-US">
                <a:solidFill>
                  <a:srgbClr val="0070C0"/>
                </a:solidFill>
                <a:latin typeface="黑体" pitchFamily="2" charset="-122"/>
                <a:ea typeface="黑体" pitchFamily="2" charset="-122"/>
              </a:rPr>
              <a:t>方法</a:t>
            </a:r>
            <a:endParaRPr lang="en-US" altLang="zh-CN">
              <a:solidFill>
                <a:srgbClr val="0070C0"/>
              </a:solidFill>
              <a:latin typeface="黑体" pitchFamily="2" charset="-122"/>
              <a:ea typeface="黑体" pitchFamily="2" charset="-122"/>
            </a:endParaRPr>
          </a:p>
          <a:p>
            <a:pPr algn="l">
              <a:buFont typeface="Wingdings" pitchFamily="2" charset="2"/>
              <a:buChar char="l"/>
            </a:pPr>
            <a:r>
              <a:rPr lang="zh-CN" altLang="en-US">
                <a:solidFill>
                  <a:schemeClr val="tx1"/>
                </a:solidFill>
                <a:latin typeface="黑体" pitchFamily="2" charset="-122"/>
                <a:ea typeface="黑体" pitchFamily="2" charset="-122"/>
              </a:rPr>
              <a:t>单纯形法的有限步收敛性－</a:t>
            </a:r>
            <a:r>
              <a:rPr lang="zh-CN" altLang="en-US">
                <a:solidFill>
                  <a:srgbClr val="0070C0"/>
                </a:solidFill>
                <a:latin typeface="黑体" pitchFamily="2" charset="-122"/>
                <a:ea typeface="黑体" pitchFamily="2" charset="-122"/>
              </a:rPr>
              <a:t>难点</a:t>
            </a:r>
            <a:endParaRPr lang="en-US" altLang="zh-CN">
              <a:solidFill>
                <a:srgbClr val="0070C0"/>
              </a:solidFill>
              <a:latin typeface="黑体" pitchFamily="2" charset="-122"/>
              <a:ea typeface="黑体" pitchFamily="2" charset="-122"/>
            </a:endParaRPr>
          </a:p>
          <a:p>
            <a:pPr lvl="1" algn="l">
              <a:buFont typeface="Wingdings" pitchFamily="2" charset="2"/>
              <a:buChar char="u"/>
            </a:pPr>
            <a:r>
              <a:rPr lang="zh-CN" altLang="en-US">
                <a:solidFill>
                  <a:schemeClr val="tx1"/>
                </a:solidFill>
                <a:latin typeface="黑体" pitchFamily="2" charset="-122"/>
                <a:ea typeface="黑体" pitchFamily="2" charset="-122"/>
              </a:rPr>
              <a:t>非退化的线性规划，单纯形法有限步收敛</a:t>
            </a:r>
            <a:endParaRPr lang="en-US" altLang="zh-CN">
              <a:solidFill>
                <a:schemeClr val="tx1"/>
              </a:solidFill>
              <a:latin typeface="黑体" pitchFamily="2" charset="-122"/>
              <a:ea typeface="黑体" pitchFamily="2" charset="-122"/>
            </a:endParaRPr>
          </a:p>
          <a:p>
            <a:pPr lvl="1" algn="l">
              <a:buFont typeface="Wingdings" pitchFamily="2" charset="2"/>
              <a:buChar char="u"/>
            </a:pPr>
            <a:r>
              <a:rPr lang="zh-CN" altLang="en-US">
                <a:solidFill>
                  <a:schemeClr val="tx1"/>
                </a:solidFill>
                <a:latin typeface="黑体" pitchFamily="2" charset="-122"/>
                <a:ea typeface="黑体" pitchFamily="2" charset="-122"/>
              </a:rPr>
              <a:t>退化的线性规划</a:t>
            </a:r>
            <a:endParaRPr lang="en-US" altLang="zh-CN">
              <a:solidFill>
                <a:schemeClr val="tx1"/>
              </a:solidFill>
              <a:latin typeface="黑体" pitchFamily="2" charset="-122"/>
              <a:ea typeface="黑体" pitchFamily="2" charset="-122"/>
            </a:endParaRPr>
          </a:p>
          <a:p>
            <a:pPr lvl="2" algn="l">
              <a:buFont typeface="Wingdings" pitchFamily="2" charset="2"/>
              <a:buChar char="ü"/>
            </a:pPr>
            <a:r>
              <a:rPr lang="zh-CN" altLang="en-US">
                <a:solidFill>
                  <a:schemeClr val="tx1"/>
                </a:solidFill>
                <a:latin typeface="黑体" pitchFamily="2" charset="-122"/>
                <a:ea typeface="黑体" pitchFamily="2" charset="-122"/>
              </a:rPr>
              <a:t>退化</a:t>
            </a:r>
            <a:r>
              <a:rPr lang="en-US" altLang="zh-CN">
                <a:solidFill>
                  <a:schemeClr val="tx1"/>
                </a:solidFill>
                <a:latin typeface="黑体" pitchFamily="2" charset="-122"/>
                <a:ea typeface="黑体" pitchFamily="2" charset="-122"/>
              </a:rPr>
              <a:t>BFS</a:t>
            </a:r>
            <a:r>
              <a:rPr lang="zh-CN" altLang="en-US">
                <a:solidFill>
                  <a:schemeClr val="tx1"/>
                </a:solidFill>
                <a:latin typeface="黑体" pitchFamily="2" charset="-122"/>
                <a:ea typeface="黑体" pitchFamily="2" charset="-122"/>
              </a:rPr>
              <a:t>与退化转轴</a:t>
            </a:r>
            <a:endParaRPr lang="en-US" altLang="zh-CN">
              <a:solidFill>
                <a:schemeClr val="tx1"/>
              </a:solidFill>
              <a:latin typeface="黑体" pitchFamily="2" charset="-122"/>
              <a:ea typeface="黑体" pitchFamily="2" charset="-122"/>
            </a:endParaRPr>
          </a:p>
          <a:p>
            <a:pPr lvl="2" algn="l">
              <a:buFont typeface="Wingdings" pitchFamily="2" charset="2"/>
              <a:buChar char="ü"/>
            </a:pPr>
            <a:r>
              <a:rPr lang="zh-CN" altLang="en-US">
                <a:solidFill>
                  <a:schemeClr val="tx1"/>
                </a:solidFill>
                <a:latin typeface="黑体" pitchFamily="2" charset="-122"/>
                <a:ea typeface="黑体" pitchFamily="2" charset="-122"/>
              </a:rPr>
              <a:t>单纯形法循环的例子</a:t>
            </a:r>
            <a:endParaRPr lang="en-US" altLang="zh-CN">
              <a:solidFill>
                <a:schemeClr val="tx1"/>
              </a:solidFill>
              <a:latin typeface="黑体" pitchFamily="2" charset="-122"/>
              <a:ea typeface="黑体" pitchFamily="2" charset="-122"/>
            </a:endParaRPr>
          </a:p>
          <a:p>
            <a:pPr lvl="2" algn="l">
              <a:buFont typeface="Wingdings" pitchFamily="2" charset="2"/>
              <a:buChar char="ü"/>
            </a:pPr>
            <a:r>
              <a:rPr lang="zh-CN" altLang="en-US">
                <a:solidFill>
                  <a:schemeClr val="tx1"/>
                </a:solidFill>
                <a:latin typeface="黑体" pitchFamily="2" charset="-122"/>
                <a:ea typeface="黑体" pitchFamily="2" charset="-122"/>
              </a:rPr>
              <a:t>避免循环的</a:t>
            </a:r>
            <a:r>
              <a:rPr lang="en-US" altLang="zh-CN">
                <a:solidFill>
                  <a:schemeClr val="tx1"/>
                </a:solidFill>
                <a:latin typeface="Arial" pitchFamily="34" charset="0"/>
                <a:ea typeface="黑体" pitchFamily="2" charset="-122"/>
                <a:cs typeface="Arial" pitchFamily="34" charset="0"/>
              </a:rPr>
              <a:t>Bland</a:t>
            </a:r>
            <a:r>
              <a:rPr lang="zh-CN" altLang="en-US">
                <a:solidFill>
                  <a:schemeClr val="tx1"/>
                </a:solidFill>
                <a:latin typeface="黑体" pitchFamily="2" charset="-122"/>
                <a:ea typeface="黑体" pitchFamily="2" charset="-122"/>
              </a:rPr>
              <a:t>法则</a:t>
            </a:r>
          </a:p>
        </p:txBody>
      </p:sp>
      <p:sp>
        <p:nvSpPr>
          <p:cNvPr id="35843" name="TextBox 2"/>
          <p:cNvSpPr txBox="1">
            <a:spLocks noChangeArrowheads="1"/>
          </p:cNvSpPr>
          <p:nvPr/>
        </p:nvSpPr>
        <p:spPr bwMode="auto">
          <a:xfrm>
            <a:off x="2298700" y="838200"/>
            <a:ext cx="48641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solidFill>
                  <a:srgbClr val="0070C0"/>
                </a:solidFill>
                <a:latin typeface="黑体" pitchFamily="2" charset="-122"/>
                <a:ea typeface="黑体" pitchFamily="2" charset="-122"/>
              </a:rPr>
              <a:t>本节内容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7EB921D5-879A-415C-B2DC-60F15C8DC146}"/>
              </a:ext>
            </a:extLst>
          </p:cNvPr>
          <p:cNvGrpSpPr/>
          <p:nvPr/>
        </p:nvGrpSpPr>
        <p:grpSpPr>
          <a:xfrm>
            <a:off x="427233" y="1865586"/>
            <a:ext cx="8183367" cy="2499823"/>
            <a:chOff x="427233" y="1865586"/>
            <a:chExt cx="8183367" cy="2499823"/>
          </a:xfrm>
        </p:grpSpPr>
        <p:grpSp>
          <p:nvGrpSpPr>
            <p:cNvPr id="7" name="组合 6">
              <a:extLst>
                <a:ext uri="{FF2B5EF4-FFF2-40B4-BE49-F238E27FC236}">
                  <a16:creationId xmlns:a16="http://schemas.microsoft.com/office/drawing/2014/main" id="{1DCCE1DA-0356-489A-9DCE-F4CDC35DDFFF}"/>
                </a:ext>
              </a:extLst>
            </p:cNvPr>
            <p:cNvGrpSpPr/>
            <p:nvPr/>
          </p:nvGrpSpPr>
          <p:grpSpPr>
            <a:xfrm>
              <a:off x="427233" y="1865586"/>
              <a:ext cx="5473945" cy="504825"/>
              <a:chOff x="446087" y="2044699"/>
              <a:chExt cx="5473945" cy="504825"/>
            </a:xfrm>
          </p:grpSpPr>
          <p:sp>
            <p:nvSpPr>
              <p:cNvPr id="36877" name="矩形 4"/>
              <p:cNvSpPr>
                <a:spLocks noChangeArrowheads="1"/>
              </p:cNvSpPr>
              <p:nvPr/>
            </p:nvSpPr>
            <p:spPr bwMode="auto">
              <a:xfrm>
                <a:off x="446087" y="2044699"/>
                <a:ext cx="5473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buFont typeface="Wingdings" panose="05000000000000000000" pitchFamily="2" charset="2"/>
                  <a:buChar char="l"/>
                </a:pPr>
                <a:r>
                  <a:rPr lang="zh-CN" altLang="en-US" dirty="0">
                    <a:solidFill>
                      <a:schemeClr val="tx1"/>
                    </a:solidFill>
                    <a:ea typeface="黑体" pitchFamily="2" charset="-122"/>
                  </a:rPr>
                  <a:t>不妨设                            ，那么有 </a:t>
                </a:r>
                <a:endParaRPr lang="zh-CN" altLang="en-US" dirty="0">
                  <a:solidFill>
                    <a:schemeClr val="tx1"/>
                  </a:solidFill>
                </a:endParaRPr>
              </a:p>
            </p:txBody>
          </p:sp>
          <mc:AlternateContent xmlns:mc="http://schemas.openxmlformats.org/markup-compatibility/2006" xmlns:a14="http://schemas.microsoft.com/office/drawing/2010/main">
            <mc:Choice Requires="a14">
              <p:graphicFrame>
                <p:nvGraphicFramePr>
                  <p:cNvPr id="36878" name="对象 3"/>
                  <p:cNvGraphicFramePr>
                    <a:graphicFrameLocks noChangeAspect="1"/>
                  </p:cNvGraphicFramePr>
                  <p:nvPr>
                    <p:extLst>
                      <p:ext uri="{D42A27DB-BD31-4B8C-83A1-F6EECF244321}">
                        <p14:modId xmlns:p14="http://schemas.microsoft.com/office/powerpoint/2010/main" val="2662969458"/>
                      </p:ext>
                    </p:extLst>
                  </p:nvPr>
                </p:nvGraphicFramePr>
                <p:xfrm>
                  <a:off x="1826357" y="2106612"/>
                  <a:ext cx="2089150" cy="442912"/>
                </p:xfrm>
                <a:graphic>
                  <a:graphicData uri="http://schemas.openxmlformats.org/presentationml/2006/ole">
                    <mc:AlternateContent>
                      <mc:Choice xmlns:v="urn:schemas-microsoft-com:vml" Requires="v">
                        <p:oleObj spid="_x0000_s37146" name="Equation" r:id="rId3" imgW="1079500" imgH="228600" progId="Equation.DSMT4">
                          <p:embed/>
                        </p:oleObj>
                      </mc:Choice>
                      <mc:Fallback>
                        <p:oleObj name="Equation" r:id="rId3" imgW="1079500" imgH="228600" progId="Equation.DSMT4">
                          <p:embed/>
                          <p:pic>
                            <p:nvPicPr>
                              <p:cNvPr id="0" name="对象 3"/>
                              <p:cNvPicPr>
                                <a:picLocks noChangeAspect="1" noChangeArrowheads="1"/>
                              </p:cNvPicPr>
                              <p:nvPr/>
                            </p:nvPicPr>
                            <p:blipFill>
                              <a:blip r:embed="rId4">
                                <a:extLst>
                                  <a:ext uri="{28A0092B-C50C-407E-A947-70E740481C1C}">
                                    <a14:useLocalDpi val="0"/>
                                  </a:ext>
                                </a:extLst>
                              </a:blip>
                              <a:srcRect/>
                              <a:stretch>
                                <a:fillRect/>
                              </a:stretch>
                            </p:blipFill>
                            <p:spPr bwMode="auto">
                              <a:xfrm>
                                <a:off x="1826357" y="2106612"/>
                                <a:ext cx="2089150" cy="44291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6878" name="对象 3"/>
                  <p:cNvGraphicFramePr>
                    <a:graphicFrameLocks noChangeAspect="1"/>
                  </p:cNvGraphicFramePr>
                  <p:nvPr>
                    <p:extLst>
                      <p:ext uri="{D42A27DB-BD31-4B8C-83A1-F6EECF244321}">
                        <p14:modId xmlns:p14="http://schemas.microsoft.com/office/powerpoint/2010/main" val="2662969458"/>
                      </p:ext>
                    </p:extLst>
                  </p:nvPr>
                </p:nvGraphicFramePr>
                <p:xfrm>
                  <a:off x="1826357" y="2106612"/>
                  <a:ext cx="2089150" cy="442912"/>
                </p:xfrm>
                <a:graphic>
                  <a:graphicData uri="http://schemas.openxmlformats.org/presentationml/2006/ole">
                    <mc:AlternateContent>
                      <mc:Choice xmlns:v="urn:schemas-microsoft-com:vml" Requires="v">
                        <p:oleObj spid="_x0000_s37111" name="Equation" r:id="rId5" imgW="1079500" imgH="228600" progId="Equation.DSMT4">
                          <p:embed/>
                        </p:oleObj>
                      </mc:Choice>
                      <mc:Fallback>
                        <p:oleObj name="Equation" r:id="rId5" imgW="1079500" imgH="2286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6357" y="2106612"/>
                                <a:ext cx="208915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grpSp>
          <p:nvGrpSpPr>
            <p:cNvPr id="12" name="组合 11">
              <a:extLst>
                <a:ext uri="{FF2B5EF4-FFF2-40B4-BE49-F238E27FC236}">
                  <a16:creationId xmlns:a16="http://schemas.microsoft.com/office/drawing/2014/main" id="{24253880-1059-456F-83CA-23EC1DF73DFD}"/>
                </a:ext>
              </a:extLst>
            </p:cNvPr>
            <p:cNvGrpSpPr/>
            <p:nvPr/>
          </p:nvGrpSpPr>
          <p:grpSpPr>
            <a:xfrm>
              <a:off x="649288" y="2391051"/>
              <a:ext cx="7961312" cy="1974358"/>
              <a:chOff x="649288" y="2391051"/>
              <a:chExt cx="7961312" cy="1974358"/>
            </a:xfrm>
          </p:grpSpPr>
          <p:pic>
            <p:nvPicPr>
              <p:cNvPr id="33794"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288" y="2391051"/>
                <a:ext cx="7961312"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4D13358-FBC9-4206-8E03-5D2DF468CFAE}"/>
                      </a:ext>
                    </a:extLst>
                  </p:cNvPr>
                  <p:cNvSpPr txBox="1"/>
                  <p:nvPr/>
                </p:nvSpPr>
                <p:spPr>
                  <a:xfrm>
                    <a:off x="3896653" y="3903744"/>
                    <a:ext cx="4474349" cy="461665"/>
                  </a:xfrm>
                  <a:prstGeom prst="rect">
                    <a:avLst/>
                  </a:prstGeom>
                  <a:solidFill>
                    <a:schemeClr val="bg1"/>
                  </a:solidFill>
                </p:spPr>
                <p:txBody>
                  <a:bodyPr wrap="square" rtlCol="0">
                    <a:spAutoFit/>
                  </a:bodyPr>
                  <a:lstStyle/>
                  <a:p>
                    <a:r>
                      <a:rPr lang="en-US" altLang="zh-CN" b="1" dirty="0">
                        <a:solidFill>
                          <a:schemeClr val="tx1"/>
                        </a:solidFill>
                      </a:rPr>
                      <a:t>                           </a:t>
                    </a:r>
                    <a14:m>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𝒚</m:t>
                            </m:r>
                          </m:e>
                          <m:sub>
                            <m:r>
                              <a:rPr lang="en-US" altLang="zh-CN" b="1" i="1" smtClean="0">
                                <a:solidFill>
                                  <a:schemeClr val="tx1"/>
                                </a:solidFill>
                                <a:latin typeface="Cambria Math" panose="02040503050406030204" pitchFamily="18" charset="0"/>
                              </a:rPr>
                              <m:t>𝟏𝟎</m:t>
                            </m:r>
                          </m:sub>
                        </m:sSub>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ea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𝒚</m:t>
                            </m:r>
                          </m:e>
                          <m:sub>
                            <m:r>
                              <a:rPr lang="en-US" altLang="zh-CN" b="1" i="1" smtClean="0">
                                <a:solidFill>
                                  <a:schemeClr val="tx1"/>
                                </a:solidFill>
                                <a:latin typeface="Cambria Math" panose="02040503050406030204" pitchFamily="18" charset="0"/>
                              </a:rPr>
                              <m:t>𝒎</m:t>
                            </m:r>
                            <m:r>
                              <a:rPr lang="en-US" altLang="zh-CN" b="1" i="1">
                                <a:solidFill>
                                  <a:schemeClr val="tx1"/>
                                </a:solidFill>
                                <a:latin typeface="Cambria Math" panose="02040503050406030204" pitchFamily="18" charset="0"/>
                              </a:rPr>
                              <m:t>𝟎</m:t>
                            </m:r>
                          </m:sub>
                        </m:sSub>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𝟎</m:t>
                        </m:r>
                      </m:oMath>
                    </a14:m>
                    <a:r>
                      <a:rPr lang="zh-CN" altLang="en-US" b="1" dirty="0">
                        <a:solidFill>
                          <a:schemeClr val="tx1"/>
                        </a:solidFill>
                      </a:rPr>
                      <a:t>             </a:t>
                    </a:r>
                  </a:p>
                </p:txBody>
              </p:sp>
            </mc:Choice>
            <mc:Fallback xmlns="">
              <p:sp>
                <p:nvSpPr>
                  <p:cNvPr id="10" name="文本框 9">
                    <a:extLst>
                      <a:ext uri="{FF2B5EF4-FFF2-40B4-BE49-F238E27FC236}">
                        <a16:creationId xmlns:a16="http://schemas.microsoft.com/office/drawing/2014/main" id="{04D13358-FBC9-4206-8E03-5D2DF468CFAE}"/>
                      </a:ext>
                    </a:extLst>
                  </p:cNvPr>
                  <p:cNvSpPr txBox="1">
                    <a:spLocks noRot="1" noChangeAspect="1" noMove="1" noResize="1" noEditPoints="1" noAdjustHandles="1" noChangeArrowheads="1" noChangeShapeType="1" noTextEdit="1"/>
                  </p:cNvSpPr>
                  <p:nvPr/>
                </p:nvSpPr>
                <p:spPr>
                  <a:xfrm>
                    <a:off x="3896653" y="3903744"/>
                    <a:ext cx="4474349" cy="461665"/>
                  </a:xfrm>
                  <a:prstGeom prst="rect">
                    <a:avLst/>
                  </a:prstGeom>
                  <a:blipFill>
                    <a:blip r:embed="rId8"/>
                    <a:stretch>
                      <a:fillRect b="-11842"/>
                    </a:stretch>
                  </a:blipFill>
                </p:spPr>
                <p:txBody>
                  <a:bodyPr/>
                  <a:lstStyle/>
                  <a:p>
                    <a:r>
                      <a:rPr lang="zh-CN" altLang="en-US">
                        <a:noFill/>
                      </a:rPr>
                      <a:t> </a:t>
                    </a:r>
                  </a:p>
                </p:txBody>
              </p:sp>
            </mc:Fallback>
          </mc:AlternateContent>
        </p:grpSp>
      </p:grpSp>
      <p:grpSp>
        <p:nvGrpSpPr>
          <p:cNvPr id="11" name="组合 10">
            <a:extLst>
              <a:ext uri="{FF2B5EF4-FFF2-40B4-BE49-F238E27FC236}">
                <a16:creationId xmlns:a16="http://schemas.microsoft.com/office/drawing/2014/main" id="{CA33207B-3EB0-4A83-96F6-BC67D7FEA110}"/>
              </a:ext>
            </a:extLst>
          </p:cNvPr>
          <p:cNvGrpSpPr/>
          <p:nvPr/>
        </p:nvGrpSpPr>
        <p:grpSpPr>
          <a:xfrm>
            <a:off x="401127" y="3998011"/>
            <a:ext cx="1714479" cy="1107045"/>
            <a:chOff x="401127" y="3998011"/>
            <a:chExt cx="1714479" cy="1107045"/>
          </a:xfrm>
        </p:grpSpPr>
        <p:sp>
          <p:nvSpPr>
            <p:cNvPr id="36887" name="Text Box 11"/>
            <p:cNvSpPr txBox="1">
              <a:spLocks noChangeArrowheads="1"/>
            </p:cNvSpPr>
            <p:nvPr/>
          </p:nvSpPr>
          <p:spPr bwMode="auto">
            <a:xfrm>
              <a:off x="401127" y="4643391"/>
              <a:ext cx="171447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dirty="0">
                  <a:solidFill>
                    <a:srgbClr val="7030A0"/>
                  </a:solidFill>
                  <a:ea typeface="黑体" pitchFamily="2" charset="-122"/>
                </a:rPr>
                <a:t>基本可行解</a:t>
              </a:r>
            </a:p>
          </p:txBody>
        </p:sp>
        <p:sp>
          <p:nvSpPr>
            <p:cNvPr id="36888" name="Line 12"/>
            <p:cNvSpPr>
              <a:spLocks noChangeShapeType="1"/>
            </p:cNvSpPr>
            <p:nvPr/>
          </p:nvSpPr>
          <p:spPr bwMode="auto">
            <a:xfrm flipH="1">
              <a:off x="1197774" y="3998011"/>
              <a:ext cx="881361" cy="646804"/>
            </a:xfrm>
            <a:prstGeom prst="line">
              <a:avLst/>
            </a:prstGeom>
            <a:noFill/>
            <a:ln w="381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3807" name="Group 13"/>
          <p:cNvGrpSpPr>
            <a:grpSpLocks/>
          </p:cNvGrpSpPr>
          <p:nvPr/>
        </p:nvGrpSpPr>
        <p:grpSpPr bwMode="auto">
          <a:xfrm>
            <a:off x="2146300" y="4648200"/>
            <a:ext cx="1511300" cy="704850"/>
            <a:chOff x="1338" y="2773"/>
            <a:chExt cx="952" cy="444"/>
          </a:xfrm>
        </p:grpSpPr>
        <p:sp>
          <p:nvSpPr>
            <p:cNvPr id="36885" name="Text Box 14"/>
            <p:cNvSpPr txBox="1">
              <a:spLocks noChangeArrowheads="1"/>
            </p:cNvSpPr>
            <p:nvPr/>
          </p:nvSpPr>
          <p:spPr bwMode="auto">
            <a:xfrm>
              <a:off x="1338" y="2773"/>
              <a:ext cx="952"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dirty="0">
                  <a:solidFill>
                    <a:srgbClr val="7030A0"/>
                  </a:solidFill>
                  <a:ea typeface="黑体" pitchFamily="2" charset="-122"/>
                </a:rPr>
                <a:t>基变量</a:t>
              </a:r>
            </a:p>
          </p:txBody>
        </p:sp>
        <p:sp>
          <p:nvSpPr>
            <p:cNvPr id="36886" name="Line 15"/>
            <p:cNvSpPr>
              <a:spLocks noChangeShapeType="1"/>
            </p:cNvSpPr>
            <p:nvPr/>
          </p:nvSpPr>
          <p:spPr bwMode="auto">
            <a:xfrm>
              <a:off x="1837" y="3036"/>
              <a:ext cx="0" cy="18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33809"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825" y="5362575"/>
            <a:ext cx="52006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a:grpSpLocks/>
          </p:cNvGrpSpPr>
          <p:nvPr/>
        </p:nvGrpSpPr>
        <p:grpSpPr bwMode="auto">
          <a:xfrm>
            <a:off x="5610225" y="4584700"/>
            <a:ext cx="3409950" cy="1308100"/>
            <a:chOff x="5610225" y="4584700"/>
            <a:chExt cx="3409950" cy="1308100"/>
          </a:xfrm>
        </p:grpSpPr>
        <p:grpSp>
          <p:nvGrpSpPr>
            <p:cNvPr id="36881" name="Group 16"/>
            <p:cNvGrpSpPr>
              <a:grpSpLocks/>
            </p:cNvGrpSpPr>
            <p:nvPr/>
          </p:nvGrpSpPr>
          <p:grpSpPr bwMode="auto">
            <a:xfrm>
              <a:off x="6572250" y="4584700"/>
              <a:ext cx="1511300" cy="830263"/>
              <a:chOff x="2835" y="2750"/>
              <a:chExt cx="952" cy="523"/>
            </a:xfrm>
          </p:grpSpPr>
          <p:sp>
            <p:nvSpPr>
              <p:cNvPr id="36883" name="Text Box 17"/>
              <p:cNvSpPr txBox="1">
                <a:spLocks noChangeArrowheads="1"/>
              </p:cNvSpPr>
              <p:nvPr/>
            </p:nvSpPr>
            <p:spPr bwMode="auto">
              <a:xfrm>
                <a:off x="2835" y="2750"/>
                <a:ext cx="952"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a:solidFill>
                      <a:srgbClr val="7030A0"/>
                    </a:solidFill>
                    <a:ea typeface="黑体" pitchFamily="2" charset="-122"/>
                  </a:rPr>
                  <a:t>非基变量</a:t>
                </a:r>
              </a:p>
            </p:txBody>
          </p:sp>
          <p:sp>
            <p:nvSpPr>
              <p:cNvPr id="36884" name="Line 18"/>
              <p:cNvSpPr>
                <a:spLocks noChangeShapeType="1"/>
              </p:cNvSpPr>
              <p:nvPr/>
            </p:nvSpPr>
            <p:spPr bwMode="auto">
              <a:xfrm flipH="1">
                <a:off x="3288" y="3000"/>
                <a:ext cx="0" cy="2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36882"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0225" y="5407025"/>
              <a:ext cx="3409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25"/>
          <p:cNvGrpSpPr>
            <a:grpSpLocks/>
          </p:cNvGrpSpPr>
          <p:nvPr/>
        </p:nvGrpSpPr>
        <p:grpSpPr bwMode="auto">
          <a:xfrm>
            <a:off x="454025" y="5962650"/>
            <a:ext cx="7902575" cy="461963"/>
            <a:chOff x="222" y="3220"/>
            <a:chExt cx="4978" cy="291"/>
          </a:xfrm>
        </p:grpSpPr>
        <p:sp>
          <p:nvSpPr>
            <p:cNvPr id="36879" name="Text Box 20"/>
            <p:cNvSpPr txBox="1">
              <a:spLocks noChangeArrowheads="1"/>
            </p:cNvSpPr>
            <p:nvPr/>
          </p:nvSpPr>
          <p:spPr bwMode="auto">
            <a:xfrm>
              <a:off x="3073" y="3220"/>
              <a:ext cx="21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ea typeface="黑体" pitchFamily="2" charset="-122"/>
                </a:rPr>
                <a:t>即可，次序可以打乱！</a:t>
              </a:r>
            </a:p>
          </p:txBody>
        </p:sp>
        <p:sp>
          <p:nvSpPr>
            <p:cNvPr id="36880" name="Text Box 37"/>
            <p:cNvSpPr txBox="1">
              <a:spLocks noChangeArrowheads="1"/>
            </p:cNvSpPr>
            <p:nvPr/>
          </p:nvSpPr>
          <p:spPr bwMode="auto">
            <a:xfrm>
              <a:off x="222" y="3223"/>
              <a:ext cx="3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chemeClr val="tx1"/>
                  </a:solidFill>
                  <a:ea typeface="黑体" pitchFamily="2" charset="-122"/>
                </a:rPr>
                <a:t>只要有 </a:t>
              </a:r>
              <a:r>
                <a:rPr lang="en-US" altLang="zh-CN" b="1" i="1">
                  <a:solidFill>
                    <a:srgbClr val="7030A0"/>
                  </a:solidFill>
                  <a:ea typeface="黑体" pitchFamily="2" charset="-122"/>
                </a:rPr>
                <a:t>m</a:t>
              </a:r>
              <a:r>
                <a:rPr lang="en-US" altLang="zh-CN" i="1">
                  <a:solidFill>
                    <a:srgbClr val="7030A0"/>
                  </a:solidFill>
                  <a:ea typeface="黑体" pitchFamily="2" charset="-122"/>
                </a:rPr>
                <a:t> </a:t>
              </a:r>
              <a:r>
                <a:rPr lang="zh-CN" altLang="en-US">
                  <a:solidFill>
                    <a:srgbClr val="7030A0"/>
                  </a:solidFill>
                  <a:ea typeface="黑体" pitchFamily="2" charset="-122"/>
                </a:rPr>
                <a:t>个单位列  </a:t>
              </a:r>
              <a:r>
                <a:rPr lang="en-US" altLang="zh-CN" b="1" i="1">
                  <a:ea typeface="黑体" pitchFamily="2" charset="-122"/>
                </a:rPr>
                <a:t>e</a:t>
              </a:r>
              <a:r>
                <a:rPr lang="en-US" altLang="zh-CN" b="1" baseline="-25000">
                  <a:ea typeface="黑体" pitchFamily="2" charset="-122"/>
                </a:rPr>
                <a:t>1 </a:t>
              </a:r>
              <a:r>
                <a:rPr lang="en-US" altLang="zh-CN" b="1">
                  <a:ea typeface="黑体" pitchFamily="2" charset="-122"/>
                </a:rPr>
                <a:t>, </a:t>
              </a:r>
              <a:r>
                <a:rPr lang="en-US" altLang="zh-CN" b="1" i="1">
                  <a:ea typeface="黑体" pitchFamily="2" charset="-122"/>
                </a:rPr>
                <a:t>e</a:t>
              </a:r>
              <a:r>
                <a:rPr lang="en-US" altLang="zh-CN" b="1" i="1" baseline="-25000">
                  <a:ea typeface="黑体" pitchFamily="2" charset="-122"/>
                </a:rPr>
                <a:t>2</a:t>
              </a:r>
              <a:r>
                <a:rPr lang="en-US" altLang="zh-CN" b="1" i="1">
                  <a:ea typeface="黑体" pitchFamily="2" charset="-122"/>
                </a:rPr>
                <a:t> </a:t>
              </a:r>
              <a:r>
                <a:rPr lang="en-US" altLang="zh-CN" b="1">
                  <a:ea typeface="黑体" pitchFamily="2" charset="-122"/>
                </a:rPr>
                <a:t>, … , </a:t>
              </a:r>
              <a:r>
                <a:rPr lang="en-US" altLang="zh-CN" b="1" i="1">
                  <a:ea typeface="黑体" pitchFamily="2" charset="-122"/>
                </a:rPr>
                <a:t>e</a:t>
              </a:r>
              <a:r>
                <a:rPr lang="en-US" altLang="zh-CN" b="1" i="1" baseline="-25000">
                  <a:ea typeface="黑体" pitchFamily="2" charset="-122"/>
                </a:rPr>
                <a:t>m</a:t>
              </a:r>
              <a:endParaRPr lang="zh-CN" altLang="en-US" b="1" baseline="-25000">
                <a:ea typeface="黑体" pitchFamily="2" charset="-122"/>
              </a:endParaRPr>
            </a:p>
          </p:txBody>
        </p:sp>
      </p:grpSp>
      <p:sp>
        <p:nvSpPr>
          <p:cNvPr id="36872" name="Text Box 3"/>
          <p:cNvSpPr txBox="1">
            <a:spLocks noChangeArrowheads="1"/>
          </p:cNvSpPr>
          <p:nvPr/>
        </p:nvSpPr>
        <p:spPr bwMode="auto">
          <a:xfrm>
            <a:off x="323850" y="260350"/>
            <a:ext cx="8629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b="1">
                <a:solidFill>
                  <a:srgbClr val="0070C0"/>
                </a:solidFill>
                <a:ea typeface="黑体" pitchFamily="2" charset="-122"/>
              </a:rPr>
              <a:t>2.1.1 </a:t>
            </a:r>
            <a:r>
              <a:rPr lang="zh-CN" altLang="en-US" sz="3600" b="1">
                <a:solidFill>
                  <a:srgbClr val="0070C0"/>
                </a:solidFill>
                <a:ea typeface="黑体" pitchFamily="2" charset="-122"/>
              </a:rPr>
              <a:t>规范形</a:t>
            </a:r>
            <a:r>
              <a:rPr lang="en-US" altLang="zh-CN" sz="3600" b="1">
                <a:solidFill>
                  <a:srgbClr val="0070C0"/>
                </a:solidFill>
                <a:ea typeface="黑体" pitchFamily="2" charset="-122"/>
              </a:rPr>
              <a:t>&amp;</a:t>
            </a:r>
            <a:r>
              <a:rPr lang="zh-CN" altLang="en-US" sz="3600" b="1">
                <a:solidFill>
                  <a:srgbClr val="0070C0"/>
                </a:solidFill>
                <a:ea typeface="黑体" pitchFamily="2" charset="-122"/>
              </a:rPr>
              <a:t>既约</a:t>
            </a:r>
            <a:r>
              <a:rPr lang="en-US" altLang="zh-CN" sz="3600" b="1">
                <a:solidFill>
                  <a:srgbClr val="0070C0"/>
                </a:solidFill>
                <a:ea typeface="黑体" pitchFamily="2" charset="-122"/>
              </a:rPr>
              <a:t>(</a:t>
            </a:r>
            <a:r>
              <a:rPr lang="zh-CN" altLang="en-US" sz="3600" b="1">
                <a:solidFill>
                  <a:srgbClr val="0070C0"/>
                </a:solidFill>
                <a:ea typeface="黑体" pitchFamily="2" charset="-122"/>
              </a:rPr>
              <a:t>相对</a:t>
            </a:r>
            <a:r>
              <a:rPr lang="en-US" altLang="zh-CN" sz="3600" b="1">
                <a:solidFill>
                  <a:srgbClr val="0070C0"/>
                </a:solidFill>
                <a:ea typeface="黑体" pitchFamily="2" charset="-122"/>
              </a:rPr>
              <a:t>)</a:t>
            </a:r>
            <a:r>
              <a:rPr lang="zh-CN" altLang="en-US" sz="3600" b="1">
                <a:solidFill>
                  <a:srgbClr val="0070C0"/>
                </a:solidFill>
                <a:ea typeface="黑体" pitchFamily="2" charset="-122"/>
              </a:rPr>
              <a:t>费用系数</a:t>
            </a:r>
            <a:endParaRPr lang="en-US" altLang="zh-CN" sz="3600" b="1">
              <a:solidFill>
                <a:srgbClr val="0070C0"/>
              </a:solidFill>
              <a:ea typeface="黑体" pitchFamily="2" charset="-122"/>
            </a:endParaRPr>
          </a:p>
        </p:txBody>
      </p:sp>
      <p:grpSp>
        <p:nvGrpSpPr>
          <p:cNvPr id="13" name="组合 12">
            <a:extLst>
              <a:ext uri="{FF2B5EF4-FFF2-40B4-BE49-F238E27FC236}">
                <a16:creationId xmlns:a16="http://schemas.microsoft.com/office/drawing/2014/main" id="{5E16AC5C-5A53-4B12-8C74-4E872EF0EAC8}"/>
              </a:ext>
            </a:extLst>
          </p:cNvPr>
          <p:cNvGrpSpPr/>
          <p:nvPr/>
        </p:nvGrpSpPr>
        <p:grpSpPr>
          <a:xfrm>
            <a:off x="395288" y="968375"/>
            <a:ext cx="8545512" cy="884163"/>
            <a:chOff x="395288" y="968375"/>
            <a:chExt cx="8545512" cy="884163"/>
          </a:xfrm>
        </p:grpSpPr>
        <p:sp>
          <p:nvSpPr>
            <p:cNvPr id="36873" name="Text Box 30"/>
            <p:cNvSpPr txBox="1">
              <a:spLocks noChangeArrowheads="1"/>
            </p:cNvSpPr>
            <p:nvPr/>
          </p:nvSpPr>
          <p:spPr bwMode="auto">
            <a:xfrm>
              <a:off x="395288" y="968375"/>
              <a:ext cx="8545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342900" indent="-342900" algn="l">
                <a:spcBef>
                  <a:spcPct val="50000"/>
                </a:spcBef>
                <a:buFont typeface="Wingdings" panose="05000000000000000000" pitchFamily="2" charset="2"/>
                <a:buChar char="l"/>
              </a:pPr>
              <a:r>
                <a:rPr lang="zh-CN" altLang="en-US" dirty="0">
                  <a:solidFill>
                    <a:srgbClr val="000000"/>
                  </a:solidFill>
                  <a:ea typeface="黑体" pitchFamily="2" charset="-122"/>
                </a:rPr>
                <a:t>设得到了基为</a:t>
              </a:r>
              <a:r>
                <a:rPr lang="en-US" altLang="zh-CN" b="1" i="1" dirty="0">
                  <a:solidFill>
                    <a:srgbClr val="000000"/>
                  </a:solidFill>
                  <a:ea typeface="黑体" pitchFamily="2" charset="-122"/>
                </a:rPr>
                <a:t>B</a:t>
              </a:r>
              <a:r>
                <a:rPr lang="zh-CN" altLang="en-US" dirty="0">
                  <a:solidFill>
                    <a:srgbClr val="000000"/>
                  </a:solidFill>
                  <a:ea typeface="黑体" pitchFamily="2" charset="-122"/>
                </a:rPr>
                <a:t> 的</a:t>
              </a:r>
              <a:r>
                <a:rPr lang="en-US" altLang="zh-CN" dirty="0">
                  <a:solidFill>
                    <a:srgbClr val="000000"/>
                  </a:solidFill>
                  <a:ea typeface="黑体" pitchFamily="2" charset="-122"/>
                </a:rPr>
                <a:t>BFS</a:t>
              </a:r>
              <a:r>
                <a:rPr lang="zh-CN" altLang="en-US" dirty="0">
                  <a:solidFill>
                    <a:srgbClr val="000000"/>
                  </a:solidFill>
                  <a:ea typeface="黑体" pitchFamily="2" charset="-122"/>
                </a:rPr>
                <a:t>，那么有</a:t>
              </a:r>
            </a:p>
          </p:txBody>
        </p:sp>
        <p:pic>
          <p:nvPicPr>
            <p:cNvPr id="4" name="图片 3">
              <a:extLst>
                <a:ext uri="{FF2B5EF4-FFF2-40B4-BE49-F238E27FC236}">
                  <a16:creationId xmlns:a16="http://schemas.microsoft.com/office/drawing/2014/main" id="{D81E8A0B-E712-4799-B1E2-115B104E480D}"/>
                </a:ext>
              </a:extLst>
            </p:cNvPr>
            <p:cNvPicPr>
              <a:picLocks noChangeAspect="1"/>
            </p:cNvPicPr>
            <p:nvPr/>
          </p:nvPicPr>
          <p:blipFill>
            <a:blip r:embed="rId11"/>
            <a:stretch>
              <a:fillRect/>
            </a:stretch>
          </p:blipFill>
          <p:spPr>
            <a:xfrm>
              <a:off x="1948435" y="1424221"/>
              <a:ext cx="4748212" cy="428317"/>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809"/>
                                        </p:tgtEl>
                                        <p:attrNameLst>
                                          <p:attrName>style.visibility</p:attrName>
                                        </p:attrNameLst>
                                      </p:cBhvr>
                                      <p:to>
                                        <p:strVal val="visible"/>
                                      </p:to>
                                    </p:set>
                                    <p:animEffect transition="in" filter="wipe(down)">
                                      <p:cBhvr>
                                        <p:cTn id="22" dur="500"/>
                                        <p:tgtEl>
                                          <p:spTgt spid="338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3807"/>
                                        </p:tgtEl>
                                        <p:attrNameLst>
                                          <p:attrName>style.visibility</p:attrName>
                                        </p:attrNameLst>
                                      </p:cBhvr>
                                      <p:to>
                                        <p:strVal val="visible"/>
                                      </p:to>
                                    </p:set>
                                    <p:animEffect transition="in" filter="wipe(down)">
                                      <p:cBhvr>
                                        <p:cTn id="27" dur="500"/>
                                        <p:tgtEl>
                                          <p:spTgt spid="338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Group 25"/>
          <p:cNvGrpSpPr>
            <a:grpSpLocks/>
          </p:cNvGrpSpPr>
          <p:nvPr/>
        </p:nvGrpSpPr>
        <p:grpSpPr bwMode="auto">
          <a:xfrm>
            <a:off x="352425" y="3841750"/>
            <a:ext cx="7902575" cy="461963"/>
            <a:chOff x="222" y="3220"/>
            <a:chExt cx="4978" cy="291"/>
          </a:xfrm>
        </p:grpSpPr>
        <p:sp>
          <p:nvSpPr>
            <p:cNvPr id="37900" name="Text Box 20"/>
            <p:cNvSpPr txBox="1">
              <a:spLocks noChangeArrowheads="1"/>
            </p:cNvSpPr>
            <p:nvPr/>
          </p:nvSpPr>
          <p:spPr bwMode="auto">
            <a:xfrm>
              <a:off x="3073" y="3220"/>
              <a:ext cx="21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即可，次序可以打乱！</a:t>
              </a:r>
            </a:p>
          </p:txBody>
        </p:sp>
        <p:sp>
          <p:nvSpPr>
            <p:cNvPr id="37901" name="Text Box 37"/>
            <p:cNvSpPr txBox="1">
              <a:spLocks noChangeArrowheads="1"/>
            </p:cNvSpPr>
            <p:nvPr/>
          </p:nvSpPr>
          <p:spPr bwMode="auto">
            <a:xfrm>
              <a:off x="222" y="3223"/>
              <a:ext cx="3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ea typeface="黑体" pitchFamily="2" charset="-122"/>
                </a:rPr>
                <a:t>只要有 </a:t>
              </a:r>
              <a:r>
                <a:rPr lang="en-US" altLang="zh-CN" b="1" i="1">
                  <a:solidFill>
                    <a:srgbClr val="7030A0"/>
                  </a:solidFill>
                  <a:ea typeface="黑体" pitchFamily="2" charset="-122"/>
                </a:rPr>
                <a:t>m </a:t>
              </a:r>
              <a:r>
                <a:rPr lang="zh-CN" altLang="en-US" b="1">
                  <a:solidFill>
                    <a:srgbClr val="7030A0"/>
                  </a:solidFill>
                  <a:ea typeface="黑体" pitchFamily="2" charset="-122"/>
                </a:rPr>
                <a:t>个单位列  </a:t>
              </a:r>
              <a:r>
                <a:rPr lang="en-US" altLang="zh-CN" b="1" i="1">
                  <a:ea typeface="黑体" pitchFamily="2" charset="-122"/>
                </a:rPr>
                <a:t>e</a:t>
              </a:r>
              <a:r>
                <a:rPr lang="en-US" altLang="zh-CN" b="1" baseline="-25000">
                  <a:ea typeface="黑体" pitchFamily="2" charset="-122"/>
                </a:rPr>
                <a:t>1 </a:t>
              </a:r>
              <a:r>
                <a:rPr lang="en-US" altLang="zh-CN" b="1">
                  <a:ea typeface="黑体" pitchFamily="2" charset="-122"/>
                </a:rPr>
                <a:t>, </a:t>
              </a:r>
              <a:r>
                <a:rPr lang="en-US" altLang="zh-CN" b="1" i="1">
                  <a:ea typeface="黑体" pitchFamily="2" charset="-122"/>
                </a:rPr>
                <a:t>e</a:t>
              </a:r>
              <a:r>
                <a:rPr lang="en-US" altLang="zh-CN" b="1" i="1" baseline="-25000">
                  <a:ea typeface="黑体" pitchFamily="2" charset="-122"/>
                </a:rPr>
                <a:t>2</a:t>
              </a:r>
              <a:r>
                <a:rPr lang="en-US" altLang="zh-CN" b="1" i="1">
                  <a:ea typeface="黑体" pitchFamily="2" charset="-122"/>
                </a:rPr>
                <a:t> </a:t>
              </a:r>
              <a:r>
                <a:rPr lang="en-US" altLang="zh-CN" b="1">
                  <a:ea typeface="黑体" pitchFamily="2" charset="-122"/>
                </a:rPr>
                <a:t>, … , </a:t>
              </a:r>
              <a:r>
                <a:rPr lang="en-US" altLang="zh-CN" b="1" i="1">
                  <a:ea typeface="黑体" pitchFamily="2" charset="-122"/>
                </a:rPr>
                <a:t>e</a:t>
              </a:r>
              <a:r>
                <a:rPr lang="en-US" altLang="zh-CN" b="1" i="1" baseline="-25000">
                  <a:ea typeface="黑体" pitchFamily="2" charset="-122"/>
                </a:rPr>
                <a:t>m</a:t>
              </a:r>
              <a:endParaRPr lang="zh-CN" altLang="en-US" b="1" baseline="-25000">
                <a:ea typeface="黑体" pitchFamily="2" charset="-122"/>
              </a:endParaRPr>
            </a:p>
          </p:txBody>
        </p:sp>
      </p:grpSp>
      <p:sp>
        <p:nvSpPr>
          <p:cNvPr id="33803" name="Text Box 4"/>
          <p:cNvSpPr txBox="1">
            <a:spLocks noChangeArrowheads="1"/>
          </p:cNvSpPr>
          <p:nvPr/>
        </p:nvSpPr>
        <p:spPr bwMode="auto">
          <a:xfrm>
            <a:off x="420688" y="4321175"/>
            <a:ext cx="4862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a:solidFill>
                  <a:srgbClr val="CC0000"/>
                </a:solidFill>
              </a:rPr>
              <a:t>◎</a:t>
            </a:r>
            <a:r>
              <a:rPr lang="zh-CN" altLang="en-US" sz="2800" b="1">
                <a:solidFill>
                  <a:srgbClr val="CC0000"/>
                </a:solidFill>
              </a:rPr>
              <a:t> </a:t>
            </a:r>
            <a:r>
              <a:rPr lang="zh-CN" altLang="en-US" sz="2800">
                <a:solidFill>
                  <a:schemeClr val="tx1"/>
                </a:solidFill>
                <a:ea typeface="黑体" pitchFamily="2" charset="-122"/>
              </a:rPr>
              <a:t>规范形的系数的一种解释</a:t>
            </a:r>
          </a:p>
        </p:txBody>
      </p:sp>
      <p:sp>
        <p:nvSpPr>
          <p:cNvPr id="33804" name="Text Box 13"/>
          <p:cNvSpPr txBox="1">
            <a:spLocks noChangeArrowheads="1"/>
          </p:cNvSpPr>
          <p:nvPr/>
        </p:nvSpPr>
        <p:spPr bwMode="auto">
          <a:xfrm>
            <a:off x="725488" y="5884863"/>
            <a:ext cx="8456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a:solidFill>
                  <a:schemeClr val="tx1"/>
                </a:solidFill>
                <a:ea typeface="黑体" pitchFamily="2" charset="-122"/>
              </a:rPr>
              <a:t>规范形第 </a:t>
            </a:r>
            <a:r>
              <a:rPr lang="en-US" altLang="zh-CN" sz="2800" i="1">
                <a:solidFill>
                  <a:schemeClr val="tx1"/>
                </a:solidFill>
                <a:ea typeface="黑体" pitchFamily="2" charset="-122"/>
              </a:rPr>
              <a:t>j </a:t>
            </a:r>
            <a:r>
              <a:rPr lang="zh-CN" altLang="en-US" sz="2800">
                <a:solidFill>
                  <a:schemeClr val="tx1"/>
                </a:solidFill>
                <a:ea typeface="黑体" pitchFamily="2" charset="-122"/>
              </a:rPr>
              <a:t>列的系数是用</a:t>
            </a:r>
            <a:r>
              <a:rPr lang="zh-CN" altLang="en-US" sz="2800">
                <a:solidFill>
                  <a:srgbClr val="7030A0"/>
                </a:solidFill>
                <a:ea typeface="黑体" pitchFamily="2" charset="-122"/>
              </a:rPr>
              <a:t>当前基</a:t>
            </a:r>
            <a:r>
              <a:rPr lang="zh-CN" altLang="en-US" sz="2800">
                <a:solidFill>
                  <a:schemeClr val="tx1"/>
                </a:solidFill>
                <a:ea typeface="黑体" pitchFamily="2" charset="-122"/>
              </a:rPr>
              <a:t>表示 </a:t>
            </a:r>
            <a:r>
              <a:rPr lang="en-US" altLang="zh-CN" sz="2800" b="1" i="1">
                <a:solidFill>
                  <a:schemeClr val="tx1"/>
                </a:solidFill>
                <a:ea typeface="黑体" pitchFamily="2" charset="-122"/>
              </a:rPr>
              <a:t>a</a:t>
            </a:r>
            <a:r>
              <a:rPr lang="en-US" altLang="zh-CN" sz="2800" b="1" i="1" baseline="-25000">
                <a:solidFill>
                  <a:schemeClr val="tx1"/>
                </a:solidFill>
                <a:ea typeface="黑体" pitchFamily="2" charset="-122"/>
              </a:rPr>
              <a:t>j</a:t>
            </a:r>
            <a:r>
              <a:rPr lang="en-US" altLang="zh-CN" sz="2800">
                <a:solidFill>
                  <a:schemeClr val="tx1"/>
                </a:solidFill>
                <a:ea typeface="黑体" pitchFamily="2" charset="-122"/>
              </a:rPr>
              <a:t> </a:t>
            </a:r>
            <a:r>
              <a:rPr lang="zh-CN" altLang="en-US" sz="2800">
                <a:solidFill>
                  <a:schemeClr val="tx1"/>
                </a:solidFill>
                <a:ea typeface="黑体" pitchFamily="2" charset="-122"/>
              </a:rPr>
              <a:t>时的</a:t>
            </a:r>
            <a:r>
              <a:rPr lang="zh-CN" altLang="en-US" sz="2800">
                <a:solidFill>
                  <a:srgbClr val="7030A0"/>
                </a:solidFill>
                <a:ea typeface="黑体" pitchFamily="2" charset="-122"/>
              </a:rPr>
              <a:t>系数</a:t>
            </a:r>
            <a:r>
              <a:rPr lang="zh-CN" altLang="en-US" sz="2800">
                <a:solidFill>
                  <a:srgbClr val="CC0000"/>
                </a:solidFill>
                <a:ea typeface="黑体" pitchFamily="2" charset="-122"/>
              </a:rPr>
              <a:t>！</a:t>
            </a:r>
          </a:p>
        </p:txBody>
      </p:sp>
      <p:graphicFrame>
        <p:nvGraphicFramePr>
          <p:cNvPr id="3" name="对象 2"/>
          <p:cNvGraphicFramePr>
            <a:graphicFrameLocks noChangeAspect="1"/>
          </p:cNvGraphicFramePr>
          <p:nvPr/>
        </p:nvGraphicFramePr>
        <p:xfrm>
          <a:off x="1425575" y="5327650"/>
          <a:ext cx="5688013" cy="514350"/>
        </p:xfrm>
        <a:graphic>
          <a:graphicData uri="http://schemas.openxmlformats.org/presentationml/2006/ole">
            <mc:AlternateContent xmlns:mc="http://schemas.openxmlformats.org/markup-compatibility/2006">
              <mc:Choice xmlns:v="urn:schemas-microsoft-com:vml" Requires="v">
                <p:oleObj spid="_x0000_s38212" name="Equation" r:id="rId3" imgW="2806700" imgH="254000" progId="Equation.DSMT4">
                  <p:embed/>
                </p:oleObj>
              </mc:Choice>
              <mc:Fallback>
                <p:oleObj name="Equation" r:id="rId3" imgW="2806700" imgH="2540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575" y="5327650"/>
                        <a:ext cx="568801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a:spLocks noRot="1" noChangeAspect="1" noMove="1" noResize="1" noEditPoints="1" noAdjustHandles="1" noChangeArrowheads="1" noChangeShapeType="1" noTextEdit="1"/>
          </p:cNvSpPr>
          <p:nvPr/>
        </p:nvSpPr>
        <p:spPr>
          <a:xfrm>
            <a:off x="791592" y="4818995"/>
            <a:ext cx="7666608" cy="511743"/>
          </a:xfrm>
          <a:prstGeom prst="rect">
            <a:avLst/>
          </a:prstGeom>
          <a:blipFill rotWithShape="1">
            <a:blip r:embed="rId5"/>
            <a:stretch>
              <a:fillRect l="-1272" t="-12048" b="-20482"/>
            </a:stretch>
          </a:blipFill>
        </p:spPr>
        <p:txBody>
          <a:bodyPr/>
          <a:lstStyle/>
          <a:p>
            <a:pPr>
              <a:defRPr/>
            </a:pPr>
            <a:r>
              <a:rPr lang="zh-CN" altLang="en-US">
                <a:noFill/>
              </a:rPr>
              <a:t> </a:t>
            </a:r>
          </a:p>
        </p:txBody>
      </p:sp>
      <p:grpSp>
        <p:nvGrpSpPr>
          <p:cNvPr id="14" name="组合 13">
            <a:extLst>
              <a:ext uri="{FF2B5EF4-FFF2-40B4-BE49-F238E27FC236}">
                <a16:creationId xmlns:a16="http://schemas.microsoft.com/office/drawing/2014/main" id="{C608F423-B6C9-425B-999E-D3FFED83CBC1}"/>
              </a:ext>
            </a:extLst>
          </p:cNvPr>
          <p:cNvGrpSpPr/>
          <p:nvPr/>
        </p:nvGrpSpPr>
        <p:grpSpPr>
          <a:xfrm>
            <a:off x="427233" y="1347113"/>
            <a:ext cx="8183367" cy="2499823"/>
            <a:chOff x="427233" y="1865586"/>
            <a:chExt cx="8183367" cy="2499823"/>
          </a:xfrm>
        </p:grpSpPr>
        <p:grpSp>
          <p:nvGrpSpPr>
            <p:cNvPr id="15" name="组合 14">
              <a:extLst>
                <a:ext uri="{FF2B5EF4-FFF2-40B4-BE49-F238E27FC236}">
                  <a16:creationId xmlns:a16="http://schemas.microsoft.com/office/drawing/2014/main" id="{503E1CB4-10B8-447A-99ED-40E72A8C148A}"/>
                </a:ext>
              </a:extLst>
            </p:cNvPr>
            <p:cNvGrpSpPr/>
            <p:nvPr/>
          </p:nvGrpSpPr>
          <p:grpSpPr>
            <a:xfrm>
              <a:off x="427233" y="1865586"/>
              <a:ext cx="5473945" cy="504825"/>
              <a:chOff x="446087" y="2044699"/>
              <a:chExt cx="5473945" cy="504825"/>
            </a:xfrm>
          </p:grpSpPr>
          <p:sp>
            <p:nvSpPr>
              <p:cNvPr id="19" name="矩形 4">
                <a:extLst>
                  <a:ext uri="{FF2B5EF4-FFF2-40B4-BE49-F238E27FC236}">
                    <a16:creationId xmlns:a16="http://schemas.microsoft.com/office/drawing/2014/main" id="{E22D4FEE-2929-4364-A967-E3F75E17CD20}"/>
                  </a:ext>
                </a:extLst>
              </p:cNvPr>
              <p:cNvSpPr>
                <a:spLocks noChangeArrowheads="1"/>
              </p:cNvSpPr>
              <p:nvPr/>
            </p:nvSpPr>
            <p:spPr bwMode="auto">
              <a:xfrm>
                <a:off x="446087" y="2044699"/>
                <a:ext cx="5473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buFont typeface="Wingdings" panose="05000000000000000000" pitchFamily="2" charset="2"/>
                  <a:buChar char="l"/>
                </a:pPr>
                <a:r>
                  <a:rPr lang="zh-CN" altLang="en-US" dirty="0">
                    <a:solidFill>
                      <a:schemeClr val="tx1"/>
                    </a:solidFill>
                    <a:ea typeface="黑体" pitchFamily="2" charset="-122"/>
                  </a:rPr>
                  <a:t>不妨设                            ，那么有 </a:t>
                </a:r>
                <a:endParaRPr lang="zh-CN" altLang="en-US" dirty="0">
                  <a:solidFill>
                    <a:schemeClr val="tx1"/>
                  </a:solidFill>
                </a:endParaRPr>
              </a:p>
            </p:txBody>
          </p:sp>
          <mc:AlternateContent xmlns:mc="http://schemas.openxmlformats.org/markup-compatibility/2006" xmlns:a14="http://schemas.microsoft.com/office/drawing/2010/main">
            <mc:Choice Requires="a14">
              <p:graphicFrame>
                <p:nvGraphicFramePr>
                  <p:cNvPr id="20" name="对象 3">
                    <a:extLst>
                      <a:ext uri="{FF2B5EF4-FFF2-40B4-BE49-F238E27FC236}">
                        <a16:creationId xmlns:a16="http://schemas.microsoft.com/office/drawing/2014/main" id="{65A3E4B9-7FD0-4ADF-A6BF-AE5221D96E34}"/>
                      </a:ext>
                    </a:extLst>
                  </p:cNvPr>
                  <p:cNvGraphicFramePr>
                    <a:graphicFrameLocks noChangeAspect="1"/>
                  </p:cNvGraphicFramePr>
                  <p:nvPr>
                    <p:extLst>
                      <p:ext uri="{D42A27DB-BD31-4B8C-83A1-F6EECF244321}">
                        <p14:modId xmlns:p14="http://schemas.microsoft.com/office/powerpoint/2010/main" val="973135694"/>
                      </p:ext>
                    </p:extLst>
                  </p:nvPr>
                </p:nvGraphicFramePr>
                <p:xfrm>
                  <a:off x="1826357" y="2106612"/>
                  <a:ext cx="2089150" cy="442912"/>
                </p:xfrm>
                <a:graphic>
                  <a:graphicData uri="http://schemas.openxmlformats.org/presentationml/2006/ole">
                    <mc:AlternateContent>
                      <mc:Choice xmlns:v="urn:schemas-microsoft-com:vml" Requires="v">
                        <p:oleObj spid="_x0000_s38213" name="Equation" r:id="rId6" imgW="1079500" imgH="228600" progId="Equation.DSMT4">
                          <p:embed/>
                        </p:oleObj>
                      </mc:Choice>
                      <mc:Fallback>
                        <p:oleObj name="Equation" r:id="rId6" imgW="1079500" imgH="228600" progId="Equation.DSMT4">
                          <p:embed/>
                          <p:pic>
                            <p:nvPicPr>
                              <p:cNvPr id="36878" name="对象 3"/>
                              <p:cNvPicPr>
                                <a:picLocks noChangeAspect="1" noChangeArrowheads="1"/>
                              </p:cNvPicPr>
                              <p:nvPr/>
                            </p:nvPicPr>
                            <p:blipFill>
                              <a:blip r:embed="rId7">
                                <a:extLst>
                                  <a:ext uri="{28A0092B-C50C-407E-A947-70E740481C1C}">
                                    <a14:useLocalDpi val="0"/>
                                  </a:ext>
                                </a:extLst>
                              </a:blip>
                              <a:srcRect/>
                              <a:stretch>
                                <a:fillRect/>
                              </a:stretch>
                            </p:blipFill>
                            <p:spPr bwMode="auto">
                              <a:xfrm>
                                <a:off x="1826357" y="2106612"/>
                                <a:ext cx="2089150" cy="44291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20" name="对象 3">
                    <a:extLst>
                      <a:ext uri="{FF2B5EF4-FFF2-40B4-BE49-F238E27FC236}">
                        <a16:creationId xmlns:a16="http://schemas.microsoft.com/office/drawing/2014/main" id="{65A3E4B9-7FD0-4ADF-A6BF-AE5221D96E34}"/>
                      </a:ext>
                    </a:extLst>
                  </p:cNvPr>
                  <p:cNvGraphicFramePr>
                    <a:graphicFrameLocks noChangeAspect="1"/>
                  </p:cNvGraphicFramePr>
                  <p:nvPr>
                    <p:extLst>
                      <p:ext uri="{D42A27DB-BD31-4B8C-83A1-F6EECF244321}">
                        <p14:modId xmlns:p14="http://schemas.microsoft.com/office/powerpoint/2010/main" val="973135694"/>
                      </p:ext>
                    </p:extLst>
                  </p:nvPr>
                </p:nvGraphicFramePr>
                <p:xfrm>
                  <a:off x="1826357" y="2106612"/>
                  <a:ext cx="2089150" cy="442912"/>
                </p:xfrm>
                <a:graphic>
                  <a:graphicData uri="http://schemas.openxmlformats.org/presentationml/2006/ole">
                    <mc:AlternateContent>
                      <mc:Choice xmlns:v="urn:schemas-microsoft-com:vml" Requires="v">
                        <p:oleObj spid="_x0000_s38143" name="Equation" r:id="rId8" imgW="1079500" imgH="228600" progId="Equation.DSMT4">
                          <p:embed/>
                        </p:oleObj>
                      </mc:Choice>
                      <mc:Fallback>
                        <p:oleObj name="Equation" r:id="rId8" imgW="1079500" imgH="228600" progId="Equation.DSMT4">
                          <p:embed/>
                          <p:pic>
                            <p:nvPicPr>
                              <p:cNvPr id="36878"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6357" y="2106612"/>
                                <a:ext cx="208915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grpSp>
          <p:nvGrpSpPr>
            <p:cNvPr id="16" name="组合 15">
              <a:extLst>
                <a:ext uri="{FF2B5EF4-FFF2-40B4-BE49-F238E27FC236}">
                  <a16:creationId xmlns:a16="http://schemas.microsoft.com/office/drawing/2014/main" id="{C519CE92-153D-4D2A-BEA2-302882AF7F52}"/>
                </a:ext>
              </a:extLst>
            </p:cNvPr>
            <p:cNvGrpSpPr/>
            <p:nvPr/>
          </p:nvGrpSpPr>
          <p:grpSpPr>
            <a:xfrm>
              <a:off x="649288" y="2391051"/>
              <a:ext cx="7961312" cy="1974358"/>
              <a:chOff x="649288" y="2391051"/>
              <a:chExt cx="7961312" cy="1974358"/>
            </a:xfrm>
          </p:grpSpPr>
          <p:pic>
            <p:nvPicPr>
              <p:cNvPr id="17" name="Picture 27">
                <a:extLst>
                  <a:ext uri="{FF2B5EF4-FFF2-40B4-BE49-F238E27FC236}">
                    <a16:creationId xmlns:a16="http://schemas.microsoft.com/office/drawing/2014/main" id="{6867A898-9DAF-4ED6-8034-F6BB31D04C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288" y="2391051"/>
                <a:ext cx="7961312"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A5A5AF-12B8-41B8-B1F6-7B64E53A27AF}"/>
                      </a:ext>
                    </a:extLst>
                  </p:cNvPr>
                  <p:cNvSpPr txBox="1"/>
                  <p:nvPr/>
                </p:nvSpPr>
                <p:spPr>
                  <a:xfrm>
                    <a:off x="3896653" y="3903744"/>
                    <a:ext cx="4474349" cy="461665"/>
                  </a:xfrm>
                  <a:prstGeom prst="rect">
                    <a:avLst/>
                  </a:prstGeom>
                  <a:solidFill>
                    <a:schemeClr val="bg1"/>
                  </a:solidFill>
                </p:spPr>
                <p:txBody>
                  <a:bodyPr wrap="square" rtlCol="0">
                    <a:spAutoFit/>
                  </a:bodyPr>
                  <a:lstStyle/>
                  <a:p>
                    <a:r>
                      <a:rPr lang="en-US" altLang="zh-CN" b="1" dirty="0">
                        <a:solidFill>
                          <a:schemeClr val="tx1"/>
                        </a:solidFill>
                      </a:rPr>
                      <a:t>                           </a:t>
                    </a:r>
                    <a14:m>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𝒚</m:t>
                            </m:r>
                          </m:e>
                          <m:sub>
                            <m:r>
                              <a:rPr lang="en-US" altLang="zh-CN" b="1" i="1" smtClean="0">
                                <a:solidFill>
                                  <a:schemeClr val="tx1"/>
                                </a:solidFill>
                                <a:latin typeface="Cambria Math" panose="02040503050406030204" pitchFamily="18" charset="0"/>
                              </a:rPr>
                              <m:t>𝟏𝟎</m:t>
                            </m:r>
                          </m:sub>
                        </m:sSub>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ea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𝒚</m:t>
                            </m:r>
                          </m:e>
                          <m:sub>
                            <m:r>
                              <a:rPr lang="en-US" altLang="zh-CN" b="1" i="1" smtClean="0">
                                <a:solidFill>
                                  <a:schemeClr val="tx1"/>
                                </a:solidFill>
                                <a:latin typeface="Cambria Math" panose="02040503050406030204" pitchFamily="18" charset="0"/>
                              </a:rPr>
                              <m:t>𝒎</m:t>
                            </m:r>
                            <m:r>
                              <a:rPr lang="en-US" altLang="zh-CN" b="1" i="1">
                                <a:solidFill>
                                  <a:schemeClr val="tx1"/>
                                </a:solidFill>
                                <a:latin typeface="Cambria Math" panose="02040503050406030204" pitchFamily="18" charset="0"/>
                              </a:rPr>
                              <m:t>𝟎</m:t>
                            </m:r>
                          </m:sub>
                        </m:sSub>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𝟎</m:t>
                        </m:r>
                      </m:oMath>
                    </a14:m>
                    <a:r>
                      <a:rPr lang="zh-CN" altLang="en-US" b="1" dirty="0">
                        <a:solidFill>
                          <a:schemeClr val="tx1"/>
                        </a:solidFill>
                      </a:rPr>
                      <a:t>             </a:t>
                    </a:r>
                  </a:p>
                </p:txBody>
              </p:sp>
            </mc:Choice>
            <mc:Fallback xmlns="">
              <p:sp>
                <p:nvSpPr>
                  <p:cNvPr id="18" name="文本框 17">
                    <a:extLst>
                      <a:ext uri="{FF2B5EF4-FFF2-40B4-BE49-F238E27FC236}">
                        <a16:creationId xmlns:a16="http://schemas.microsoft.com/office/drawing/2014/main" id="{4FA5A5AF-12B8-41B8-B1F6-7B64E53A27AF}"/>
                      </a:ext>
                    </a:extLst>
                  </p:cNvPr>
                  <p:cNvSpPr txBox="1">
                    <a:spLocks noRot="1" noChangeAspect="1" noMove="1" noResize="1" noEditPoints="1" noAdjustHandles="1" noChangeArrowheads="1" noChangeShapeType="1" noTextEdit="1"/>
                  </p:cNvSpPr>
                  <p:nvPr/>
                </p:nvSpPr>
                <p:spPr>
                  <a:xfrm>
                    <a:off x="3896653" y="3903744"/>
                    <a:ext cx="4474349" cy="461665"/>
                  </a:xfrm>
                  <a:prstGeom prst="rect">
                    <a:avLst/>
                  </a:prstGeom>
                  <a:blipFill>
                    <a:blip r:embed="rId11"/>
                    <a:stretch>
                      <a:fillRect b="-11842"/>
                    </a:stretch>
                  </a:blipFill>
                </p:spPr>
                <p:txBody>
                  <a:bodyPr/>
                  <a:lstStyle/>
                  <a:p>
                    <a:r>
                      <a:rPr lang="zh-CN" altLang="en-US">
                        <a:noFill/>
                      </a:rPr>
                      <a:t> </a:t>
                    </a:r>
                  </a:p>
                </p:txBody>
              </p:sp>
            </mc:Fallback>
          </mc:AlternateContent>
        </p:grpSp>
      </p:grpSp>
      <p:grpSp>
        <p:nvGrpSpPr>
          <p:cNvPr id="21" name="组合 20">
            <a:extLst>
              <a:ext uri="{FF2B5EF4-FFF2-40B4-BE49-F238E27FC236}">
                <a16:creationId xmlns:a16="http://schemas.microsoft.com/office/drawing/2014/main" id="{C6FAC735-80A2-46AA-8F39-7C43A9ED10D7}"/>
              </a:ext>
            </a:extLst>
          </p:cNvPr>
          <p:cNvGrpSpPr/>
          <p:nvPr/>
        </p:nvGrpSpPr>
        <p:grpSpPr>
          <a:xfrm>
            <a:off x="395288" y="449902"/>
            <a:ext cx="8545512" cy="884163"/>
            <a:chOff x="395288" y="968375"/>
            <a:chExt cx="8545512" cy="884163"/>
          </a:xfrm>
        </p:grpSpPr>
        <p:sp>
          <p:nvSpPr>
            <p:cNvPr id="22" name="Text Box 30">
              <a:extLst>
                <a:ext uri="{FF2B5EF4-FFF2-40B4-BE49-F238E27FC236}">
                  <a16:creationId xmlns:a16="http://schemas.microsoft.com/office/drawing/2014/main" id="{47AA4FFE-A58A-4BAB-86DA-813081694A8E}"/>
                </a:ext>
              </a:extLst>
            </p:cNvPr>
            <p:cNvSpPr txBox="1">
              <a:spLocks noChangeArrowheads="1"/>
            </p:cNvSpPr>
            <p:nvPr/>
          </p:nvSpPr>
          <p:spPr bwMode="auto">
            <a:xfrm>
              <a:off x="395288" y="968375"/>
              <a:ext cx="8545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342900" indent="-342900" algn="l">
                <a:spcBef>
                  <a:spcPct val="50000"/>
                </a:spcBef>
                <a:buFont typeface="Wingdings" panose="05000000000000000000" pitchFamily="2" charset="2"/>
                <a:buChar char="l"/>
              </a:pPr>
              <a:r>
                <a:rPr lang="zh-CN" altLang="en-US" dirty="0">
                  <a:solidFill>
                    <a:srgbClr val="000000"/>
                  </a:solidFill>
                  <a:ea typeface="黑体" pitchFamily="2" charset="-122"/>
                </a:rPr>
                <a:t>设得到了基为</a:t>
              </a:r>
              <a:r>
                <a:rPr lang="en-US" altLang="zh-CN" b="1" i="1" dirty="0">
                  <a:solidFill>
                    <a:srgbClr val="000000"/>
                  </a:solidFill>
                  <a:ea typeface="黑体" pitchFamily="2" charset="-122"/>
                </a:rPr>
                <a:t>B</a:t>
              </a:r>
              <a:r>
                <a:rPr lang="zh-CN" altLang="en-US" dirty="0">
                  <a:solidFill>
                    <a:srgbClr val="000000"/>
                  </a:solidFill>
                  <a:ea typeface="黑体" pitchFamily="2" charset="-122"/>
                </a:rPr>
                <a:t> 的</a:t>
              </a:r>
              <a:r>
                <a:rPr lang="en-US" altLang="zh-CN" dirty="0">
                  <a:solidFill>
                    <a:srgbClr val="000000"/>
                  </a:solidFill>
                  <a:ea typeface="黑体" pitchFamily="2" charset="-122"/>
                </a:rPr>
                <a:t>BFS</a:t>
              </a:r>
              <a:r>
                <a:rPr lang="zh-CN" altLang="en-US" dirty="0">
                  <a:solidFill>
                    <a:srgbClr val="000000"/>
                  </a:solidFill>
                  <a:ea typeface="黑体" pitchFamily="2" charset="-122"/>
                </a:rPr>
                <a:t>，那么有</a:t>
              </a:r>
            </a:p>
          </p:txBody>
        </p:sp>
        <p:pic>
          <p:nvPicPr>
            <p:cNvPr id="23" name="图片 22">
              <a:extLst>
                <a:ext uri="{FF2B5EF4-FFF2-40B4-BE49-F238E27FC236}">
                  <a16:creationId xmlns:a16="http://schemas.microsoft.com/office/drawing/2014/main" id="{DC8FE049-5C74-4A6A-86FE-9E22C35D3FCD}"/>
                </a:ext>
              </a:extLst>
            </p:cNvPr>
            <p:cNvPicPr>
              <a:picLocks noChangeAspect="1"/>
            </p:cNvPicPr>
            <p:nvPr/>
          </p:nvPicPr>
          <p:blipFill>
            <a:blip r:embed="rId12"/>
            <a:stretch>
              <a:fillRect/>
            </a:stretch>
          </p:blipFill>
          <p:spPr>
            <a:xfrm>
              <a:off x="1948435" y="1424221"/>
              <a:ext cx="4748212" cy="428317"/>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03"/>
                                        </p:tgtEl>
                                        <p:attrNameLst>
                                          <p:attrName>style.visibility</p:attrName>
                                        </p:attrNameLst>
                                      </p:cBhvr>
                                      <p:to>
                                        <p:strVal val="visible"/>
                                      </p:to>
                                    </p:set>
                                    <p:animEffect transition="in" filter="wipe(left)">
                                      <p:cBhvr>
                                        <p:cTn id="7" dur="500"/>
                                        <p:tgtEl>
                                          <p:spTgt spid="33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04"/>
                                        </p:tgtEl>
                                        <p:attrNameLst>
                                          <p:attrName>style.visibility</p:attrName>
                                        </p:attrNameLst>
                                      </p:cBhvr>
                                      <p:to>
                                        <p:strVal val="visible"/>
                                      </p:to>
                                    </p:set>
                                    <p:animEffect transition="in" filter="wipe(left)">
                                      <p:cBhvr>
                                        <p:cTn id="22" dur="500"/>
                                        <p:tgtEl>
                                          <p:spTgt spid="3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3" grpId="0"/>
      <p:bldP spid="3380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85800" y="266700"/>
            <a:ext cx="6654800" cy="3954463"/>
            <a:chOff x="296" y="679"/>
            <a:chExt cx="4353" cy="2660"/>
          </a:xfrm>
        </p:grpSpPr>
        <p:sp>
          <p:nvSpPr>
            <p:cNvPr id="38924" name="Text Box 2"/>
            <p:cNvSpPr txBox="1">
              <a:spLocks noChangeArrowheads="1"/>
            </p:cNvSpPr>
            <p:nvPr/>
          </p:nvSpPr>
          <p:spPr bwMode="auto">
            <a:xfrm>
              <a:off x="296" y="679"/>
              <a:ext cx="435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700" b="1">
                  <a:ea typeface="黑体" pitchFamily="2" charset="-122"/>
                </a:rPr>
                <a:t>将 </a:t>
              </a:r>
              <a:r>
                <a:rPr lang="en-US" altLang="zh-CN" sz="2700" b="1" i="1">
                  <a:ea typeface="黑体" pitchFamily="2" charset="-122"/>
                </a:rPr>
                <a:t>Ax </a:t>
              </a:r>
              <a:r>
                <a:rPr lang="en-US" altLang="zh-CN" sz="2700" b="1">
                  <a:ea typeface="黑体" pitchFamily="2" charset="-122"/>
                </a:rPr>
                <a:t>= </a:t>
              </a:r>
              <a:r>
                <a:rPr lang="en-US" altLang="zh-CN" sz="2700" b="1" i="1">
                  <a:ea typeface="黑体" pitchFamily="2" charset="-122"/>
                </a:rPr>
                <a:t>b </a:t>
              </a:r>
              <a:r>
                <a:rPr lang="zh-CN" altLang="en-US" sz="2700" b="1">
                  <a:ea typeface="黑体" pitchFamily="2" charset="-122"/>
                </a:rPr>
                <a:t>的任一解 </a:t>
              </a:r>
              <a:r>
                <a:rPr lang="en-US" altLang="zh-CN" sz="2700" b="1" i="1">
                  <a:ea typeface="黑体" pitchFamily="2" charset="-122"/>
                </a:rPr>
                <a:t>x</a:t>
              </a:r>
              <a:r>
                <a:rPr lang="en-US" altLang="zh-CN" sz="2700" b="1">
                  <a:ea typeface="黑体" pitchFamily="2" charset="-122"/>
                </a:rPr>
                <a:t> </a:t>
              </a:r>
              <a:r>
                <a:rPr lang="zh-CN" altLang="en-US" sz="2700" b="1">
                  <a:solidFill>
                    <a:srgbClr val="7030A0"/>
                  </a:solidFill>
                  <a:ea typeface="黑体" pitchFamily="2" charset="-122"/>
                </a:rPr>
                <a:t>用非基变量</a:t>
              </a:r>
              <a:r>
                <a:rPr lang="zh-CN" altLang="en-US" sz="2700" b="1">
                  <a:ea typeface="黑体" pitchFamily="2" charset="-122"/>
                </a:rPr>
                <a:t>表示为</a:t>
              </a:r>
            </a:p>
          </p:txBody>
        </p:sp>
        <p:pic>
          <p:nvPicPr>
            <p:cNvPr id="3892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967"/>
              <a:ext cx="2404" cy="2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4"/>
          <p:cNvGrpSpPr>
            <a:grpSpLocks/>
          </p:cNvGrpSpPr>
          <p:nvPr/>
        </p:nvGrpSpPr>
        <p:grpSpPr bwMode="auto">
          <a:xfrm>
            <a:off x="1085850" y="4305300"/>
            <a:ext cx="7128212" cy="812800"/>
            <a:chOff x="340" y="3097"/>
            <a:chExt cx="4664" cy="547"/>
          </a:xfrm>
        </p:grpSpPr>
        <p:pic>
          <p:nvPicPr>
            <p:cNvPr id="389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3097"/>
              <a:ext cx="314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 y="3372"/>
              <a:ext cx="444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03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8" y="5408613"/>
            <a:ext cx="43481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9938" y="5430838"/>
            <a:ext cx="22272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3"/>
          <p:cNvGrpSpPr>
            <a:grpSpLocks/>
          </p:cNvGrpSpPr>
          <p:nvPr/>
        </p:nvGrpSpPr>
        <p:grpSpPr bwMode="auto">
          <a:xfrm>
            <a:off x="3867150" y="3016250"/>
            <a:ext cx="5048250" cy="2368550"/>
            <a:chOff x="2436" y="1900"/>
            <a:chExt cx="3180" cy="1492"/>
          </a:xfrm>
        </p:grpSpPr>
        <p:sp>
          <p:nvSpPr>
            <p:cNvPr id="38920" name="Text Box 3"/>
            <p:cNvSpPr txBox="1">
              <a:spLocks noChangeArrowheads="1"/>
            </p:cNvSpPr>
            <p:nvPr/>
          </p:nvSpPr>
          <p:spPr bwMode="auto">
            <a:xfrm>
              <a:off x="2436" y="1900"/>
              <a:ext cx="3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黑体" pitchFamily="2" charset="-122"/>
                </a:rPr>
                <a:t>既约费用系数</a:t>
              </a:r>
              <a:r>
                <a:rPr lang="en-US" altLang="zh-CN" b="1">
                  <a:solidFill>
                    <a:srgbClr val="7030A0"/>
                  </a:solidFill>
                  <a:ea typeface="黑体" pitchFamily="2" charset="-122"/>
                </a:rPr>
                <a:t>/</a:t>
              </a:r>
              <a:r>
                <a:rPr lang="zh-CN" altLang="en-US" b="1">
                  <a:solidFill>
                    <a:srgbClr val="7030A0"/>
                  </a:solidFill>
                  <a:ea typeface="黑体" pitchFamily="2" charset="-122"/>
                </a:rPr>
                <a:t>相对费用系数</a:t>
              </a:r>
              <a:r>
                <a:rPr lang="en-US" altLang="zh-CN" b="1">
                  <a:solidFill>
                    <a:srgbClr val="7030A0"/>
                  </a:solidFill>
                  <a:ea typeface="黑体" pitchFamily="2" charset="-122"/>
                </a:rPr>
                <a:t>(*****)</a:t>
              </a:r>
            </a:p>
          </p:txBody>
        </p:sp>
        <p:sp>
          <p:nvSpPr>
            <p:cNvPr id="38921" name="Line 12"/>
            <p:cNvSpPr>
              <a:spLocks noChangeShapeType="1"/>
            </p:cNvSpPr>
            <p:nvPr/>
          </p:nvSpPr>
          <p:spPr bwMode="auto">
            <a:xfrm>
              <a:off x="3880" y="2152"/>
              <a:ext cx="8" cy="124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sp>
        <p:nvSpPr>
          <p:cNvPr id="16" name="Text Box 5"/>
          <p:cNvSpPr txBox="1">
            <a:spLocks noChangeArrowheads="1"/>
          </p:cNvSpPr>
          <p:nvPr/>
        </p:nvSpPr>
        <p:spPr bwMode="auto">
          <a:xfrm>
            <a:off x="517525" y="6029325"/>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zh-CN" sz="2800" dirty="0">
                <a:solidFill>
                  <a:srgbClr val="C00000"/>
                </a:solidFill>
              </a:rPr>
              <a:t>◎</a:t>
            </a:r>
            <a:r>
              <a:rPr lang="zh-CN" altLang="en-US" sz="2800" dirty="0">
                <a:solidFill>
                  <a:schemeClr val="tx1"/>
                </a:solidFill>
                <a:ea typeface="黑体" pitchFamily="2" charset="-122"/>
              </a:rPr>
              <a:t>既约费用系数的</a:t>
            </a:r>
            <a:r>
              <a:rPr lang="zh-CN" altLang="en-US" sz="2800" dirty="0">
                <a:solidFill>
                  <a:srgbClr val="7030A0"/>
                </a:solidFill>
                <a:ea typeface="黑体" pitchFamily="2" charset="-122"/>
              </a:rPr>
              <a:t>经济解释</a:t>
            </a:r>
            <a:r>
              <a:rPr lang="zh-CN" altLang="en-US" sz="2800" dirty="0">
                <a:ea typeface="黑体" pitchFamily="2" charset="-122"/>
              </a:rPr>
              <a:t>！</a:t>
            </a:r>
            <a:r>
              <a:rPr lang="en-US" altLang="zh-CN" sz="2800" dirty="0">
                <a:solidFill>
                  <a:schemeClr val="tx1"/>
                </a:solidFill>
                <a:ea typeface="黑体" pitchFamily="2" charset="-122"/>
              </a:rPr>
              <a:t>(</a:t>
            </a:r>
            <a:r>
              <a:rPr lang="zh-CN" altLang="en-US" sz="2800" dirty="0">
                <a:solidFill>
                  <a:schemeClr val="tx1"/>
                </a:solidFill>
                <a:ea typeface="黑体" pitchFamily="2" charset="-122"/>
              </a:rPr>
              <a:t>合成费用、相对费用</a:t>
            </a:r>
            <a:r>
              <a:rPr lang="en-US" altLang="zh-CN" sz="2800" dirty="0">
                <a:solidFill>
                  <a:schemeClr val="tx1"/>
                </a:solidFill>
                <a:ea typeface="黑体" pitchFamily="2" charset="-122"/>
              </a:rPr>
              <a:t>)</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C3E2391-0220-4DEE-9D9D-C7DFBC017379}"/>
                  </a:ext>
                </a:extLst>
              </p:cNvPr>
              <p:cNvSpPr txBox="1"/>
              <p:nvPr/>
            </p:nvSpPr>
            <p:spPr>
              <a:xfrm>
                <a:off x="4541662" y="1881110"/>
                <a:ext cx="3780476" cy="830997"/>
              </a:xfrm>
              <a:prstGeom prst="rect">
                <a:avLst/>
              </a:prstGeom>
              <a:noFill/>
            </p:spPr>
            <p:txBody>
              <a:bodyPr wrap="square" rtlCol="0">
                <a:spAutoFit/>
              </a:bodyPr>
              <a:lstStyle/>
              <a:p>
                <a:pPr algn="l"/>
                <a:r>
                  <a:rPr lang="zh-CN" altLang="en-US" dirty="0">
                    <a:solidFill>
                      <a:schemeClr val="tx1"/>
                    </a:solidFill>
                    <a:ea typeface="黑体" panose="02010609060101010101" pitchFamily="49" charset="-122"/>
                    <a:cs typeface="Times New Roman" panose="02020603050405020304" pitchFamily="18" charset="0"/>
                  </a:rPr>
                  <a:t>记当前</a:t>
                </a:r>
                <a:r>
                  <a:rPr lang="en-US" altLang="zh-CN" dirty="0">
                    <a:solidFill>
                      <a:schemeClr val="tx1"/>
                    </a:solidFill>
                    <a:ea typeface="黑体" panose="02010609060101010101" pitchFamily="49" charset="-122"/>
                    <a:cs typeface="Times New Roman" panose="02020603050405020304" pitchFamily="18" charset="0"/>
                  </a:rPr>
                  <a:t>BFS</a:t>
                </a:r>
                <a:r>
                  <a:rPr lang="zh-CN" altLang="en-US" dirty="0">
                    <a:solidFill>
                      <a:schemeClr val="tx1"/>
                    </a:solidFill>
                    <a:ea typeface="黑体" panose="02010609060101010101" pitchFamily="49" charset="-122"/>
                    <a:cs typeface="Times New Roman" panose="02020603050405020304" pitchFamily="18" charset="0"/>
                  </a:rPr>
                  <a:t>处的目标值</a:t>
                </a:r>
                <a:endParaRPr lang="en-US" altLang="zh-CN" dirty="0">
                  <a:solidFill>
                    <a:schemeClr val="tx1"/>
                  </a:solidFill>
                  <a:ea typeface="黑体" panose="02010609060101010101" pitchFamily="49"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𝒛</m:t>
                          </m:r>
                        </m:e>
                        <m:sub>
                          <m:r>
                            <a:rPr lang="en-US" altLang="zh-CN" b="1" i="1" smtClean="0">
                              <a:solidFill>
                                <a:schemeClr val="tx1"/>
                              </a:solidFill>
                              <a:latin typeface="Cambria Math" panose="02040503050406030204" pitchFamily="18" charset="0"/>
                            </a:rPr>
                            <m:t>𝟎</m:t>
                          </m:r>
                        </m:sub>
                      </m:sSub>
                      <m:r>
                        <a:rPr lang="en-US" altLang="zh-CN" b="1"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𝒄</m:t>
                          </m:r>
                        </m:e>
                        <m:sub>
                          <m:r>
                            <a:rPr lang="en-US" altLang="zh-CN" b="1" i="1" smtClean="0">
                              <a:solidFill>
                                <a:schemeClr val="tx1"/>
                              </a:solidFill>
                              <a:latin typeface="Cambria Math" panose="02040503050406030204" pitchFamily="18" charset="0"/>
                            </a:rPr>
                            <m:t>𝟏</m:t>
                          </m:r>
                        </m:sub>
                      </m:sSub>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𝒚</m:t>
                          </m:r>
                        </m:e>
                        <m:sub>
                          <m:r>
                            <a:rPr lang="en-US" altLang="zh-CN" b="1" i="1" smtClean="0">
                              <a:solidFill>
                                <a:schemeClr val="tx1"/>
                              </a:solidFill>
                              <a:latin typeface="Cambria Math" panose="02040503050406030204" pitchFamily="18" charset="0"/>
                            </a:rPr>
                            <m:t>𝟏𝟎</m:t>
                          </m:r>
                        </m:sub>
                      </m:sSub>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𝒄</m:t>
                          </m:r>
                        </m:e>
                        <m:sub>
                          <m:r>
                            <a:rPr lang="en-US" altLang="zh-CN" b="1" i="1" smtClean="0">
                              <a:solidFill>
                                <a:schemeClr val="tx1"/>
                              </a:solidFill>
                              <a:latin typeface="Cambria Math" panose="02040503050406030204" pitchFamily="18" charset="0"/>
                            </a:rPr>
                            <m:t>𝒎</m:t>
                          </m:r>
                        </m:sub>
                      </m:sSub>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𝒚</m:t>
                          </m:r>
                        </m:e>
                        <m:sub>
                          <m:r>
                            <a:rPr lang="en-US" altLang="zh-CN" b="1" i="1">
                              <a:solidFill>
                                <a:schemeClr val="tx1"/>
                              </a:solidFill>
                              <a:latin typeface="Cambria Math" panose="02040503050406030204" pitchFamily="18" charset="0"/>
                            </a:rPr>
                            <m:t>𝟏𝟎</m:t>
                          </m:r>
                        </m:sub>
                      </m:sSub>
                    </m:oMath>
                  </m:oMathPara>
                </a14:m>
                <a:endParaRPr lang="zh-CN" altLang="en-US" b="1" dirty="0">
                  <a:solidFill>
                    <a:schemeClr val="tx1"/>
                  </a:solidFill>
                </a:endParaRPr>
              </a:p>
            </p:txBody>
          </p:sp>
        </mc:Choice>
        <mc:Fallback xmlns="">
          <p:sp>
            <p:nvSpPr>
              <p:cNvPr id="5" name="文本框 4">
                <a:extLst>
                  <a:ext uri="{FF2B5EF4-FFF2-40B4-BE49-F238E27FC236}">
                    <a16:creationId xmlns:a16="http://schemas.microsoft.com/office/drawing/2014/main" id="{3C3E2391-0220-4DEE-9D9D-C7DFBC017379}"/>
                  </a:ext>
                </a:extLst>
              </p:cNvPr>
              <p:cNvSpPr txBox="1">
                <a:spLocks noRot="1" noChangeAspect="1" noMove="1" noResize="1" noEditPoints="1" noAdjustHandles="1" noChangeArrowheads="1" noChangeShapeType="1" noTextEdit="1"/>
              </p:cNvSpPr>
              <p:nvPr/>
            </p:nvSpPr>
            <p:spPr>
              <a:xfrm>
                <a:off x="4541662" y="1881110"/>
                <a:ext cx="3780476" cy="830997"/>
              </a:xfrm>
              <a:prstGeom prst="rect">
                <a:avLst/>
              </a:prstGeom>
              <a:blipFill>
                <a:blip r:embed="rId7"/>
                <a:stretch>
                  <a:fillRect l="-2419" t="-8088" b="-6618"/>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wipe(left)">
                                      <p:cBhvr>
                                        <p:cTn id="17" dur="500"/>
                                        <p:tgtEl>
                                          <p:spTgt spid="440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038"/>
                                        </p:tgtEl>
                                        <p:attrNameLst>
                                          <p:attrName>style.visibility</p:attrName>
                                        </p:attrNameLst>
                                      </p:cBhvr>
                                      <p:to>
                                        <p:strVal val="visible"/>
                                      </p:to>
                                    </p:set>
                                    <p:animEffect transition="in" filter="wipe(left)">
                                      <p:cBhvr>
                                        <p:cTn id="22" dur="500"/>
                                        <p:tgtEl>
                                          <p:spTgt spid="440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596900" y="981075"/>
            <a:ext cx="82613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dirty="0">
                <a:ea typeface="黑体" pitchFamily="2" charset="-122"/>
              </a:rPr>
              <a:t>目标函数是</a:t>
            </a:r>
            <a:r>
              <a:rPr lang="zh-CN" altLang="en-US" dirty="0">
                <a:solidFill>
                  <a:srgbClr val="7030A0"/>
                </a:solidFill>
                <a:ea typeface="黑体" pitchFamily="2" charset="-122"/>
              </a:rPr>
              <a:t>线性的</a:t>
            </a:r>
            <a:r>
              <a:rPr lang="zh-CN" altLang="en-US" dirty="0">
                <a:ea typeface="黑体" pitchFamily="2" charset="-122"/>
              </a:rPr>
              <a:t>，约束条件是</a:t>
            </a:r>
            <a:r>
              <a:rPr lang="zh-CN" altLang="en-US" dirty="0">
                <a:solidFill>
                  <a:srgbClr val="7030A0"/>
                </a:solidFill>
                <a:ea typeface="黑体" pitchFamily="2" charset="-122"/>
              </a:rPr>
              <a:t>线性等式</a:t>
            </a:r>
            <a:r>
              <a:rPr lang="zh-CN" altLang="en-US" dirty="0">
                <a:ea typeface="黑体" pitchFamily="2" charset="-122"/>
              </a:rPr>
              <a:t>或</a:t>
            </a:r>
            <a:r>
              <a:rPr lang="zh-CN" altLang="en-US" dirty="0">
                <a:solidFill>
                  <a:srgbClr val="7030A0"/>
                </a:solidFill>
                <a:ea typeface="黑体" pitchFamily="2" charset="-122"/>
              </a:rPr>
              <a:t>不等式，</a:t>
            </a:r>
            <a:r>
              <a:rPr lang="zh-CN" altLang="en-US" dirty="0">
                <a:solidFill>
                  <a:schemeClr val="tx1"/>
                </a:solidFill>
                <a:ea typeface="黑体" pitchFamily="2" charset="-122"/>
              </a:rPr>
              <a:t>每个变量都取</a:t>
            </a:r>
            <a:r>
              <a:rPr lang="zh-CN" altLang="en-US" dirty="0">
                <a:solidFill>
                  <a:srgbClr val="7030A0"/>
                </a:solidFill>
                <a:ea typeface="黑体" pitchFamily="2" charset="-122"/>
              </a:rPr>
              <a:t>实数值</a:t>
            </a:r>
          </a:p>
        </p:txBody>
      </p:sp>
      <p:sp>
        <p:nvSpPr>
          <p:cNvPr id="11267" name="Text Box 5"/>
          <p:cNvSpPr txBox="1">
            <a:spLocks noChangeArrowheads="1"/>
          </p:cNvSpPr>
          <p:nvPr/>
        </p:nvSpPr>
        <p:spPr bwMode="auto">
          <a:xfrm>
            <a:off x="323850" y="260350"/>
            <a:ext cx="2519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ea typeface="黑体" pitchFamily="2" charset="-122"/>
              </a:rPr>
              <a:t>线性规划</a:t>
            </a:r>
          </a:p>
        </p:txBody>
      </p:sp>
      <p:pic>
        <p:nvPicPr>
          <p:cNvPr id="17511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785938"/>
            <a:ext cx="37147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11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3514725"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3605213"/>
            <a:ext cx="3297237"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p:cNvSpPr txBox="1">
            <a:spLocks noChangeArrowheads="1"/>
          </p:cNvSpPr>
          <p:nvPr/>
        </p:nvSpPr>
        <p:spPr bwMode="auto">
          <a:xfrm>
            <a:off x="840580" y="5699125"/>
            <a:ext cx="75795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dirty="0">
                <a:solidFill>
                  <a:schemeClr val="tx1"/>
                </a:solidFill>
                <a:latin typeface="黑体" pitchFamily="2" charset="-122"/>
                <a:ea typeface="黑体" pitchFamily="2" charset="-122"/>
              </a:rPr>
              <a:t>注意：本课程中，向量不等式表示逐分量不等式</a:t>
            </a:r>
            <a:r>
              <a:rPr lang="en-US" altLang="zh-CN" dirty="0">
                <a:solidFill>
                  <a:schemeClr val="tx1"/>
                </a:solidFill>
                <a:latin typeface="黑体" pitchFamily="2" charset="-122"/>
                <a:ea typeface="黑体" pitchFamily="2" charset="-122"/>
              </a:rPr>
              <a:t>.</a:t>
            </a:r>
            <a:endParaRPr lang="zh-CN" altLang="en-US" dirty="0">
              <a:solidFill>
                <a:schemeClr val="tx1"/>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75119"/>
                                        </p:tgtEl>
                                        <p:attrNameLst>
                                          <p:attrName>style.visibility</p:attrName>
                                        </p:attrNameLst>
                                      </p:cBhvr>
                                      <p:to>
                                        <p:strVal val="visible"/>
                                      </p:to>
                                    </p:set>
                                    <p:animEffect transition="in" filter="wipe(up)">
                                      <p:cBhvr>
                                        <p:cTn id="11" dur="500"/>
                                        <p:tgtEl>
                                          <p:spTgt spid="1751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7894"/>
                                        </p:tgtEl>
                                        <p:attrNameLst>
                                          <p:attrName>style.visibility</p:attrName>
                                        </p:attrNameLst>
                                      </p:cBhvr>
                                      <p:to>
                                        <p:strVal val="visible"/>
                                      </p:to>
                                    </p:set>
                                    <p:animEffect transition="in" filter="wipe(up)">
                                      <p:cBhvr>
                                        <p:cTn id="16" dur="500"/>
                                        <p:tgtEl>
                                          <p:spTgt spid="378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636588" y="3363913"/>
            <a:ext cx="35290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2800" b="1">
                <a:solidFill>
                  <a:srgbClr val="7030A0"/>
                </a:solidFill>
              </a:rPr>
              <a:t>◎</a:t>
            </a:r>
            <a:r>
              <a:rPr lang="zh-CN" altLang="en-US" sz="2800" b="1">
                <a:solidFill>
                  <a:srgbClr val="7030A0"/>
                </a:solidFill>
                <a:ea typeface="黑体" pitchFamily="2" charset="-122"/>
              </a:rPr>
              <a:t>定理</a:t>
            </a:r>
            <a:r>
              <a:rPr lang="en-US" altLang="zh-CN" sz="2800" b="1">
                <a:solidFill>
                  <a:srgbClr val="7030A0"/>
                </a:solidFill>
                <a:ea typeface="黑体" pitchFamily="2" charset="-122"/>
              </a:rPr>
              <a:t>(</a:t>
            </a:r>
            <a:r>
              <a:rPr lang="zh-CN" altLang="en-US" sz="2800" b="1">
                <a:solidFill>
                  <a:srgbClr val="7030A0"/>
                </a:solidFill>
                <a:ea typeface="黑体" pitchFamily="2" charset="-122"/>
              </a:rPr>
              <a:t>最优性判别</a:t>
            </a:r>
            <a:r>
              <a:rPr lang="en-US" altLang="zh-CN" sz="2800" b="1">
                <a:solidFill>
                  <a:srgbClr val="7030A0"/>
                </a:solidFill>
                <a:ea typeface="黑体" pitchFamily="2" charset="-122"/>
              </a:rPr>
              <a:t>)</a:t>
            </a:r>
            <a:endParaRPr lang="zh-CN" altLang="en-US" sz="2800" b="1">
              <a:solidFill>
                <a:srgbClr val="7030A0"/>
              </a:solidFill>
              <a:ea typeface="黑体" pitchFamily="2" charset="-122"/>
            </a:endParaRPr>
          </a:p>
        </p:txBody>
      </p:sp>
      <p:grpSp>
        <p:nvGrpSpPr>
          <p:cNvPr id="2" name="Group 17"/>
          <p:cNvGrpSpPr>
            <a:grpSpLocks/>
          </p:cNvGrpSpPr>
          <p:nvPr/>
        </p:nvGrpSpPr>
        <p:grpSpPr bwMode="auto">
          <a:xfrm>
            <a:off x="711200" y="3963988"/>
            <a:ext cx="8089900" cy="823912"/>
            <a:chOff x="448" y="2633"/>
            <a:chExt cx="5096" cy="519"/>
          </a:xfrm>
        </p:grpSpPr>
        <p:grpSp>
          <p:nvGrpSpPr>
            <p:cNvPr id="39948" name="组合 17"/>
            <p:cNvGrpSpPr>
              <a:grpSpLocks/>
            </p:cNvGrpSpPr>
            <p:nvPr/>
          </p:nvGrpSpPr>
          <p:grpSpPr bwMode="auto">
            <a:xfrm>
              <a:off x="824" y="2633"/>
              <a:ext cx="4720" cy="397"/>
              <a:chOff x="1117600" y="1639886"/>
              <a:chExt cx="7493000" cy="630239"/>
            </a:xfrm>
          </p:grpSpPr>
          <p:sp>
            <p:nvSpPr>
              <p:cNvPr id="39950" name="TextBox 15"/>
              <p:cNvSpPr txBox="1">
                <a:spLocks noChangeArrowheads="1"/>
              </p:cNvSpPr>
              <p:nvPr/>
            </p:nvSpPr>
            <p:spPr bwMode="auto">
              <a:xfrm>
                <a:off x="1117600" y="1639886"/>
                <a:ext cx="7493000" cy="46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b="1" dirty="0">
                    <a:solidFill>
                      <a:schemeClr val="tx1"/>
                    </a:solidFill>
                    <a:ea typeface="黑体" pitchFamily="2" charset="-122"/>
                    <a:cs typeface="Times New Roman" pitchFamily="18" charset="0"/>
                  </a:rPr>
                  <a:t>在某</a:t>
                </a:r>
                <a:r>
                  <a:rPr lang="zh-CN" altLang="en-US" b="1" dirty="0">
                    <a:solidFill>
                      <a:srgbClr val="7030A0"/>
                    </a:solidFill>
                    <a:ea typeface="黑体" pitchFamily="2" charset="-122"/>
                    <a:cs typeface="Times New Roman" pitchFamily="18" charset="0"/>
                  </a:rPr>
                  <a:t>基本可行解</a:t>
                </a:r>
                <a:r>
                  <a:rPr lang="zh-CN" altLang="en-US" b="1" dirty="0">
                    <a:solidFill>
                      <a:schemeClr val="tx1"/>
                    </a:solidFill>
                    <a:ea typeface="黑体" pitchFamily="2" charset="-122"/>
                    <a:cs typeface="Times New Roman" pitchFamily="18" charset="0"/>
                  </a:rPr>
                  <a:t>处，如果对所有 </a:t>
                </a:r>
                <a:r>
                  <a:rPr lang="en-US" altLang="zh-CN" b="1" i="1" dirty="0">
                    <a:solidFill>
                      <a:schemeClr val="tx1"/>
                    </a:solidFill>
                    <a:ea typeface="黑体" pitchFamily="2" charset="-122"/>
                    <a:cs typeface="Times New Roman" pitchFamily="18" charset="0"/>
                  </a:rPr>
                  <a:t>j </a:t>
                </a:r>
                <a:r>
                  <a:rPr lang="zh-CN" altLang="en-US" b="1" dirty="0">
                    <a:solidFill>
                      <a:schemeClr val="tx1"/>
                    </a:solidFill>
                    <a:ea typeface="黑体" pitchFamily="2" charset="-122"/>
                    <a:cs typeface="Times New Roman" pitchFamily="18" charset="0"/>
                  </a:rPr>
                  <a:t>有</a:t>
                </a:r>
                <a:r>
                  <a:rPr lang="zh-CN" altLang="en-US" b="1" dirty="0">
                    <a:ea typeface="黑体" pitchFamily="2" charset="-122"/>
                    <a:cs typeface="Times New Roman" pitchFamily="18" charset="0"/>
                  </a:rPr>
                  <a:t>　　　　　　　 </a:t>
                </a:r>
                <a:r>
                  <a:rPr lang="en-US" altLang="zh-CN" b="1" dirty="0">
                    <a:ea typeface="黑体" pitchFamily="2" charset="-122"/>
                    <a:cs typeface="Times New Roman" pitchFamily="18" charset="0"/>
                  </a:rPr>
                  <a:t>,</a:t>
                </a:r>
                <a:r>
                  <a:rPr lang="zh-CN" altLang="en-US" b="1" dirty="0">
                    <a:ea typeface="黑体" pitchFamily="2" charset="-122"/>
                    <a:cs typeface="Times New Roman" pitchFamily="18" charset="0"/>
                  </a:rPr>
                  <a:t>　　　　</a:t>
                </a:r>
              </a:p>
            </p:txBody>
          </p:sp>
          <p:graphicFrame>
            <p:nvGraphicFramePr>
              <p:cNvPr id="39951" name="Object 12"/>
              <p:cNvGraphicFramePr>
                <a:graphicFrameLocks noChangeAspect="1"/>
              </p:cNvGraphicFramePr>
              <p:nvPr/>
            </p:nvGraphicFramePr>
            <p:xfrm>
              <a:off x="6091238" y="1679575"/>
              <a:ext cx="2163762" cy="590550"/>
            </p:xfrm>
            <a:graphic>
              <a:graphicData uri="http://schemas.openxmlformats.org/presentationml/2006/ole">
                <mc:AlternateContent xmlns:mc="http://schemas.openxmlformats.org/markup-compatibility/2006">
                  <mc:Choice xmlns:v="urn:schemas-microsoft-com:vml" Requires="v">
                    <p:oleObj spid="_x0000_s40107" name="Equation" r:id="rId3" imgW="1117115" imgH="304668" progId="Equation.DSMT4">
                      <p:embed/>
                    </p:oleObj>
                  </mc:Choice>
                  <mc:Fallback>
                    <p:oleObj name="Equation" r:id="rId3" imgW="1117115" imgH="304668"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1238" y="1679575"/>
                            <a:ext cx="216376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949" name="TextBox 16"/>
            <p:cNvSpPr txBox="1">
              <a:spLocks noChangeArrowheads="1"/>
            </p:cNvSpPr>
            <p:nvPr/>
          </p:nvSpPr>
          <p:spPr bwMode="auto">
            <a:xfrm>
              <a:off x="448" y="2864"/>
              <a:ext cx="27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b="1">
                  <a:solidFill>
                    <a:schemeClr val="tx1"/>
                  </a:solidFill>
                  <a:ea typeface="黑体" pitchFamily="2" charset="-122"/>
                  <a:cs typeface="Times New Roman" pitchFamily="18" charset="0"/>
                </a:rPr>
                <a:t>则这个基本可行解是最优的</a:t>
              </a:r>
              <a:r>
                <a:rPr lang="en-US" altLang="zh-CN" b="1">
                  <a:solidFill>
                    <a:schemeClr val="tx1"/>
                  </a:solidFill>
                  <a:ea typeface="黑体" pitchFamily="2" charset="-122"/>
                  <a:cs typeface="Times New Roman" pitchFamily="18" charset="0"/>
                </a:rPr>
                <a:t>.</a:t>
              </a:r>
              <a:endParaRPr lang="zh-CN" altLang="en-US" b="1">
                <a:solidFill>
                  <a:schemeClr val="tx1"/>
                </a:solidFill>
                <a:ea typeface="黑体" pitchFamily="2" charset="-122"/>
                <a:cs typeface="Times New Roman" pitchFamily="18" charset="0"/>
              </a:endParaRPr>
            </a:p>
          </p:txBody>
        </p:sp>
      </p:grpSp>
      <p:sp>
        <p:nvSpPr>
          <p:cNvPr id="39940" name="Rectangle 3"/>
          <p:cNvSpPr>
            <a:spLocks noChangeArrowheads="1"/>
          </p:cNvSpPr>
          <p:nvPr/>
        </p:nvSpPr>
        <p:spPr bwMode="auto">
          <a:xfrm>
            <a:off x="611188" y="519113"/>
            <a:ext cx="42664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2800" b="1" dirty="0">
                <a:solidFill>
                  <a:srgbClr val="7030A0"/>
                </a:solidFill>
              </a:rPr>
              <a:t>◎</a:t>
            </a:r>
            <a:r>
              <a:rPr lang="zh-CN" altLang="en-US" sz="2800" b="1" dirty="0">
                <a:solidFill>
                  <a:srgbClr val="7030A0"/>
                </a:solidFill>
                <a:ea typeface="黑体" pitchFamily="2" charset="-122"/>
              </a:rPr>
              <a:t>既约线性规划</a:t>
            </a:r>
            <a:r>
              <a:rPr lang="en-US" altLang="zh-CN" sz="2800" b="1" dirty="0">
                <a:solidFill>
                  <a:srgbClr val="7030A0"/>
                </a:solidFill>
                <a:ea typeface="黑体" pitchFamily="2" charset="-122"/>
              </a:rPr>
              <a:t>(*****)</a:t>
            </a:r>
            <a:endParaRPr lang="zh-CN" altLang="en-US" sz="2800" b="1" dirty="0">
              <a:solidFill>
                <a:srgbClr val="7030A0"/>
              </a:solidFill>
              <a:ea typeface="黑体" pitchFamily="2" charset="-122"/>
            </a:endParaRPr>
          </a:p>
        </p:txBody>
      </p:sp>
      <p:pic>
        <p:nvPicPr>
          <p:cNvPr id="512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276" y="1249269"/>
            <a:ext cx="6721229" cy="2151156"/>
          </a:xfrm>
          <a:prstGeom prst="rect">
            <a:avLst/>
          </a:prstGeom>
          <a:solidFill>
            <a:srgbClr val="92D050">
              <a:alpha val="44000"/>
            </a:srgbClr>
          </a:solidFill>
          <a:ln>
            <a:solidFill>
              <a:srgbClr val="FFC000"/>
            </a:solidFill>
          </a:ln>
          <a:extLst/>
        </p:spPr>
      </p:pic>
      <p:grpSp>
        <p:nvGrpSpPr>
          <p:cNvPr id="4" name="组合 24"/>
          <p:cNvGrpSpPr>
            <a:grpSpLocks/>
          </p:cNvGrpSpPr>
          <p:nvPr/>
        </p:nvGrpSpPr>
        <p:grpSpPr bwMode="auto">
          <a:xfrm>
            <a:off x="687388" y="5604746"/>
            <a:ext cx="7770812" cy="576262"/>
            <a:chOff x="611188" y="5027613"/>
            <a:chExt cx="7770812" cy="576262"/>
          </a:xfrm>
        </p:grpSpPr>
        <p:pic>
          <p:nvPicPr>
            <p:cNvPr id="39946"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4050" y="5092699"/>
              <a:ext cx="64579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7" name="Rectangle 3"/>
            <p:cNvSpPr>
              <a:spLocks noChangeArrowheads="1"/>
            </p:cNvSpPr>
            <p:nvPr/>
          </p:nvSpPr>
          <p:spPr bwMode="auto">
            <a:xfrm>
              <a:off x="611188" y="5027613"/>
              <a:ext cx="2447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2800" b="1">
                  <a:solidFill>
                    <a:schemeClr val="tx2"/>
                  </a:solidFill>
                </a:rPr>
                <a:t>◎ </a:t>
              </a:r>
              <a:r>
                <a:rPr lang="zh-CN" altLang="en-US" sz="2800" b="1">
                  <a:solidFill>
                    <a:srgbClr val="7030A0"/>
                  </a:solidFill>
                  <a:latin typeface="黑体" pitchFamily="2" charset="-122"/>
                  <a:ea typeface="黑体" pitchFamily="2" charset="-122"/>
                </a:rPr>
                <a:t>假设</a:t>
              </a:r>
            </a:p>
          </p:txBody>
        </p:sp>
      </p:grpSp>
      <p:grpSp>
        <p:nvGrpSpPr>
          <p:cNvPr id="5" name="组合 14"/>
          <p:cNvGrpSpPr>
            <a:grpSpLocks/>
          </p:cNvGrpSpPr>
          <p:nvPr/>
        </p:nvGrpSpPr>
        <p:grpSpPr bwMode="auto">
          <a:xfrm>
            <a:off x="1322895" y="6056362"/>
            <a:ext cx="5219700" cy="466725"/>
            <a:chOff x="1219200" y="5603875"/>
            <a:chExt cx="5219700" cy="466725"/>
          </a:xfrm>
        </p:grpSpPr>
        <p:sp>
          <p:nvSpPr>
            <p:cNvPr id="39944" name="TextBox 25"/>
            <p:cNvSpPr txBox="1">
              <a:spLocks noChangeArrowheads="1"/>
            </p:cNvSpPr>
            <p:nvPr/>
          </p:nvSpPr>
          <p:spPr bwMode="auto">
            <a:xfrm>
              <a:off x="1219200" y="56134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b="1">
                  <a:latin typeface="黑体" pitchFamily="2" charset="-122"/>
                  <a:ea typeface="黑体" pitchFamily="2" charset="-122"/>
                </a:rPr>
                <a:t>令</a:t>
              </a:r>
            </a:p>
          </p:txBody>
        </p:sp>
        <p:pic>
          <p:nvPicPr>
            <p:cNvPr id="39945"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9913" y="5603875"/>
              <a:ext cx="459898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 name="矩形 2"/>
          <p:cNvSpPr/>
          <p:nvPr/>
        </p:nvSpPr>
        <p:spPr>
          <a:xfrm>
            <a:off x="4092317" y="849366"/>
            <a:ext cx="4071293" cy="461665"/>
          </a:xfrm>
          <a:prstGeom prst="rect">
            <a:avLst/>
          </a:prstGeom>
        </p:spPr>
        <p:txBody>
          <a:bodyPr wrap="square">
            <a:spAutoFit/>
          </a:bodyPr>
          <a:lstStyle/>
          <a:p>
            <a:pPr algn="l"/>
            <a:r>
              <a:rPr lang="zh-CN" altLang="en-US" b="1" dirty="0">
                <a:solidFill>
                  <a:schemeClr val="tx1"/>
                </a:solidFill>
                <a:ea typeface="黑体" pitchFamily="2" charset="-122"/>
              </a:rPr>
              <a:t>原问题相对于基</a:t>
            </a:r>
            <a:r>
              <a:rPr lang="en-US" altLang="zh-CN" b="1" dirty="0">
                <a:solidFill>
                  <a:schemeClr val="tx1"/>
                </a:solidFill>
                <a:ea typeface="黑体" pitchFamily="2" charset="-122"/>
              </a:rPr>
              <a:t>B</a:t>
            </a:r>
            <a:r>
              <a:rPr lang="zh-CN" altLang="en-US" b="1" dirty="0">
                <a:solidFill>
                  <a:schemeClr val="tx1"/>
                </a:solidFill>
                <a:ea typeface="黑体" pitchFamily="2" charset="-122"/>
              </a:rPr>
              <a:t>的等价表述</a:t>
            </a:r>
            <a:endParaRPr lang="zh-CN" altLang="en-US" dirty="0">
              <a:solidFill>
                <a:schemeClr val="tx1"/>
              </a:solidFill>
            </a:endParaRPr>
          </a:p>
        </p:txBody>
      </p:sp>
      <p:sp>
        <p:nvSpPr>
          <p:cNvPr id="6" name="文本框 5">
            <a:extLst>
              <a:ext uri="{FF2B5EF4-FFF2-40B4-BE49-F238E27FC236}">
                <a16:creationId xmlns:a16="http://schemas.microsoft.com/office/drawing/2014/main" id="{A82F6256-60FC-4D7C-AFF3-F54318E6104A}"/>
              </a:ext>
            </a:extLst>
          </p:cNvPr>
          <p:cNvSpPr txBox="1"/>
          <p:nvPr/>
        </p:nvSpPr>
        <p:spPr>
          <a:xfrm>
            <a:off x="980929" y="4806623"/>
            <a:ext cx="7767148" cy="830997"/>
          </a:xfrm>
          <a:prstGeom prst="rect">
            <a:avLst/>
          </a:prstGeom>
          <a:noFill/>
        </p:spPr>
        <p:txBody>
          <a:bodyPr wrap="square" rtlCol="0">
            <a:spAutoFit/>
          </a:bodyPr>
          <a:lstStyle/>
          <a:p>
            <a:pPr algn="l"/>
            <a:r>
              <a:rPr lang="zh-CN" altLang="en-US" dirty="0">
                <a:solidFill>
                  <a:srgbClr val="C00000"/>
                </a:solidFill>
                <a:ea typeface="黑体" panose="02010609060101010101" pitchFamily="49" charset="-122"/>
                <a:cs typeface="Times New Roman" panose="02020603050405020304" pitchFamily="18" charset="0"/>
              </a:rPr>
              <a:t>注记</a:t>
            </a:r>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如果</a:t>
            </a:r>
            <a:r>
              <a:rPr lang="en-US" altLang="zh-CN" dirty="0">
                <a:solidFill>
                  <a:schemeClr val="tx1"/>
                </a:solidFill>
                <a:ea typeface="黑体" panose="02010609060101010101" pitchFamily="49" charset="-122"/>
                <a:cs typeface="Times New Roman" panose="02020603050405020304" pitchFamily="18" charset="0"/>
              </a:rPr>
              <a:t>BFS</a:t>
            </a:r>
            <a:r>
              <a:rPr lang="zh-CN" altLang="en-US" dirty="0">
                <a:solidFill>
                  <a:schemeClr val="tx1"/>
                </a:solidFill>
                <a:ea typeface="黑体" panose="02010609060101010101" pitchFamily="49" charset="-122"/>
                <a:cs typeface="Times New Roman" panose="02020603050405020304" pitchFamily="18" charset="0"/>
              </a:rPr>
              <a:t>是非退化的，该条件是充要的；</a:t>
            </a:r>
            <a:endParaRPr lang="en-US" altLang="zh-CN" dirty="0">
              <a:solidFill>
                <a:schemeClr val="tx1"/>
              </a:solidFill>
              <a:ea typeface="黑体" panose="02010609060101010101" pitchFamily="49" charset="-122"/>
              <a:cs typeface="Times New Roman" panose="02020603050405020304" pitchFamily="18" charset="0"/>
            </a:endParaRPr>
          </a:p>
          <a:p>
            <a:pPr algn="l"/>
            <a:r>
              <a:rPr lang="zh-CN" altLang="en-US" dirty="0">
                <a:solidFill>
                  <a:schemeClr val="tx1"/>
                </a:solidFill>
                <a:ea typeface="黑体" panose="02010609060101010101" pitchFamily="49" charset="-122"/>
                <a:cs typeface="Times New Roman" panose="02020603050405020304" pitchFamily="18" charset="0"/>
              </a:rPr>
              <a:t>          如果</a:t>
            </a:r>
            <a:r>
              <a:rPr lang="en-US" altLang="zh-CN" dirty="0">
                <a:solidFill>
                  <a:schemeClr val="tx1"/>
                </a:solidFill>
                <a:ea typeface="黑体" panose="02010609060101010101" pitchFamily="49" charset="-122"/>
                <a:cs typeface="Times New Roman" panose="02020603050405020304" pitchFamily="18" charset="0"/>
              </a:rPr>
              <a:t>BFS</a:t>
            </a:r>
            <a:r>
              <a:rPr lang="zh-CN" altLang="en-US" dirty="0">
                <a:solidFill>
                  <a:schemeClr val="tx1"/>
                </a:solidFill>
                <a:ea typeface="黑体" panose="02010609060101010101" pitchFamily="49" charset="-122"/>
                <a:cs typeface="Times New Roman" panose="02020603050405020304" pitchFamily="18" charset="0"/>
              </a:rPr>
              <a:t>是退化的，仅是充分条件</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习题</a:t>
            </a:r>
            <a:r>
              <a:rPr lang="en-US" altLang="zh-CN" dirty="0">
                <a:solidFill>
                  <a:schemeClr val="tx1"/>
                </a:solidFill>
                <a:ea typeface="黑体" panose="02010609060101010101" pitchFamily="49" charset="-122"/>
                <a:cs typeface="Times New Roman" panose="02020603050405020304" pitchFamily="18" charset="0"/>
              </a:rPr>
              <a:t>2.9).</a:t>
            </a:r>
            <a:endParaRPr lang="zh-CN" altLang="en-US" dirty="0">
              <a:solidFill>
                <a:schemeClr val="tx1"/>
              </a:solidFill>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wipe(up)">
                                      <p:cBhvr>
                                        <p:cTn id="7" dur="500"/>
                                        <p:tgtEl>
                                          <p:spTgt spid="51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wipe(left)">
                                      <p:cBhvr>
                                        <p:cTn id="17" dur="500"/>
                                        <p:tgtEl>
                                          <p:spTgt spid="51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3"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38138" y="139700"/>
            <a:ext cx="527526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3600" b="1">
                <a:solidFill>
                  <a:srgbClr val="0070C0"/>
                </a:solidFill>
                <a:ea typeface="黑体" pitchFamily="2" charset="-122"/>
              </a:rPr>
              <a:t>2.2.2 </a:t>
            </a:r>
            <a:r>
              <a:rPr lang="zh-CN" altLang="en-US" sz="3600" b="1">
                <a:solidFill>
                  <a:srgbClr val="0070C0"/>
                </a:solidFill>
                <a:ea typeface="黑体" pitchFamily="2" charset="-122"/>
              </a:rPr>
              <a:t>基本可行解的改进</a:t>
            </a:r>
            <a:endParaRPr lang="en-US" altLang="zh-CN" sz="3600" b="1">
              <a:solidFill>
                <a:srgbClr val="0070C0"/>
              </a:solidFill>
              <a:ea typeface="黑体" pitchFamily="2" charset="-122"/>
            </a:endParaRPr>
          </a:p>
        </p:txBody>
      </p:sp>
      <p:grpSp>
        <p:nvGrpSpPr>
          <p:cNvPr id="40963" name="组合 25"/>
          <p:cNvGrpSpPr>
            <a:grpSpLocks/>
          </p:cNvGrpSpPr>
          <p:nvPr/>
        </p:nvGrpSpPr>
        <p:grpSpPr bwMode="auto">
          <a:xfrm>
            <a:off x="717550" y="1316038"/>
            <a:ext cx="8248650" cy="3375025"/>
            <a:chOff x="539750" y="1989138"/>
            <a:chExt cx="8248651" cy="3375026"/>
          </a:xfrm>
        </p:grpSpPr>
        <p:sp>
          <p:nvSpPr>
            <p:cNvPr id="40964" name="Rectangle 4"/>
            <p:cNvSpPr>
              <a:spLocks noChangeArrowheads="1"/>
            </p:cNvSpPr>
            <p:nvPr/>
          </p:nvSpPr>
          <p:spPr bwMode="auto">
            <a:xfrm>
              <a:off x="585788" y="1989138"/>
              <a:ext cx="3241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2800" b="1">
                  <a:solidFill>
                    <a:srgbClr val="7030A0"/>
                  </a:solidFill>
                  <a:ea typeface="黑体" pitchFamily="2" charset="-122"/>
                </a:rPr>
                <a:t>定理</a:t>
              </a:r>
              <a:r>
                <a:rPr lang="en-US" altLang="zh-CN" sz="2800" b="1">
                  <a:solidFill>
                    <a:srgbClr val="7030A0"/>
                  </a:solidFill>
                  <a:ea typeface="黑体" pitchFamily="2" charset="-122"/>
                </a:rPr>
                <a:t>( BFS</a:t>
              </a:r>
              <a:r>
                <a:rPr lang="zh-CN" altLang="en-US" sz="2800" b="1">
                  <a:solidFill>
                    <a:srgbClr val="7030A0"/>
                  </a:solidFill>
                  <a:ea typeface="黑体" pitchFamily="2" charset="-122"/>
                </a:rPr>
                <a:t>的提高</a:t>
              </a:r>
              <a:r>
                <a:rPr lang="en-US" altLang="zh-CN" sz="2800" b="1">
                  <a:solidFill>
                    <a:srgbClr val="7030A0"/>
                  </a:solidFill>
                  <a:ea typeface="黑体" pitchFamily="2" charset="-122"/>
                </a:rPr>
                <a:t>)</a:t>
              </a:r>
              <a:endParaRPr lang="zh-CN" altLang="en-US" sz="2800" b="1">
                <a:solidFill>
                  <a:srgbClr val="7030A0"/>
                </a:solidFill>
                <a:ea typeface="黑体" pitchFamily="2" charset="-122"/>
              </a:endParaRPr>
            </a:p>
          </p:txBody>
        </p:sp>
        <p:grpSp>
          <p:nvGrpSpPr>
            <p:cNvPr id="40965" name="Group 17"/>
            <p:cNvGrpSpPr>
              <a:grpSpLocks/>
            </p:cNvGrpSpPr>
            <p:nvPr/>
          </p:nvGrpSpPr>
          <p:grpSpPr bwMode="auto">
            <a:xfrm>
              <a:off x="539750" y="2565400"/>
              <a:ext cx="8248651" cy="2798764"/>
              <a:chOff x="340" y="1616"/>
              <a:chExt cx="5196" cy="1763"/>
            </a:xfrm>
          </p:grpSpPr>
          <p:sp>
            <p:nvSpPr>
              <p:cNvPr id="40966" name="Text Box 13"/>
              <p:cNvSpPr txBox="1">
                <a:spLocks noChangeArrowheads="1"/>
              </p:cNvSpPr>
              <p:nvPr/>
            </p:nvSpPr>
            <p:spPr bwMode="auto">
              <a:xfrm>
                <a:off x="340" y="1616"/>
                <a:ext cx="512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dirty="0">
                    <a:ea typeface="黑体" pitchFamily="2" charset="-122"/>
                  </a:rPr>
                  <a:t>    </a:t>
                </a:r>
                <a:r>
                  <a:rPr lang="zh-CN" altLang="en-US" sz="2800" b="1" dirty="0">
                    <a:solidFill>
                      <a:schemeClr val="tx1"/>
                    </a:solidFill>
                    <a:ea typeface="黑体" pitchFamily="2" charset="-122"/>
                  </a:rPr>
                  <a:t>给定目标值为 </a:t>
                </a:r>
                <a:r>
                  <a:rPr lang="en-US" altLang="zh-CN" sz="2800" b="1" i="1" dirty="0">
                    <a:solidFill>
                      <a:schemeClr val="tx1"/>
                    </a:solidFill>
                    <a:ea typeface="黑体" pitchFamily="2" charset="-122"/>
                  </a:rPr>
                  <a:t>z</a:t>
                </a:r>
                <a:r>
                  <a:rPr lang="en-US" altLang="zh-CN" sz="2800" b="1" baseline="-25000" dirty="0">
                    <a:solidFill>
                      <a:schemeClr val="tx1"/>
                    </a:solidFill>
                    <a:ea typeface="黑体" pitchFamily="2" charset="-122"/>
                  </a:rPr>
                  <a:t>0 </a:t>
                </a:r>
                <a:r>
                  <a:rPr lang="zh-CN" altLang="en-US" sz="2800" b="1" dirty="0">
                    <a:solidFill>
                      <a:schemeClr val="tx1"/>
                    </a:solidFill>
                    <a:ea typeface="黑体" pitchFamily="2" charset="-122"/>
                  </a:rPr>
                  <a:t>的</a:t>
                </a:r>
                <a:r>
                  <a:rPr lang="zh-CN" altLang="en-US" sz="2800" b="1" dirty="0">
                    <a:solidFill>
                      <a:srgbClr val="7030A0"/>
                    </a:solidFill>
                    <a:ea typeface="黑体" pitchFamily="2" charset="-122"/>
                  </a:rPr>
                  <a:t>非退化</a:t>
                </a:r>
                <a:r>
                  <a:rPr lang="zh-CN" altLang="en-US" sz="2800" b="1" dirty="0">
                    <a:solidFill>
                      <a:schemeClr val="tx1"/>
                    </a:solidFill>
                    <a:ea typeface="黑体" pitchFamily="2" charset="-122"/>
                  </a:rPr>
                  <a:t>基本可行解，且假设存在  </a:t>
                </a:r>
                <a:r>
                  <a:rPr lang="en-US" altLang="zh-CN" sz="2800" b="1" i="1" dirty="0">
                    <a:solidFill>
                      <a:schemeClr val="tx1"/>
                    </a:solidFill>
                    <a:ea typeface="黑体" pitchFamily="2" charset="-122"/>
                  </a:rPr>
                  <a:t>q  </a:t>
                </a:r>
                <a:r>
                  <a:rPr lang="zh-CN" altLang="en-US" sz="2800" b="1" dirty="0">
                    <a:solidFill>
                      <a:schemeClr val="tx1"/>
                    </a:solidFill>
                    <a:ea typeface="黑体" pitchFamily="2" charset="-122"/>
                  </a:rPr>
                  <a:t>使得  </a:t>
                </a:r>
                <a:r>
                  <a:rPr lang="en-US" altLang="zh-CN" sz="2800" b="1" i="1" dirty="0" err="1">
                    <a:solidFill>
                      <a:srgbClr val="7030A0"/>
                    </a:solidFill>
                    <a:ea typeface="黑体" pitchFamily="2" charset="-122"/>
                  </a:rPr>
                  <a:t>r</a:t>
                </a:r>
                <a:r>
                  <a:rPr lang="en-US" altLang="zh-CN" sz="2800" b="1" i="1" baseline="-25000" dirty="0" err="1">
                    <a:solidFill>
                      <a:srgbClr val="7030A0"/>
                    </a:solidFill>
                    <a:ea typeface="黑体" pitchFamily="2" charset="-122"/>
                  </a:rPr>
                  <a:t>q</a:t>
                </a:r>
                <a:r>
                  <a:rPr lang="en-US" altLang="zh-CN" sz="2800" b="1" i="1" baseline="-25000" dirty="0">
                    <a:solidFill>
                      <a:srgbClr val="7030A0"/>
                    </a:solidFill>
                    <a:ea typeface="黑体" pitchFamily="2" charset="-122"/>
                  </a:rPr>
                  <a:t> </a:t>
                </a:r>
                <a:r>
                  <a:rPr lang="en-US" altLang="zh-CN" sz="2800" b="1" dirty="0">
                    <a:solidFill>
                      <a:srgbClr val="7030A0"/>
                    </a:solidFill>
                    <a:ea typeface="黑体" pitchFamily="2" charset="-122"/>
                  </a:rPr>
                  <a:t>&lt; 0</a:t>
                </a:r>
                <a:r>
                  <a:rPr lang="zh-CN" altLang="en-US" sz="2800" b="1" dirty="0">
                    <a:solidFill>
                      <a:schemeClr val="tx1"/>
                    </a:solidFill>
                    <a:ea typeface="黑体" pitchFamily="2" charset="-122"/>
                  </a:rPr>
                  <a:t>，则</a:t>
                </a:r>
              </a:p>
            </p:txBody>
          </p:sp>
          <p:sp>
            <p:nvSpPr>
              <p:cNvPr id="40967" name="Text Box 14"/>
              <p:cNvSpPr txBox="1">
                <a:spLocks noChangeArrowheads="1"/>
              </p:cNvSpPr>
              <p:nvPr/>
            </p:nvSpPr>
            <p:spPr bwMode="auto">
              <a:xfrm>
                <a:off x="340" y="2212"/>
                <a:ext cx="51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dirty="0">
                    <a:solidFill>
                      <a:schemeClr val="tx1"/>
                    </a:solidFill>
                    <a:ea typeface="黑体" pitchFamily="2" charset="-122"/>
                  </a:rPr>
                  <a:t>   (</a:t>
                </a:r>
                <a:r>
                  <a:rPr lang="en-US" altLang="zh-CN" sz="2600" b="1" dirty="0" err="1">
                    <a:solidFill>
                      <a:schemeClr val="tx1"/>
                    </a:solidFill>
                    <a:ea typeface="黑体" pitchFamily="2" charset="-122"/>
                  </a:rPr>
                  <a:t>i</a:t>
                </a:r>
                <a:r>
                  <a:rPr lang="en-US" altLang="zh-CN" sz="2600" b="1" dirty="0">
                    <a:solidFill>
                      <a:schemeClr val="tx1"/>
                    </a:solidFill>
                    <a:ea typeface="黑体" pitchFamily="2" charset="-122"/>
                  </a:rPr>
                  <a:t>)  </a:t>
                </a:r>
                <a:r>
                  <a:rPr lang="zh-CN" altLang="en-US" sz="2600" b="1" dirty="0">
                    <a:solidFill>
                      <a:schemeClr val="tx1"/>
                    </a:solidFill>
                    <a:ea typeface="黑体" pitchFamily="2" charset="-122"/>
                  </a:rPr>
                  <a:t>用 </a:t>
                </a:r>
                <a:r>
                  <a:rPr lang="en-US" altLang="zh-CN" sz="2600" b="1" i="1" dirty="0" err="1">
                    <a:solidFill>
                      <a:schemeClr val="tx1"/>
                    </a:solidFill>
                    <a:ea typeface="黑体" pitchFamily="2" charset="-122"/>
                  </a:rPr>
                  <a:t>a</a:t>
                </a:r>
                <a:r>
                  <a:rPr lang="en-US" altLang="zh-CN" sz="2600" b="1" i="1" baseline="-25000" dirty="0" err="1">
                    <a:solidFill>
                      <a:schemeClr val="tx1"/>
                    </a:solidFill>
                    <a:ea typeface="黑体" pitchFamily="2" charset="-122"/>
                  </a:rPr>
                  <a:t>q</a:t>
                </a:r>
                <a:r>
                  <a:rPr lang="zh-CN" altLang="en-US" sz="2600" b="1" dirty="0">
                    <a:solidFill>
                      <a:schemeClr val="tx1"/>
                    </a:solidFill>
                    <a:ea typeface="黑体" pitchFamily="2" charset="-122"/>
                  </a:rPr>
                  <a:t>替换基中某列得到了新的</a:t>
                </a:r>
                <a:r>
                  <a:rPr lang="en-US" altLang="zh-CN" sz="2600" b="1" dirty="0">
                    <a:solidFill>
                      <a:schemeClr val="tx1"/>
                    </a:solidFill>
                    <a:ea typeface="黑体" pitchFamily="2" charset="-122"/>
                  </a:rPr>
                  <a:t>BFS</a:t>
                </a:r>
                <a:r>
                  <a:rPr lang="en-US" altLang="zh-CN" sz="2800" b="1" dirty="0">
                    <a:solidFill>
                      <a:schemeClr val="tx1"/>
                    </a:solidFill>
                    <a:ea typeface="黑体" pitchFamily="2" charset="-122"/>
                  </a:rPr>
                  <a:t>  </a:t>
                </a:r>
                <a:r>
                  <a:rPr lang="zh-CN" altLang="en-US" sz="2600" b="1" dirty="0">
                    <a:solidFill>
                      <a:schemeClr val="tx1"/>
                    </a:solidFill>
                    <a:ea typeface="黑体" pitchFamily="2" charset="-122"/>
                  </a:rPr>
                  <a:t>，则新</a:t>
                </a:r>
                <a:r>
                  <a:rPr lang="en-US" altLang="zh-CN" sz="2600" b="1" dirty="0">
                    <a:solidFill>
                      <a:schemeClr val="tx1"/>
                    </a:solidFill>
                    <a:ea typeface="黑体" pitchFamily="2" charset="-122"/>
                  </a:rPr>
                  <a:t>BFS</a:t>
                </a:r>
                <a:r>
                  <a:rPr lang="zh-CN" altLang="en-US" sz="2600" b="1" dirty="0">
                    <a:solidFill>
                      <a:schemeClr val="tx1"/>
                    </a:solidFill>
                    <a:ea typeface="黑体" pitchFamily="2" charset="-122"/>
                  </a:rPr>
                  <a:t>处的目标值严格小于 </a:t>
                </a:r>
                <a:r>
                  <a:rPr lang="en-US" altLang="zh-CN" sz="2600" b="1" i="1" dirty="0">
                    <a:solidFill>
                      <a:schemeClr val="tx1"/>
                    </a:solidFill>
                    <a:ea typeface="黑体" pitchFamily="2" charset="-122"/>
                  </a:rPr>
                  <a:t>z</a:t>
                </a:r>
                <a:r>
                  <a:rPr lang="en-US" altLang="zh-CN" sz="2600" b="1" baseline="-25000" dirty="0">
                    <a:solidFill>
                      <a:schemeClr val="tx1"/>
                    </a:solidFill>
                    <a:ea typeface="黑体" pitchFamily="2" charset="-122"/>
                  </a:rPr>
                  <a:t>0</a:t>
                </a:r>
                <a:r>
                  <a:rPr lang="en-US" altLang="zh-CN" sz="2600" b="1" dirty="0">
                    <a:solidFill>
                      <a:schemeClr val="tx1"/>
                    </a:solidFill>
                    <a:ea typeface="黑体" pitchFamily="2" charset="-122"/>
                  </a:rPr>
                  <a:t>.</a:t>
                </a:r>
              </a:p>
            </p:txBody>
          </p:sp>
          <p:sp>
            <p:nvSpPr>
              <p:cNvPr id="40968" name="Text Box 15"/>
              <p:cNvSpPr txBox="1">
                <a:spLocks noChangeArrowheads="1"/>
              </p:cNvSpPr>
              <p:nvPr/>
            </p:nvSpPr>
            <p:spPr bwMode="auto">
              <a:xfrm>
                <a:off x="340" y="2778"/>
                <a:ext cx="519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dirty="0">
                    <a:solidFill>
                      <a:schemeClr val="tx1"/>
                    </a:solidFill>
                    <a:ea typeface="黑体" pitchFamily="2" charset="-122"/>
                  </a:rPr>
                  <a:t>   (</a:t>
                </a:r>
                <a:r>
                  <a:rPr lang="en-US" altLang="zh-CN" sz="2600" b="1" dirty="0">
                    <a:solidFill>
                      <a:schemeClr val="tx1"/>
                    </a:solidFill>
                    <a:ea typeface="黑体" pitchFamily="2" charset="-122"/>
                  </a:rPr>
                  <a:t>ii) </a:t>
                </a:r>
                <a:r>
                  <a:rPr lang="zh-CN" altLang="en-US" sz="2600" b="1" dirty="0">
                    <a:solidFill>
                      <a:schemeClr val="tx1"/>
                    </a:solidFill>
                    <a:ea typeface="黑体" pitchFamily="2" charset="-122"/>
                  </a:rPr>
                  <a:t>否则，即任何替换都产生不了新的</a:t>
                </a:r>
                <a:r>
                  <a:rPr lang="en-US" altLang="zh-CN" sz="2600" b="1" dirty="0">
                    <a:solidFill>
                      <a:schemeClr val="tx1"/>
                    </a:solidFill>
                    <a:ea typeface="黑体" pitchFamily="2" charset="-122"/>
                  </a:rPr>
                  <a:t>BFS</a:t>
                </a:r>
                <a:r>
                  <a:rPr lang="en-US" altLang="zh-CN" sz="2800" b="1" i="1" dirty="0">
                    <a:solidFill>
                      <a:schemeClr val="tx1"/>
                    </a:solidFill>
                    <a:ea typeface="黑体" pitchFamily="2" charset="-122"/>
                  </a:rPr>
                  <a:t> </a:t>
                </a:r>
                <a:r>
                  <a:rPr lang="en-US" altLang="zh-CN" sz="2800" b="1" dirty="0">
                    <a:solidFill>
                      <a:schemeClr val="tx1"/>
                    </a:solidFill>
                    <a:ea typeface="黑体" pitchFamily="2" charset="-122"/>
                  </a:rPr>
                  <a:t>( </a:t>
                </a:r>
                <a:r>
                  <a:rPr lang="en-US" altLang="zh-CN" sz="2800" b="1" i="1" dirty="0" err="1">
                    <a:solidFill>
                      <a:srgbClr val="7030A0"/>
                    </a:solidFill>
                    <a:ea typeface="黑体" pitchFamily="2" charset="-122"/>
                  </a:rPr>
                  <a:t>y</a:t>
                </a:r>
                <a:r>
                  <a:rPr lang="en-US" altLang="zh-CN" sz="2800" b="1" i="1" baseline="-25000" dirty="0" err="1">
                    <a:solidFill>
                      <a:srgbClr val="7030A0"/>
                    </a:solidFill>
                    <a:ea typeface="黑体" pitchFamily="2" charset="-122"/>
                  </a:rPr>
                  <a:t>q</a:t>
                </a:r>
                <a:r>
                  <a:rPr lang="en-US" altLang="zh-CN" sz="2800" b="1" i="1" baseline="-25000" dirty="0">
                    <a:solidFill>
                      <a:srgbClr val="7030A0"/>
                    </a:solidFill>
                    <a:ea typeface="黑体" pitchFamily="2" charset="-122"/>
                  </a:rPr>
                  <a:t> </a:t>
                </a:r>
                <a:r>
                  <a:rPr lang="en-US" altLang="zh-CN" sz="2800" b="1" dirty="0">
                    <a:solidFill>
                      <a:srgbClr val="7030A0"/>
                    </a:solidFill>
                    <a:ea typeface="黑体" pitchFamily="2" charset="-122"/>
                  </a:rPr>
                  <a:t>≤ 0</a:t>
                </a:r>
                <a:r>
                  <a:rPr lang="en-US" altLang="zh-CN" sz="2800" b="1" dirty="0">
                    <a:solidFill>
                      <a:schemeClr val="tx1"/>
                    </a:solidFill>
                    <a:ea typeface="黑体" pitchFamily="2" charset="-122"/>
                  </a:rPr>
                  <a:t>) </a:t>
                </a:r>
                <a:r>
                  <a:rPr lang="zh-CN" altLang="en-US" sz="2600" b="1" dirty="0">
                    <a:solidFill>
                      <a:schemeClr val="tx1"/>
                    </a:solidFill>
                    <a:ea typeface="黑体" pitchFamily="2" charset="-122"/>
                  </a:rPr>
                  <a:t>，问题无界</a:t>
                </a:r>
                <a:r>
                  <a:rPr lang="en-US" altLang="zh-CN" sz="2600" b="1" dirty="0">
                    <a:solidFill>
                      <a:schemeClr val="tx1"/>
                    </a:solidFill>
                    <a:ea typeface="黑体" pitchFamily="2" charset="-122"/>
                  </a:rPr>
                  <a:t>.</a:t>
                </a:r>
              </a:p>
            </p:txBody>
          </p:sp>
        </p:gr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8"/>
          <p:cNvSpPr txBox="1">
            <a:spLocks noChangeArrowheads="1"/>
          </p:cNvSpPr>
          <p:nvPr/>
        </p:nvSpPr>
        <p:spPr bwMode="auto">
          <a:xfrm>
            <a:off x="585788" y="588963"/>
            <a:ext cx="6094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a:solidFill>
                  <a:srgbClr val="CC0000"/>
                </a:solidFill>
              </a:rPr>
              <a:t>◎</a:t>
            </a:r>
            <a:r>
              <a:rPr lang="en-US" altLang="zh-CN" sz="2800" b="1">
                <a:solidFill>
                  <a:schemeClr val="tx1"/>
                </a:solidFill>
              </a:rPr>
              <a:t> (</a:t>
            </a:r>
            <a:r>
              <a:rPr lang="en-US" altLang="zh-CN" sz="2800" b="1" i="1">
                <a:solidFill>
                  <a:schemeClr val="tx1"/>
                </a:solidFill>
              </a:rPr>
              <a:t>p</a:t>
            </a:r>
            <a:r>
              <a:rPr lang="en-US" altLang="zh-CN" sz="2800" b="1">
                <a:solidFill>
                  <a:schemeClr val="tx1"/>
                </a:solidFill>
              </a:rPr>
              <a:t>, </a:t>
            </a:r>
            <a:r>
              <a:rPr lang="en-US" altLang="zh-CN" sz="2800" b="1" i="1">
                <a:solidFill>
                  <a:schemeClr val="tx1"/>
                </a:solidFill>
              </a:rPr>
              <a:t>q</a:t>
            </a:r>
            <a:r>
              <a:rPr lang="en-US" altLang="zh-CN" sz="2800" b="1">
                <a:solidFill>
                  <a:schemeClr val="tx1"/>
                </a:solidFill>
              </a:rPr>
              <a:t>) </a:t>
            </a:r>
            <a:r>
              <a:rPr lang="zh-CN" altLang="en-US" sz="2800">
                <a:solidFill>
                  <a:schemeClr val="tx1"/>
                </a:solidFill>
                <a:latin typeface="黑体" pitchFamily="2" charset="-122"/>
                <a:ea typeface="黑体" pitchFamily="2" charset="-122"/>
              </a:rPr>
              <a:t>转轴</a:t>
            </a:r>
            <a:r>
              <a:rPr lang="zh-CN" altLang="en-US" sz="2800">
                <a:ea typeface="黑体" pitchFamily="2" charset="-122"/>
              </a:rPr>
              <a:t>后，新规范形的系数</a:t>
            </a:r>
          </a:p>
        </p:txBody>
      </p:sp>
      <p:grpSp>
        <p:nvGrpSpPr>
          <p:cNvPr id="2" name="Group 17"/>
          <p:cNvGrpSpPr>
            <a:grpSpLocks/>
          </p:cNvGrpSpPr>
          <p:nvPr/>
        </p:nvGrpSpPr>
        <p:grpSpPr bwMode="auto">
          <a:xfrm>
            <a:off x="1162050" y="1179513"/>
            <a:ext cx="7358063" cy="2776537"/>
            <a:chOff x="732" y="743"/>
            <a:chExt cx="4635" cy="1749"/>
          </a:xfrm>
        </p:grpSpPr>
        <p:pic>
          <p:nvPicPr>
            <p:cNvPr id="4199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 y="743"/>
              <a:ext cx="3402"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1" name="Group 16"/>
            <p:cNvGrpSpPr>
              <a:grpSpLocks/>
            </p:cNvGrpSpPr>
            <p:nvPr/>
          </p:nvGrpSpPr>
          <p:grpSpPr bwMode="auto">
            <a:xfrm>
              <a:off x="2534" y="1601"/>
              <a:ext cx="2833" cy="891"/>
              <a:chOff x="2814" y="1697"/>
              <a:chExt cx="2833" cy="891"/>
            </a:xfrm>
          </p:grpSpPr>
          <p:sp>
            <p:nvSpPr>
              <p:cNvPr id="41992" name="Text Box 3"/>
              <p:cNvSpPr txBox="1">
                <a:spLocks noChangeArrowheads="1"/>
              </p:cNvSpPr>
              <p:nvPr/>
            </p:nvSpPr>
            <p:spPr bwMode="auto">
              <a:xfrm>
                <a:off x="4467" y="1697"/>
                <a:ext cx="10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ea typeface="黑体" pitchFamily="2" charset="-122"/>
                  </a:rPr>
                  <a:t>转轴公式</a:t>
                </a:r>
              </a:p>
            </p:txBody>
          </p:sp>
          <p:sp>
            <p:nvSpPr>
              <p:cNvPr id="41993" name="Text Box 10"/>
              <p:cNvSpPr txBox="1">
                <a:spLocks noChangeArrowheads="1"/>
              </p:cNvSpPr>
              <p:nvPr/>
            </p:nvSpPr>
            <p:spPr bwMode="auto">
              <a:xfrm>
                <a:off x="3334" y="2300"/>
                <a:ext cx="23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黑体" pitchFamily="2" charset="-122"/>
                  </a:rPr>
                  <a:t>－转轴元</a:t>
                </a:r>
                <a:r>
                  <a:rPr lang="en-US" altLang="zh-CN" b="1">
                    <a:ea typeface="黑体" pitchFamily="2" charset="-122"/>
                  </a:rPr>
                  <a:t>(pivot element)</a:t>
                </a:r>
              </a:p>
            </p:txBody>
          </p:sp>
          <p:pic>
            <p:nvPicPr>
              <p:cNvPr id="4199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 y="2296"/>
                <a:ext cx="49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aphicFrame>
        <p:nvGraphicFramePr>
          <p:cNvPr id="46095" name="Object 15"/>
          <p:cNvGraphicFramePr>
            <a:graphicFrameLocks noChangeAspect="1"/>
          </p:cNvGraphicFramePr>
          <p:nvPr/>
        </p:nvGraphicFramePr>
        <p:xfrm>
          <a:off x="1270000" y="4591050"/>
          <a:ext cx="3530600" cy="952500"/>
        </p:xfrm>
        <a:graphic>
          <a:graphicData uri="http://schemas.openxmlformats.org/presentationml/2006/ole">
            <mc:AlternateContent xmlns:mc="http://schemas.openxmlformats.org/markup-compatibility/2006">
              <mc:Choice xmlns:v="urn:schemas-microsoft-com:vml" Requires="v">
                <p:oleObj spid="_x0000_s42150" name="Equation" r:id="rId5" imgW="1016000" imgH="469900" progId="Equation.DSMT4">
                  <p:embed/>
                </p:oleObj>
              </mc:Choice>
              <mc:Fallback>
                <p:oleObj name="Equation" r:id="rId5" imgW="1016000" imgH="4699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4591050"/>
                        <a:ext cx="35306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Text Box 8"/>
          <p:cNvSpPr txBox="1">
            <a:spLocks noChangeArrowheads="1"/>
          </p:cNvSpPr>
          <p:nvPr/>
        </p:nvSpPr>
        <p:spPr bwMode="auto">
          <a:xfrm>
            <a:off x="598488" y="3979863"/>
            <a:ext cx="6323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a:solidFill>
                  <a:srgbClr val="CC0000"/>
                </a:solidFill>
              </a:rPr>
              <a:t>◎</a:t>
            </a:r>
            <a:r>
              <a:rPr lang="en-US" altLang="zh-CN" sz="2800" b="1">
                <a:solidFill>
                  <a:schemeClr val="tx1"/>
                </a:solidFill>
              </a:rPr>
              <a:t> (</a:t>
            </a:r>
            <a:r>
              <a:rPr lang="en-US" altLang="zh-CN" sz="2800" b="1" i="1">
                <a:solidFill>
                  <a:schemeClr val="tx1"/>
                </a:solidFill>
              </a:rPr>
              <a:t>p</a:t>
            </a:r>
            <a:r>
              <a:rPr lang="en-US" altLang="zh-CN" sz="2800" b="1">
                <a:solidFill>
                  <a:schemeClr val="tx1"/>
                </a:solidFill>
              </a:rPr>
              <a:t>, </a:t>
            </a:r>
            <a:r>
              <a:rPr lang="en-US" altLang="zh-CN" sz="2800" b="1" i="1">
                <a:solidFill>
                  <a:schemeClr val="tx1"/>
                </a:solidFill>
              </a:rPr>
              <a:t>q</a:t>
            </a:r>
            <a:r>
              <a:rPr lang="en-US" altLang="zh-CN" sz="2800" b="1">
                <a:solidFill>
                  <a:schemeClr val="tx1"/>
                </a:solidFill>
              </a:rPr>
              <a:t>) </a:t>
            </a:r>
            <a:r>
              <a:rPr lang="zh-CN" altLang="en-US" sz="2800">
                <a:solidFill>
                  <a:schemeClr val="tx1"/>
                </a:solidFill>
                <a:latin typeface="黑体" pitchFamily="2" charset="-122"/>
                <a:ea typeface="黑体" pitchFamily="2" charset="-122"/>
              </a:rPr>
              <a:t>转轴</a:t>
            </a:r>
            <a:r>
              <a:rPr lang="zh-CN" altLang="en-US" sz="2800">
                <a:ea typeface="黑体" pitchFamily="2" charset="-122"/>
              </a:rPr>
              <a:t>后，新的既约费用系数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095"/>
                                        </p:tgtEl>
                                        <p:attrNameLst>
                                          <p:attrName>style.visibility</p:attrName>
                                        </p:attrNameLst>
                                      </p:cBhvr>
                                      <p:to>
                                        <p:strVal val="visible"/>
                                      </p:to>
                                    </p:set>
                                    <p:animEffect transition="in" filter="wipe(left)">
                                      <p:cBhvr>
                                        <p:cTn id="12" dur="500"/>
                                        <p:tgtEl>
                                          <p:spTgt spid="46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96838" y="115888"/>
            <a:ext cx="66357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3600" b="1">
                <a:solidFill>
                  <a:srgbClr val="0070C0"/>
                </a:solidFill>
                <a:ea typeface="黑体" pitchFamily="2" charset="-122"/>
              </a:rPr>
              <a:t>2.2.3. </a:t>
            </a:r>
            <a:r>
              <a:rPr lang="zh-CN" altLang="en-US" sz="3600" b="1">
                <a:solidFill>
                  <a:srgbClr val="0070C0"/>
                </a:solidFill>
                <a:ea typeface="黑体" pitchFamily="2" charset="-122"/>
              </a:rPr>
              <a:t>计算过程－单纯形法</a:t>
            </a:r>
          </a:p>
        </p:txBody>
      </p:sp>
      <p:sp>
        <p:nvSpPr>
          <p:cNvPr id="43011" name="Text Box 3"/>
          <p:cNvSpPr txBox="1">
            <a:spLocks noChangeArrowheads="1"/>
          </p:cNvSpPr>
          <p:nvPr/>
        </p:nvSpPr>
        <p:spPr bwMode="auto">
          <a:xfrm>
            <a:off x="395288" y="765175"/>
            <a:ext cx="799306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70C0"/>
                </a:solidFill>
                <a:ea typeface="黑体" pitchFamily="2" charset="-122"/>
              </a:rPr>
              <a:t>单纯形表：</a:t>
            </a:r>
            <a:r>
              <a:rPr lang="en-US" altLang="zh-CN" sz="2800" b="1">
                <a:solidFill>
                  <a:schemeClr val="tx1"/>
                </a:solidFill>
                <a:ea typeface="黑体" pitchFamily="2" charset="-122"/>
              </a:rPr>
              <a:t>BFS</a:t>
            </a:r>
            <a:r>
              <a:rPr lang="zh-CN" altLang="en-US" sz="2800" b="1">
                <a:solidFill>
                  <a:schemeClr val="tx1"/>
                </a:solidFill>
                <a:ea typeface="黑体" pitchFamily="2" charset="-122"/>
              </a:rPr>
              <a:t>对应规范形的表格＋</a:t>
            </a:r>
          </a:p>
          <a:p>
            <a:pPr algn="l">
              <a:spcBef>
                <a:spcPct val="50000"/>
              </a:spcBef>
            </a:pPr>
            <a:r>
              <a:rPr lang="zh-CN" altLang="en-US" sz="2800" b="1">
                <a:solidFill>
                  <a:schemeClr val="tx1"/>
                </a:solidFill>
                <a:ea typeface="黑体" pitchFamily="2" charset="-122"/>
              </a:rPr>
              <a:t>　　　　　  既约费用系数和</a:t>
            </a:r>
            <a:r>
              <a:rPr lang="en-US" altLang="zh-CN" sz="2800" b="1">
                <a:solidFill>
                  <a:schemeClr val="tx1"/>
                </a:solidFill>
                <a:ea typeface="黑体" pitchFamily="2" charset="-122"/>
              </a:rPr>
              <a:t>BFS</a:t>
            </a:r>
            <a:r>
              <a:rPr lang="zh-CN" altLang="en-US" sz="2800" b="1">
                <a:solidFill>
                  <a:schemeClr val="tx1"/>
                </a:solidFill>
                <a:ea typeface="黑体" pitchFamily="2" charset="-122"/>
              </a:rPr>
              <a:t>目标值的</a:t>
            </a:r>
            <a:r>
              <a:rPr lang="zh-CN" altLang="en-US" sz="2800" b="1" u="sng">
                <a:solidFill>
                  <a:srgbClr val="0070C0"/>
                </a:solidFill>
                <a:ea typeface="黑体" pitchFamily="2" charset="-122"/>
              </a:rPr>
              <a:t>相反数</a:t>
            </a:r>
          </a:p>
        </p:txBody>
      </p:sp>
      <p:sp>
        <p:nvSpPr>
          <p:cNvPr id="219140" name="Text Box 4"/>
          <p:cNvSpPr txBox="1">
            <a:spLocks noChangeArrowheads="1"/>
          </p:cNvSpPr>
          <p:nvPr/>
        </p:nvSpPr>
        <p:spPr bwMode="auto">
          <a:xfrm>
            <a:off x="468313" y="5589588"/>
            <a:ext cx="7056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chemeClr val="tx1"/>
                </a:solidFill>
                <a:ea typeface="黑体" pitchFamily="2" charset="-122"/>
              </a:rPr>
              <a:t>单纯形表可以提供计算需要的</a:t>
            </a:r>
            <a:r>
              <a:rPr lang="zh-CN" altLang="en-US" sz="2800" b="1">
                <a:solidFill>
                  <a:srgbClr val="0070C0"/>
                </a:solidFill>
                <a:ea typeface="黑体" pitchFamily="2" charset="-122"/>
              </a:rPr>
              <a:t>所有信息</a:t>
            </a:r>
            <a:r>
              <a:rPr lang="zh-CN" altLang="en-US" sz="2800" b="1">
                <a:ea typeface="黑体" pitchFamily="2" charset="-122"/>
              </a:rPr>
              <a:t>！</a:t>
            </a:r>
          </a:p>
        </p:txBody>
      </p:sp>
      <p:pic>
        <p:nvPicPr>
          <p:cNvPr id="430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955800"/>
            <a:ext cx="86995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文本框 1">
            <a:extLst>
              <a:ext uri="{FF2B5EF4-FFF2-40B4-BE49-F238E27FC236}">
                <a16:creationId xmlns:a16="http://schemas.microsoft.com/office/drawing/2014/main" id="{DBFE9A67-5079-4422-B523-5B7D28DD65B5}"/>
              </a:ext>
            </a:extLst>
          </p:cNvPr>
          <p:cNvSpPr txBox="1"/>
          <p:nvPr/>
        </p:nvSpPr>
        <p:spPr>
          <a:xfrm>
            <a:off x="6061435" y="3176588"/>
            <a:ext cx="671153" cy="575280"/>
          </a:xfrm>
          <a:prstGeom prst="rect">
            <a:avLst/>
          </a:prstGeom>
          <a:solidFill>
            <a:srgbClr val="92D050">
              <a:alpha val="49000"/>
            </a:srgb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E4D8F13D-48CC-47A9-A14A-9CD9CC32BAC2}"/>
              </a:ext>
            </a:extLst>
          </p:cNvPr>
          <p:cNvSpPr txBox="1"/>
          <p:nvPr/>
        </p:nvSpPr>
        <p:spPr>
          <a:xfrm>
            <a:off x="6072432" y="4318800"/>
            <a:ext cx="671153" cy="575280"/>
          </a:xfrm>
          <a:prstGeom prst="rect">
            <a:avLst/>
          </a:prstGeom>
          <a:solidFill>
            <a:srgbClr val="92D050">
              <a:alpha val="49000"/>
            </a:srgbClr>
          </a:solidFill>
        </p:spPr>
        <p:txBody>
          <a:bodyPr wrap="square" rtlCol="0">
            <a:spAutoFit/>
          </a:bodyPr>
          <a:lstStyle/>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wipe(up)">
                                      <p:cBhvr>
                                        <p:cTn id="7" dur="5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95288" y="257175"/>
            <a:ext cx="48244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7030A0"/>
                </a:solidFill>
                <a:ea typeface="黑体" pitchFamily="2" charset="-122"/>
              </a:rPr>
              <a:t>如何得到第一张单纯形表</a:t>
            </a:r>
            <a:endParaRPr lang="zh-CN" altLang="en-US" sz="2800" b="1" u="sng">
              <a:solidFill>
                <a:srgbClr val="7030A0"/>
              </a:solidFill>
              <a:ea typeface="黑体" pitchFamily="2" charset="-122"/>
            </a:endParaRPr>
          </a:p>
        </p:txBody>
      </p:sp>
      <p:sp>
        <p:nvSpPr>
          <p:cNvPr id="220163" name="Text Box 3"/>
          <p:cNvSpPr txBox="1">
            <a:spLocks noChangeArrowheads="1"/>
          </p:cNvSpPr>
          <p:nvPr/>
        </p:nvSpPr>
        <p:spPr bwMode="auto">
          <a:xfrm>
            <a:off x="250825" y="4868863"/>
            <a:ext cx="8351838"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dirty="0"/>
              <a:t>◎ </a:t>
            </a:r>
            <a:r>
              <a:rPr lang="zh-CN" altLang="en-US" sz="2800" b="1" dirty="0">
                <a:solidFill>
                  <a:schemeClr val="tx1"/>
                </a:solidFill>
                <a:ea typeface="黑体" pitchFamily="2" charset="-122"/>
              </a:rPr>
              <a:t>用转轴运算</a:t>
            </a:r>
            <a:r>
              <a:rPr lang="en-US" altLang="zh-CN" sz="2800" b="1" dirty="0">
                <a:solidFill>
                  <a:schemeClr val="tx1"/>
                </a:solidFill>
                <a:ea typeface="黑体" pitchFamily="2" charset="-122"/>
              </a:rPr>
              <a:t>(</a:t>
            </a:r>
            <a:r>
              <a:rPr lang="zh-CN" altLang="en-US" sz="2800" b="1" dirty="0">
                <a:solidFill>
                  <a:schemeClr val="tx1"/>
                </a:solidFill>
                <a:ea typeface="黑体" pitchFamily="2" charset="-122"/>
              </a:rPr>
              <a:t>初等行变换</a:t>
            </a:r>
            <a:r>
              <a:rPr lang="en-US" altLang="zh-CN" sz="2800" b="1" dirty="0">
                <a:solidFill>
                  <a:schemeClr val="tx1"/>
                </a:solidFill>
                <a:ea typeface="黑体" pitchFamily="2" charset="-122"/>
              </a:rPr>
              <a:t>)</a:t>
            </a:r>
            <a:r>
              <a:rPr lang="zh-CN" altLang="en-US" sz="2800" b="1" dirty="0">
                <a:solidFill>
                  <a:schemeClr val="tx1"/>
                </a:solidFill>
                <a:ea typeface="黑体" pitchFamily="2" charset="-122"/>
              </a:rPr>
              <a:t>将</a:t>
            </a:r>
          </a:p>
          <a:p>
            <a:pPr>
              <a:lnSpc>
                <a:spcPct val="50000"/>
              </a:lnSpc>
              <a:spcBef>
                <a:spcPct val="50000"/>
              </a:spcBef>
            </a:pPr>
            <a:r>
              <a:rPr lang="zh-CN" altLang="en-US" sz="2800" b="1" dirty="0">
                <a:solidFill>
                  <a:schemeClr val="tx1"/>
                </a:solidFill>
                <a:ea typeface="黑体" pitchFamily="2" charset="-122"/>
              </a:rPr>
              <a:t>最后一行</a:t>
            </a:r>
            <a:r>
              <a:rPr lang="zh-CN" altLang="en-US" sz="2800" b="1" dirty="0">
                <a:solidFill>
                  <a:srgbClr val="7030A0"/>
                </a:solidFill>
                <a:ea typeface="黑体" pitchFamily="2" charset="-122"/>
              </a:rPr>
              <a:t>与基变量</a:t>
            </a:r>
            <a:r>
              <a:rPr lang="zh-CN" altLang="en-US" sz="2800" b="1" dirty="0">
                <a:solidFill>
                  <a:schemeClr val="tx1"/>
                </a:solidFill>
                <a:ea typeface="黑体" pitchFamily="2" charset="-122"/>
              </a:rPr>
              <a:t>对应的元素</a:t>
            </a:r>
            <a:r>
              <a:rPr lang="zh-CN" altLang="en-US" sz="2800" b="1" dirty="0">
                <a:solidFill>
                  <a:srgbClr val="7030A0"/>
                </a:solidFill>
                <a:ea typeface="黑体" pitchFamily="2" charset="-122"/>
              </a:rPr>
              <a:t>化为零</a:t>
            </a:r>
            <a:r>
              <a:rPr lang="zh-CN" altLang="en-US" sz="2800" b="1" dirty="0">
                <a:ea typeface="黑体" pitchFamily="2" charset="-122"/>
              </a:rPr>
              <a:t>，</a:t>
            </a:r>
          </a:p>
          <a:p>
            <a:pPr algn="l">
              <a:lnSpc>
                <a:spcPct val="50000"/>
              </a:lnSpc>
              <a:spcBef>
                <a:spcPct val="50000"/>
              </a:spcBef>
            </a:pPr>
            <a:r>
              <a:rPr lang="zh-CN" altLang="en-US" sz="2800" b="1" dirty="0">
                <a:ea typeface="黑体" pitchFamily="2" charset="-122"/>
              </a:rPr>
              <a:t>     </a:t>
            </a:r>
            <a:r>
              <a:rPr lang="zh-CN" altLang="en-US" sz="2800" b="1" dirty="0">
                <a:solidFill>
                  <a:schemeClr val="tx1"/>
                </a:solidFill>
                <a:ea typeface="黑体" pitchFamily="2" charset="-122"/>
              </a:rPr>
              <a:t>即得第一张单纯形表！</a:t>
            </a:r>
          </a:p>
        </p:txBody>
      </p:sp>
      <p:sp>
        <p:nvSpPr>
          <p:cNvPr id="44036" name="Text Box 4"/>
          <p:cNvSpPr txBox="1">
            <a:spLocks noChangeArrowheads="1"/>
          </p:cNvSpPr>
          <p:nvPr/>
        </p:nvSpPr>
        <p:spPr bwMode="auto">
          <a:xfrm>
            <a:off x="395288" y="965200"/>
            <a:ext cx="7993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zh-CN" sz="2800" b="1"/>
              <a:t>◎</a:t>
            </a:r>
            <a:r>
              <a:rPr lang="en-US" altLang="zh-CN" sz="2800" b="1"/>
              <a:t> </a:t>
            </a:r>
            <a:r>
              <a:rPr lang="zh-CN" altLang="en-US" sz="2800" b="1" u="sng">
                <a:solidFill>
                  <a:srgbClr val="0070C0"/>
                </a:solidFill>
                <a:ea typeface="黑体" pitchFamily="2" charset="-122"/>
              </a:rPr>
              <a:t>初始</a:t>
            </a:r>
            <a:r>
              <a:rPr lang="zh-CN" altLang="en-US" sz="2800" b="1">
                <a:solidFill>
                  <a:schemeClr val="tx1"/>
                </a:solidFill>
                <a:ea typeface="黑体" pitchFamily="2" charset="-122"/>
              </a:rPr>
              <a:t>表格</a:t>
            </a:r>
            <a:r>
              <a:rPr lang="zh-CN" altLang="en-US" sz="2800" b="1">
                <a:solidFill>
                  <a:srgbClr val="0070C0"/>
                </a:solidFill>
                <a:ea typeface="黑体" pitchFamily="2" charset="-122"/>
              </a:rPr>
              <a:t>：</a:t>
            </a:r>
            <a:r>
              <a:rPr lang="en-US" altLang="zh-CN" sz="2800" b="1">
                <a:solidFill>
                  <a:schemeClr val="tx1"/>
                </a:solidFill>
                <a:ea typeface="黑体" pitchFamily="2" charset="-122"/>
              </a:rPr>
              <a:t>BFS</a:t>
            </a:r>
            <a:r>
              <a:rPr lang="zh-CN" altLang="en-US" sz="2800" b="1">
                <a:solidFill>
                  <a:schemeClr val="tx1"/>
                </a:solidFill>
                <a:ea typeface="黑体" pitchFamily="2" charset="-122"/>
              </a:rPr>
              <a:t>对应规范形的表格＋</a:t>
            </a:r>
            <a:r>
              <a:rPr lang="en-US" altLang="zh-CN" sz="2800" b="1">
                <a:solidFill>
                  <a:schemeClr val="tx1"/>
                </a:solidFill>
                <a:ea typeface="黑体" pitchFamily="2" charset="-122"/>
              </a:rPr>
              <a:t>(     , 0)</a:t>
            </a:r>
          </a:p>
        </p:txBody>
      </p:sp>
      <p:pic>
        <p:nvPicPr>
          <p:cNvPr id="440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1625600"/>
            <a:ext cx="88931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238" y="1014413"/>
            <a:ext cx="4492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4039" name="TextBox 1"/>
          <p:cNvSpPr txBox="1">
            <a:spLocks noChangeArrowheads="1"/>
          </p:cNvSpPr>
          <p:nvPr/>
        </p:nvSpPr>
        <p:spPr bwMode="auto">
          <a:xfrm>
            <a:off x="88900" y="3670300"/>
            <a:ext cx="8893175" cy="461963"/>
          </a:xfrm>
          <a:prstGeom prst="rect">
            <a:avLst/>
          </a:prstGeom>
          <a:solidFill>
            <a:srgbClr val="92D050">
              <a:alpha val="4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wipe(up)">
                                      <p:cBhvr>
                                        <p:cTn id="7" dur="500"/>
                                        <p:tgtEl>
                                          <p:spTgt spid="220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333375"/>
            <a:ext cx="6767512"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ChangeArrowheads="1"/>
          </p:cNvSpPr>
          <p:nvPr/>
        </p:nvSpPr>
        <p:spPr bwMode="auto">
          <a:xfrm>
            <a:off x="323850" y="115888"/>
            <a:ext cx="10080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2800" b="1">
                <a:solidFill>
                  <a:srgbClr val="7030A0"/>
                </a:solidFill>
                <a:ea typeface="黑体" pitchFamily="2" charset="-122"/>
              </a:rPr>
              <a:t>例</a:t>
            </a:r>
            <a:r>
              <a:rPr lang="en-US" altLang="zh-CN" sz="2800" b="1">
                <a:solidFill>
                  <a:srgbClr val="7030A0"/>
                </a:solidFill>
                <a:ea typeface="黑体" pitchFamily="2" charset="-122"/>
              </a:rPr>
              <a:t>1.</a:t>
            </a:r>
            <a:r>
              <a:rPr lang="en-US" altLang="zh-CN" sz="3600" b="1">
                <a:solidFill>
                  <a:srgbClr val="7030A0"/>
                </a:solidFill>
                <a:ea typeface="黑体" pitchFamily="2" charset="-122"/>
              </a:rPr>
              <a:t> </a:t>
            </a:r>
            <a:endParaRPr lang="en-US" altLang="zh-CN" sz="2800" b="1">
              <a:solidFill>
                <a:srgbClr val="7030A0"/>
              </a:solidFill>
              <a:ea typeface="黑体" pitchFamily="2" charset="-122"/>
            </a:endParaRPr>
          </a:p>
        </p:txBody>
      </p:sp>
      <p:sp>
        <p:nvSpPr>
          <p:cNvPr id="45060" name="Text Box 4"/>
          <p:cNvSpPr txBox="1">
            <a:spLocks noChangeArrowheads="1"/>
          </p:cNvSpPr>
          <p:nvPr/>
        </p:nvSpPr>
        <p:spPr bwMode="auto">
          <a:xfrm>
            <a:off x="468313" y="1628775"/>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ea typeface="黑体" pitchFamily="2" charset="-122"/>
              </a:rPr>
              <a:t>化标准形</a:t>
            </a:r>
          </a:p>
        </p:txBody>
      </p:sp>
      <p:grpSp>
        <p:nvGrpSpPr>
          <p:cNvPr id="2" name="Group 6"/>
          <p:cNvGrpSpPr>
            <a:grpSpLocks/>
          </p:cNvGrpSpPr>
          <p:nvPr/>
        </p:nvGrpSpPr>
        <p:grpSpPr bwMode="auto">
          <a:xfrm>
            <a:off x="4763" y="5662613"/>
            <a:ext cx="750887" cy="1150937"/>
            <a:chOff x="3" y="1706"/>
            <a:chExt cx="473" cy="725"/>
          </a:xfrm>
        </p:grpSpPr>
        <p:sp>
          <p:nvSpPr>
            <p:cNvPr id="45065" name="Text Box 7"/>
            <p:cNvSpPr txBox="1">
              <a:spLocks noChangeArrowheads="1"/>
            </p:cNvSpPr>
            <p:nvPr/>
          </p:nvSpPr>
          <p:spPr bwMode="auto">
            <a:xfrm>
              <a:off x="3" y="1796"/>
              <a:ext cx="349"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黑体" pitchFamily="2" charset="-122"/>
                </a:rPr>
                <a:t>转轴</a:t>
              </a:r>
            </a:p>
          </p:txBody>
        </p:sp>
        <p:sp>
          <p:nvSpPr>
            <p:cNvPr id="45066" name="Line 8"/>
            <p:cNvSpPr>
              <a:spLocks noChangeShapeType="1"/>
            </p:cNvSpPr>
            <p:nvPr/>
          </p:nvSpPr>
          <p:spPr bwMode="auto">
            <a:xfrm>
              <a:off x="340" y="1706"/>
              <a:ext cx="0" cy="6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7" name="Line 9"/>
            <p:cNvSpPr>
              <a:spLocks noChangeShapeType="1"/>
            </p:cNvSpPr>
            <p:nvPr/>
          </p:nvSpPr>
          <p:spPr bwMode="auto">
            <a:xfrm>
              <a:off x="340" y="2385"/>
              <a:ext cx="136" cy="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2"/>
          <p:cNvGrpSpPr>
            <a:grpSpLocks/>
          </p:cNvGrpSpPr>
          <p:nvPr/>
        </p:nvGrpSpPr>
        <p:grpSpPr bwMode="auto">
          <a:xfrm>
            <a:off x="466725" y="3414713"/>
            <a:ext cx="7618413" cy="2586037"/>
            <a:chOff x="294" y="2151"/>
            <a:chExt cx="4799" cy="1629"/>
          </a:xfrm>
        </p:grpSpPr>
        <p:sp>
          <p:nvSpPr>
            <p:cNvPr id="45063" name="Text Box 5"/>
            <p:cNvSpPr txBox="1">
              <a:spLocks noChangeArrowheads="1"/>
            </p:cNvSpPr>
            <p:nvPr/>
          </p:nvSpPr>
          <p:spPr bwMode="auto">
            <a:xfrm>
              <a:off x="294" y="2151"/>
              <a:ext cx="38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得标准形的</a:t>
              </a:r>
              <a:r>
                <a:rPr lang="zh-CN" altLang="en-US" sz="2800" b="1">
                  <a:solidFill>
                    <a:srgbClr val="7030A0"/>
                  </a:solidFill>
                  <a:ea typeface="黑体" pitchFamily="2" charset="-122"/>
                </a:rPr>
                <a:t>初始</a:t>
              </a:r>
              <a:r>
                <a:rPr lang="zh-CN" altLang="en-US" sz="2800" b="1">
                  <a:ea typeface="黑体" pitchFamily="2" charset="-122"/>
                </a:rPr>
                <a:t>表格</a:t>
              </a:r>
              <a:r>
                <a:rPr lang="en-US" altLang="zh-CN" sz="2800" b="1">
                  <a:ea typeface="黑体" pitchFamily="2" charset="-122"/>
                </a:rPr>
                <a:t>/</a:t>
              </a:r>
              <a:r>
                <a:rPr lang="zh-CN" altLang="en-US" sz="2800" b="1">
                  <a:solidFill>
                    <a:srgbClr val="7030A0"/>
                  </a:solidFill>
                  <a:ea typeface="黑体" pitchFamily="2" charset="-122"/>
                </a:rPr>
                <a:t>第一张</a:t>
              </a:r>
              <a:r>
                <a:rPr lang="zh-CN" altLang="en-US" sz="2800" b="1">
                  <a:ea typeface="黑体" pitchFamily="2" charset="-122"/>
                </a:rPr>
                <a:t>单纯形表</a:t>
              </a:r>
            </a:p>
          </p:txBody>
        </p:sp>
        <p:pic>
          <p:nvPicPr>
            <p:cNvPr id="4506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2478"/>
              <a:ext cx="4572"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390525" y="5229225"/>
            <a:ext cx="554038" cy="1150938"/>
            <a:chOff x="246" y="3385"/>
            <a:chExt cx="349" cy="725"/>
          </a:xfrm>
        </p:grpSpPr>
        <p:sp>
          <p:nvSpPr>
            <p:cNvPr id="46090" name="Text Box 7"/>
            <p:cNvSpPr txBox="1">
              <a:spLocks noChangeArrowheads="1"/>
            </p:cNvSpPr>
            <p:nvPr/>
          </p:nvSpPr>
          <p:spPr bwMode="auto">
            <a:xfrm>
              <a:off x="246" y="3475"/>
              <a:ext cx="349"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黑体" pitchFamily="2" charset="-122"/>
                </a:rPr>
                <a:t>转轴</a:t>
              </a:r>
            </a:p>
          </p:txBody>
        </p:sp>
        <p:sp>
          <p:nvSpPr>
            <p:cNvPr id="46091" name="Line 8"/>
            <p:cNvSpPr>
              <a:spLocks noChangeShapeType="1"/>
            </p:cNvSpPr>
            <p:nvPr/>
          </p:nvSpPr>
          <p:spPr bwMode="auto">
            <a:xfrm>
              <a:off x="583" y="3385"/>
              <a:ext cx="0" cy="6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2217" name="Text Box 9"/>
          <p:cNvSpPr txBox="1">
            <a:spLocks noChangeArrowheads="1"/>
          </p:cNvSpPr>
          <p:nvPr/>
        </p:nvSpPr>
        <p:spPr bwMode="auto">
          <a:xfrm>
            <a:off x="7380288" y="1108075"/>
            <a:ext cx="1296987"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3200" b="1" dirty="0">
                <a:solidFill>
                  <a:srgbClr val="7030A0"/>
                </a:solidFill>
              </a:rPr>
              <a:t>0</a:t>
            </a:r>
          </a:p>
          <a:p>
            <a:pPr>
              <a:spcBef>
                <a:spcPct val="50000"/>
              </a:spcBef>
            </a:pPr>
            <a:r>
              <a:rPr lang="en-US" altLang="zh-CN" sz="3200" b="1" dirty="0">
                <a:solidFill>
                  <a:srgbClr val="7030A0"/>
                </a:solidFill>
              </a:rPr>
              <a:t>↓</a:t>
            </a:r>
          </a:p>
          <a:p>
            <a:pPr>
              <a:spcBef>
                <a:spcPct val="50000"/>
              </a:spcBef>
            </a:pPr>
            <a:r>
              <a:rPr lang="en-US" altLang="zh-CN" sz="3200" b="1" dirty="0">
                <a:solidFill>
                  <a:srgbClr val="7030A0"/>
                </a:solidFill>
              </a:rPr>
              <a:t>-2</a:t>
            </a:r>
          </a:p>
          <a:p>
            <a:pPr>
              <a:spcBef>
                <a:spcPct val="50000"/>
              </a:spcBef>
            </a:pPr>
            <a:r>
              <a:rPr lang="en-US" altLang="zh-CN" sz="3200" b="1" dirty="0">
                <a:solidFill>
                  <a:srgbClr val="7030A0"/>
                </a:solidFill>
              </a:rPr>
              <a:t>↓</a:t>
            </a:r>
          </a:p>
          <a:p>
            <a:pPr>
              <a:spcBef>
                <a:spcPct val="50000"/>
              </a:spcBef>
            </a:pPr>
            <a:r>
              <a:rPr lang="en-US" altLang="zh-CN" sz="3200" b="1" dirty="0">
                <a:solidFill>
                  <a:srgbClr val="7030A0"/>
                </a:solidFill>
              </a:rPr>
              <a:t>-4</a:t>
            </a:r>
          </a:p>
          <a:p>
            <a:r>
              <a:rPr lang="en-US" altLang="zh-CN" sz="3200" b="1" dirty="0">
                <a:solidFill>
                  <a:srgbClr val="7030A0"/>
                </a:solidFill>
              </a:rPr>
              <a:t>↓</a:t>
            </a:r>
          </a:p>
          <a:p>
            <a:r>
              <a:rPr lang="en-US" altLang="zh-CN" sz="3200" b="1" dirty="0">
                <a:solidFill>
                  <a:srgbClr val="7030A0"/>
                </a:solidFill>
              </a:rPr>
              <a:t>-27/5</a:t>
            </a:r>
          </a:p>
        </p:txBody>
      </p:sp>
      <p:pic>
        <p:nvPicPr>
          <p:cNvPr id="4608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33375"/>
            <a:ext cx="5545137"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a:grpSpLocks/>
          </p:cNvGrpSpPr>
          <p:nvPr/>
        </p:nvGrpSpPr>
        <p:grpSpPr bwMode="auto">
          <a:xfrm>
            <a:off x="508000" y="2709863"/>
            <a:ext cx="750888" cy="1150937"/>
            <a:chOff x="3" y="1706"/>
            <a:chExt cx="473" cy="725"/>
          </a:xfrm>
        </p:grpSpPr>
        <p:sp>
          <p:nvSpPr>
            <p:cNvPr id="46087" name="Text Box 3"/>
            <p:cNvSpPr txBox="1">
              <a:spLocks noChangeArrowheads="1"/>
            </p:cNvSpPr>
            <p:nvPr/>
          </p:nvSpPr>
          <p:spPr bwMode="auto">
            <a:xfrm>
              <a:off x="3" y="1796"/>
              <a:ext cx="349"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ea typeface="黑体" pitchFamily="2" charset="-122"/>
                </a:rPr>
                <a:t>转轴</a:t>
              </a:r>
            </a:p>
          </p:txBody>
        </p:sp>
        <p:sp>
          <p:nvSpPr>
            <p:cNvPr id="46088" name="Line 4"/>
            <p:cNvSpPr>
              <a:spLocks noChangeShapeType="1"/>
            </p:cNvSpPr>
            <p:nvPr/>
          </p:nvSpPr>
          <p:spPr bwMode="auto">
            <a:xfrm>
              <a:off x="340" y="1706"/>
              <a:ext cx="0" cy="6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89" name="Line 5"/>
            <p:cNvSpPr>
              <a:spLocks noChangeShapeType="1"/>
            </p:cNvSpPr>
            <p:nvPr/>
          </p:nvSpPr>
          <p:spPr bwMode="auto">
            <a:xfrm>
              <a:off x="340" y="2385"/>
              <a:ext cx="136" cy="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2222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3494088"/>
            <a:ext cx="5618162"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222219"/>
                                        </p:tgtEl>
                                        <p:attrNameLst>
                                          <p:attrName>style.visibility</p:attrName>
                                        </p:attrNameLst>
                                      </p:cBhvr>
                                      <p:to>
                                        <p:strVal val="visible"/>
                                      </p:to>
                                    </p:set>
                                    <p:animEffect transition="in" filter="wipe(up)">
                                      <p:cBhvr>
                                        <p:cTn id="10" dur="500"/>
                                        <p:tgtEl>
                                          <p:spTgt spid="2222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22217"/>
                                        </p:tgtEl>
                                        <p:attrNameLst>
                                          <p:attrName>style.visibility</p:attrName>
                                        </p:attrNameLst>
                                      </p:cBhvr>
                                      <p:to>
                                        <p:strVal val="visible"/>
                                      </p:to>
                                    </p:set>
                                    <p:animEffect transition="in" filter="wipe(up)">
                                      <p:cBhvr>
                                        <p:cTn id="20" dur="500"/>
                                        <p:tgtEl>
                                          <p:spTgt spid="222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820738"/>
            <a:ext cx="72358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395288" y="3860800"/>
            <a:ext cx="8353425" cy="1081088"/>
            <a:chOff x="249" y="2432"/>
            <a:chExt cx="5262" cy="681"/>
          </a:xfrm>
        </p:grpSpPr>
        <p:sp>
          <p:nvSpPr>
            <p:cNvPr id="47115" name="Text Box 2"/>
            <p:cNvSpPr txBox="1">
              <a:spLocks noChangeArrowheads="1"/>
            </p:cNvSpPr>
            <p:nvPr/>
          </p:nvSpPr>
          <p:spPr bwMode="auto">
            <a:xfrm>
              <a:off x="249" y="2432"/>
              <a:ext cx="13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7030A0"/>
                  </a:solidFill>
                  <a:ea typeface="黑体" pitchFamily="2" charset="-122"/>
                </a:rPr>
                <a:t>最优解：</a:t>
              </a:r>
            </a:p>
          </p:txBody>
        </p:sp>
        <p:pic>
          <p:nvPicPr>
            <p:cNvPr id="47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 y="2795"/>
              <a:ext cx="518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2"/>
          <p:cNvGrpSpPr>
            <a:grpSpLocks/>
          </p:cNvGrpSpPr>
          <p:nvPr/>
        </p:nvGrpSpPr>
        <p:grpSpPr bwMode="auto">
          <a:xfrm>
            <a:off x="395288" y="5178425"/>
            <a:ext cx="6788150" cy="698500"/>
            <a:chOff x="249" y="3262"/>
            <a:chExt cx="4276" cy="440"/>
          </a:xfrm>
        </p:grpSpPr>
        <p:grpSp>
          <p:nvGrpSpPr>
            <p:cNvPr id="47109" name="Group 5"/>
            <p:cNvGrpSpPr>
              <a:grpSpLocks/>
            </p:cNvGrpSpPr>
            <p:nvPr/>
          </p:nvGrpSpPr>
          <p:grpSpPr bwMode="auto">
            <a:xfrm>
              <a:off x="249" y="3270"/>
              <a:ext cx="1538" cy="432"/>
              <a:chOff x="249" y="3270"/>
              <a:chExt cx="1538" cy="432"/>
            </a:xfrm>
          </p:grpSpPr>
          <p:sp>
            <p:nvSpPr>
              <p:cNvPr id="47113" name="Text Box 6"/>
              <p:cNvSpPr txBox="1">
                <a:spLocks noChangeArrowheads="1"/>
              </p:cNvSpPr>
              <p:nvPr/>
            </p:nvSpPr>
            <p:spPr bwMode="auto">
              <a:xfrm>
                <a:off x="249" y="3270"/>
                <a:ext cx="13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7030A0"/>
                    </a:solidFill>
                    <a:ea typeface="黑体" pitchFamily="2" charset="-122"/>
                  </a:rPr>
                  <a:t>最优值：</a:t>
                </a:r>
              </a:p>
            </p:txBody>
          </p:sp>
          <p:pic>
            <p:nvPicPr>
              <p:cNvPr id="471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3300"/>
                <a:ext cx="54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10" name="Group 8"/>
            <p:cNvGrpSpPr>
              <a:grpSpLocks/>
            </p:cNvGrpSpPr>
            <p:nvPr/>
          </p:nvGrpSpPr>
          <p:grpSpPr bwMode="auto">
            <a:xfrm>
              <a:off x="2154" y="3262"/>
              <a:ext cx="2371" cy="440"/>
              <a:chOff x="2154" y="3262"/>
              <a:chExt cx="2371" cy="440"/>
            </a:xfrm>
          </p:grpSpPr>
          <p:sp>
            <p:nvSpPr>
              <p:cNvPr id="47111" name="Text Box 9"/>
              <p:cNvSpPr txBox="1">
                <a:spLocks noChangeArrowheads="1"/>
              </p:cNvSpPr>
              <p:nvPr/>
            </p:nvSpPr>
            <p:spPr bwMode="auto">
              <a:xfrm>
                <a:off x="2154" y="3262"/>
                <a:ext cx="2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dirty="0">
                    <a:solidFill>
                      <a:schemeClr val="tx1"/>
                    </a:solidFill>
                    <a:ea typeface="黑体" pitchFamily="2" charset="-122"/>
                  </a:rPr>
                  <a:t>原问题的极大值：</a:t>
                </a:r>
              </a:p>
            </p:txBody>
          </p:sp>
          <p:pic>
            <p:nvPicPr>
              <p:cNvPr id="4711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 y="3276"/>
                <a:ext cx="33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188913"/>
            <a:ext cx="4824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7030A0"/>
                </a:solidFill>
                <a:ea typeface="黑体" pitchFamily="2" charset="-122"/>
              </a:rPr>
              <a:t>单纯形法的步骤</a:t>
            </a:r>
            <a:endParaRPr lang="zh-CN" altLang="en-US" sz="2800" b="1" u="sng">
              <a:solidFill>
                <a:srgbClr val="7030A0"/>
              </a:solidFill>
              <a:ea typeface="黑体" pitchFamily="2" charset="-122"/>
            </a:endParaRPr>
          </a:p>
        </p:txBody>
      </p:sp>
      <p:sp>
        <p:nvSpPr>
          <p:cNvPr id="224259" name="Rectangle 3"/>
          <p:cNvSpPr>
            <a:spLocks noChangeArrowheads="1"/>
          </p:cNvSpPr>
          <p:nvPr/>
        </p:nvSpPr>
        <p:spPr bwMode="auto">
          <a:xfrm>
            <a:off x="468313" y="765175"/>
            <a:ext cx="63642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b="1" dirty="0">
                <a:solidFill>
                  <a:schemeClr val="tx1"/>
                </a:solidFill>
                <a:ea typeface="黑体" pitchFamily="2" charset="-122"/>
              </a:rPr>
              <a:t>步</a:t>
            </a:r>
            <a:r>
              <a:rPr lang="en-US" altLang="zh-CN" b="1" dirty="0">
                <a:solidFill>
                  <a:schemeClr val="tx1"/>
                </a:solidFill>
                <a:ea typeface="黑体" pitchFamily="2" charset="-122"/>
              </a:rPr>
              <a:t>0  </a:t>
            </a:r>
            <a:r>
              <a:rPr lang="zh-CN" altLang="en-US" b="1" dirty="0">
                <a:solidFill>
                  <a:schemeClr val="tx1"/>
                </a:solidFill>
                <a:ea typeface="黑体" pitchFamily="2" charset="-122"/>
              </a:rPr>
              <a:t>形成与初始</a:t>
            </a:r>
            <a:r>
              <a:rPr lang="en-US" altLang="zh-CN" b="1" dirty="0">
                <a:solidFill>
                  <a:schemeClr val="tx1"/>
                </a:solidFill>
                <a:ea typeface="黑体" pitchFamily="2" charset="-122"/>
              </a:rPr>
              <a:t>BFS</a:t>
            </a:r>
            <a:r>
              <a:rPr lang="zh-CN" altLang="en-US" b="1" dirty="0">
                <a:solidFill>
                  <a:schemeClr val="tx1"/>
                </a:solidFill>
                <a:ea typeface="黑体" pitchFamily="2" charset="-122"/>
              </a:rPr>
              <a:t>对应的</a:t>
            </a:r>
            <a:r>
              <a:rPr lang="zh-CN" altLang="en-US" b="1" dirty="0">
                <a:solidFill>
                  <a:srgbClr val="7030A0"/>
                </a:solidFill>
                <a:ea typeface="黑体" pitchFamily="2" charset="-122"/>
              </a:rPr>
              <a:t>初始</a:t>
            </a:r>
            <a:r>
              <a:rPr lang="zh-CN" altLang="en-US" b="1" dirty="0">
                <a:solidFill>
                  <a:schemeClr val="tx1"/>
                </a:solidFill>
                <a:ea typeface="黑体" pitchFamily="2" charset="-122"/>
              </a:rPr>
              <a:t>表格</a:t>
            </a:r>
            <a:r>
              <a:rPr lang="en-US" altLang="zh-CN" b="1" dirty="0">
                <a:solidFill>
                  <a:schemeClr val="tx1"/>
                </a:solidFill>
                <a:ea typeface="黑体" pitchFamily="2" charset="-122"/>
              </a:rPr>
              <a:t>. </a:t>
            </a:r>
          </a:p>
          <a:p>
            <a:pPr algn="l"/>
            <a:r>
              <a:rPr lang="en-US" altLang="zh-CN" b="1" dirty="0">
                <a:solidFill>
                  <a:schemeClr val="tx1"/>
                </a:solidFill>
                <a:ea typeface="黑体" pitchFamily="2" charset="-122"/>
              </a:rPr>
              <a:t>        </a:t>
            </a:r>
            <a:r>
              <a:rPr lang="zh-CN" altLang="en-US" b="1" dirty="0">
                <a:solidFill>
                  <a:schemeClr val="tx1"/>
                </a:solidFill>
                <a:ea typeface="黑体" pitchFamily="2" charset="-122"/>
              </a:rPr>
              <a:t>通过行变换求出</a:t>
            </a:r>
            <a:r>
              <a:rPr lang="zh-CN" altLang="en-US" b="1" dirty="0">
                <a:solidFill>
                  <a:srgbClr val="7030A0"/>
                </a:solidFill>
                <a:ea typeface="黑体" pitchFamily="2" charset="-122"/>
              </a:rPr>
              <a:t>第一张</a:t>
            </a:r>
            <a:r>
              <a:rPr lang="zh-CN" altLang="en-US" b="1" dirty="0">
                <a:solidFill>
                  <a:schemeClr val="tx1"/>
                </a:solidFill>
                <a:ea typeface="黑体" pitchFamily="2" charset="-122"/>
              </a:rPr>
              <a:t>单纯形表</a:t>
            </a:r>
            <a:r>
              <a:rPr lang="en-US" altLang="zh-CN" b="1" dirty="0">
                <a:solidFill>
                  <a:schemeClr val="tx1"/>
                </a:solidFill>
                <a:ea typeface="黑体" pitchFamily="2" charset="-122"/>
              </a:rPr>
              <a:t>.</a:t>
            </a:r>
          </a:p>
        </p:txBody>
      </p:sp>
      <p:grpSp>
        <p:nvGrpSpPr>
          <p:cNvPr id="2" name="Group 4"/>
          <p:cNvGrpSpPr>
            <a:grpSpLocks/>
          </p:cNvGrpSpPr>
          <p:nvPr/>
        </p:nvGrpSpPr>
        <p:grpSpPr bwMode="auto">
          <a:xfrm>
            <a:off x="468313" y="1628775"/>
            <a:ext cx="7558087" cy="473075"/>
            <a:chOff x="261" y="1103"/>
            <a:chExt cx="4761" cy="298"/>
          </a:xfrm>
        </p:grpSpPr>
        <p:sp>
          <p:nvSpPr>
            <p:cNvPr id="48144" name="Rectangle 5"/>
            <p:cNvSpPr>
              <a:spLocks noChangeArrowheads="1"/>
            </p:cNvSpPr>
            <p:nvPr/>
          </p:nvSpPr>
          <p:spPr bwMode="auto">
            <a:xfrm>
              <a:off x="261" y="1103"/>
              <a:ext cx="47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b="1" dirty="0">
                  <a:solidFill>
                    <a:schemeClr val="tx1"/>
                  </a:solidFill>
                  <a:ea typeface="黑体" pitchFamily="2" charset="-122"/>
                </a:rPr>
                <a:t>步</a:t>
              </a:r>
              <a:r>
                <a:rPr lang="en-US" altLang="zh-CN" b="1" dirty="0">
                  <a:solidFill>
                    <a:schemeClr val="tx1"/>
                  </a:solidFill>
                  <a:ea typeface="黑体" pitchFamily="2" charset="-122"/>
                </a:rPr>
                <a:t>1   </a:t>
              </a:r>
              <a:r>
                <a:rPr lang="zh-CN" altLang="en-US" b="1" dirty="0">
                  <a:solidFill>
                    <a:schemeClr val="tx1"/>
                  </a:solidFill>
                  <a:ea typeface="黑体" pitchFamily="2" charset="-122"/>
                </a:rPr>
                <a:t>若对</a:t>
              </a:r>
              <a:r>
                <a:rPr lang="zh-CN" altLang="en-US" b="1" dirty="0">
                  <a:solidFill>
                    <a:srgbClr val="7030A0"/>
                  </a:solidFill>
                  <a:ea typeface="黑体" pitchFamily="2" charset="-122"/>
                </a:rPr>
                <a:t>每个</a:t>
              </a:r>
              <a:r>
                <a:rPr lang="zh-CN" altLang="en-US" b="1" dirty="0">
                  <a:solidFill>
                    <a:schemeClr val="tx1"/>
                  </a:solidFill>
                  <a:ea typeface="黑体" pitchFamily="2" charset="-122"/>
                </a:rPr>
                <a:t> </a:t>
              </a:r>
              <a:r>
                <a:rPr lang="en-US" altLang="zh-CN" b="1" i="1" dirty="0">
                  <a:solidFill>
                    <a:schemeClr val="tx1"/>
                  </a:solidFill>
                  <a:ea typeface="黑体" pitchFamily="2" charset="-122"/>
                </a:rPr>
                <a:t>j </a:t>
              </a:r>
              <a:r>
                <a:rPr lang="zh-CN" altLang="en-US" b="1" dirty="0">
                  <a:solidFill>
                    <a:schemeClr val="tx1"/>
                  </a:solidFill>
                  <a:ea typeface="黑体" pitchFamily="2" charset="-122"/>
                </a:rPr>
                <a:t>都有                ，停；当前</a:t>
              </a:r>
              <a:r>
                <a:rPr lang="en-US" altLang="zh-CN" b="1" dirty="0">
                  <a:solidFill>
                    <a:schemeClr val="tx1"/>
                  </a:solidFill>
                  <a:ea typeface="黑体" pitchFamily="2" charset="-122"/>
                </a:rPr>
                <a:t>BFS</a:t>
              </a:r>
              <a:r>
                <a:rPr lang="zh-CN" altLang="en-US" b="1" dirty="0">
                  <a:solidFill>
                    <a:schemeClr val="tx1"/>
                  </a:solidFill>
                  <a:ea typeface="黑体" pitchFamily="2" charset="-122"/>
                </a:rPr>
                <a:t>是最优的</a:t>
              </a:r>
              <a:r>
                <a:rPr lang="en-US" altLang="zh-CN" b="1" dirty="0">
                  <a:solidFill>
                    <a:schemeClr val="tx1"/>
                  </a:solidFill>
                  <a:ea typeface="黑体" pitchFamily="2" charset="-122"/>
                </a:rPr>
                <a:t>.</a:t>
              </a:r>
            </a:p>
          </p:txBody>
        </p:sp>
        <p:pic>
          <p:nvPicPr>
            <p:cNvPr id="481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 y="1174"/>
              <a:ext cx="7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6"/>
          <p:cNvGrpSpPr>
            <a:grpSpLocks/>
          </p:cNvGrpSpPr>
          <p:nvPr/>
        </p:nvGrpSpPr>
        <p:grpSpPr bwMode="auto">
          <a:xfrm>
            <a:off x="441325" y="2205038"/>
            <a:ext cx="7299325" cy="935037"/>
            <a:chOff x="278" y="1389"/>
            <a:chExt cx="4598" cy="589"/>
          </a:xfrm>
        </p:grpSpPr>
        <p:sp>
          <p:nvSpPr>
            <p:cNvPr id="48142" name="Rectangle 7"/>
            <p:cNvSpPr>
              <a:spLocks noChangeArrowheads="1"/>
            </p:cNvSpPr>
            <p:nvPr/>
          </p:nvSpPr>
          <p:spPr bwMode="auto">
            <a:xfrm>
              <a:off x="278" y="1389"/>
              <a:ext cx="15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b="1" dirty="0">
                  <a:solidFill>
                    <a:srgbClr val="000000"/>
                  </a:solidFill>
                  <a:ea typeface="黑体" pitchFamily="2" charset="-122"/>
                </a:rPr>
                <a:t>步</a:t>
              </a:r>
              <a:r>
                <a:rPr lang="en-US" altLang="zh-CN" b="1" dirty="0">
                  <a:solidFill>
                    <a:srgbClr val="000000"/>
                  </a:solidFill>
                  <a:ea typeface="黑体" pitchFamily="2" charset="-122"/>
                </a:rPr>
                <a:t>2   </a:t>
              </a:r>
              <a:r>
                <a:rPr lang="zh-CN" altLang="en-US" b="1" dirty="0">
                  <a:solidFill>
                    <a:srgbClr val="000000"/>
                  </a:solidFill>
                  <a:ea typeface="黑体" pitchFamily="2" charset="-122"/>
                </a:rPr>
                <a:t>选取 </a:t>
              </a:r>
              <a:r>
                <a:rPr lang="en-US" altLang="zh-CN" b="1" i="1" dirty="0">
                  <a:solidFill>
                    <a:srgbClr val="000000"/>
                  </a:solidFill>
                  <a:ea typeface="黑体" pitchFamily="2" charset="-122"/>
                </a:rPr>
                <a:t>q </a:t>
              </a:r>
              <a:r>
                <a:rPr lang="zh-CN" altLang="en-US" b="1" dirty="0">
                  <a:solidFill>
                    <a:srgbClr val="000000"/>
                  </a:solidFill>
                  <a:ea typeface="黑体" pitchFamily="2" charset="-122"/>
                </a:rPr>
                <a:t>满足</a:t>
              </a:r>
            </a:p>
          </p:txBody>
        </p:sp>
        <p:pic>
          <p:nvPicPr>
            <p:cNvPr id="4814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 y="1706"/>
              <a:ext cx="400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3"/>
          <p:cNvGrpSpPr>
            <a:grpSpLocks/>
          </p:cNvGrpSpPr>
          <p:nvPr/>
        </p:nvGrpSpPr>
        <p:grpSpPr bwMode="auto">
          <a:xfrm>
            <a:off x="430213" y="5078413"/>
            <a:ext cx="7989887" cy="461962"/>
            <a:chOff x="271" y="3199"/>
            <a:chExt cx="5033" cy="291"/>
          </a:xfrm>
        </p:grpSpPr>
        <p:sp>
          <p:nvSpPr>
            <p:cNvPr id="48140" name="Rectangle 14"/>
            <p:cNvSpPr>
              <a:spLocks noChangeArrowheads="1"/>
            </p:cNvSpPr>
            <p:nvPr/>
          </p:nvSpPr>
          <p:spPr bwMode="auto">
            <a:xfrm>
              <a:off x="271" y="3199"/>
              <a:ext cx="50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b="1" dirty="0">
                  <a:solidFill>
                    <a:schemeClr val="tx1"/>
                  </a:solidFill>
                  <a:ea typeface="黑体" pitchFamily="2" charset="-122"/>
                </a:rPr>
                <a:t>步</a:t>
              </a:r>
              <a:r>
                <a:rPr lang="en-US" altLang="zh-CN" b="1" dirty="0">
                  <a:solidFill>
                    <a:schemeClr val="tx1"/>
                  </a:solidFill>
                  <a:ea typeface="黑体" pitchFamily="2" charset="-122"/>
                </a:rPr>
                <a:t>4   </a:t>
              </a:r>
              <a:r>
                <a:rPr lang="zh-CN" altLang="en-US" b="1" dirty="0">
                  <a:solidFill>
                    <a:schemeClr val="tx1"/>
                  </a:solidFill>
                  <a:ea typeface="黑体" pitchFamily="2" charset="-122"/>
                </a:rPr>
                <a:t>以         为转轴元进行</a:t>
              </a:r>
              <a:r>
                <a:rPr lang="zh-CN" altLang="en-US" b="1" dirty="0">
                  <a:solidFill>
                    <a:srgbClr val="7030A0"/>
                  </a:solidFill>
                  <a:ea typeface="黑体" pitchFamily="2" charset="-122"/>
                </a:rPr>
                <a:t>转轴</a:t>
              </a:r>
              <a:r>
                <a:rPr lang="zh-CN" altLang="en-US" b="1" dirty="0">
                  <a:solidFill>
                    <a:schemeClr val="tx1"/>
                  </a:solidFill>
                  <a:ea typeface="黑体" pitchFamily="2" charset="-122"/>
                </a:rPr>
                <a:t>，更新单纯形表，返回步</a:t>
              </a:r>
              <a:r>
                <a:rPr lang="en-US" altLang="zh-CN" b="1" dirty="0">
                  <a:solidFill>
                    <a:schemeClr val="tx1"/>
                  </a:solidFill>
                  <a:ea typeface="黑体" pitchFamily="2" charset="-122"/>
                </a:rPr>
                <a:t>1.</a:t>
              </a:r>
            </a:p>
          </p:txBody>
        </p:sp>
        <p:pic>
          <p:nvPicPr>
            <p:cNvPr id="4814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 y="3258"/>
              <a:ext cx="37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223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75" y="4111625"/>
            <a:ext cx="6911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76" name="Text Box 20"/>
          <p:cNvSpPr txBox="1">
            <a:spLocks noChangeArrowheads="1"/>
          </p:cNvSpPr>
          <p:nvPr/>
        </p:nvSpPr>
        <p:spPr bwMode="auto">
          <a:xfrm>
            <a:off x="303213" y="5529263"/>
            <a:ext cx="88915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ea typeface="黑体" pitchFamily="2" charset="-122"/>
              </a:rPr>
              <a:t>转轴规则：</a:t>
            </a:r>
          </a:p>
          <a:p>
            <a:pPr algn="l">
              <a:spcBef>
                <a:spcPct val="50000"/>
              </a:spcBef>
            </a:pPr>
            <a:r>
              <a:rPr lang="zh-CN" altLang="en-US" b="1" dirty="0">
                <a:solidFill>
                  <a:schemeClr val="tx1"/>
                </a:solidFill>
                <a:ea typeface="黑体" pitchFamily="2" charset="-122"/>
              </a:rPr>
              <a:t>进基变量－最小既约费用系数规则；出基变量－最小指标规则！</a:t>
            </a:r>
          </a:p>
        </p:txBody>
      </p:sp>
      <p:grpSp>
        <p:nvGrpSpPr>
          <p:cNvPr id="5" name="组合 16"/>
          <p:cNvGrpSpPr>
            <a:grpSpLocks/>
          </p:cNvGrpSpPr>
          <p:nvPr/>
        </p:nvGrpSpPr>
        <p:grpSpPr bwMode="auto">
          <a:xfrm>
            <a:off x="441325" y="3254375"/>
            <a:ext cx="8378825" cy="830263"/>
            <a:chOff x="441325" y="3254375"/>
            <a:chExt cx="8378825" cy="830997"/>
          </a:xfrm>
        </p:grpSpPr>
        <p:sp>
          <p:nvSpPr>
            <p:cNvPr id="48138" name="Rectangle 10"/>
            <p:cNvSpPr>
              <a:spLocks noChangeArrowheads="1"/>
            </p:cNvSpPr>
            <p:nvPr/>
          </p:nvSpPr>
          <p:spPr bwMode="auto">
            <a:xfrm>
              <a:off x="441325" y="3254375"/>
              <a:ext cx="8378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b="1" dirty="0">
                  <a:solidFill>
                    <a:srgbClr val="000000"/>
                  </a:solidFill>
                  <a:ea typeface="黑体" pitchFamily="2" charset="-122"/>
                </a:rPr>
                <a:t>步</a:t>
              </a:r>
              <a:r>
                <a:rPr lang="en-US" altLang="zh-CN" b="1" dirty="0">
                  <a:solidFill>
                    <a:srgbClr val="000000"/>
                  </a:solidFill>
                  <a:ea typeface="黑体" pitchFamily="2" charset="-122"/>
                </a:rPr>
                <a:t>3  </a:t>
              </a:r>
              <a:r>
                <a:rPr lang="zh-CN" altLang="en-US" b="1" dirty="0">
                  <a:solidFill>
                    <a:srgbClr val="000000"/>
                  </a:solidFill>
                  <a:ea typeface="黑体" pitchFamily="2" charset="-122"/>
                </a:rPr>
                <a:t>若                                                         </a:t>
              </a:r>
              <a:r>
                <a:rPr lang="zh-CN" altLang="en-US" b="1" dirty="0">
                  <a:solidFill>
                    <a:srgbClr val="000000"/>
                  </a:solidFill>
                </a:rPr>
                <a:t>≤ </a:t>
              </a:r>
              <a:r>
                <a:rPr lang="en-US" altLang="zh-CN" b="1" dirty="0">
                  <a:solidFill>
                    <a:srgbClr val="000000"/>
                  </a:solidFill>
                </a:rPr>
                <a:t>0</a:t>
              </a:r>
              <a:r>
                <a:rPr lang="en-US" altLang="zh-CN" b="1" dirty="0">
                  <a:solidFill>
                    <a:srgbClr val="000000"/>
                  </a:solidFill>
                  <a:ea typeface="黑体" pitchFamily="2" charset="-122"/>
                </a:rPr>
                <a:t> , </a:t>
              </a:r>
              <a:r>
                <a:rPr lang="zh-CN" altLang="en-US" b="1" dirty="0">
                  <a:solidFill>
                    <a:srgbClr val="000000"/>
                  </a:solidFill>
                  <a:ea typeface="黑体" pitchFamily="2" charset="-122"/>
                </a:rPr>
                <a:t>停，问题</a:t>
              </a:r>
              <a:r>
                <a:rPr lang="zh-CN" altLang="en-US" b="1" dirty="0">
                  <a:solidFill>
                    <a:srgbClr val="7030A0"/>
                  </a:solidFill>
                  <a:ea typeface="黑体" pitchFamily="2" charset="-122"/>
                </a:rPr>
                <a:t>无界</a:t>
              </a:r>
              <a:r>
                <a:rPr lang="zh-CN" altLang="en-US" b="1" dirty="0">
                  <a:solidFill>
                    <a:srgbClr val="000000"/>
                  </a:solidFill>
                  <a:ea typeface="黑体" pitchFamily="2" charset="-122"/>
                </a:rPr>
                <a:t>；</a:t>
              </a:r>
            </a:p>
            <a:p>
              <a:pPr algn="l"/>
              <a:r>
                <a:rPr lang="zh-CN" altLang="en-US" b="1" dirty="0">
                  <a:solidFill>
                    <a:srgbClr val="000000"/>
                  </a:solidFill>
                  <a:ea typeface="黑体" pitchFamily="2" charset="-122"/>
                </a:rPr>
                <a:t>        否则，选 </a:t>
              </a:r>
              <a:r>
                <a:rPr lang="en-US" altLang="zh-CN" b="1" i="1" dirty="0">
                  <a:solidFill>
                    <a:srgbClr val="000000"/>
                  </a:solidFill>
                  <a:ea typeface="黑体" pitchFamily="2" charset="-122"/>
                </a:rPr>
                <a:t>p </a:t>
              </a:r>
              <a:r>
                <a:rPr lang="zh-CN" altLang="en-US" b="1" dirty="0">
                  <a:solidFill>
                    <a:srgbClr val="000000"/>
                  </a:solidFill>
                  <a:ea typeface="黑体" pitchFamily="2" charset="-122"/>
                </a:rPr>
                <a:t>满足</a:t>
              </a:r>
            </a:p>
          </p:txBody>
        </p:sp>
        <p:pic>
          <p:nvPicPr>
            <p:cNvPr id="48139"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284538"/>
              <a:ext cx="412908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wipe(up)">
                                      <p:cBhvr>
                                        <p:cTn id="7" dur="500"/>
                                        <p:tgtEl>
                                          <p:spTgt spid="224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2234"/>
                                        </p:tgtEl>
                                        <p:attrNameLst>
                                          <p:attrName>style.visibility</p:attrName>
                                        </p:attrNameLst>
                                      </p:cBhvr>
                                      <p:to>
                                        <p:strVal val="visible"/>
                                      </p:to>
                                    </p:set>
                                    <p:animEffect transition="in" filter="wipe(left)">
                                      <p:cBhvr>
                                        <p:cTn id="27" dur="500"/>
                                        <p:tgtEl>
                                          <p:spTgt spid="522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4276"/>
                                        </p:tgtEl>
                                        <p:attrNameLst>
                                          <p:attrName>style.visibility</p:attrName>
                                        </p:attrNameLst>
                                      </p:cBhvr>
                                      <p:to>
                                        <p:strVal val="visible"/>
                                      </p:to>
                                    </p:set>
                                    <p:animEffect transition="in" filter="wipe(left)">
                                      <p:cBhvr>
                                        <p:cTn id="37" dur="500"/>
                                        <p:tgtEl>
                                          <p:spTgt spid="22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p:bldP spid="2242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55588" y="36513"/>
            <a:ext cx="6043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b="1">
                <a:solidFill>
                  <a:srgbClr val="0070C0"/>
                </a:solidFill>
                <a:ea typeface="黑体" pitchFamily="2" charset="-122"/>
              </a:rPr>
              <a:t>2.2.4 </a:t>
            </a:r>
            <a:r>
              <a:rPr lang="zh-CN" altLang="en-US" sz="3600" b="1">
                <a:solidFill>
                  <a:srgbClr val="0070C0"/>
                </a:solidFill>
                <a:ea typeface="黑体" pitchFamily="2" charset="-122"/>
              </a:rPr>
              <a:t>单纯形法的收敛性</a:t>
            </a:r>
          </a:p>
        </p:txBody>
      </p:sp>
      <p:sp>
        <p:nvSpPr>
          <p:cNvPr id="49155" name="Text Box 3"/>
          <p:cNvSpPr txBox="1">
            <a:spLocks noChangeArrowheads="1"/>
          </p:cNvSpPr>
          <p:nvPr/>
        </p:nvSpPr>
        <p:spPr bwMode="auto">
          <a:xfrm>
            <a:off x="646113" y="909638"/>
            <a:ext cx="74882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zh-CN" b="1">
                <a:latin typeface="黑体" pitchFamily="2" charset="-122"/>
                <a:ea typeface="黑体" pitchFamily="2" charset="-122"/>
              </a:rPr>
              <a:t>◎</a:t>
            </a:r>
            <a:r>
              <a:rPr lang="en-US" altLang="zh-CN" b="1">
                <a:latin typeface="黑体" pitchFamily="2" charset="-122"/>
                <a:ea typeface="黑体" pitchFamily="2" charset="-122"/>
              </a:rPr>
              <a:t> </a:t>
            </a:r>
            <a:r>
              <a:rPr lang="zh-CN" altLang="en-US">
                <a:solidFill>
                  <a:srgbClr val="7030A0"/>
                </a:solidFill>
                <a:latin typeface="黑体" pitchFamily="2" charset="-122"/>
                <a:ea typeface="黑体" pitchFamily="2" charset="-122"/>
              </a:rPr>
              <a:t>非退化</a:t>
            </a:r>
            <a:r>
              <a:rPr lang="zh-CN" altLang="en-US">
                <a:solidFill>
                  <a:schemeClr val="tx1"/>
                </a:solidFill>
                <a:latin typeface="黑体" pitchFamily="2" charset="-122"/>
                <a:ea typeface="黑体" pitchFamily="2" charset="-122"/>
              </a:rPr>
              <a:t>的线性规划问题</a:t>
            </a:r>
          </a:p>
          <a:p>
            <a:pPr algn="l">
              <a:spcBef>
                <a:spcPct val="50000"/>
              </a:spcBef>
            </a:pPr>
            <a:r>
              <a:rPr lang="zh-CN" altLang="en-US">
                <a:solidFill>
                  <a:schemeClr val="tx1"/>
                </a:solidFill>
                <a:latin typeface="黑体" pitchFamily="2" charset="-122"/>
                <a:ea typeface="黑体" pitchFamily="2" charset="-122"/>
              </a:rPr>
              <a:t>   称任意一个基本可行解都非退化的线性规划问题是非退化的</a:t>
            </a:r>
            <a:r>
              <a:rPr lang="en-US" altLang="zh-CN">
                <a:solidFill>
                  <a:schemeClr val="tx1"/>
                </a:solidFill>
                <a:latin typeface="黑体" pitchFamily="2" charset="-122"/>
                <a:ea typeface="黑体" pitchFamily="2" charset="-122"/>
              </a:rPr>
              <a:t>.</a:t>
            </a:r>
          </a:p>
        </p:txBody>
      </p:sp>
      <p:grpSp>
        <p:nvGrpSpPr>
          <p:cNvPr id="2" name="Group 4"/>
          <p:cNvGrpSpPr>
            <a:grpSpLocks/>
          </p:cNvGrpSpPr>
          <p:nvPr/>
        </p:nvGrpSpPr>
        <p:grpSpPr bwMode="auto">
          <a:xfrm>
            <a:off x="709613" y="2339975"/>
            <a:ext cx="7939087" cy="1385888"/>
            <a:chOff x="335" y="1020"/>
            <a:chExt cx="5001" cy="873"/>
          </a:xfrm>
        </p:grpSpPr>
        <p:sp>
          <p:nvSpPr>
            <p:cNvPr id="49157" name="Text Box 5"/>
            <p:cNvSpPr txBox="1">
              <a:spLocks noChangeArrowheads="1"/>
            </p:cNvSpPr>
            <p:nvPr/>
          </p:nvSpPr>
          <p:spPr bwMode="auto">
            <a:xfrm>
              <a:off x="408" y="1331"/>
              <a:ext cx="4928"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en-US" altLang="zh-CN" sz="2800">
                  <a:latin typeface="黑体" pitchFamily="2" charset="-122"/>
                  <a:ea typeface="黑体" pitchFamily="2" charset="-122"/>
                </a:rPr>
                <a:t>    </a:t>
              </a:r>
              <a:r>
                <a:rPr lang="zh-CN" altLang="en-US">
                  <a:solidFill>
                    <a:schemeClr val="tx1"/>
                  </a:solidFill>
                  <a:latin typeface="黑体" pitchFamily="2" charset="-122"/>
                  <a:ea typeface="黑体" pitchFamily="2" charset="-122"/>
                </a:rPr>
                <a:t>对于</a:t>
              </a:r>
              <a:r>
                <a:rPr lang="zh-CN" altLang="en-US">
                  <a:solidFill>
                    <a:srgbClr val="7030A0"/>
                  </a:solidFill>
                  <a:latin typeface="黑体" pitchFamily="2" charset="-122"/>
                  <a:ea typeface="黑体" pitchFamily="2" charset="-122"/>
                </a:rPr>
                <a:t>非退化的</a:t>
              </a:r>
              <a:r>
                <a:rPr lang="zh-CN" altLang="en-US">
                  <a:solidFill>
                    <a:schemeClr val="tx1"/>
                  </a:solidFill>
                  <a:latin typeface="黑体" pitchFamily="2" charset="-122"/>
                  <a:ea typeface="黑体" pitchFamily="2" charset="-122"/>
                </a:rPr>
                <a:t>线性规划问题，利用单纯形法，从任一</a:t>
              </a:r>
              <a:r>
                <a:rPr lang="en-US" altLang="zh-CN">
                  <a:solidFill>
                    <a:schemeClr val="tx1"/>
                  </a:solidFill>
                  <a:latin typeface="黑体" pitchFamily="2" charset="-122"/>
                  <a:ea typeface="黑体" pitchFamily="2" charset="-122"/>
                </a:rPr>
                <a:t>BFS</a:t>
              </a:r>
              <a:r>
                <a:rPr lang="zh-CN" altLang="en-US">
                  <a:solidFill>
                    <a:schemeClr val="tx1"/>
                  </a:solidFill>
                  <a:latin typeface="黑体" pitchFamily="2" charset="-122"/>
                  <a:ea typeface="黑体" pitchFamily="2" charset="-122"/>
                </a:rPr>
                <a:t>出发，可在</a:t>
              </a:r>
              <a:r>
                <a:rPr lang="zh-CN" altLang="en-US">
                  <a:solidFill>
                    <a:srgbClr val="7030A0"/>
                  </a:solidFill>
                  <a:latin typeface="黑体" pitchFamily="2" charset="-122"/>
                  <a:ea typeface="黑体" pitchFamily="2" charset="-122"/>
                </a:rPr>
                <a:t>有限步内</a:t>
              </a:r>
              <a:r>
                <a:rPr lang="zh-CN" altLang="en-US">
                  <a:solidFill>
                    <a:schemeClr val="tx1"/>
                  </a:solidFill>
                  <a:latin typeface="黑体" pitchFamily="2" charset="-122"/>
                  <a:ea typeface="黑体" pitchFamily="2" charset="-122"/>
                </a:rPr>
                <a:t>得到最优解或判断问题无界</a:t>
              </a:r>
              <a:r>
                <a:rPr lang="en-US" altLang="zh-CN">
                  <a:solidFill>
                    <a:schemeClr val="tx1"/>
                  </a:solidFill>
                  <a:latin typeface="黑体" pitchFamily="2" charset="-122"/>
                  <a:ea typeface="黑体" pitchFamily="2" charset="-122"/>
                </a:rPr>
                <a:t>.</a:t>
              </a:r>
            </a:p>
          </p:txBody>
        </p:sp>
        <p:sp>
          <p:nvSpPr>
            <p:cNvPr id="49158" name="Text Box 6"/>
            <p:cNvSpPr txBox="1">
              <a:spLocks noChangeArrowheads="1"/>
            </p:cNvSpPr>
            <p:nvPr/>
          </p:nvSpPr>
          <p:spPr bwMode="auto">
            <a:xfrm>
              <a:off x="335" y="1020"/>
              <a:ext cx="18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dirty="0">
                  <a:latin typeface="黑体" pitchFamily="2" charset="-122"/>
                  <a:ea typeface="黑体" pitchFamily="2" charset="-122"/>
                </a:rPr>
                <a:t>◎</a:t>
              </a:r>
              <a:r>
                <a:rPr lang="zh-CN" altLang="en-US" dirty="0">
                  <a:solidFill>
                    <a:schemeClr val="tx1"/>
                  </a:solidFill>
                  <a:latin typeface="黑体" pitchFamily="2" charset="-122"/>
                  <a:ea typeface="黑体" pitchFamily="2" charset="-122"/>
                </a:rPr>
                <a:t>收敛性定理</a:t>
              </a:r>
              <a:endParaRPr lang="en-US" altLang="zh-CN" dirty="0">
                <a:solidFill>
                  <a:schemeClr val="tx1"/>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4333875"/>
            <a:ext cx="616426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498475" y="1425575"/>
            <a:ext cx="871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a:t>◎ </a:t>
            </a:r>
            <a:r>
              <a:rPr lang="zh-CN" altLang="en-US">
                <a:solidFill>
                  <a:srgbClr val="7030A0"/>
                </a:solidFill>
                <a:ea typeface="黑体" pitchFamily="2" charset="-122"/>
              </a:rPr>
              <a:t>问题</a:t>
            </a:r>
            <a:r>
              <a:rPr lang="zh-CN" altLang="en-US">
                <a:ea typeface="黑体" pitchFamily="2" charset="-122"/>
              </a:rPr>
              <a:t>：确定食品数量，满足营养需求，花费最小？</a:t>
            </a:r>
          </a:p>
        </p:txBody>
      </p:sp>
      <p:sp>
        <p:nvSpPr>
          <p:cNvPr id="257028" name="Text Box 4"/>
          <p:cNvSpPr txBox="1">
            <a:spLocks noChangeArrowheads="1"/>
          </p:cNvSpPr>
          <p:nvPr/>
        </p:nvSpPr>
        <p:spPr bwMode="auto">
          <a:xfrm>
            <a:off x="495300" y="3386138"/>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dirty="0"/>
              <a:t>◎ </a:t>
            </a:r>
            <a:r>
              <a:rPr lang="zh-CN" altLang="en-US" dirty="0">
                <a:solidFill>
                  <a:srgbClr val="7030A0"/>
                </a:solidFill>
                <a:ea typeface="黑体" pitchFamily="2" charset="-122"/>
              </a:rPr>
              <a:t>变量：</a:t>
            </a:r>
          </a:p>
        </p:txBody>
      </p:sp>
      <p:grpSp>
        <p:nvGrpSpPr>
          <p:cNvPr id="13317" name="Group 5"/>
          <p:cNvGrpSpPr>
            <a:grpSpLocks/>
          </p:cNvGrpSpPr>
          <p:nvPr/>
        </p:nvGrpSpPr>
        <p:grpSpPr bwMode="auto">
          <a:xfrm>
            <a:off x="827088" y="1844675"/>
            <a:ext cx="7273925" cy="457200"/>
            <a:chOff x="521" y="1026"/>
            <a:chExt cx="4582" cy="288"/>
          </a:xfrm>
        </p:grpSpPr>
        <p:sp>
          <p:nvSpPr>
            <p:cNvPr id="13330" name="Text Box 6"/>
            <p:cNvSpPr txBox="1">
              <a:spLocks noChangeArrowheads="1"/>
            </p:cNvSpPr>
            <p:nvPr/>
          </p:nvSpPr>
          <p:spPr bwMode="auto">
            <a:xfrm>
              <a:off x="521" y="1026"/>
              <a:ext cx="45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i="1" dirty="0">
                  <a:ea typeface="黑体" pitchFamily="2" charset="-122"/>
                </a:rPr>
                <a:t>n </a:t>
              </a:r>
              <a:r>
                <a:rPr lang="zh-CN" altLang="en-US" dirty="0">
                  <a:ea typeface="黑体" pitchFamily="2" charset="-122"/>
                </a:rPr>
                <a:t>种食品，</a:t>
              </a:r>
              <a:r>
                <a:rPr lang="en-US" altLang="zh-CN" b="1" i="1" dirty="0">
                  <a:ea typeface="黑体" pitchFamily="2" charset="-122"/>
                </a:rPr>
                <a:t>m</a:t>
              </a:r>
              <a:r>
                <a:rPr lang="en-US" altLang="zh-CN" i="1" dirty="0">
                  <a:ea typeface="黑体" pitchFamily="2" charset="-122"/>
                </a:rPr>
                <a:t> </a:t>
              </a:r>
              <a:r>
                <a:rPr lang="zh-CN" altLang="en-US" dirty="0">
                  <a:ea typeface="黑体" pitchFamily="2" charset="-122"/>
                </a:rPr>
                <a:t>种营养成份；　　－第 </a:t>
              </a:r>
              <a:r>
                <a:rPr lang="en-US" altLang="zh-CN" i="1" dirty="0">
                  <a:ea typeface="黑体" pitchFamily="2" charset="-122"/>
                </a:rPr>
                <a:t>j </a:t>
              </a:r>
              <a:r>
                <a:rPr lang="zh-CN" altLang="en-US" dirty="0">
                  <a:ea typeface="黑体" pitchFamily="2" charset="-122"/>
                </a:rPr>
                <a:t>种食品的单价</a:t>
              </a:r>
            </a:p>
          </p:txBody>
        </p:sp>
        <p:pic>
          <p:nvPicPr>
            <p:cNvPr id="133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 y="1085"/>
              <a:ext cx="24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8" name="Group 8"/>
          <p:cNvGrpSpPr>
            <a:grpSpLocks/>
          </p:cNvGrpSpPr>
          <p:nvPr/>
        </p:nvGrpSpPr>
        <p:grpSpPr bwMode="auto">
          <a:xfrm>
            <a:off x="900113" y="2374900"/>
            <a:ext cx="6518275" cy="457200"/>
            <a:chOff x="567" y="1352"/>
            <a:chExt cx="4106" cy="288"/>
          </a:xfrm>
        </p:grpSpPr>
        <p:pic>
          <p:nvPicPr>
            <p:cNvPr id="1332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389"/>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Text Box 10"/>
            <p:cNvSpPr txBox="1">
              <a:spLocks noChangeArrowheads="1"/>
            </p:cNvSpPr>
            <p:nvPr/>
          </p:nvSpPr>
          <p:spPr bwMode="auto">
            <a:xfrm>
              <a:off x="817" y="1352"/>
              <a:ext cx="38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ea typeface="黑体" pitchFamily="2" charset="-122"/>
                </a:rPr>
                <a:t>－每单位第 </a:t>
              </a:r>
              <a:r>
                <a:rPr lang="en-US" altLang="zh-CN" b="1" i="1" dirty="0">
                  <a:ea typeface="黑体" pitchFamily="2" charset="-122"/>
                </a:rPr>
                <a:t>j</a:t>
              </a:r>
              <a:r>
                <a:rPr lang="en-US" altLang="zh-CN" i="1" dirty="0">
                  <a:ea typeface="黑体" pitchFamily="2" charset="-122"/>
                </a:rPr>
                <a:t> </a:t>
              </a:r>
              <a:r>
                <a:rPr lang="zh-CN" altLang="en-US" dirty="0">
                  <a:ea typeface="黑体" pitchFamily="2" charset="-122"/>
                </a:rPr>
                <a:t>种食品所含第</a:t>
              </a:r>
              <a:r>
                <a:rPr lang="zh-CN" altLang="en-US" b="1" dirty="0">
                  <a:ea typeface="黑体" pitchFamily="2" charset="-122"/>
                </a:rPr>
                <a:t> </a:t>
              </a:r>
              <a:r>
                <a:rPr lang="en-US" altLang="zh-CN" b="1" i="1" dirty="0" err="1">
                  <a:ea typeface="黑体" pitchFamily="2" charset="-122"/>
                </a:rPr>
                <a:t>i</a:t>
              </a:r>
              <a:r>
                <a:rPr lang="en-US" altLang="zh-CN" i="1" dirty="0">
                  <a:ea typeface="黑体" pitchFamily="2" charset="-122"/>
                </a:rPr>
                <a:t> </a:t>
              </a:r>
              <a:r>
                <a:rPr lang="zh-CN" altLang="en-US" dirty="0">
                  <a:ea typeface="黑体" pitchFamily="2" charset="-122"/>
                </a:rPr>
                <a:t>种营养的数量</a:t>
              </a:r>
            </a:p>
          </p:txBody>
        </p:sp>
      </p:grpSp>
      <p:grpSp>
        <p:nvGrpSpPr>
          <p:cNvPr id="4" name="Group 11"/>
          <p:cNvGrpSpPr>
            <a:grpSpLocks/>
          </p:cNvGrpSpPr>
          <p:nvPr/>
        </p:nvGrpSpPr>
        <p:grpSpPr bwMode="auto">
          <a:xfrm>
            <a:off x="1831975" y="3413125"/>
            <a:ext cx="5041900" cy="531813"/>
            <a:chOff x="1564" y="1813"/>
            <a:chExt cx="3176" cy="335"/>
          </a:xfrm>
        </p:grpSpPr>
        <p:sp>
          <p:nvSpPr>
            <p:cNvPr id="13326" name="Text Box 12"/>
            <p:cNvSpPr txBox="1">
              <a:spLocks noChangeArrowheads="1"/>
            </p:cNvSpPr>
            <p:nvPr/>
          </p:nvSpPr>
          <p:spPr bwMode="auto">
            <a:xfrm>
              <a:off x="1564" y="1813"/>
              <a:ext cx="31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ea typeface="黑体" pitchFamily="2" charset="-122"/>
                </a:rPr>
                <a:t>　　</a:t>
              </a:r>
              <a:r>
                <a:rPr lang="zh-CN" altLang="en-US" sz="2800">
                  <a:ea typeface="黑体" pitchFamily="2" charset="-122"/>
                </a:rPr>
                <a:t>－</a:t>
              </a:r>
              <a:r>
                <a:rPr lang="zh-CN" altLang="en-US">
                  <a:ea typeface="黑体" pitchFamily="2" charset="-122"/>
                </a:rPr>
                <a:t>第</a:t>
              </a:r>
              <a:r>
                <a:rPr lang="zh-CN" altLang="en-US" b="1">
                  <a:ea typeface="黑体" pitchFamily="2" charset="-122"/>
                </a:rPr>
                <a:t> </a:t>
              </a:r>
              <a:r>
                <a:rPr lang="en-US" altLang="zh-CN" b="1" i="1">
                  <a:ea typeface="黑体" pitchFamily="2" charset="-122"/>
                </a:rPr>
                <a:t>j</a:t>
              </a:r>
              <a:r>
                <a:rPr lang="en-US" altLang="zh-CN" i="1">
                  <a:ea typeface="黑体" pitchFamily="2" charset="-122"/>
                </a:rPr>
                <a:t> </a:t>
              </a:r>
              <a:r>
                <a:rPr lang="zh-CN" altLang="en-US">
                  <a:ea typeface="黑体" pitchFamily="2" charset="-122"/>
                </a:rPr>
                <a:t>种食品的数量</a:t>
              </a:r>
            </a:p>
          </p:txBody>
        </p:sp>
        <p:pic>
          <p:nvPicPr>
            <p:cNvPr id="1332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1878"/>
              <a:ext cx="3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0" name="Group 14"/>
          <p:cNvGrpSpPr>
            <a:grpSpLocks/>
          </p:cNvGrpSpPr>
          <p:nvPr/>
        </p:nvGrpSpPr>
        <p:grpSpPr bwMode="auto">
          <a:xfrm>
            <a:off x="900113" y="2849563"/>
            <a:ext cx="6911975" cy="457200"/>
            <a:chOff x="567" y="1691"/>
            <a:chExt cx="4354" cy="288"/>
          </a:xfrm>
        </p:grpSpPr>
        <p:sp>
          <p:nvSpPr>
            <p:cNvPr id="13324" name="Text Box 15"/>
            <p:cNvSpPr txBox="1">
              <a:spLocks noChangeArrowheads="1"/>
            </p:cNvSpPr>
            <p:nvPr/>
          </p:nvSpPr>
          <p:spPr bwMode="auto">
            <a:xfrm>
              <a:off x="817" y="1691"/>
              <a:ext cx="4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ea typeface="黑体" pitchFamily="2" charset="-122"/>
                </a:rPr>
                <a:t>－为了健康，每天必须食用第</a:t>
              </a:r>
              <a:r>
                <a:rPr lang="en-US" altLang="zh-CN" i="1" dirty="0" err="1">
                  <a:ea typeface="黑体" pitchFamily="2" charset="-122"/>
                </a:rPr>
                <a:t>i</a:t>
              </a:r>
              <a:r>
                <a:rPr lang="en-US" altLang="zh-CN" i="1" dirty="0">
                  <a:ea typeface="黑体" pitchFamily="2" charset="-122"/>
                </a:rPr>
                <a:t> </a:t>
              </a:r>
              <a:r>
                <a:rPr lang="zh-CN" altLang="en-US" dirty="0">
                  <a:ea typeface="黑体" pitchFamily="2" charset="-122"/>
                </a:rPr>
                <a:t>种营养的数量</a:t>
              </a:r>
            </a:p>
          </p:txBody>
        </p:sp>
        <p:pic>
          <p:nvPicPr>
            <p:cNvPr id="13325"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1713"/>
              <a:ext cx="2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7041" name="Text Box 17"/>
          <p:cNvSpPr txBox="1">
            <a:spLocks noChangeArrowheads="1"/>
          </p:cNvSpPr>
          <p:nvPr/>
        </p:nvSpPr>
        <p:spPr bwMode="auto">
          <a:xfrm>
            <a:off x="485775" y="3913188"/>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dirty="0"/>
              <a:t>◎ </a:t>
            </a:r>
            <a:r>
              <a:rPr lang="zh-CN" altLang="en-US" dirty="0">
                <a:solidFill>
                  <a:srgbClr val="7030A0"/>
                </a:solidFill>
                <a:ea typeface="黑体" pitchFamily="2" charset="-122"/>
              </a:rPr>
              <a:t>模型：</a:t>
            </a:r>
          </a:p>
        </p:txBody>
      </p:sp>
      <p:sp>
        <p:nvSpPr>
          <p:cNvPr id="13322" name="Rectangle 18"/>
          <p:cNvSpPr>
            <a:spLocks noGrp="1" noChangeArrowheads="1"/>
          </p:cNvSpPr>
          <p:nvPr>
            <p:ph type="title" idx="4294967295"/>
          </p:nvPr>
        </p:nvSpPr>
        <p:spPr>
          <a:xfrm>
            <a:off x="457200" y="274638"/>
            <a:ext cx="7797800" cy="706437"/>
          </a:xfrm>
          <a:noFill/>
        </p:spPr>
        <p:txBody>
          <a:bodyPr/>
          <a:lstStyle/>
          <a:p>
            <a:pPr algn="l" eaLnBrk="1" hangingPunct="1"/>
            <a:r>
              <a:rPr lang="en-US" altLang="zh-CN" sz="3200" b="1" dirty="0">
                <a:solidFill>
                  <a:srgbClr val="0070C0"/>
                </a:solidFill>
                <a:ea typeface="黑体" pitchFamily="2" charset="-122"/>
              </a:rPr>
              <a:t>2.1.1</a:t>
            </a:r>
            <a:r>
              <a:rPr lang="en-US" altLang="zh-CN" sz="3200" b="1" dirty="0">
                <a:solidFill>
                  <a:srgbClr val="0070C0"/>
                </a:solidFill>
                <a:latin typeface="黑体" pitchFamily="2" charset="-122"/>
                <a:ea typeface="黑体" pitchFamily="2" charset="-122"/>
              </a:rPr>
              <a:t> </a:t>
            </a:r>
            <a:r>
              <a:rPr lang="zh-CN" altLang="en-US" sz="3200" b="1" dirty="0">
                <a:solidFill>
                  <a:srgbClr val="0070C0"/>
                </a:solidFill>
                <a:latin typeface="黑体" pitchFamily="2" charset="-122"/>
                <a:ea typeface="黑体" pitchFamily="2" charset="-122"/>
              </a:rPr>
              <a:t>问题举例与解的几何特征</a:t>
            </a:r>
          </a:p>
        </p:txBody>
      </p:sp>
      <p:sp>
        <p:nvSpPr>
          <p:cNvPr id="13323" name="矩形 18"/>
          <p:cNvSpPr>
            <a:spLocks noChangeArrowheads="1"/>
          </p:cNvSpPr>
          <p:nvPr/>
        </p:nvSpPr>
        <p:spPr bwMode="auto">
          <a:xfrm>
            <a:off x="387350" y="989013"/>
            <a:ext cx="2197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a:solidFill>
                  <a:srgbClr val="7030A0"/>
                </a:solidFill>
                <a:latin typeface="黑体" pitchFamily="2" charset="-122"/>
                <a:ea typeface="黑体" pitchFamily="2" charset="-122"/>
              </a:rPr>
              <a:t>例</a:t>
            </a:r>
            <a:r>
              <a:rPr lang="en-US" altLang="zh-CN">
                <a:solidFill>
                  <a:srgbClr val="7030A0"/>
                </a:solidFill>
                <a:latin typeface="黑体" pitchFamily="2" charset="-122"/>
                <a:ea typeface="黑体" pitchFamily="2" charset="-122"/>
              </a:rPr>
              <a:t>1. </a:t>
            </a:r>
            <a:r>
              <a:rPr lang="zh-CN" altLang="en-US">
                <a:solidFill>
                  <a:srgbClr val="7030A0"/>
                </a:solidFill>
                <a:latin typeface="黑体" pitchFamily="2" charset="-122"/>
                <a:ea typeface="黑体" pitchFamily="2" charset="-122"/>
              </a:rPr>
              <a:t>配餐问题</a:t>
            </a:r>
            <a:endParaRPr lang="zh-CN" altLang="en-US">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up)">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up)">
                                      <p:cBhvr>
                                        <p:cTn id="12" dur="500"/>
                                        <p:tgtEl>
                                          <p:spTgt spid="133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wipe(up)">
                                      <p:cBhvr>
                                        <p:cTn id="17" dur="500"/>
                                        <p:tgtEl>
                                          <p:spTgt spid="133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7028"/>
                                        </p:tgtEl>
                                        <p:attrNameLst>
                                          <p:attrName>style.visibility</p:attrName>
                                        </p:attrNameLst>
                                      </p:cBhvr>
                                      <p:to>
                                        <p:strVal val="visible"/>
                                      </p:to>
                                    </p:set>
                                    <p:animEffect transition="in" filter="wipe(up)">
                                      <p:cBhvr>
                                        <p:cTn id="22" dur="500"/>
                                        <p:tgtEl>
                                          <p:spTgt spid="2570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7041"/>
                                        </p:tgtEl>
                                        <p:attrNameLst>
                                          <p:attrName>style.visibility</p:attrName>
                                        </p:attrNameLst>
                                      </p:cBhvr>
                                      <p:to>
                                        <p:strVal val="visible"/>
                                      </p:to>
                                    </p:set>
                                    <p:animEffect transition="in" filter="wipe(up)">
                                      <p:cBhvr>
                                        <p:cTn id="32" dur="500"/>
                                        <p:tgtEl>
                                          <p:spTgt spid="2570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7026"/>
                                        </p:tgtEl>
                                        <p:attrNameLst>
                                          <p:attrName>style.visibility</p:attrName>
                                        </p:attrNameLst>
                                      </p:cBhvr>
                                      <p:to>
                                        <p:strVal val="visible"/>
                                      </p:to>
                                    </p:set>
                                    <p:animEffect transition="in" filter="wipe(up)">
                                      <p:cBhvr>
                                        <p:cTn id="37" dur="500"/>
                                        <p:tgtEl>
                                          <p:spTgt spid="257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P spid="2570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3" y="1627707"/>
            <a:ext cx="8091487" cy="494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 Box 3"/>
          <p:cNvSpPr txBox="1">
            <a:spLocks noChangeArrowheads="1"/>
          </p:cNvSpPr>
          <p:nvPr/>
        </p:nvSpPr>
        <p:spPr bwMode="auto">
          <a:xfrm>
            <a:off x="323850" y="285750"/>
            <a:ext cx="860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dirty="0">
                <a:solidFill>
                  <a:schemeClr val="tx1"/>
                </a:solidFill>
                <a:ea typeface="黑体" pitchFamily="2" charset="-122"/>
              </a:rPr>
              <a:t>退化的基本可行解</a:t>
            </a:r>
            <a:r>
              <a:rPr lang="zh-CN" altLang="zh-CN" sz="3200" b="1" dirty="0">
                <a:solidFill>
                  <a:schemeClr val="tx1"/>
                </a:solidFill>
              </a:rPr>
              <a:t>→</a:t>
            </a:r>
            <a:r>
              <a:rPr lang="zh-CN" altLang="en-US" sz="2800" b="1" dirty="0">
                <a:solidFill>
                  <a:schemeClr val="tx1"/>
                </a:solidFill>
                <a:ea typeface="黑体" pitchFamily="2" charset="-122"/>
              </a:rPr>
              <a:t>退化的线性规划问题</a:t>
            </a:r>
            <a:r>
              <a:rPr lang="en-US" altLang="zh-CN" b="1" dirty="0">
                <a:solidFill>
                  <a:schemeClr val="tx1"/>
                </a:solidFill>
                <a:ea typeface="黑体" pitchFamily="2" charset="-122"/>
              </a:rPr>
              <a:t>(</a:t>
            </a:r>
            <a:r>
              <a:rPr lang="zh-CN" altLang="en-US" b="1" dirty="0">
                <a:solidFill>
                  <a:schemeClr val="tx1"/>
                </a:solidFill>
                <a:ea typeface="黑体" pitchFamily="2" charset="-122"/>
              </a:rPr>
              <a:t>几何解释</a:t>
            </a:r>
            <a:r>
              <a:rPr lang="en-US" altLang="zh-CN" b="1" dirty="0">
                <a:solidFill>
                  <a:schemeClr val="tx1"/>
                </a:solidFill>
                <a:ea typeface="黑体" pitchFamily="2" charset="-122"/>
              </a:rPr>
              <a:t>)</a:t>
            </a:r>
          </a:p>
        </p:txBody>
      </p:sp>
      <p:sp>
        <p:nvSpPr>
          <p:cNvPr id="323588" name="Text Box 4"/>
          <p:cNvSpPr txBox="1">
            <a:spLocks noChangeArrowheads="1"/>
          </p:cNvSpPr>
          <p:nvPr/>
        </p:nvSpPr>
        <p:spPr bwMode="auto">
          <a:xfrm>
            <a:off x="360363" y="5805488"/>
            <a:ext cx="65306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latin typeface="黑体" pitchFamily="2" charset="-122"/>
                <a:ea typeface="黑体" pitchFamily="2" charset="-122"/>
              </a:rPr>
              <a:t>对于三维非标准形问题</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如图</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，若极点是三个平面的交点，是非退化的；否则，是退化的。</a:t>
            </a:r>
          </a:p>
        </p:txBody>
      </p:sp>
      <p:sp>
        <p:nvSpPr>
          <p:cNvPr id="46085" name="Rectangle 6"/>
          <p:cNvSpPr>
            <a:spLocks noChangeArrowheads="1"/>
          </p:cNvSpPr>
          <p:nvPr/>
        </p:nvSpPr>
        <p:spPr bwMode="auto">
          <a:xfrm>
            <a:off x="346075" y="762000"/>
            <a:ext cx="8052204"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50000"/>
              </a:spcBef>
            </a:pPr>
            <a:r>
              <a:rPr lang="zh-CN" altLang="en-US" b="1" dirty="0">
                <a:solidFill>
                  <a:schemeClr val="tx1"/>
                </a:solidFill>
                <a:ea typeface="黑体" pitchFamily="2" charset="-122"/>
                <a:cs typeface="Times New Roman" pitchFamily="18" charset="0"/>
              </a:rPr>
              <a:t>对于标准形而言，当</a:t>
            </a:r>
            <a:r>
              <a:rPr lang="en-US" altLang="zh-CN" b="1" dirty="0">
                <a:solidFill>
                  <a:schemeClr val="tx1"/>
                </a:solidFill>
                <a:ea typeface="黑体" pitchFamily="2" charset="-122"/>
                <a:cs typeface="Times New Roman" pitchFamily="18" charset="0"/>
              </a:rPr>
              <a:t>BFS</a:t>
            </a:r>
            <a:r>
              <a:rPr lang="zh-CN" altLang="en-US" b="1" dirty="0">
                <a:solidFill>
                  <a:schemeClr val="tx1"/>
                </a:solidFill>
                <a:ea typeface="黑体" pitchFamily="2" charset="-122"/>
                <a:cs typeface="Times New Roman" pitchFamily="18" charset="0"/>
              </a:rPr>
              <a:t>仅对应</a:t>
            </a:r>
            <a:r>
              <a:rPr lang="zh-CN" altLang="en-US" b="1" dirty="0">
                <a:solidFill>
                  <a:srgbClr val="7030A0"/>
                </a:solidFill>
                <a:ea typeface="黑体" pitchFamily="2" charset="-122"/>
                <a:cs typeface="Times New Roman" pitchFamily="18" charset="0"/>
              </a:rPr>
              <a:t>单个基</a:t>
            </a:r>
            <a:r>
              <a:rPr lang="zh-CN" altLang="en-US" b="1" dirty="0">
                <a:solidFill>
                  <a:schemeClr val="tx1"/>
                </a:solidFill>
                <a:ea typeface="黑体" pitchFamily="2" charset="-122"/>
                <a:cs typeface="Times New Roman" pitchFamily="18" charset="0"/>
              </a:rPr>
              <a:t>时，是非退化的；</a:t>
            </a:r>
          </a:p>
          <a:p>
            <a:pPr algn="l">
              <a:spcBef>
                <a:spcPct val="10000"/>
              </a:spcBef>
            </a:pPr>
            <a:r>
              <a:rPr lang="zh-CN" altLang="en-US" b="1" dirty="0">
                <a:solidFill>
                  <a:schemeClr val="tx1"/>
                </a:solidFill>
                <a:ea typeface="黑体" pitchFamily="2" charset="-122"/>
                <a:cs typeface="Times New Roman" pitchFamily="18" charset="0"/>
              </a:rPr>
              <a:t>当</a:t>
            </a:r>
            <a:r>
              <a:rPr lang="en-US" altLang="zh-CN" b="1" dirty="0">
                <a:solidFill>
                  <a:schemeClr val="tx1"/>
                </a:solidFill>
                <a:ea typeface="黑体" pitchFamily="2" charset="-122"/>
                <a:cs typeface="Times New Roman" pitchFamily="18" charset="0"/>
              </a:rPr>
              <a:t>BFS</a:t>
            </a:r>
            <a:r>
              <a:rPr lang="zh-CN" altLang="en-US" b="1" dirty="0">
                <a:solidFill>
                  <a:schemeClr val="tx1"/>
                </a:solidFill>
                <a:ea typeface="黑体" pitchFamily="2" charset="-122"/>
                <a:cs typeface="Times New Roman" pitchFamily="18" charset="0"/>
              </a:rPr>
              <a:t>对应</a:t>
            </a:r>
            <a:r>
              <a:rPr lang="zh-CN" altLang="en-US" b="1" dirty="0">
                <a:solidFill>
                  <a:srgbClr val="7030A0"/>
                </a:solidFill>
                <a:ea typeface="黑体" pitchFamily="2" charset="-122"/>
                <a:cs typeface="Times New Roman" pitchFamily="18" charset="0"/>
              </a:rPr>
              <a:t>多个基</a:t>
            </a:r>
            <a:r>
              <a:rPr lang="zh-CN" altLang="en-US" b="1" dirty="0">
                <a:solidFill>
                  <a:schemeClr val="tx1"/>
                </a:solidFill>
                <a:ea typeface="黑体" pitchFamily="2" charset="-122"/>
                <a:cs typeface="Times New Roman" pitchFamily="18" charset="0"/>
              </a:rPr>
              <a:t>时，是退化的，见习题</a:t>
            </a:r>
            <a:r>
              <a:rPr lang="en-US" altLang="zh-CN" b="1" dirty="0">
                <a:solidFill>
                  <a:schemeClr val="tx1"/>
                </a:solidFill>
                <a:ea typeface="黑体" pitchFamily="2" charset="-122"/>
                <a:cs typeface="Times New Roman" pitchFamily="18" charset="0"/>
              </a:rPr>
              <a:t>2.5</a:t>
            </a:r>
            <a:r>
              <a:rPr lang="zh-CN" altLang="en-US" b="1" dirty="0">
                <a:solidFill>
                  <a:schemeClr val="tx1"/>
                </a:solidFill>
                <a:ea typeface="黑体" pitchFamily="2" charset="-122"/>
                <a:cs typeface="Times New Roman" pitchFamily="18" charset="0"/>
              </a:rPr>
              <a:t>，</a:t>
            </a:r>
            <a:r>
              <a:rPr lang="en-US" altLang="zh-CN" b="1" dirty="0">
                <a:solidFill>
                  <a:schemeClr val="tx1"/>
                </a:solidFill>
                <a:ea typeface="黑体" pitchFamily="2" charset="-122"/>
                <a:cs typeface="Times New Roman" pitchFamily="18" charset="0"/>
              </a:rPr>
              <a:t>2.21;</a:t>
            </a:r>
          </a:p>
        </p:txBody>
      </p:sp>
      <p:sp>
        <p:nvSpPr>
          <p:cNvPr id="50182" name="TextBox 1"/>
          <p:cNvSpPr txBox="1">
            <a:spLocks noChangeArrowheads="1"/>
          </p:cNvSpPr>
          <p:nvPr/>
        </p:nvSpPr>
        <p:spPr bwMode="auto">
          <a:xfrm>
            <a:off x="7061200" y="369887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dirty="0"/>
              <a:t>x</a:t>
            </a:r>
            <a:r>
              <a:rPr lang="en-US" altLang="zh-CN" dirty="0"/>
              <a:t>= (0, 0, 1)</a:t>
            </a:r>
            <a:endParaRPr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8E51AD1-27C4-44CB-94DE-3F31ECBBF53B}"/>
                  </a:ext>
                </a:extLst>
              </p:cNvPr>
              <p:cNvSpPr txBox="1"/>
              <p:nvPr/>
            </p:nvSpPr>
            <p:spPr>
              <a:xfrm>
                <a:off x="7163923" y="4189119"/>
                <a:ext cx="1319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5</m:t>
                          </m:r>
                        </m:sub>
                      </m:sSub>
                      <m:r>
                        <a:rPr lang="en-US" altLang="zh-CN" b="0" i="1" smtClean="0">
                          <a:solidFill>
                            <a:schemeClr val="tx1"/>
                          </a:solidFill>
                          <a:latin typeface="Cambria Math" panose="02040503050406030204" pitchFamily="18" charset="0"/>
                        </a:rPr>
                        <m:t>=0</m:t>
                      </m:r>
                    </m:oMath>
                  </m:oMathPara>
                </a14:m>
                <a:endParaRPr lang="zh-CN" altLang="en-US" dirty="0">
                  <a:solidFill>
                    <a:schemeClr val="tx1"/>
                  </a:solidFill>
                </a:endParaRPr>
              </a:p>
            </p:txBody>
          </p:sp>
        </mc:Choice>
        <mc:Fallback xmlns="">
          <p:sp>
            <p:nvSpPr>
              <p:cNvPr id="2" name="文本框 1">
                <a:extLst>
                  <a:ext uri="{FF2B5EF4-FFF2-40B4-BE49-F238E27FC236}">
                    <a16:creationId xmlns:a16="http://schemas.microsoft.com/office/drawing/2014/main" id="{08E51AD1-27C4-44CB-94DE-3F31ECBBF53B}"/>
                  </a:ext>
                </a:extLst>
              </p:cNvPr>
              <p:cNvSpPr txBox="1">
                <a:spLocks noRot="1" noChangeAspect="1" noMove="1" noResize="1" noEditPoints="1" noAdjustHandles="1" noChangeArrowheads="1" noChangeShapeType="1" noTextEdit="1"/>
              </p:cNvSpPr>
              <p:nvPr/>
            </p:nvSpPr>
            <p:spPr>
              <a:xfrm>
                <a:off x="7163923" y="4189119"/>
                <a:ext cx="1319336" cy="369332"/>
              </a:xfrm>
              <a:prstGeom prst="rect">
                <a:avLst/>
              </a:prstGeom>
              <a:blipFill>
                <a:blip r:embed="rId3"/>
                <a:stretch>
                  <a:fillRect l="-5530" r="-1843"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B49197A-18BD-4585-981B-A23B6F8AF4FF}"/>
                  </a:ext>
                </a:extLst>
              </p:cNvPr>
              <p:cNvSpPr txBox="1"/>
              <p:nvPr/>
            </p:nvSpPr>
            <p:spPr>
              <a:xfrm>
                <a:off x="7652145" y="5956513"/>
                <a:ext cx="1319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4</m:t>
                          </m:r>
                        </m:sub>
                      </m:sSub>
                      <m:r>
                        <a:rPr lang="en-US" altLang="zh-CN" b="0" i="1" smtClean="0">
                          <a:solidFill>
                            <a:schemeClr val="tx1"/>
                          </a:solidFill>
                          <a:latin typeface="Cambria Math" panose="02040503050406030204" pitchFamily="18" charset="0"/>
                        </a:rPr>
                        <m:t>=0</m:t>
                      </m:r>
                    </m:oMath>
                  </m:oMathPara>
                </a14:m>
                <a:endParaRPr lang="zh-CN" altLang="en-US" dirty="0">
                  <a:solidFill>
                    <a:schemeClr val="tx1"/>
                  </a:solidFill>
                </a:endParaRPr>
              </a:p>
            </p:txBody>
          </p:sp>
        </mc:Choice>
        <mc:Fallback xmlns="">
          <p:sp>
            <p:nvSpPr>
              <p:cNvPr id="8" name="文本框 7">
                <a:extLst>
                  <a:ext uri="{FF2B5EF4-FFF2-40B4-BE49-F238E27FC236}">
                    <a16:creationId xmlns:a16="http://schemas.microsoft.com/office/drawing/2014/main" id="{0B49197A-18BD-4585-981B-A23B6F8AF4FF}"/>
                  </a:ext>
                </a:extLst>
              </p:cNvPr>
              <p:cNvSpPr txBox="1">
                <a:spLocks noRot="1" noChangeAspect="1" noMove="1" noResize="1" noEditPoints="1" noAdjustHandles="1" noChangeArrowheads="1" noChangeShapeType="1" noTextEdit="1"/>
              </p:cNvSpPr>
              <p:nvPr/>
            </p:nvSpPr>
            <p:spPr>
              <a:xfrm>
                <a:off x="7652145" y="5956513"/>
                <a:ext cx="1319336" cy="369332"/>
              </a:xfrm>
              <a:prstGeom prst="rect">
                <a:avLst/>
              </a:prstGeom>
              <a:blipFill>
                <a:blip r:embed="rId4"/>
                <a:stretch>
                  <a:fillRect l="-5069" r="-2304" b="-1475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Effect transition="in" filter="wipe(up)">
                                      <p:cBhvr>
                                        <p:cTn id="7" dur="500"/>
                                        <p:tgtEl>
                                          <p:spTgt spid="323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wipe(up)">
                                      <p:cBhvr>
                                        <p:cTn id="12"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p:bldP spid="460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490" name="Group 2"/>
          <p:cNvGraphicFramePr>
            <a:graphicFrameLocks noGrp="1"/>
          </p:cNvGraphicFramePr>
          <p:nvPr/>
        </p:nvGraphicFramePr>
        <p:xfrm>
          <a:off x="1187450" y="1314450"/>
          <a:ext cx="6072188" cy="4019551"/>
        </p:xfrm>
        <a:graphic>
          <a:graphicData uri="http://schemas.openxmlformats.org/drawingml/2006/table">
            <a:tbl>
              <a:tblPr/>
              <a:tblGrid>
                <a:gridCol w="647700">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77863">
                  <a:extLst>
                    <a:ext uri="{9D8B030D-6E8A-4147-A177-3AD203B41FA5}">
                      <a16:colId xmlns:a16="http://schemas.microsoft.com/office/drawing/2014/main" val="20002"/>
                    </a:ext>
                  </a:extLst>
                </a:gridCol>
                <a:gridCol w="677862">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tblGrid>
              <a:tr h="67627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0"/>
                  </a:ext>
                </a:extLst>
              </a:tr>
              <a:tr h="67627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3</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4</a:t>
                      </a:r>
                    </a:p>
                  </a:txBody>
                  <a:tcP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1"/>
                  </a:ext>
                </a:extLst>
              </a:tr>
              <a:tr h="677863">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3</a:t>
                      </a:r>
                    </a:p>
                  </a:txBody>
                  <a:tcP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635000">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a:t>
                      </a:r>
                    </a:p>
                  </a:txBody>
                  <a:tcP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67627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677863">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51257" name="Group 87"/>
          <p:cNvGrpSpPr>
            <a:grpSpLocks/>
          </p:cNvGrpSpPr>
          <p:nvPr/>
        </p:nvGrpSpPr>
        <p:grpSpPr bwMode="auto">
          <a:xfrm>
            <a:off x="1403350" y="1341438"/>
            <a:ext cx="6048375" cy="3743325"/>
            <a:chOff x="657" y="1117"/>
            <a:chExt cx="3810" cy="2358"/>
          </a:xfrm>
        </p:grpSpPr>
        <p:sp>
          <p:nvSpPr>
            <p:cNvPr id="51272" name="Line 88"/>
            <p:cNvSpPr>
              <a:spLocks noChangeShapeType="1"/>
            </p:cNvSpPr>
            <p:nvPr/>
          </p:nvSpPr>
          <p:spPr bwMode="auto">
            <a:xfrm>
              <a:off x="657" y="3203"/>
              <a:ext cx="38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3" name="Line 89"/>
            <p:cNvSpPr>
              <a:spLocks noChangeShapeType="1"/>
            </p:cNvSpPr>
            <p:nvPr/>
          </p:nvSpPr>
          <p:spPr bwMode="auto">
            <a:xfrm>
              <a:off x="4105" y="1117"/>
              <a:ext cx="0" cy="23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96"/>
          <p:cNvGrpSpPr>
            <a:grpSpLocks/>
          </p:cNvGrpSpPr>
          <p:nvPr/>
        </p:nvGrpSpPr>
        <p:grpSpPr bwMode="auto">
          <a:xfrm>
            <a:off x="2916238" y="858838"/>
            <a:ext cx="1871662" cy="1176337"/>
            <a:chOff x="1504" y="829"/>
            <a:chExt cx="1179" cy="741"/>
          </a:xfrm>
        </p:grpSpPr>
        <p:grpSp>
          <p:nvGrpSpPr>
            <p:cNvPr id="51268" name="Group 97"/>
            <p:cNvGrpSpPr>
              <a:grpSpLocks/>
            </p:cNvGrpSpPr>
            <p:nvPr/>
          </p:nvGrpSpPr>
          <p:grpSpPr bwMode="auto">
            <a:xfrm>
              <a:off x="1504" y="829"/>
              <a:ext cx="1179" cy="741"/>
              <a:chOff x="1746" y="829"/>
              <a:chExt cx="1179" cy="741"/>
            </a:xfrm>
          </p:grpSpPr>
          <p:sp>
            <p:nvSpPr>
              <p:cNvPr id="51270" name="Line 98"/>
              <p:cNvSpPr>
                <a:spLocks noChangeShapeType="1"/>
              </p:cNvSpPr>
              <p:nvPr/>
            </p:nvSpPr>
            <p:spPr bwMode="auto">
              <a:xfrm>
                <a:off x="2018" y="1162"/>
                <a:ext cx="0" cy="4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1" name="Text Box 99"/>
              <p:cNvSpPr txBox="1">
                <a:spLocks noChangeArrowheads="1"/>
              </p:cNvSpPr>
              <p:nvPr/>
            </p:nvSpPr>
            <p:spPr bwMode="auto">
              <a:xfrm>
                <a:off x="1746" y="829"/>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latin typeface="黑体" pitchFamily="2" charset="-122"/>
                    <a:ea typeface="黑体" pitchFamily="2" charset="-122"/>
                  </a:rPr>
                  <a:t>非退化</a:t>
                </a:r>
                <a:r>
                  <a:rPr lang="zh-CN" altLang="en-US" b="1" dirty="0">
                    <a:solidFill>
                      <a:schemeClr val="tx1"/>
                    </a:solidFill>
                    <a:latin typeface="黑体" pitchFamily="2" charset="-122"/>
                    <a:ea typeface="黑体" pitchFamily="2" charset="-122"/>
                  </a:rPr>
                  <a:t>转轴</a:t>
                </a:r>
              </a:p>
            </p:txBody>
          </p:sp>
        </p:grpSp>
        <p:sp>
          <p:nvSpPr>
            <p:cNvPr id="51269" name="Line 100"/>
            <p:cNvSpPr>
              <a:spLocks noChangeShapeType="1"/>
            </p:cNvSpPr>
            <p:nvPr/>
          </p:nvSpPr>
          <p:spPr bwMode="auto">
            <a:xfrm>
              <a:off x="2473" y="1071"/>
              <a:ext cx="135" cy="18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259" name="Text Box 101"/>
          <p:cNvSpPr txBox="1">
            <a:spLocks noChangeArrowheads="1"/>
          </p:cNvSpPr>
          <p:nvPr/>
        </p:nvSpPr>
        <p:spPr bwMode="auto">
          <a:xfrm>
            <a:off x="1403350" y="404813"/>
            <a:ext cx="597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2800" b="1">
                <a:solidFill>
                  <a:srgbClr val="0070C0"/>
                </a:solidFill>
                <a:latin typeface="黑体" pitchFamily="2" charset="-122"/>
                <a:ea typeface="黑体" pitchFamily="2" charset="-122"/>
              </a:rPr>
              <a:t>退化的基本可行解</a:t>
            </a:r>
            <a:r>
              <a:rPr lang="zh-CN" altLang="zh-CN" sz="2800" b="1">
                <a:solidFill>
                  <a:srgbClr val="0070C0"/>
                </a:solidFill>
                <a:latin typeface="黑体" pitchFamily="2" charset="-122"/>
                <a:ea typeface="黑体" pitchFamily="2" charset="-122"/>
              </a:rPr>
              <a:t>→</a:t>
            </a:r>
            <a:r>
              <a:rPr lang="zh-CN" altLang="en-US" sz="2800" b="1">
                <a:solidFill>
                  <a:srgbClr val="0070C0"/>
                </a:solidFill>
                <a:latin typeface="黑体" pitchFamily="2" charset="-122"/>
                <a:ea typeface="黑体" pitchFamily="2" charset="-122"/>
              </a:rPr>
              <a:t>退化转轴</a:t>
            </a:r>
            <a:r>
              <a:rPr lang="zh-CN" altLang="zh-CN" sz="2800" b="1">
                <a:solidFill>
                  <a:srgbClr val="0070C0"/>
                </a:solidFill>
                <a:latin typeface="黑体" pitchFamily="2" charset="-122"/>
                <a:ea typeface="黑体" pitchFamily="2" charset="-122"/>
              </a:rPr>
              <a:t>→</a:t>
            </a:r>
            <a:r>
              <a:rPr lang="zh-CN" altLang="en-US" sz="2800" b="1">
                <a:solidFill>
                  <a:srgbClr val="0070C0"/>
                </a:solidFill>
                <a:latin typeface="黑体" pitchFamily="2" charset="-122"/>
                <a:ea typeface="黑体" pitchFamily="2" charset="-122"/>
              </a:rPr>
              <a:t>循环</a:t>
            </a:r>
          </a:p>
        </p:txBody>
      </p:sp>
      <p:sp>
        <p:nvSpPr>
          <p:cNvPr id="319590" name="Text Box 102"/>
          <p:cNvSpPr txBox="1">
            <a:spLocks noChangeArrowheads="1"/>
          </p:cNvSpPr>
          <p:nvPr/>
        </p:nvSpPr>
        <p:spPr bwMode="auto">
          <a:xfrm>
            <a:off x="611188" y="5130800"/>
            <a:ext cx="7910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dirty="0">
                <a:latin typeface="黑体" pitchFamily="2" charset="-122"/>
                <a:ea typeface="黑体" pitchFamily="2" charset="-122"/>
              </a:rPr>
              <a:t>    </a:t>
            </a:r>
            <a:r>
              <a:rPr lang="zh-CN" altLang="en-US" b="1" dirty="0">
                <a:solidFill>
                  <a:srgbClr val="7030A0"/>
                </a:solidFill>
                <a:latin typeface="黑体" pitchFamily="2" charset="-122"/>
                <a:ea typeface="黑体" pitchFamily="2" charset="-122"/>
              </a:rPr>
              <a:t>基本可行解是退化</a:t>
            </a:r>
            <a:r>
              <a:rPr lang="zh-CN" altLang="en-US" b="1" dirty="0">
                <a:solidFill>
                  <a:schemeClr val="tx1"/>
                </a:solidFill>
                <a:latin typeface="黑体" pitchFamily="2" charset="-122"/>
                <a:ea typeface="黑体" pitchFamily="2" charset="-122"/>
              </a:rPr>
              <a:t>的当且仅当单纯形表最后一列有一个或者多个零！</a:t>
            </a:r>
          </a:p>
        </p:txBody>
      </p:sp>
      <p:grpSp>
        <p:nvGrpSpPr>
          <p:cNvPr id="6" name="Group 105"/>
          <p:cNvGrpSpPr>
            <a:grpSpLocks/>
          </p:cNvGrpSpPr>
          <p:nvPr/>
        </p:nvGrpSpPr>
        <p:grpSpPr bwMode="auto">
          <a:xfrm>
            <a:off x="36513" y="3573463"/>
            <a:ext cx="2303462" cy="719137"/>
            <a:chOff x="23" y="2251"/>
            <a:chExt cx="1451" cy="453"/>
          </a:xfrm>
        </p:grpSpPr>
        <p:sp>
          <p:nvSpPr>
            <p:cNvPr id="51266" name="Text Box 92"/>
            <p:cNvSpPr txBox="1">
              <a:spLocks noChangeArrowheads="1"/>
            </p:cNvSpPr>
            <p:nvPr/>
          </p:nvSpPr>
          <p:spPr bwMode="auto">
            <a:xfrm>
              <a:off x="23" y="2251"/>
              <a:ext cx="1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latin typeface="黑体" pitchFamily="2" charset="-122"/>
                  <a:ea typeface="黑体" pitchFamily="2" charset="-122"/>
                </a:rPr>
                <a:t>退化</a:t>
              </a:r>
              <a:r>
                <a:rPr lang="zh-CN" altLang="en-US" b="1" dirty="0">
                  <a:solidFill>
                    <a:schemeClr val="tx1"/>
                  </a:solidFill>
                  <a:latin typeface="黑体" pitchFamily="2" charset="-122"/>
                  <a:ea typeface="黑体" pitchFamily="2" charset="-122"/>
                </a:rPr>
                <a:t>转轴！</a:t>
              </a:r>
            </a:p>
          </p:txBody>
        </p:sp>
        <p:sp>
          <p:nvSpPr>
            <p:cNvPr id="51267" name="Line 104"/>
            <p:cNvSpPr>
              <a:spLocks noChangeShapeType="1"/>
            </p:cNvSpPr>
            <p:nvPr/>
          </p:nvSpPr>
          <p:spPr bwMode="auto">
            <a:xfrm>
              <a:off x="930" y="2432"/>
              <a:ext cx="544"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07"/>
          <p:cNvGrpSpPr>
            <a:grpSpLocks/>
          </p:cNvGrpSpPr>
          <p:nvPr/>
        </p:nvGrpSpPr>
        <p:grpSpPr bwMode="auto">
          <a:xfrm>
            <a:off x="7234238" y="3573463"/>
            <a:ext cx="2017712" cy="647700"/>
            <a:chOff x="4557" y="2251"/>
            <a:chExt cx="1271" cy="408"/>
          </a:xfrm>
        </p:grpSpPr>
        <p:sp>
          <p:nvSpPr>
            <p:cNvPr id="51264" name="Text Box 95"/>
            <p:cNvSpPr txBox="1">
              <a:spLocks noChangeArrowheads="1"/>
            </p:cNvSpPr>
            <p:nvPr/>
          </p:nvSpPr>
          <p:spPr bwMode="auto">
            <a:xfrm>
              <a:off x="4557" y="2251"/>
              <a:ext cx="12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2000" b="1" dirty="0">
                  <a:solidFill>
                    <a:srgbClr val="7030A0"/>
                  </a:solidFill>
                  <a:latin typeface="黑体" pitchFamily="2" charset="-122"/>
                  <a:ea typeface="黑体" pitchFamily="2" charset="-122"/>
                </a:rPr>
                <a:t>退化</a:t>
              </a:r>
              <a:r>
                <a:rPr lang="zh-CN" altLang="en-US" sz="2000" b="1" dirty="0">
                  <a:solidFill>
                    <a:schemeClr val="tx1"/>
                  </a:solidFill>
                  <a:latin typeface="黑体" pitchFamily="2" charset="-122"/>
                  <a:ea typeface="黑体" pitchFamily="2" charset="-122"/>
                </a:rPr>
                <a:t>基本可行解</a:t>
              </a:r>
            </a:p>
          </p:txBody>
        </p:sp>
        <p:sp>
          <p:nvSpPr>
            <p:cNvPr id="51265" name="Line 106"/>
            <p:cNvSpPr>
              <a:spLocks noChangeShapeType="1"/>
            </p:cNvSpPr>
            <p:nvPr/>
          </p:nvSpPr>
          <p:spPr bwMode="auto">
            <a:xfrm flipH="1">
              <a:off x="4558" y="2478"/>
              <a:ext cx="681" cy="18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Text Box 102"/>
          <p:cNvSpPr txBox="1">
            <a:spLocks noChangeArrowheads="1"/>
          </p:cNvSpPr>
          <p:nvPr/>
        </p:nvSpPr>
        <p:spPr bwMode="auto">
          <a:xfrm>
            <a:off x="1131888" y="5994400"/>
            <a:ext cx="755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latin typeface="黑体" pitchFamily="2" charset="-122"/>
                <a:ea typeface="黑体" pitchFamily="2" charset="-122"/>
              </a:rPr>
              <a:t>退化转轴</a:t>
            </a:r>
            <a:r>
              <a:rPr lang="zh-CN" altLang="en-US" b="1" dirty="0">
                <a:solidFill>
                  <a:schemeClr val="tx1"/>
                </a:solidFill>
                <a:latin typeface="黑体" pitchFamily="2" charset="-122"/>
                <a:ea typeface="黑体" pitchFamily="2" charset="-122"/>
              </a:rPr>
              <a:t>指转轴后目标函数值没有发生变化！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9590"/>
                                        </p:tgtEl>
                                        <p:attrNameLst>
                                          <p:attrName>style.visibility</p:attrName>
                                        </p:attrNameLst>
                                      </p:cBhvr>
                                      <p:to>
                                        <p:strVal val="visible"/>
                                      </p:to>
                                    </p:set>
                                    <p:anim calcmode="lin" valueType="num">
                                      <p:cBhvr additive="base">
                                        <p:cTn id="13" dur="500" fill="hold"/>
                                        <p:tgtEl>
                                          <p:spTgt spid="319590"/>
                                        </p:tgtEl>
                                        <p:attrNameLst>
                                          <p:attrName>ppt_x</p:attrName>
                                        </p:attrNameLst>
                                      </p:cBhvr>
                                      <p:tavLst>
                                        <p:tav tm="0">
                                          <p:val>
                                            <p:strVal val="1+#ppt_w/2"/>
                                          </p:val>
                                        </p:tav>
                                        <p:tav tm="100000">
                                          <p:val>
                                            <p:strVal val="#ppt_x"/>
                                          </p:val>
                                        </p:tav>
                                      </p:tavLst>
                                    </p:anim>
                                    <p:anim calcmode="lin" valueType="num">
                                      <p:cBhvr additive="base">
                                        <p:cTn id="14" dur="500" fill="hold"/>
                                        <p:tgtEl>
                                          <p:spTgt spid="3195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90"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331788" y="5057775"/>
            <a:ext cx="562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t>◎ </a:t>
            </a:r>
            <a:r>
              <a:rPr lang="zh-CN" altLang="en-US" b="1">
                <a:solidFill>
                  <a:srgbClr val="7030A0"/>
                </a:solidFill>
                <a:ea typeface="黑体" pitchFamily="2" charset="-122"/>
              </a:rPr>
              <a:t>转轴规则</a:t>
            </a:r>
            <a:r>
              <a:rPr lang="en-US" altLang="zh-CN" b="1">
                <a:solidFill>
                  <a:schemeClr val="tx1"/>
                </a:solidFill>
                <a:latin typeface="黑体" pitchFamily="2" charset="-122"/>
                <a:ea typeface="黑体" pitchFamily="2" charset="-122"/>
              </a:rPr>
              <a:t>(</a:t>
            </a:r>
            <a:r>
              <a:rPr lang="zh-CN" altLang="en-US" b="1">
                <a:solidFill>
                  <a:schemeClr val="tx1"/>
                </a:solidFill>
                <a:latin typeface="黑体" pitchFamily="2" charset="-122"/>
                <a:ea typeface="黑体" pitchFamily="2" charset="-122"/>
              </a:rPr>
              <a:t>进基出基变量的选取规则</a:t>
            </a:r>
            <a:r>
              <a:rPr lang="en-US" altLang="zh-CN" b="1">
                <a:solidFill>
                  <a:schemeClr val="tx1"/>
                </a:solidFill>
                <a:latin typeface="黑体" pitchFamily="2" charset="-122"/>
                <a:ea typeface="黑体" pitchFamily="2" charset="-122"/>
              </a:rPr>
              <a:t>)</a:t>
            </a:r>
          </a:p>
        </p:txBody>
      </p:sp>
      <p:sp>
        <p:nvSpPr>
          <p:cNvPr id="52227" name="Text Box 3"/>
          <p:cNvSpPr txBox="1">
            <a:spLocks noChangeArrowheads="1"/>
          </p:cNvSpPr>
          <p:nvPr/>
        </p:nvSpPr>
        <p:spPr bwMode="auto">
          <a:xfrm>
            <a:off x="684213" y="3429000"/>
            <a:ext cx="6624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endParaRPr lang="zh-CN" altLang="zh-CN"/>
          </a:p>
        </p:txBody>
      </p:sp>
      <p:sp>
        <p:nvSpPr>
          <p:cNvPr id="292868" name="Rectangle 4"/>
          <p:cNvSpPr>
            <a:spLocks noGrp="1" noChangeArrowheads="1"/>
          </p:cNvSpPr>
          <p:nvPr>
            <p:ph type="body" idx="4294967295"/>
          </p:nvPr>
        </p:nvSpPr>
        <p:spPr>
          <a:xfrm>
            <a:off x="635000" y="5514975"/>
            <a:ext cx="8661400" cy="954088"/>
          </a:xfrm>
        </p:spPr>
        <p:txBody>
          <a:bodyPr/>
          <a:lstStyle/>
          <a:p>
            <a:pPr eaLnBrk="1" hangingPunct="1">
              <a:buNone/>
            </a:pPr>
            <a:r>
              <a:rPr lang="en-US" altLang="zh-CN" sz="2400" b="1" dirty="0">
                <a:latin typeface="黑体" pitchFamily="2" charset="-122"/>
                <a:ea typeface="黑体" pitchFamily="2" charset="-122"/>
              </a:rPr>
              <a:t>⊙ </a:t>
            </a:r>
            <a:r>
              <a:rPr lang="zh-CN" altLang="en-US" sz="2400" b="1" dirty="0">
                <a:latin typeface="黑体" pitchFamily="2" charset="-122"/>
                <a:ea typeface="黑体" pitchFamily="2" charset="-122"/>
              </a:rPr>
              <a:t>进基变量：</a:t>
            </a:r>
            <a:r>
              <a:rPr lang="zh-CN" altLang="en-US" sz="2400" b="1" dirty="0">
                <a:solidFill>
                  <a:srgbClr val="7030A0"/>
                </a:solidFill>
                <a:latin typeface="黑体" pitchFamily="2" charset="-122"/>
                <a:ea typeface="黑体" pitchFamily="2" charset="-122"/>
              </a:rPr>
              <a:t>最小既约费用系数</a:t>
            </a:r>
            <a:r>
              <a:rPr lang="en-US" altLang="zh-CN" sz="2400" b="1" dirty="0">
                <a:latin typeface="黑体" pitchFamily="2" charset="-122"/>
                <a:ea typeface="黑体" pitchFamily="2" charset="-122"/>
              </a:rPr>
              <a:t>(</a:t>
            </a:r>
            <a:r>
              <a:rPr lang="zh-CN" altLang="en-US" sz="2400" b="1" dirty="0">
                <a:latin typeface="黑体" pitchFamily="2" charset="-122"/>
                <a:ea typeface="黑体" pitchFamily="2" charset="-122"/>
              </a:rPr>
              <a:t>平局时采用最小指标</a:t>
            </a:r>
            <a:r>
              <a:rPr lang="en-US" altLang="zh-CN" sz="2400" b="1" dirty="0">
                <a:latin typeface="黑体" pitchFamily="2" charset="-122"/>
                <a:ea typeface="黑体" pitchFamily="2" charset="-122"/>
              </a:rPr>
              <a:t>)</a:t>
            </a:r>
            <a:r>
              <a:rPr lang="zh-CN" altLang="en-US" sz="2400" b="1" dirty="0">
                <a:latin typeface="黑体" pitchFamily="2" charset="-122"/>
                <a:ea typeface="黑体" pitchFamily="2" charset="-122"/>
              </a:rPr>
              <a:t>规则</a:t>
            </a:r>
          </a:p>
          <a:p>
            <a:pPr eaLnBrk="1" hangingPunct="1">
              <a:buNone/>
            </a:pPr>
            <a:r>
              <a:rPr lang="en-US" altLang="zh-CN" sz="2400" b="1" dirty="0">
                <a:latin typeface="黑体" pitchFamily="2" charset="-122"/>
                <a:ea typeface="黑体" pitchFamily="2" charset="-122"/>
              </a:rPr>
              <a:t>⊙</a:t>
            </a:r>
            <a:r>
              <a:rPr lang="zh-CN" altLang="en-US" sz="2400" b="1" dirty="0">
                <a:latin typeface="黑体" pitchFamily="2" charset="-122"/>
                <a:ea typeface="黑体" pitchFamily="2" charset="-122"/>
              </a:rPr>
              <a:t> 出基变量：最小正比率</a:t>
            </a:r>
            <a:r>
              <a:rPr lang="en-US" altLang="zh-CN" sz="2400" b="1" dirty="0">
                <a:latin typeface="黑体" pitchFamily="2" charset="-122"/>
                <a:ea typeface="黑体" pitchFamily="2" charset="-122"/>
              </a:rPr>
              <a:t>(</a:t>
            </a:r>
            <a:r>
              <a:rPr lang="zh-CN" altLang="en-US" sz="2400" b="1" dirty="0">
                <a:latin typeface="黑体" pitchFamily="2" charset="-122"/>
                <a:ea typeface="黑体" pitchFamily="2" charset="-122"/>
              </a:rPr>
              <a:t>平局时采用最小指标</a:t>
            </a:r>
            <a:r>
              <a:rPr lang="en-US" altLang="zh-CN" sz="2400" b="1" dirty="0">
                <a:latin typeface="黑体" pitchFamily="2" charset="-122"/>
                <a:ea typeface="黑体" pitchFamily="2" charset="-122"/>
              </a:rPr>
              <a:t>)</a:t>
            </a:r>
            <a:r>
              <a:rPr lang="zh-CN" altLang="en-US" sz="2400" b="1" dirty="0">
                <a:latin typeface="黑体" pitchFamily="2" charset="-122"/>
                <a:ea typeface="黑体" pitchFamily="2" charset="-122"/>
              </a:rPr>
              <a:t>规则</a:t>
            </a:r>
          </a:p>
        </p:txBody>
      </p:sp>
      <p:grpSp>
        <p:nvGrpSpPr>
          <p:cNvPr id="2" name="Group 15"/>
          <p:cNvGrpSpPr>
            <a:grpSpLocks/>
          </p:cNvGrpSpPr>
          <p:nvPr/>
        </p:nvGrpSpPr>
        <p:grpSpPr bwMode="auto">
          <a:xfrm>
            <a:off x="327025" y="1998663"/>
            <a:ext cx="7273925" cy="3095625"/>
            <a:chOff x="198" y="1243"/>
            <a:chExt cx="4582" cy="1950"/>
          </a:xfrm>
        </p:grpSpPr>
        <p:grpSp>
          <p:nvGrpSpPr>
            <p:cNvPr id="52233" name="Group 6"/>
            <p:cNvGrpSpPr>
              <a:grpSpLocks/>
            </p:cNvGrpSpPr>
            <p:nvPr/>
          </p:nvGrpSpPr>
          <p:grpSpPr bwMode="auto">
            <a:xfrm>
              <a:off x="198" y="1243"/>
              <a:ext cx="4582" cy="1950"/>
              <a:chOff x="294" y="2251"/>
              <a:chExt cx="4582" cy="1950"/>
            </a:xfrm>
          </p:grpSpPr>
          <p:pic>
            <p:nvPicPr>
              <p:cNvPr id="522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 y="2568"/>
                <a:ext cx="4400"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6" name="Text Box 8"/>
              <p:cNvSpPr txBox="1">
                <a:spLocks noChangeArrowheads="1"/>
              </p:cNvSpPr>
              <p:nvPr/>
            </p:nvSpPr>
            <p:spPr bwMode="auto">
              <a:xfrm>
                <a:off x="294" y="2251"/>
                <a:ext cx="1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t>◎ </a:t>
                </a:r>
                <a:r>
                  <a:rPr lang="zh-CN" altLang="en-US" b="1">
                    <a:solidFill>
                      <a:srgbClr val="7030A0"/>
                    </a:solidFill>
                    <a:ea typeface="黑体" pitchFamily="2" charset="-122"/>
                  </a:rPr>
                  <a:t>循环的例子</a:t>
                </a:r>
              </a:p>
            </p:txBody>
          </p:sp>
        </p:grpSp>
        <p:sp>
          <p:nvSpPr>
            <p:cNvPr id="52234" name="Text Box 9"/>
            <p:cNvSpPr txBox="1">
              <a:spLocks noChangeArrowheads="1"/>
            </p:cNvSpPr>
            <p:nvPr/>
          </p:nvSpPr>
          <p:spPr bwMode="auto">
            <a:xfrm>
              <a:off x="1564" y="1257"/>
              <a:ext cx="2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dirty="0">
                  <a:solidFill>
                    <a:schemeClr val="tx1"/>
                  </a:solidFill>
                  <a:latin typeface="Arial" pitchFamily="34" charset="0"/>
                  <a:ea typeface="黑体" pitchFamily="2" charset="-122"/>
                </a:rPr>
                <a:t>Beale </a:t>
              </a:r>
              <a:r>
                <a:rPr lang="zh-CN" altLang="en-US" dirty="0">
                  <a:solidFill>
                    <a:schemeClr val="tx1"/>
                  </a:solidFill>
                  <a:latin typeface="Arial" pitchFamily="34" charset="0"/>
                  <a:ea typeface="黑体" pitchFamily="2" charset="-122"/>
                </a:rPr>
                <a:t>的例子</a:t>
              </a:r>
              <a:r>
                <a:rPr lang="en-US" altLang="zh-CN" dirty="0">
                  <a:solidFill>
                    <a:schemeClr val="tx1"/>
                  </a:solidFill>
                  <a:latin typeface="Arial" pitchFamily="34" charset="0"/>
                  <a:ea typeface="黑体" pitchFamily="2" charset="-122"/>
                </a:rPr>
                <a:t>(</a:t>
              </a:r>
              <a:r>
                <a:rPr lang="zh-CN" altLang="en-US" b="1" dirty="0">
                  <a:solidFill>
                    <a:srgbClr val="7030A0"/>
                  </a:solidFill>
                  <a:ea typeface="黑体" pitchFamily="2" charset="-122"/>
                </a:rPr>
                <a:t>习题</a:t>
              </a:r>
              <a:r>
                <a:rPr lang="en-US" altLang="zh-CN" b="1" dirty="0">
                  <a:solidFill>
                    <a:srgbClr val="7030A0"/>
                  </a:solidFill>
                  <a:ea typeface="黑体" pitchFamily="2" charset="-122"/>
                </a:rPr>
                <a:t>2.21)</a:t>
              </a:r>
            </a:p>
          </p:txBody>
        </p:sp>
      </p:grpSp>
      <p:sp>
        <p:nvSpPr>
          <p:cNvPr id="52230" name="Text Box 2"/>
          <p:cNvSpPr txBox="1">
            <a:spLocks noChangeArrowheads="1"/>
          </p:cNvSpPr>
          <p:nvPr/>
        </p:nvSpPr>
        <p:spPr bwMode="auto">
          <a:xfrm>
            <a:off x="349250" y="65088"/>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ea typeface="黑体" pitchFamily="2" charset="-122"/>
              </a:rPr>
              <a:t>退化</a:t>
            </a:r>
            <a:r>
              <a:rPr lang="en-US" altLang="zh-CN" sz="3600" b="1">
                <a:solidFill>
                  <a:srgbClr val="0070C0"/>
                </a:solidFill>
                <a:ea typeface="黑体" pitchFamily="2" charset="-122"/>
              </a:rPr>
              <a:t>(degenerate)</a:t>
            </a:r>
            <a:r>
              <a:rPr lang="zh-CN" altLang="zh-CN" sz="3600" b="1">
                <a:solidFill>
                  <a:srgbClr val="0070C0"/>
                </a:solidFill>
              </a:rPr>
              <a:t> →</a:t>
            </a:r>
            <a:r>
              <a:rPr lang="zh-CN" altLang="en-US" sz="3600" b="1">
                <a:solidFill>
                  <a:srgbClr val="0070C0"/>
                </a:solidFill>
                <a:ea typeface="黑体" pitchFamily="2" charset="-122"/>
              </a:rPr>
              <a:t>循环</a:t>
            </a:r>
            <a:r>
              <a:rPr lang="en-US" altLang="zh-CN" sz="3600" b="1">
                <a:solidFill>
                  <a:srgbClr val="0070C0"/>
                </a:solidFill>
                <a:ea typeface="黑体" pitchFamily="2" charset="-122"/>
              </a:rPr>
              <a:t>(cycling)</a:t>
            </a:r>
          </a:p>
        </p:txBody>
      </p:sp>
      <p:sp>
        <p:nvSpPr>
          <p:cNvPr id="52231" name="Rectangle 3"/>
          <p:cNvSpPr>
            <a:spLocks noChangeArrowheads="1"/>
          </p:cNvSpPr>
          <p:nvPr/>
        </p:nvSpPr>
        <p:spPr bwMode="auto">
          <a:xfrm>
            <a:off x="277813" y="777875"/>
            <a:ext cx="22320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pPr>
            <a:r>
              <a:rPr lang="en-US" altLang="zh-CN" b="1" dirty="0"/>
              <a:t>◎</a:t>
            </a:r>
            <a:r>
              <a:rPr lang="zh-CN" altLang="en-US" b="1" dirty="0">
                <a:solidFill>
                  <a:srgbClr val="7030A0"/>
                </a:solidFill>
                <a:ea typeface="黑体" pitchFamily="2" charset="-122"/>
              </a:rPr>
              <a:t>退化</a:t>
            </a:r>
            <a:r>
              <a:rPr lang="zh-CN" altLang="en-US" b="1" dirty="0">
                <a:solidFill>
                  <a:schemeClr val="tx1"/>
                </a:solidFill>
                <a:ea typeface="黑体" pitchFamily="2" charset="-122"/>
              </a:rPr>
              <a:t>问题</a:t>
            </a:r>
          </a:p>
        </p:txBody>
      </p:sp>
      <p:sp>
        <p:nvSpPr>
          <p:cNvPr id="320516" name="Rectangle 4"/>
          <p:cNvSpPr>
            <a:spLocks noChangeArrowheads="1"/>
          </p:cNvSpPr>
          <p:nvPr/>
        </p:nvSpPr>
        <p:spPr bwMode="auto">
          <a:xfrm>
            <a:off x="615950" y="1168400"/>
            <a:ext cx="78692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pPr>
            <a:r>
              <a:rPr lang="en-US" altLang="zh-CN" b="1" dirty="0"/>
              <a:t>⊙ </a:t>
            </a:r>
            <a:r>
              <a:rPr lang="zh-CN" altLang="en-US" b="1" dirty="0">
                <a:solidFill>
                  <a:schemeClr val="tx1"/>
                </a:solidFill>
                <a:ea typeface="黑体" pitchFamily="2" charset="-122"/>
              </a:rPr>
              <a:t>单纯形法</a:t>
            </a:r>
            <a:r>
              <a:rPr lang="zh-CN" altLang="en-US" b="1" dirty="0">
                <a:solidFill>
                  <a:srgbClr val="7030A0"/>
                </a:solidFill>
                <a:ea typeface="黑体" pitchFamily="2" charset="-122"/>
              </a:rPr>
              <a:t>可能出现</a:t>
            </a:r>
            <a:r>
              <a:rPr lang="zh-CN" altLang="en-US" b="1" dirty="0">
                <a:solidFill>
                  <a:schemeClr val="tx1"/>
                </a:solidFill>
                <a:ea typeface="黑体" pitchFamily="2" charset="-122"/>
              </a:rPr>
              <a:t>循环</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从某张单纯形表开始，若干次转轴迭代后又返回到该单纯形表的一串转轴</a:t>
            </a:r>
            <a:r>
              <a:rPr lang="en-US" altLang="zh-CN" b="1" dirty="0">
                <a:solidFill>
                  <a:schemeClr val="tx1"/>
                </a:solidFill>
                <a:latin typeface="黑体" pitchFamily="2" charset="-122"/>
                <a:ea typeface="黑体" pitchFamily="2" charset="-122"/>
              </a:rPr>
              <a:t>)</a:t>
            </a:r>
            <a:r>
              <a:rPr lang="zh-CN" altLang="en-US" b="1" dirty="0">
                <a:solidFill>
                  <a:schemeClr val="tx1"/>
                </a:solidFill>
                <a:ea typeface="黑体" pitchFamily="2" charset="-122"/>
              </a:rPr>
              <a:t>！</a:t>
            </a:r>
            <a:endParaRPr lang="zh-CN" altLang="en-US" b="1" dirty="0">
              <a:solidFill>
                <a:schemeClr val="tx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9286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92868">
                                            <p:txEl>
                                              <p:pRg st="0" end="0"/>
                                            </p:txEl>
                                          </p:spTgt>
                                        </p:tgtEl>
                                        <p:attrNameLst>
                                          <p:attrName>style.visibility</p:attrName>
                                        </p:attrNameLst>
                                      </p:cBhvr>
                                      <p:to>
                                        <p:strVal val="visible"/>
                                      </p:to>
                                    </p:set>
                                    <p:animEffect transition="in" filter="wipe(left)">
                                      <p:cBhvr>
                                        <p:cTn id="20" dur="500"/>
                                        <p:tgtEl>
                                          <p:spTgt spid="29286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92868">
                                            <p:txEl>
                                              <p:pRg st="1" end="1"/>
                                            </p:txEl>
                                          </p:spTgt>
                                        </p:tgtEl>
                                        <p:attrNameLst>
                                          <p:attrName>style.visibility</p:attrName>
                                        </p:attrNameLst>
                                      </p:cBhvr>
                                      <p:to>
                                        <p:strVal val="visible"/>
                                      </p:to>
                                    </p:set>
                                    <p:animEffect transition="in" filter="wipe(left)">
                                      <p:cBhvr>
                                        <p:cTn id="25" dur="500"/>
                                        <p:tgtEl>
                                          <p:spTgt spid="2928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p:bldP spid="292868" grpId="0" build="p"/>
      <p:bldP spid="32051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88" y="36513"/>
            <a:ext cx="536257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522538"/>
            <a:ext cx="575945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4606925"/>
            <a:ext cx="5948363"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ext Box 9"/>
          <p:cNvSpPr txBox="1">
            <a:spLocks noChangeArrowheads="1"/>
          </p:cNvSpPr>
          <p:nvPr/>
        </p:nvSpPr>
        <p:spPr bwMode="auto">
          <a:xfrm>
            <a:off x="5829300" y="1993900"/>
            <a:ext cx="313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i="1" dirty="0">
                <a:solidFill>
                  <a:schemeClr val="tx1"/>
                </a:solidFill>
              </a:rPr>
              <a:t>x</a:t>
            </a:r>
            <a:r>
              <a:rPr lang="en-US" altLang="zh-CN" b="1" dirty="0">
                <a:solidFill>
                  <a:schemeClr val="tx1"/>
                </a:solidFill>
              </a:rPr>
              <a:t> = (0, 0, 1, 0, 0, 0, 0)</a:t>
            </a:r>
            <a:r>
              <a:rPr lang="en-US" altLang="zh-CN" b="1" baseline="30000" dirty="0">
                <a:solidFill>
                  <a:schemeClr val="tx1"/>
                </a:solidFill>
              </a:rPr>
              <a:t>T</a:t>
            </a:r>
          </a:p>
        </p:txBody>
      </p:sp>
      <p:sp>
        <p:nvSpPr>
          <p:cNvPr id="53254" name="Text Box 10"/>
          <p:cNvSpPr txBox="1">
            <a:spLocks noChangeArrowheads="1"/>
          </p:cNvSpPr>
          <p:nvPr/>
        </p:nvSpPr>
        <p:spPr bwMode="auto">
          <a:xfrm>
            <a:off x="6426200" y="990600"/>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2800" b="1" i="1">
                <a:solidFill>
                  <a:schemeClr val="tx1"/>
                </a:solidFill>
              </a:rPr>
              <a:t>B</a:t>
            </a:r>
            <a:r>
              <a:rPr lang="en-US" altLang="zh-CN" sz="2800" b="1">
                <a:solidFill>
                  <a:schemeClr val="tx1"/>
                </a:solidFill>
              </a:rPr>
              <a:t> = ( </a:t>
            </a:r>
            <a:r>
              <a:rPr lang="en-US" altLang="zh-CN" sz="2800" b="1" i="1">
                <a:solidFill>
                  <a:schemeClr val="tx1"/>
                </a:solidFill>
              </a:rPr>
              <a:t>a</a:t>
            </a:r>
            <a:r>
              <a:rPr lang="en-US" altLang="zh-CN" sz="2800" b="1" baseline="-25000">
                <a:solidFill>
                  <a:schemeClr val="tx1"/>
                </a:solidFill>
              </a:rPr>
              <a:t>1</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2</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3</a:t>
            </a:r>
            <a:r>
              <a:rPr lang="en-US" altLang="zh-CN" sz="2800" b="1">
                <a:solidFill>
                  <a:schemeClr val="tx1"/>
                </a:solidFill>
              </a:rPr>
              <a:t>)</a:t>
            </a:r>
          </a:p>
        </p:txBody>
      </p:sp>
      <p:sp>
        <p:nvSpPr>
          <p:cNvPr id="68615" name="Text Box 10"/>
          <p:cNvSpPr txBox="1">
            <a:spLocks noChangeArrowheads="1"/>
          </p:cNvSpPr>
          <p:nvPr/>
        </p:nvSpPr>
        <p:spPr bwMode="auto">
          <a:xfrm>
            <a:off x="6438900" y="3327400"/>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2800" b="1" i="1">
                <a:solidFill>
                  <a:schemeClr val="tx1"/>
                </a:solidFill>
              </a:rPr>
              <a:t>B</a:t>
            </a:r>
            <a:r>
              <a:rPr lang="en-US" altLang="zh-CN" sz="2800" b="1">
                <a:solidFill>
                  <a:schemeClr val="tx1"/>
                </a:solidFill>
              </a:rPr>
              <a:t> = ( </a:t>
            </a:r>
            <a:r>
              <a:rPr lang="en-US" altLang="zh-CN" sz="2800" b="1" i="1">
                <a:solidFill>
                  <a:schemeClr val="tx1"/>
                </a:solidFill>
              </a:rPr>
              <a:t>a</a:t>
            </a:r>
            <a:r>
              <a:rPr lang="en-US" altLang="zh-CN" sz="2800" b="1" baseline="-25000">
                <a:solidFill>
                  <a:schemeClr val="tx1"/>
                </a:solidFill>
              </a:rPr>
              <a:t>4</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2</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3</a:t>
            </a:r>
            <a:r>
              <a:rPr lang="en-US" altLang="zh-CN" sz="2800" b="1">
                <a:solidFill>
                  <a:schemeClr val="tx1"/>
                </a:solidFill>
              </a:rPr>
              <a:t>)</a:t>
            </a:r>
          </a:p>
        </p:txBody>
      </p:sp>
      <p:sp>
        <p:nvSpPr>
          <p:cNvPr id="68616" name="Text Box 10"/>
          <p:cNvSpPr txBox="1">
            <a:spLocks noChangeArrowheads="1"/>
          </p:cNvSpPr>
          <p:nvPr/>
        </p:nvSpPr>
        <p:spPr bwMode="auto">
          <a:xfrm>
            <a:off x="6477000" y="5308600"/>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2800" b="1" i="1">
                <a:solidFill>
                  <a:schemeClr val="tx1"/>
                </a:solidFill>
              </a:rPr>
              <a:t>B</a:t>
            </a:r>
            <a:r>
              <a:rPr lang="en-US" altLang="zh-CN" sz="2800" b="1">
                <a:solidFill>
                  <a:schemeClr val="tx1"/>
                </a:solidFill>
              </a:rPr>
              <a:t> = ( </a:t>
            </a:r>
            <a:r>
              <a:rPr lang="en-US" altLang="zh-CN" sz="2800" b="1" i="1">
                <a:solidFill>
                  <a:schemeClr val="tx1"/>
                </a:solidFill>
              </a:rPr>
              <a:t>a</a:t>
            </a:r>
            <a:r>
              <a:rPr lang="en-US" altLang="zh-CN" sz="2800" b="1" baseline="-25000">
                <a:solidFill>
                  <a:schemeClr val="tx1"/>
                </a:solidFill>
              </a:rPr>
              <a:t>4</a:t>
            </a:r>
            <a:r>
              <a:rPr lang="en-US" altLang="zh-CN" sz="2800" b="1">
                <a:solidFill>
                  <a:schemeClr val="tx1"/>
                </a:solidFill>
              </a:rPr>
              <a:t>, </a:t>
            </a:r>
            <a:r>
              <a:rPr lang="en-US" altLang="zh-CN" sz="2800" b="1" i="1">
                <a:solidFill>
                  <a:schemeClr val="tx1"/>
                </a:solidFill>
              </a:rPr>
              <a:t>a</a:t>
            </a:r>
            <a:r>
              <a:rPr lang="en-US" altLang="zh-CN" sz="2800" b="1" i="1" baseline="-25000">
                <a:solidFill>
                  <a:schemeClr val="tx1"/>
                </a:solidFill>
              </a:rPr>
              <a:t>5</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3</a:t>
            </a:r>
            <a:r>
              <a:rPr lang="en-US" altLang="zh-CN" sz="2800" b="1">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wipe(left)">
                                      <p:cBhvr>
                                        <p:cTn id="7" dur="500"/>
                                        <p:tgtEl>
                                          <p:spTgt spid="68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3891"/>
                                        </p:tgtEl>
                                        <p:attrNameLst>
                                          <p:attrName>style.visibility</p:attrName>
                                        </p:attrNameLst>
                                      </p:cBhvr>
                                      <p:to>
                                        <p:strVal val="visible"/>
                                      </p:to>
                                    </p:set>
                                    <p:animEffect transition="in" filter="wipe(up)">
                                      <p:cBhvr>
                                        <p:cTn id="12" dur="500"/>
                                        <p:tgtEl>
                                          <p:spTgt spid="293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5"/>
                                        </p:tgtEl>
                                        <p:attrNameLst>
                                          <p:attrName>style.visibility</p:attrName>
                                        </p:attrNameLst>
                                      </p:cBhvr>
                                      <p:to>
                                        <p:strVal val="visible"/>
                                      </p:to>
                                    </p:set>
                                    <p:animEffect transition="in" filter="wipe(left)">
                                      <p:cBhvr>
                                        <p:cTn id="17" dur="500"/>
                                        <p:tgtEl>
                                          <p:spTgt spid="68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93892"/>
                                        </p:tgtEl>
                                        <p:attrNameLst>
                                          <p:attrName>style.visibility</p:attrName>
                                        </p:attrNameLst>
                                      </p:cBhvr>
                                      <p:to>
                                        <p:strVal val="visible"/>
                                      </p:to>
                                    </p:set>
                                    <p:animEffect transition="in" filter="wipe(up)">
                                      <p:cBhvr>
                                        <p:cTn id="22" dur="500"/>
                                        <p:tgtEl>
                                          <p:spTgt spid="2938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6"/>
                                        </p:tgtEl>
                                        <p:attrNameLst>
                                          <p:attrName>style.visibility</p:attrName>
                                        </p:attrNameLst>
                                      </p:cBhvr>
                                      <p:to>
                                        <p:strVal val="visible"/>
                                      </p:to>
                                    </p:set>
                                    <p:animEffect transition="in" filter="wipe(left)">
                                      <p:cBhvr>
                                        <p:cTn id="27"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5" grpId="0"/>
      <p:bldP spid="686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0350"/>
            <a:ext cx="73993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547938"/>
            <a:ext cx="77343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3" y="4513263"/>
            <a:ext cx="747077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Text Box 10"/>
          <p:cNvSpPr txBox="1">
            <a:spLocks noChangeArrowheads="1"/>
          </p:cNvSpPr>
          <p:nvPr/>
        </p:nvSpPr>
        <p:spPr bwMode="auto">
          <a:xfrm>
            <a:off x="711200" y="1879600"/>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2800" b="1" i="1">
                <a:solidFill>
                  <a:schemeClr val="tx1"/>
                </a:solidFill>
              </a:rPr>
              <a:t>B</a:t>
            </a:r>
            <a:r>
              <a:rPr lang="en-US" altLang="zh-CN" sz="2800" b="1">
                <a:solidFill>
                  <a:schemeClr val="tx1"/>
                </a:solidFill>
              </a:rPr>
              <a:t> = ( </a:t>
            </a:r>
            <a:r>
              <a:rPr lang="en-US" altLang="zh-CN" sz="2800" b="1" i="1">
                <a:solidFill>
                  <a:schemeClr val="tx1"/>
                </a:solidFill>
              </a:rPr>
              <a:t>a</a:t>
            </a:r>
            <a:r>
              <a:rPr lang="en-US" altLang="zh-CN" sz="2800" b="1" baseline="-25000">
                <a:solidFill>
                  <a:schemeClr val="tx1"/>
                </a:solidFill>
              </a:rPr>
              <a:t>6</a:t>
            </a:r>
            <a:r>
              <a:rPr lang="en-US" altLang="zh-CN" sz="2800" b="1">
                <a:solidFill>
                  <a:schemeClr val="tx1"/>
                </a:solidFill>
              </a:rPr>
              <a:t>, </a:t>
            </a:r>
            <a:r>
              <a:rPr lang="en-US" altLang="zh-CN" sz="2800" b="1" i="1">
                <a:solidFill>
                  <a:schemeClr val="tx1"/>
                </a:solidFill>
              </a:rPr>
              <a:t>a</a:t>
            </a:r>
            <a:r>
              <a:rPr lang="en-US" altLang="zh-CN" sz="2800" b="1" i="1" baseline="-25000">
                <a:solidFill>
                  <a:schemeClr val="tx1"/>
                </a:solidFill>
              </a:rPr>
              <a:t>5</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3</a:t>
            </a:r>
            <a:r>
              <a:rPr lang="en-US" altLang="zh-CN" sz="2800" b="1">
                <a:solidFill>
                  <a:schemeClr val="tx1"/>
                </a:solidFill>
              </a:rPr>
              <a:t>)</a:t>
            </a:r>
          </a:p>
        </p:txBody>
      </p:sp>
      <p:sp>
        <p:nvSpPr>
          <p:cNvPr id="69638" name="Text Box 10"/>
          <p:cNvSpPr txBox="1">
            <a:spLocks noChangeArrowheads="1"/>
          </p:cNvSpPr>
          <p:nvPr/>
        </p:nvSpPr>
        <p:spPr bwMode="auto">
          <a:xfrm>
            <a:off x="5562600" y="2146300"/>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2800" b="1" i="1">
                <a:solidFill>
                  <a:schemeClr val="tx1"/>
                </a:solidFill>
              </a:rPr>
              <a:t>B</a:t>
            </a:r>
            <a:r>
              <a:rPr lang="en-US" altLang="zh-CN" sz="2800" b="1">
                <a:solidFill>
                  <a:schemeClr val="tx1"/>
                </a:solidFill>
              </a:rPr>
              <a:t> = ( </a:t>
            </a:r>
            <a:r>
              <a:rPr lang="en-US" altLang="zh-CN" sz="2800" b="1" i="1">
                <a:solidFill>
                  <a:schemeClr val="tx1"/>
                </a:solidFill>
              </a:rPr>
              <a:t>a</a:t>
            </a:r>
            <a:r>
              <a:rPr lang="en-US" altLang="zh-CN" sz="2800" b="1" baseline="-25000">
                <a:solidFill>
                  <a:schemeClr val="tx1"/>
                </a:solidFill>
              </a:rPr>
              <a:t>6</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7</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3</a:t>
            </a:r>
            <a:r>
              <a:rPr lang="en-US" altLang="zh-CN" sz="2800" b="1">
                <a:solidFill>
                  <a:schemeClr val="tx1"/>
                </a:solidFill>
              </a:rPr>
              <a:t>)</a:t>
            </a:r>
          </a:p>
        </p:txBody>
      </p:sp>
      <p:sp>
        <p:nvSpPr>
          <p:cNvPr id="69639" name="Text Box 10"/>
          <p:cNvSpPr txBox="1">
            <a:spLocks noChangeArrowheads="1"/>
          </p:cNvSpPr>
          <p:nvPr/>
        </p:nvSpPr>
        <p:spPr bwMode="auto">
          <a:xfrm>
            <a:off x="723900" y="6057900"/>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2800" b="1" i="1">
                <a:solidFill>
                  <a:schemeClr val="tx1"/>
                </a:solidFill>
              </a:rPr>
              <a:t>B</a:t>
            </a:r>
            <a:r>
              <a:rPr lang="en-US" altLang="zh-CN" sz="2800" b="1">
                <a:solidFill>
                  <a:schemeClr val="tx1"/>
                </a:solidFill>
              </a:rPr>
              <a:t> = ( </a:t>
            </a:r>
            <a:r>
              <a:rPr lang="en-US" altLang="zh-CN" sz="2800" b="1" i="1">
                <a:solidFill>
                  <a:schemeClr val="tx1"/>
                </a:solidFill>
              </a:rPr>
              <a:t>a</a:t>
            </a:r>
            <a:r>
              <a:rPr lang="en-US" altLang="zh-CN" sz="2800" b="1" baseline="-25000">
                <a:solidFill>
                  <a:schemeClr val="tx1"/>
                </a:solidFill>
              </a:rPr>
              <a:t>1</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7</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3</a:t>
            </a:r>
            <a:r>
              <a:rPr lang="en-US" altLang="zh-CN" sz="2800" b="1">
                <a:solidFill>
                  <a:schemeClr val="tx1"/>
                </a:solidFill>
              </a:rPr>
              <a:t>)</a:t>
            </a:r>
          </a:p>
        </p:txBody>
      </p:sp>
      <p:grpSp>
        <p:nvGrpSpPr>
          <p:cNvPr id="2" name="组合 1"/>
          <p:cNvGrpSpPr>
            <a:grpSpLocks/>
          </p:cNvGrpSpPr>
          <p:nvPr/>
        </p:nvGrpSpPr>
        <p:grpSpPr bwMode="auto">
          <a:xfrm>
            <a:off x="6197600" y="1227138"/>
            <a:ext cx="2082800" cy="1160462"/>
            <a:chOff x="6197600" y="1227137"/>
            <a:chExt cx="2082800" cy="1160463"/>
          </a:xfrm>
        </p:grpSpPr>
        <p:sp>
          <p:nvSpPr>
            <p:cNvPr id="54281" name="椭圆形标注 16"/>
            <p:cNvSpPr>
              <a:spLocks noChangeArrowheads="1"/>
            </p:cNvSpPr>
            <p:nvPr/>
          </p:nvSpPr>
          <p:spPr bwMode="auto">
            <a:xfrm rot="10283989">
              <a:off x="6197600" y="1227137"/>
              <a:ext cx="1943100" cy="1160463"/>
            </a:xfrm>
            <a:prstGeom prst="wedgeEllipseCallout">
              <a:avLst>
                <a:gd name="adj1" fmla="val -20833"/>
                <a:gd name="adj2" fmla="val 62500"/>
              </a:avLst>
            </a:prstGeom>
            <a:solidFill>
              <a:srgbClr val="92D050"/>
            </a:solidFill>
            <a:ln w="9525" algn="ctr">
              <a:solidFill>
                <a:schemeClr val="tx1"/>
              </a:solidFill>
              <a:round/>
              <a:headEnd/>
              <a:tailEnd/>
            </a:ln>
          </p:spPr>
          <p:txBody>
            <a:bodyPr wrap="none" anchor="ctr"/>
            <a:lstStyle/>
            <a:p>
              <a:endParaRPr lang="zh-CN" altLang="en-US"/>
            </a:p>
          </p:txBody>
        </p:sp>
        <p:sp>
          <p:nvSpPr>
            <p:cNvPr id="54282" name="TextBox 17"/>
            <p:cNvSpPr txBox="1">
              <a:spLocks noChangeArrowheads="1"/>
            </p:cNvSpPr>
            <p:nvPr/>
          </p:nvSpPr>
          <p:spPr bwMode="auto">
            <a:xfrm>
              <a:off x="6337300" y="1370554"/>
              <a:ext cx="1943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最小既约费用系数原则</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up)">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7"/>
                                        </p:tgtEl>
                                        <p:attrNameLst>
                                          <p:attrName>style.visibility</p:attrName>
                                        </p:attrNameLst>
                                      </p:cBhvr>
                                      <p:to>
                                        <p:strVal val="visible"/>
                                      </p:to>
                                    </p:set>
                                    <p:animEffect transition="in" filter="wipe(left)">
                                      <p:cBhvr>
                                        <p:cTn id="17" dur="500"/>
                                        <p:tgtEl>
                                          <p:spTgt spid="696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9635"/>
                                        </p:tgtEl>
                                        <p:attrNameLst>
                                          <p:attrName>style.visibility</p:attrName>
                                        </p:attrNameLst>
                                      </p:cBhvr>
                                      <p:to>
                                        <p:strVal val="visible"/>
                                      </p:to>
                                    </p:set>
                                    <p:animEffect transition="in" filter="wipe(up)">
                                      <p:cBhvr>
                                        <p:cTn id="22" dur="500"/>
                                        <p:tgtEl>
                                          <p:spTgt spid="696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8"/>
                                        </p:tgtEl>
                                        <p:attrNameLst>
                                          <p:attrName>style.visibility</p:attrName>
                                        </p:attrNameLst>
                                      </p:cBhvr>
                                      <p:to>
                                        <p:strVal val="visible"/>
                                      </p:to>
                                    </p:set>
                                    <p:animEffect transition="in" filter="wipe(left)">
                                      <p:cBhvr>
                                        <p:cTn id="27" dur="500"/>
                                        <p:tgtEl>
                                          <p:spTgt spid="696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9636"/>
                                        </p:tgtEl>
                                        <p:attrNameLst>
                                          <p:attrName>style.visibility</p:attrName>
                                        </p:attrNameLst>
                                      </p:cBhvr>
                                      <p:to>
                                        <p:strVal val="visible"/>
                                      </p:to>
                                    </p:set>
                                    <p:animEffect transition="in" filter="wipe(up)">
                                      <p:cBhvr>
                                        <p:cTn id="32" dur="500"/>
                                        <p:tgtEl>
                                          <p:spTgt spid="696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39"/>
                                        </p:tgtEl>
                                        <p:attrNameLst>
                                          <p:attrName>style.visibility</p:attrName>
                                        </p:attrNameLst>
                                      </p:cBhvr>
                                      <p:to>
                                        <p:strVal val="visible"/>
                                      </p:to>
                                    </p:set>
                                    <p:animEffect transition="in" filter="wipe(left)">
                                      <p:cBhvr>
                                        <p:cTn id="37" dur="5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P spid="6963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p:cNvSpPr txBox="1">
            <a:spLocks noChangeArrowheads="1"/>
          </p:cNvSpPr>
          <p:nvPr/>
        </p:nvSpPr>
        <p:spPr bwMode="auto">
          <a:xfrm>
            <a:off x="6983413" y="3716338"/>
            <a:ext cx="1692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ea typeface="黑体" pitchFamily="2" charset="-122"/>
              </a:rPr>
              <a:t>　循环！</a:t>
            </a:r>
          </a:p>
        </p:txBody>
      </p:sp>
      <p:sp>
        <p:nvSpPr>
          <p:cNvPr id="295939" name="Text Box 3"/>
          <p:cNvSpPr txBox="1">
            <a:spLocks noChangeArrowheads="1"/>
          </p:cNvSpPr>
          <p:nvPr/>
        </p:nvSpPr>
        <p:spPr bwMode="auto">
          <a:xfrm>
            <a:off x="687388" y="4508500"/>
            <a:ext cx="7912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CC0000"/>
                </a:solidFill>
                <a:ea typeface="黑体" pitchFamily="2" charset="-122"/>
              </a:rPr>
              <a:t>注：</a:t>
            </a:r>
            <a:r>
              <a:rPr lang="zh-CN" altLang="en-US" b="1" dirty="0">
                <a:solidFill>
                  <a:schemeClr val="tx1"/>
                </a:solidFill>
                <a:ea typeface="黑体" pitchFamily="2" charset="-122"/>
              </a:rPr>
              <a:t>循环时，转轴序列中所有</a:t>
            </a:r>
            <a:r>
              <a:rPr lang="en-US" altLang="zh-CN" b="1" dirty="0">
                <a:solidFill>
                  <a:schemeClr val="tx1"/>
                </a:solidFill>
                <a:ea typeface="黑体" pitchFamily="2" charset="-122"/>
              </a:rPr>
              <a:t>BFS</a:t>
            </a:r>
            <a:r>
              <a:rPr lang="zh-CN" altLang="en-US" b="1" dirty="0">
                <a:solidFill>
                  <a:schemeClr val="tx1"/>
                </a:solidFill>
                <a:ea typeface="黑体" pitchFamily="2" charset="-122"/>
              </a:rPr>
              <a:t>都是退化的，是</a:t>
            </a:r>
            <a:r>
              <a:rPr lang="zh-CN" altLang="en-US" b="1" dirty="0">
                <a:solidFill>
                  <a:srgbClr val="7030A0"/>
                </a:solidFill>
                <a:ea typeface="黑体" pitchFamily="2" charset="-122"/>
              </a:rPr>
              <a:t>同一个</a:t>
            </a:r>
            <a:r>
              <a:rPr lang="en-US" altLang="zh-CN" b="1" dirty="0">
                <a:solidFill>
                  <a:srgbClr val="7030A0"/>
                </a:solidFill>
                <a:ea typeface="黑体" pitchFamily="2" charset="-122"/>
              </a:rPr>
              <a:t>BFS</a:t>
            </a:r>
            <a:r>
              <a:rPr lang="en-US" altLang="zh-CN" b="1" dirty="0">
                <a:ea typeface="黑体" pitchFamily="2" charset="-122"/>
              </a:rPr>
              <a:t>, </a:t>
            </a:r>
            <a:r>
              <a:rPr lang="zh-CN" altLang="en-US" b="1" dirty="0">
                <a:solidFill>
                  <a:schemeClr val="tx1"/>
                </a:solidFill>
                <a:ea typeface="黑体" pitchFamily="2" charset="-122"/>
              </a:rPr>
              <a:t>但每张表对应这个</a:t>
            </a:r>
            <a:r>
              <a:rPr lang="en-US" altLang="zh-CN" b="1" dirty="0">
                <a:solidFill>
                  <a:schemeClr val="tx1"/>
                </a:solidFill>
                <a:ea typeface="黑体" pitchFamily="2" charset="-122"/>
              </a:rPr>
              <a:t>BFS</a:t>
            </a:r>
            <a:r>
              <a:rPr lang="zh-CN" altLang="en-US" b="1" dirty="0">
                <a:solidFill>
                  <a:schemeClr val="tx1"/>
                </a:solidFill>
                <a:ea typeface="黑体" pitchFamily="2" charset="-122"/>
              </a:rPr>
              <a:t>的</a:t>
            </a:r>
            <a:r>
              <a:rPr lang="zh-CN" altLang="en-US" b="1" dirty="0">
                <a:solidFill>
                  <a:srgbClr val="7030A0"/>
                </a:solidFill>
                <a:ea typeface="黑体" pitchFamily="2" charset="-122"/>
              </a:rPr>
              <a:t>互不相同的基</a:t>
            </a:r>
            <a:r>
              <a:rPr lang="zh-CN" altLang="en-US" b="1" dirty="0">
                <a:ea typeface="黑体" pitchFamily="2" charset="-122"/>
              </a:rPr>
              <a:t>！</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13" y="692150"/>
            <a:ext cx="7024687" cy="257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6"/>
          <p:cNvGrpSpPr>
            <a:grpSpLocks/>
          </p:cNvGrpSpPr>
          <p:nvPr/>
        </p:nvGrpSpPr>
        <p:grpSpPr bwMode="auto">
          <a:xfrm>
            <a:off x="684213" y="3708400"/>
            <a:ext cx="5106987" cy="527050"/>
            <a:chOff x="684213" y="3708400"/>
            <a:chExt cx="5106987" cy="527050"/>
          </a:xfrm>
        </p:grpSpPr>
        <p:sp>
          <p:nvSpPr>
            <p:cNvPr id="55302" name="Text Box 6"/>
            <p:cNvSpPr txBox="1">
              <a:spLocks noChangeArrowheads="1"/>
            </p:cNvSpPr>
            <p:nvPr/>
          </p:nvSpPr>
          <p:spPr bwMode="auto">
            <a:xfrm>
              <a:off x="684213" y="3716338"/>
              <a:ext cx="288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dirty="0">
                  <a:solidFill>
                    <a:schemeClr val="tx1"/>
                  </a:solidFill>
                  <a:ea typeface="黑体" pitchFamily="2" charset="-122"/>
                </a:rPr>
                <a:t>第七张单纯形表</a:t>
              </a:r>
            </a:p>
          </p:txBody>
        </p:sp>
        <p:sp>
          <p:nvSpPr>
            <p:cNvPr id="55303" name="Text Box 10"/>
            <p:cNvSpPr txBox="1">
              <a:spLocks noChangeArrowheads="1"/>
            </p:cNvSpPr>
            <p:nvPr/>
          </p:nvSpPr>
          <p:spPr bwMode="auto">
            <a:xfrm>
              <a:off x="3340100" y="3708400"/>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2800" b="1" i="1">
                  <a:solidFill>
                    <a:schemeClr val="tx1"/>
                  </a:solidFill>
                </a:rPr>
                <a:t>B</a:t>
              </a:r>
              <a:r>
                <a:rPr lang="en-US" altLang="zh-CN" sz="2800" b="1">
                  <a:solidFill>
                    <a:schemeClr val="tx1"/>
                  </a:solidFill>
                </a:rPr>
                <a:t> = ( </a:t>
              </a:r>
              <a:r>
                <a:rPr lang="en-US" altLang="zh-CN" sz="2800" b="1" i="1">
                  <a:solidFill>
                    <a:schemeClr val="tx1"/>
                  </a:solidFill>
                </a:rPr>
                <a:t>a</a:t>
              </a:r>
              <a:r>
                <a:rPr lang="en-US" altLang="zh-CN" sz="2800" b="1" baseline="-25000">
                  <a:solidFill>
                    <a:schemeClr val="tx1"/>
                  </a:solidFill>
                </a:rPr>
                <a:t>1</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2</a:t>
              </a:r>
              <a:r>
                <a:rPr lang="en-US" altLang="zh-CN" sz="2800" b="1">
                  <a:solidFill>
                    <a:schemeClr val="tx1"/>
                  </a:solidFill>
                </a:rPr>
                <a:t>, </a:t>
              </a:r>
              <a:r>
                <a:rPr lang="en-US" altLang="zh-CN" sz="2800" b="1" i="1">
                  <a:solidFill>
                    <a:schemeClr val="tx1"/>
                  </a:solidFill>
                </a:rPr>
                <a:t>a</a:t>
              </a:r>
              <a:r>
                <a:rPr lang="en-US" altLang="zh-CN" sz="2800" b="1" baseline="-25000">
                  <a:solidFill>
                    <a:schemeClr val="tx1"/>
                  </a:solidFill>
                </a:rPr>
                <a:t>3</a:t>
              </a:r>
              <a:r>
                <a:rPr lang="en-US" altLang="zh-CN" sz="2800" b="1">
                  <a:solidFill>
                    <a:schemeClr val="tx1"/>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5938"/>
                                        </p:tgtEl>
                                        <p:attrNameLst>
                                          <p:attrName>style.visibility</p:attrName>
                                        </p:attrNameLst>
                                      </p:cBhvr>
                                      <p:to>
                                        <p:strVal val="visible"/>
                                      </p:to>
                                    </p:set>
                                    <p:animEffect transition="in" filter="wipe(down)">
                                      <p:cBhvr>
                                        <p:cTn id="12" dur="500"/>
                                        <p:tgtEl>
                                          <p:spTgt spid="2959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5939"/>
                                        </p:tgtEl>
                                        <p:attrNameLst>
                                          <p:attrName>style.visibility</p:attrName>
                                        </p:attrNameLst>
                                      </p:cBhvr>
                                      <p:to>
                                        <p:strVal val="visible"/>
                                      </p:to>
                                    </p:set>
                                    <p:animEffect transition="in" filter="wipe(down)">
                                      <p:cBhvr>
                                        <p:cTn id="17" dur="500"/>
                                        <p:tgtEl>
                                          <p:spTgt spid="29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p:bldP spid="29593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95288" y="188913"/>
            <a:ext cx="3889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ea typeface="黑体" pitchFamily="2" charset="-122"/>
              </a:rPr>
              <a:t>避免循环的方法</a:t>
            </a:r>
          </a:p>
        </p:txBody>
      </p:sp>
      <p:sp>
        <p:nvSpPr>
          <p:cNvPr id="296963" name="Rectangle 3"/>
          <p:cNvSpPr>
            <a:spLocks noChangeArrowheads="1"/>
          </p:cNvSpPr>
          <p:nvPr/>
        </p:nvSpPr>
        <p:spPr bwMode="auto">
          <a:xfrm>
            <a:off x="752475" y="3749675"/>
            <a:ext cx="78200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pPr>
            <a:r>
              <a:rPr lang="en-US" altLang="zh-CN" b="1" dirty="0">
                <a:solidFill>
                  <a:schemeClr val="tx1"/>
                </a:solidFill>
              </a:rPr>
              <a:t>⊙</a:t>
            </a:r>
            <a:r>
              <a:rPr lang="zh-CN" altLang="en-US" b="1" dirty="0">
                <a:solidFill>
                  <a:schemeClr val="tx1"/>
                </a:solidFill>
                <a:ea typeface="黑体" pitchFamily="2" charset="-122"/>
              </a:rPr>
              <a:t>进基后使目标值减小的变量中，选</a:t>
            </a:r>
            <a:r>
              <a:rPr lang="zh-CN" altLang="en-US" b="1" dirty="0">
                <a:solidFill>
                  <a:srgbClr val="7030A0"/>
                </a:solidFill>
                <a:ea typeface="黑体" pitchFamily="2" charset="-122"/>
              </a:rPr>
              <a:t>指标最小者</a:t>
            </a:r>
            <a:r>
              <a:rPr lang="zh-CN" altLang="en-US" b="1" dirty="0">
                <a:solidFill>
                  <a:schemeClr val="tx1"/>
                </a:solidFill>
                <a:ea typeface="黑体" pitchFamily="2" charset="-122"/>
              </a:rPr>
              <a:t>进基</a:t>
            </a:r>
            <a:r>
              <a:rPr lang="en-US" altLang="zh-CN" b="1" dirty="0">
                <a:solidFill>
                  <a:schemeClr val="tx1"/>
                </a:solidFill>
                <a:ea typeface="黑体" pitchFamily="2" charset="-122"/>
              </a:rPr>
              <a:t>(</a:t>
            </a:r>
            <a:r>
              <a:rPr lang="zh-CN" altLang="en-US" b="1" dirty="0">
                <a:solidFill>
                  <a:schemeClr val="tx1"/>
                </a:solidFill>
                <a:latin typeface="黑体" pitchFamily="2" charset="-122"/>
                <a:ea typeface="黑体" pitchFamily="2" charset="-122"/>
              </a:rPr>
              <a:t>负既约费用系数中指标最小者规则</a:t>
            </a:r>
            <a:r>
              <a:rPr lang="en-US" altLang="zh-CN" b="1" dirty="0">
                <a:solidFill>
                  <a:schemeClr val="tx1"/>
                </a:solidFill>
                <a:ea typeface="黑体" pitchFamily="2" charset="-122"/>
              </a:rPr>
              <a:t>)</a:t>
            </a:r>
            <a:endParaRPr lang="zh-CN" altLang="en-US" b="1" dirty="0">
              <a:solidFill>
                <a:schemeClr val="tx1"/>
              </a:solidFill>
              <a:ea typeface="黑体" pitchFamily="2" charset="-122"/>
            </a:endParaRPr>
          </a:p>
        </p:txBody>
      </p:sp>
      <p:sp>
        <p:nvSpPr>
          <p:cNvPr id="296964" name="Text Box 4"/>
          <p:cNvSpPr txBox="1">
            <a:spLocks noChangeArrowheads="1"/>
          </p:cNvSpPr>
          <p:nvPr/>
        </p:nvSpPr>
        <p:spPr bwMode="auto">
          <a:xfrm>
            <a:off x="514350" y="2306638"/>
            <a:ext cx="8108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dirty="0">
                <a:solidFill>
                  <a:schemeClr val="tx1"/>
                </a:solidFill>
              </a:rPr>
              <a:t>◎ </a:t>
            </a:r>
            <a:r>
              <a:rPr lang="zh-CN" altLang="en-US" b="1" dirty="0">
                <a:solidFill>
                  <a:schemeClr val="tx1"/>
                </a:solidFill>
                <a:ea typeface="黑体" pitchFamily="2" charset="-122"/>
              </a:rPr>
              <a:t>摄动法</a:t>
            </a:r>
            <a:r>
              <a:rPr lang="en-US" altLang="zh-CN" b="1" dirty="0">
                <a:solidFill>
                  <a:schemeClr val="tx1"/>
                </a:solidFill>
                <a:ea typeface="黑体" pitchFamily="2" charset="-122"/>
              </a:rPr>
              <a:t>(</a:t>
            </a:r>
            <a:r>
              <a:rPr lang="en-US" altLang="zh-CN" b="1" dirty="0">
                <a:solidFill>
                  <a:schemeClr val="tx1"/>
                </a:solidFill>
              </a:rPr>
              <a:t>Dantzig, </a:t>
            </a:r>
            <a:r>
              <a:rPr lang="en-US" altLang="zh-CN" b="1" dirty="0">
                <a:solidFill>
                  <a:schemeClr val="tx1"/>
                </a:solidFill>
                <a:ea typeface="黑体" pitchFamily="2" charset="-122"/>
              </a:rPr>
              <a:t>1954)&amp;</a:t>
            </a:r>
            <a:r>
              <a:rPr lang="zh-CN" altLang="en-US" b="1" dirty="0">
                <a:solidFill>
                  <a:schemeClr val="tx1"/>
                </a:solidFill>
                <a:ea typeface="黑体" pitchFamily="2" charset="-122"/>
              </a:rPr>
              <a:t>字典序法</a:t>
            </a:r>
            <a:r>
              <a:rPr lang="en-US" altLang="zh-CN" b="1" dirty="0">
                <a:solidFill>
                  <a:schemeClr val="tx1"/>
                </a:solidFill>
                <a:ea typeface="黑体" pitchFamily="2" charset="-122"/>
              </a:rPr>
              <a:t>(</a:t>
            </a:r>
            <a:r>
              <a:rPr lang="en-US" altLang="zh-CN" b="1" dirty="0">
                <a:solidFill>
                  <a:schemeClr val="tx1"/>
                </a:solidFill>
              </a:rPr>
              <a:t>Orden, Wolfe</a:t>
            </a:r>
            <a:r>
              <a:rPr lang="zh-CN" altLang="en-US" b="1" dirty="0">
                <a:solidFill>
                  <a:schemeClr val="tx1"/>
                </a:solidFill>
              </a:rPr>
              <a:t>，</a:t>
            </a:r>
            <a:r>
              <a:rPr lang="en-US" altLang="zh-CN" b="1" dirty="0">
                <a:solidFill>
                  <a:schemeClr val="tx1"/>
                </a:solidFill>
                <a:ea typeface="黑体" pitchFamily="2" charset="-122"/>
              </a:rPr>
              <a:t>1954)</a:t>
            </a:r>
            <a:endParaRPr lang="en-US" altLang="zh-CN" sz="2800" b="1" dirty="0">
              <a:solidFill>
                <a:schemeClr val="tx1"/>
              </a:solidFill>
              <a:ea typeface="黑体" pitchFamily="2" charset="-122"/>
            </a:endParaRPr>
          </a:p>
        </p:txBody>
      </p:sp>
      <p:sp>
        <p:nvSpPr>
          <p:cNvPr id="296965" name="Text Box 5"/>
          <p:cNvSpPr txBox="1">
            <a:spLocks noChangeArrowheads="1"/>
          </p:cNvSpPr>
          <p:nvPr/>
        </p:nvSpPr>
        <p:spPr bwMode="auto">
          <a:xfrm>
            <a:off x="488950" y="2938463"/>
            <a:ext cx="7488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dirty="0">
                <a:solidFill>
                  <a:schemeClr val="tx1"/>
                </a:solidFill>
              </a:rPr>
              <a:t>◎</a:t>
            </a:r>
            <a:r>
              <a:rPr lang="en-US" altLang="zh-CN" dirty="0">
                <a:solidFill>
                  <a:schemeClr val="tx1"/>
                </a:solidFill>
              </a:rPr>
              <a:t>  </a:t>
            </a:r>
            <a:r>
              <a:rPr lang="en-US" altLang="zh-CN" sz="2800" b="1" dirty="0">
                <a:solidFill>
                  <a:srgbClr val="7030A0"/>
                </a:solidFill>
                <a:ea typeface="黑体" pitchFamily="2" charset="-122"/>
              </a:rPr>
              <a:t>Bland</a:t>
            </a:r>
            <a:r>
              <a:rPr lang="zh-CN" altLang="en-US" sz="2800" b="1" dirty="0">
                <a:solidFill>
                  <a:srgbClr val="7030A0"/>
                </a:solidFill>
                <a:ea typeface="黑体" pitchFamily="2" charset="-122"/>
              </a:rPr>
              <a:t>法则</a:t>
            </a:r>
            <a:r>
              <a:rPr lang="en-US" altLang="zh-CN" sz="2800" b="1" dirty="0">
                <a:solidFill>
                  <a:schemeClr val="tx1"/>
                </a:solidFill>
                <a:ea typeface="黑体" pitchFamily="2" charset="-122"/>
              </a:rPr>
              <a:t>(Bland, 1977)</a:t>
            </a:r>
            <a:r>
              <a:rPr lang="zh-CN" altLang="en-US" sz="2800" b="1" dirty="0">
                <a:solidFill>
                  <a:schemeClr val="tx1"/>
                </a:solidFill>
                <a:ea typeface="黑体" pitchFamily="2" charset="-122"/>
              </a:rPr>
              <a:t>－最小指标法则</a:t>
            </a:r>
          </a:p>
        </p:txBody>
      </p:sp>
      <p:sp>
        <p:nvSpPr>
          <p:cNvPr id="296967" name="Rectangle 7"/>
          <p:cNvSpPr>
            <a:spLocks noChangeArrowheads="1"/>
          </p:cNvSpPr>
          <p:nvPr/>
        </p:nvSpPr>
        <p:spPr bwMode="auto">
          <a:xfrm>
            <a:off x="763588" y="4654550"/>
            <a:ext cx="7859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pPr>
            <a:r>
              <a:rPr lang="en-US" altLang="zh-CN" b="1" dirty="0">
                <a:solidFill>
                  <a:schemeClr val="tx1"/>
                </a:solidFill>
              </a:rPr>
              <a:t>⊙</a:t>
            </a:r>
            <a:r>
              <a:rPr lang="zh-CN" altLang="en-US" b="1" dirty="0">
                <a:solidFill>
                  <a:schemeClr val="tx1"/>
                </a:solidFill>
                <a:ea typeface="黑体" pitchFamily="2" charset="-122"/>
              </a:rPr>
              <a:t>出基后使新的基本解</a:t>
            </a:r>
            <a:r>
              <a:rPr lang="zh-CN" altLang="en-US" b="1" dirty="0">
                <a:solidFill>
                  <a:srgbClr val="7030A0"/>
                </a:solidFill>
                <a:ea typeface="黑体" pitchFamily="2" charset="-122"/>
              </a:rPr>
              <a:t>保持可行</a:t>
            </a:r>
            <a:r>
              <a:rPr lang="zh-CN" altLang="en-US" b="1" dirty="0">
                <a:solidFill>
                  <a:schemeClr val="tx1"/>
                </a:solidFill>
                <a:ea typeface="黑体" pitchFamily="2" charset="-122"/>
              </a:rPr>
              <a:t>的变量中，选</a:t>
            </a:r>
            <a:r>
              <a:rPr lang="zh-CN" altLang="en-US" b="1" dirty="0">
                <a:solidFill>
                  <a:srgbClr val="7030A0"/>
                </a:solidFill>
                <a:ea typeface="黑体" pitchFamily="2" charset="-122"/>
              </a:rPr>
              <a:t>指标最小者</a:t>
            </a:r>
            <a:r>
              <a:rPr lang="zh-CN" altLang="en-US" b="1" dirty="0">
                <a:solidFill>
                  <a:schemeClr val="tx1"/>
                </a:solidFill>
                <a:ea typeface="黑体" pitchFamily="2" charset="-122"/>
              </a:rPr>
              <a:t>出基</a:t>
            </a:r>
            <a:r>
              <a:rPr lang="en-US" altLang="zh-CN" b="1" dirty="0">
                <a:solidFill>
                  <a:schemeClr val="tx1"/>
                </a:solidFill>
                <a:ea typeface="黑体" pitchFamily="2" charset="-122"/>
              </a:rPr>
              <a:t>(</a:t>
            </a:r>
            <a:r>
              <a:rPr lang="zh-CN" altLang="en-US" b="1" dirty="0">
                <a:solidFill>
                  <a:schemeClr val="tx1"/>
                </a:solidFill>
                <a:latin typeface="黑体" pitchFamily="2" charset="-122"/>
                <a:ea typeface="黑体" pitchFamily="2" charset="-122"/>
              </a:rPr>
              <a:t>最小正比率规则，平局时取最小指标者</a:t>
            </a:r>
            <a:r>
              <a:rPr lang="en-US" altLang="zh-CN" b="1" dirty="0">
                <a:solidFill>
                  <a:schemeClr val="tx1"/>
                </a:solidFill>
                <a:ea typeface="黑体" pitchFamily="2" charset="-122"/>
              </a:rPr>
              <a:t>)</a:t>
            </a:r>
            <a:endParaRPr lang="zh-CN" altLang="en-US" b="1" dirty="0">
              <a:solidFill>
                <a:schemeClr val="tx1"/>
              </a:solidFill>
              <a:ea typeface="黑体" pitchFamily="2" charset="-122"/>
            </a:endParaRPr>
          </a:p>
        </p:txBody>
      </p:sp>
      <p:sp>
        <p:nvSpPr>
          <p:cNvPr id="56327" name="Rectangle 11"/>
          <p:cNvSpPr>
            <a:spLocks noChangeArrowheads="1"/>
          </p:cNvSpPr>
          <p:nvPr/>
        </p:nvSpPr>
        <p:spPr bwMode="auto">
          <a:xfrm>
            <a:off x="431800" y="882650"/>
            <a:ext cx="7899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zh-CN" altLang="en-US" b="1" dirty="0">
                <a:solidFill>
                  <a:schemeClr val="tx1"/>
                </a:solidFill>
                <a:ea typeface="黑体" pitchFamily="2" charset="-122"/>
                <a:cs typeface="Times New Roman" pitchFamily="18" charset="0"/>
              </a:rPr>
              <a:t> ⊙ 实际中经常碰到退化问题，但</a:t>
            </a:r>
            <a:r>
              <a:rPr lang="zh-CN" altLang="en-US" b="1" dirty="0">
                <a:solidFill>
                  <a:srgbClr val="7030A0"/>
                </a:solidFill>
                <a:ea typeface="黑体" pitchFamily="2" charset="-122"/>
                <a:cs typeface="Times New Roman" pitchFamily="18" charset="0"/>
              </a:rPr>
              <a:t>很少</a:t>
            </a:r>
            <a:r>
              <a:rPr lang="zh-CN" altLang="en-US" b="1" dirty="0">
                <a:solidFill>
                  <a:schemeClr val="tx1"/>
                </a:solidFill>
                <a:ea typeface="黑体" pitchFamily="2" charset="-122"/>
                <a:cs typeface="Times New Roman" pitchFamily="18" charset="0"/>
              </a:rPr>
              <a:t>出现循环</a:t>
            </a:r>
          </a:p>
          <a:p>
            <a:r>
              <a:rPr lang="zh-CN" altLang="en-US" b="1" dirty="0">
                <a:solidFill>
                  <a:schemeClr val="tx1"/>
                </a:solidFill>
                <a:ea typeface="黑体" pitchFamily="2" charset="-122"/>
                <a:cs typeface="Times New Roman" pitchFamily="18" charset="0"/>
              </a:rPr>
              <a:t>⊙ 避免出现循环的措施：摄动法、字典序法、</a:t>
            </a:r>
            <a:r>
              <a:rPr lang="en-US" altLang="zh-CN" b="1" dirty="0">
                <a:solidFill>
                  <a:srgbClr val="7030A0"/>
                </a:solidFill>
                <a:ea typeface="黑体" pitchFamily="2" charset="-122"/>
                <a:cs typeface="Times New Roman" pitchFamily="18" charset="0"/>
              </a:rPr>
              <a:t>Bland</a:t>
            </a:r>
            <a:r>
              <a:rPr lang="zh-CN" altLang="en-US" b="1" dirty="0">
                <a:solidFill>
                  <a:srgbClr val="7030A0"/>
                </a:solidFill>
                <a:ea typeface="黑体" pitchFamily="2" charset="-122"/>
                <a:cs typeface="Times New Roman" pitchFamily="18" charset="0"/>
              </a:rPr>
              <a:t>法则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96963"/>
                                        </p:tgtEl>
                                        <p:attrNameLst>
                                          <p:attrName>style.visibility</p:attrName>
                                        </p:attrNameLst>
                                      </p:cBhvr>
                                      <p:to>
                                        <p:strVal val="visible"/>
                                      </p:to>
                                    </p:set>
                                    <p:animEffect transition="in" filter="wipe(up)">
                                      <p:cBhvr>
                                        <p:cTn id="15" dur="500"/>
                                        <p:tgtEl>
                                          <p:spTgt spid="2969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96967"/>
                                        </p:tgtEl>
                                        <p:attrNameLst>
                                          <p:attrName>style.visibility</p:attrName>
                                        </p:attrNameLst>
                                      </p:cBhvr>
                                      <p:to>
                                        <p:strVal val="visible"/>
                                      </p:to>
                                    </p:set>
                                    <p:animEffect transition="in" filter="wipe(up)">
                                      <p:cBhvr>
                                        <p:cTn id="20" dur="500"/>
                                        <p:tgtEl>
                                          <p:spTgt spid="296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p:bldP spid="296964" grpId="0"/>
      <p:bldP spid="296965" grpId="0"/>
      <p:bldP spid="2969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743075"/>
            <a:ext cx="7143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4292600"/>
            <a:ext cx="74580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988" name="Text Box 4"/>
          <p:cNvSpPr txBox="1">
            <a:spLocks noChangeArrowheads="1"/>
          </p:cNvSpPr>
          <p:nvPr/>
        </p:nvSpPr>
        <p:spPr bwMode="auto">
          <a:xfrm>
            <a:off x="684213" y="1038225"/>
            <a:ext cx="741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dirty="0">
                <a:solidFill>
                  <a:srgbClr val="7030A0"/>
                </a:solidFill>
                <a:ea typeface="黑体" pitchFamily="2" charset="-122"/>
              </a:rPr>
              <a:t>前</a:t>
            </a:r>
            <a:r>
              <a:rPr lang="en-US" altLang="zh-CN" sz="2800" b="1" dirty="0">
                <a:solidFill>
                  <a:srgbClr val="7030A0"/>
                </a:solidFill>
                <a:ea typeface="黑体" pitchFamily="2" charset="-122"/>
              </a:rPr>
              <a:t>4</a:t>
            </a:r>
            <a:r>
              <a:rPr lang="zh-CN" altLang="en-US" sz="2800" b="1" dirty="0">
                <a:solidFill>
                  <a:srgbClr val="7030A0"/>
                </a:solidFill>
                <a:ea typeface="黑体" pitchFamily="2" charset="-122"/>
              </a:rPr>
              <a:t>张</a:t>
            </a:r>
            <a:r>
              <a:rPr lang="zh-CN" altLang="en-US" sz="2800" b="1" dirty="0">
                <a:solidFill>
                  <a:schemeClr val="tx1"/>
                </a:solidFill>
                <a:ea typeface="黑体" pitchFamily="2" charset="-122"/>
              </a:rPr>
              <a:t>单纯形表相同！第</a:t>
            </a:r>
            <a:r>
              <a:rPr lang="en-US" altLang="zh-CN" sz="2800" b="1" dirty="0">
                <a:solidFill>
                  <a:schemeClr val="tx1"/>
                </a:solidFill>
                <a:ea typeface="黑体" pitchFamily="2" charset="-122"/>
              </a:rPr>
              <a:t>5</a:t>
            </a:r>
            <a:r>
              <a:rPr lang="zh-CN" altLang="en-US" sz="2800" b="1" dirty="0">
                <a:solidFill>
                  <a:schemeClr val="tx1"/>
                </a:solidFill>
                <a:ea typeface="黑体" pitchFamily="2" charset="-122"/>
              </a:rPr>
              <a:t>张单纯形表是</a:t>
            </a:r>
          </a:p>
        </p:txBody>
      </p:sp>
      <p:sp>
        <p:nvSpPr>
          <p:cNvPr id="57349" name="Text Box 5"/>
          <p:cNvSpPr txBox="1">
            <a:spLocks noChangeArrowheads="1"/>
          </p:cNvSpPr>
          <p:nvPr/>
        </p:nvSpPr>
        <p:spPr bwMode="auto">
          <a:xfrm>
            <a:off x="684213" y="476250"/>
            <a:ext cx="8135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dirty="0">
                <a:solidFill>
                  <a:schemeClr val="tx1"/>
                </a:solidFill>
                <a:ea typeface="黑体" pitchFamily="2" charset="-122"/>
              </a:rPr>
              <a:t>利用</a:t>
            </a:r>
            <a:r>
              <a:rPr lang="en-US" altLang="zh-CN" sz="2800" b="1" dirty="0">
                <a:solidFill>
                  <a:srgbClr val="7030A0"/>
                </a:solidFill>
                <a:ea typeface="黑体" pitchFamily="2" charset="-122"/>
              </a:rPr>
              <a:t>Bland</a:t>
            </a:r>
            <a:r>
              <a:rPr lang="zh-CN" altLang="en-US" sz="2800" b="1" dirty="0">
                <a:solidFill>
                  <a:srgbClr val="7030A0"/>
                </a:solidFill>
                <a:ea typeface="黑体" pitchFamily="2" charset="-122"/>
              </a:rPr>
              <a:t>法则</a:t>
            </a:r>
            <a:r>
              <a:rPr lang="zh-CN" altLang="en-US" sz="2800" b="1" dirty="0">
                <a:solidFill>
                  <a:schemeClr val="tx1"/>
                </a:solidFill>
                <a:ea typeface="黑体" pitchFamily="2" charset="-122"/>
              </a:rPr>
              <a:t>作为转轴规则求解</a:t>
            </a:r>
            <a:r>
              <a:rPr lang="en-US" altLang="zh-CN" sz="2800" b="1" dirty="0">
                <a:solidFill>
                  <a:schemeClr val="tx1"/>
                </a:solidFill>
                <a:ea typeface="黑体" pitchFamily="2" charset="-122"/>
              </a:rPr>
              <a:t>Beale</a:t>
            </a:r>
            <a:r>
              <a:rPr lang="zh-CN" altLang="en-US" sz="2800" b="1" dirty="0">
                <a:solidFill>
                  <a:schemeClr val="tx1"/>
                </a:solidFill>
                <a:ea typeface="黑体" pitchFamily="2" charset="-122"/>
              </a:rPr>
              <a:t>的例子！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Effect transition="in" filter="wipe(up)">
                                      <p:cBhvr>
                                        <p:cTn id="7" dur="500"/>
                                        <p:tgtEl>
                                          <p:spTgt spid="297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7986"/>
                                        </p:tgtEl>
                                        <p:attrNameLst>
                                          <p:attrName>style.visibility</p:attrName>
                                        </p:attrNameLst>
                                      </p:cBhvr>
                                      <p:to>
                                        <p:strVal val="visible"/>
                                      </p:to>
                                    </p:set>
                                    <p:animEffect transition="in" filter="wipe(up)">
                                      <p:cBhvr>
                                        <p:cTn id="12" dur="500"/>
                                        <p:tgtEl>
                                          <p:spTgt spid="2979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97987"/>
                                        </p:tgtEl>
                                        <p:attrNameLst>
                                          <p:attrName>style.visibility</p:attrName>
                                        </p:attrNameLst>
                                      </p:cBhvr>
                                      <p:to>
                                        <p:strVal val="visible"/>
                                      </p:to>
                                    </p:set>
                                    <p:animEffect transition="in" filter="wipe(up)">
                                      <p:cBhvr>
                                        <p:cTn id="17" dur="500"/>
                                        <p:tgtEl>
                                          <p:spTgt spid="297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052513"/>
            <a:ext cx="81438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ext Box 3"/>
          <p:cNvSpPr txBox="1">
            <a:spLocks noChangeArrowheads="1"/>
          </p:cNvSpPr>
          <p:nvPr/>
        </p:nvSpPr>
        <p:spPr bwMode="auto">
          <a:xfrm>
            <a:off x="2195513" y="3978275"/>
            <a:ext cx="482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latin typeface="黑体" pitchFamily="2" charset="-122"/>
                <a:ea typeface="黑体" pitchFamily="2" charset="-122"/>
              </a:rPr>
              <a:t>最后一张单纯形表</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最优单纯形表</a:t>
            </a:r>
          </a:p>
        </p:txBody>
      </p:sp>
      <p:sp>
        <p:nvSpPr>
          <p:cNvPr id="58372" name="Text Box 8"/>
          <p:cNvSpPr txBox="1">
            <a:spLocks noChangeArrowheads="1"/>
          </p:cNvSpPr>
          <p:nvPr/>
        </p:nvSpPr>
        <p:spPr bwMode="auto">
          <a:xfrm>
            <a:off x="838200" y="4586288"/>
            <a:ext cx="595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i="1">
                <a:solidFill>
                  <a:schemeClr val="tx1"/>
                </a:solidFill>
              </a:rPr>
              <a:t>x</a:t>
            </a:r>
            <a:r>
              <a:rPr lang="en-US" altLang="zh-CN" sz="2800" b="1">
                <a:solidFill>
                  <a:schemeClr val="tx1"/>
                </a:solidFill>
              </a:rPr>
              <a:t>* = (3/4, 0, 0, 1, 0, 1, 0)</a:t>
            </a:r>
            <a:r>
              <a:rPr lang="en-US" altLang="zh-CN" sz="2800" b="1" baseline="30000">
                <a:solidFill>
                  <a:schemeClr val="tx1"/>
                </a:solidFill>
              </a:rPr>
              <a:t>T</a:t>
            </a:r>
            <a:r>
              <a:rPr lang="en-US" altLang="zh-CN" sz="2800" b="1">
                <a:solidFill>
                  <a:schemeClr val="tx1"/>
                </a:solidFill>
              </a:rPr>
              <a:t>,  </a:t>
            </a:r>
            <a:r>
              <a:rPr lang="en-US" altLang="zh-CN" sz="2800" b="1" i="1">
                <a:solidFill>
                  <a:schemeClr val="tx1"/>
                </a:solidFill>
              </a:rPr>
              <a:t>z</a:t>
            </a:r>
            <a:r>
              <a:rPr lang="en-US" altLang="zh-CN" sz="2800" b="1">
                <a:solidFill>
                  <a:schemeClr val="tx1"/>
                </a:solidFill>
              </a:rPr>
              <a:t>* = -5/4</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850900" y="1917700"/>
            <a:ext cx="7594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914400" indent="-457200">
              <a:defRPr kumimoji="1" sz="2400">
                <a:solidFill>
                  <a:srgbClr val="000066"/>
                </a:solidFill>
                <a:latin typeface="Times New Roman" pitchFamily="18" charset="0"/>
                <a:ea typeface="宋体" pitchFamily="2" charset="-122"/>
              </a:defRPr>
            </a:lvl2pPr>
            <a:lvl3pPr marL="1371600" indent="-4572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dirty="0">
                <a:solidFill>
                  <a:schemeClr val="tx1"/>
                </a:solidFill>
                <a:latin typeface="黑体" pitchFamily="2" charset="-122"/>
                <a:ea typeface="黑体" pitchFamily="2" charset="-122"/>
              </a:rPr>
              <a:t>启动单纯形法：人工变量</a:t>
            </a:r>
            <a:r>
              <a:rPr lang="en-US" altLang="zh-CN" dirty="0">
                <a:solidFill>
                  <a:schemeClr val="tx1"/>
                </a:solidFill>
                <a:latin typeface="黑体" pitchFamily="2" charset="-122"/>
                <a:ea typeface="黑体" pitchFamily="2" charset="-122"/>
              </a:rPr>
              <a:t>&amp;</a:t>
            </a:r>
            <a:r>
              <a:rPr lang="zh-CN" altLang="en-US" dirty="0">
                <a:solidFill>
                  <a:schemeClr val="tx1"/>
                </a:solidFill>
                <a:latin typeface="黑体" pitchFamily="2" charset="-122"/>
                <a:ea typeface="黑体" pitchFamily="2" charset="-122"/>
              </a:rPr>
              <a:t>辅助问题－</a:t>
            </a:r>
            <a:r>
              <a:rPr lang="zh-CN" altLang="en-US" dirty="0">
                <a:solidFill>
                  <a:srgbClr val="0070C0"/>
                </a:solidFill>
                <a:latin typeface="黑体" pitchFamily="2" charset="-122"/>
                <a:ea typeface="黑体" pitchFamily="2" charset="-122"/>
              </a:rPr>
              <a:t>辅助问题的最优解与原问题可行解的关系</a:t>
            </a:r>
            <a:endParaRPr lang="en-US" altLang="zh-CN" dirty="0">
              <a:solidFill>
                <a:srgbClr val="0070C0"/>
              </a:solidFill>
              <a:latin typeface="黑体" pitchFamily="2" charset="-122"/>
              <a:ea typeface="黑体" pitchFamily="2" charset="-122"/>
            </a:endParaRPr>
          </a:p>
          <a:p>
            <a:pPr algn="l">
              <a:buFont typeface="Wingdings" pitchFamily="2" charset="2"/>
              <a:buChar char="l"/>
            </a:pPr>
            <a:r>
              <a:rPr lang="zh-CN" altLang="en-US" dirty="0">
                <a:solidFill>
                  <a:schemeClr val="tx1"/>
                </a:solidFill>
                <a:latin typeface="黑体" pitchFamily="2" charset="-122"/>
                <a:ea typeface="黑体" pitchFamily="2" charset="-122"/>
              </a:rPr>
              <a:t>两阶段法</a:t>
            </a:r>
            <a:r>
              <a:rPr lang="zh-CN" altLang="en-US" dirty="0">
                <a:solidFill>
                  <a:srgbClr val="0070C0"/>
                </a:solidFill>
                <a:latin typeface="黑体" pitchFamily="2" charset="-122"/>
                <a:ea typeface="黑体" pitchFamily="2" charset="-122"/>
              </a:rPr>
              <a:t>－每个阶段的初始化及其解的情况</a:t>
            </a:r>
            <a:endParaRPr lang="en-US" altLang="zh-CN" dirty="0">
              <a:solidFill>
                <a:srgbClr val="0070C0"/>
              </a:solidFill>
              <a:latin typeface="黑体" pitchFamily="2" charset="-122"/>
              <a:ea typeface="黑体" pitchFamily="2" charset="-122"/>
            </a:endParaRPr>
          </a:p>
          <a:p>
            <a:pPr algn="l">
              <a:buFont typeface="Wingdings" pitchFamily="2" charset="2"/>
              <a:buChar char="l"/>
            </a:pPr>
            <a:r>
              <a:rPr lang="zh-CN" altLang="en-US" dirty="0">
                <a:solidFill>
                  <a:schemeClr val="tx1"/>
                </a:solidFill>
                <a:latin typeface="黑体" pitchFamily="2" charset="-122"/>
                <a:ea typeface="黑体" pitchFamily="2" charset="-122"/>
              </a:rPr>
              <a:t>单纯形法的表格实现－</a:t>
            </a:r>
            <a:r>
              <a:rPr lang="zh-CN" altLang="en-US" dirty="0">
                <a:solidFill>
                  <a:srgbClr val="0070C0"/>
                </a:solidFill>
                <a:latin typeface="黑体" pitchFamily="2" charset="-122"/>
                <a:ea typeface="黑体" pitchFamily="2" charset="-122"/>
              </a:rPr>
              <a:t>重点</a:t>
            </a:r>
            <a:endParaRPr lang="en-US" altLang="zh-CN" dirty="0">
              <a:solidFill>
                <a:srgbClr val="0070C0"/>
              </a:solidFill>
              <a:latin typeface="黑体" pitchFamily="2" charset="-122"/>
              <a:ea typeface="黑体" pitchFamily="2" charset="-122"/>
            </a:endParaRPr>
          </a:p>
          <a:p>
            <a:pPr algn="l">
              <a:buFont typeface="Wingdings" pitchFamily="2" charset="2"/>
              <a:buChar char="l"/>
            </a:pPr>
            <a:r>
              <a:rPr lang="zh-CN" altLang="en-US" dirty="0">
                <a:solidFill>
                  <a:schemeClr val="tx1"/>
                </a:solidFill>
                <a:latin typeface="黑体" pitchFamily="2" charset="-122"/>
                <a:ea typeface="黑体" pitchFamily="2" charset="-122"/>
              </a:rPr>
              <a:t>修正单纯形法</a:t>
            </a:r>
            <a:endParaRPr lang="en-US" altLang="zh-CN" dirty="0">
              <a:solidFill>
                <a:srgbClr val="0070C0"/>
              </a:solidFill>
              <a:latin typeface="黑体" pitchFamily="2" charset="-122"/>
              <a:ea typeface="黑体" pitchFamily="2" charset="-122"/>
            </a:endParaRPr>
          </a:p>
          <a:p>
            <a:pPr lvl="1" algn="l">
              <a:buFont typeface="Wingdings" pitchFamily="2" charset="2"/>
              <a:buChar char="u"/>
            </a:pPr>
            <a:r>
              <a:rPr lang="zh-CN" altLang="en-US" sz="2000" dirty="0">
                <a:solidFill>
                  <a:schemeClr val="tx1"/>
                </a:solidFill>
                <a:latin typeface="黑体" pitchFamily="2" charset="-122"/>
                <a:ea typeface="黑体" pitchFamily="2" charset="-122"/>
              </a:rPr>
              <a:t>转轴后基本可行解的基与转轴前对应基的关系</a:t>
            </a:r>
            <a:endParaRPr lang="en-US" altLang="zh-CN" sz="2000" dirty="0">
              <a:solidFill>
                <a:schemeClr val="tx1"/>
              </a:solidFill>
              <a:latin typeface="黑体" pitchFamily="2" charset="-122"/>
              <a:ea typeface="黑体" pitchFamily="2" charset="-122"/>
            </a:endParaRPr>
          </a:p>
          <a:p>
            <a:pPr lvl="2" algn="l">
              <a:buFont typeface="Wingdings" pitchFamily="2" charset="2"/>
              <a:buChar char="ü"/>
            </a:pPr>
            <a:r>
              <a:rPr lang="zh-CN" altLang="en-US" sz="2000" dirty="0">
                <a:solidFill>
                  <a:schemeClr val="tx1"/>
                </a:solidFill>
                <a:latin typeface="黑体" pitchFamily="2" charset="-122"/>
                <a:ea typeface="黑体" pitchFamily="2" charset="-122"/>
              </a:rPr>
              <a:t>理论上的表现－</a:t>
            </a:r>
            <a:r>
              <a:rPr lang="zh-CN" altLang="en-US" sz="2000" dirty="0">
                <a:solidFill>
                  <a:srgbClr val="0070C0"/>
                </a:solidFill>
                <a:latin typeface="黑体" pitchFamily="2" charset="-122"/>
                <a:ea typeface="黑体" pitchFamily="2" charset="-122"/>
              </a:rPr>
              <a:t>难点</a:t>
            </a:r>
            <a:endParaRPr lang="en-US" altLang="zh-CN" sz="2000" dirty="0">
              <a:solidFill>
                <a:schemeClr val="tx1"/>
              </a:solidFill>
              <a:latin typeface="黑体" pitchFamily="2" charset="-122"/>
              <a:ea typeface="黑体" pitchFamily="2" charset="-122"/>
            </a:endParaRPr>
          </a:p>
          <a:p>
            <a:pPr lvl="2" algn="l">
              <a:buFont typeface="Wingdings" pitchFamily="2" charset="2"/>
              <a:buChar char="ü"/>
            </a:pPr>
            <a:r>
              <a:rPr lang="zh-CN" altLang="en-US" sz="2000" dirty="0">
                <a:solidFill>
                  <a:schemeClr val="tx1"/>
                </a:solidFill>
                <a:latin typeface="黑体" pitchFamily="2" charset="-122"/>
                <a:ea typeface="黑体" pitchFamily="2" charset="-122"/>
              </a:rPr>
              <a:t>实际的实现</a:t>
            </a:r>
            <a:endParaRPr lang="en-US" altLang="zh-CN" sz="2000" dirty="0">
              <a:solidFill>
                <a:schemeClr val="tx1"/>
              </a:solidFill>
              <a:latin typeface="黑体" pitchFamily="2" charset="-122"/>
              <a:ea typeface="黑体" pitchFamily="2" charset="-122"/>
            </a:endParaRPr>
          </a:p>
          <a:p>
            <a:pPr lvl="1" algn="l">
              <a:buFont typeface="Wingdings" pitchFamily="2" charset="2"/>
              <a:buChar char="u"/>
            </a:pPr>
            <a:r>
              <a:rPr lang="zh-CN" altLang="en-US" sz="2000" dirty="0">
                <a:solidFill>
                  <a:schemeClr val="tx1"/>
                </a:solidFill>
                <a:latin typeface="黑体" pitchFamily="2" charset="-122"/>
                <a:ea typeface="黑体" pitchFamily="2" charset="-122"/>
              </a:rPr>
              <a:t>转轴后的单纯形乘子与转轴前单纯形乘子的关系</a:t>
            </a:r>
            <a:endParaRPr lang="en-US" altLang="zh-CN" sz="2000" dirty="0">
              <a:solidFill>
                <a:schemeClr val="tx1"/>
              </a:solidFill>
              <a:latin typeface="黑体" pitchFamily="2" charset="-122"/>
              <a:ea typeface="黑体" pitchFamily="2" charset="-122"/>
            </a:endParaRPr>
          </a:p>
          <a:p>
            <a:pPr lvl="1" algn="l">
              <a:buFont typeface="Wingdings" pitchFamily="2" charset="2"/>
              <a:buChar char="u"/>
            </a:pPr>
            <a:r>
              <a:rPr lang="zh-CN" altLang="en-US" sz="2000" dirty="0">
                <a:solidFill>
                  <a:schemeClr val="tx1"/>
                </a:solidFill>
                <a:latin typeface="黑体" pitchFamily="2" charset="-122"/>
                <a:ea typeface="黑体" pitchFamily="2" charset="-122"/>
              </a:rPr>
              <a:t>修正单纯形法的表格实现</a:t>
            </a:r>
            <a:endParaRPr lang="en-US" altLang="zh-CN" sz="2000" dirty="0">
              <a:solidFill>
                <a:schemeClr val="tx1"/>
              </a:solidFill>
              <a:latin typeface="黑体" pitchFamily="2" charset="-122"/>
              <a:ea typeface="黑体" pitchFamily="2" charset="-122"/>
            </a:endParaRPr>
          </a:p>
          <a:p>
            <a:pPr algn="l">
              <a:buFont typeface="Wingdings" pitchFamily="2" charset="2"/>
              <a:buChar char="l"/>
            </a:pPr>
            <a:r>
              <a:rPr lang="zh-CN" altLang="en-US" dirty="0">
                <a:solidFill>
                  <a:schemeClr val="tx1"/>
                </a:solidFill>
                <a:latin typeface="黑体" pitchFamily="2" charset="-122"/>
                <a:ea typeface="黑体" pitchFamily="2" charset="-122"/>
              </a:rPr>
              <a:t>灵敏度分析</a:t>
            </a: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约束右端项或者目标函数的系数发生变化时，解的变化情况</a:t>
            </a: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 －</a:t>
            </a:r>
            <a:r>
              <a:rPr lang="zh-CN" altLang="en-US" dirty="0">
                <a:solidFill>
                  <a:srgbClr val="0070C0"/>
                </a:solidFill>
                <a:latin typeface="黑体" pitchFamily="2" charset="-122"/>
                <a:ea typeface="黑体" pitchFamily="2" charset="-122"/>
              </a:rPr>
              <a:t>应用</a:t>
            </a:r>
            <a:endParaRPr lang="zh-CN" altLang="en-US" dirty="0">
              <a:solidFill>
                <a:schemeClr val="tx1"/>
              </a:solidFill>
              <a:latin typeface="黑体" pitchFamily="2" charset="-122"/>
              <a:ea typeface="黑体" pitchFamily="2" charset="-122"/>
            </a:endParaRPr>
          </a:p>
        </p:txBody>
      </p:sp>
      <p:sp>
        <p:nvSpPr>
          <p:cNvPr id="59395" name="TextBox 2"/>
          <p:cNvSpPr txBox="1">
            <a:spLocks noChangeArrowheads="1"/>
          </p:cNvSpPr>
          <p:nvPr/>
        </p:nvSpPr>
        <p:spPr bwMode="auto">
          <a:xfrm>
            <a:off x="2298700" y="838200"/>
            <a:ext cx="48641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solidFill>
                  <a:srgbClr val="0070C0"/>
                </a:solidFill>
                <a:latin typeface="黑体" pitchFamily="2" charset="-122"/>
                <a:ea typeface="黑体" pitchFamily="2" charset="-122"/>
              </a:rPr>
              <a:t>本节内容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47688" y="692150"/>
            <a:ext cx="3855169" cy="984250"/>
          </a:xfrm>
          <a:prstGeom prst="rect">
            <a:avLst/>
          </a:prstGeom>
          <a:solidFill>
            <a:srgbClr val="92D05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1" hangingPunct="1"/>
            <a:r>
              <a:rPr kumimoji="0" lang="zh-CN" altLang="en-US" sz="2800" dirty="0">
                <a:solidFill>
                  <a:srgbClr val="7030A0"/>
                </a:solidFill>
                <a:latin typeface="Calibri" pitchFamily="34" charset="0"/>
                <a:ea typeface="黑体" pitchFamily="2" charset="-122"/>
              </a:rPr>
              <a:t>例</a:t>
            </a:r>
            <a:r>
              <a:rPr kumimoji="0" lang="en-US" altLang="zh-CN" sz="2800" dirty="0">
                <a:solidFill>
                  <a:srgbClr val="7030A0"/>
                </a:solidFill>
                <a:latin typeface="Calibri" pitchFamily="34" charset="0"/>
                <a:ea typeface="黑体" pitchFamily="2" charset="-122"/>
              </a:rPr>
              <a:t>2. </a:t>
            </a:r>
            <a:r>
              <a:rPr kumimoji="0" lang="zh-CN" altLang="en-US" sz="2800" dirty="0">
                <a:solidFill>
                  <a:srgbClr val="7030A0"/>
                </a:solidFill>
                <a:latin typeface="Calibri" pitchFamily="34" charset="0"/>
                <a:ea typeface="黑体" pitchFamily="2" charset="-122"/>
              </a:rPr>
              <a:t>极小化绝对值的和</a:t>
            </a:r>
            <a:endParaRPr kumimoji="0" lang="zh-CN" altLang="en-US" sz="2800" dirty="0">
              <a:solidFill>
                <a:schemeClr val="tx1"/>
              </a:solidFill>
              <a:latin typeface="Calibri" pitchFamily="34" charset="0"/>
              <a:ea typeface="黑体" pitchFamily="2" charset="-122"/>
            </a:endParaRPr>
          </a:p>
        </p:txBody>
      </p:sp>
      <p:sp>
        <p:nvSpPr>
          <p:cNvPr id="14339" name="矩形 1"/>
          <p:cNvSpPr>
            <a:spLocks noChangeArrowheads="1"/>
          </p:cNvSpPr>
          <p:nvPr/>
        </p:nvSpPr>
        <p:spPr bwMode="auto">
          <a:xfrm>
            <a:off x="593627" y="3439407"/>
            <a:ext cx="4628822" cy="523220"/>
          </a:xfrm>
          <a:prstGeom prst="rect">
            <a:avLst/>
          </a:prstGeom>
          <a:solidFill>
            <a:srgbClr val="92D05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r>
              <a:rPr kumimoji="0" lang="zh-CN" altLang="en-US" sz="2800" dirty="0">
                <a:solidFill>
                  <a:srgbClr val="7030A0"/>
                </a:solidFill>
                <a:latin typeface="Calibri" pitchFamily="34" charset="0"/>
                <a:ea typeface="黑体" pitchFamily="2" charset="-122"/>
              </a:rPr>
              <a:t>例</a:t>
            </a:r>
            <a:r>
              <a:rPr kumimoji="0" lang="en-US" altLang="zh-CN" sz="2800" dirty="0">
                <a:solidFill>
                  <a:srgbClr val="7030A0"/>
                </a:solidFill>
                <a:latin typeface="Calibri" pitchFamily="34" charset="0"/>
                <a:ea typeface="黑体" pitchFamily="2" charset="-122"/>
              </a:rPr>
              <a:t>3. </a:t>
            </a:r>
            <a:r>
              <a:rPr kumimoji="0" lang="zh-CN" altLang="en-US" sz="2800" dirty="0">
                <a:solidFill>
                  <a:srgbClr val="7030A0"/>
                </a:solidFill>
                <a:latin typeface="Calibri" pitchFamily="34" charset="0"/>
                <a:ea typeface="黑体" pitchFamily="2" charset="-122"/>
              </a:rPr>
              <a:t>极小化分段线性凸函数</a:t>
            </a:r>
            <a:endParaRPr lang="zh-CN" altLang="en-US" sz="2800" dirty="0"/>
          </a:p>
        </p:txBody>
      </p:sp>
      <p:grpSp>
        <p:nvGrpSpPr>
          <p:cNvPr id="6" name="组合 5"/>
          <p:cNvGrpSpPr>
            <a:grpSpLocks/>
          </p:cNvGrpSpPr>
          <p:nvPr/>
        </p:nvGrpSpPr>
        <p:grpSpPr bwMode="auto">
          <a:xfrm>
            <a:off x="1022448" y="2013030"/>
            <a:ext cx="7642225" cy="1331912"/>
            <a:chOff x="1044041" y="2299970"/>
            <a:chExt cx="7642759" cy="1332230"/>
          </a:xfrm>
        </p:grpSpPr>
        <p:sp>
          <p:nvSpPr>
            <p:cNvPr id="3" name="TextBox 2"/>
            <p:cNvSpPr txBox="1">
              <a:spLocks noRot="1" noChangeAspect="1" noMove="1" noResize="1" noEditPoints="1" noAdjustHandles="1" noChangeArrowheads="1" noChangeShapeType="1" noTextEdit="1"/>
            </p:cNvSpPr>
            <p:nvPr/>
          </p:nvSpPr>
          <p:spPr>
            <a:xfrm>
              <a:off x="1044041" y="2299970"/>
              <a:ext cx="7642759" cy="830997"/>
            </a:xfrm>
            <a:prstGeom prst="rect">
              <a:avLst/>
            </a:prstGeom>
            <a:blipFill rotWithShape="1">
              <a:blip r:embed="rId2"/>
              <a:stretch>
                <a:fillRect l="-1037" t="-8029" b="-13139"/>
              </a:stretch>
            </a:blipFill>
          </p:spPr>
          <p:txBody>
            <a:bodyPr/>
            <a:lstStyle/>
            <a:p>
              <a:pPr>
                <a:defRPr/>
              </a:pPr>
              <a:r>
                <a:rPr lang="zh-CN" altLang="en-US">
                  <a:noFill/>
                </a:rPr>
                <a:t> </a:t>
              </a:r>
            </a:p>
          </p:txBody>
        </p:sp>
        <p:sp>
          <p:nvSpPr>
            <p:cNvPr id="4" name="矩形 3"/>
            <p:cNvSpPr>
              <a:spLocks noRot="1" noChangeAspect="1" noMove="1" noResize="1" noEditPoints="1" noAdjustHandles="1" noChangeArrowheads="1" noChangeShapeType="1" noTextEdit="1"/>
            </p:cNvSpPr>
            <p:nvPr/>
          </p:nvSpPr>
          <p:spPr>
            <a:xfrm>
              <a:off x="3274053" y="3059351"/>
              <a:ext cx="2240293" cy="572849"/>
            </a:xfrm>
            <a:prstGeom prst="rect">
              <a:avLst/>
            </a:prstGeom>
            <a:blipFill rotWithShape="1">
              <a:blip r:embed="rId3"/>
              <a:stretch>
                <a:fillRect l="-272" b="-4255"/>
              </a:stretch>
            </a:blipFill>
          </p:spPr>
          <p:txBody>
            <a:bodyPr/>
            <a:lstStyle/>
            <a:p>
              <a:pPr>
                <a:defRPr/>
              </a:pPr>
              <a:r>
                <a:rPr lang="zh-CN" altLang="en-US">
                  <a:noFill/>
                </a:rPr>
                <a:t> </a:t>
              </a:r>
            </a:p>
          </p:txBody>
        </p:sp>
      </p:grpSp>
      <p:grpSp>
        <p:nvGrpSpPr>
          <p:cNvPr id="7" name="组合 6"/>
          <p:cNvGrpSpPr>
            <a:grpSpLocks/>
          </p:cNvGrpSpPr>
          <p:nvPr/>
        </p:nvGrpSpPr>
        <p:grpSpPr bwMode="auto">
          <a:xfrm>
            <a:off x="1081186" y="4407175"/>
            <a:ext cx="7248525" cy="1370012"/>
            <a:chOff x="1120240" y="4801870"/>
            <a:chExt cx="7249060" cy="1370330"/>
          </a:xfrm>
        </p:grpSpPr>
        <p:sp>
          <p:nvSpPr>
            <p:cNvPr id="9" name="TextBox 8"/>
            <p:cNvSpPr txBox="1">
              <a:spLocks noRot="1" noChangeAspect="1" noMove="1" noResize="1" noEditPoints="1" noAdjustHandles="1" noChangeArrowheads="1" noChangeShapeType="1" noTextEdit="1"/>
            </p:cNvSpPr>
            <p:nvPr/>
          </p:nvSpPr>
          <p:spPr>
            <a:xfrm>
              <a:off x="1120240" y="4801870"/>
              <a:ext cx="7249060" cy="830997"/>
            </a:xfrm>
            <a:prstGeom prst="rect">
              <a:avLst/>
            </a:prstGeom>
            <a:blipFill rotWithShape="1">
              <a:blip r:embed="rId4"/>
              <a:stretch>
                <a:fillRect l="-1177" t="-8088" r="-1262" b="-16176"/>
              </a:stretch>
            </a:blipFill>
          </p:spPr>
          <p:txBody>
            <a:bodyPr/>
            <a:lstStyle/>
            <a:p>
              <a:pPr>
                <a:defRPr/>
              </a:pPr>
              <a:r>
                <a:rPr lang="zh-CN" altLang="en-US">
                  <a:noFill/>
                </a:rPr>
                <a:t> </a:t>
              </a:r>
            </a:p>
          </p:txBody>
        </p:sp>
        <p:sp>
          <p:nvSpPr>
            <p:cNvPr id="10" name="矩形 9"/>
            <p:cNvSpPr>
              <a:spLocks noRot="1" noChangeAspect="1" noMove="1" noResize="1" noEditPoints="1" noAdjustHandles="1" noChangeArrowheads="1" noChangeShapeType="1" noTextEdit="1"/>
            </p:cNvSpPr>
            <p:nvPr/>
          </p:nvSpPr>
          <p:spPr>
            <a:xfrm>
              <a:off x="3390385" y="5599351"/>
              <a:ext cx="2312428" cy="572849"/>
            </a:xfrm>
            <a:prstGeom prst="rect">
              <a:avLst/>
            </a:prstGeom>
            <a:blipFill rotWithShape="1">
              <a:blip r:embed="rId5"/>
              <a:stretch>
                <a:fillRect l="-263" b="-4255"/>
              </a:stretch>
            </a:blipFill>
          </p:spPr>
          <p:txBody>
            <a:bodyPr/>
            <a:lstStyle/>
            <a:p>
              <a:pPr>
                <a:defRPr/>
              </a:pPr>
              <a:r>
                <a:rPr lang="zh-CN" altLang="en-US">
                  <a:noFill/>
                </a:rPr>
                <a:t> </a:t>
              </a:r>
            </a:p>
          </p:txBody>
        </p:sp>
      </p:grpSp>
      <p:sp>
        <p:nvSpPr>
          <p:cNvPr id="14342" name="矩形 4"/>
          <p:cNvSpPr>
            <a:spLocks noChangeArrowheads="1"/>
          </p:cNvSpPr>
          <p:nvPr/>
        </p:nvSpPr>
        <p:spPr bwMode="auto">
          <a:xfrm>
            <a:off x="1039813" y="1610411"/>
            <a:ext cx="246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eaLnBrk="1" hangingPunct="1">
              <a:buFont typeface="Wingdings" pitchFamily="2" charset="2"/>
              <a:buChar char="l"/>
            </a:pPr>
            <a:r>
              <a:rPr kumimoji="0" lang="en-US" altLang="zh-CN" dirty="0">
                <a:solidFill>
                  <a:schemeClr val="tx1"/>
                </a:solidFill>
                <a:latin typeface="Calibri" pitchFamily="34" charset="0"/>
                <a:ea typeface="黑体" pitchFamily="2" charset="-122"/>
              </a:rPr>
              <a:t>p.44 </a:t>
            </a:r>
            <a:r>
              <a:rPr kumimoji="0" lang="zh-CN" altLang="en-US" dirty="0">
                <a:solidFill>
                  <a:schemeClr val="tx1"/>
                </a:solidFill>
                <a:latin typeface="Calibri" pitchFamily="34" charset="0"/>
                <a:ea typeface="黑体" pitchFamily="2" charset="-122"/>
              </a:rPr>
              <a:t>习题</a:t>
            </a:r>
            <a:r>
              <a:rPr kumimoji="0" lang="en-US" altLang="zh-CN" dirty="0">
                <a:solidFill>
                  <a:schemeClr val="tx1"/>
                </a:solidFill>
                <a:latin typeface="Calibri" pitchFamily="34" charset="0"/>
                <a:ea typeface="黑体" pitchFamily="2" charset="-122"/>
              </a:rPr>
              <a:t>2.2</a:t>
            </a:r>
            <a:endParaRPr kumimoji="0" lang="zh-CN" altLang="en-US" dirty="0">
              <a:solidFill>
                <a:schemeClr val="tx1"/>
              </a:solidFill>
              <a:latin typeface="Calibri" pitchFamily="34" charset="0"/>
              <a:ea typeface="黑体" pitchFamily="2" charset="-122"/>
            </a:endParaRPr>
          </a:p>
        </p:txBody>
      </p:sp>
      <p:sp>
        <p:nvSpPr>
          <p:cNvPr id="14343" name="矩形 13"/>
          <p:cNvSpPr>
            <a:spLocks noChangeArrowheads="1"/>
          </p:cNvSpPr>
          <p:nvPr/>
        </p:nvSpPr>
        <p:spPr bwMode="auto">
          <a:xfrm>
            <a:off x="1090613" y="4008222"/>
            <a:ext cx="246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eaLnBrk="1" hangingPunct="1">
              <a:buFont typeface="Wingdings" pitchFamily="2" charset="2"/>
              <a:buChar char="l"/>
            </a:pPr>
            <a:r>
              <a:rPr kumimoji="0" lang="en-US" altLang="zh-CN" dirty="0">
                <a:solidFill>
                  <a:schemeClr val="tx1"/>
                </a:solidFill>
                <a:latin typeface="Calibri" pitchFamily="34" charset="0"/>
                <a:ea typeface="黑体" pitchFamily="2" charset="-122"/>
              </a:rPr>
              <a:t>p.44 </a:t>
            </a:r>
            <a:r>
              <a:rPr kumimoji="0" lang="zh-CN" altLang="en-US" dirty="0">
                <a:solidFill>
                  <a:schemeClr val="tx1"/>
                </a:solidFill>
                <a:latin typeface="Calibri" pitchFamily="34" charset="0"/>
                <a:ea typeface="黑体" pitchFamily="2" charset="-122"/>
              </a:rPr>
              <a:t>习题</a:t>
            </a:r>
            <a:r>
              <a:rPr kumimoji="0" lang="en-US" altLang="zh-CN" dirty="0">
                <a:solidFill>
                  <a:schemeClr val="tx1"/>
                </a:solidFill>
                <a:latin typeface="Calibri" pitchFamily="34" charset="0"/>
                <a:ea typeface="黑体" pitchFamily="2" charset="-122"/>
              </a:rPr>
              <a:t>2.3</a:t>
            </a:r>
            <a:endParaRPr kumimoji="0" lang="zh-CN" altLang="en-US" dirty="0">
              <a:solidFill>
                <a:schemeClr val="tx1"/>
              </a:solidFill>
              <a:latin typeface="Calibri" pitchFamily="34" charset="0"/>
              <a:ea typeface="黑体" pitchFamily="2" charset="-122"/>
            </a:endParaRPr>
          </a:p>
        </p:txBody>
      </p:sp>
      <p:sp>
        <p:nvSpPr>
          <p:cNvPr id="12" name="TextBox 11"/>
          <p:cNvSpPr txBox="1">
            <a:spLocks noChangeArrowheads="1"/>
          </p:cNvSpPr>
          <p:nvPr/>
        </p:nvSpPr>
        <p:spPr bwMode="auto">
          <a:xfrm>
            <a:off x="732150" y="5786830"/>
            <a:ext cx="8064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342900" indent="-342900" algn="l">
              <a:buFont typeface="Wingdings" panose="05000000000000000000" pitchFamily="2" charset="2"/>
              <a:buChar char="l"/>
            </a:pPr>
            <a:r>
              <a:rPr lang="zh-CN" altLang="en-US" dirty="0">
                <a:solidFill>
                  <a:schemeClr val="tx1"/>
                </a:solidFill>
                <a:latin typeface="黑体" pitchFamily="2" charset="-122"/>
                <a:ea typeface="黑体" pitchFamily="2" charset="-122"/>
              </a:rPr>
              <a:t>最优化问题的</a:t>
            </a:r>
            <a:r>
              <a:rPr lang="zh-CN" altLang="en-US" dirty="0">
                <a:solidFill>
                  <a:srgbClr val="7030A0"/>
                </a:solidFill>
                <a:latin typeface="黑体" pitchFamily="2" charset="-122"/>
                <a:ea typeface="黑体" pitchFamily="2" charset="-122"/>
              </a:rPr>
              <a:t>等价表述</a:t>
            </a:r>
            <a:endParaRPr lang="en-US" altLang="zh-CN" dirty="0">
              <a:solidFill>
                <a:schemeClr val="tx1"/>
              </a:solidFill>
              <a:latin typeface="黑体" pitchFamily="2" charset="-122"/>
              <a:ea typeface="黑体" pitchFamily="2" charset="-122"/>
            </a:endParaRPr>
          </a:p>
          <a:p>
            <a:pPr algn="l"/>
            <a:r>
              <a:rPr lang="zh-CN" altLang="en-US" dirty="0">
                <a:solidFill>
                  <a:schemeClr val="tx1"/>
                </a:solidFill>
                <a:latin typeface="黑体" pitchFamily="2" charset="-122"/>
                <a:ea typeface="黑体" pitchFamily="2" charset="-122"/>
              </a:rPr>
              <a:t>  指由其中一个问题的最优解可以</a:t>
            </a:r>
            <a:r>
              <a:rPr lang="zh-CN" altLang="en-US" dirty="0">
                <a:solidFill>
                  <a:srgbClr val="7030A0"/>
                </a:solidFill>
                <a:latin typeface="黑体" pitchFamily="2" charset="-122"/>
                <a:ea typeface="黑体" pitchFamily="2" charset="-122"/>
              </a:rPr>
              <a:t>得到</a:t>
            </a:r>
            <a:r>
              <a:rPr lang="zh-CN" altLang="en-US" dirty="0">
                <a:solidFill>
                  <a:schemeClr val="tx1"/>
                </a:solidFill>
                <a:latin typeface="黑体" pitchFamily="2" charset="-122"/>
                <a:ea typeface="黑体" pitchFamily="2" charset="-122"/>
              </a:rPr>
              <a:t>另一个的最优解。</a:t>
            </a:r>
            <a:endParaRPr lang="en-US" altLang="zh-CN" dirty="0">
              <a:solidFill>
                <a:schemeClr val="tx1"/>
              </a:solidFill>
              <a:latin typeface="黑体" pitchFamily="2" charset="-122"/>
              <a:ea typeface="黑体" pitchFamily="2" charset="-122"/>
            </a:endParaRPr>
          </a:p>
        </p:txBody>
      </p:sp>
      <p:sp>
        <p:nvSpPr>
          <p:cNvPr id="2" name="文本框 1">
            <a:extLst>
              <a:ext uri="{FF2B5EF4-FFF2-40B4-BE49-F238E27FC236}">
                <a16:creationId xmlns:a16="http://schemas.microsoft.com/office/drawing/2014/main" id="{33DA9205-0454-4815-B011-1EBBC04B3851}"/>
              </a:ext>
            </a:extLst>
          </p:cNvPr>
          <p:cNvSpPr txBox="1"/>
          <p:nvPr/>
        </p:nvSpPr>
        <p:spPr>
          <a:xfrm>
            <a:off x="4402857" y="969747"/>
            <a:ext cx="4193455" cy="523220"/>
          </a:xfrm>
          <a:prstGeom prst="rect">
            <a:avLst/>
          </a:prstGeom>
          <a:noFill/>
        </p:spPr>
        <p:txBody>
          <a:bodyPr wrap="square" rtlCol="0">
            <a:spAutoFit/>
          </a:bodyPr>
          <a:lstStyle/>
          <a:p>
            <a:r>
              <a:rPr lang="zh-CN" altLang="en-US" sz="2800" dirty="0">
                <a:solidFill>
                  <a:srgbClr val="0070C0"/>
                </a:solidFill>
                <a:latin typeface="黑体" panose="02010609060101010101" pitchFamily="49" charset="-122"/>
                <a:ea typeface="黑体" panose="02010609060101010101" pitchFamily="49" charset="-122"/>
              </a:rPr>
              <a:t>表述优化问题</a:t>
            </a:r>
            <a:r>
              <a:rPr lang="en-US" altLang="zh-CN" sz="2800" dirty="0">
                <a:solidFill>
                  <a:srgbClr val="0070C0"/>
                </a:solidFill>
                <a:latin typeface="黑体" panose="02010609060101010101" pitchFamily="49" charset="-122"/>
                <a:ea typeface="黑体" panose="02010609060101010101" pitchFamily="49" charset="-122"/>
              </a:rPr>
              <a:t>——</a:t>
            </a:r>
            <a:r>
              <a:rPr lang="zh-CN" altLang="en-US" sz="2800" dirty="0">
                <a:solidFill>
                  <a:srgbClr val="0070C0"/>
                </a:solidFill>
                <a:latin typeface="黑体" panose="02010609060101010101" pitchFamily="49" charset="-122"/>
                <a:ea typeface="黑体" panose="02010609060101010101" pitchFamily="49" charset="-122"/>
              </a:rPr>
              <a:t>技巧！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95288" y="188913"/>
            <a:ext cx="7561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b="1">
                <a:solidFill>
                  <a:srgbClr val="0070C0"/>
                </a:solidFill>
                <a:ea typeface="黑体" pitchFamily="2" charset="-122"/>
              </a:rPr>
              <a:t>2.2.5 </a:t>
            </a:r>
            <a:r>
              <a:rPr lang="zh-CN" altLang="en-US" sz="3600" b="1">
                <a:solidFill>
                  <a:srgbClr val="0070C0"/>
                </a:solidFill>
                <a:ea typeface="黑体" pitchFamily="2" charset="-122"/>
              </a:rPr>
              <a:t>初始基本可行解－人工变量</a:t>
            </a:r>
          </a:p>
        </p:txBody>
      </p:sp>
      <p:sp>
        <p:nvSpPr>
          <p:cNvPr id="60419" name="Text Box 4"/>
          <p:cNvSpPr txBox="1">
            <a:spLocks noChangeArrowheads="1"/>
          </p:cNvSpPr>
          <p:nvPr/>
        </p:nvSpPr>
        <p:spPr bwMode="auto">
          <a:xfrm>
            <a:off x="539750" y="893763"/>
            <a:ext cx="615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dirty="0">
                <a:ea typeface="黑体" pitchFamily="2" charset="-122"/>
                <a:cs typeface="Times New Roman" pitchFamily="18" charset="0"/>
              </a:rPr>
              <a:t>◎ </a:t>
            </a:r>
            <a:r>
              <a:rPr lang="zh-CN" altLang="en-US" b="1" dirty="0">
                <a:solidFill>
                  <a:srgbClr val="7030A0"/>
                </a:solidFill>
                <a:ea typeface="黑体" pitchFamily="2" charset="-122"/>
                <a:cs typeface="Times New Roman" pitchFamily="18" charset="0"/>
              </a:rPr>
              <a:t>目标： </a:t>
            </a:r>
            <a:r>
              <a:rPr lang="zh-CN" altLang="en-US" dirty="0">
                <a:solidFill>
                  <a:schemeClr val="tx1"/>
                </a:solidFill>
                <a:ea typeface="黑体" pitchFamily="2" charset="-122"/>
                <a:cs typeface="Times New Roman" pitchFamily="18" charset="0"/>
              </a:rPr>
              <a:t>判断 </a:t>
            </a:r>
            <a:r>
              <a:rPr lang="en-US" altLang="zh-CN" sz="2800" b="1" i="1" dirty="0">
                <a:solidFill>
                  <a:schemeClr val="tx1"/>
                </a:solidFill>
                <a:ea typeface="黑体" pitchFamily="2" charset="-122"/>
                <a:cs typeface="Times New Roman" pitchFamily="18" charset="0"/>
              </a:rPr>
              <a:t>A x = b</a:t>
            </a:r>
            <a:r>
              <a:rPr lang="en-US" altLang="zh-CN" b="1" dirty="0">
                <a:solidFill>
                  <a:schemeClr val="tx1"/>
                </a:solidFill>
                <a:ea typeface="黑体" pitchFamily="2" charset="-122"/>
                <a:cs typeface="Times New Roman" pitchFamily="18" charset="0"/>
              </a:rPr>
              <a:t>, </a:t>
            </a:r>
            <a:r>
              <a:rPr lang="en-US" altLang="zh-CN" sz="2800" b="1" i="1" dirty="0">
                <a:solidFill>
                  <a:schemeClr val="tx1"/>
                </a:solidFill>
                <a:ea typeface="黑体" pitchFamily="2" charset="-122"/>
                <a:cs typeface="Times New Roman" pitchFamily="18" charset="0"/>
              </a:rPr>
              <a:t>x </a:t>
            </a:r>
            <a:r>
              <a:rPr lang="en-US" altLang="zh-CN" b="1" dirty="0">
                <a:solidFill>
                  <a:schemeClr val="tx1"/>
                </a:solidFill>
                <a:ea typeface="黑体" pitchFamily="2" charset="-122"/>
                <a:cs typeface="Times New Roman" pitchFamily="18" charset="0"/>
              </a:rPr>
              <a:t>≥ </a:t>
            </a:r>
            <a:r>
              <a:rPr lang="en-US" altLang="zh-CN" sz="2800" b="1" dirty="0">
                <a:solidFill>
                  <a:schemeClr val="tx1"/>
                </a:solidFill>
                <a:ea typeface="黑体" pitchFamily="2" charset="-122"/>
                <a:cs typeface="Times New Roman" pitchFamily="18" charset="0"/>
              </a:rPr>
              <a:t>0</a:t>
            </a:r>
            <a:r>
              <a:rPr lang="en-US" altLang="zh-CN" b="1" dirty="0">
                <a:solidFill>
                  <a:schemeClr val="tx1"/>
                </a:solidFill>
                <a:ea typeface="黑体" pitchFamily="2" charset="-122"/>
                <a:cs typeface="Times New Roman" pitchFamily="18" charset="0"/>
              </a:rPr>
              <a:t> </a:t>
            </a:r>
            <a:r>
              <a:rPr lang="zh-CN" altLang="en-US" dirty="0">
                <a:solidFill>
                  <a:schemeClr val="tx1"/>
                </a:solidFill>
                <a:ea typeface="黑体" pitchFamily="2" charset="-122"/>
                <a:cs typeface="Times New Roman" pitchFamily="18" charset="0"/>
              </a:rPr>
              <a:t>是否有解；</a:t>
            </a:r>
          </a:p>
        </p:txBody>
      </p:sp>
      <p:sp>
        <p:nvSpPr>
          <p:cNvPr id="60420" name="Rectangle 5"/>
          <p:cNvSpPr>
            <a:spLocks noChangeArrowheads="1"/>
          </p:cNvSpPr>
          <p:nvPr/>
        </p:nvSpPr>
        <p:spPr bwMode="auto">
          <a:xfrm>
            <a:off x="1879600" y="1306513"/>
            <a:ext cx="6540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a:solidFill>
                  <a:schemeClr val="tx1"/>
                </a:solidFill>
                <a:ea typeface="黑体" pitchFamily="2" charset="-122"/>
                <a:cs typeface="Times New Roman" pitchFamily="18" charset="0"/>
              </a:rPr>
              <a:t>有解时，去掉冗余方程，找一个基本可行解；</a:t>
            </a:r>
          </a:p>
        </p:txBody>
      </p:sp>
      <p:sp>
        <p:nvSpPr>
          <p:cNvPr id="274438" name="Rectangle 6"/>
          <p:cNvSpPr>
            <a:spLocks noChangeArrowheads="1"/>
          </p:cNvSpPr>
          <p:nvPr/>
        </p:nvSpPr>
        <p:spPr bwMode="auto">
          <a:xfrm>
            <a:off x="955675" y="1971675"/>
            <a:ext cx="5921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b="1" dirty="0">
                <a:latin typeface="黑体" pitchFamily="2" charset="-122"/>
                <a:ea typeface="黑体" pitchFamily="2" charset="-122"/>
              </a:rPr>
              <a:t>⊙ </a:t>
            </a:r>
            <a:r>
              <a:rPr lang="zh-CN" altLang="en-US" dirty="0">
                <a:solidFill>
                  <a:schemeClr val="tx1"/>
                </a:solidFill>
                <a:ea typeface="黑体" pitchFamily="2" charset="-122"/>
                <a:cs typeface="Times New Roman" panose="02020603050405020304" pitchFamily="18" charset="0"/>
              </a:rPr>
              <a:t>给有需要的行乘以 </a:t>
            </a:r>
            <a:r>
              <a:rPr lang="en-US" altLang="zh-CN" dirty="0">
                <a:solidFill>
                  <a:schemeClr val="tx1"/>
                </a:solidFill>
                <a:ea typeface="黑体" pitchFamily="2" charset="-122"/>
                <a:cs typeface="Times New Roman" panose="02020603050405020304" pitchFamily="18" charset="0"/>
              </a:rPr>
              <a:t>-1</a:t>
            </a:r>
            <a:r>
              <a:rPr lang="zh-CN" altLang="en-US" dirty="0">
                <a:solidFill>
                  <a:schemeClr val="tx1"/>
                </a:solidFill>
                <a:ea typeface="黑体" pitchFamily="2" charset="-122"/>
                <a:cs typeface="Times New Roman" panose="02020603050405020304" pitchFamily="18" charset="0"/>
              </a:rPr>
              <a:t>，使得 </a:t>
            </a:r>
            <a:r>
              <a:rPr lang="en-US" altLang="zh-CN" sz="2800" i="1" dirty="0">
                <a:solidFill>
                  <a:schemeClr val="tx1"/>
                </a:solidFill>
                <a:ea typeface="黑体" pitchFamily="2" charset="-122"/>
                <a:cs typeface="Times New Roman" panose="02020603050405020304" pitchFamily="18" charset="0"/>
              </a:rPr>
              <a:t>b</a:t>
            </a:r>
            <a:r>
              <a:rPr lang="en-US" altLang="zh-CN" sz="2800" dirty="0">
                <a:solidFill>
                  <a:schemeClr val="tx1"/>
                </a:solidFill>
                <a:ea typeface="黑体" pitchFamily="2" charset="-122"/>
                <a:cs typeface="Times New Roman" panose="02020603050405020304" pitchFamily="18" charset="0"/>
              </a:rPr>
              <a:t> ≥ 0</a:t>
            </a:r>
          </a:p>
        </p:txBody>
      </p:sp>
      <p:sp>
        <p:nvSpPr>
          <p:cNvPr id="274439" name="Text Box 7"/>
          <p:cNvSpPr txBox="1">
            <a:spLocks noChangeArrowheads="1"/>
          </p:cNvSpPr>
          <p:nvPr/>
        </p:nvSpPr>
        <p:spPr bwMode="auto">
          <a:xfrm>
            <a:off x="552450" y="144938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t>◎ </a:t>
            </a:r>
            <a:r>
              <a:rPr lang="zh-CN" altLang="en-US" b="1">
                <a:solidFill>
                  <a:srgbClr val="7030A0"/>
                </a:solidFill>
                <a:ea typeface="黑体" pitchFamily="2" charset="-122"/>
              </a:rPr>
              <a:t>方法</a:t>
            </a:r>
          </a:p>
        </p:txBody>
      </p:sp>
      <p:sp>
        <p:nvSpPr>
          <p:cNvPr id="74758" name="Text Box 9"/>
          <p:cNvSpPr txBox="1">
            <a:spLocks noChangeArrowheads="1"/>
          </p:cNvSpPr>
          <p:nvPr/>
        </p:nvSpPr>
        <p:spPr bwMode="auto">
          <a:xfrm>
            <a:off x="1141413" y="4725988"/>
            <a:ext cx="4852987"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                                </a:t>
            </a:r>
            <a:r>
              <a:rPr lang="zh-CN" altLang="en-US" dirty="0">
                <a:solidFill>
                  <a:schemeClr val="tx1"/>
                </a:solidFill>
                <a:latin typeface="黑体" pitchFamily="2" charset="-122"/>
                <a:ea typeface="黑体" pitchFamily="2" charset="-122"/>
              </a:rPr>
              <a:t>是基本可行解</a:t>
            </a:r>
            <a:r>
              <a:rPr lang="zh-CN" altLang="en-US" b="1" dirty="0"/>
              <a:t>！</a:t>
            </a:r>
          </a:p>
        </p:txBody>
      </p:sp>
      <mc:AlternateContent xmlns:mc="http://schemas.openxmlformats.org/markup-compatibility/2006" xmlns:a14="http://schemas.microsoft.com/office/drawing/2010/main">
        <mc:Choice Requires="a14">
          <p:sp>
            <p:nvSpPr>
              <p:cNvPr id="64530" name="Text Box 11"/>
              <p:cNvSpPr txBox="1">
                <a:spLocks noChangeArrowheads="1"/>
              </p:cNvSpPr>
              <p:nvPr/>
            </p:nvSpPr>
            <p:spPr bwMode="auto">
              <a:xfrm>
                <a:off x="1042988" y="5988050"/>
                <a:ext cx="7097712"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dirty="0">
                    <a:solidFill>
                      <a:schemeClr val="tx1"/>
                    </a:solidFill>
                    <a:ea typeface="黑体" pitchFamily="2" charset="-122"/>
                    <a:cs typeface="Times New Roman" pitchFamily="18" charset="0"/>
                  </a:rPr>
                  <a:t>最优解</a:t>
                </a:r>
                <a14:m>
                  <m:oMath xmlns:m="http://schemas.openxmlformats.org/officeDocument/2006/math">
                    <m:r>
                      <a:rPr lang="en-US" altLang="zh-CN" b="0" i="1" smtClean="0">
                        <a:solidFill>
                          <a:schemeClr val="tx1"/>
                        </a:solidFill>
                        <a:latin typeface="Cambria Math" panose="02040503050406030204" pitchFamily="18" charset="0"/>
                        <a:ea typeface="黑体" pitchFamily="2" charset="-122"/>
                        <a:cs typeface="Times New Roman" pitchFamily="18" charset="0"/>
                      </a:rPr>
                      <m:t> (</m:t>
                    </m:r>
                    <m:sSup>
                      <m:sSupPr>
                        <m:ctrlPr>
                          <a:rPr lang="en-US" altLang="zh-CN" b="1" i="1" smtClean="0">
                            <a:solidFill>
                              <a:schemeClr val="tx1"/>
                            </a:solidFill>
                            <a:latin typeface="Cambria Math" panose="02040503050406030204" pitchFamily="18" charset="0"/>
                            <a:ea typeface="黑体" pitchFamily="2" charset="-122"/>
                            <a:cs typeface="Times New Roman" pitchFamily="18" charset="0"/>
                          </a:rPr>
                        </m:ctrlPr>
                      </m:sSupPr>
                      <m:e>
                        <m:r>
                          <a:rPr lang="en-US" altLang="zh-CN" b="1" i="1" smtClean="0">
                            <a:solidFill>
                              <a:schemeClr val="tx1"/>
                            </a:solidFill>
                            <a:latin typeface="Cambria Math" panose="02040503050406030204" pitchFamily="18" charset="0"/>
                            <a:ea typeface="黑体" pitchFamily="2" charset="-122"/>
                            <a:cs typeface="Times New Roman" pitchFamily="18" charset="0"/>
                          </a:rPr>
                          <m:t>𝒙</m:t>
                        </m:r>
                      </m:e>
                      <m:sup>
                        <m:r>
                          <a:rPr lang="en-US" altLang="zh-CN" b="1" i="1" smtClean="0">
                            <a:solidFill>
                              <a:schemeClr val="tx1"/>
                            </a:solidFill>
                            <a:latin typeface="Cambria Math" panose="02040503050406030204" pitchFamily="18" charset="0"/>
                            <a:ea typeface="黑体" pitchFamily="2" charset="-122"/>
                            <a:cs typeface="Times New Roman" pitchFamily="18" charset="0"/>
                          </a:rPr>
                          <m:t>′</m:t>
                        </m:r>
                      </m:sup>
                    </m:sSup>
                    <m:r>
                      <a:rPr lang="en-US" altLang="zh-CN" b="1" i="1" smtClean="0">
                        <a:solidFill>
                          <a:schemeClr val="tx1"/>
                        </a:solidFill>
                        <a:latin typeface="Cambria Math" panose="02040503050406030204" pitchFamily="18" charset="0"/>
                        <a:ea typeface="黑体" pitchFamily="2" charset="-122"/>
                        <a:cs typeface="Times New Roman" pitchFamily="18" charset="0"/>
                      </a:rPr>
                      <m:t>,</m:t>
                    </m:r>
                    <m:r>
                      <a:rPr lang="en-US" altLang="zh-CN" b="1" i="1" smtClean="0">
                        <a:solidFill>
                          <a:schemeClr val="tx1"/>
                        </a:solidFill>
                        <a:latin typeface="Cambria Math" panose="02040503050406030204" pitchFamily="18" charset="0"/>
                        <a:ea typeface="黑体" pitchFamily="2" charset="-122"/>
                        <a:cs typeface="Times New Roman" pitchFamily="18" charset="0"/>
                      </a:rPr>
                      <m:t>𝒚</m:t>
                    </m:r>
                    <m:r>
                      <a:rPr lang="en-US" altLang="zh-CN" b="1" i="1" smtClean="0">
                        <a:solidFill>
                          <a:schemeClr val="tx1"/>
                        </a:solidFill>
                        <a:latin typeface="Cambria Math" panose="02040503050406030204" pitchFamily="18" charset="0"/>
                        <a:ea typeface="黑体" pitchFamily="2" charset="-122"/>
                        <a:cs typeface="Times New Roman" pitchFamily="18" charset="0"/>
                      </a:rPr>
                      <m:t>′</m:t>
                    </m:r>
                    <m:r>
                      <a:rPr lang="en-US" altLang="zh-CN" b="0" i="1" smtClean="0">
                        <a:solidFill>
                          <a:schemeClr val="tx1"/>
                        </a:solidFill>
                        <a:latin typeface="Cambria Math" panose="02040503050406030204" pitchFamily="18" charset="0"/>
                        <a:ea typeface="黑体" pitchFamily="2" charset="-122"/>
                        <a:cs typeface="Times New Roman" pitchFamily="18" charset="0"/>
                      </a:rPr>
                      <m:t>)</m:t>
                    </m:r>
                  </m:oMath>
                </a14:m>
                <a:r>
                  <a:rPr lang="zh-CN" altLang="en-US" dirty="0">
                    <a:solidFill>
                      <a:schemeClr val="tx1"/>
                    </a:solidFill>
                    <a:ea typeface="黑体" pitchFamily="2" charset="-122"/>
                    <a:cs typeface="Times New Roman" pitchFamily="18" charset="0"/>
                  </a:rPr>
                  <a:t> 、最优值  </a:t>
                </a:r>
                <a14:m>
                  <m:oMath xmlns:m="http://schemas.openxmlformats.org/officeDocument/2006/math">
                    <m:r>
                      <a:rPr lang="en-US" altLang="zh-CN" sz="2800" b="1" i="1" smtClean="0">
                        <a:solidFill>
                          <a:schemeClr val="tx1"/>
                        </a:solidFill>
                        <a:latin typeface="Cambria Math" panose="02040503050406030204" pitchFamily="18" charset="0"/>
                        <a:ea typeface="黑体" pitchFamily="2" charset="-122"/>
                        <a:cs typeface="Times New Roman" pitchFamily="18" charset="0"/>
                      </a:rPr>
                      <m:t>𝒛</m:t>
                    </m:r>
                    <m:r>
                      <a:rPr lang="en-US" altLang="zh-CN" sz="2800" b="1" i="1">
                        <a:solidFill>
                          <a:schemeClr val="tx1"/>
                        </a:solidFill>
                        <a:latin typeface="Cambria Math" panose="02040503050406030204" pitchFamily="18" charset="0"/>
                        <a:ea typeface="黑体" pitchFamily="2" charset="-122"/>
                        <a:cs typeface="Times New Roman" pitchFamily="18" charset="0"/>
                      </a:rPr>
                      <m:t>′</m:t>
                    </m:r>
                  </m:oMath>
                </a14:m>
                <a:r>
                  <a:rPr lang="en-US" altLang="zh-CN" dirty="0">
                    <a:solidFill>
                      <a:schemeClr val="tx1"/>
                    </a:solidFill>
                    <a:ea typeface="黑体" pitchFamily="2" charset="-122"/>
                    <a:cs typeface="Times New Roman" pitchFamily="18" charset="0"/>
                  </a:rPr>
                  <a:t>  </a:t>
                </a:r>
                <a:r>
                  <a:rPr lang="zh-CN" altLang="en-US" dirty="0">
                    <a:solidFill>
                      <a:schemeClr val="tx1"/>
                    </a:solidFill>
                    <a:ea typeface="黑体" pitchFamily="2" charset="-122"/>
                    <a:cs typeface="Times New Roman" pitchFamily="18" charset="0"/>
                  </a:rPr>
                  <a:t>、最优基 </a:t>
                </a:r>
                <a14:m>
                  <m:oMath xmlns:m="http://schemas.openxmlformats.org/officeDocument/2006/math">
                    <m:r>
                      <a:rPr lang="en-US" altLang="zh-CN" sz="2800" b="1" i="1" smtClean="0">
                        <a:solidFill>
                          <a:schemeClr val="tx1"/>
                        </a:solidFill>
                        <a:latin typeface="Cambria Math" panose="02040503050406030204" pitchFamily="18" charset="0"/>
                        <a:ea typeface="黑体" pitchFamily="2" charset="-122"/>
                        <a:cs typeface="Times New Roman" pitchFamily="18" charset="0"/>
                      </a:rPr>
                      <m:t>𝑩</m:t>
                    </m:r>
                    <m:r>
                      <a:rPr lang="en-US" altLang="zh-CN" sz="2800" b="1" i="1">
                        <a:solidFill>
                          <a:schemeClr val="tx1"/>
                        </a:solidFill>
                        <a:latin typeface="Cambria Math" panose="02040503050406030204" pitchFamily="18" charset="0"/>
                        <a:ea typeface="黑体" pitchFamily="2" charset="-122"/>
                        <a:cs typeface="Times New Roman" pitchFamily="18" charset="0"/>
                      </a:rPr>
                      <m:t>′</m:t>
                    </m:r>
                  </m:oMath>
                </a14:m>
                <a:endParaRPr lang="en-US" altLang="zh-CN" dirty="0">
                  <a:solidFill>
                    <a:schemeClr val="tx1"/>
                  </a:solidFill>
                  <a:ea typeface="黑体" pitchFamily="2" charset="-122"/>
                  <a:cs typeface="Times New Roman" pitchFamily="18" charset="0"/>
                </a:endParaRPr>
              </a:p>
            </p:txBody>
          </p:sp>
        </mc:Choice>
        <mc:Fallback xmlns="">
          <p:sp>
            <p:nvSpPr>
              <p:cNvPr id="64530" name="Text Box 11"/>
              <p:cNvSpPr txBox="1">
                <a:spLocks noRot="1" noChangeAspect="1" noMove="1" noResize="1" noEditPoints="1" noAdjustHandles="1" noChangeArrowheads="1" noChangeShapeType="1" noTextEdit="1"/>
              </p:cNvSpPr>
              <p:nvPr/>
            </p:nvSpPr>
            <p:spPr bwMode="auto">
              <a:xfrm>
                <a:off x="1042988" y="5988050"/>
                <a:ext cx="7097712" cy="523220"/>
              </a:xfrm>
              <a:prstGeom prst="rect">
                <a:avLst/>
              </a:prstGeom>
              <a:blipFill>
                <a:blip r:embed="rId2"/>
                <a:stretch>
                  <a:fillRect t="-4651" b="-186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3" name="Group 21"/>
          <p:cNvGrpSpPr>
            <a:grpSpLocks/>
          </p:cNvGrpSpPr>
          <p:nvPr/>
        </p:nvGrpSpPr>
        <p:grpSpPr bwMode="auto">
          <a:xfrm>
            <a:off x="946150" y="2381250"/>
            <a:ext cx="6591300" cy="458788"/>
            <a:chOff x="596" y="1500"/>
            <a:chExt cx="4152" cy="289"/>
          </a:xfrm>
        </p:grpSpPr>
        <p:sp>
          <p:nvSpPr>
            <p:cNvPr id="60433" name="Rectangle 13"/>
            <p:cNvSpPr>
              <a:spLocks noChangeArrowheads="1"/>
            </p:cNvSpPr>
            <p:nvPr/>
          </p:nvSpPr>
          <p:spPr bwMode="auto">
            <a:xfrm>
              <a:off x="596" y="1500"/>
              <a:ext cx="4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b="1" dirty="0">
                  <a:latin typeface="黑体" pitchFamily="2" charset="-122"/>
                  <a:ea typeface="黑体" pitchFamily="2" charset="-122"/>
                </a:rPr>
                <a:t>⊙ </a:t>
              </a:r>
              <a:r>
                <a:rPr lang="zh-CN" altLang="en-US" dirty="0">
                  <a:solidFill>
                    <a:schemeClr val="tx1"/>
                  </a:solidFill>
                  <a:latin typeface="黑体" pitchFamily="2" charset="-122"/>
                  <a:ea typeface="黑体" pitchFamily="2" charset="-122"/>
                </a:rPr>
                <a:t>引入</a:t>
              </a:r>
              <a:r>
                <a:rPr lang="zh-CN" altLang="en-US" b="1" dirty="0">
                  <a:latin typeface="黑体" pitchFamily="2" charset="-122"/>
                  <a:ea typeface="黑体" pitchFamily="2" charset="-122"/>
                </a:rPr>
                <a:t>                            </a:t>
              </a:r>
              <a:r>
                <a:rPr lang="zh-CN" altLang="en-US" dirty="0">
                  <a:solidFill>
                    <a:schemeClr val="tx1"/>
                  </a:solidFill>
                  <a:latin typeface="黑体" pitchFamily="2" charset="-122"/>
                  <a:ea typeface="黑体" pitchFamily="2" charset="-122"/>
                </a:rPr>
                <a:t>，构造                            </a:t>
              </a:r>
            </a:p>
          </p:txBody>
        </p:sp>
        <p:pic>
          <p:nvPicPr>
            <p:cNvPr id="604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 y="1532"/>
              <a:ext cx="174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5" name="Text Box 16"/>
            <p:cNvSpPr txBox="1">
              <a:spLocks noChangeArrowheads="1"/>
            </p:cNvSpPr>
            <p:nvPr/>
          </p:nvSpPr>
          <p:spPr bwMode="auto">
            <a:xfrm>
              <a:off x="1320" y="1501"/>
              <a:ext cx="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黑体" pitchFamily="2" charset="-122"/>
                </a:rPr>
                <a:t>人工变量</a:t>
              </a:r>
            </a:p>
          </p:txBody>
        </p:sp>
      </p:grpSp>
      <p:grpSp>
        <p:nvGrpSpPr>
          <p:cNvPr id="2" name="组合 1"/>
          <p:cNvGrpSpPr>
            <a:grpSpLocks/>
          </p:cNvGrpSpPr>
          <p:nvPr/>
        </p:nvGrpSpPr>
        <p:grpSpPr bwMode="auto">
          <a:xfrm>
            <a:off x="738188" y="5254625"/>
            <a:ext cx="7720012" cy="830263"/>
            <a:chOff x="788988" y="5178425"/>
            <a:chExt cx="7720012" cy="830997"/>
          </a:xfrm>
        </p:grpSpPr>
        <p:sp>
          <p:nvSpPr>
            <p:cNvPr id="60431" name="Text Box 10"/>
            <p:cNvSpPr txBox="1">
              <a:spLocks noChangeArrowheads="1"/>
            </p:cNvSpPr>
            <p:nvPr/>
          </p:nvSpPr>
          <p:spPr bwMode="auto">
            <a:xfrm>
              <a:off x="788988" y="5178425"/>
              <a:ext cx="7720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dirty="0">
                  <a:solidFill>
                    <a:schemeClr val="tx1"/>
                  </a:solidFill>
                </a:rPr>
                <a:t>◎</a:t>
              </a:r>
              <a:r>
                <a:rPr lang="zh-CN" altLang="en-US" b="1" dirty="0">
                  <a:solidFill>
                    <a:schemeClr val="tx1"/>
                  </a:solidFill>
                  <a:latin typeface="黑体" pitchFamily="2" charset="-122"/>
                  <a:ea typeface="黑体" pitchFamily="2" charset="-122"/>
                </a:rPr>
                <a:t>以                </a:t>
              </a:r>
              <a:r>
                <a:rPr lang="zh-CN" altLang="en-US" dirty="0">
                  <a:solidFill>
                    <a:schemeClr val="tx1"/>
                  </a:solidFill>
                  <a:ea typeface="黑体" pitchFamily="2" charset="-122"/>
                  <a:cs typeface="Times New Roman" panose="02020603050405020304" pitchFamily="18" charset="0"/>
                </a:rPr>
                <a:t>作为初始 </a:t>
              </a:r>
              <a:r>
                <a:rPr lang="en-US" altLang="zh-CN" b="1" dirty="0">
                  <a:solidFill>
                    <a:schemeClr val="tx1"/>
                  </a:solidFill>
                  <a:ea typeface="黑体" pitchFamily="2" charset="-122"/>
                  <a:cs typeface="Times New Roman" panose="02020603050405020304" pitchFamily="18" charset="0"/>
                </a:rPr>
                <a:t>BFS</a:t>
              </a:r>
              <a:r>
                <a:rPr lang="zh-CN" altLang="en-US" dirty="0">
                  <a:solidFill>
                    <a:schemeClr val="tx1"/>
                  </a:solidFill>
                  <a:ea typeface="黑体" pitchFamily="2" charset="-122"/>
                  <a:cs typeface="Times New Roman" panose="02020603050405020304" pitchFamily="18" charset="0"/>
                </a:rPr>
                <a:t>，利用单纯形法求</a:t>
              </a:r>
              <a:endParaRPr lang="en-US" altLang="zh-CN" dirty="0">
                <a:solidFill>
                  <a:schemeClr val="tx1"/>
                </a:solidFill>
                <a:ea typeface="黑体" pitchFamily="2" charset="-122"/>
                <a:cs typeface="Times New Roman" panose="02020603050405020304" pitchFamily="18" charset="0"/>
              </a:endParaRPr>
            </a:p>
            <a:p>
              <a:pPr algn="l"/>
              <a:r>
                <a:rPr lang="zh-CN" altLang="en-US" dirty="0">
                  <a:solidFill>
                    <a:schemeClr val="tx1"/>
                  </a:solidFill>
                  <a:ea typeface="黑体" pitchFamily="2" charset="-122"/>
                  <a:cs typeface="Times New Roman" pitchFamily="18" charset="0"/>
                </a:rPr>
                <a:t>　解辅助问题假设最后得</a:t>
              </a:r>
            </a:p>
          </p:txBody>
        </p:sp>
        <p:pic>
          <p:nvPicPr>
            <p:cNvPr id="6043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381" y="5224463"/>
              <a:ext cx="245358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74766"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263" y="4724400"/>
            <a:ext cx="255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5" name="Group 22"/>
          <p:cNvGrpSpPr>
            <a:grpSpLocks/>
          </p:cNvGrpSpPr>
          <p:nvPr/>
        </p:nvGrpSpPr>
        <p:grpSpPr bwMode="auto">
          <a:xfrm>
            <a:off x="1295400" y="2857500"/>
            <a:ext cx="5994400" cy="1739900"/>
            <a:chOff x="816" y="1800"/>
            <a:chExt cx="3776" cy="1096"/>
          </a:xfrm>
        </p:grpSpPr>
        <p:pic>
          <p:nvPicPr>
            <p:cNvPr id="6042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9" y="1800"/>
              <a:ext cx="286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0430" name="Text Box 20"/>
            <p:cNvSpPr txBox="1">
              <a:spLocks noChangeArrowheads="1"/>
            </p:cNvSpPr>
            <p:nvPr/>
          </p:nvSpPr>
          <p:spPr bwMode="auto">
            <a:xfrm>
              <a:off x="816" y="1920"/>
              <a:ext cx="5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dirty="0">
                  <a:solidFill>
                    <a:schemeClr val="tx1"/>
                  </a:solidFill>
                  <a:ea typeface="黑体" pitchFamily="2" charset="-122"/>
                </a:rPr>
                <a:t>辅助问题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9"/>
                                        </p:tgtEl>
                                        <p:attrNameLst>
                                          <p:attrName>style.visibility</p:attrName>
                                        </p:attrNameLst>
                                      </p:cBhvr>
                                      <p:to>
                                        <p:strVal val="visible"/>
                                      </p:to>
                                    </p:set>
                                    <p:animEffect transition="in" filter="wipe(up)">
                                      <p:cBhvr>
                                        <p:cTn id="7" dur="500"/>
                                        <p:tgtEl>
                                          <p:spTgt spid="27443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4438"/>
                                        </p:tgtEl>
                                        <p:attrNameLst>
                                          <p:attrName>style.visibility</p:attrName>
                                        </p:attrNameLst>
                                      </p:cBhvr>
                                      <p:to>
                                        <p:strVal val="visible"/>
                                      </p:to>
                                    </p:set>
                                    <p:animEffect transition="in" filter="wipe(up)">
                                      <p:cBhvr>
                                        <p:cTn id="10" dur="500"/>
                                        <p:tgtEl>
                                          <p:spTgt spid="2744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4766"/>
                                        </p:tgtEl>
                                        <p:attrNameLst>
                                          <p:attrName>style.visibility</p:attrName>
                                        </p:attrNameLst>
                                      </p:cBhvr>
                                      <p:to>
                                        <p:strVal val="visible"/>
                                      </p:to>
                                    </p:set>
                                    <p:animEffect transition="in" filter="wipe(left)">
                                      <p:cBhvr>
                                        <p:cTn id="25" dur="500"/>
                                        <p:tgtEl>
                                          <p:spTgt spid="7476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4758"/>
                                        </p:tgtEl>
                                        <p:attrNameLst>
                                          <p:attrName>style.visibility</p:attrName>
                                        </p:attrNameLst>
                                      </p:cBhvr>
                                      <p:to>
                                        <p:strVal val="visible"/>
                                      </p:to>
                                    </p:set>
                                    <p:animEffect transition="in" filter="wipe(left)">
                                      <p:cBhvr>
                                        <p:cTn id="28" dur="500"/>
                                        <p:tgtEl>
                                          <p:spTgt spid="747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4530"/>
                                        </p:tgtEl>
                                        <p:attrNameLst>
                                          <p:attrName>style.visibility</p:attrName>
                                        </p:attrNameLst>
                                      </p:cBhvr>
                                      <p:to>
                                        <p:strVal val="visible"/>
                                      </p:to>
                                    </p:set>
                                    <p:animEffect transition="in" filter="wipe(left)">
                                      <p:cBhvr>
                                        <p:cTn id="38" dur="500"/>
                                        <p:tgtEl>
                                          <p:spTgt spid="64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8" grpId="0"/>
      <p:bldP spid="274439" grpId="0"/>
      <p:bldP spid="74758" grpId="0" animBg="1"/>
      <p:bldP spid="6453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23850" y="188913"/>
            <a:ext cx="681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ea typeface="黑体" pitchFamily="2" charset="-122"/>
              </a:rPr>
              <a:t>得到原问题的基本可行解</a:t>
            </a:r>
            <a:r>
              <a:rPr lang="en-US" altLang="zh-CN" sz="3600" b="1">
                <a:solidFill>
                  <a:srgbClr val="0070C0"/>
                </a:solidFill>
                <a:ea typeface="黑体" pitchFamily="2" charset="-122"/>
              </a:rPr>
              <a:t>(*****)</a:t>
            </a:r>
          </a:p>
        </p:txBody>
      </p:sp>
      <p:sp>
        <p:nvSpPr>
          <p:cNvPr id="275459" name="Rectangle 3"/>
          <p:cNvSpPr>
            <a:spLocks noChangeArrowheads="1"/>
          </p:cNvSpPr>
          <p:nvPr/>
        </p:nvSpPr>
        <p:spPr bwMode="auto">
          <a:xfrm>
            <a:off x="611188" y="908050"/>
            <a:ext cx="4621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b="1" dirty="0">
                <a:solidFill>
                  <a:schemeClr val="tx1"/>
                </a:solidFill>
                <a:ea typeface="黑体" pitchFamily="2" charset="-122"/>
                <a:cs typeface="Times New Roman" pitchFamily="18" charset="0"/>
              </a:rPr>
              <a:t>◎ </a:t>
            </a:r>
            <a:r>
              <a:rPr lang="en-US" altLang="zh-CN" b="1" i="1" dirty="0">
                <a:solidFill>
                  <a:schemeClr val="tx1"/>
                </a:solidFill>
                <a:ea typeface="黑体" pitchFamily="2" charset="-122"/>
                <a:cs typeface="Times New Roman" pitchFamily="18" charset="0"/>
              </a:rPr>
              <a:t>z’ </a:t>
            </a:r>
            <a:r>
              <a:rPr lang="en-US" altLang="zh-CN" b="1" dirty="0">
                <a:solidFill>
                  <a:schemeClr val="tx1"/>
                </a:solidFill>
                <a:ea typeface="黑体" pitchFamily="2" charset="-122"/>
                <a:cs typeface="Times New Roman" pitchFamily="18" charset="0"/>
              </a:rPr>
              <a:t>&gt; 0</a:t>
            </a:r>
            <a:r>
              <a:rPr lang="zh-CN" altLang="en-US" b="1" dirty="0">
                <a:solidFill>
                  <a:schemeClr val="tx1"/>
                </a:solidFill>
                <a:ea typeface="黑体" pitchFamily="2" charset="-122"/>
                <a:cs typeface="Times New Roman" pitchFamily="18" charset="0"/>
              </a:rPr>
              <a:t>，原问题</a:t>
            </a:r>
            <a:r>
              <a:rPr lang="zh-CN" altLang="en-US" b="1" dirty="0">
                <a:solidFill>
                  <a:srgbClr val="7030A0"/>
                </a:solidFill>
                <a:ea typeface="黑体" pitchFamily="2" charset="-122"/>
                <a:cs typeface="Times New Roman" pitchFamily="18" charset="0"/>
              </a:rPr>
              <a:t>无</a:t>
            </a:r>
            <a:r>
              <a:rPr lang="zh-CN" altLang="en-US" b="1" dirty="0">
                <a:solidFill>
                  <a:schemeClr val="tx1"/>
                </a:solidFill>
                <a:ea typeface="黑体" pitchFamily="2" charset="-122"/>
                <a:cs typeface="Times New Roman" pitchFamily="18" charset="0"/>
              </a:rPr>
              <a:t>可行解！</a:t>
            </a:r>
          </a:p>
        </p:txBody>
      </p:sp>
      <p:sp>
        <p:nvSpPr>
          <p:cNvPr id="275460" name="Rectangle 4"/>
          <p:cNvSpPr>
            <a:spLocks noChangeArrowheads="1"/>
          </p:cNvSpPr>
          <p:nvPr/>
        </p:nvSpPr>
        <p:spPr bwMode="auto">
          <a:xfrm>
            <a:off x="611188" y="1557338"/>
            <a:ext cx="792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b="1" dirty="0">
                <a:solidFill>
                  <a:schemeClr val="tx1"/>
                </a:solidFill>
                <a:ea typeface="黑体" pitchFamily="2" charset="-122"/>
                <a:cs typeface="Times New Roman" pitchFamily="18" charset="0"/>
              </a:rPr>
              <a:t>◎ </a:t>
            </a:r>
            <a:r>
              <a:rPr lang="en-US" altLang="zh-CN" b="1" i="1" dirty="0">
                <a:solidFill>
                  <a:schemeClr val="tx1"/>
                </a:solidFill>
                <a:ea typeface="黑体" pitchFamily="2" charset="-122"/>
                <a:cs typeface="Times New Roman" pitchFamily="18" charset="0"/>
              </a:rPr>
              <a:t>z’ </a:t>
            </a:r>
            <a:r>
              <a:rPr lang="en-US" altLang="zh-CN" b="1" dirty="0">
                <a:solidFill>
                  <a:schemeClr val="tx1"/>
                </a:solidFill>
                <a:ea typeface="黑体" pitchFamily="2" charset="-122"/>
                <a:cs typeface="Times New Roman" pitchFamily="18" charset="0"/>
              </a:rPr>
              <a:t>= 0</a:t>
            </a:r>
            <a:r>
              <a:rPr lang="zh-CN" altLang="en-US" b="1" dirty="0">
                <a:solidFill>
                  <a:schemeClr val="tx1"/>
                </a:solidFill>
                <a:ea typeface="黑体" pitchFamily="2" charset="-122"/>
                <a:cs typeface="Times New Roman" pitchFamily="18" charset="0"/>
              </a:rPr>
              <a:t>，原问题</a:t>
            </a:r>
            <a:r>
              <a:rPr lang="zh-CN" altLang="en-US" b="1" dirty="0">
                <a:solidFill>
                  <a:srgbClr val="7030A0"/>
                </a:solidFill>
                <a:ea typeface="黑体" pitchFamily="2" charset="-122"/>
                <a:cs typeface="Times New Roman" pitchFamily="18" charset="0"/>
              </a:rPr>
              <a:t>有</a:t>
            </a:r>
            <a:r>
              <a:rPr lang="zh-CN" altLang="en-US" b="1" dirty="0">
                <a:solidFill>
                  <a:schemeClr val="tx1"/>
                </a:solidFill>
                <a:ea typeface="黑体" pitchFamily="2" charset="-122"/>
                <a:cs typeface="Times New Roman" pitchFamily="18" charset="0"/>
              </a:rPr>
              <a:t>可行解，且  </a:t>
            </a:r>
            <a:r>
              <a:rPr lang="en-US" altLang="zh-CN" sz="2800" b="1" i="1" dirty="0">
                <a:solidFill>
                  <a:schemeClr val="tx1"/>
                </a:solidFill>
                <a:ea typeface="黑体" pitchFamily="2" charset="-122"/>
                <a:cs typeface="Times New Roman" pitchFamily="18" charset="0"/>
              </a:rPr>
              <a:t>x</a:t>
            </a:r>
            <a:r>
              <a:rPr lang="en-US" altLang="zh-CN" b="1" dirty="0">
                <a:solidFill>
                  <a:schemeClr val="tx1"/>
                </a:solidFill>
                <a:ea typeface="黑体" pitchFamily="2" charset="-122"/>
                <a:cs typeface="Times New Roman" pitchFamily="18" charset="0"/>
              </a:rPr>
              <a:t>’ </a:t>
            </a:r>
            <a:r>
              <a:rPr lang="zh-CN" altLang="en-US" b="1" dirty="0">
                <a:solidFill>
                  <a:schemeClr val="tx1"/>
                </a:solidFill>
                <a:ea typeface="黑体" pitchFamily="2" charset="-122"/>
                <a:cs typeface="Times New Roman" pitchFamily="18" charset="0"/>
              </a:rPr>
              <a:t>是潜在的基本可行解！</a:t>
            </a:r>
          </a:p>
        </p:txBody>
      </p:sp>
      <p:sp>
        <p:nvSpPr>
          <p:cNvPr id="275461" name="Rectangle 5"/>
          <p:cNvSpPr>
            <a:spLocks noChangeArrowheads="1"/>
          </p:cNvSpPr>
          <p:nvPr/>
        </p:nvSpPr>
        <p:spPr bwMode="auto">
          <a:xfrm>
            <a:off x="898525" y="2046288"/>
            <a:ext cx="7458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zh-CN" b="1" dirty="0">
                <a:solidFill>
                  <a:schemeClr val="tx1"/>
                </a:solidFill>
                <a:ea typeface="黑体" pitchFamily="2" charset="-122"/>
                <a:cs typeface="Times New Roman" pitchFamily="18" charset="0"/>
              </a:rPr>
              <a:t>⊙</a:t>
            </a:r>
            <a:r>
              <a:rPr lang="en-US" altLang="zh-CN" b="1" dirty="0">
                <a:solidFill>
                  <a:schemeClr val="tx1"/>
                </a:solidFill>
                <a:ea typeface="黑体" pitchFamily="2" charset="-122"/>
                <a:cs typeface="Times New Roman" pitchFamily="18" charset="0"/>
              </a:rPr>
              <a:t> </a:t>
            </a:r>
            <a:r>
              <a:rPr lang="zh-CN" altLang="en-US" b="1" dirty="0">
                <a:solidFill>
                  <a:schemeClr val="tx1"/>
                </a:solidFill>
                <a:ea typeface="黑体" pitchFamily="2" charset="-122"/>
                <a:cs typeface="Times New Roman" pitchFamily="18" charset="0"/>
              </a:rPr>
              <a:t>基变量中</a:t>
            </a:r>
            <a:r>
              <a:rPr lang="zh-CN" altLang="en-US" b="1" dirty="0">
                <a:solidFill>
                  <a:srgbClr val="7030A0"/>
                </a:solidFill>
                <a:ea typeface="黑体" pitchFamily="2" charset="-122"/>
                <a:cs typeface="Times New Roman" pitchFamily="18" charset="0"/>
              </a:rPr>
              <a:t>无</a:t>
            </a:r>
            <a:r>
              <a:rPr lang="zh-CN" altLang="en-US" b="1" dirty="0">
                <a:solidFill>
                  <a:schemeClr val="tx1"/>
                </a:solidFill>
                <a:ea typeface="黑体" pitchFamily="2" charset="-122"/>
                <a:cs typeface="Times New Roman" pitchFamily="18" charset="0"/>
              </a:rPr>
              <a:t>人工变量</a:t>
            </a:r>
            <a:r>
              <a:rPr lang="zh-CN" altLang="en-US" sz="3200" b="1" dirty="0">
                <a:solidFill>
                  <a:schemeClr val="tx1"/>
                </a:solidFill>
                <a:ea typeface="黑体" pitchFamily="2" charset="-122"/>
                <a:cs typeface="Times New Roman" pitchFamily="18" charset="0"/>
              </a:rPr>
              <a:t>→ </a:t>
            </a:r>
            <a:r>
              <a:rPr lang="en-US" altLang="zh-CN" sz="2800" b="1" i="1" dirty="0">
                <a:solidFill>
                  <a:schemeClr val="tx1"/>
                </a:solidFill>
                <a:ea typeface="黑体" pitchFamily="2" charset="-122"/>
                <a:cs typeface="Times New Roman" pitchFamily="18" charset="0"/>
              </a:rPr>
              <a:t>x</a:t>
            </a:r>
            <a:r>
              <a:rPr lang="en-US" altLang="zh-CN" b="1" dirty="0">
                <a:solidFill>
                  <a:schemeClr val="tx1"/>
                </a:solidFill>
                <a:ea typeface="黑体" pitchFamily="2" charset="-122"/>
                <a:cs typeface="Times New Roman" pitchFamily="18" charset="0"/>
              </a:rPr>
              <a:t>’ </a:t>
            </a:r>
            <a:r>
              <a:rPr lang="zh-CN" altLang="en-US" b="1" dirty="0">
                <a:solidFill>
                  <a:schemeClr val="tx1"/>
                </a:solidFill>
                <a:ea typeface="黑体" pitchFamily="2" charset="-122"/>
                <a:cs typeface="Times New Roman" pitchFamily="18" charset="0"/>
              </a:rPr>
              <a:t>是</a:t>
            </a:r>
            <a:r>
              <a:rPr lang="en-US" altLang="zh-CN" b="1" dirty="0">
                <a:solidFill>
                  <a:schemeClr val="tx1"/>
                </a:solidFill>
                <a:ea typeface="黑体" pitchFamily="2" charset="-122"/>
                <a:cs typeface="Times New Roman" pitchFamily="18" charset="0"/>
              </a:rPr>
              <a:t>BFS</a:t>
            </a:r>
            <a:r>
              <a:rPr lang="zh-CN" altLang="en-US" b="1" dirty="0">
                <a:solidFill>
                  <a:schemeClr val="tx1"/>
                </a:solidFill>
                <a:ea typeface="黑体" pitchFamily="2" charset="-122"/>
                <a:cs typeface="Times New Roman" pitchFamily="18" charset="0"/>
              </a:rPr>
              <a:t>，</a:t>
            </a:r>
            <a:r>
              <a:rPr lang="en-US" altLang="zh-CN" sz="2800" b="1" i="1" dirty="0">
                <a:solidFill>
                  <a:schemeClr val="tx1"/>
                </a:solidFill>
                <a:ea typeface="黑体" pitchFamily="2" charset="-122"/>
                <a:cs typeface="Times New Roman" pitchFamily="18" charset="0"/>
              </a:rPr>
              <a:t>B</a:t>
            </a:r>
            <a:r>
              <a:rPr lang="en-US" altLang="zh-CN" b="1" dirty="0">
                <a:solidFill>
                  <a:schemeClr val="tx1"/>
                </a:solidFill>
                <a:ea typeface="黑体" pitchFamily="2" charset="-122"/>
                <a:cs typeface="Times New Roman" pitchFamily="18" charset="0"/>
              </a:rPr>
              <a:t>’ </a:t>
            </a:r>
            <a:r>
              <a:rPr lang="zh-CN" altLang="en-US" b="1" dirty="0">
                <a:solidFill>
                  <a:schemeClr val="tx1"/>
                </a:solidFill>
                <a:ea typeface="黑体" pitchFamily="2" charset="-122"/>
                <a:cs typeface="Times New Roman" pitchFamily="18" charset="0"/>
              </a:rPr>
              <a:t>是对应的基</a:t>
            </a:r>
          </a:p>
        </p:txBody>
      </p:sp>
      <p:sp>
        <p:nvSpPr>
          <p:cNvPr id="75782" name="Rectangle 7"/>
          <p:cNvSpPr>
            <a:spLocks noChangeArrowheads="1"/>
          </p:cNvSpPr>
          <p:nvPr/>
        </p:nvSpPr>
        <p:spPr bwMode="auto">
          <a:xfrm>
            <a:off x="900113" y="2562225"/>
            <a:ext cx="6480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zh-CN" b="1" dirty="0">
                <a:solidFill>
                  <a:schemeClr val="tx1"/>
                </a:solidFill>
                <a:ea typeface="黑体" pitchFamily="2" charset="-122"/>
                <a:cs typeface="Times New Roman" pitchFamily="18" charset="0"/>
              </a:rPr>
              <a:t>⊙</a:t>
            </a:r>
            <a:r>
              <a:rPr lang="en-US" altLang="zh-CN" b="1" dirty="0">
                <a:solidFill>
                  <a:schemeClr val="tx1"/>
                </a:solidFill>
                <a:ea typeface="黑体" pitchFamily="2" charset="-122"/>
                <a:cs typeface="Times New Roman" pitchFamily="18" charset="0"/>
              </a:rPr>
              <a:t> </a:t>
            </a:r>
            <a:r>
              <a:rPr lang="zh-CN" altLang="en-US" b="1" dirty="0">
                <a:solidFill>
                  <a:schemeClr val="tx1"/>
                </a:solidFill>
                <a:ea typeface="黑体" pitchFamily="2" charset="-122"/>
                <a:cs typeface="Times New Roman" pitchFamily="18" charset="0"/>
              </a:rPr>
              <a:t>基变量中</a:t>
            </a:r>
            <a:r>
              <a:rPr lang="zh-CN" altLang="en-US" b="1" dirty="0">
                <a:solidFill>
                  <a:srgbClr val="7030A0"/>
                </a:solidFill>
                <a:ea typeface="黑体" pitchFamily="2" charset="-122"/>
                <a:cs typeface="Times New Roman" pitchFamily="18" charset="0"/>
              </a:rPr>
              <a:t>有</a:t>
            </a:r>
            <a:r>
              <a:rPr lang="zh-CN" altLang="en-US" b="1" dirty="0">
                <a:solidFill>
                  <a:schemeClr val="tx1"/>
                </a:solidFill>
                <a:ea typeface="黑体" pitchFamily="2" charset="-122"/>
                <a:cs typeface="Times New Roman" pitchFamily="18" charset="0"/>
              </a:rPr>
              <a:t>人工变量</a:t>
            </a:r>
            <a:r>
              <a:rPr lang="zh-CN" altLang="en-US" sz="3200" b="1" dirty="0">
                <a:solidFill>
                  <a:schemeClr val="tx1"/>
                </a:solidFill>
                <a:ea typeface="黑体" pitchFamily="2" charset="-122"/>
                <a:cs typeface="Times New Roman" pitchFamily="18" charset="0"/>
              </a:rPr>
              <a:t>→</a:t>
            </a:r>
            <a:r>
              <a:rPr lang="zh-CN" altLang="en-US" b="1" dirty="0">
                <a:solidFill>
                  <a:schemeClr val="tx1"/>
                </a:solidFill>
                <a:ea typeface="黑体" pitchFamily="2" charset="-122"/>
                <a:cs typeface="Times New Roman" pitchFamily="18" charset="0"/>
              </a:rPr>
              <a:t>驱赶人工变量出基</a:t>
            </a:r>
          </a:p>
        </p:txBody>
      </p:sp>
      <p:grpSp>
        <p:nvGrpSpPr>
          <p:cNvPr id="2" name="Group 21"/>
          <p:cNvGrpSpPr>
            <a:grpSpLocks/>
          </p:cNvGrpSpPr>
          <p:nvPr/>
        </p:nvGrpSpPr>
        <p:grpSpPr bwMode="auto">
          <a:xfrm>
            <a:off x="1258888" y="3305175"/>
            <a:ext cx="6838950" cy="830263"/>
            <a:chOff x="793" y="2082"/>
            <a:chExt cx="4308" cy="523"/>
          </a:xfrm>
        </p:grpSpPr>
        <p:sp>
          <p:nvSpPr>
            <p:cNvPr id="61458" name="Text Box 9"/>
            <p:cNvSpPr txBox="1">
              <a:spLocks noChangeArrowheads="1"/>
            </p:cNvSpPr>
            <p:nvPr/>
          </p:nvSpPr>
          <p:spPr bwMode="auto">
            <a:xfrm>
              <a:off x="793" y="2082"/>
              <a:ext cx="430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b="1" dirty="0">
                  <a:solidFill>
                    <a:schemeClr val="tx1"/>
                  </a:solidFill>
                  <a:ea typeface="黑体" pitchFamily="2" charset="-122"/>
                  <a:cs typeface="Times New Roman" pitchFamily="18" charset="0"/>
                </a:rPr>
                <a:t>假设第 </a:t>
              </a:r>
              <a:r>
                <a:rPr lang="en-US" altLang="zh-CN" b="1" i="1" dirty="0" err="1">
                  <a:solidFill>
                    <a:schemeClr val="tx1"/>
                  </a:solidFill>
                  <a:ea typeface="黑体" pitchFamily="2" charset="-122"/>
                  <a:cs typeface="Times New Roman" pitchFamily="18" charset="0"/>
                </a:rPr>
                <a:t>i</a:t>
              </a:r>
              <a:r>
                <a:rPr lang="en-US" altLang="zh-CN" b="1" i="1" dirty="0">
                  <a:solidFill>
                    <a:schemeClr val="tx1"/>
                  </a:solidFill>
                  <a:ea typeface="黑体" pitchFamily="2" charset="-122"/>
                  <a:cs typeface="Times New Roman" pitchFamily="18" charset="0"/>
                </a:rPr>
                <a:t> </a:t>
              </a:r>
              <a:r>
                <a:rPr lang="zh-CN" altLang="en-US" b="1" dirty="0">
                  <a:solidFill>
                    <a:schemeClr val="tx1"/>
                  </a:solidFill>
                  <a:ea typeface="黑体" pitchFamily="2" charset="-122"/>
                  <a:cs typeface="Times New Roman" pitchFamily="18" charset="0"/>
                </a:rPr>
                <a:t>个基变量是人工变量，且当前单纯形表</a:t>
              </a:r>
            </a:p>
            <a:p>
              <a:pPr algn="l"/>
              <a:r>
                <a:rPr lang="zh-CN" altLang="en-US" b="1" dirty="0">
                  <a:solidFill>
                    <a:schemeClr val="tx1"/>
                  </a:solidFill>
                  <a:ea typeface="黑体" pitchFamily="2" charset="-122"/>
                  <a:cs typeface="Times New Roman" pitchFamily="18" charset="0"/>
                </a:rPr>
                <a:t>第 </a:t>
              </a:r>
              <a:r>
                <a:rPr lang="en-US" altLang="zh-CN" b="1" i="1" dirty="0" err="1">
                  <a:solidFill>
                    <a:schemeClr val="tx1"/>
                  </a:solidFill>
                  <a:ea typeface="黑体" pitchFamily="2" charset="-122"/>
                  <a:cs typeface="Times New Roman" pitchFamily="18" charset="0"/>
                </a:rPr>
                <a:t>i</a:t>
              </a:r>
              <a:r>
                <a:rPr lang="en-US" altLang="zh-CN" b="1" i="1" dirty="0">
                  <a:solidFill>
                    <a:schemeClr val="tx1"/>
                  </a:solidFill>
                  <a:ea typeface="黑体" pitchFamily="2" charset="-122"/>
                  <a:cs typeface="Times New Roman" pitchFamily="18" charset="0"/>
                </a:rPr>
                <a:t> </a:t>
              </a:r>
              <a:r>
                <a:rPr lang="zh-CN" altLang="en-US" b="1" dirty="0">
                  <a:solidFill>
                    <a:schemeClr val="tx1"/>
                  </a:solidFill>
                  <a:ea typeface="黑体" pitchFamily="2" charset="-122"/>
                  <a:cs typeface="Times New Roman" pitchFamily="18" charset="0"/>
                </a:rPr>
                <a:t>行的前 </a:t>
              </a:r>
              <a:r>
                <a:rPr lang="en-US" altLang="zh-CN" b="1" i="1" dirty="0">
                  <a:solidFill>
                    <a:schemeClr val="tx1"/>
                  </a:solidFill>
                  <a:ea typeface="黑体" pitchFamily="2" charset="-122"/>
                  <a:cs typeface="Times New Roman" pitchFamily="18" charset="0"/>
                </a:rPr>
                <a:t>n </a:t>
              </a:r>
              <a:r>
                <a:rPr lang="zh-CN" altLang="en-US" b="1" dirty="0">
                  <a:solidFill>
                    <a:schemeClr val="tx1"/>
                  </a:solidFill>
                  <a:ea typeface="黑体" pitchFamily="2" charset="-122"/>
                  <a:cs typeface="Times New Roman" pitchFamily="18" charset="0"/>
                </a:rPr>
                <a:t>个数据是</a:t>
              </a:r>
            </a:p>
          </p:txBody>
        </p:sp>
        <p:pic>
          <p:nvPicPr>
            <p:cNvPr id="61459"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 y="2339"/>
              <a:ext cx="168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组合 17"/>
          <p:cNvGrpSpPr>
            <a:grpSpLocks/>
          </p:cNvGrpSpPr>
          <p:nvPr/>
        </p:nvGrpSpPr>
        <p:grpSpPr bwMode="auto">
          <a:xfrm>
            <a:off x="1252538" y="5372100"/>
            <a:ext cx="7135812" cy="869950"/>
            <a:chOff x="1252538" y="5372103"/>
            <a:chExt cx="7135812" cy="869951"/>
          </a:xfrm>
        </p:grpSpPr>
        <p:grpSp>
          <p:nvGrpSpPr>
            <p:cNvPr id="61454" name="Group 12"/>
            <p:cNvGrpSpPr>
              <a:grpSpLocks/>
            </p:cNvGrpSpPr>
            <p:nvPr/>
          </p:nvGrpSpPr>
          <p:grpSpPr bwMode="auto">
            <a:xfrm>
              <a:off x="4533900" y="5372103"/>
              <a:ext cx="3854450" cy="869951"/>
              <a:chOff x="2856" y="3384"/>
              <a:chExt cx="2428" cy="548"/>
            </a:xfrm>
          </p:grpSpPr>
          <p:sp>
            <p:nvSpPr>
              <p:cNvPr id="61456" name="Rectangle 13"/>
              <p:cNvSpPr>
                <a:spLocks noChangeArrowheads="1"/>
              </p:cNvSpPr>
              <p:nvPr/>
            </p:nvSpPr>
            <p:spPr bwMode="auto">
              <a:xfrm>
                <a:off x="2856" y="3384"/>
                <a:ext cx="19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dirty="0">
                    <a:solidFill>
                      <a:schemeClr val="tx1"/>
                    </a:solidFill>
                    <a:ea typeface="黑体" pitchFamily="2" charset="-122"/>
                    <a:cs typeface="Times New Roman" pitchFamily="18" charset="0"/>
                  </a:rPr>
                  <a:t>第 </a:t>
                </a:r>
                <a:r>
                  <a:rPr lang="en-US" altLang="zh-CN" i="1" dirty="0" err="1">
                    <a:solidFill>
                      <a:schemeClr val="tx1"/>
                    </a:solidFill>
                    <a:ea typeface="黑体" pitchFamily="2" charset="-122"/>
                    <a:cs typeface="Times New Roman" pitchFamily="18" charset="0"/>
                  </a:rPr>
                  <a:t>i</a:t>
                </a:r>
                <a:r>
                  <a:rPr lang="en-US" altLang="zh-CN" dirty="0">
                    <a:solidFill>
                      <a:schemeClr val="tx1"/>
                    </a:solidFill>
                    <a:ea typeface="黑体" pitchFamily="2" charset="-122"/>
                    <a:cs typeface="Times New Roman" pitchFamily="18" charset="0"/>
                  </a:rPr>
                  <a:t> </a:t>
                </a:r>
                <a:r>
                  <a:rPr lang="zh-CN" altLang="en-US" dirty="0">
                    <a:solidFill>
                      <a:schemeClr val="tx1"/>
                    </a:solidFill>
                    <a:ea typeface="黑体" pitchFamily="2" charset="-122"/>
                    <a:cs typeface="Times New Roman" pitchFamily="18" charset="0"/>
                  </a:rPr>
                  <a:t>个约束冗余；</a:t>
                </a:r>
              </a:p>
            </p:txBody>
          </p:sp>
          <p:sp>
            <p:nvSpPr>
              <p:cNvPr id="61457" name="Rectangle 14"/>
              <p:cNvSpPr>
                <a:spLocks noChangeArrowheads="1"/>
              </p:cNvSpPr>
              <p:nvPr/>
            </p:nvSpPr>
            <p:spPr bwMode="auto">
              <a:xfrm>
                <a:off x="2880" y="3641"/>
                <a:ext cx="24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dirty="0">
                    <a:solidFill>
                      <a:schemeClr val="tx1"/>
                    </a:solidFill>
                    <a:ea typeface="黑体" pitchFamily="2" charset="-122"/>
                    <a:cs typeface="Times New Roman" pitchFamily="18" charset="0"/>
                  </a:rPr>
                  <a:t>删除单纯形表的第 </a:t>
                </a:r>
                <a:r>
                  <a:rPr lang="en-US" altLang="zh-CN" i="1" dirty="0" err="1">
                    <a:solidFill>
                      <a:schemeClr val="tx1"/>
                    </a:solidFill>
                    <a:ea typeface="黑体" pitchFamily="2" charset="-122"/>
                    <a:cs typeface="Times New Roman" pitchFamily="18" charset="0"/>
                  </a:rPr>
                  <a:t>i</a:t>
                </a:r>
                <a:r>
                  <a:rPr lang="en-US" altLang="zh-CN" i="1" dirty="0">
                    <a:solidFill>
                      <a:schemeClr val="tx1"/>
                    </a:solidFill>
                    <a:ea typeface="黑体" pitchFamily="2" charset="-122"/>
                    <a:cs typeface="Times New Roman" pitchFamily="18" charset="0"/>
                  </a:rPr>
                  <a:t> </a:t>
                </a:r>
                <a:r>
                  <a:rPr lang="zh-CN" altLang="en-US" dirty="0">
                    <a:solidFill>
                      <a:schemeClr val="tx1"/>
                    </a:solidFill>
                    <a:ea typeface="黑体" pitchFamily="2" charset="-122"/>
                    <a:cs typeface="Times New Roman" pitchFamily="18" charset="0"/>
                  </a:rPr>
                  <a:t>行数据</a:t>
                </a:r>
              </a:p>
            </p:txBody>
          </p:sp>
        </p:grpSp>
        <p:pic>
          <p:nvPicPr>
            <p:cNvPr id="61455"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5603875"/>
              <a:ext cx="31543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5" name="组合 16"/>
          <p:cNvGrpSpPr>
            <a:grpSpLocks/>
          </p:cNvGrpSpPr>
          <p:nvPr/>
        </p:nvGrpSpPr>
        <p:grpSpPr bwMode="auto">
          <a:xfrm>
            <a:off x="1100138" y="4292600"/>
            <a:ext cx="7432675" cy="1008063"/>
            <a:chOff x="1100138" y="4292600"/>
            <a:chExt cx="7432675" cy="1008063"/>
          </a:xfrm>
        </p:grpSpPr>
        <p:grpSp>
          <p:nvGrpSpPr>
            <p:cNvPr id="61450" name="Group 16"/>
            <p:cNvGrpSpPr>
              <a:grpSpLocks/>
            </p:cNvGrpSpPr>
            <p:nvPr/>
          </p:nvGrpSpPr>
          <p:grpSpPr bwMode="auto">
            <a:xfrm>
              <a:off x="1258888" y="4292600"/>
              <a:ext cx="7273925" cy="1008063"/>
              <a:chOff x="793" y="2704"/>
              <a:chExt cx="4582" cy="635"/>
            </a:xfrm>
          </p:grpSpPr>
          <p:sp>
            <p:nvSpPr>
              <p:cNvPr id="61452" name="Rectangle 17"/>
              <p:cNvSpPr>
                <a:spLocks noChangeArrowheads="1"/>
              </p:cNvSpPr>
              <p:nvPr/>
            </p:nvSpPr>
            <p:spPr bwMode="auto">
              <a:xfrm>
                <a:off x="2856" y="2704"/>
                <a:ext cx="2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b="1" dirty="0">
                    <a:solidFill>
                      <a:schemeClr val="tx1"/>
                    </a:solidFill>
                    <a:ea typeface="黑体" pitchFamily="2" charset="-122"/>
                    <a:cs typeface="Times New Roman" pitchFamily="18" charset="0"/>
                  </a:rPr>
                  <a:t>以</a:t>
                </a:r>
                <a:r>
                  <a:rPr lang="zh-CN" altLang="en-US" b="1" dirty="0">
                    <a:solidFill>
                      <a:srgbClr val="7030A0"/>
                    </a:solidFill>
                    <a:ea typeface="黑体" pitchFamily="2" charset="-122"/>
                    <a:cs typeface="Times New Roman" pitchFamily="18" charset="0"/>
                  </a:rPr>
                  <a:t>任一非零元</a:t>
                </a:r>
                <a:r>
                  <a:rPr lang="zh-CN" altLang="en-US" b="1" dirty="0">
                    <a:solidFill>
                      <a:schemeClr val="tx1"/>
                    </a:solidFill>
                    <a:ea typeface="黑体" pitchFamily="2" charset="-122"/>
                    <a:cs typeface="Times New Roman" pitchFamily="18" charset="0"/>
                  </a:rPr>
                  <a:t>为转轴元转轴</a:t>
                </a:r>
              </a:p>
            </p:txBody>
          </p:sp>
          <p:sp>
            <p:nvSpPr>
              <p:cNvPr id="61453" name="Rectangle 18"/>
              <p:cNvSpPr>
                <a:spLocks noChangeArrowheads="1"/>
              </p:cNvSpPr>
              <p:nvPr/>
            </p:nvSpPr>
            <p:spPr bwMode="auto">
              <a:xfrm>
                <a:off x="793" y="3089"/>
                <a:ext cx="45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000" b="1" dirty="0">
                    <a:solidFill>
                      <a:schemeClr val="tx1"/>
                    </a:solidFill>
                    <a:ea typeface="黑体" pitchFamily="2" charset="-122"/>
                    <a:cs typeface="Times New Roman" pitchFamily="18" charset="0"/>
                  </a:rPr>
                  <a:t>得辅助问题的一个新的最优</a:t>
                </a:r>
                <a:r>
                  <a:rPr lang="en-US" altLang="zh-CN" sz="2000" b="1" dirty="0">
                    <a:solidFill>
                      <a:schemeClr val="tx1"/>
                    </a:solidFill>
                    <a:ea typeface="黑体" pitchFamily="2" charset="-122"/>
                    <a:cs typeface="Times New Roman" pitchFamily="18" charset="0"/>
                  </a:rPr>
                  <a:t>BFS</a:t>
                </a:r>
                <a:r>
                  <a:rPr lang="zh-CN" altLang="en-US" sz="2000" b="1" dirty="0">
                    <a:solidFill>
                      <a:schemeClr val="tx1"/>
                    </a:solidFill>
                    <a:ea typeface="黑体" pitchFamily="2" charset="-122"/>
                    <a:cs typeface="Times New Roman" pitchFamily="18" charset="0"/>
                  </a:rPr>
                  <a:t>，且基变量中</a:t>
                </a:r>
                <a:r>
                  <a:rPr lang="zh-CN" altLang="en-US" sz="2000" b="1" dirty="0">
                    <a:solidFill>
                      <a:srgbClr val="7030A0"/>
                    </a:solidFill>
                    <a:ea typeface="黑体" pitchFamily="2" charset="-122"/>
                    <a:cs typeface="Times New Roman" pitchFamily="18" charset="0"/>
                  </a:rPr>
                  <a:t>少</a:t>
                </a:r>
                <a:r>
                  <a:rPr lang="en-US" altLang="zh-CN" sz="2000" b="1" dirty="0">
                    <a:solidFill>
                      <a:srgbClr val="7030A0"/>
                    </a:solidFill>
                    <a:ea typeface="黑体" pitchFamily="2" charset="-122"/>
                    <a:cs typeface="Times New Roman" pitchFamily="18" charset="0"/>
                  </a:rPr>
                  <a:t>1</a:t>
                </a:r>
                <a:r>
                  <a:rPr lang="zh-CN" altLang="en-US" sz="2000" b="1" dirty="0">
                    <a:solidFill>
                      <a:srgbClr val="7030A0"/>
                    </a:solidFill>
                    <a:ea typeface="黑体" pitchFamily="2" charset="-122"/>
                    <a:cs typeface="Times New Roman" pitchFamily="18" charset="0"/>
                  </a:rPr>
                  <a:t>个人工变量</a:t>
                </a:r>
                <a:r>
                  <a:rPr lang="zh-CN" altLang="en-US" sz="2000" b="1" dirty="0">
                    <a:solidFill>
                      <a:schemeClr val="tx1"/>
                    </a:solidFill>
                    <a:ea typeface="黑体" pitchFamily="2" charset="-122"/>
                    <a:cs typeface="Times New Roman" pitchFamily="18" charset="0"/>
                  </a:rPr>
                  <a:t>！</a:t>
                </a:r>
              </a:p>
            </p:txBody>
          </p:sp>
        </p:grpSp>
        <p:pic>
          <p:nvPicPr>
            <p:cNvPr id="61451"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4375150"/>
              <a:ext cx="32813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wipe(up)">
                                      <p:cBhvr>
                                        <p:cTn id="7" dur="500"/>
                                        <p:tgtEl>
                                          <p:spTgt spid="275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5460"/>
                                        </p:tgtEl>
                                        <p:attrNameLst>
                                          <p:attrName>style.visibility</p:attrName>
                                        </p:attrNameLst>
                                      </p:cBhvr>
                                      <p:to>
                                        <p:strVal val="visible"/>
                                      </p:to>
                                    </p:set>
                                    <p:animEffect transition="in" filter="wipe(up)">
                                      <p:cBhvr>
                                        <p:cTn id="12" dur="500"/>
                                        <p:tgtEl>
                                          <p:spTgt spid="275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5461"/>
                                        </p:tgtEl>
                                        <p:attrNameLst>
                                          <p:attrName>style.visibility</p:attrName>
                                        </p:attrNameLst>
                                      </p:cBhvr>
                                      <p:to>
                                        <p:strVal val="visible"/>
                                      </p:to>
                                    </p:set>
                                    <p:animEffect transition="in" filter="wipe(up)">
                                      <p:cBhvr>
                                        <p:cTn id="17" dur="500"/>
                                        <p:tgtEl>
                                          <p:spTgt spid="275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782"/>
                                        </p:tgtEl>
                                        <p:attrNameLst>
                                          <p:attrName>style.visibility</p:attrName>
                                        </p:attrNameLst>
                                      </p:cBhvr>
                                      <p:to>
                                        <p:strVal val="visible"/>
                                      </p:to>
                                    </p:set>
                                    <p:animEffect transition="in" filter="wipe(up)">
                                      <p:cBhvr>
                                        <p:cTn id="22" dur="500"/>
                                        <p:tgtEl>
                                          <p:spTgt spid="757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p:bldP spid="275460" grpId="0"/>
      <p:bldP spid="275461" grpId="0"/>
      <p:bldP spid="7578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23850" y="115888"/>
            <a:ext cx="10080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2800" b="1">
                <a:solidFill>
                  <a:srgbClr val="7030A0"/>
                </a:solidFill>
                <a:ea typeface="黑体" pitchFamily="2" charset="-122"/>
              </a:rPr>
              <a:t>例</a:t>
            </a:r>
            <a:r>
              <a:rPr lang="en-US" altLang="zh-CN" sz="2800" b="1">
                <a:solidFill>
                  <a:srgbClr val="7030A0"/>
                </a:solidFill>
                <a:ea typeface="黑体" pitchFamily="2" charset="-122"/>
              </a:rPr>
              <a:t>1.</a:t>
            </a:r>
            <a:r>
              <a:rPr lang="en-US" altLang="zh-CN" sz="3600" b="1">
                <a:solidFill>
                  <a:srgbClr val="7030A0"/>
                </a:solidFill>
                <a:ea typeface="黑体" pitchFamily="2" charset="-122"/>
              </a:rPr>
              <a:t> </a:t>
            </a:r>
            <a:endParaRPr lang="en-US" altLang="zh-CN" sz="2800" b="1">
              <a:solidFill>
                <a:srgbClr val="7030A0"/>
              </a:solidFill>
              <a:ea typeface="黑体" pitchFamily="2" charset="-122"/>
            </a:endParaRPr>
          </a:p>
        </p:txBody>
      </p:sp>
      <p:sp>
        <p:nvSpPr>
          <p:cNvPr id="62467" name="Text Box 3"/>
          <p:cNvSpPr txBox="1">
            <a:spLocks noChangeArrowheads="1"/>
          </p:cNvSpPr>
          <p:nvPr/>
        </p:nvSpPr>
        <p:spPr bwMode="auto">
          <a:xfrm>
            <a:off x="1258888" y="30480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给出下面系统的一个基本可行解，或者说明其无解</a:t>
            </a:r>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838200"/>
            <a:ext cx="49926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649288" y="2492375"/>
            <a:ext cx="4930775" cy="1008063"/>
            <a:chOff x="409" y="1570"/>
            <a:chExt cx="3106" cy="635"/>
          </a:xfrm>
        </p:grpSpPr>
        <p:grpSp>
          <p:nvGrpSpPr>
            <p:cNvPr id="62478" name="Group 6"/>
            <p:cNvGrpSpPr>
              <a:grpSpLocks/>
            </p:cNvGrpSpPr>
            <p:nvPr/>
          </p:nvGrpSpPr>
          <p:grpSpPr bwMode="auto">
            <a:xfrm>
              <a:off x="431" y="1570"/>
              <a:ext cx="3084" cy="327"/>
              <a:chOff x="431" y="1570"/>
              <a:chExt cx="3084" cy="327"/>
            </a:xfrm>
          </p:grpSpPr>
          <p:sp>
            <p:nvSpPr>
              <p:cNvPr id="62481" name="Text Box 7"/>
              <p:cNvSpPr txBox="1">
                <a:spLocks noChangeArrowheads="1"/>
              </p:cNvSpPr>
              <p:nvPr/>
            </p:nvSpPr>
            <p:spPr bwMode="auto">
              <a:xfrm>
                <a:off x="431" y="1570"/>
                <a:ext cx="1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引入</a:t>
                </a:r>
                <a:r>
                  <a:rPr lang="zh-CN" altLang="en-US" sz="2800" b="1">
                    <a:solidFill>
                      <a:srgbClr val="7030A0"/>
                    </a:solidFill>
                    <a:ea typeface="黑体" pitchFamily="2" charset="-122"/>
                  </a:rPr>
                  <a:t>人工</a:t>
                </a:r>
                <a:r>
                  <a:rPr lang="zh-CN" altLang="en-US" sz="2800" b="1">
                    <a:ea typeface="黑体" pitchFamily="2" charset="-122"/>
                  </a:rPr>
                  <a:t>变量</a:t>
                </a:r>
              </a:p>
            </p:txBody>
          </p:sp>
          <p:pic>
            <p:nvPicPr>
              <p:cNvPr id="6248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 y="1616"/>
                <a:ext cx="160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247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 y="1923"/>
              <a:ext cx="238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0" name="Text Box 10"/>
            <p:cNvSpPr txBox="1">
              <a:spLocks noChangeArrowheads="1"/>
            </p:cNvSpPr>
            <p:nvPr/>
          </p:nvSpPr>
          <p:spPr bwMode="auto">
            <a:xfrm>
              <a:off x="409" y="1877"/>
              <a:ext cx="8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ea typeface="黑体" pitchFamily="2" charset="-122"/>
                </a:rPr>
                <a:t>目标：</a:t>
              </a:r>
            </a:p>
          </p:txBody>
        </p:sp>
      </p:grpSp>
      <p:grpSp>
        <p:nvGrpSpPr>
          <p:cNvPr id="4" name="Group 11"/>
          <p:cNvGrpSpPr>
            <a:grpSpLocks/>
          </p:cNvGrpSpPr>
          <p:nvPr/>
        </p:nvGrpSpPr>
        <p:grpSpPr bwMode="auto">
          <a:xfrm>
            <a:off x="682625" y="3749675"/>
            <a:ext cx="7345363" cy="2305050"/>
            <a:chOff x="430" y="2386"/>
            <a:chExt cx="4627" cy="1452"/>
          </a:xfrm>
        </p:grpSpPr>
        <p:sp>
          <p:nvSpPr>
            <p:cNvPr id="62476" name="Text Box 12"/>
            <p:cNvSpPr txBox="1">
              <a:spLocks noChangeArrowheads="1"/>
            </p:cNvSpPr>
            <p:nvPr/>
          </p:nvSpPr>
          <p:spPr bwMode="auto">
            <a:xfrm>
              <a:off x="3969" y="2504"/>
              <a:ext cx="108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辅助问题的</a:t>
              </a:r>
              <a:r>
                <a:rPr lang="zh-CN" altLang="en-US" b="1">
                  <a:solidFill>
                    <a:srgbClr val="7030A0"/>
                  </a:solidFill>
                  <a:ea typeface="黑体" pitchFamily="2" charset="-122"/>
                </a:rPr>
                <a:t>初始表格！</a:t>
              </a:r>
            </a:p>
          </p:txBody>
        </p:sp>
        <p:pic>
          <p:nvPicPr>
            <p:cNvPr id="6247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 y="2386"/>
              <a:ext cx="3221"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21"/>
          <p:cNvGrpSpPr>
            <a:grpSpLocks/>
          </p:cNvGrpSpPr>
          <p:nvPr/>
        </p:nvGrpSpPr>
        <p:grpSpPr bwMode="auto">
          <a:xfrm>
            <a:off x="6007100" y="4965700"/>
            <a:ext cx="2870200" cy="1370013"/>
            <a:chOff x="3784" y="3128"/>
            <a:chExt cx="1808" cy="863"/>
          </a:xfrm>
        </p:grpSpPr>
        <p:grpSp>
          <p:nvGrpSpPr>
            <p:cNvPr id="62472" name="Group 15"/>
            <p:cNvGrpSpPr>
              <a:grpSpLocks/>
            </p:cNvGrpSpPr>
            <p:nvPr/>
          </p:nvGrpSpPr>
          <p:grpSpPr bwMode="auto">
            <a:xfrm>
              <a:off x="4468" y="3475"/>
              <a:ext cx="544" cy="516"/>
              <a:chOff x="4105" y="3520"/>
              <a:chExt cx="544" cy="516"/>
            </a:xfrm>
          </p:grpSpPr>
          <p:sp>
            <p:nvSpPr>
              <p:cNvPr id="62474" name="Text Box 16"/>
              <p:cNvSpPr txBox="1">
                <a:spLocks noChangeArrowheads="1"/>
              </p:cNvSpPr>
              <p:nvPr/>
            </p:nvSpPr>
            <p:spPr bwMode="auto">
              <a:xfrm>
                <a:off x="4105" y="3748"/>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solidFill>
                      <a:srgbClr val="7030A0"/>
                    </a:solidFill>
                  </a:rPr>
                  <a:t>BFS</a:t>
                </a:r>
              </a:p>
            </p:txBody>
          </p:sp>
          <p:sp>
            <p:nvSpPr>
              <p:cNvPr id="62475" name="Line 17"/>
              <p:cNvSpPr>
                <a:spLocks noChangeShapeType="1"/>
              </p:cNvSpPr>
              <p:nvPr/>
            </p:nvSpPr>
            <p:spPr bwMode="auto">
              <a:xfrm flipV="1">
                <a:off x="4332" y="3520"/>
                <a:ext cx="0" cy="2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473" name="Text Box 20"/>
            <p:cNvSpPr txBox="1">
              <a:spLocks noChangeArrowheads="1"/>
            </p:cNvSpPr>
            <p:nvPr/>
          </p:nvSpPr>
          <p:spPr bwMode="auto">
            <a:xfrm>
              <a:off x="3784" y="3128"/>
              <a:ext cx="18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2800" b="1" i="1" dirty="0">
                  <a:solidFill>
                    <a:schemeClr val="tx1"/>
                  </a:solidFill>
                </a:rPr>
                <a:t>x</a:t>
              </a:r>
              <a:r>
                <a:rPr lang="en-US" altLang="zh-CN" sz="2800" b="1" dirty="0">
                  <a:solidFill>
                    <a:schemeClr val="tx1"/>
                  </a:solidFill>
                </a:rPr>
                <a:t> = (0, 0, 0, 4, 3)</a:t>
              </a:r>
              <a:r>
                <a:rPr lang="en-US" altLang="zh-CN" sz="2800" b="1" baseline="30000" dirty="0">
                  <a:solidFill>
                    <a:schemeClr val="tx1"/>
                  </a:solidFill>
                </a:rPr>
                <a:t>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p:cNvGrpSpPr>
            <a:grpSpLocks/>
          </p:cNvGrpSpPr>
          <p:nvPr/>
        </p:nvGrpSpPr>
        <p:grpSpPr bwMode="auto">
          <a:xfrm>
            <a:off x="1042988" y="549275"/>
            <a:ext cx="7345362" cy="2592388"/>
            <a:chOff x="657" y="346"/>
            <a:chExt cx="4627" cy="1633"/>
          </a:xfrm>
        </p:grpSpPr>
        <p:sp>
          <p:nvSpPr>
            <p:cNvPr id="63494" name="Text Box 3"/>
            <p:cNvSpPr txBox="1">
              <a:spLocks noChangeArrowheads="1"/>
            </p:cNvSpPr>
            <p:nvPr/>
          </p:nvSpPr>
          <p:spPr bwMode="auto">
            <a:xfrm>
              <a:off x="4287" y="754"/>
              <a:ext cx="99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ea typeface="黑体" pitchFamily="2" charset="-122"/>
                </a:rPr>
                <a:t>第一张</a:t>
              </a:r>
            </a:p>
            <a:p>
              <a:pPr>
                <a:spcBef>
                  <a:spcPct val="50000"/>
                </a:spcBef>
              </a:pPr>
              <a:r>
                <a:rPr lang="zh-CN" altLang="en-US" b="1">
                  <a:ea typeface="黑体" pitchFamily="2" charset="-122"/>
                </a:rPr>
                <a:t>单纯形表</a:t>
              </a:r>
            </a:p>
          </p:txBody>
        </p:sp>
        <p:pic>
          <p:nvPicPr>
            <p:cNvPr id="634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346"/>
              <a:ext cx="3402"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5"/>
          <p:cNvGrpSpPr>
            <a:grpSpLocks/>
          </p:cNvGrpSpPr>
          <p:nvPr/>
        </p:nvGrpSpPr>
        <p:grpSpPr bwMode="auto">
          <a:xfrm>
            <a:off x="250825" y="3500438"/>
            <a:ext cx="8280400" cy="2663825"/>
            <a:chOff x="158" y="2205"/>
            <a:chExt cx="5216" cy="1678"/>
          </a:xfrm>
        </p:grpSpPr>
        <p:sp>
          <p:nvSpPr>
            <p:cNvPr id="63492" name="Text Box 6"/>
            <p:cNvSpPr txBox="1">
              <a:spLocks noChangeArrowheads="1"/>
            </p:cNvSpPr>
            <p:nvPr/>
          </p:nvSpPr>
          <p:spPr bwMode="auto">
            <a:xfrm>
              <a:off x="4377" y="2933"/>
              <a:ext cx="99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ea typeface="黑体" pitchFamily="2" charset="-122"/>
                </a:rPr>
                <a:t>第二张</a:t>
              </a:r>
            </a:p>
            <a:p>
              <a:pPr>
                <a:spcBef>
                  <a:spcPct val="50000"/>
                </a:spcBef>
              </a:pPr>
              <a:r>
                <a:rPr lang="zh-CN" altLang="en-US" b="1">
                  <a:ea typeface="黑体" pitchFamily="2" charset="-122"/>
                </a:rPr>
                <a:t>单纯形表</a:t>
              </a:r>
            </a:p>
          </p:txBody>
        </p:sp>
        <p:pic>
          <p:nvPicPr>
            <p:cNvPr id="634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2205"/>
              <a:ext cx="3901"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900113" y="3141663"/>
            <a:ext cx="453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latin typeface="黑体" pitchFamily="2" charset="-122"/>
                <a:ea typeface="黑体" pitchFamily="2" charset="-122"/>
              </a:rPr>
              <a:t>辅助问题的</a:t>
            </a:r>
            <a:r>
              <a:rPr lang="zh-CN" altLang="en-US" sz="3200" b="1">
                <a:solidFill>
                  <a:srgbClr val="7030A0"/>
                </a:solidFill>
                <a:latin typeface="黑体" pitchFamily="2" charset="-122"/>
                <a:ea typeface="黑体" pitchFamily="2" charset="-122"/>
              </a:rPr>
              <a:t>最优值是</a:t>
            </a:r>
            <a:r>
              <a:rPr lang="en-US" altLang="zh-CN" sz="3200" b="1">
                <a:solidFill>
                  <a:srgbClr val="7030A0"/>
                </a:solidFill>
                <a:latin typeface="黑体" pitchFamily="2" charset="-122"/>
                <a:ea typeface="黑体" pitchFamily="2" charset="-122"/>
              </a:rPr>
              <a:t>0.</a:t>
            </a:r>
            <a:r>
              <a:rPr lang="en-US" altLang="zh-CN" sz="3200" b="1">
                <a:latin typeface="黑体" pitchFamily="2" charset="-122"/>
                <a:ea typeface="黑体" pitchFamily="2" charset="-122"/>
              </a:rPr>
              <a:t> </a:t>
            </a:r>
          </a:p>
        </p:txBody>
      </p:sp>
      <p:sp>
        <p:nvSpPr>
          <p:cNvPr id="278531" name="Text Box 3"/>
          <p:cNvSpPr txBox="1">
            <a:spLocks noChangeArrowheads="1"/>
          </p:cNvSpPr>
          <p:nvPr/>
        </p:nvSpPr>
        <p:spPr bwMode="auto">
          <a:xfrm>
            <a:off x="900113" y="3933825"/>
            <a:ext cx="3240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latin typeface="黑体" pitchFamily="2" charset="-122"/>
                <a:ea typeface="黑体" pitchFamily="2" charset="-122"/>
              </a:rPr>
              <a:t>原问题的</a:t>
            </a:r>
            <a:r>
              <a:rPr lang="en-US" altLang="zh-CN" sz="3200" b="1">
                <a:solidFill>
                  <a:srgbClr val="7030A0"/>
                </a:solidFill>
                <a:ea typeface="黑体" pitchFamily="2" charset="-122"/>
              </a:rPr>
              <a:t>BFS</a:t>
            </a:r>
            <a:r>
              <a:rPr lang="zh-CN" altLang="en-US" sz="3200" b="1">
                <a:solidFill>
                  <a:srgbClr val="7030A0"/>
                </a:solidFill>
                <a:latin typeface="黑体" pitchFamily="2" charset="-122"/>
                <a:ea typeface="黑体" pitchFamily="2" charset="-122"/>
              </a:rPr>
              <a:t>：</a:t>
            </a: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498475"/>
            <a:ext cx="6942138"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652963"/>
            <a:ext cx="67341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78533"/>
                                        </p:tgtEl>
                                        <p:attrNameLst>
                                          <p:attrName>style.visibility</p:attrName>
                                        </p:attrNameLst>
                                      </p:cBhvr>
                                      <p:to>
                                        <p:strVal val="visible"/>
                                      </p:to>
                                    </p:set>
                                    <p:animEffect transition="in" filter="wipe(up)">
                                      <p:cBhvr>
                                        <p:cTn id="15" dur="500"/>
                                        <p:tgtEl>
                                          <p:spTgt spid="278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23850" y="115888"/>
            <a:ext cx="10080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2800" b="1">
                <a:solidFill>
                  <a:srgbClr val="7030A0"/>
                </a:solidFill>
                <a:ea typeface="黑体" pitchFamily="2" charset="-122"/>
              </a:rPr>
              <a:t>例</a:t>
            </a:r>
            <a:r>
              <a:rPr lang="en-US" altLang="zh-CN" sz="2800" b="1">
                <a:solidFill>
                  <a:srgbClr val="7030A0"/>
                </a:solidFill>
                <a:ea typeface="黑体" pitchFamily="2" charset="-122"/>
              </a:rPr>
              <a:t>2.</a:t>
            </a:r>
            <a:r>
              <a:rPr lang="en-US" altLang="zh-CN" sz="3600" b="1">
                <a:solidFill>
                  <a:srgbClr val="7030A0"/>
                </a:solidFill>
                <a:ea typeface="黑体" pitchFamily="2" charset="-122"/>
              </a:rPr>
              <a:t> </a:t>
            </a:r>
            <a:endParaRPr lang="en-US" altLang="zh-CN" sz="2800" b="1">
              <a:solidFill>
                <a:srgbClr val="7030A0"/>
              </a:solidFill>
              <a:ea typeface="黑体" pitchFamily="2" charset="-122"/>
            </a:endParaRPr>
          </a:p>
        </p:txBody>
      </p:sp>
      <p:sp>
        <p:nvSpPr>
          <p:cNvPr id="65539" name="Text Box 3"/>
          <p:cNvSpPr txBox="1">
            <a:spLocks noChangeArrowheads="1"/>
          </p:cNvSpPr>
          <p:nvPr/>
        </p:nvSpPr>
        <p:spPr bwMode="auto">
          <a:xfrm>
            <a:off x="1258888" y="304800"/>
            <a:ext cx="5041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利用两阶段法求解下面的问题</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981075"/>
            <a:ext cx="6605588"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611188" y="3163888"/>
            <a:ext cx="7269162" cy="3000375"/>
            <a:chOff x="385" y="1993"/>
            <a:chExt cx="4579" cy="1890"/>
          </a:xfrm>
        </p:grpSpPr>
        <p:sp>
          <p:nvSpPr>
            <p:cNvPr id="65542" name="Text Box 6"/>
            <p:cNvSpPr txBox="1">
              <a:spLocks noChangeArrowheads="1"/>
            </p:cNvSpPr>
            <p:nvPr/>
          </p:nvSpPr>
          <p:spPr bwMode="auto">
            <a:xfrm>
              <a:off x="1338" y="1993"/>
              <a:ext cx="11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ea typeface="黑体" pitchFamily="2" charset="-122"/>
                </a:rPr>
                <a:t>辅助问题</a:t>
              </a:r>
            </a:p>
          </p:txBody>
        </p:sp>
        <p:pic>
          <p:nvPicPr>
            <p:cNvPr id="655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2341"/>
              <a:ext cx="4307"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 Box 8"/>
            <p:cNvSpPr txBox="1">
              <a:spLocks noChangeArrowheads="1"/>
            </p:cNvSpPr>
            <p:nvPr/>
          </p:nvSpPr>
          <p:spPr bwMode="auto">
            <a:xfrm>
              <a:off x="385" y="2014"/>
              <a:ext cx="1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第 </a:t>
              </a:r>
              <a:r>
                <a:rPr lang="en-US" altLang="zh-CN" sz="2800" b="1">
                  <a:ea typeface="黑体" pitchFamily="2" charset="-122"/>
                </a:rPr>
                <a:t>I </a:t>
              </a:r>
              <a:r>
                <a:rPr lang="zh-CN" altLang="en-US" sz="2800" b="1">
                  <a:ea typeface="黑体" pitchFamily="2" charset="-122"/>
                </a:rPr>
                <a:t>阶段：</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2"/>
          <p:cNvGrpSpPr>
            <a:grpSpLocks/>
          </p:cNvGrpSpPr>
          <p:nvPr/>
        </p:nvGrpSpPr>
        <p:grpSpPr bwMode="auto">
          <a:xfrm>
            <a:off x="942975" y="498475"/>
            <a:ext cx="6942138" cy="3100388"/>
            <a:chOff x="594" y="314"/>
            <a:chExt cx="4373" cy="1953"/>
          </a:xfrm>
        </p:grpSpPr>
        <p:sp>
          <p:nvSpPr>
            <p:cNvPr id="66566" name="Text Box 3"/>
            <p:cNvSpPr txBox="1">
              <a:spLocks noChangeArrowheads="1"/>
            </p:cNvSpPr>
            <p:nvPr/>
          </p:nvSpPr>
          <p:spPr bwMode="auto">
            <a:xfrm>
              <a:off x="1293" y="1979"/>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latin typeface="黑体" pitchFamily="2" charset="-122"/>
                  <a:ea typeface="黑体" pitchFamily="2" charset="-122"/>
                </a:rPr>
                <a:t>辅助问题的</a:t>
              </a:r>
              <a:r>
                <a:rPr lang="zh-CN" altLang="en-US" b="1">
                  <a:solidFill>
                    <a:srgbClr val="7030A0"/>
                  </a:solidFill>
                  <a:latin typeface="黑体" pitchFamily="2" charset="-122"/>
                  <a:ea typeface="黑体" pitchFamily="2" charset="-122"/>
                </a:rPr>
                <a:t>最后一张单纯形表</a:t>
              </a:r>
            </a:p>
          </p:txBody>
        </p:sp>
        <p:pic>
          <p:nvPicPr>
            <p:cNvPr id="665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 y="314"/>
              <a:ext cx="4373"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5"/>
          <p:cNvGrpSpPr>
            <a:grpSpLocks/>
          </p:cNvGrpSpPr>
          <p:nvPr/>
        </p:nvGrpSpPr>
        <p:grpSpPr bwMode="auto">
          <a:xfrm>
            <a:off x="323850" y="3789363"/>
            <a:ext cx="7524750" cy="2303462"/>
            <a:chOff x="204" y="2387"/>
            <a:chExt cx="4740" cy="1451"/>
          </a:xfrm>
        </p:grpSpPr>
        <p:sp>
          <p:nvSpPr>
            <p:cNvPr id="66564" name="Text Box 6"/>
            <p:cNvSpPr txBox="1">
              <a:spLocks noChangeArrowheads="1"/>
            </p:cNvSpPr>
            <p:nvPr/>
          </p:nvSpPr>
          <p:spPr bwMode="auto">
            <a:xfrm>
              <a:off x="204" y="2523"/>
              <a:ext cx="190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原问题的</a:t>
              </a:r>
              <a:r>
                <a:rPr lang="zh-CN" altLang="en-US" b="1">
                  <a:solidFill>
                    <a:srgbClr val="7030A0"/>
                  </a:solidFill>
                  <a:ea typeface="黑体" pitchFamily="2" charset="-122"/>
                </a:rPr>
                <a:t>初始</a:t>
              </a:r>
              <a:r>
                <a:rPr lang="zh-CN" altLang="en-US" b="1">
                  <a:ea typeface="黑体" pitchFamily="2" charset="-122"/>
                </a:rPr>
                <a:t>表格：</a:t>
              </a:r>
              <a:endParaRPr lang="en-US" altLang="zh-CN" b="1">
                <a:ea typeface="黑体" pitchFamily="2" charset="-122"/>
              </a:endParaRPr>
            </a:p>
            <a:p>
              <a:pPr algn="l">
                <a:spcBef>
                  <a:spcPct val="50000"/>
                </a:spcBef>
              </a:pPr>
              <a:r>
                <a:rPr lang="en-US" altLang="zh-CN" b="1">
                  <a:ea typeface="黑体" pitchFamily="2" charset="-122"/>
                </a:rPr>
                <a:t>          (*****)</a:t>
              </a:r>
              <a:endParaRPr lang="zh-CN" altLang="en-US" b="1">
                <a:ea typeface="黑体" pitchFamily="2" charset="-122"/>
              </a:endParaRPr>
            </a:p>
          </p:txBody>
        </p:sp>
        <p:pic>
          <p:nvPicPr>
            <p:cNvPr id="665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 y="2387"/>
              <a:ext cx="3017"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33375"/>
            <a:ext cx="561022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852738"/>
            <a:ext cx="5688013"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417513" y="5854700"/>
            <a:ext cx="7754937" cy="504825"/>
            <a:chOff x="263" y="3688"/>
            <a:chExt cx="4885" cy="318"/>
          </a:xfrm>
        </p:grpSpPr>
        <p:sp>
          <p:nvSpPr>
            <p:cNvPr id="67589" name="Text Box 5"/>
            <p:cNvSpPr txBox="1">
              <a:spLocks noChangeArrowheads="1"/>
            </p:cNvSpPr>
            <p:nvPr/>
          </p:nvSpPr>
          <p:spPr bwMode="auto">
            <a:xfrm>
              <a:off x="263" y="3695"/>
              <a:ext cx="17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原问题的</a:t>
              </a:r>
              <a:r>
                <a:rPr lang="zh-CN" altLang="en-US" b="1">
                  <a:solidFill>
                    <a:srgbClr val="7030A0"/>
                  </a:solidFill>
                  <a:ea typeface="黑体" pitchFamily="2" charset="-122"/>
                </a:rPr>
                <a:t>最优解：</a:t>
              </a:r>
            </a:p>
          </p:txBody>
        </p:sp>
        <p:pic>
          <p:nvPicPr>
            <p:cNvPr id="675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 y="3688"/>
              <a:ext cx="330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wipe(up)">
                                      <p:cBhvr>
                                        <p:cTn id="7" dur="500"/>
                                        <p:tgtEl>
                                          <p:spTgt spid="281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95288" y="188913"/>
            <a:ext cx="7777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ea typeface="黑体" pitchFamily="2" charset="-122"/>
              </a:rPr>
              <a:t>两阶段法－</a:t>
            </a:r>
            <a:r>
              <a:rPr lang="zh-CN" altLang="en-US" sz="3200" b="1">
                <a:solidFill>
                  <a:srgbClr val="0070C0"/>
                </a:solidFill>
                <a:ea typeface="黑体" pitchFamily="2" charset="-122"/>
              </a:rPr>
              <a:t>可求解</a:t>
            </a:r>
            <a:r>
              <a:rPr lang="zh-CN" altLang="en-US" sz="3200" b="1">
                <a:solidFill>
                  <a:srgbClr val="7030A0"/>
                </a:solidFill>
                <a:ea typeface="黑体" pitchFamily="2" charset="-122"/>
              </a:rPr>
              <a:t>任意的</a:t>
            </a:r>
            <a:r>
              <a:rPr lang="zh-CN" altLang="en-US" sz="3200" b="1">
                <a:solidFill>
                  <a:srgbClr val="0070C0"/>
                </a:solidFill>
                <a:ea typeface="黑体" pitchFamily="2" charset="-122"/>
              </a:rPr>
              <a:t>线性规划问题</a:t>
            </a:r>
          </a:p>
        </p:txBody>
      </p:sp>
      <p:sp>
        <p:nvSpPr>
          <p:cNvPr id="282627" name="Rectangle 3"/>
          <p:cNvSpPr>
            <a:spLocks noGrp="1" noChangeArrowheads="1"/>
          </p:cNvSpPr>
          <p:nvPr>
            <p:ph type="body" idx="4294967295"/>
          </p:nvPr>
        </p:nvSpPr>
        <p:spPr>
          <a:xfrm>
            <a:off x="457200" y="1352550"/>
            <a:ext cx="8293100" cy="4597400"/>
          </a:xfrm>
        </p:spPr>
        <p:txBody>
          <a:bodyPr/>
          <a:lstStyle/>
          <a:p>
            <a:pPr eaLnBrk="1" hangingPunct="1">
              <a:lnSpc>
                <a:spcPct val="120000"/>
              </a:lnSpc>
              <a:buFont typeface="Arial" pitchFamily="34" charset="0"/>
              <a:buNone/>
            </a:pPr>
            <a:r>
              <a:rPr lang="en-US" altLang="zh-CN" sz="2800" b="1">
                <a:latin typeface="Times New Roman" pitchFamily="18" charset="0"/>
                <a:ea typeface="黑体" pitchFamily="2" charset="-122"/>
                <a:cs typeface="Times New Roman" pitchFamily="18" charset="0"/>
              </a:rPr>
              <a:t>◎ </a:t>
            </a:r>
            <a:r>
              <a:rPr lang="zh-CN" altLang="en-US" sz="2800" b="1">
                <a:latin typeface="Times New Roman" pitchFamily="18" charset="0"/>
                <a:ea typeface="黑体" pitchFamily="2" charset="-122"/>
                <a:cs typeface="Times New Roman" pitchFamily="18" charset="0"/>
              </a:rPr>
              <a:t>第 </a:t>
            </a:r>
            <a:r>
              <a:rPr lang="en-US" altLang="zh-CN" sz="2800" b="1">
                <a:solidFill>
                  <a:srgbClr val="7030A0"/>
                </a:solidFill>
                <a:latin typeface="Times New Roman" pitchFamily="18" charset="0"/>
                <a:ea typeface="黑体" pitchFamily="2" charset="-122"/>
                <a:cs typeface="Times New Roman" pitchFamily="18" charset="0"/>
              </a:rPr>
              <a:t>I </a:t>
            </a:r>
            <a:r>
              <a:rPr lang="zh-CN" altLang="en-US" sz="2800" b="1">
                <a:latin typeface="Times New Roman" pitchFamily="18" charset="0"/>
                <a:ea typeface="黑体" pitchFamily="2" charset="-122"/>
                <a:cs typeface="Times New Roman" pitchFamily="18" charset="0"/>
              </a:rPr>
              <a:t>阶段：启动单纯形法</a:t>
            </a:r>
          </a:p>
          <a:p>
            <a:pPr eaLnBrk="1" hangingPunct="1">
              <a:spcBef>
                <a:spcPct val="50000"/>
              </a:spcBef>
              <a:buFont typeface="Arial" pitchFamily="34" charset="0"/>
              <a:buNone/>
            </a:pPr>
            <a:r>
              <a:rPr lang="zh-CN" altLang="en-US" sz="2400" b="1">
                <a:latin typeface="Times New Roman" pitchFamily="18" charset="0"/>
                <a:ea typeface="黑体" pitchFamily="2" charset="-122"/>
                <a:cs typeface="Times New Roman" pitchFamily="18" charset="0"/>
              </a:rPr>
              <a:t>       →</a:t>
            </a:r>
            <a:r>
              <a:rPr lang="zh-CN" altLang="en-US" sz="2400">
                <a:latin typeface="Times New Roman" pitchFamily="18" charset="0"/>
                <a:ea typeface="黑体" pitchFamily="2" charset="-122"/>
                <a:cs typeface="Times New Roman" pitchFamily="18" charset="0"/>
              </a:rPr>
              <a:t>构造、求解辅助问题</a:t>
            </a:r>
          </a:p>
          <a:p>
            <a:pPr eaLnBrk="1" hangingPunct="1">
              <a:spcBef>
                <a:spcPct val="50000"/>
              </a:spcBef>
              <a:buFont typeface="Arial" pitchFamily="34" charset="0"/>
              <a:buNone/>
            </a:pPr>
            <a:r>
              <a:rPr lang="zh-CN" altLang="en-US" sz="2400">
                <a:latin typeface="Times New Roman" pitchFamily="18" charset="0"/>
                <a:ea typeface="黑体" pitchFamily="2" charset="-122"/>
                <a:cs typeface="Times New Roman" pitchFamily="18" charset="0"/>
              </a:rPr>
              <a:t>        </a:t>
            </a:r>
            <a:r>
              <a:rPr lang="zh-CN" altLang="en-US" sz="2400" b="1">
                <a:latin typeface="Times New Roman" pitchFamily="18" charset="0"/>
                <a:ea typeface="黑体" pitchFamily="2" charset="-122"/>
                <a:cs typeface="Times New Roman" pitchFamily="18" charset="0"/>
              </a:rPr>
              <a:t>→</a:t>
            </a:r>
            <a:r>
              <a:rPr lang="zh-CN" altLang="en-US" sz="2400">
                <a:latin typeface="Times New Roman" pitchFamily="18" charset="0"/>
                <a:ea typeface="黑体" pitchFamily="2" charset="-122"/>
                <a:cs typeface="Times New Roman" pitchFamily="18" charset="0"/>
              </a:rPr>
              <a:t>判断原问题</a:t>
            </a:r>
            <a:r>
              <a:rPr lang="zh-CN" altLang="en-US" sz="2400">
                <a:solidFill>
                  <a:srgbClr val="7030A0"/>
                </a:solidFill>
                <a:latin typeface="Times New Roman" pitchFamily="18" charset="0"/>
                <a:ea typeface="黑体" pitchFamily="2" charset="-122"/>
                <a:cs typeface="Times New Roman" pitchFamily="18" charset="0"/>
              </a:rPr>
              <a:t>不可行、或可行</a:t>
            </a:r>
          </a:p>
          <a:p>
            <a:pPr eaLnBrk="1" hangingPunct="1">
              <a:spcBef>
                <a:spcPct val="50000"/>
              </a:spcBef>
              <a:buFont typeface="Arial" pitchFamily="34" charset="0"/>
              <a:buNone/>
            </a:pPr>
            <a:r>
              <a:rPr lang="zh-CN" altLang="en-US" sz="2400" b="1">
                <a:latin typeface="Times New Roman" pitchFamily="18" charset="0"/>
                <a:ea typeface="黑体" pitchFamily="2" charset="-122"/>
                <a:cs typeface="Times New Roman" pitchFamily="18" charset="0"/>
              </a:rPr>
              <a:t>　   </a:t>
            </a:r>
            <a:r>
              <a:rPr lang="en-US" altLang="en-US" sz="2400" b="1">
                <a:latin typeface="Times New Roman" pitchFamily="18" charset="0"/>
                <a:ea typeface="黑体" pitchFamily="2" charset="-122"/>
                <a:cs typeface="Times New Roman" pitchFamily="18" charset="0"/>
              </a:rPr>
              <a:t>→</a:t>
            </a:r>
            <a:r>
              <a:rPr lang="zh-CN" altLang="en-US" sz="2400">
                <a:latin typeface="Times New Roman" pitchFamily="18" charset="0"/>
                <a:ea typeface="黑体" pitchFamily="2" charset="-122"/>
                <a:cs typeface="Times New Roman" pitchFamily="18" charset="0"/>
              </a:rPr>
              <a:t> 可行时，去掉冗余约束并找到</a:t>
            </a:r>
            <a:r>
              <a:rPr lang="en-US" altLang="zh-CN" sz="2400">
                <a:latin typeface="Times New Roman" pitchFamily="18" charset="0"/>
                <a:ea typeface="黑体" pitchFamily="2" charset="-122"/>
                <a:cs typeface="Times New Roman" pitchFamily="18" charset="0"/>
              </a:rPr>
              <a:t>BFS</a:t>
            </a:r>
            <a:r>
              <a:rPr lang="zh-CN" altLang="en-US" sz="2400">
                <a:latin typeface="Times New Roman" pitchFamily="18" charset="0"/>
                <a:ea typeface="黑体" pitchFamily="2" charset="-122"/>
                <a:cs typeface="Times New Roman" pitchFamily="18" charset="0"/>
              </a:rPr>
              <a:t>及其对应的规范形</a:t>
            </a:r>
          </a:p>
          <a:p>
            <a:pPr eaLnBrk="1" hangingPunct="1">
              <a:buFont typeface="Arial" pitchFamily="34" charset="0"/>
              <a:buNone/>
            </a:pPr>
            <a:endParaRPr lang="zh-CN" altLang="en-US" sz="2400" b="1">
              <a:latin typeface="Times New Roman" pitchFamily="18" charset="0"/>
              <a:ea typeface="黑体" pitchFamily="2" charset="-122"/>
              <a:cs typeface="Times New Roman" pitchFamily="18" charset="0"/>
            </a:endParaRPr>
          </a:p>
          <a:p>
            <a:pPr eaLnBrk="1" hangingPunct="1">
              <a:buFont typeface="Arial" pitchFamily="34" charset="0"/>
              <a:buNone/>
            </a:pPr>
            <a:r>
              <a:rPr lang="zh-CN" altLang="en-US" sz="2800" b="1">
                <a:latin typeface="Times New Roman" pitchFamily="18" charset="0"/>
                <a:ea typeface="黑体" pitchFamily="2" charset="-122"/>
                <a:cs typeface="Times New Roman" pitchFamily="18" charset="0"/>
              </a:rPr>
              <a:t>⊙ 第 </a:t>
            </a:r>
            <a:r>
              <a:rPr lang="en-US" altLang="zh-CN" sz="2800" b="1">
                <a:solidFill>
                  <a:srgbClr val="7030A0"/>
                </a:solidFill>
                <a:latin typeface="Times New Roman" pitchFamily="18" charset="0"/>
                <a:ea typeface="黑体" pitchFamily="2" charset="-122"/>
                <a:cs typeface="Times New Roman" pitchFamily="18" charset="0"/>
              </a:rPr>
              <a:t>II </a:t>
            </a:r>
            <a:r>
              <a:rPr lang="zh-CN" altLang="en-US" sz="2800" b="1">
                <a:latin typeface="Times New Roman" pitchFamily="18" charset="0"/>
                <a:ea typeface="黑体" pitchFamily="2" charset="-122"/>
                <a:cs typeface="Times New Roman" pitchFamily="18" charset="0"/>
              </a:rPr>
              <a:t>阶段：利用单纯形法求原问题</a:t>
            </a:r>
          </a:p>
          <a:p>
            <a:pPr eaLnBrk="1" hangingPunct="1">
              <a:buFont typeface="Arial" pitchFamily="34" charset="0"/>
              <a:buNone/>
            </a:pPr>
            <a:r>
              <a:rPr lang="zh-CN" altLang="en-US" sz="2400" b="1">
                <a:latin typeface="Times New Roman" pitchFamily="18" charset="0"/>
                <a:ea typeface="黑体" pitchFamily="2" charset="-122"/>
                <a:cs typeface="Times New Roman" pitchFamily="18" charset="0"/>
              </a:rPr>
              <a:t>       →</a:t>
            </a:r>
            <a:r>
              <a:rPr lang="zh-CN" altLang="en-US" sz="2400">
                <a:latin typeface="Times New Roman" pitchFamily="18" charset="0"/>
                <a:ea typeface="黑体" pitchFamily="2" charset="-122"/>
                <a:cs typeface="Times New Roman" pitchFamily="18" charset="0"/>
              </a:rPr>
              <a:t>从上述</a:t>
            </a:r>
            <a:r>
              <a:rPr lang="en-US" altLang="zh-CN" sz="2400">
                <a:latin typeface="Times New Roman" pitchFamily="18" charset="0"/>
                <a:ea typeface="黑体" pitchFamily="2" charset="-122"/>
                <a:cs typeface="Times New Roman" pitchFamily="18" charset="0"/>
              </a:rPr>
              <a:t>BFS</a:t>
            </a:r>
            <a:r>
              <a:rPr lang="zh-CN" altLang="en-US" sz="2400">
                <a:latin typeface="Times New Roman" pitchFamily="18" charset="0"/>
                <a:ea typeface="黑体" pitchFamily="2" charset="-122"/>
                <a:cs typeface="Times New Roman" pitchFamily="18" charset="0"/>
              </a:rPr>
              <a:t>出发，求解所给问题</a:t>
            </a:r>
          </a:p>
          <a:p>
            <a:pPr eaLnBrk="1" hangingPunct="1">
              <a:buFont typeface="Arial" pitchFamily="34" charset="0"/>
              <a:buNone/>
            </a:pPr>
            <a:r>
              <a:rPr lang="zh-CN" altLang="en-US" sz="2400" b="1">
                <a:latin typeface="Times New Roman" pitchFamily="18" charset="0"/>
                <a:ea typeface="黑体" pitchFamily="2" charset="-122"/>
                <a:cs typeface="Times New Roman" pitchFamily="18" charset="0"/>
              </a:rPr>
              <a:t>       →</a:t>
            </a:r>
            <a:r>
              <a:rPr lang="zh-CN" altLang="en-US" sz="2400">
                <a:latin typeface="Times New Roman" pitchFamily="18" charset="0"/>
                <a:ea typeface="黑体" pitchFamily="2" charset="-122"/>
                <a:cs typeface="Times New Roman" pitchFamily="18" charset="0"/>
              </a:rPr>
              <a:t>原问题</a:t>
            </a:r>
            <a:r>
              <a:rPr lang="zh-CN" altLang="en-US" sz="2400">
                <a:solidFill>
                  <a:srgbClr val="7030A0"/>
                </a:solidFill>
                <a:latin typeface="Times New Roman" pitchFamily="18" charset="0"/>
                <a:ea typeface="黑体" pitchFamily="2" charset="-122"/>
                <a:cs typeface="Times New Roman" pitchFamily="18" charset="0"/>
              </a:rPr>
              <a:t>无界</a:t>
            </a:r>
            <a:r>
              <a:rPr lang="zh-CN" altLang="en-US" sz="2400">
                <a:latin typeface="Times New Roman" pitchFamily="18" charset="0"/>
                <a:ea typeface="黑体" pitchFamily="2" charset="-122"/>
                <a:cs typeface="Times New Roman" pitchFamily="18" charset="0"/>
              </a:rPr>
              <a:t>或者</a:t>
            </a:r>
            <a:r>
              <a:rPr lang="zh-CN" altLang="en-US" sz="2400">
                <a:solidFill>
                  <a:srgbClr val="7030A0"/>
                </a:solidFill>
                <a:latin typeface="Times New Roman" pitchFamily="18" charset="0"/>
                <a:ea typeface="黑体" pitchFamily="2" charset="-122"/>
                <a:cs typeface="Times New Roman" pitchFamily="18" charset="0"/>
              </a:rPr>
              <a:t>有解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2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262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62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2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687388" y="544513"/>
            <a:ext cx="6856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ea typeface="黑体" pitchFamily="2" charset="-122"/>
              </a:rPr>
              <a:t>两阶段法的例子</a:t>
            </a:r>
            <a:r>
              <a:rPr lang="en-US" altLang="zh-CN" sz="3600" b="1">
                <a:solidFill>
                  <a:srgbClr val="0070C0"/>
                </a:solidFill>
                <a:ea typeface="黑体" pitchFamily="2" charset="-122"/>
              </a:rPr>
              <a:t>(</a:t>
            </a:r>
            <a:r>
              <a:rPr lang="en-US" altLang="zh-CN" sz="3600" b="1">
                <a:solidFill>
                  <a:srgbClr val="0070C0"/>
                </a:solidFill>
              </a:rPr>
              <a:t>p.27</a:t>
            </a:r>
            <a:r>
              <a:rPr lang="en-US" altLang="zh-CN" sz="3600" b="1">
                <a:solidFill>
                  <a:srgbClr val="0070C0"/>
                </a:solidFill>
                <a:ea typeface="黑体" pitchFamily="2" charset="-122"/>
              </a:rPr>
              <a:t>)</a:t>
            </a:r>
            <a:endParaRPr lang="zh-CN" altLang="en-US" sz="3200" b="1">
              <a:solidFill>
                <a:srgbClr val="0070C0"/>
              </a:solidFill>
              <a:ea typeface="黑体" pitchFamily="2" charset="-122"/>
            </a:endParaRPr>
          </a:p>
        </p:txBody>
      </p:sp>
      <p:pic>
        <p:nvPicPr>
          <p:cNvPr id="696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752600"/>
            <a:ext cx="6097588"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60388" y="815975"/>
            <a:ext cx="2819400" cy="561975"/>
          </a:xfrm>
        </p:spPr>
        <p:txBody>
          <a:bodyPr/>
          <a:lstStyle/>
          <a:p>
            <a:pPr algn="l" eaLnBrk="1" hangingPunct="1"/>
            <a:br>
              <a:rPr lang="en-US" altLang="zh-CN" sz="3200">
                <a:solidFill>
                  <a:srgbClr val="7030A0"/>
                </a:solidFill>
                <a:ea typeface="黑体" pitchFamily="2" charset="-122"/>
              </a:rPr>
            </a:br>
            <a:r>
              <a:rPr lang="zh-CN" altLang="en-US" sz="3200">
                <a:solidFill>
                  <a:srgbClr val="7030A0"/>
                </a:solidFill>
                <a:ea typeface="黑体" pitchFamily="2" charset="-122"/>
              </a:rPr>
              <a:t>例</a:t>
            </a:r>
            <a:r>
              <a:rPr lang="en-US" altLang="zh-CN" sz="3200">
                <a:solidFill>
                  <a:srgbClr val="7030A0"/>
                </a:solidFill>
                <a:ea typeface="黑体" pitchFamily="2" charset="-122"/>
              </a:rPr>
              <a:t>4. </a:t>
            </a:r>
            <a:r>
              <a:rPr lang="zh-CN" altLang="en-US" sz="3200">
                <a:solidFill>
                  <a:srgbClr val="7030A0"/>
                </a:solidFill>
                <a:ea typeface="黑体" pitchFamily="2" charset="-122"/>
              </a:rPr>
              <a:t>其它应用</a:t>
            </a:r>
            <a:br>
              <a:rPr lang="zh-CN" altLang="en-US" sz="3200">
                <a:solidFill>
                  <a:srgbClr val="7030A0"/>
                </a:solidFill>
                <a:ea typeface="黑体" pitchFamily="2" charset="-122"/>
              </a:rPr>
            </a:br>
            <a:endParaRPr lang="zh-CN" altLang="en-US" sz="3200">
              <a:solidFill>
                <a:srgbClr val="7030A0"/>
              </a:solidFill>
              <a:ea typeface="黑体" pitchFamily="2" charset="-122"/>
            </a:endParaRPr>
          </a:p>
        </p:txBody>
      </p:sp>
      <p:sp>
        <p:nvSpPr>
          <p:cNvPr id="178179" name="Rectangle 3"/>
          <p:cNvSpPr>
            <a:spLocks noGrp="1" noChangeArrowheads="1"/>
          </p:cNvSpPr>
          <p:nvPr>
            <p:ph type="body" idx="4294967295"/>
          </p:nvPr>
        </p:nvSpPr>
        <p:spPr>
          <a:xfrm>
            <a:off x="984250" y="1462088"/>
            <a:ext cx="6972300" cy="2259012"/>
          </a:xfrm>
        </p:spPr>
        <p:txBody>
          <a:bodyPr/>
          <a:lstStyle/>
          <a:p>
            <a:pPr eaLnBrk="1" hangingPunct="1">
              <a:lnSpc>
                <a:spcPct val="90000"/>
              </a:lnSpc>
            </a:pPr>
            <a:r>
              <a:rPr lang="zh-CN" altLang="en-US" sz="2800" dirty="0">
                <a:latin typeface="Arial" pitchFamily="34" charset="0"/>
                <a:ea typeface="黑体" pitchFamily="2" charset="-122"/>
                <a:cs typeface="Arial" pitchFamily="34" charset="0"/>
              </a:rPr>
              <a:t>博弈论</a:t>
            </a:r>
            <a:r>
              <a:rPr lang="en-US" altLang="zh-CN" sz="2800" dirty="0">
                <a:latin typeface="Arial" pitchFamily="34" charset="0"/>
                <a:ea typeface="黑体" pitchFamily="2" charset="-122"/>
                <a:cs typeface="Arial" pitchFamily="34" charset="0"/>
              </a:rPr>
              <a:t>(game theory)</a:t>
            </a:r>
            <a:r>
              <a:rPr lang="zh-CN" altLang="en-US" sz="2800" dirty="0">
                <a:latin typeface="Arial" pitchFamily="34" charset="0"/>
                <a:ea typeface="黑体" pitchFamily="2" charset="-122"/>
                <a:cs typeface="Arial" pitchFamily="34" charset="0"/>
              </a:rPr>
              <a:t>等</a:t>
            </a:r>
            <a:r>
              <a:rPr lang="en-US" altLang="zh-CN" sz="2800" dirty="0">
                <a:latin typeface="Arial" pitchFamily="34" charset="0"/>
                <a:ea typeface="黑体" pitchFamily="2" charset="-122"/>
                <a:cs typeface="Arial" pitchFamily="34" charset="0"/>
              </a:rPr>
              <a:t>(</a:t>
            </a:r>
            <a:r>
              <a:rPr lang="zh-CN" altLang="en-US" sz="2800" dirty="0">
                <a:latin typeface="Arial" pitchFamily="34" charset="0"/>
                <a:ea typeface="黑体" pitchFamily="2" charset="-122"/>
                <a:cs typeface="Arial" pitchFamily="34" charset="0"/>
              </a:rPr>
              <a:t>习题</a:t>
            </a:r>
            <a:r>
              <a:rPr lang="en-US" altLang="zh-CN" sz="2800" dirty="0">
                <a:latin typeface="Arial" pitchFamily="34" charset="0"/>
                <a:ea typeface="黑体" pitchFamily="2" charset="-122"/>
                <a:cs typeface="Arial" pitchFamily="34" charset="0"/>
              </a:rPr>
              <a:t>2.26, 2.27)</a:t>
            </a:r>
          </a:p>
          <a:p>
            <a:pPr eaLnBrk="1" hangingPunct="1">
              <a:lnSpc>
                <a:spcPct val="90000"/>
              </a:lnSpc>
            </a:pPr>
            <a:r>
              <a:rPr lang="zh-CN" altLang="en-US" sz="2800" dirty="0">
                <a:latin typeface="Arial" pitchFamily="34" charset="0"/>
                <a:ea typeface="黑体" pitchFamily="2" charset="-122"/>
                <a:cs typeface="Arial" pitchFamily="34" charset="0"/>
              </a:rPr>
              <a:t>网络流问题</a:t>
            </a:r>
            <a:r>
              <a:rPr lang="en-US" altLang="zh-CN" sz="2800" dirty="0">
                <a:latin typeface="Arial" pitchFamily="34" charset="0"/>
                <a:ea typeface="黑体" pitchFamily="2" charset="-122"/>
                <a:cs typeface="Arial" pitchFamily="34" charset="0"/>
              </a:rPr>
              <a:t>(network flow, 3.1-3.2</a:t>
            </a:r>
            <a:r>
              <a:rPr lang="zh-CN" altLang="en-US" sz="2800" dirty="0">
                <a:latin typeface="Arial" pitchFamily="34" charset="0"/>
                <a:ea typeface="黑体" pitchFamily="2" charset="-122"/>
                <a:cs typeface="Arial" pitchFamily="34" charset="0"/>
              </a:rPr>
              <a:t>节</a:t>
            </a:r>
            <a:r>
              <a:rPr lang="en-US" altLang="zh-CN" sz="2800" dirty="0">
                <a:latin typeface="Arial" pitchFamily="34" charset="0"/>
                <a:ea typeface="黑体" pitchFamily="2" charset="-122"/>
                <a:cs typeface="Arial" pitchFamily="34" charset="0"/>
              </a:rPr>
              <a:t>)</a:t>
            </a:r>
          </a:p>
          <a:p>
            <a:pPr eaLnBrk="1" hangingPunct="1">
              <a:lnSpc>
                <a:spcPct val="90000"/>
              </a:lnSpc>
            </a:pPr>
            <a:r>
              <a:rPr lang="zh-CN" altLang="en-US" sz="2800" dirty="0">
                <a:solidFill>
                  <a:srgbClr val="C00000"/>
                </a:solidFill>
                <a:latin typeface="Arial" pitchFamily="34" charset="0"/>
                <a:ea typeface="黑体" pitchFamily="2" charset="-122"/>
                <a:cs typeface="Arial" pitchFamily="34" charset="0"/>
              </a:rPr>
              <a:t>整数线性规划</a:t>
            </a:r>
            <a:r>
              <a:rPr lang="en-US" altLang="zh-CN" sz="2800" dirty="0">
                <a:solidFill>
                  <a:srgbClr val="C00000"/>
                </a:solidFill>
                <a:latin typeface="Arial" pitchFamily="34" charset="0"/>
                <a:ea typeface="黑体" pitchFamily="2" charset="-122"/>
                <a:cs typeface="Arial" pitchFamily="34" charset="0"/>
              </a:rPr>
              <a:t>(3.3-3.4</a:t>
            </a:r>
            <a:r>
              <a:rPr lang="zh-CN" altLang="en-US" sz="2800" dirty="0">
                <a:solidFill>
                  <a:srgbClr val="C00000"/>
                </a:solidFill>
                <a:latin typeface="Arial" pitchFamily="34" charset="0"/>
                <a:ea typeface="黑体" pitchFamily="2" charset="-122"/>
                <a:cs typeface="Arial" pitchFamily="34" charset="0"/>
              </a:rPr>
              <a:t>节</a:t>
            </a:r>
            <a:r>
              <a:rPr lang="en-US" altLang="zh-CN" sz="2800" dirty="0">
                <a:solidFill>
                  <a:srgbClr val="C00000"/>
                </a:solidFill>
                <a:latin typeface="Arial" pitchFamily="34" charset="0"/>
                <a:ea typeface="黑体" pitchFamily="2" charset="-122"/>
                <a:cs typeface="Arial" pitchFamily="34" charset="0"/>
              </a:rPr>
              <a:t>)</a:t>
            </a:r>
          </a:p>
          <a:p>
            <a:pPr eaLnBrk="1" hangingPunct="1">
              <a:lnSpc>
                <a:spcPct val="90000"/>
              </a:lnSpc>
            </a:pPr>
            <a:r>
              <a:rPr lang="zh-CN" altLang="en-US" sz="2800" dirty="0">
                <a:latin typeface="Arial" pitchFamily="34" charset="0"/>
                <a:ea typeface="黑体" pitchFamily="2" charset="-122"/>
                <a:cs typeface="Arial" pitchFamily="34" charset="0"/>
              </a:rPr>
              <a:t>数据包络分析</a:t>
            </a:r>
            <a:r>
              <a:rPr lang="en-US" altLang="zh-CN" sz="2800" dirty="0">
                <a:latin typeface="Arial" pitchFamily="34" charset="0"/>
                <a:ea typeface="黑体" pitchFamily="2" charset="-122"/>
                <a:cs typeface="Arial" pitchFamily="34" charset="0"/>
              </a:rPr>
              <a:t>(Data Envelope Analysis, DEA, </a:t>
            </a:r>
            <a:r>
              <a:rPr lang="en-US" altLang="zh-CN" sz="2800" dirty="0" err="1">
                <a:latin typeface="Arial" pitchFamily="34" charset="0"/>
                <a:ea typeface="黑体" pitchFamily="2" charset="-122"/>
                <a:cs typeface="Arial" pitchFamily="34" charset="0"/>
              </a:rPr>
              <a:t>Charnes</a:t>
            </a:r>
            <a:r>
              <a:rPr lang="en-US" altLang="zh-CN" sz="2800" dirty="0">
                <a:latin typeface="Arial" pitchFamily="34" charset="0"/>
                <a:ea typeface="黑体" pitchFamily="2" charset="-122"/>
                <a:cs typeface="Arial" pitchFamily="34" charset="0"/>
              </a:rPr>
              <a:t> &amp; Copper</a:t>
            </a:r>
            <a:r>
              <a:rPr lang="zh-CN" altLang="en-US" sz="2800" dirty="0">
                <a:latin typeface="Arial" pitchFamily="34" charset="0"/>
                <a:ea typeface="黑体" pitchFamily="2" charset="-122"/>
                <a:cs typeface="Arial" pitchFamily="34" charset="0"/>
              </a:rPr>
              <a:t>，</a:t>
            </a:r>
            <a:r>
              <a:rPr lang="en-US" altLang="zh-CN" sz="2800" dirty="0">
                <a:latin typeface="Arial" pitchFamily="34" charset="0"/>
                <a:ea typeface="黑体" pitchFamily="2" charset="-122"/>
                <a:cs typeface="Arial" pitchFamily="34" charset="0"/>
              </a:rPr>
              <a:t>1986)</a:t>
            </a:r>
          </a:p>
          <a:p>
            <a:pPr eaLnBrk="1" hangingPunct="1">
              <a:lnSpc>
                <a:spcPct val="90000"/>
              </a:lnSpc>
            </a:pPr>
            <a:endParaRPr lang="zh-CN" altLang="en-US" sz="2800" dirty="0">
              <a:latin typeface="Arial" pitchFamily="34" charset="0"/>
              <a:ea typeface="黑体" pitchFamily="2" charset="-122"/>
              <a:cs typeface="Arial" pitchFamily="34" charset="0"/>
            </a:endParaRPr>
          </a:p>
        </p:txBody>
      </p:sp>
      <p:sp>
        <p:nvSpPr>
          <p:cNvPr id="2" name="TextBox 1"/>
          <p:cNvSpPr txBox="1">
            <a:spLocks noChangeArrowheads="1"/>
          </p:cNvSpPr>
          <p:nvPr/>
        </p:nvSpPr>
        <p:spPr bwMode="auto">
          <a:xfrm>
            <a:off x="1223649" y="3733800"/>
            <a:ext cx="725104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dirty="0">
                <a:solidFill>
                  <a:schemeClr val="tx1"/>
                </a:solidFill>
                <a:latin typeface="黑体" pitchFamily="2" charset="-122"/>
                <a:ea typeface="黑体" pitchFamily="2" charset="-122"/>
              </a:rPr>
              <a:t>是一种对</a:t>
            </a:r>
            <a:r>
              <a:rPr lang="zh-CN" altLang="en-US" dirty="0">
                <a:solidFill>
                  <a:srgbClr val="7030A0"/>
                </a:solidFill>
                <a:latin typeface="黑体" pitchFamily="2" charset="-122"/>
                <a:ea typeface="黑体" pitchFamily="2" charset="-122"/>
              </a:rPr>
              <a:t>多投入</a:t>
            </a:r>
            <a:r>
              <a:rPr lang="en-US" altLang="zh-CN" dirty="0">
                <a:solidFill>
                  <a:schemeClr val="tx1"/>
                </a:solidFill>
                <a:latin typeface="黑体" pitchFamily="2" charset="-122"/>
                <a:ea typeface="黑体" pitchFamily="2" charset="-122"/>
              </a:rPr>
              <a:t>/</a:t>
            </a:r>
            <a:r>
              <a:rPr lang="zh-CN" altLang="en-US" dirty="0">
                <a:solidFill>
                  <a:srgbClr val="00B0F0"/>
                </a:solidFill>
                <a:latin typeface="黑体" pitchFamily="2" charset="-122"/>
                <a:ea typeface="黑体" pitchFamily="2" charset="-122"/>
              </a:rPr>
              <a:t>多产出</a:t>
            </a:r>
            <a:r>
              <a:rPr lang="zh-CN" altLang="en-US" dirty="0">
                <a:solidFill>
                  <a:schemeClr val="tx1"/>
                </a:solidFill>
                <a:latin typeface="黑体" pitchFamily="2" charset="-122"/>
                <a:ea typeface="黑体" pitchFamily="2" charset="-122"/>
              </a:rPr>
              <a:t>的</a:t>
            </a:r>
            <a:r>
              <a:rPr lang="zh-CN" altLang="en-US" dirty="0">
                <a:solidFill>
                  <a:srgbClr val="7030A0"/>
                </a:solidFill>
                <a:latin typeface="黑体" pitchFamily="2" charset="-122"/>
                <a:ea typeface="黑体" pitchFamily="2" charset="-122"/>
              </a:rPr>
              <a:t>多个决策单元</a:t>
            </a:r>
            <a:r>
              <a:rPr lang="zh-CN" altLang="en-US" dirty="0">
                <a:solidFill>
                  <a:schemeClr val="tx1"/>
                </a:solidFill>
                <a:latin typeface="黑体" pitchFamily="2" charset="-122"/>
                <a:ea typeface="黑体" pitchFamily="2" charset="-122"/>
              </a:rPr>
              <a:t>的</a:t>
            </a:r>
            <a:r>
              <a:rPr lang="zh-CN" altLang="en-US" dirty="0">
                <a:solidFill>
                  <a:srgbClr val="7030A0"/>
                </a:solidFill>
                <a:latin typeface="黑体" pitchFamily="2" charset="-122"/>
                <a:ea typeface="黑体" pitchFamily="2" charset="-122"/>
              </a:rPr>
              <a:t>效率进行评价的方法</a:t>
            </a:r>
            <a:r>
              <a:rPr lang="zh-CN" altLang="en-US" dirty="0">
                <a:solidFill>
                  <a:schemeClr val="tx1"/>
                </a:solidFill>
                <a:latin typeface="黑体" pitchFamily="2" charset="-122"/>
                <a:ea typeface="黑体" pitchFamily="2" charset="-122"/>
              </a:rPr>
              <a:t>，广泛应用于业绩评价，如快餐分销店、银行支行、诊所、小学或者图书馆等的评价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8179">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8179">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8179">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8179">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78179" grpId="0" build="p"/>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07950" y="18891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b="1">
                <a:solidFill>
                  <a:srgbClr val="0070C0"/>
                </a:solidFill>
                <a:ea typeface="黑体" pitchFamily="2" charset="-122"/>
              </a:rPr>
              <a:t>2.2.6 </a:t>
            </a:r>
            <a:r>
              <a:rPr lang="zh-CN" altLang="en-US" sz="3600" b="1">
                <a:solidFill>
                  <a:srgbClr val="0070C0"/>
                </a:solidFill>
                <a:ea typeface="黑体" pitchFamily="2" charset="-122"/>
              </a:rPr>
              <a:t>修正单纯形法</a:t>
            </a:r>
          </a:p>
        </p:txBody>
      </p:sp>
      <p:sp>
        <p:nvSpPr>
          <p:cNvPr id="70659" name="Text Box 7"/>
          <p:cNvSpPr txBox="1">
            <a:spLocks noChangeArrowheads="1"/>
          </p:cNvSpPr>
          <p:nvPr/>
        </p:nvSpPr>
        <p:spPr bwMode="auto">
          <a:xfrm>
            <a:off x="684213" y="836613"/>
            <a:ext cx="6983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给定基 </a:t>
            </a:r>
            <a:r>
              <a:rPr lang="en-US" altLang="zh-CN" sz="2800" b="1" i="1">
                <a:ea typeface="黑体" pitchFamily="2" charset="-122"/>
              </a:rPr>
              <a:t>B </a:t>
            </a:r>
            <a:r>
              <a:rPr lang="zh-CN" altLang="en-US" sz="2800" b="1">
                <a:ea typeface="黑体" pitchFamily="2" charset="-122"/>
              </a:rPr>
              <a:t>及对应</a:t>
            </a:r>
            <a:r>
              <a:rPr lang="en-US" altLang="zh-CN" sz="2800" b="1">
                <a:ea typeface="黑体" pitchFamily="2" charset="-122"/>
              </a:rPr>
              <a:t>BFS</a:t>
            </a:r>
            <a:r>
              <a:rPr lang="zh-CN" altLang="en-US" sz="2800" b="1">
                <a:ea typeface="黑体" pitchFamily="2" charset="-122"/>
              </a:rPr>
              <a:t>，即 </a:t>
            </a:r>
            <a:r>
              <a:rPr lang="en-US" altLang="zh-CN" sz="2800" b="1" i="1">
                <a:ea typeface="黑体" pitchFamily="2" charset="-122"/>
              </a:rPr>
              <a:t>B</a:t>
            </a:r>
            <a:r>
              <a:rPr lang="en-US" altLang="zh-CN" sz="2800" b="1" baseline="30000">
                <a:ea typeface="黑体" pitchFamily="2" charset="-122"/>
              </a:rPr>
              <a:t>-1</a:t>
            </a:r>
            <a:r>
              <a:rPr lang="en-US" altLang="zh-CN" sz="2800" b="1" i="1">
                <a:ea typeface="黑体" pitchFamily="2" charset="-122"/>
              </a:rPr>
              <a:t>b</a:t>
            </a:r>
          </a:p>
        </p:txBody>
      </p:sp>
      <p:sp>
        <p:nvSpPr>
          <p:cNvPr id="70660" name="Text Box 16"/>
          <p:cNvSpPr txBox="1">
            <a:spLocks noChangeArrowheads="1"/>
          </p:cNvSpPr>
          <p:nvPr/>
        </p:nvSpPr>
        <p:spPr bwMode="auto">
          <a:xfrm>
            <a:off x="323850" y="3557588"/>
            <a:ext cx="442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latin typeface="黑体" pitchFamily="2" charset="-122"/>
                <a:ea typeface="黑体" pitchFamily="2" charset="-122"/>
              </a:rPr>
              <a:t>用</a:t>
            </a:r>
            <a:r>
              <a:rPr lang="zh-CN" altLang="en-US" b="1">
                <a:solidFill>
                  <a:srgbClr val="7030A0"/>
                </a:solidFill>
                <a:latin typeface="黑体" pitchFamily="2" charset="-122"/>
                <a:ea typeface="黑体" pitchFamily="2" charset="-122"/>
              </a:rPr>
              <a:t>非基</a:t>
            </a:r>
            <a:r>
              <a:rPr lang="zh-CN" altLang="en-US" b="1">
                <a:latin typeface="黑体" pitchFamily="2" charset="-122"/>
                <a:ea typeface="黑体" pitchFamily="2" charset="-122"/>
              </a:rPr>
              <a:t>变量表示</a:t>
            </a:r>
            <a:r>
              <a:rPr lang="zh-CN" altLang="en-US" b="1">
                <a:solidFill>
                  <a:srgbClr val="7030A0"/>
                </a:solidFill>
                <a:latin typeface="黑体" pitchFamily="2" charset="-122"/>
                <a:ea typeface="黑体" pitchFamily="2" charset="-122"/>
              </a:rPr>
              <a:t>基</a:t>
            </a:r>
            <a:r>
              <a:rPr lang="zh-CN" altLang="en-US" b="1">
                <a:latin typeface="黑体" pitchFamily="2" charset="-122"/>
                <a:ea typeface="黑体" pitchFamily="2" charset="-122"/>
              </a:rPr>
              <a:t>变量：</a:t>
            </a:r>
          </a:p>
        </p:txBody>
      </p:sp>
      <p:sp>
        <p:nvSpPr>
          <p:cNvPr id="70661" name="Text Box 12"/>
          <p:cNvSpPr txBox="1">
            <a:spLocks noChangeArrowheads="1"/>
          </p:cNvSpPr>
          <p:nvPr/>
        </p:nvSpPr>
        <p:spPr bwMode="auto">
          <a:xfrm>
            <a:off x="282575" y="4706938"/>
            <a:ext cx="514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latin typeface="黑体" pitchFamily="2" charset="-122"/>
                <a:ea typeface="黑体" pitchFamily="2" charset="-122"/>
              </a:rPr>
              <a:t>用</a:t>
            </a:r>
            <a:r>
              <a:rPr lang="zh-CN" altLang="en-US" b="1">
                <a:solidFill>
                  <a:srgbClr val="7030A0"/>
                </a:solidFill>
                <a:latin typeface="黑体" pitchFamily="2" charset="-122"/>
                <a:ea typeface="黑体" pitchFamily="2" charset="-122"/>
              </a:rPr>
              <a:t>非基</a:t>
            </a:r>
            <a:r>
              <a:rPr lang="zh-CN" altLang="en-US" b="1">
                <a:latin typeface="黑体" pitchFamily="2" charset="-122"/>
                <a:ea typeface="黑体" pitchFamily="2" charset="-122"/>
              </a:rPr>
              <a:t>变量表示</a:t>
            </a:r>
            <a:r>
              <a:rPr lang="zh-CN" altLang="en-US" b="1">
                <a:solidFill>
                  <a:srgbClr val="7030A0"/>
                </a:solidFill>
                <a:latin typeface="黑体" pitchFamily="2" charset="-122"/>
                <a:ea typeface="黑体" pitchFamily="2" charset="-122"/>
              </a:rPr>
              <a:t>目标函数</a:t>
            </a:r>
            <a:r>
              <a:rPr lang="zh-CN" altLang="en-US" b="1">
                <a:latin typeface="黑体" pitchFamily="2" charset="-122"/>
                <a:ea typeface="黑体" pitchFamily="2" charset="-122"/>
              </a:rPr>
              <a:t>：</a:t>
            </a:r>
          </a:p>
        </p:txBody>
      </p:sp>
      <p:sp>
        <p:nvSpPr>
          <p:cNvPr id="66567" name="Text Box 4"/>
          <p:cNvSpPr txBox="1">
            <a:spLocks noChangeArrowheads="1"/>
          </p:cNvSpPr>
          <p:nvPr/>
        </p:nvSpPr>
        <p:spPr bwMode="auto">
          <a:xfrm>
            <a:off x="1471613" y="6092825"/>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latin typeface="黑体" pitchFamily="2" charset="-122"/>
                <a:ea typeface="黑体" pitchFamily="2" charset="-122"/>
              </a:rPr>
              <a:t>既约</a:t>
            </a:r>
            <a:r>
              <a:rPr lang="en-US" altLang="zh-CN" b="1">
                <a:solidFill>
                  <a:srgbClr val="7030A0"/>
                </a:solidFill>
                <a:latin typeface="黑体" pitchFamily="2" charset="-122"/>
                <a:ea typeface="黑体" pitchFamily="2" charset="-122"/>
              </a:rPr>
              <a:t>/</a:t>
            </a:r>
            <a:r>
              <a:rPr lang="zh-CN" altLang="en-US" b="1">
                <a:solidFill>
                  <a:srgbClr val="7030A0"/>
                </a:solidFill>
                <a:latin typeface="黑体" pitchFamily="2" charset="-122"/>
                <a:ea typeface="黑体" pitchFamily="2" charset="-122"/>
              </a:rPr>
              <a:t>相对</a:t>
            </a:r>
            <a:r>
              <a:rPr lang="zh-CN" altLang="en-US" b="1">
                <a:latin typeface="黑体" pitchFamily="2" charset="-122"/>
                <a:ea typeface="黑体" pitchFamily="2" charset="-122"/>
              </a:rPr>
              <a:t>费用向量</a:t>
            </a:r>
          </a:p>
        </p:txBody>
      </p:sp>
      <p:pic>
        <p:nvPicPr>
          <p:cNvPr id="7066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1365250"/>
            <a:ext cx="7480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066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976438"/>
            <a:ext cx="4826000"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657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4122738"/>
            <a:ext cx="84153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657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938" y="5232400"/>
            <a:ext cx="58896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组合 1"/>
          <p:cNvGrpSpPr>
            <a:grpSpLocks/>
          </p:cNvGrpSpPr>
          <p:nvPr/>
        </p:nvGrpSpPr>
        <p:grpSpPr bwMode="auto">
          <a:xfrm>
            <a:off x="4284663" y="6011863"/>
            <a:ext cx="4230687" cy="474662"/>
            <a:chOff x="4284663" y="6011863"/>
            <a:chExt cx="4230687" cy="474662"/>
          </a:xfrm>
        </p:grpSpPr>
        <p:sp>
          <p:nvSpPr>
            <p:cNvPr id="70669" name="Line 5"/>
            <p:cNvSpPr>
              <a:spLocks noChangeShapeType="1"/>
            </p:cNvSpPr>
            <p:nvPr/>
          </p:nvSpPr>
          <p:spPr bwMode="auto">
            <a:xfrm flipV="1">
              <a:off x="4284663" y="6165850"/>
              <a:ext cx="792162"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7067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9850" y="6011863"/>
              <a:ext cx="33655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70668" name="Text Box 14"/>
          <p:cNvSpPr txBox="1">
            <a:spLocks noChangeArrowheads="1"/>
          </p:cNvSpPr>
          <p:nvPr/>
        </p:nvSpPr>
        <p:spPr bwMode="auto">
          <a:xfrm>
            <a:off x="3857625" y="292100"/>
            <a:ext cx="4968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a:solidFill>
                  <a:srgbClr val="7030A0"/>
                </a:solidFill>
              </a:rPr>
              <a:t>(</a:t>
            </a:r>
            <a:r>
              <a:rPr lang="zh-CN" altLang="en-US">
                <a:solidFill>
                  <a:srgbClr val="7030A0"/>
                </a:solidFill>
                <a:latin typeface="黑体" pitchFamily="2" charset="-122"/>
                <a:ea typeface="黑体" pitchFamily="2" charset="-122"/>
              </a:rPr>
              <a:t>单纯形法的一种实现方式</a:t>
            </a:r>
            <a:r>
              <a:rPr lang="zh-CN" altLang="en-US">
                <a:solidFill>
                  <a:srgbClr val="7030A0"/>
                </a:solidFill>
              </a:rPr>
              <a:t>，*****</a:t>
            </a:r>
            <a:r>
              <a:rPr lang="en-US" altLang="zh-CN">
                <a:solidFill>
                  <a:srgbClr val="7030A0"/>
                </a:solidFill>
              </a:rPr>
              <a:t>)</a:t>
            </a:r>
            <a:endParaRPr lang="zh-CN" altLang="en-US">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0664"/>
                                        </p:tgtEl>
                                        <p:attrNameLst>
                                          <p:attrName>style.visibility</p:attrName>
                                        </p:attrNameLst>
                                      </p:cBhvr>
                                      <p:to>
                                        <p:strVal val="visible"/>
                                      </p:to>
                                    </p:set>
                                    <p:animEffect transition="in" filter="wipe(up)">
                                      <p:cBhvr>
                                        <p:cTn id="7" dur="500"/>
                                        <p:tgtEl>
                                          <p:spTgt spid="706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70"/>
                                        </p:tgtEl>
                                        <p:attrNameLst>
                                          <p:attrName>style.visibility</p:attrName>
                                        </p:attrNameLst>
                                      </p:cBhvr>
                                      <p:to>
                                        <p:strVal val="visible"/>
                                      </p:to>
                                    </p:set>
                                    <p:animEffect transition="in" filter="wipe(left)">
                                      <p:cBhvr>
                                        <p:cTn id="12" dur="500"/>
                                        <p:tgtEl>
                                          <p:spTgt spid="665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71"/>
                                        </p:tgtEl>
                                        <p:attrNameLst>
                                          <p:attrName>style.visibility</p:attrName>
                                        </p:attrNameLst>
                                      </p:cBhvr>
                                      <p:to>
                                        <p:strVal val="visible"/>
                                      </p:to>
                                    </p:set>
                                    <p:animEffect transition="in" filter="wipe(left)">
                                      <p:cBhvr>
                                        <p:cTn id="17" dur="500"/>
                                        <p:tgtEl>
                                          <p:spTgt spid="665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7"/>
                                        </p:tgtEl>
                                        <p:attrNameLst>
                                          <p:attrName>style.visibility</p:attrName>
                                        </p:attrNameLst>
                                      </p:cBhvr>
                                      <p:to>
                                        <p:strVal val="visible"/>
                                      </p:to>
                                    </p:set>
                                    <p:animEffect transition="in" filter="wipe(left)">
                                      <p:cBhvr>
                                        <p:cTn id="27"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14350" y="660400"/>
            <a:ext cx="5027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ea typeface="黑体" pitchFamily="2" charset="-122"/>
              </a:rPr>
              <a:t>与基矩阵 </a:t>
            </a:r>
            <a:r>
              <a:rPr lang="en-US" altLang="zh-CN" sz="2800" b="1" i="1">
                <a:solidFill>
                  <a:srgbClr val="7030A0"/>
                </a:solidFill>
                <a:ea typeface="黑体" pitchFamily="2" charset="-122"/>
              </a:rPr>
              <a:t>B</a:t>
            </a:r>
            <a:r>
              <a:rPr lang="en-US" altLang="zh-CN" sz="2800" b="1">
                <a:solidFill>
                  <a:srgbClr val="7030A0"/>
                </a:solidFill>
                <a:ea typeface="黑体" pitchFamily="2" charset="-122"/>
              </a:rPr>
              <a:t> </a:t>
            </a:r>
            <a:r>
              <a:rPr lang="zh-CN" altLang="en-US" sz="2800" b="1">
                <a:solidFill>
                  <a:srgbClr val="7030A0"/>
                </a:solidFill>
                <a:ea typeface="黑体" pitchFamily="2" charset="-122"/>
              </a:rPr>
              <a:t>对应的单纯形表</a:t>
            </a:r>
          </a:p>
        </p:txBody>
      </p:sp>
      <p:pic>
        <p:nvPicPr>
          <p:cNvPr id="7168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225550"/>
            <a:ext cx="508317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7589" name="Text Box 2"/>
          <p:cNvSpPr txBox="1">
            <a:spLocks noChangeArrowheads="1"/>
          </p:cNvSpPr>
          <p:nvPr/>
        </p:nvSpPr>
        <p:spPr bwMode="auto">
          <a:xfrm>
            <a:off x="819150" y="3670300"/>
            <a:ext cx="425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a:ea typeface="黑体" pitchFamily="2" charset="-122"/>
              </a:rPr>
              <a:t>⊙ </a:t>
            </a:r>
            <a:r>
              <a:rPr lang="zh-CN" altLang="en-US" sz="2800" b="1">
                <a:solidFill>
                  <a:schemeClr val="tx1"/>
                </a:solidFill>
                <a:latin typeface="黑体" pitchFamily="2" charset="-122"/>
                <a:ea typeface="黑体" pitchFamily="2" charset="-122"/>
              </a:rPr>
              <a:t>每次迭代需要的数据</a:t>
            </a:r>
          </a:p>
        </p:txBody>
      </p:sp>
      <p:sp>
        <p:nvSpPr>
          <p:cNvPr id="2" name="Text Box 27"/>
          <p:cNvSpPr txBox="1">
            <a:spLocks noChangeArrowheads="1"/>
          </p:cNvSpPr>
          <p:nvPr/>
        </p:nvSpPr>
        <p:spPr bwMode="auto">
          <a:xfrm>
            <a:off x="1195388" y="4379913"/>
            <a:ext cx="6094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ea typeface="黑体" pitchFamily="2" charset="-122"/>
              </a:rPr>
              <a:t>单纯形表的最后一行、某列、最后一列</a:t>
            </a:r>
            <a:endParaRPr lang="en-US" altLang="zh-CN" sz="2800" b="1" baseline="30000">
              <a:solidFill>
                <a:schemeClr val="tx1"/>
              </a:solidFill>
              <a:ea typeface="黑体" pitchFamily="2" charset="-122"/>
            </a:endParaRPr>
          </a:p>
        </p:txBody>
      </p:sp>
      <p:sp>
        <p:nvSpPr>
          <p:cNvPr id="71686" name="Text Box 3"/>
          <p:cNvSpPr txBox="1">
            <a:spLocks noChangeArrowheads="1"/>
          </p:cNvSpPr>
          <p:nvPr/>
        </p:nvSpPr>
        <p:spPr bwMode="auto">
          <a:xfrm>
            <a:off x="527050" y="2373313"/>
            <a:ext cx="6762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a:t>◎ </a:t>
            </a:r>
            <a:r>
              <a:rPr lang="zh-CN" altLang="en-US" sz="2800" b="1">
                <a:solidFill>
                  <a:srgbClr val="7030A0"/>
                </a:solidFill>
                <a:latin typeface="黑体" pitchFamily="2" charset="-122"/>
                <a:ea typeface="黑体" pitchFamily="2" charset="-122"/>
              </a:rPr>
              <a:t>重要事实：</a:t>
            </a:r>
            <a:endParaRPr lang="zh-CN" altLang="en-US" sz="2800" b="1">
              <a:solidFill>
                <a:schemeClr val="tx1"/>
              </a:solidFill>
              <a:latin typeface="黑体" pitchFamily="2" charset="-122"/>
              <a:ea typeface="黑体" pitchFamily="2" charset="-122"/>
            </a:endParaRPr>
          </a:p>
        </p:txBody>
      </p:sp>
      <p:sp>
        <p:nvSpPr>
          <p:cNvPr id="246788" name="Text Box 4"/>
          <p:cNvSpPr txBox="1">
            <a:spLocks noChangeArrowheads="1"/>
          </p:cNvSpPr>
          <p:nvPr/>
        </p:nvSpPr>
        <p:spPr bwMode="auto">
          <a:xfrm>
            <a:off x="831850" y="3006725"/>
            <a:ext cx="663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a:solidFill>
                  <a:schemeClr val="tx1"/>
                </a:solidFill>
                <a:ea typeface="黑体" pitchFamily="2" charset="-122"/>
              </a:rPr>
              <a:t>⊙ </a:t>
            </a:r>
            <a:r>
              <a:rPr lang="zh-CN" altLang="en-US" sz="2800" b="1">
                <a:solidFill>
                  <a:schemeClr val="tx1"/>
                </a:solidFill>
                <a:ea typeface="黑体" pitchFamily="2" charset="-122"/>
              </a:rPr>
              <a:t>单纯形法的迭代次数典型地为 </a:t>
            </a:r>
            <a:r>
              <a:rPr lang="en-US" altLang="zh-CN" sz="2800" b="1">
                <a:solidFill>
                  <a:schemeClr val="tx1"/>
                </a:solidFill>
                <a:ea typeface="黑体" pitchFamily="2" charset="-122"/>
              </a:rPr>
              <a:t>2</a:t>
            </a:r>
            <a:r>
              <a:rPr lang="en-US" altLang="zh-CN" sz="2800" b="1" i="1">
                <a:solidFill>
                  <a:schemeClr val="tx1"/>
                </a:solidFill>
                <a:ea typeface="黑体" pitchFamily="2" charset="-122"/>
              </a:rPr>
              <a:t>m</a:t>
            </a:r>
            <a:r>
              <a:rPr lang="en-US" altLang="zh-CN" sz="2800" b="1">
                <a:solidFill>
                  <a:schemeClr val="tx1"/>
                </a:solidFill>
                <a:ea typeface="黑体" pitchFamily="2" charset="-122"/>
              </a:rPr>
              <a:t>-3</a:t>
            </a:r>
            <a:r>
              <a:rPr lang="en-US" altLang="zh-CN" sz="2800" b="1" i="1">
                <a:solidFill>
                  <a:schemeClr val="tx1"/>
                </a:solidFill>
                <a:ea typeface="黑体" pitchFamily="2" charset="-122"/>
              </a:rPr>
              <a:t>m</a:t>
            </a:r>
            <a:endParaRPr lang="en-US" altLang="zh-CN" sz="2800" b="1">
              <a:solidFill>
                <a:schemeClr val="tx1"/>
              </a:solidFill>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animEffect transition="in" filter="wipe(left)">
                                      <p:cBhvr>
                                        <p:cTn id="7" dur="500"/>
                                        <p:tgtEl>
                                          <p:spTgt spid="246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left)">
                                      <p:cBhvr>
                                        <p:cTn id="12" dur="5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2" grpId="0"/>
      <p:bldP spid="24678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9"/>
          <p:cNvSpPr txBox="1">
            <a:spLocks noChangeArrowheads="1"/>
          </p:cNvSpPr>
          <p:nvPr/>
        </p:nvSpPr>
        <p:spPr bwMode="auto">
          <a:xfrm>
            <a:off x="6616700" y="1003300"/>
            <a:ext cx="2159000" cy="45720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endParaRPr lang="zh-CN" altLang="en-US"/>
          </a:p>
        </p:txBody>
      </p:sp>
      <p:sp>
        <p:nvSpPr>
          <p:cNvPr id="72707" name="Text Box 2"/>
          <p:cNvSpPr txBox="1">
            <a:spLocks noChangeArrowheads="1"/>
          </p:cNvSpPr>
          <p:nvPr/>
        </p:nvSpPr>
        <p:spPr bwMode="auto">
          <a:xfrm>
            <a:off x="395288" y="401638"/>
            <a:ext cx="4824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7030A0"/>
                </a:solidFill>
                <a:ea typeface="黑体" pitchFamily="2" charset="-122"/>
              </a:rPr>
              <a:t>修正单纯形法的计算步骤</a:t>
            </a:r>
          </a:p>
        </p:txBody>
      </p:sp>
      <p:sp>
        <p:nvSpPr>
          <p:cNvPr id="72708" name="Rectangle 8"/>
          <p:cNvSpPr>
            <a:spLocks noChangeArrowheads="1"/>
          </p:cNvSpPr>
          <p:nvPr/>
        </p:nvSpPr>
        <p:spPr bwMode="auto">
          <a:xfrm>
            <a:off x="441325" y="1925638"/>
            <a:ext cx="240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b="1">
                <a:ea typeface="黑体" pitchFamily="2" charset="-122"/>
              </a:rPr>
              <a:t>步</a:t>
            </a:r>
            <a:r>
              <a:rPr lang="en-US" altLang="zh-CN" b="1">
                <a:ea typeface="黑体" pitchFamily="2" charset="-122"/>
              </a:rPr>
              <a:t>2   </a:t>
            </a:r>
            <a:r>
              <a:rPr lang="zh-CN" altLang="en-US" b="1">
                <a:ea typeface="黑体" pitchFamily="2" charset="-122"/>
              </a:rPr>
              <a:t>选取 </a:t>
            </a:r>
            <a:r>
              <a:rPr lang="en-US" altLang="zh-CN" b="1" i="1">
                <a:ea typeface="黑体" pitchFamily="2" charset="-122"/>
              </a:rPr>
              <a:t>q </a:t>
            </a:r>
            <a:r>
              <a:rPr lang="zh-CN" altLang="en-US" b="1">
                <a:ea typeface="黑体" pitchFamily="2" charset="-122"/>
              </a:rPr>
              <a:t>满足</a:t>
            </a:r>
          </a:p>
        </p:txBody>
      </p:sp>
      <p:pic>
        <p:nvPicPr>
          <p:cNvPr id="7270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1990725"/>
            <a:ext cx="55213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Rectangle 3"/>
          <p:cNvSpPr>
            <a:spLocks noChangeArrowheads="1"/>
          </p:cNvSpPr>
          <p:nvPr/>
        </p:nvSpPr>
        <p:spPr bwMode="auto">
          <a:xfrm>
            <a:off x="468313" y="1025525"/>
            <a:ext cx="734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b="1">
                <a:ea typeface="黑体" pitchFamily="2" charset="-122"/>
              </a:rPr>
              <a:t>步</a:t>
            </a:r>
            <a:r>
              <a:rPr lang="en-US" altLang="zh-CN" b="1">
                <a:ea typeface="黑体" pitchFamily="2" charset="-122"/>
              </a:rPr>
              <a:t>0  </a:t>
            </a:r>
            <a:r>
              <a:rPr lang="zh-CN" altLang="en-US" b="1">
                <a:ea typeface="黑体" pitchFamily="2" charset="-122"/>
              </a:rPr>
              <a:t>给定</a:t>
            </a:r>
            <a:r>
              <a:rPr lang="en-US" altLang="zh-CN" b="1">
                <a:ea typeface="黑体" pitchFamily="2" charset="-122"/>
              </a:rPr>
              <a:t>BFS</a:t>
            </a:r>
            <a:r>
              <a:rPr lang="zh-CN" altLang="en-US" b="1">
                <a:ea typeface="黑体" pitchFamily="2" charset="-122"/>
              </a:rPr>
              <a:t>及对应的</a:t>
            </a:r>
            <a:r>
              <a:rPr lang="en-US" altLang="zh-CN" b="1" i="1">
                <a:ea typeface="黑体" pitchFamily="2" charset="-122"/>
              </a:rPr>
              <a:t>B</a:t>
            </a:r>
            <a:r>
              <a:rPr lang="en-US" altLang="zh-CN" b="1" baseline="30000">
                <a:ea typeface="黑体" pitchFamily="2" charset="-122"/>
              </a:rPr>
              <a:t>-1</a:t>
            </a:r>
            <a:r>
              <a:rPr lang="en-US" altLang="zh-CN" b="1">
                <a:ea typeface="黑体" pitchFamily="2" charset="-122"/>
              </a:rPr>
              <a:t>.</a:t>
            </a:r>
            <a:r>
              <a:rPr lang="zh-CN" altLang="en-US" b="1">
                <a:ea typeface="黑体" pitchFamily="2" charset="-122"/>
              </a:rPr>
              <a:t>计算                      </a:t>
            </a:r>
            <a:r>
              <a:rPr lang="en-US" altLang="zh-CN" b="1">
                <a:ea typeface="黑体" pitchFamily="2" charset="-122"/>
              </a:rPr>
              <a:t>, </a:t>
            </a:r>
          </a:p>
        </p:txBody>
      </p:sp>
      <p:grpSp>
        <p:nvGrpSpPr>
          <p:cNvPr id="72711" name="Group 19"/>
          <p:cNvGrpSpPr>
            <a:grpSpLocks/>
          </p:cNvGrpSpPr>
          <p:nvPr/>
        </p:nvGrpSpPr>
        <p:grpSpPr bwMode="auto">
          <a:xfrm>
            <a:off x="498475" y="4078288"/>
            <a:ext cx="4805363" cy="488950"/>
            <a:chOff x="271" y="3199"/>
            <a:chExt cx="3027" cy="308"/>
          </a:xfrm>
        </p:grpSpPr>
        <p:sp>
          <p:nvSpPr>
            <p:cNvPr id="72724" name="Rectangle 16"/>
            <p:cNvSpPr>
              <a:spLocks noChangeArrowheads="1"/>
            </p:cNvSpPr>
            <p:nvPr/>
          </p:nvSpPr>
          <p:spPr bwMode="auto">
            <a:xfrm>
              <a:off x="271" y="3199"/>
              <a:ext cx="30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b="1">
                  <a:ea typeface="黑体" pitchFamily="2" charset="-122"/>
                </a:rPr>
                <a:t>步</a:t>
              </a:r>
              <a:r>
                <a:rPr lang="en-US" altLang="zh-CN" b="1">
                  <a:ea typeface="黑体" pitchFamily="2" charset="-122"/>
                </a:rPr>
                <a:t>4   </a:t>
              </a:r>
              <a:r>
                <a:rPr lang="zh-CN" altLang="en-US" b="1">
                  <a:ea typeface="黑体" pitchFamily="2" charset="-122"/>
                </a:rPr>
                <a:t>更新 </a:t>
              </a:r>
              <a:r>
                <a:rPr lang="en-US" altLang="zh-CN" sz="2600" b="1" i="1">
                  <a:ea typeface="黑体" pitchFamily="2" charset="-122"/>
                </a:rPr>
                <a:t>B</a:t>
              </a:r>
              <a:r>
                <a:rPr lang="en-US" altLang="zh-CN" b="1" baseline="30000">
                  <a:ea typeface="黑体" pitchFamily="2" charset="-122"/>
                </a:rPr>
                <a:t>-1</a:t>
              </a:r>
              <a:r>
                <a:rPr lang="en-US" altLang="zh-CN" b="1">
                  <a:ea typeface="黑体" pitchFamily="2" charset="-122"/>
                </a:rPr>
                <a:t>, </a:t>
              </a:r>
              <a:r>
                <a:rPr lang="en-US" altLang="zh-CN" sz="2600" b="1" i="1">
                  <a:ea typeface="黑体" pitchFamily="2" charset="-122"/>
                </a:rPr>
                <a:t>B</a:t>
              </a:r>
              <a:r>
                <a:rPr lang="en-US" altLang="zh-CN" b="1" baseline="30000">
                  <a:ea typeface="黑体" pitchFamily="2" charset="-122"/>
                </a:rPr>
                <a:t>-1</a:t>
              </a:r>
              <a:r>
                <a:rPr lang="en-US" altLang="zh-CN" sz="2600" b="1" i="1">
                  <a:ea typeface="黑体" pitchFamily="2" charset="-122"/>
                </a:rPr>
                <a:t>b </a:t>
              </a:r>
              <a:r>
                <a:rPr lang="zh-CN" altLang="en-US" b="1">
                  <a:ea typeface="黑体" pitchFamily="2" charset="-122"/>
                </a:rPr>
                <a:t>和        ，返步</a:t>
              </a:r>
              <a:r>
                <a:rPr lang="en-US" altLang="zh-CN" b="1">
                  <a:ea typeface="黑体" pitchFamily="2" charset="-122"/>
                </a:rPr>
                <a:t>1.</a:t>
              </a:r>
            </a:p>
          </p:txBody>
        </p:sp>
        <p:pic>
          <p:nvPicPr>
            <p:cNvPr id="7272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 y="3249"/>
              <a:ext cx="30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712" name="Rectangle 5"/>
          <p:cNvSpPr>
            <a:spLocks noChangeArrowheads="1"/>
          </p:cNvSpPr>
          <p:nvPr/>
        </p:nvSpPr>
        <p:spPr bwMode="auto">
          <a:xfrm>
            <a:off x="468313" y="1450975"/>
            <a:ext cx="805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b="1">
                <a:ea typeface="黑体" pitchFamily="2" charset="-122"/>
              </a:rPr>
              <a:t>步</a:t>
            </a:r>
            <a:r>
              <a:rPr lang="en-US" altLang="zh-CN" b="1">
                <a:ea typeface="黑体" pitchFamily="2" charset="-122"/>
              </a:rPr>
              <a:t>1   </a:t>
            </a:r>
            <a:r>
              <a:rPr lang="zh-CN" altLang="en-US" b="1">
                <a:ea typeface="黑体" pitchFamily="2" charset="-122"/>
              </a:rPr>
              <a:t>计算                                    </a:t>
            </a:r>
            <a:r>
              <a:rPr lang="en-US" altLang="zh-CN" b="1">
                <a:ea typeface="黑体" pitchFamily="2" charset="-122"/>
              </a:rPr>
              <a:t>.</a:t>
            </a:r>
            <a:r>
              <a:rPr lang="zh-CN" altLang="en-US" b="1">
                <a:ea typeface="黑体" pitchFamily="2" charset="-122"/>
              </a:rPr>
              <a:t>如果                停；得最优解</a:t>
            </a:r>
            <a:r>
              <a:rPr lang="en-US" altLang="zh-CN" b="1">
                <a:ea typeface="黑体" pitchFamily="2" charset="-122"/>
              </a:rPr>
              <a:t>.</a:t>
            </a:r>
          </a:p>
        </p:txBody>
      </p:sp>
      <p:sp>
        <p:nvSpPr>
          <p:cNvPr id="72713" name="Rectangle 32"/>
          <p:cNvSpPr>
            <a:spLocks noChangeArrowheads="1"/>
          </p:cNvSpPr>
          <p:nvPr/>
        </p:nvSpPr>
        <p:spPr bwMode="auto">
          <a:xfrm>
            <a:off x="1079500" y="2928938"/>
            <a:ext cx="401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b="1">
                <a:ea typeface="黑体" pitchFamily="2" charset="-122"/>
              </a:rPr>
              <a:t>问题</a:t>
            </a:r>
            <a:r>
              <a:rPr lang="zh-CN" altLang="en-US" b="1">
                <a:solidFill>
                  <a:srgbClr val="7030A0"/>
                </a:solidFill>
                <a:latin typeface="黑体" pitchFamily="2" charset="-122"/>
                <a:ea typeface="黑体" pitchFamily="2" charset="-122"/>
              </a:rPr>
              <a:t>无界</a:t>
            </a:r>
            <a:r>
              <a:rPr lang="zh-CN" altLang="en-US" b="1">
                <a:ea typeface="黑体" pitchFamily="2" charset="-122"/>
              </a:rPr>
              <a:t>；否则，选 </a:t>
            </a:r>
            <a:r>
              <a:rPr lang="en-US" altLang="zh-CN" b="1" i="1">
                <a:ea typeface="黑体" pitchFamily="2" charset="-122"/>
              </a:rPr>
              <a:t>p </a:t>
            </a:r>
            <a:r>
              <a:rPr lang="zh-CN" altLang="en-US" b="1">
                <a:ea typeface="黑体" pitchFamily="2" charset="-122"/>
              </a:rPr>
              <a:t>满足</a:t>
            </a:r>
          </a:p>
        </p:txBody>
      </p:sp>
      <p:sp>
        <p:nvSpPr>
          <p:cNvPr id="72714" name="Rectangle 12"/>
          <p:cNvSpPr>
            <a:spLocks noChangeArrowheads="1"/>
          </p:cNvSpPr>
          <p:nvPr/>
        </p:nvSpPr>
        <p:spPr bwMode="auto">
          <a:xfrm>
            <a:off x="454025" y="2413000"/>
            <a:ext cx="8421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b="1">
                <a:ea typeface="黑体" pitchFamily="2" charset="-122"/>
              </a:rPr>
              <a:t>步</a:t>
            </a:r>
            <a:r>
              <a:rPr lang="en-US" altLang="zh-CN" b="1">
                <a:ea typeface="黑体" pitchFamily="2" charset="-122"/>
              </a:rPr>
              <a:t>3  </a:t>
            </a:r>
            <a:r>
              <a:rPr lang="zh-CN" altLang="en-US" b="1">
                <a:ea typeface="黑体" pitchFamily="2" charset="-122"/>
              </a:rPr>
              <a:t>计算 </a:t>
            </a:r>
            <a:r>
              <a:rPr lang="en-US" altLang="zh-CN" sz="2800" b="1" i="1">
                <a:ea typeface="黑体" pitchFamily="2" charset="-122"/>
              </a:rPr>
              <a:t>y</a:t>
            </a:r>
            <a:r>
              <a:rPr lang="en-US" altLang="zh-CN" b="1" i="1" baseline="-25000">
                <a:ea typeface="黑体" pitchFamily="2" charset="-122"/>
              </a:rPr>
              <a:t>q</a:t>
            </a:r>
            <a:r>
              <a:rPr lang="en-US" altLang="zh-CN" b="1">
                <a:ea typeface="黑体" pitchFamily="2" charset="-122"/>
              </a:rPr>
              <a:t>=</a:t>
            </a:r>
            <a:r>
              <a:rPr lang="en-US" altLang="zh-CN" b="1" i="1">
                <a:ea typeface="黑体" pitchFamily="2" charset="-122"/>
              </a:rPr>
              <a:t>B</a:t>
            </a:r>
            <a:r>
              <a:rPr lang="en-US" altLang="zh-CN" b="1" baseline="30000">
                <a:ea typeface="黑体" pitchFamily="2" charset="-122"/>
              </a:rPr>
              <a:t>-1 </a:t>
            </a:r>
            <a:r>
              <a:rPr lang="en-US" altLang="zh-CN" b="1" i="1">
                <a:ea typeface="黑体" pitchFamily="2" charset="-122"/>
              </a:rPr>
              <a:t>a</a:t>
            </a:r>
            <a:r>
              <a:rPr lang="en-US" altLang="zh-CN" b="1" i="1" baseline="-25000">
                <a:ea typeface="黑体" pitchFamily="2" charset="-122"/>
              </a:rPr>
              <a:t>q</a:t>
            </a:r>
            <a:r>
              <a:rPr lang="zh-CN" altLang="en-US" b="1">
                <a:ea typeface="黑体" pitchFamily="2" charset="-122"/>
              </a:rPr>
              <a:t>；若                                                               ，                                                 </a:t>
            </a:r>
            <a:r>
              <a:rPr lang="en-US" altLang="zh-CN" b="1">
                <a:ea typeface="黑体" pitchFamily="2" charset="-122"/>
              </a:rPr>
              <a:t>                                          </a:t>
            </a:r>
          </a:p>
        </p:txBody>
      </p:sp>
      <p:pic>
        <p:nvPicPr>
          <p:cNvPr id="72715"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386138"/>
            <a:ext cx="58451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5" y="1041400"/>
            <a:ext cx="16319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2717"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5950" y="1474788"/>
            <a:ext cx="26670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2718"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713" y="1531938"/>
            <a:ext cx="11398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2719"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6875" y="1019175"/>
            <a:ext cx="18986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5" name="Group 33"/>
          <p:cNvGrpSpPr>
            <a:grpSpLocks/>
          </p:cNvGrpSpPr>
          <p:nvPr/>
        </p:nvGrpSpPr>
        <p:grpSpPr bwMode="auto">
          <a:xfrm>
            <a:off x="6362700" y="174625"/>
            <a:ext cx="2016125" cy="968375"/>
            <a:chOff x="4008" y="110"/>
            <a:chExt cx="1270" cy="610"/>
          </a:xfrm>
        </p:grpSpPr>
        <p:sp>
          <p:nvSpPr>
            <p:cNvPr id="72722" name="Text Box 40"/>
            <p:cNvSpPr txBox="1">
              <a:spLocks noChangeArrowheads="1"/>
            </p:cNvSpPr>
            <p:nvPr/>
          </p:nvSpPr>
          <p:spPr bwMode="auto">
            <a:xfrm>
              <a:off x="4008" y="110"/>
              <a:ext cx="127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latin typeface="黑体" pitchFamily="2" charset="-122"/>
                  <a:ea typeface="黑体" pitchFamily="2" charset="-122"/>
                </a:rPr>
                <a:t>单纯形乘子</a:t>
              </a:r>
              <a:endParaRPr lang="en-US" altLang="zh-CN" b="1">
                <a:solidFill>
                  <a:srgbClr val="7030A0"/>
                </a:solidFill>
                <a:latin typeface="黑体" pitchFamily="2" charset="-122"/>
                <a:ea typeface="黑体" pitchFamily="2" charset="-122"/>
              </a:endParaRPr>
            </a:p>
            <a:p>
              <a:r>
                <a:rPr lang="en-US" altLang="zh-CN" b="1">
                  <a:solidFill>
                    <a:srgbClr val="7030A0"/>
                  </a:solidFill>
                  <a:latin typeface="黑体" pitchFamily="2" charset="-122"/>
                  <a:ea typeface="黑体" pitchFamily="2" charset="-122"/>
                </a:rPr>
                <a:t>(*****)</a:t>
              </a:r>
              <a:endParaRPr lang="zh-CN" altLang="en-US" b="1">
                <a:solidFill>
                  <a:srgbClr val="7030A0"/>
                </a:solidFill>
                <a:latin typeface="黑体" pitchFamily="2" charset="-122"/>
                <a:ea typeface="黑体" pitchFamily="2" charset="-122"/>
              </a:endParaRPr>
            </a:p>
          </p:txBody>
        </p:sp>
        <p:sp>
          <p:nvSpPr>
            <p:cNvPr id="72723" name="Line 12"/>
            <p:cNvSpPr>
              <a:spLocks noChangeShapeType="1"/>
            </p:cNvSpPr>
            <p:nvPr/>
          </p:nvSpPr>
          <p:spPr bwMode="auto">
            <a:xfrm>
              <a:off x="4664" y="429"/>
              <a:ext cx="0" cy="29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72721" name="Picture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4263" y="2438400"/>
            <a:ext cx="46259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95288" y="401638"/>
            <a:ext cx="4824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7030A0"/>
                </a:solidFill>
                <a:ea typeface="黑体" pitchFamily="2" charset="-122"/>
              </a:rPr>
              <a:t>修正单纯形法的计算</a:t>
            </a:r>
          </a:p>
        </p:txBody>
      </p:sp>
      <p:sp>
        <p:nvSpPr>
          <p:cNvPr id="73731" name="Text Box 5"/>
          <p:cNvSpPr txBox="1">
            <a:spLocks noChangeArrowheads="1"/>
          </p:cNvSpPr>
          <p:nvPr/>
        </p:nvSpPr>
        <p:spPr bwMode="auto">
          <a:xfrm>
            <a:off x="674688" y="3695700"/>
            <a:ext cx="2592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a:solidFill>
                  <a:srgbClr val="7030A0"/>
                </a:solidFill>
              </a:rPr>
              <a:t>◎</a:t>
            </a:r>
            <a:r>
              <a:rPr lang="en-US" altLang="zh-CN" b="1">
                <a:solidFill>
                  <a:srgbClr val="7030A0"/>
                </a:solidFill>
              </a:rPr>
              <a:t> </a:t>
            </a:r>
            <a:r>
              <a:rPr lang="zh-CN" altLang="en-US" sz="2800" b="1">
                <a:solidFill>
                  <a:srgbClr val="7030A0"/>
                </a:solidFill>
                <a:ea typeface="黑体" pitchFamily="2" charset="-122"/>
              </a:rPr>
              <a:t>核心问题</a:t>
            </a:r>
          </a:p>
        </p:txBody>
      </p:sp>
      <p:grpSp>
        <p:nvGrpSpPr>
          <p:cNvPr id="3" name="Group 31"/>
          <p:cNvGrpSpPr>
            <a:grpSpLocks/>
          </p:cNvGrpSpPr>
          <p:nvPr/>
        </p:nvGrpSpPr>
        <p:grpSpPr bwMode="auto">
          <a:xfrm>
            <a:off x="1752600" y="5067300"/>
            <a:ext cx="2112963" cy="995363"/>
            <a:chOff x="2152" y="3448"/>
            <a:chExt cx="1331" cy="627"/>
          </a:xfrm>
        </p:grpSpPr>
        <p:sp>
          <p:nvSpPr>
            <p:cNvPr id="73746" name="Text Box 8"/>
            <p:cNvSpPr txBox="1">
              <a:spLocks noChangeArrowheads="1"/>
            </p:cNvSpPr>
            <p:nvPr/>
          </p:nvSpPr>
          <p:spPr bwMode="auto">
            <a:xfrm>
              <a:off x="2152" y="3784"/>
              <a:ext cx="13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理论结果</a:t>
              </a:r>
            </a:p>
          </p:txBody>
        </p:sp>
        <p:sp>
          <p:nvSpPr>
            <p:cNvPr id="73747" name="Line 9"/>
            <p:cNvSpPr>
              <a:spLocks noChangeShapeType="1"/>
            </p:cNvSpPr>
            <p:nvPr/>
          </p:nvSpPr>
          <p:spPr bwMode="auto">
            <a:xfrm flipV="1">
              <a:off x="2810" y="3448"/>
              <a:ext cx="499" cy="3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26" name="Text Box 6"/>
          <p:cNvSpPr txBox="1">
            <a:spLocks noChangeArrowheads="1"/>
          </p:cNvSpPr>
          <p:nvPr/>
        </p:nvSpPr>
        <p:spPr bwMode="auto">
          <a:xfrm>
            <a:off x="1814513" y="4668838"/>
            <a:ext cx="4846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当前基的逆    </a:t>
            </a:r>
            <a:r>
              <a:rPr lang="zh-CN" altLang="en-US" b="1"/>
              <a:t>                   </a:t>
            </a:r>
            <a:r>
              <a:rPr lang="zh-CN" altLang="en-US" b="1">
                <a:ea typeface="黑体" pitchFamily="2" charset="-122"/>
              </a:rPr>
              <a:t>新基的逆</a:t>
            </a:r>
          </a:p>
        </p:txBody>
      </p:sp>
      <p:sp>
        <p:nvSpPr>
          <p:cNvPr id="68627" name="Rectangle 14"/>
          <p:cNvSpPr>
            <a:spLocks noChangeArrowheads="1"/>
          </p:cNvSpPr>
          <p:nvPr/>
        </p:nvSpPr>
        <p:spPr bwMode="auto">
          <a:xfrm>
            <a:off x="3409950" y="43180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pPr algn="l"/>
            <a:r>
              <a:rPr lang="zh-CN" altLang="en-US" b="1">
                <a:solidFill>
                  <a:srgbClr val="7030A0"/>
                </a:solidFill>
                <a:latin typeface="黑体" pitchFamily="2" charset="-122"/>
                <a:ea typeface="黑体" pitchFamily="2" charset="-122"/>
              </a:rPr>
              <a:t>如何更新</a:t>
            </a:r>
          </a:p>
        </p:txBody>
      </p:sp>
      <p:sp>
        <p:nvSpPr>
          <p:cNvPr id="68628" name="AutoShape 15"/>
          <p:cNvSpPr>
            <a:spLocks noChangeArrowheads="1"/>
          </p:cNvSpPr>
          <p:nvPr/>
        </p:nvSpPr>
        <p:spPr bwMode="auto">
          <a:xfrm>
            <a:off x="3530600" y="4775200"/>
            <a:ext cx="1536700" cy="228600"/>
          </a:xfrm>
          <a:prstGeom prst="rightArrow">
            <a:avLst>
              <a:gd name="adj1" fmla="val 50000"/>
              <a:gd name="adj2" fmla="val 16805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32"/>
          <p:cNvGrpSpPr>
            <a:grpSpLocks/>
          </p:cNvGrpSpPr>
          <p:nvPr/>
        </p:nvGrpSpPr>
        <p:grpSpPr bwMode="auto">
          <a:xfrm>
            <a:off x="3971925" y="5092700"/>
            <a:ext cx="3292475" cy="952500"/>
            <a:chOff x="3550" y="3464"/>
            <a:chExt cx="2074" cy="600"/>
          </a:xfrm>
        </p:grpSpPr>
        <p:sp>
          <p:nvSpPr>
            <p:cNvPr id="73744" name="Text Box 11"/>
            <p:cNvSpPr txBox="1">
              <a:spLocks noChangeArrowheads="1"/>
            </p:cNvSpPr>
            <p:nvPr/>
          </p:nvSpPr>
          <p:spPr bwMode="auto">
            <a:xfrm>
              <a:off x="3550" y="3776"/>
              <a:ext cx="20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rPr>
                <a:t>如何用初等行变换实现</a:t>
              </a:r>
            </a:p>
          </p:txBody>
        </p:sp>
        <p:sp>
          <p:nvSpPr>
            <p:cNvPr id="73745" name="Line 12"/>
            <p:cNvSpPr>
              <a:spLocks noChangeShapeType="1"/>
            </p:cNvSpPr>
            <p:nvPr/>
          </p:nvSpPr>
          <p:spPr bwMode="auto">
            <a:xfrm flipH="1" flipV="1">
              <a:off x="4136" y="3464"/>
              <a:ext cx="408" cy="3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3737" name="Text Box 2"/>
          <p:cNvSpPr txBox="1">
            <a:spLocks noChangeArrowheads="1"/>
          </p:cNvSpPr>
          <p:nvPr/>
        </p:nvSpPr>
        <p:spPr bwMode="auto">
          <a:xfrm>
            <a:off x="527050" y="1308100"/>
            <a:ext cx="425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a:t>◎ </a:t>
            </a:r>
            <a:r>
              <a:rPr lang="zh-CN" altLang="en-US" sz="2800" b="1">
                <a:solidFill>
                  <a:srgbClr val="7030A0"/>
                </a:solidFill>
                <a:latin typeface="黑体" pitchFamily="2" charset="-122"/>
                <a:ea typeface="黑体" pitchFamily="2" charset="-122"/>
              </a:rPr>
              <a:t>每次迭代需要的数据</a:t>
            </a:r>
          </a:p>
        </p:txBody>
      </p:sp>
      <p:sp>
        <p:nvSpPr>
          <p:cNvPr id="34" name="Text Box 27"/>
          <p:cNvSpPr txBox="1">
            <a:spLocks noChangeArrowheads="1"/>
          </p:cNvSpPr>
          <p:nvPr/>
        </p:nvSpPr>
        <p:spPr bwMode="auto">
          <a:xfrm>
            <a:off x="4433888" y="2995613"/>
            <a:ext cx="2343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latin typeface="黑体" pitchFamily="2" charset="-122"/>
                <a:ea typeface="黑体" pitchFamily="2" charset="-122"/>
              </a:rPr>
              <a:t>核心</a:t>
            </a:r>
            <a:r>
              <a:rPr lang="zh-CN" altLang="en-US" b="1">
                <a:ea typeface="黑体" pitchFamily="2" charset="-122"/>
              </a:rPr>
              <a:t>计算：</a:t>
            </a:r>
            <a:r>
              <a:rPr lang="en-US" altLang="zh-CN" sz="2800" b="1" i="1">
                <a:ea typeface="黑体" pitchFamily="2" charset="-122"/>
              </a:rPr>
              <a:t>B</a:t>
            </a:r>
            <a:r>
              <a:rPr lang="en-US" altLang="zh-CN" sz="2800" b="1" baseline="30000">
                <a:ea typeface="黑体" pitchFamily="2" charset="-122"/>
              </a:rPr>
              <a:t>-1</a:t>
            </a:r>
          </a:p>
        </p:txBody>
      </p:sp>
      <p:sp>
        <p:nvSpPr>
          <p:cNvPr id="35" name="Text Box 27"/>
          <p:cNvSpPr txBox="1">
            <a:spLocks noChangeArrowheads="1"/>
          </p:cNvSpPr>
          <p:nvPr/>
        </p:nvSpPr>
        <p:spPr bwMode="auto">
          <a:xfrm>
            <a:off x="1030288" y="1738313"/>
            <a:ext cx="7148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ea typeface="黑体" pitchFamily="2" charset="-122"/>
              </a:rPr>
              <a:t>单纯形表的最后一行、中间某列和最后一列</a:t>
            </a:r>
            <a:endParaRPr lang="en-US" altLang="zh-CN" sz="2800" b="1" baseline="30000" dirty="0">
              <a:solidFill>
                <a:schemeClr val="tx1"/>
              </a:solidFill>
              <a:ea typeface="黑体" pitchFamily="2" charset="-122"/>
            </a:endParaRPr>
          </a:p>
        </p:txBody>
      </p:sp>
      <p:pic>
        <p:nvPicPr>
          <p:cNvPr id="7272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2219325"/>
            <a:ext cx="73088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a:grpSpLocks/>
          </p:cNvGrpSpPr>
          <p:nvPr/>
        </p:nvGrpSpPr>
        <p:grpSpPr bwMode="auto">
          <a:xfrm>
            <a:off x="1020763" y="2884488"/>
            <a:ext cx="2724150" cy="487362"/>
            <a:chOff x="1019970" y="2883694"/>
            <a:chExt cx="2724943" cy="487363"/>
          </a:xfrm>
        </p:grpSpPr>
        <p:pic>
          <p:nvPicPr>
            <p:cNvPr id="73742"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2947194"/>
              <a:ext cx="18986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3743" name="TextBox 1"/>
            <p:cNvSpPr txBox="1">
              <a:spLocks noChangeArrowheads="1"/>
            </p:cNvSpPr>
            <p:nvPr/>
          </p:nvSpPr>
          <p:spPr bwMode="auto">
            <a:xfrm>
              <a:off x="1019970" y="2883694"/>
              <a:ext cx="9405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b="1">
                  <a:solidFill>
                    <a:schemeClr val="tx1"/>
                  </a:solidFill>
                  <a:latin typeface="黑体" pitchFamily="2" charset="-122"/>
                  <a:ea typeface="黑体" pitchFamily="2" charset="-122"/>
                </a:rPr>
                <a:t>其中</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721"/>
                                        </p:tgtEl>
                                        <p:attrNameLst>
                                          <p:attrName>style.visibility</p:attrName>
                                        </p:attrNameLst>
                                      </p:cBhvr>
                                      <p:to>
                                        <p:strVal val="visible"/>
                                      </p:to>
                                    </p:set>
                                    <p:animEffect transition="in" filter="wipe(left)">
                                      <p:cBhvr>
                                        <p:cTn id="12" dur="500"/>
                                        <p:tgtEl>
                                          <p:spTgt spid="727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26"/>
                                        </p:tgtEl>
                                        <p:attrNameLst>
                                          <p:attrName>style.visibility</p:attrName>
                                        </p:attrNameLst>
                                      </p:cBhvr>
                                      <p:to>
                                        <p:strVal val="visible"/>
                                      </p:to>
                                    </p:set>
                                    <p:animEffect transition="in" filter="wipe(left)">
                                      <p:cBhvr>
                                        <p:cTn id="27" dur="500"/>
                                        <p:tgtEl>
                                          <p:spTgt spid="686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628"/>
                                        </p:tgtEl>
                                        <p:attrNameLst>
                                          <p:attrName>style.visibility</p:attrName>
                                        </p:attrNameLst>
                                      </p:cBhvr>
                                      <p:to>
                                        <p:strVal val="visible"/>
                                      </p:to>
                                    </p:set>
                                    <p:animEffect transition="in" filter="wipe(left)">
                                      <p:cBhvr>
                                        <p:cTn id="32" dur="500"/>
                                        <p:tgtEl>
                                          <p:spTgt spid="686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8627"/>
                                        </p:tgtEl>
                                        <p:attrNameLst>
                                          <p:attrName>style.visibility</p:attrName>
                                        </p:attrNameLst>
                                      </p:cBhvr>
                                      <p:to>
                                        <p:strVal val="visible"/>
                                      </p:to>
                                    </p:set>
                                    <p:animEffect transition="in" filter="wipe(left)">
                                      <p:cBhvr>
                                        <p:cTn id="37" dur="500"/>
                                        <p:tgtEl>
                                          <p:spTgt spid="686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right)">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6" grpId="0"/>
      <p:bldP spid="68627" grpId="0"/>
      <p:bldP spid="68628" grpId="0" animBg="1"/>
      <p:bldP spid="34" grpId="0"/>
      <p:bldP spid="3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8"/>
          <p:cNvGrpSpPr>
            <a:grpSpLocks/>
          </p:cNvGrpSpPr>
          <p:nvPr/>
        </p:nvGrpSpPr>
        <p:grpSpPr bwMode="auto">
          <a:xfrm>
            <a:off x="598488" y="1073150"/>
            <a:ext cx="8280400" cy="946150"/>
            <a:chOff x="313" y="2084"/>
            <a:chExt cx="5216" cy="596"/>
          </a:xfrm>
        </p:grpSpPr>
        <p:sp>
          <p:nvSpPr>
            <p:cNvPr id="74768" name="Text Box 4"/>
            <p:cNvSpPr txBox="1">
              <a:spLocks noChangeArrowheads="1"/>
            </p:cNvSpPr>
            <p:nvPr/>
          </p:nvSpPr>
          <p:spPr bwMode="auto">
            <a:xfrm>
              <a:off x="313" y="2084"/>
              <a:ext cx="52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latin typeface="黑体" pitchFamily="2" charset="-122"/>
                  <a:ea typeface="黑体" pitchFamily="2" charset="-122"/>
                </a:rPr>
                <a:t>定理</a:t>
              </a:r>
              <a:r>
                <a:rPr lang="zh-CN" altLang="en-US" sz="2800">
                  <a:solidFill>
                    <a:schemeClr val="tx1"/>
                  </a:solidFill>
                  <a:ea typeface="黑体" pitchFamily="2" charset="-122"/>
                </a:rPr>
                <a:t>  设                                    ，则 </a:t>
              </a:r>
              <a:r>
                <a:rPr lang="en-US" altLang="zh-CN" sz="2800" b="1" i="1">
                  <a:solidFill>
                    <a:schemeClr val="tx1"/>
                  </a:solidFill>
                  <a:latin typeface="Arial" pitchFamily="34" charset="0"/>
                  <a:ea typeface="黑体" pitchFamily="2" charset="-122"/>
                </a:rPr>
                <a:t>a</a:t>
              </a:r>
              <a:r>
                <a:rPr lang="en-US" altLang="zh-CN" sz="2800" b="1" i="1" baseline="-25000">
                  <a:solidFill>
                    <a:schemeClr val="tx1"/>
                  </a:solidFill>
                  <a:latin typeface="Arial" pitchFamily="34" charset="0"/>
                  <a:ea typeface="黑体" pitchFamily="2" charset="-122"/>
                </a:rPr>
                <a:t>q</a:t>
              </a:r>
              <a:r>
                <a:rPr lang="en-US" altLang="zh-CN" sz="2800" b="1" baseline="-25000">
                  <a:solidFill>
                    <a:schemeClr val="tx1"/>
                  </a:solidFill>
                  <a:latin typeface="Arial" pitchFamily="34" charset="0"/>
                  <a:ea typeface="黑体" pitchFamily="2" charset="-122"/>
                </a:rPr>
                <a:t> </a:t>
              </a:r>
              <a:r>
                <a:rPr lang="zh-CN" altLang="en-US" sz="2800">
                  <a:solidFill>
                    <a:schemeClr val="tx1"/>
                  </a:solidFill>
                  <a:ea typeface="黑体" pitchFamily="2" charset="-122"/>
                </a:rPr>
                <a:t>进基</a:t>
              </a:r>
              <a:r>
                <a:rPr lang="zh-CN" altLang="en-US" sz="2800" b="1">
                  <a:solidFill>
                    <a:schemeClr val="tx1"/>
                  </a:solidFill>
                  <a:latin typeface="Arial" pitchFamily="34" charset="0"/>
                  <a:ea typeface="黑体" pitchFamily="2" charset="-122"/>
                </a:rPr>
                <a:t> </a:t>
              </a:r>
              <a:r>
                <a:rPr lang="en-US" altLang="zh-CN" sz="2800" b="1" i="1">
                  <a:solidFill>
                    <a:schemeClr val="tx1"/>
                  </a:solidFill>
                  <a:latin typeface="Arial" pitchFamily="34" charset="0"/>
                  <a:ea typeface="黑体" pitchFamily="2" charset="-122"/>
                </a:rPr>
                <a:t>a</a:t>
              </a:r>
              <a:r>
                <a:rPr lang="en-US" altLang="zh-CN" sz="2800" b="1" i="1" baseline="-25000">
                  <a:solidFill>
                    <a:schemeClr val="tx1"/>
                  </a:solidFill>
                  <a:latin typeface="Arial" pitchFamily="34" charset="0"/>
                  <a:ea typeface="黑体" pitchFamily="2" charset="-122"/>
                </a:rPr>
                <a:t>p </a:t>
              </a:r>
              <a:r>
                <a:rPr lang="zh-CN" altLang="en-US" sz="2800">
                  <a:solidFill>
                    <a:schemeClr val="tx1"/>
                  </a:solidFill>
                  <a:ea typeface="黑体" pitchFamily="2" charset="-122"/>
                </a:rPr>
                <a:t>出基后所得新基                                                             满足</a:t>
              </a:r>
            </a:p>
          </p:txBody>
        </p:sp>
        <p:pic>
          <p:nvPicPr>
            <p:cNvPr id="74769"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 y="2160"/>
              <a:ext cx="197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4770"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404"/>
              <a:ext cx="333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48837" name="Text Box 5"/>
          <p:cNvSpPr txBox="1">
            <a:spLocks noChangeArrowheads="1"/>
          </p:cNvSpPr>
          <p:nvPr/>
        </p:nvSpPr>
        <p:spPr bwMode="auto">
          <a:xfrm>
            <a:off x="658813" y="5830888"/>
            <a:ext cx="824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chemeClr val="tx1"/>
                </a:solidFill>
                <a:latin typeface="黑体" pitchFamily="2" charset="-122"/>
                <a:ea typeface="黑体" pitchFamily="2" charset="-122"/>
              </a:rPr>
              <a:t>利用</a:t>
            </a:r>
            <a:r>
              <a:rPr lang="zh-CN" altLang="en-US">
                <a:solidFill>
                  <a:srgbClr val="7030A0"/>
                </a:solidFill>
                <a:latin typeface="黑体" pitchFamily="2" charset="-122"/>
                <a:ea typeface="黑体" pitchFamily="2" charset="-122"/>
              </a:rPr>
              <a:t>初等行变换</a:t>
            </a:r>
            <a:r>
              <a:rPr lang="zh-CN" altLang="en-US">
                <a:solidFill>
                  <a:schemeClr val="tx1"/>
                </a:solidFill>
                <a:latin typeface="黑体" pitchFamily="2" charset="-122"/>
                <a:ea typeface="黑体" pitchFamily="2" charset="-122"/>
              </a:rPr>
              <a:t>可以实现上述基的逆和单纯形乘子的转换！</a:t>
            </a:r>
          </a:p>
        </p:txBody>
      </p:sp>
      <p:pic>
        <p:nvPicPr>
          <p:cNvPr id="74756"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2089150"/>
            <a:ext cx="22923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Group 20"/>
          <p:cNvGrpSpPr>
            <a:grpSpLocks/>
          </p:cNvGrpSpPr>
          <p:nvPr/>
        </p:nvGrpSpPr>
        <p:grpSpPr bwMode="auto">
          <a:xfrm>
            <a:off x="679450" y="4665663"/>
            <a:ext cx="8170863" cy="1060450"/>
            <a:chOff x="428" y="2939"/>
            <a:chExt cx="5147" cy="668"/>
          </a:xfrm>
        </p:grpSpPr>
        <p:sp>
          <p:nvSpPr>
            <p:cNvPr id="74765" name="Text Box 14"/>
            <p:cNvSpPr txBox="1">
              <a:spLocks noChangeArrowheads="1"/>
            </p:cNvSpPr>
            <p:nvPr/>
          </p:nvSpPr>
          <p:spPr bwMode="auto">
            <a:xfrm>
              <a:off x="428" y="2939"/>
              <a:ext cx="5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a:solidFill>
                    <a:schemeClr val="tx1"/>
                  </a:solidFill>
                  <a:ea typeface="黑体" pitchFamily="2" charset="-122"/>
                </a:rPr>
                <a:t>(2) </a:t>
              </a:r>
              <a:r>
                <a:rPr lang="zh-CN" altLang="en-US">
                  <a:solidFill>
                    <a:schemeClr val="tx1"/>
                  </a:solidFill>
                  <a:ea typeface="黑体" pitchFamily="2" charset="-122"/>
                </a:rPr>
                <a:t>转轴后的</a:t>
              </a:r>
              <a:r>
                <a:rPr lang="zh-CN" altLang="en-US">
                  <a:solidFill>
                    <a:srgbClr val="0070C0"/>
                  </a:solidFill>
                  <a:ea typeface="黑体" pitchFamily="2" charset="-122"/>
                </a:rPr>
                <a:t>单纯形乘子                                     </a:t>
              </a:r>
              <a:r>
                <a:rPr lang="zh-CN" altLang="en-US">
                  <a:solidFill>
                    <a:schemeClr val="tx1"/>
                  </a:solidFill>
                  <a:ea typeface="黑体" pitchFamily="2" charset="-122"/>
                </a:rPr>
                <a:t>，</a:t>
              </a:r>
              <a:r>
                <a:rPr lang="zh-CN" altLang="en-US">
                  <a:solidFill>
                    <a:schemeClr val="tx1"/>
                  </a:solidFill>
                  <a:latin typeface="Arial" pitchFamily="34" charset="0"/>
                  <a:ea typeface="黑体" pitchFamily="2" charset="-122"/>
                </a:rPr>
                <a:t>其中 </a:t>
              </a:r>
              <a:r>
                <a:rPr lang="en-US" altLang="zh-CN" b="1" i="1">
                  <a:solidFill>
                    <a:schemeClr val="tx1"/>
                  </a:solidFill>
                  <a:latin typeface="Arial" pitchFamily="34" charset="0"/>
                  <a:ea typeface="黑体" pitchFamily="2" charset="-122"/>
                </a:rPr>
                <a:t>u</a:t>
              </a:r>
              <a:r>
                <a:rPr lang="en-US" altLang="zh-CN" baseline="30000">
                  <a:solidFill>
                    <a:schemeClr val="tx1"/>
                  </a:solidFill>
                  <a:latin typeface="Arial" pitchFamily="34" charset="0"/>
                  <a:ea typeface="黑体" pitchFamily="2" charset="-122"/>
                </a:rPr>
                <a:t>p</a:t>
              </a:r>
              <a:r>
                <a:rPr lang="en-US" altLang="zh-CN">
                  <a:solidFill>
                    <a:schemeClr val="tx1"/>
                  </a:solidFill>
                  <a:ea typeface="黑体" pitchFamily="2" charset="-122"/>
                </a:rPr>
                <a:t> </a:t>
              </a:r>
              <a:r>
                <a:rPr lang="zh-CN" altLang="en-US">
                  <a:solidFill>
                    <a:schemeClr val="tx1"/>
                  </a:solidFill>
                  <a:ea typeface="黑体" pitchFamily="2" charset="-122"/>
                </a:rPr>
                <a:t>表示</a:t>
              </a:r>
              <a:r>
                <a:rPr lang="zh-CN" altLang="en-US">
                  <a:solidFill>
                    <a:schemeClr val="tx1"/>
                  </a:solidFill>
                </a:rPr>
                <a:t> </a:t>
              </a:r>
              <a:endParaRPr lang="en-US" altLang="zh-CN">
                <a:solidFill>
                  <a:schemeClr val="tx1"/>
                </a:solidFill>
              </a:endParaRPr>
            </a:p>
          </p:txBody>
        </p:sp>
        <p:sp>
          <p:nvSpPr>
            <p:cNvPr id="74766" name="Text Box 19"/>
            <p:cNvSpPr txBox="1">
              <a:spLocks noChangeArrowheads="1"/>
            </p:cNvSpPr>
            <p:nvPr/>
          </p:nvSpPr>
          <p:spPr bwMode="auto">
            <a:xfrm>
              <a:off x="735" y="3299"/>
              <a:ext cx="27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600" b="1" i="1">
                  <a:solidFill>
                    <a:srgbClr val="002060"/>
                  </a:solidFill>
                  <a:latin typeface="Arial" pitchFamily="34" charset="0"/>
                  <a:ea typeface="黑体" pitchFamily="2" charset="-122"/>
                </a:rPr>
                <a:t>B</a:t>
              </a:r>
              <a:r>
                <a:rPr lang="en-US" altLang="zh-CN" b="1" baseline="30000">
                  <a:solidFill>
                    <a:srgbClr val="002060"/>
                  </a:solidFill>
                  <a:latin typeface="Arial" pitchFamily="34" charset="0"/>
                  <a:ea typeface="黑体" pitchFamily="2" charset="-122"/>
                </a:rPr>
                <a:t>-1</a:t>
              </a:r>
              <a:r>
                <a:rPr lang="en-US" altLang="zh-CN" baseline="30000">
                  <a:solidFill>
                    <a:srgbClr val="002060"/>
                  </a:solidFill>
                  <a:latin typeface="黑体" pitchFamily="2" charset="-122"/>
                  <a:ea typeface="黑体" pitchFamily="2" charset="-122"/>
                </a:rPr>
                <a:t> </a:t>
              </a:r>
              <a:r>
                <a:rPr lang="zh-CN" altLang="en-US">
                  <a:solidFill>
                    <a:srgbClr val="002060"/>
                  </a:solidFill>
                  <a:latin typeface="黑体" pitchFamily="2" charset="-122"/>
                  <a:ea typeface="黑体" pitchFamily="2" charset="-122"/>
                </a:rPr>
                <a:t>的第 </a:t>
              </a:r>
              <a:r>
                <a:rPr lang="en-US" altLang="zh-CN" b="1" i="1">
                  <a:solidFill>
                    <a:srgbClr val="002060"/>
                  </a:solidFill>
                  <a:latin typeface="Arial" pitchFamily="34" charset="0"/>
                  <a:ea typeface="黑体" pitchFamily="2" charset="-122"/>
                </a:rPr>
                <a:t>p</a:t>
              </a:r>
              <a:r>
                <a:rPr lang="en-US" altLang="zh-CN" i="1">
                  <a:solidFill>
                    <a:srgbClr val="002060"/>
                  </a:solidFill>
                  <a:latin typeface="黑体" pitchFamily="2" charset="-122"/>
                  <a:ea typeface="黑体" pitchFamily="2" charset="-122"/>
                </a:rPr>
                <a:t> </a:t>
              </a:r>
              <a:r>
                <a:rPr lang="zh-CN" altLang="en-US">
                  <a:solidFill>
                    <a:srgbClr val="002060"/>
                  </a:solidFill>
                  <a:latin typeface="黑体" pitchFamily="2" charset="-122"/>
                  <a:ea typeface="黑体" pitchFamily="2" charset="-122"/>
                </a:rPr>
                <a:t>行</a:t>
              </a:r>
              <a:r>
                <a:rPr lang="en-US" altLang="zh-CN" b="1">
                  <a:solidFill>
                    <a:srgbClr val="002060"/>
                  </a:solidFill>
                </a:rPr>
                <a:t>.</a:t>
              </a:r>
            </a:p>
          </p:txBody>
        </p:sp>
        <p:pic>
          <p:nvPicPr>
            <p:cNvPr id="74767"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2" y="2951"/>
              <a:ext cx="1747"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Group 19"/>
          <p:cNvGrpSpPr>
            <a:grpSpLocks/>
          </p:cNvGrpSpPr>
          <p:nvPr/>
        </p:nvGrpSpPr>
        <p:grpSpPr bwMode="auto">
          <a:xfrm>
            <a:off x="639763" y="2565400"/>
            <a:ext cx="8429625" cy="2003425"/>
            <a:chOff x="403" y="1616"/>
            <a:chExt cx="5310" cy="1262"/>
          </a:xfrm>
        </p:grpSpPr>
        <p:pic>
          <p:nvPicPr>
            <p:cNvPr id="7476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1" y="2163"/>
              <a:ext cx="2484"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3" name="Text Box 15"/>
            <p:cNvSpPr txBox="1">
              <a:spLocks noChangeArrowheads="1"/>
            </p:cNvSpPr>
            <p:nvPr/>
          </p:nvSpPr>
          <p:spPr bwMode="auto">
            <a:xfrm>
              <a:off x="403" y="1912"/>
              <a:ext cx="531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a:solidFill>
                    <a:schemeClr val="tx1"/>
                  </a:solidFill>
                  <a:latin typeface="黑体" pitchFamily="2" charset="-122"/>
                  <a:ea typeface="黑体" pitchFamily="2" charset="-122"/>
                </a:rPr>
                <a:t>这里 </a:t>
              </a:r>
              <a:r>
                <a:rPr lang="en-US" altLang="zh-CN" sz="2800" b="1" i="1">
                  <a:solidFill>
                    <a:schemeClr val="tx1"/>
                  </a:solidFill>
                  <a:ea typeface="黑体" pitchFamily="2" charset="-122"/>
                </a:rPr>
                <a:t>e</a:t>
              </a:r>
              <a:r>
                <a:rPr lang="en-US" altLang="zh-CN" sz="2800" b="1" i="1" baseline="-25000">
                  <a:solidFill>
                    <a:schemeClr val="tx1"/>
                  </a:solidFill>
                  <a:ea typeface="黑体" pitchFamily="2" charset="-122"/>
                </a:rPr>
                <a:t>i</a:t>
              </a:r>
              <a:r>
                <a:rPr lang="en-US" altLang="zh-CN" sz="2800" b="1" baseline="-25000">
                  <a:solidFill>
                    <a:schemeClr val="tx1"/>
                  </a:solidFill>
                  <a:ea typeface="黑体" pitchFamily="2" charset="-122"/>
                </a:rPr>
                <a:t> </a:t>
              </a:r>
              <a:r>
                <a:rPr lang="zh-CN" altLang="en-US" sz="2800">
                  <a:solidFill>
                    <a:schemeClr val="tx1"/>
                  </a:solidFill>
                  <a:latin typeface="黑体" pitchFamily="2" charset="-122"/>
                  <a:ea typeface="黑体" pitchFamily="2" charset="-122"/>
                </a:rPr>
                <a:t>表示第 </a:t>
              </a:r>
              <a:r>
                <a:rPr lang="en-US" altLang="zh-CN" sz="2800" b="1" i="1">
                  <a:solidFill>
                    <a:schemeClr val="tx1"/>
                  </a:solidFill>
                  <a:ea typeface="黑体" pitchFamily="2" charset="-122"/>
                </a:rPr>
                <a:t>i</a:t>
              </a:r>
              <a:r>
                <a:rPr lang="en-US" altLang="zh-CN" sz="2800" i="1">
                  <a:solidFill>
                    <a:schemeClr val="tx1"/>
                  </a:solidFill>
                  <a:latin typeface="黑体" pitchFamily="2" charset="-122"/>
                  <a:ea typeface="黑体" pitchFamily="2" charset="-122"/>
                </a:rPr>
                <a:t> </a:t>
              </a:r>
              <a:r>
                <a:rPr lang="zh-CN" altLang="en-US" sz="2800">
                  <a:solidFill>
                    <a:schemeClr val="tx1"/>
                  </a:solidFill>
                  <a:latin typeface="黑体" pitchFamily="2" charset="-122"/>
                  <a:ea typeface="黑体" pitchFamily="2" charset="-122"/>
                </a:rPr>
                <a:t>个 </a:t>
              </a:r>
              <a:r>
                <a:rPr lang="en-US" altLang="zh-CN" sz="2800" b="1" i="1">
                  <a:solidFill>
                    <a:schemeClr val="tx1"/>
                  </a:solidFill>
                  <a:ea typeface="黑体" pitchFamily="2" charset="-122"/>
                </a:rPr>
                <a:t>m</a:t>
              </a:r>
              <a:r>
                <a:rPr lang="en-US" altLang="zh-CN" sz="2800" i="1">
                  <a:solidFill>
                    <a:schemeClr val="tx1"/>
                  </a:solidFill>
                  <a:latin typeface="黑体" pitchFamily="2" charset="-122"/>
                  <a:ea typeface="黑体" pitchFamily="2" charset="-122"/>
                </a:rPr>
                <a:t> </a:t>
              </a:r>
              <a:r>
                <a:rPr lang="zh-CN" altLang="en-US" sz="2800">
                  <a:solidFill>
                    <a:schemeClr val="tx1"/>
                  </a:solidFill>
                  <a:latin typeface="黑体" pitchFamily="2" charset="-122"/>
                  <a:ea typeface="黑体" pitchFamily="2" charset="-122"/>
                </a:rPr>
                <a:t>维单位向量，向量 </a:t>
              </a:r>
              <a:r>
                <a:rPr lang="en-US" altLang="zh-CN" sz="2800" b="1" i="1">
                  <a:solidFill>
                    <a:schemeClr val="tx1"/>
                  </a:solidFill>
                  <a:ea typeface="黑体" pitchFamily="2" charset="-122"/>
                </a:rPr>
                <a:t>v</a:t>
              </a:r>
              <a:r>
                <a:rPr lang="en-US" altLang="zh-CN" sz="2800" b="1">
                  <a:solidFill>
                    <a:schemeClr val="tx1"/>
                  </a:solidFill>
                  <a:latin typeface="Arial" pitchFamily="34" charset="0"/>
                  <a:ea typeface="黑体" pitchFamily="2" charset="-122"/>
                </a:rPr>
                <a:t> </a:t>
              </a:r>
              <a:r>
                <a:rPr lang="zh-CN" altLang="en-US" sz="2800">
                  <a:solidFill>
                    <a:schemeClr val="tx1"/>
                  </a:solidFill>
                  <a:latin typeface="黑体" pitchFamily="2" charset="-122"/>
                  <a:ea typeface="黑体" pitchFamily="2" charset="-122"/>
                </a:rPr>
                <a:t>定义为</a:t>
              </a:r>
            </a:p>
          </p:txBody>
        </p:sp>
        <p:pic>
          <p:nvPicPr>
            <p:cNvPr id="74764"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 y="1616"/>
              <a:ext cx="374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74759" name="Text Box 31"/>
          <p:cNvSpPr txBox="1">
            <a:spLocks noChangeArrowheads="1"/>
          </p:cNvSpPr>
          <p:nvPr/>
        </p:nvSpPr>
        <p:spPr bwMode="auto">
          <a:xfrm>
            <a:off x="685800" y="2006600"/>
            <a:ext cx="4279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a:solidFill>
                  <a:schemeClr val="tx1"/>
                </a:solidFill>
                <a:ea typeface="黑体" pitchFamily="2" charset="-122"/>
              </a:rPr>
              <a:t>(1)                            </a:t>
            </a:r>
            <a:r>
              <a:rPr lang="zh-CN" altLang="en-US" sz="2800">
                <a:solidFill>
                  <a:schemeClr val="tx1"/>
                </a:solidFill>
                <a:ea typeface="黑体" pitchFamily="2" charset="-122"/>
              </a:rPr>
              <a:t>，其中</a:t>
            </a:r>
          </a:p>
        </p:txBody>
      </p:sp>
      <p:sp>
        <p:nvSpPr>
          <p:cNvPr id="74760" name="Rectangle 17"/>
          <p:cNvSpPr>
            <a:spLocks noChangeArrowheads="1"/>
          </p:cNvSpPr>
          <p:nvPr/>
        </p:nvSpPr>
        <p:spPr bwMode="auto">
          <a:xfrm>
            <a:off x="652463" y="390525"/>
            <a:ext cx="8085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zh-CN" altLang="en-US" sz="3200" b="1">
                <a:solidFill>
                  <a:srgbClr val="0070C0"/>
                </a:solidFill>
                <a:ea typeface="黑体" pitchFamily="2" charset="-122"/>
              </a:rPr>
              <a:t>基的逆和单纯形乘子的转换</a:t>
            </a:r>
            <a:r>
              <a:rPr lang="en-US" altLang="zh-CN" sz="3200" b="1">
                <a:solidFill>
                  <a:srgbClr val="0070C0"/>
                </a:solidFill>
                <a:ea typeface="黑体" pitchFamily="2" charset="-122"/>
              </a:rPr>
              <a:t>(*****)</a:t>
            </a:r>
            <a:endParaRPr lang="zh-CN" altLang="en-US" sz="3200" b="1">
              <a:solidFill>
                <a:srgbClr val="0070C0"/>
              </a:solidFill>
              <a:ea typeface="黑体" pitchFamily="2" charset="-122"/>
            </a:endParaRPr>
          </a:p>
        </p:txBody>
      </p:sp>
      <p:sp>
        <p:nvSpPr>
          <p:cNvPr id="69641" name="TextBox 1"/>
          <p:cNvSpPr txBox="1">
            <a:spLocks noChangeArrowheads="1"/>
          </p:cNvSpPr>
          <p:nvPr/>
        </p:nvSpPr>
        <p:spPr bwMode="auto">
          <a:xfrm>
            <a:off x="4102100" y="5248275"/>
            <a:ext cx="4748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a:solidFill>
                  <a:srgbClr val="7030A0"/>
                </a:solidFill>
                <a:latin typeface="黑体" pitchFamily="2" charset="-122"/>
                <a:ea typeface="黑体" pitchFamily="2" charset="-122"/>
              </a:rPr>
              <a:t>对偶单纯形</a:t>
            </a:r>
            <a:r>
              <a:rPr lang="zh-CN" altLang="en-US">
                <a:solidFill>
                  <a:schemeClr val="tx1"/>
                </a:solidFill>
                <a:latin typeface="黑体" pitchFamily="2" charset="-122"/>
                <a:ea typeface="黑体" pitchFamily="2" charset="-122"/>
              </a:rPr>
              <a:t>中要用到这个事实！</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41"/>
                                        </p:tgtEl>
                                        <p:attrNameLst>
                                          <p:attrName>style.visibility</p:attrName>
                                        </p:attrNameLst>
                                      </p:cBhvr>
                                      <p:to>
                                        <p:strVal val="visible"/>
                                      </p:to>
                                    </p:set>
                                    <p:animEffect transition="in" filter="wipe(left)">
                                      <p:cBhvr>
                                        <p:cTn id="17" dur="500"/>
                                        <p:tgtEl>
                                          <p:spTgt spid="696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7"/>
                                        </p:tgtEl>
                                        <p:attrNameLst>
                                          <p:attrName>style.visibility</p:attrName>
                                        </p:attrNameLst>
                                      </p:cBhvr>
                                      <p:to>
                                        <p:strVal val="visible"/>
                                      </p:to>
                                    </p:set>
                                    <p:animEffect transition="in" filter="wipe(left)">
                                      <p:cBhvr>
                                        <p:cTn id="22" dur="1000"/>
                                        <p:tgtEl>
                                          <p:spTgt spid="248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P spid="6964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50825" y="188913"/>
            <a:ext cx="8537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70C0"/>
                </a:solidFill>
                <a:ea typeface="黑体" pitchFamily="2" charset="-122"/>
              </a:rPr>
              <a:t>基于初等行变换</a:t>
            </a:r>
            <a:r>
              <a:rPr lang="en-US" altLang="zh-CN" sz="3200" b="1">
                <a:solidFill>
                  <a:srgbClr val="0070C0"/>
                </a:solidFill>
                <a:ea typeface="黑体" pitchFamily="2" charset="-122"/>
              </a:rPr>
              <a:t>(</a:t>
            </a:r>
            <a:r>
              <a:rPr lang="zh-CN" altLang="en-US" sz="3200" b="1">
                <a:solidFill>
                  <a:srgbClr val="0070C0"/>
                </a:solidFill>
                <a:ea typeface="黑体" pitchFamily="2" charset="-122"/>
              </a:rPr>
              <a:t>转轴运算</a:t>
            </a:r>
            <a:r>
              <a:rPr lang="en-US" altLang="zh-CN" sz="3200" b="1">
                <a:solidFill>
                  <a:srgbClr val="0070C0"/>
                </a:solidFill>
                <a:ea typeface="黑体" pitchFamily="2" charset="-122"/>
              </a:rPr>
              <a:t>)</a:t>
            </a:r>
            <a:r>
              <a:rPr lang="zh-CN" altLang="en-US" sz="3200" b="1">
                <a:solidFill>
                  <a:srgbClr val="0070C0"/>
                </a:solidFill>
                <a:ea typeface="黑体" pitchFamily="2" charset="-122"/>
              </a:rPr>
              <a:t>的数据更新</a:t>
            </a:r>
          </a:p>
        </p:txBody>
      </p:sp>
      <p:sp>
        <p:nvSpPr>
          <p:cNvPr id="75779" name="Text Box 5"/>
          <p:cNvSpPr txBox="1">
            <a:spLocks noChangeArrowheads="1"/>
          </p:cNvSpPr>
          <p:nvPr/>
        </p:nvSpPr>
        <p:spPr bwMode="auto">
          <a:xfrm>
            <a:off x="684213" y="749300"/>
            <a:ext cx="6767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设</a:t>
            </a:r>
            <a:r>
              <a:rPr lang="zh-CN" altLang="en-US" sz="2800" b="1">
                <a:solidFill>
                  <a:srgbClr val="7030A0"/>
                </a:solidFill>
                <a:latin typeface="黑体" pitchFamily="2" charset="-122"/>
                <a:ea typeface="黑体" pitchFamily="2" charset="-122"/>
              </a:rPr>
              <a:t>转轴元</a:t>
            </a:r>
            <a:r>
              <a:rPr lang="zh-CN" altLang="en-US" sz="2800" b="1">
                <a:ea typeface="黑体" pitchFamily="2" charset="-122"/>
              </a:rPr>
              <a:t>是　　 ，即 </a:t>
            </a:r>
            <a:r>
              <a:rPr lang="en-US" altLang="zh-CN" sz="2800" b="1" i="1">
                <a:latin typeface="Arial" pitchFamily="34" charset="0"/>
                <a:ea typeface="黑体" pitchFamily="2" charset="-122"/>
              </a:rPr>
              <a:t>a</a:t>
            </a:r>
            <a:r>
              <a:rPr lang="en-US" altLang="zh-CN" sz="2800" b="1" i="1" baseline="-25000">
                <a:ea typeface="黑体" pitchFamily="2" charset="-122"/>
              </a:rPr>
              <a:t>p</a:t>
            </a:r>
            <a:r>
              <a:rPr lang="en-US" altLang="zh-CN" sz="2800" b="1" baseline="-25000">
                <a:ea typeface="黑体" pitchFamily="2" charset="-122"/>
              </a:rPr>
              <a:t>  </a:t>
            </a:r>
            <a:r>
              <a:rPr lang="zh-CN" altLang="en-US" sz="2800" b="1">
                <a:ea typeface="黑体" pitchFamily="2" charset="-122"/>
              </a:rPr>
              <a:t>出基， </a:t>
            </a:r>
            <a:r>
              <a:rPr lang="en-US" altLang="zh-CN" sz="2800" b="1" i="1">
                <a:latin typeface="Arial" pitchFamily="34" charset="0"/>
                <a:ea typeface="黑体" pitchFamily="2" charset="-122"/>
              </a:rPr>
              <a:t>a</a:t>
            </a:r>
            <a:r>
              <a:rPr lang="en-US" altLang="zh-CN" b="1" i="1" baseline="-25000">
                <a:latin typeface="Arial" pitchFamily="34" charset="0"/>
              </a:rPr>
              <a:t>q</a:t>
            </a:r>
            <a:r>
              <a:rPr lang="en-US" altLang="zh-CN" b="1" i="1"/>
              <a:t> </a:t>
            </a:r>
            <a:r>
              <a:rPr lang="zh-CN" altLang="en-US" sz="2800" b="1">
                <a:ea typeface="黑体" pitchFamily="2" charset="-122"/>
              </a:rPr>
              <a:t>进基</a:t>
            </a:r>
          </a:p>
        </p:txBody>
      </p:sp>
      <p:pic>
        <p:nvPicPr>
          <p:cNvPr id="757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75" y="849313"/>
            <a:ext cx="7429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p:cNvGrpSpPr>
            <a:grpSpLocks/>
          </p:cNvGrpSpPr>
          <p:nvPr/>
        </p:nvGrpSpPr>
        <p:grpSpPr bwMode="auto">
          <a:xfrm>
            <a:off x="684213" y="5734050"/>
            <a:ext cx="7775575" cy="519113"/>
            <a:chOff x="431" y="3612"/>
            <a:chExt cx="4898" cy="327"/>
          </a:xfrm>
        </p:grpSpPr>
        <p:sp>
          <p:nvSpPr>
            <p:cNvPr id="75783" name="Text Box 11"/>
            <p:cNvSpPr txBox="1">
              <a:spLocks noChangeArrowheads="1"/>
            </p:cNvSpPr>
            <p:nvPr/>
          </p:nvSpPr>
          <p:spPr bwMode="auto">
            <a:xfrm>
              <a:off x="431" y="3612"/>
              <a:ext cx="48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dirty="0">
                  <a:ea typeface="黑体" pitchFamily="2" charset="-122"/>
                </a:rPr>
                <a:t>以　　为转轴元，</a:t>
              </a:r>
              <a:r>
                <a:rPr lang="zh-CN" altLang="en-US" sz="2800" b="1" dirty="0">
                  <a:solidFill>
                    <a:srgbClr val="7030A0"/>
                  </a:solidFill>
                  <a:latin typeface="黑体" pitchFamily="2" charset="-122"/>
                  <a:ea typeface="黑体" pitchFamily="2" charset="-122"/>
                </a:rPr>
                <a:t>转轴后</a:t>
              </a:r>
              <a:r>
                <a:rPr lang="zh-CN" altLang="en-US" sz="2800" b="1" dirty="0">
                  <a:ea typeface="黑体" pitchFamily="2" charset="-122"/>
                </a:rPr>
                <a:t>即得新基对应的数据！</a:t>
              </a:r>
            </a:p>
          </p:txBody>
        </p:sp>
        <p:pic>
          <p:nvPicPr>
            <p:cNvPr id="757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3657"/>
              <a:ext cx="4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78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85888"/>
            <a:ext cx="6164263"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3429000"/>
            <a:ext cx="64230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6803" name="Text Box 2"/>
          <p:cNvSpPr txBox="1">
            <a:spLocks noChangeArrowheads="1"/>
          </p:cNvSpPr>
          <p:nvPr/>
        </p:nvSpPr>
        <p:spPr bwMode="auto">
          <a:xfrm>
            <a:off x="250825" y="484188"/>
            <a:ext cx="42497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7030A0"/>
                </a:solidFill>
                <a:ea typeface="黑体" pitchFamily="2" charset="-122"/>
              </a:rPr>
              <a:t>例</a:t>
            </a:r>
            <a:r>
              <a:rPr lang="en-US" altLang="zh-CN" sz="3600" b="1">
                <a:solidFill>
                  <a:srgbClr val="7030A0"/>
                </a:solidFill>
                <a:ea typeface="黑体" pitchFamily="2" charset="-122"/>
              </a:rPr>
              <a:t>1  </a:t>
            </a:r>
            <a:r>
              <a:rPr lang="zh-CN" altLang="en-US" sz="3600" b="1">
                <a:solidFill>
                  <a:srgbClr val="7030A0"/>
                </a:solidFill>
                <a:ea typeface="黑体" pitchFamily="2" charset="-122"/>
              </a:rPr>
              <a:t>求解例</a:t>
            </a:r>
            <a:r>
              <a:rPr lang="en-US" altLang="zh-CN" sz="3600" b="1">
                <a:solidFill>
                  <a:srgbClr val="7030A0"/>
                </a:solidFill>
                <a:ea typeface="黑体" pitchFamily="2" charset="-122"/>
              </a:rPr>
              <a:t>2.2.2</a:t>
            </a:r>
          </a:p>
        </p:txBody>
      </p:sp>
      <p:pic>
        <p:nvPicPr>
          <p:cNvPr id="7680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1738" y="411163"/>
            <a:ext cx="4497387"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680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2406650"/>
            <a:ext cx="48355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625" y="2946400"/>
            <a:ext cx="49720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694" name="Text Box 14"/>
          <p:cNvSpPr txBox="1">
            <a:spLocks noChangeArrowheads="1"/>
          </p:cNvSpPr>
          <p:nvPr/>
        </p:nvSpPr>
        <p:spPr bwMode="auto">
          <a:xfrm>
            <a:off x="692150" y="5116513"/>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i="1"/>
              <a:t>q</a:t>
            </a:r>
            <a:r>
              <a:rPr lang="en-US" altLang="zh-CN" b="1"/>
              <a:t> = 1</a:t>
            </a:r>
          </a:p>
        </p:txBody>
      </p:sp>
      <p:sp>
        <p:nvSpPr>
          <p:cNvPr id="13" name="Text Box 14"/>
          <p:cNvSpPr txBox="1">
            <a:spLocks noChangeArrowheads="1"/>
          </p:cNvSpPr>
          <p:nvPr/>
        </p:nvSpPr>
        <p:spPr bwMode="auto">
          <a:xfrm>
            <a:off x="1022350" y="3852863"/>
            <a:ext cx="374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800" b="1" i="1">
                <a:solidFill>
                  <a:srgbClr val="7030A0"/>
                </a:solidFill>
                <a:ea typeface="黑体" pitchFamily="2" charset="-122"/>
              </a:rPr>
              <a:t>a</a:t>
            </a:r>
            <a:r>
              <a:rPr lang="en-US" altLang="zh-CN" sz="2800" b="1" baseline="-25000">
                <a:solidFill>
                  <a:srgbClr val="7030A0"/>
                </a:solidFill>
                <a:ea typeface="黑体" pitchFamily="2" charset="-122"/>
              </a:rPr>
              <a:t>1</a:t>
            </a:r>
            <a:r>
              <a:rPr lang="zh-CN" altLang="en-US" sz="2800" b="1">
                <a:solidFill>
                  <a:srgbClr val="7030A0"/>
                </a:solidFill>
                <a:ea typeface="黑体" pitchFamily="2" charset="-122"/>
              </a:rPr>
              <a:t>进基</a:t>
            </a:r>
            <a:r>
              <a:rPr lang="zh-CN" altLang="en-US" sz="2800" b="1">
                <a:ea typeface="黑体" pitchFamily="2" charset="-122"/>
              </a:rPr>
              <a:t>，计算 </a:t>
            </a:r>
            <a:r>
              <a:rPr lang="en-US" altLang="zh-CN" sz="2800" b="1" i="1">
                <a:ea typeface="黑体" pitchFamily="2" charset="-122"/>
              </a:rPr>
              <a:t>y</a:t>
            </a:r>
            <a:r>
              <a:rPr lang="en-US" altLang="zh-CN" sz="2800" b="1" baseline="-25000">
                <a:ea typeface="黑体" pitchFamily="2" charset="-122"/>
              </a:rPr>
              <a:t>1</a:t>
            </a:r>
            <a:r>
              <a:rPr lang="en-US" altLang="zh-CN" sz="2800" b="1">
                <a:ea typeface="黑体" pitchFamily="2" charset="-122"/>
              </a:rPr>
              <a:t>.</a:t>
            </a:r>
            <a:r>
              <a:rPr lang="zh-CN" altLang="en-US" sz="2800" b="1">
                <a:ea typeface="黑体" pitchFamily="2" charset="-122"/>
              </a:rPr>
              <a:t>　得</a:t>
            </a:r>
          </a:p>
        </p:txBody>
      </p:sp>
      <p:pic>
        <p:nvPicPr>
          <p:cNvPr id="1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1663" y="4051300"/>
            <a:ext cx="4140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p:cNvSpPr txBox="1">
            <a:spLocks noChangeArrowheads="1"/>
          </p:cNvSpPr>
          <p:nvPr/>
        </p:nvSpPr>
        <p:spPr bwMode="auto">
          <a:xfrm>
            <a:off x="4500563" y="5803900"/>
            <a:ext cx="3322637" cy="461963"/>
          </a:xfrm>
          <a:prstGeom prst="rect">
            <a:avLst/>
          </a:prstGeom>
          <a:solidFill>
            <a:srgbClr val="92D050">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wipe(left)">
                                      <p:cBhvr>
                                        <p:cTn id="7" dur="500"/>
                                        <p:tgtEl>
                                          <p:spTgt spid="71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688"/>
                                        </p:tgtEl>
                                        <p:attrNameLst>
                                          <p:attrName>style.visibility</p:attrName>
                                        </p:attrNameLst>
                                      </p:cBhvr>
                                      <p:to>
                                        <p:strVal val="visible"/>
                                      </p:to>
                                    </p:set>
                                    <p:animEffect transition="in" filter="wipe(left)">
                                      <p:cBhvr>
                                        <p:cTn id="22" dur="500"/>
                                        <p:tgtEl>
                                          <p:spTgt spid="716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94"/>
                                        </p:tgtEl>
                                        <p:attrNameLst>
                                          <p:attrName>style.visibility</p:attrName>
                                        </p:attrNameLst>
                                      </p:cBhvr>
                                      <p:to>
                                        <p:strVal val="visible"/>
                                      </p:to>
                                    </p:set>
                                    <p:animEffect transition="in" filter="wipe(left)">
                                      <p:cBhvr>
                                        <p:cTn id="32" dur="500"/>
                                        <p:tgtEl>
                                          <p:spTgt spid="71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4" grpId="0"/>
      <p:bldP spid="13" grpId="0"/>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4"/>
          <p:cNvSpPr txBox="1">
            <a:spLocks noChangeArrowheads="1"/>
          </p:cNvSpPr>
          <p:nvPr/>
        </p:nvSpPr>
        <p:spPr bwMode="auto">
          <a:xfrm>
            <a:off x="755650" y="549275"/>
            <a:ext cx="6624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ea typeface="黑体" pitchFamily="2" charset="-122"/>
              </a:rPr>
              <a:t>转轴：</a:t>
            </a:r>
          </a:p>
        </p:txBody>
      </p:sp>
      <p:pic>
        <p:nvPicPr>
          <p:cNvPr id="7782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1347788"/>
            <a:ext cx="4140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270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1347788"/>
            <a:ext cx="3803650"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11"/>
          <p:cNvGrpSpPr>
            <a:grpSpLocks/>
          </p:cNvGrpSpPr>
          <p:nvPr/>
        </p:nvGrpSpPr>
        <p:grpSpPr bwMode="auto">
          <a:xfrm>
            <a:off x="750888" y="4143375"/>
            <a:ext cx="6908800" cy="538163"/>
            <a:chOff x="473" y="2610"/>
            <a:chExt cx="4352" cy="339"/>
          </a:xfrm>
        </p:grpSpPr>
        <p:sp>
          <p:nvSpPr>
            <p:cNvPr id="77834" name="Text Box 18"/>
            <p:cNvSpPr txBox="1">
              <a:spLocks noChangeArrowheads="1"/>
            </p:cNvSpPr>
            <p:nvPr/>
          </p:nvSpPr>
          <p:spPr bwMode="auto">
            <a:xfrm>
              <a:off x="473" y="2622"/>
              <a:ext cx="4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计算                                                    </a:t>
              </a:r>
              <a:r>
                <a:rPr lang="en-US" altLang="zh-CN" sz="2800" b="1">
                  <a:ea typeface="黑体" pitchFamily="2" charset="-122"/>
                </a:rPr>
                <a:t>, </a:t>
              </a:r>
              <a:r>
                <a:rPr lang="en-US" altLang="zh-CN" sz="2800" b="1" i="1">
                  <a:ea typeface="黑体" pitchFamily="2" charset="-122"/>
                </a:rPr>
                <a:t>q</a:t>
              </a:r>
              <a:r>
                <a:rPr lang="en-US" altLang="zh-CN" sz="2800" b="1">
                  <a:ea typeface="黑体" pitchFamily="2" charset="-122"/>
                </a:rPr>
                <a:t> = 3</a:t>
              </a:r>
              <a:endParaRPr lang="en-US" altLang="zh-CN" sz="2800" b="1" baseline="-25000">
                <a:ea typeface="黑体" pitchFamily="2" charset="-122"/>
              </a:endParaRPr>
            </a:p>
          </p:txBody>
        </p:sp>
        <p:pic>
          <p:nvPicPr>
            <p:cNvPr id="7783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2610"/>
              <a:ext cx="265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Group 10"/>
          <p:cNvGrpSpPr>
            <a:grpSpLocks/>
          </p:cNvGrpSpPr>
          <p:nvPr/>
        </p:nvGrpSpPr>
        <p:grpSpPr bwMode="auto">
          <a:xfrm>
            <a:off x="738188" y="4708525"/>
            <a:ext cx="5146675" cy="536575"/>
            <a:chOff x="465" y="2966"/>
            <a:chExt cx="3242" cy="338"/>
          </a:xfrm>
        </p:grpSpPr>
        <p:sp>
          <p:nvSpPr>
            <p:cNvPr id="77832" name="Text Box 18"/>
            <p:cNvSpPr txBox="1">
              <a:spLocks noChangeArrowheads="1"/>
            </p:cNvSpPr>
            <p:nvPr/>
          </p:nvSpPr>
          <p:spPr bwMode="auto">
            <a:xfrm>
              <a:off x="465" y="2966"/>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计算</a:t>
              </a:r>
              <a:endParaRPr lang="zh-CN" altLang="en-US" sz="2800" b="1" baseline="-25000">
                <a:ea typeface="黑体" pitchFamily="2" charset="-122"/>
              </a:endParaRPr>
            </a:p>
          </p:txBody>
        </p:sp>
        <p:pic>
          <p:nvPicPr>
            <p:cNvPr id="7783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 y="2992"/>
              <a:ext cx="266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TextBox 10"/>
          <p:cNvSpPr txBox="1">
            <a:spLocks noChangeArrowheads="1"/>
          </p:cNvSpPr>
          <p:nvPr/>
        </p:nvSpPr>
        <p:spPr bwMode="auto">
          <a:xfrm>
            <a:off x="4895850" y="3122613"/>
            <a:ext cx="3322638" cy="461962"/>
          </a:xfrm>
          <a:prstGeom prst="rect">
            <a:avLst/>
          </a:prstGeom>
          <a:solidFill>
            <a:srgbClr val="92D050">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wipe(up)">
                                      <p:cBhvr>
                                        <p:cTn id="7" dur="500"/>
                                        <p:tgtEl>
                                          <p:spTgt spid="72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976313"/>
            <a:ext cx="40909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373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788" y="2646363"/>
            <a:ext cx="390207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11"/>
          <p:cNvGrpSpPr>
            <a:grpSpLocks/>
          </p:cNvGrpSpPr>
          <p:nvPr/>
        </p:nvGrpSpPr>
        <p:grpSpPr bwMode="auto">
          <a:xfrm>
            <a:off x="735013" y="4797425"/>
            <a:ext cx="4119562" cy="1081088"/>
            <a:chOff x="463" y="3022"/>
            <a:chExt cx="2595" cy="681"/>
          </a:xfrm>
        </p:grpSpPr>
        <p:pic>
          <p:nvPicPr>
            <p:cNvPr id="7886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 y="3355"/>
              <a:ext cx="259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8861" name="Text Box 18"/>
            <p:cNvSpPr txBox="1">
              <a:spLocks noChangeArrowheads="1"/>
            </p:cNvSpPr>
            <p:nvPr/>
          </p:nvSpPr>
          <p:spPr bwMode="auto">
            <a:xfrm>
              <a:off x="465" y="3022"/>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ea typeface="黑体" pitchFamily="2" charset="-122"/>
                </a:rPr>
                <a:t>计算</a:t>
              </a:r>
              <a:endParaRPr lang="zh-CN" altLang="en-US" sz="2800" b="1" baseline="-25000">
                <a:ea typeface="黑体" pitchFamily="2" charset="-122"/>
              </a:endParaRPr>
            </a:p>
          </p:txBody>
        </p:sp>
      </p:grpSp>
      <p:grpSp>
        <p:nvGrpSpPr>
          <p:cNvPr id="3" name="Group 12"/>
          <p:cNvGrpSpPr>
            <a:grpSpLocks/>
          </p:cNvGrpSpPr>
          <p:nvPr/>
        </p:nvGrpSpPr>
        <p:grpSpPr bwMode="auto">
          <a:xfrm>
            <a:off x="5119688" y="5373688"/>
            <a:ext cx="3586162" cy="457200"/>
            <a:chOff x="3225" y="3385"/>
            <a:chExt cx="2259" cy="288"/>
          </a:xfrm>
        </p:grpSpPr>
        <p:sp>
          <p:nvSpPr>
            <p:cNvPr id="78858" name="Text Box 2"/>
            <p:cNvSpPr txBox="1">
              <a:spLocks noChangeArrowheads="1"/>
            </p:cNvSpPr>
            <p:nvPr/>
          </p:nvSpPr>
          <p:spPr bwMode="auto">
            <a:xfrm>
              <a:off x="3225" y="3385"/>
              <a:ext cx="9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黑体" pitchFamily="2" charset="-122"/>
                </a:rPr>
                <a:t>最优值：</a:t>
              </a:r>
            </a:p>
          </p:txBody>
        </p:sp>
        <p:pic>
          <p:nvPicPr>
            <p:cNvPr id="788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8" y="3392"/>
              <a:ext cx="149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3"/>
          <p:cNvGrpSpPr>
            <a:grpSpLocks/>
          </p:cNvGrpSpPr>
          <p:nvPr/>
        </p:nvGrpSpPr>
        <p:grpSpPr bwMode="auto">
          <a:xfrm>
            <a:off x="623888" y="5949950"/>
            <a:ext cx="4983162" cy="546100"/>
            <a:chOff x="393" y="3748"/>
            <a:chExt cx="3139" cy="344"/>
          </a:xfrm>
        </p:grpSpPr>
        <p:sp>
          <p:nvSpPr>
            <p:cNvPr id="78856" name="Text Box 8"/>
            <p:cNvSpPr txBox="1">
              <a:spLocks noChangeArrowheads="1"/>
            </p:cNvSpPr>
            <p:nvPr/>
          </p:nvSpPr>
          <p:spPr bwMode="auto">
            <a:xfrm>
              <a:off x="393" y="3748"/>
              <a:ext cx="8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黑体" pitchFamily="2" charset="-122"/>
                </a:rPr>
                <a:t>最优解：</a:t>
              </a:r>
            </a:p>
          </p:txBody>
        </p:sp>
        <p:pic>
          <p:nvPicPr>
            <p:cNvPr id="78857"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4" y="3754"/>
              <a:ext cx="23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TextBox 12"/>
          <p:cNvSpPr txBox="1">
            <a:spLocks noChangeArrowheads="1"/>
          </p:cNvSpPr>
          <p:nvPr/>
        </p:nvSpPr>
        <p:spPr bwMode="auto">
          <a:xfrm>
            <a:off x="4770438" y="4702175"/>
            <a:ext cx="3322637" cy="460375"/>
          </a:xfrm>
          <a:prstGeom prst="rect">
            <a:avLst/>
          </a:prstGeom>
          <a:solidFill>
            <a:srgbClr val="92D050">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wipe(left)">
                                      <p:cBhvr>
                                        <p:cTn id="7" dur="500"/>
                                        <p:tgtEl>
                                          <p:spTgt spid="73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Box 1"/>
          <p:cNvSpPr txBox="1">
            <a:spLocks noChangeArrowheads="1"/>
          </p:cNvSpPr>
          <p:nvPr/>
        </p:nvSpPr>
        <p:spPr bwMode="auto">
          <a:xfrm>
            <a:off x="609600" y="1536700"/>
            <a:ext cx="82296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ts val="600"/>
              </a:spcBef>
              <a:spcAft>
                <a:spcPts val="600"/>
              </a:spcAft>
              <a:buFont typeface="Wingdings" pitchFamily="2" charset="2"/>
              <a:buChar char="l"/>
            </a:pPr>
            <a:r>
              <a:rPr lang="zh-CN" altLang="en-US">
                <a:solidFill>
                  <a:srgbClr val="7030A0"/>
                </a:solidFill>
                <a:latin typeface="黑体" pitchFamily="2" charset="-122"/>
                <a:ea typeface="黑体" pitchFamily="2" charset="-122"/>
              </a:rPr>
              <a:t>对偶理论</a:t>
            </a:r>
            <a:r>
              <a:rPr lang="zh-CN" altLang="en-US">
                <a:solidFill>
                  <a:schemeClr val="tx1"/>
                </a:solidFill>
                <a:latin typeface="黑体" pitchFamily="2" charset="-122"/>
                <a:ea typeface="黑体" pitchFamily="2" charset="-122"/>
              </a:rPr>
              <a:t>和</a:t>
            </a:r>
            <a:r>
              <a:rPr lang="zh-CN" altLang="en-US">
                <a:solidFill>
                  <a:srgbClr val="7030A0"/>
                </a:solidFill>
                <a:latin typeface="黑体" pitchFamily="2" charset="-122"/>
                <a:ea typeface="黑体" pitchFamily="2" charset="-122"/>
              </a:rPr>
              <a:t>最小费用流问题</a:t>
            </a:r>
            <a:r>
              <a:rPr lang="zh-CN" altLang="en-US">
                <a:solidFill>
                  <a:schemeClr val="tx1"/>
                </a:solidFill>
                <a:latin typeface="黑体" pitchFamily="2" charset="-122"/>
                <a:ea typeface="黑体" pitchFamily="2" charset="-122"/>
              </a:rPr>
              <a:t>中都要用到“</a:t>
            </a:r>
            <a:r>
              <a:rPr lang="zh-CN" altLang="en-US">
                <a:solidFill>
                  <a:srgbClr val="0070C0"/>
                </a:solidFill>
                <a:latin typeface="黑体" pitchFamily="2" charset="-122"/>
                <a:ea typeface="黑体" pitchFamily="2" charset="-122"/>
              </a:rPr>
              <a:t>单纯形乘子</a:t>
            </a:r>
            <a:r>
              <a:rPr lang="zh-CN" altLang="en-US">
                <a:solidFill>
                  <a:schemeClr val="tx1"/>
                </a:solidFill>
                <a:latin typeface="黑体" pitchFamily="2" charset="-122"/>
                <a:ea typeface="黑体" pitchFamily="2" charset="-122"/>
              </a:rPr>
              <a:t>”！</a:t>
            </a:r>
            <a:endParaRPr lang="en-US" altLang="zh-CN">
              <a:solidFill>
                <a:schemeClr val="tx1"/>
              </a:solidFill>
              <a:latin typeface="黑体" pitchFamily="2" charset="-122"/>
              <a:ea typeface="黑体" pitchFamily="2" charset="-122"/>
            </a:endParaRPr>
          </a:p>
          <a:p>
            <a:pPr algn="l">
              <a:spcBef>
                <a:spcPts val="600"/>
              </a:spcBef>
              <a:spcAft>
                <a:spcPts val="600"/>
              </a:spcAft>
              <a:buFont typeface="Wingdings" pitchFamily="2" charset="2"/>
              <a:buChar char="l"/>
            </a:pPr>
            <a:r>
              <a:rPr lang="zh-CN" altLang="en-US">
                <a:solidFill>
                  <a:srgbClr val="7030A0"/>
                </a:solidFill>
                <a:latin typeface="黑体" pitchFamily="2" charset="-122"/>
                <a:ea typeface="黑体" pitchFamily="2" charset="-122"/>
              </a:rPr>
              <a:t>重要事实</a:t>
            </a:r>
            <a:r>
              <a:rPr lang="zh-CN" altLang="en-US">
                <a:solidFill>
                  <a:schemeClr val="tx1"/>
                </a:solidFill>
                <a:latin typeface="黑体" pitchFamily="2" charset="-122"/>
                <a:ea typeface="黑体" pitchFamily="2" charset="-122"/>
              </a:rPr>
              <a:t>：若标准形的系数矩阵</a:t>
            </a:r>
            <a:r>
              <a:rPr lang="en-US" altLang="zh-CN" b="1" i="1">
                <a:solidFill>
                  <a:srgbClr val="C00000"/>
                </a:solidFill>
                <a:ea typeface="黑体" pitchFamily="2" charset="-122"/>
                <a:cs typeface="Times New Roman" pitchFamily="18" charset="0"/>
              </a:rPr>
              <a:t>A</a:t>
            </a:r>
            <a:r>
              <a:rPr lang="zh-CN" altLang="en-US">
                <a:solidFill>
                  <a:schemeClr val="tx1"/>
                </a:solidFill>
                <a:latin typeface="黑体" pitchFamily="2" charset="-122"/>
                <a:ea typeface="黑体" pitchFamily="2" charset="-122"/>
              </a:rPr>
              <a:t>中有一个</a:t>
            </a:r>
            <a:r>
              <a:rPr lang="zh-CN" altLang="en-US">
                <a:solidFill>
                  <a:srgbClr val="7030A0"/>
                </a:solidFill>
                <a:latin typeface="黑体" pitchFamily="2" charset="-122"/>
                <a:ea typeface="黑体" pitchFamily="2" charset="-122"/>
              </a:rPr>
              <a:t>单位矩阵</a:t>
            </a:r>
            <a:r>
              <a:rPr lang="zh-CN" altLang="en-US">
                <a:solidFill>
                  <a:schemeClr val="tx1"/>
                </a:solidFill>
                <a:latin typeface="黑体" pitchFamily="2" charset="-122"/>
                <a:ea typeface="黑体" pitchFamily="2" charset="-122"/>
              </a:rPr>
              <a:t>，则每张单纯形表的对应位置是</a:t>
            </a:r>
            <a:r>
              <a:rPr lang="zh-CN" altLang="en-US">
                <a:solidFill>
                  <a:srgbClr val="7030A0"/>
                </a:solidFill>
                <a:latin typeface="黑体" pitchFamily="2" charset="-122"/>
                <a:ea typeface="黑体" pitchFamily="2" charset="-122"/>
              </a:rPr>
              <a:t>当前基的逆</a:t>
            </a:r>
            <a:r>
              <a:rPr lang="zh-CN" altLang="en-US">
                <a:solidFill>
                  <a:schemeClr val="tx1"/>
                </a:solidFill>
                <a:latin typeface="黑体" pitchFamily="2" charset="-122"/>
                <a:ea typeface="黑体" pitchFamily="2" charset="-122"/>
              </a:rPr>
              <a:t>！</a:t>
            </a:r>
            <a:r>
              <a:rPr lang="en-US" altLang="zh-CN">
                <a:solidFill>
                  <a:schemeClr val="tx1"/>
                </a:solidFill>
                <a:latin typeface="黑体" pitchFamily="2" charset="-122"/>
                <a:ea typeface="黑体" pitchFamily="2" charset="-122"/>
              </a:rPr>
              <a:t>(P.38 </a:t>
            </a:r>
            <a:r>
              <a:rPr lang="zh-CN" altLang="en-US">
                <a:solidFill>
                  <a:schemeClr val="tx1"/>
                </a:solidFill>
                <a:latin typeface="黑体" pitchFamily="2" charset="-122"/>
                <a:ea typeface="黑体" pitchFamily="2" charset="-122"/>
              </a:rPr>
              <a:t>第</a:t>
            </a:r>
            <a:r>
              <a:rPr lang="en-US" altLang="zh-CN">
                <a:solidFill>
                  <a:schemeClr val="tx1"/>
                </a:solidFill>
                <a:latin typeface="黑体" pitchFamily="2" charset="-122"/>
                <a:ea typeface="黑体" pitchFamily="2" charset="-122"/>
              </a:rPr>
              <a:t>4</a:t>
            </a:r>
            <a:r>
              <a:rPr lang="zh-CN" altLang="en-US">
                <a:solidFill>
                  <a:schemeClr val="tx1"/>
                </a:solidFill>
                <a:latin typeface="黑体" pitchFamily="2" charset="-122"/>
                <a:ea typeface="黑体" pitchFamily="2" charset="-122"/>
              </a:rPr>
              <a:t>段</a:t>
            </a:r>
            <a:r>
              <a:rPr lang="en-US" altLang="zh-CN">
                <a:solidFill>
                  <a:schemeClr val="tx1"/>
                </a:solidFill>
                <a:latin typeface="黑体" pitchFamily="2" charset="-122"/>
                <a:ea typeface="黑体" pitchFamily="2" charset="-122"/>
              </a:rPr>
              <a:t>)</a:t>
            </a:r>
          </a:p>
          <a:p>
            <a:pPr algn="l">
              <a:spcBef>
                <a:spcPts val="600"/>
              </a:spcBef>
              <a:spcAft>
                <a:spcPts val="600"/>
              </a:spcAft>
              <a:buFont typeface="Wingdings" pitchFamily="2" charset="2"/>
              <a:buChar char="l"/>
            </a:pPr>
            <a:r>
              <a:rPr lang="zh-CN" altLang="en-US">
                <a:solidFill>
                  <a:srgbClr val="7030A0"/>
                </a:solidFill>
                <a:latin typeface="黑体" pitchFamily="2" charset="-122"/>
                <a:ea typeface="黑体" pitchFamily="2" charset="-122"/>
              </a:rPr>
              <a:t>完成“本次课的作业”前</a:t>
            </a:r>
            <a:r>
              <a:rPr lang="zh-CN" altLang="en-US">
                <a:solidFill>
                  <a:schemeClr val="tx1"/>
                </a:solidFill>
                <a:latin typeface="黑体" pitchFamily="2" charset="-122"/>
                <a:ea typeface="黑体" pitchFamily="2" charset="-122"/>
              </a:rPr>
              <a:t>，请自主阅读补充材料</a:t>
            </a:r>
            <a:r>
              <a:rPr lang="en-US" altLang="zh-CN">
                <a:solidFill>
                  <a:schemeClr val="tx1"/>
                </a:solidFill>
                <a:latin typeface="黑体" pitchFamily="2" charset="-122"/>
                <a:ea typeface="黑体" pitchFamily="2" charset="-122"/>
              </a:rPr>
              <a:t>(</a:t>
            </a:r>
            <a:r>
              <a:rPr lang="zh-CN" altLang="en-US">
                <a:solidFill>
                  <a:schemeClr val="tx1"/>
                </a:solidFill>
                <a:latin typeface="黑体" pitchFamily="2" charset="-122"/>
                <a:ea typeface="黑体" pitchFamily="2" charset="-122"/>
              </a:rPr>
              <a:t>课程中心阅读材料目录下的</a:t>
            </a:r>
            <a:r>
              <a:rPr lang="en-US" altLang="zh-CN">
                <a:solidFill>
                  <a:schemeClr val="tx1"/>
                </a:solidFill>
              </a:rPr>
              <a:t>SensitivityA.pdf) </a:t>
            </a:r>
            <a:r>
              <a:rPr lang="en-US" altLang="zh-CN">
                <a:solidFill>
                  <a:schemeClr val="tx1"/>
                </a:solidFill>
                <a:latin typeface="黑体" pitchFamily="2" charset="-122"/>
                <a:ea typeface="黑体" pitchFamily="2" charset="-122"/>
              </a:rPr>
              <a:t>)</a:t>
            </a:r>
            <a:r>
              <a:rPr lang="zh-CN" altLang="en-US">
                <a:solidFill>
                  <a:schemeClr val="tx1"/>
                </a:solidFill>
                <a:latin typeface="黑体" pitchFamily="2" charset="-122"/>
                <a:ea typeface="黑体" pitchFamily="2" charset="-122"/>
              </a:rPr>
              <a:t>中的“修正表格与全表格的计算量分析”和“</a:t>
            </a:r>
            <a:r>
              <a:rPr lang="en-US" altLang="zh-CN" b="1">
                <a:solidFill>
                  <a:srgbClr val="7030A0"/>
                </a:solidFill>
              </a:rPr>
              <a:t>§2.3.5 </a:t>
            </a:r>
            <a:r>
              <a:rPr lang="zh-CN" altLang="en-US">
                <a:solidFill>
                  <a:srgbClr val="7030A0"/>
                </a:solidFill>
                <a:latin typeface="黑体" pitchFamily="2" charset="-122"/>
                <a:ea typeface="黑体" pitchFamily="2" charset="-122"/>
              </a:rPr>
              <a:t>灵敏度分析</a:t>
            </a:r>
            <a:r>
              <a:rPr lang="zh-CN" altLang="en-US">
                <a:solidFill>
                  <a:schemeClr val="tx1"/>
                </a:solidFill>
                <a:latin typeface="黑体" pitchFamily="2" charset="-122"/>
                <a:ea typeface="黑体" pitchFamily="2" charset="-122"/>
              </a:rPr>
              <a:t>”部分</a:t>
            </a:r>
            <a:r>
              <a:rPr lang="zh-CN" altLang="en-US">
                <a:latin typeface="黑体" pitchFamily="2" charset="-122"/>
                <a:ea typeface="黑体" pitchFamily="2" charset="-122"/>
              </a:rPr>
              <a:t>。</a:t>
            </a:r>
            <a:endParaRPr lang="en-US" altLang="zh-CN">
              <a:latin typeface="黑体" pitchFamily="2" charset="-122"/>
              <a:ea typeface="黑体" pitchFamily="2" charset="-122"/>
            </a:endParaRPr>
          </a:p>
          <a:p>
            <a:pPr algn="l">
              <a:spcBef>
                <a:spcPts val="600"/>
              </a:spcBef>
              <a:spcAft>
                <a:spcPts val="600"/>
              </a:spcAft>
              <a:buFont typeface="Wingdings" pitchFamily="2" charset="2"/>
              <a:buChar char="l"/>
            </a:pPr>
            <a:r>
              <a:rPr lang="zh-CN" altLang="en-US">
                <a:solidFill>
                  <a:schemeClr val="tx1"/>
                </a:solidFill>
                <a:latin typeface="黑体" pitchFamily="2" charset="-122"/>
                <a:ea typeface="黑体" pitchFamily="2" charset="-122"/>
              </a:rPr>
              <a:t>如果想要了解更多的“</a:t>
            </a:r>
            <a:r>
              <a:rPr lang="zh-CN" altLang="en-US">
                <a:solidFill>
                  <a:srgbClr val="7030A0"/>
                </a:solidFill>
                <a:latin typeface="黑体" pitchFamily="2" charset="-122"/>
                <a:ea typeface="黑体" pitchFamily="2" charset="-122"/>
              </a:rPr>
              <a:t>线性规划的应用”</a:t>
            </a:r>
            <a:r>
              <a:rPr lang="zh-CN" altLang="en-US">
                <a:solidFill>
                  <a:schemeClr val="tx1"/>
                </a:solidFill>
                <a:latin typeface="黑体" pitchFamily="2" charset="-122"/>
                <a:ea typeface="黑体" pitchFamily="2" charset="-122"/>
              </a:rPr>
              <a:t>，请自主学习课程中心阅读材料目录下的</a:t>
            </a:r>
            <a:r>
              <a:rPr lang="en-US" altLang="zh-CN" b="1"/>
              <a:t>LP_applications.pdf.</a:t>
            </a:r>
            <a:endParaRPr lang="zh-CN" altLang="en-US">
              <a:solidFill>
                <a:schemeClr val="tx1"/>
              </a:solidFill>
              <a:latin typeface="黑体" pitchFamily="2" charset="-122"/>
              <a:ea typeface="黑体" pitchFamily="2" charset="-122"/>
            </a:endParaRPr>
          </a:p>
        </p:txBody>
      </p:sp>
      <p:sp>
        <p:nvSpPr>
          <p:cNvPr id="79875" name="TextBox 2"/>
          <p:cNvSpPr txBox="1">
            <a:spLocks noChangeArrowheads="1"/>
          </p:cNvSpPr>
          <p:nvPr/>
        </p:nvSpPr>
        <p:spPr bwMode="auto">
          <a:xfrm>
            <a:off x="2006600" y="584200"/>
            <a:ext cx="5029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latin typeface="黑体" pitchFamily="2" charset="-122"/>
                <a:ea typeface="黑体" pitchFamily="2" charset="-122"/>
              </a:rPr>
              <a:t>重要信息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323850" y="404813"/>
            <a:ext cx="230346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3600">
                <a:solidFill>
                  <a:srgbClr val="0070C0"/>
                </a:solidFill>
                <a:ea typeface="黑体" pitchFamily="2" charset="-122"/>
              </a:rPr>
              <a:t>线性规划解的</a:t>
            </a:r>
          </a:p>
          <a:p>
            <a:pPr algn="l">
              <a:spcBef>
                <a:spcPct val="50000"/>
              </a:spcBef>
            </a:pPr>
            <a:r>
              <a:rPr lang="zh-CN" altLang="en-US" sz="3600" u="sng">
                <a:solidFill>
                  <a:srgbClr val="0070C0"/>
                </a:solidFill>
                <a:ea typeface="黑体" pitchFamily="2" charset="-122"/>
              </a:rPr>
              <a:t>几何特征</a:t>
            </a:r>
          </a:p>
        </p:txBody>
      </p:sp>
      <p:sp>
        <p:nvSpPr>
          <p:cNvPr id="325636" name="Text Box 4"/>
          <p:cNvSpPr txBox="1">
            <a:spLocks noChangeArrowheads="1"/>
          </p:cNvSpPr>
          <p:nvPr/>
        </p:nvSpPr>
        <p:spPr bwMode="auto">
          <a:xfrm>
            <a:off x="323850" y="4051300"/>
            <a:ext cx="3168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dirty="0">
                <a:solidFill>
                  <a:srgbClr val="7030A0"/>
                </a:solidFill>
                <a:ea typeface="黑体" pitchFamily="2" charset="-122"/>
              </a:rPr>
              <a:t>惟一 解</a:t>
            </a:r>
            <a:r>
              <a:rPr lang="en-US" altLang="zh-CN" sz="3200" dirty="0">
                <a:solidFill>
                  <a:srgbClr val="7030A0"/>
                </a:solidFill>
                <a:ea typeface="黑体" pitchFamily="2" charset="-122"/>
              </a:rPr>
              <a:t>(</a:t>
            </a:r>
            <a:r>
              <a:rPr lang="zh-CN" altLang="en-US" sz="3200" dirty="0">
                <a:solidFill>
                  <a:srgbClr val="7030A0"/>
                </a:solidFill>
                <a:ea typeface="黑体" pitchFamily="2" charset="-122"/>
              </a:rPr>
              <a:t>顶点</a:t>
            </a:r>
            <a:r>
              <a:rPr lang="en-US" altLang="zh-CN" sz="3200" dirty="0">
                <a:solidFill>
                  <a:srgbClr val="7030A0"/>
                </a:solidFill>
                <a:ea typeface="黑体" pitchFamily="2" charset="-122"/>
              </a:rPr>
              <a:t>)</a:t>
            </a:r>
            <a:r>
              <a:rPr lang="zh-CN" altLang="en-US" sz="3200" dirty="0">
                <a:solidFill>
                  <a:srgbClr val="7030A0"/>
                </a:solidFill>
                <a:ea typeface="黑体" pitchFamily="2" charset="-122"/>
              </a:rPr>
              <a:t>！</a:t>
            </a:r>
          </a:p>
        </p:txBody>
      </p:sp>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763" y="692150"/>
            <a:ext cx="57340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25" y="3246438"/>
            <a:ext cx="4194175"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wipe(up)">
                                      <p:cBhvr>
                                        <p:cTn id="7" dur="500"/>
                                        <p:tgtEl>
                                          <p:spTgt spid="14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50825" y="188913"/>
            <a:ext cx="8483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a:solidFill>
                  <a:srgbClr val="7030A0"/>
                </a:solidFill>
                <a:latin typeface="黑体" pitchFamily="2" charset="-122"/>
                <a:ea typeface="黑体" pitchFamily="2" charset="-122"/>
              </a:rPr>
              <a:t>问题</a:t>
            </a:r>
            <a:r>
              <a:rPr lang="en-US" altLang="zh-CN" sz="2800">
                <a:solidFill>
                  <a:srgbClr val="7030A0"/>
                </a:solidFill>
                <a:latin typeface="黑体" pitchFamily="2" charset="-122"/>
                <a:ea typeface="黑体" pitchFamily="2" charset="-122"/>
              </a:rPr>
              <a:t>. </a:t>
            </a:r>
            <a:r>
              <a:rPr lang="zh-CN" altLang="en-US" sz="2800">
                <a:solidFill>
                  <a:schemeClr val="tx1"/>
                </a:solidFill>
                <a:latin typeface="黑体" pitchFamily="2" charset="-122"/>
                <a:ea typeface="黑体" pitchFamily="2" charset="-122"/>
              </a:rPr>
              <a:t>设用单纯形法求解标准形式的</a:t>
            </a:r>
            <a:r>
              <a:rPr lang="en-US" altLang="zh-CN" sz="2800">
                <a:solidFill>
                  <a:schemeClr val="tx1"/>
                </a:solidFill>
                <a:latin typeface="黑体" pitchFamily="2" charset="-122"/>
                <a:ea typeface="黑体" pitchFamily="2" charset="-122"/>
              </a:rPr>
              <a:t>LP</a:t>
            </a:r>
            <a:r>
              <a:rPr lang="zh-CN" altLang="en-US" sz="2800">
                <a:solidFill>
                  <a:schemeClr val="tx1"/>
                </a:solidFill>
                <a:latin typeface="黑体" pitchFamily="2" charset="-122"/>
                <a:ea typeface="黑体" pitchFamily="2" charset="-122"/>
              </a:rPr>
              <a:t>时得到如下</a:t>
            </a:r>
          </a:p>
          <a:p>
            <a:pPr algn="l"/>
            <a:r>
              <a:rPr lang="zh-CN" altLang="en-US" sz="2800">
                <a:solidFill>
                  <a:schemeClr val="tx1"/>
                </a:solidFill>
                <a:latin typeface="黑体" pitchFamily="2" charset="-122"/>
                <a:ea typeface="黑体" pitchFamily="2" charset="-122"/>
              </a:rPr>
              <a:t>      单纯形表</a:t>
            </a:r>
            <a:r>
              <a:rPr lang="en-US" altLang="zh-CN" sz="2800">
                <a:solidFill>
                  <a:schemeClr val="tx1"/>
                </a:solidFill>
                <a:latin typeface="黑体" pitchFamily="2" charset="-122"/>
                <a:ea typeface="黑体" pitchFamily="2" charset="-122"/>
              </a:rPr>
              <a:t>.</a:t>
            </a:r>
            <a:r>
              <a:rPr lang="zh-CN" altLang="en-US" sz="2800">
                <a:solidFill>
                  <a:schemeClr val="tx1"/>
                </a:solidFill>
                <a:latin typeface="黑体" pitchFamily="2" charset="-122"/>
                <a:ea typeface="黑体" pitchFamily="2" charset="-122"/>
              </a:rPr>
              <a:t>还假设矩阵</a:t>
            </a:r>
            <a:r>
              <a:rPr lang="en-US" altLang="zh-CN" sz="2800">
                <a:solidFill>
                  <a:schemeClr val="tx1"/>
                </a:solidFill>
                <a:ea typeface="黑体" pitchFamily="2" charset="-122"/>
              </a:rPr>
              <a:t>A</a:t>
            </a:r>
            <a:r>
              <a:rPr lang="zh-CN" altLang="en-US" sz="2800">
                <a:solidFill>
                  <a:schemeClr val="tx1"/>
                </a:solidFill>
                <a:latin typeface="黑体" pitchFamily="2" charset="-122"/>
                <a:ea typeface="黑体" pitchFamily="2" charset="-122"/>
              </a:rPr>
              <a:t>的</a:t>
            </a:r>
            <a:r>
              <a:rPr lang="zh-CN" altLang="en-US" sz="2800">
                <a:solidFill>
                  <a:srgbClr val="7030A0"/>
                </a:solidFill>
                <a:latin typeface="黑体" pitchFamily="2" charset="-122"/>
                <a:ea typeface="黑体" pitchFamily="2" charset="-122"/>
              </a:rPr>
              <a:t>后三列形成单位矩阵</a:t>
            </a:r>
          </a:p>
        </p:txBody>
      </p:sp>
      <p:sp>
        <p:nvSpPr>
          <p:cNvPr id="80899" name="Rectangle 4"/>
          <p:cNvSpPr>
            <a:spLocks noGrp="1" noChangeArrowheads="1"/>
          </p:cNvSpPr>
          <p:nvPr>
            <p:ph type="body" idx="4294967295"/>
          </p:nvPr>
        </p:nvSpPr>
        <p:spPr>
          <a:xfrm>
            <a:off x="519113" y="3429000"/>
            <a:ext cx="8229600" cy="2378075"/>
          </a:xfrm>
        </p:spPr>
        <p:txBody>
          <a:bodyPr/>
          <a:lstStyle/>
          <a:p>
            <a:pPr eaLnBrk="1" hangingPunct="1">
              <a:spcBef>
                <a:spcPct val="50000"/>
              </a:spcBef>
              <a:buFont typeface="Arial" pitchFamily="34" charset="0"/>
              <a:buNone/>
            </a:pPr>
            <a:r>
              <a:rPr lang="en-US" altLang="zh-CN" sz="2800">
                <a:latin typeface="黑体" pitchFamily="2" charset="-122"/>
                <a:ea typeface="黑体" pitchFamily="2" charset="-122"/>
              </a:rPr>
              <a:t>1.</a:t>
            </a:r>
            <a:r>
              <a:rPr lang="zh-CN" altLang="en-US" sz="2800">
                <a:latin typeface="黑体" pitchFamily="2" charset="-122"/>
                <a:ea typeface="黑体" pitchFamily="2" charset="-122"/>
              </a:rPr>
              <a:t>给出由该表描述的当前基是最优的充分必要条件</a:t>
            </a:r>
            <a:r>
              <a:rPr lang="en-US" altLang="zh-CN" sz="2800">
                <a:latin typeface="黑体" pitchFamily="2" charset="-122"/>
                <a:ea typeface="黑体" pitchFamily="2" charset="-122"/>
              </a:rPr>
              <a:t>(</a:t>
            </a:r>
            <a:r>
              <a:rPr lang="zh-CN" altLang="en-US" sz="2800">
                <a:latin typeface="黑体" pitchFamily="2" charset="-122"/>
                <a:ea typeface="黑体" pitchFamily="2" charset="-122"/>
              </a:rPr>
              <a:t>依照表中的系数</a:t>
            </a:r>
            <a:r>
              <a:rPr lang="en-US" altLang="zh-CN" sz="2800">
                <a:latin typeface="黑体" pitchFamily="2" charset="-122"/>
                <a:ea typeface="黑体" pitchFamily="2" charset="-122"/>
              </a:rPr>
              <a:t>).</a:t>
            </a:r>
          </a:p>
          <a:p>
            <a:pPr eaLnBrk="1" hangingPunct="1">
              <a:spcAft>
                <a:spcPct val="50000"/>
              </a:spcAft>
              <a:buFont typeface="Arial" pitchFamily="34" charset="0"/>
              <a:buNone/>
            </a:pPr>
            <a:r>
              <a:rPr lang="en-US" altLang="zh-CN" sz="2800">
                <a:latin typeface="黑体" pitchFamily="2" charset="-122"/>
                <a:ea typeface="黑体" pitchFamily="2" charset="-122"/>
              </a:rPr>
              <a:t>2.</a:t>
            </a:r>
            <a:r>
              <a:rPr lang="zh-CN" altLang="en-US" sz="2800">
                <a:latin typeface="黑体" pitchFamily="2" charset="-122"/>
                <a:ea typeface="黑体" pitchFamily="2" charset="-122"/>
              </a:rPr>
              <a:t>假设该基是最优的且        </a:t>
            </a:r>
            <a:r>
              <a:rPr lang="en-US" altLang="zh-CN" sz="2800">
                <a:latin typeface="黑体" pitchFamily="2" charset="-122"/>
                <a:ea typeface="黑体" pitchFamily="2" charset="-122"/>
              </a:rPr>
              <a:t>.</a:t>
            </a:r>
            <a:r>
              <a:rPr lang="zh-CN" altLang="en-US" sz="2800">
                <a:latin typeface="黑体" pitchFamily="2" charset="-122"/>
                <a:ea typeface="黑体" pitchFamily="2" charset="-122"/>
              </a:rPr>
              <a:t>找出另外一个最优基本可行解，其与该表所描述的不同</a:t>
            </a:r>
            <a:r>
              <a:rPr lang="en-US" altLang="zh-CN" sz="2800">
                <a:solidFill>
                  <a:srgbClr val="7030A0"/>
                </a:solidFill>
                <a:latin typeface="黑体" pitchFamily="2" charset="-122"/>
                <a:ea typeface="黑体" pitchFamily="2" charset="-122"/>
              </a:rPr>
              <a:t>.</a:t>
            </a:r>
            <a:r>
              <a:rPr lang="en-US" altLang="zh-CN" sz="2800">
                <a:solidFill>
                  <a:srgbClr val="7030A0"/>
                </a:solidFill>
                <a:latin typeface="Times New Roman" pitchFamily="18" charset="0"/>
                <a:ea typeface="黑体" pitchFamily="2" charset="-122"/>
                <a:cs typeface="Times New Roman" pitchFamily="18" charset="0"/>
              </a:rPr>
              <a:t>(</a:t>
            </a:r>
            <a:r>
              <a:rPr lang="zh-CN" altLang="en-US" sz="2800">
                <a:solidFill>
                  <a:srgbClr val="7030A0"/>
                </a:solidFill>
                <a:latin typeface="Times New Roman" pitchFamily="18" charset="0"/>
                <a:ea typeface="黑体" pitchFamily="2" charset="-122"/>
                <a:cs typeface="Times New Roman" pitchFamily="18" charset="0"/>
              </a:rPr>
              <a:t>习题</a:t>
            </a:r>
            <a:r>
              <a:rPr lang="en-US" altLang="zh-CN" sz="2800">
                <a:solidFill>
                  <a:srgbClr val="7030A0"/>
                </a:solidFill>
                <a:latin typeface="Times New Roman" pitchFamily="18" charset="0"/>
                <a:ea typeface="黑体" pitchFamily="2" charset="-122"/>
                <a:cs typeface="Times New Roman" pitchFamily="18" charset="0"/>
              </a:rPr>
              <a:t>2.12(b)</a:t>
            </a:r>
            <a:r>
              <a:rPr lang="en-US" altLang="zh-CN" sz="2800">
                <a:latin typeface="黑体" pitchFamily="2" charset="-122"/>
                <a:ea typeface="黑体" pitchFamily="2" charset="-122"/>
              </a:rPr>
              <a:t>)</a:t>
            </a:r>
          </a:p>
        </p:txBody>
      </p:sp>
      <p:sp>
        <p:nvSpPr>
          <p:cNvPr id="80900" name="Text Box 6"/>
          <p:cNvSpPr txBox="1">
            <a:spLocks noChangeArrowheads="1"/>
          </p:cNvSpPr>
          <p:nvPr/>
        </p:nvSpPr>
        <p:spPr bwMode="auto">
          <a:xfrm>
            <a:off x="7504113" y="18510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endParaRPr lang="zh-CN" altLang="zh-CN"/>
          </a:p>
        </p:txBody>
      </p:sp>
      <p:pic>
        <p:nvPicPr>
          <p:cNvPr id="809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1196975"/>
            <a:ext cx="606742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5" y="5953125"/>
            <a:ext cx="2305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563" y="5953125"/>
            <a:ext cx="23241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9088" y="4437063"/>
            <a:ext cx="1333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467100" y="2387600"/>
            <a:ext cx="444500" cy="461963"/>
          </a:xfrm>
          <a:prstGeom prst="rect">
            <a:avLst/>
          </a:prstGeom>
          <a:solidFill>
            <a:srgbClr val="FFFF00">
              <a:alpha val="45097"/>
            </a:srgbClr>
          </a:solidFill>
          <a:ln w="9525">
            <a:solidFill>
              <a:srgbClr val="C00000"/>
            </a:solidFill>
            <a:miter lim="800000"/>
            <a:headEnd/>
            <a:tailEnd/>
          </a:ln>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9"/>
          <p:cNvGrpSpPr>
            <a:grpSpLocks/>
          </p:cNvGrpSpPr>
          <p:nvPr/>
        </p:nvGrpSpPr>
        <p:grpSpPr bwMode="auto">
          <a:xfrm>
            <a:off x="468313" y="3733800"/>
            <a:ext cx="8064500" cy="2287588"/>
            <a:chOff x="295" y="570"/>
            <a:chExt cx="5080" cy="1441"/>
          </a:xfrm>
        </p:grpSpPr>
        <p:sp>
          <p:nvSpPr>
            <p:cNvPr id="81925" name="Rectangle 2"/>
            <p:cNvSpPr>
              <a:spLocks noChangeArrowheads="1"/>
            </p:cNvSpPr>
            <p:nvPr/>
          </p:nvSpPr>
          <p:spPr bwMode="auto">
            <a:xfrm>
              <a:off x="295" y="570"/>
              <a:ext cx="5080" cy="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r>
                <a:rPr lang="zh-CN" altLang="en-US" sz="3200" dirty="0">
                  <a:solidFill>
                    <a:schemeClr val="tx1"/>
                  </a:solidFill>
                  <a:ea typeface="黑体" pitchFamily="2" charset="-122"/>
                </a:rPr>
                <a:t>假定与</a:t>
              </a:r>
              <a:r>
                <a:rPr lang="zh-CN" altLang="en-US" sz="3200" dirty="0">
                  <a:solidFill>
                    <a:srgbClr val="7030A0"/>
                  </a:solidFill>
                  <a:ea typeface="黑体" pitchFamily="2" charset="-122"/>
                </a:rPr>
                <a:t>当前表所联系的基是最优</a:t>
              </a:r>
              <a:r>
                <a:rPr lang="zh-CN" altLang="en-US" sz="3200" dirty="0">
                  <a:solidFill>
                    <a:schemeClr val="tx1"/>
                  </a:solidFill>
                  <a:ea typeface="黑体" pitchFamily="2" charset="-122"/>
                </a:rPr>
                <a:t>的</a:t>
              </a:r>
            </a:p>
            <a:p>
              <a:pPr marL="514350" indent="-514350" algn="l">
                <a:buFont typeface="+mj-lt"/>
                <a:buAutoNum type="arabicPeriod" startAt="3"/>
              </a:pPr>
              <a:r>
                <a:rPr lang="zh-CN" altLang="en-US" sz="2800" dirty="0">
                  <a:solidFill>
                    <a:schemeClr val="tx1"/>
                  </a:solidFill>
                  <a:latin typeface="黑体" pitchFamily="2" charset="-122"/>
                  <a:ea typeface="黑体" pitchFamily="2" charset="-122"/>
                </a:rPr>
                <a:t>假设将原问题中的              ，给出使基保持最优的  的范围</a:t>
              </a:r>
              <a:r>
                <a:rPr lang="en-US" altLang="zh-CN" sz="2800" dirty="0">
                  <a:solidFill>
                    <a:srgbClr val="7030A0"/>
                  </a:solidFill>
                  <a:latin typeface="黑体" pitchFamily="2" charset="-122"/>
                  <a:ea typeface="黑体" pitchFamily="2" charset="-122"/>
                </a:rPr>
                <a:t>.</a:t>
              </a:r>
              <a:r>
                <a:rPr lang="en-US" altLang="zh-CN" sz="2800" dirty="0">
                  <a:solidFill>
                    <a:srgbClr val="7030A0"/>
                  </a:solidFill>
                  <a:ea typeface="黑体" pitchFamily="2" charset="-122"/>
                  <a:cs typeface="Times New Roman" pitchFamily="18" charset="0"/>
                </a:rPr>
                <a:t> (</a:t>
              </a:r>
              <a:r>
                <a:rPr lang="zh-CN" altLang="en-US" sz="2800" dirty="0">
                  <a:solidFill>
                    <a:srgbClr val="7030A0"/>
                  </a:solidFill>
                  <a:ea typeface="黑体" pitchFamily="2" charset="-122"/>
                  <a:cs typeface="Times New Roman" pitchFamily="18" charset="0"/>
                </a:rPr>
                <a:t>习题</a:t>
              </a:r>
              <a:r>
                <a:rPr lang="en-US" altLang="zh-CN" sz="2800" dirty="0">
                  <a:solidFill>
                    <a:srgbClr val="7030A0"/>
                  </a:solidFill>
                  <a:ea typeface="黑体" pitchFamily="2" charset="-122"/>
                  <a:cs typeface="Times New Roman" pitchFamily="18" charset="0"/>
                </a:rPr>
                <a:t>2.11(a))</a:t>
              </a:r>
              <a:endParaRPr lang="en-US" altLang="zh-CN" sz="2800" dirty="0">
                <a:solidFill>
                  <a:srgbClr val="7030A0"/>
                </a:solidFill>
                <a:latin typeface="黑体" pitchFamily="2" charset="-122"/>
                <a:ea typeface="黑体" pitchFamily="2" charset="-122"/>
              </a:endParaRPr>
            </a:p>
            <a:p>
              <a:pPr marL="342900" indent="-342900" algn="l">
                <a:buFontTx/>
                <a:buAutoNum type="arabicPeriod" startAt="3"/>
              </a:pPr>
              <a:r>
                <a:rPr lang="zh-CN" altLang="en-US" sz="2800" dirty="0">
                  <a:solidFill>
                    <a:schemeClr val="tx1"/>
                  </a:solidFill>
                  <a:latin typeface="黑体" pitchFamily="2" charset="-122"/>
                  <a:ea typeface="黑体" pitchFamily="2" charset="-122"/>
                </a:rPr>
                <a:t>假设将原问题中的              ，给出使基保持最优的  的范围</a:t>
              </a:r>
              <a:r>
                <a:rPr lang="en-US" altLang="zh-CN" sz="2800" dirty="0">
                  <a:solidFill>
                    <a:schemeClr val="tx1"/>
                  </a:solidFill>
                  <a:latin typeface="黑体" pitchFamily="2" charset="-122"/>
                  <a:ea typeface="黑体" pitchFamily="2" charset="-122"/>
                </a:rPr>
                <a:t>.</a:t>
              </a:r>
              <a:r>
                <a:rPr lang="en-US" altLang="zh-CN" sz="2800" dirty="0">
                  <a:solidFill>
                    <a:srgbClr val="C00000"/>
                  </a:solidFill>
                  <a:ea typeface="黑体" pitchFamily="2" charset="-122"/>
                </a:rPr>
                <a:t> </a:t>
              </a:r>
              <a:r>
                <a:rPr lang="en-US" altLang="zh-CN" sz="2800" dirty="0">
                  <a:solidFill>
                    <a:srgbClr val="7030A0"/>
                  </a:solidFill>
                  <a:ea typeface="黑体" pitchFamily="2" charset="-122"/>
                </a:rPr>
                <a:t>(</a:t>
              </a:r>
              <a:r>
                <a:rPr lang="zh-CN" altLang="en-US" sz="2800" dirty="0">
                  <a:solidFill>
                    <a:srgbClr val="7030A0"/>
                  </a:solidFill>
                  <a:ea typeface="黑体" pitchFamily="2" charset="-122"/>
                </a:rPr>
                <a:t>习题</a:t>
              </a:r>
              <a:r>
                <a:rPr lang="en-US" altLang="zh-CN" sz="2800" dirty="0">
                  <a:solidFill>
                    <a:srgbClr val="7030A0"/>
                  </a:solidFill>
                  <a:ea typeface="黑体" pitchFamily="2" charset="-122"/>
                </a:rPr>
                <a:t>2.11(b))</a:t>
              </a:r>
              <a:endParaRPr lang="zh-CN" altLang="en-US" sz="2800" dirty="0">
                <a:solidFill>
                  <a:srgbClr val="7030A0"/>
                </a:solidFill>
                <a:latin typeface="黑体" pitchFamily="2" charset="-122"/>
                <a:ea typeface="黑体" pitchFamily="2" charset="-122"/>
              </a:endParaRPr>
            </a:p>
          </p:txBody>
        </p:sp>
        <p:pic>
          <p:nvPicPr>
            <p:cNvPr id="819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 y="982"/>
              <a:ext cx="158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 y="1238"/>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 y="1781"/>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5" y="1482"/>
              <a:ext cx="15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23" name="Rectangle 10"/>
          <p:cNvSpPr>
            <a:spLocks noChangeArrowheads="1"/>
          </p:cNvSpPr>
          <p:nvPr/>
        </p:nvSpPr>
        <p:spPr bwMode="auto">
          <a:xfrm>
            <a:off x="265113" y="598488"/>
            <a:ext cx="85804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a:solidFill>
                  <a:srgbClr val="7030A0"/>
                </a:solidFill>
                <a:latin typeface="黑体" pitchFamily="2" charset="-122"/>
                <a:ea typeface="黑体" pitchFamily="2" charset="-122"/>
              </a:rPr>
              <a:t>问题</a:t>
            </a:r>
            <a:r>
              <a:rPr lang="en-US" altLang="zh-CN" sz="2800">
                <a:latin typeface="黑体" pitchFamily="2" charset="-122"/>
                <a:ea typeface="黑体" pitchFamily="2" charset="-122"/>
              </a:rPr>
              <a:t> </a:t>
            </a:r>
            <a:r>
              <a:rPr lang="zh-CN" altLang="en-US" sz="2800">
                <a:solidFill>
                  <a:schemeClr val="tx1"/>
                </a:solidFill>
                <a:latin typeface="黑体" pitchFamily="2" charset="-122"/>
                <a:ea typeface="黑体" pitchFamily="2" charset="-122"/>
              </a:rPr>
              <a:t>设用单纯形法求解标准形式的</a:t>
            </a:r>
            <a:r>
              <a:rPr lang="en-US" altLang="zh-CN" sz="2800">
                <a:solidFill>
                  <a:schemeClr val="tx1"/>
                </a:solidFill>
                <a:latin typeface="黑体" pitchFamily="2" charset="-122"/>
                <a:ea typeface="黑体" pitchFamily="2" charset="-122"/>
              </a:rPr>
              <a:t>LP</a:t>
            </a:r>
            <a:r>
              <a:rPr lang="zh-CN" altLang="en-US" sz="2800">
                <a:solidFill>
                  <a:schemeClr val="tx1"/>
                </a:solidFill>
                <a:latin typeface="黑体" pitchFamily="2" charset="-122"/>
                <a:ea typeface="黑体" pitchFamily="2" charset="-122"/>
              </a:rPr>
              <a:t>时得到如下单纯</a:t>
            </a:r>
          </a:p>
          <a:p>
            <a:pPr algn="l"/>
            <a:r>
              <a:rPr lang="zh-CN" altLang="en-US" sz="2800">
                <a:solidFill>
                  <a:schemeClr val="tx1"/>
                </a:solidFill>
                <a:latin typeface="黑体" pitchFamily="2" charset="-122"/>
                <a:ea typeface="黑体" pitchFamily="2" charset="-122"/>
              </a:rPr>
              <a:t>     形表</a:t>
            </a:r>
            <a:r>
              <a:rPr lang="en-US" altLang="zh-CN" sz="2800">
                <a:solidFill>
                  <a:schemeClr val="tx1"/>
                </a:solidFill>
                <a:latin typeface="黑体" pitchFamily="2" charset="-122"/>
                <a:ea typeface="黑体" pitchFamily="2" charset="-122"/>
              </a:rPr>
              <a:t>.</a:t>
            </a:r>
            <a:r>
              <a:rPr lang="zh-CN" altLang="en-US" sz="2800">
                <a:solidFill>
                  <a:schemeClr val="tx1"/>
                </a:solidFill>
                <a:latin typeface="黑体" pitchFamily="2" charset="-122"/>
                <a:ea typeface="黑体" pitchFamily="2" charset="-122"/>
              </a:rPr>
              <a:t>还假设矩阵 </a:t>
            </a:r>
            <a:r>
              <a:rPr lang="en-US" altLang="zh-CN" sz="2800" i="1">
                <a:solidFill>
                  <a:schemeClr val="tx1"/>
                </a:solidFill>
                <a:ea typeface="黑体" pitchFamily="2" charset="-122"/>
              </a:rPr>
              <a:t>A </a:t>
            </a:r>
            <a:r>
              <a:rPr lang="zh-CN" altLang="en-US" sz="2800">
                <a:solidFill>
                  <a:schemeClr val="tx1"/>
                </a:solidFill>
                <a:latin typeface="黑体" pitchFamily="2" charset="-122"/>
                <a:ea typeface="黑体" pitchFamily="2" charset="-122"/>
              </a:rPr>
              <a:t>的</a:t>
            </a:r>
            <a:r>
              <a:rPr lang="zh-CN" altLang="en-US" sz="2800">
                <a:solidFill>
                  <a:srgbClr val="7030A0"/>
                </a:solidFill>
                <a:latin typeface="黑体" pitchFamily="2" charset="-122"/>
                <a:ea typeface="黑体" pitchFamily="2" charset="-122"/>
              </a:rPr>
              <a:t>后三列形成单位矩阵</a:t>
            </a:r>
          </a:p>
        </p:txBody>
      </p:sp>
      <p:pic>
        <p:nvPicPr>
          <p:cNvPr id="81924"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588" y="1606550"/>
            <a:ext cx="606742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12750" y="425450"/>
            <a:ext cx="4968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b="1">
                <a:solidFill>
                  <a:srgbClr val="0070C0"/>
                </a:solidFill>
              </a:rPr>
              <a:t>2.2.7 </a:t>
            </a:r>
            <a:r>
              <a:rPr lang="zh-CN" altLang="en-US" sz="3600" b="1">
                <a:solidFill>
                  <a:srgbClr val="0070C0"/>
                </a:solidFill>
                <a:latin typeface="黑体" pitchFamily="2" charset="-122"/>
                <a:ea typeface="黑体" pitchFamily="2" charset="-122"/>
              </a:rPr>
              <a:t>单纯形法的效率</a:t>
            </a:r>
            <a:endParaRPr lang="en-US" altLang="zh-CN" sz="3600" b="1">
              <a:solidFill>
                <a:srgbClr val="0070C0"/>
              </a:solidFill>
              <a:latin typeface="黑体" pitchFamily="2" charset="-122"/>
              <a:ea typeface="黑体" pitchFamily="2" charset="-122"/>
            </a:endParaRPr>
          </a:p>
        </p:txBody>
      </p:sp>
      <p:sp>
        <p:nvSpPr>
          <p:cNvPr id="82947" name="Text Box 3"/>
          <p:cNvSpPr txBox="1">
            <a:spLocks noChangeArrowheads="1"/>
          </p:cNvSpPr>
          <p:nvPr/>
        </p:nvSpPr>
        <p:spPr bwMode="auto">
          <a:xfrm>
            <a:off x="1116013" y="1196975"/>
            <a:ext cx="73961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latin typeface="黑体" pitchFamily="2" charset="-122"/>
                <a:ea typeface="黑体" pitchFamily="2" charset="-122"/>
              </a:rPr>
              <a:t>有效性问题</a:t>
            </a:r>
            <a:r>
              <a:rPr lang="en-US" altLang="zh-CN" b="1">
                <a:solidFill>
                  <a:srgbClr val="7030A0"/>
                </a:solidFill>
                <a:latin typeface="黑体" pitchFamily="2" charset="-122"/>
                <a:ea typeface="黑体" pitchFamily="2" charset="-122"/>
              </a:rPr>
              <a:t>:</a:t>
            </a:r>
            <a:r>
              <a:rPr lang="zh-CN" altLang="en-US" b="1">
                <a:solidFill>
                  <a:srgbClr val="7030A0"/>
                </a:solidFill>
                <a:latin typeface="黑体" pitchFamily="2" charset="-122"/>
                <a:ea typeface="黑体" pitchFamily="2" charset="-122"/>
              </a:rPr>
              <a:t> </a:t>
            </a:r>
            <a:r>
              <a:rPr lang="zh-CN" altLang="en-US" b="1">
                <a:solidFill>
                  <a:schemeClr val="tx1"/>
                </a:solidFill>
                <a:latin typeface="黑体" pitchFamily="2" charset="-122"/>
                <a:ea typeface="黑体" pitchFamily="2" charset="-122"/>
              </a:rPr>
              <a:t>给定一个问题，求解它需要多长时间</a:t>
            </a:r>
            <a:r>
              <a:rPr lang="en-US" altLang="zh-CN" b="1">
                <a:solidFill>
                  <a:schemeClr val="tx1"/>
                </a:solidFill>
                <a:latin typeface="黑体" pitchFamily="2" charset="-122"/>
                <a:ea typeface="黑体" pitchFamily="2" charset="-122"/>
              </a:rPr>
              <a:t>(</a:t>
            </a:r>
            <a:r>
              <a:rPr lang="zh-CN" altLang="en-US" b="1">
                <a:solidFill>
                  <a:schemeClr val="tx1"/>
                </a:solidFill>
                <a:latin typeface="黑体" pitchFamily="2" charset="-122"/>
                <a:ea typeface="黑体" pitchFamily="2" charset="-122"/>
              </a:rPr>
              <a:t>时间复杂度</a:t>
            </a:r>
            <a:r>
              <a:rPr lang="en-US" altLang="zh-CN" b="1">
                <a:solidFill>
                  <a:schemeClr val="tx1"/>
                </a:solidFill>
                <a:latin typeface="黑体" pitchFamily="2" charset="-122"/>
                <a:ea typeface="黑体" pitchFamily="2" charset="-122"/>
              </a:rPr>
              <a:t>)</a:t>
            </a:r>
            <a:r>
              <a:rPr lang="zh-CN" altLang="en-US" b="1">
                <a:solidFill>
                  <a:schemeClr val="tx1"/>
                </a:solidFill>
                <a:latin typeface="黑体" pitchFamily="2" charset="-122"/>
                <a:ea typeface="黑体" pitchFamily="2" charset="-122"/>
              </a:rPr>
              <a:t>？求解它需要多少存储空间</a:t>
            </a:r>
            <a:r>
              <a:rPr lang="en-US" altLang="zh-CN" b="1">
                <a:solidFill>
                  <a:schemeClr val="tx1"/>
                </a:solidFill>
                <a:latin typeface="黑体" pitchFamily="2" charset="-122"/>
                <a:ea typeface="黑体" pitchFamily="2" charset="-122"/>
              </a:rPr>
              <a:t>(</a:t>
            </a:r>
            <a:r>
              <a:rPr lang="zh-CN" altLang="en-US" b="1">
                <a:solidFill>
                  <a:schemeClr val="tx1"/>
                </a:solidFill>
                <a:latin typeface="黑体" pitchFamily="2" charset="-122"/>
                <a:ea typeface="黑体" pitchFamily="2" charset="-122"/>
              </a:rPr>
              <a:t>空间复杂度</a:t>
            </a:r>
            <a:r>
              <a:rPr lang="en-US" altLang="zh-CN" b="1">
                <a:solidFill>
                  <a:schemeClr val="tx1"/>
                </a:solidFill>
                <a:latin typeface="黑体" pitchFamily="2" charset="-122"/>
                <a:ea typeface="黑体" pitchFamily="2" charset="-122"/>
              </a:rPr>
              <a:t>)</a:t>
            </a:r>
            <a:r>
              <a:rPr lang="zh-CN" altLang="en-US" b="1">
                <a:solidFill>
                  <a:schemeClr val="tx1"/>
                </a:solidFill>
                <a:latin typeface="黑体" pitchFamily="2" charset="-122"/>
                <a:ea typeface="黑体" pitchFamily="2" charset="-122"/>
              </a:rPr>
              <a:t>？</a:t>
            </a:r>
            <a:endParaRPr lang="en-US" altLang="zh-CN" b="1">
              <a:solidFill>
                <a:schemeClr val="tx1"/>
              </a:solidFill>
              <a:latin typeface="黑体" pitchFamily="2" charset="-122"/>
              <a:ea typeface="黑体" pitchFamily="2" charset="-122"/>
            </a:endParaRPr>
          </a:p>
        </p:txBody>
      </p:sp>
      <p:sp>
        <p:nvSpPr>
          <p:cNvPr id="308228" name="Text Box 4"/>
          <p:cNvSpPr txBox="1">
            <a:spLocks noChangeArrowheads="1"/>
          </p:cNvSpPr>
          <p:nvPr/>
        </p:nvSpPr>
        <p:spPr bwMode="auto">
          <a:xfrm>
            <a:off x="1217613" y="2163763"/>
            <a:ext cx="73406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endParaRPr lang="zh-CN" altLang="en-US" b="1">
              <a:solidFill>
                <a:srgbClr val="CC0000"/>
              </a:solidFill>
              <a:ea typeface="黑体" pitchFamily="2" charset="-122"/>
              <a:cs typeface="Times New Roman" pitchFamily="18" charset="0"/>
            </a:endParaRPr>
          </a:p>
          <a:p>
            <a:pPr algn="l">
              <a:spcBef>
                <a:spcPct val="20000"/>
              </a:spcBef>
              <a:buFont typeface="Wingdings" pitchFamily="2" charset="2"/>
              <a:buChar char="Ø"/>
            </a:pPr>
            <a:r>
              <a:rPr lang="zh-CN" altLang="en-US" b="1">
                <a:ea typeface="黑体" pitchFamily="2" charset="-122"/>
                <a:cs typeface="Times New Roman" pitchFamily="18" charset="0"/>
              </a:rPr>
              <a:t> </a:t>
            </a:r>
            <a:r>
              <a:rPr lang="zh-CN" altLang="en-US" b="1">
                <a:solidFill>
                  <a:srgbClr val="7030A0"/>
                </a:solidFill>
                <a:ea typeface="黑体" pitchFamily="2" charset="-122"/>
                <a:cs typeface="Times New Roman" pitchFamily="18" charset="0"/>
              </a:rPr>
              <a:t>平均</a:t>
            </a:r>
            <a:r>
              <a:rPr lang="zh-CN" altLang="en-US" b="1">
                <a:ea typeface="黑体" pitchFamily="2" charset="-122"/>
                <a:cs typeface="Times New Roman" pitchFamily="18" charset="0"/>
              </a:rPr>
              <a:t>情况</a:t>
            </a:r>
            <a:r>
              <a:rPr lang="en-US" altLang="zh-CN" b="1">
                <a:ea typeface="黑体" pitchFamily="2" charset="-122"/>
                <a:cs typeface="Times New Roman" pitchFamily="18" charset="0"/>
              </a:rPr>
              <a:t>(average case): </a:t>
            </a:r>
            <a:r>
              <a:rPr lang="zh-CN" altLang="en-US" b="1">
                <a:ea typeface="黑体" pitchFamily="2" charset="-122"/>
                <a:cs typeface="Times New Roman" pitchFamily="18" charset="0"/>
              </a:rPr>
              <a:t>典型问题需要多少时间</a:t>
            </a:r>
            <a:r>
              <a:rPr lang="en-US" altLang="zh-CN" b="1">
                <a:ea typeface="黑体" pitchFamily="2" charset="-122"/>
                <a:cs typeface="Times New Roman" pitchFamily="18" charset="0"/>
              </a:rPr>
              <a:t> </a:t>
            </a:r>
          </a:p>
          <a:p>
            <a:pPr lvl="1" algn="l">
              <a:buFontTx/>
              <a:buChar char="•"/>
            </a:pPr>
            <a:r>
              <a:rPr lang="zh-CN" altLang="en-US" b="1">
                <a:ea typeface="黑体" pitchFamily="2" charset="-122"/>
                <a:cs typeface="Times New Roman" pitchFamily="18" charset="0"/>
              </a:rPr>
              <a:t>从数学上研究很困难</a:t>
            </a:r>
            <a:endParaRPr lang="en-US" altLang="zh-CN" b="1">
              <a:ea typeface="黑体" pitchFamily="2" charset="-122"/>
              <a:cs typeface="Times New Roman" pitchFamily="18" charset="0"/>
            </a:endParaRPr>
          </a:p>
          <a:p>
            <a:pPr lvl="1" algn="l">
              <a:buFontTx/>
              <a:buChar char="•"/>
            </a:pPr>
            <a:r>
              <a:rPr lang="en-US" altLang="zh-CN" b="1">
                <a:ea typeface="黑体" pitchFamily="2" charset="-122"/>
                <a:cs typeface="Times New Roman" pitchFamily="18" charset="0"/>
              </a:rPr>
              <a:t> </a:t>
            </a:r>
            <a:r>
              <a:rPr lang="zh-CN" altLang="en-US" b="1">
                <a:ea typeface="黑体" pitchFamily="2" charset="-122"/>
                <a:cs typeface="Times New Roman" pitchFamily="18" charset="0"/>
              </a:rPr>
              <a:t>经验研究</a:t>
            </a:r>
          </a:p>
          <a:p>
            <a:pPr lvl="1" algn="l"/>
            <a:endParaRPr lang="en-US" altLang="zh-CN" b="1">
              <a:ea typeface="黑体" pitchFamily="2" charset="-122"/>
              <a:cs typeface="Times New Roman" pitchFamily="18" charset="0"/>
            </a:endParaRPr>
          </a:p>
        </p:txBody>
      </p:sp>
      <p:sp>
        <p:nvSpPr>
          <p:cNvPr id="82949" name="Rectangle 8"/>
          <p:cNvSpPr>
            <a:spLocks noChangeArrowheads="1"/>
          </p:cNvSpPr>
          <p:nvPr/>
        </p:nvSpPr>
        <p:spPr bwMode="auto">
          <a:xfrm>
            <a:off x="1136650" y="20955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b="1">
                <a:solidFill>
                  <a:srgbClr val="7030A0"/>
                </a:solidFill>
              </a:rPr>
              <a:t>两种解答</a:t>
            </a:r>
          </a:p>
        </p:txBody>
      </p:sp>
      <p:sp>
        <p:nvSpPr>
          <p:cNvPr id="2" name="Text Box 4"/>
          <p:cNvSpPr txBox="1">
            <a:spLocks noChangeArrowheads="1"/>
          </p:cNvSpPr>
          <p:nvPr/>
        </p:nvSpPr>
        <p:spPr bwMode="auto">
          <a:xfrm>
            <a:off x="1179513" y="3700463"/>
            <a:ext cx="73406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endParaRPr lang="zh-CN" altLang="en-US" b="1">
              <a:solidFill>
                <a:srgbClr val="CC0000"/>
              </a:solidFill>
              <a:ea typeface="黑体" pitchFamily="2" charset="-122"/>
              <a:cs typeface="Times New Roman" pitchFamily="18" charset="0"/>
            </a:endParaRPr>
          </a:p>
          <a:p>
            <a:pPr algn="l">
              <a:spcBef>
                <a:spcPct val="20000"/>
              </a:spcBef>
              <a:buFont typeface="Wingdings" pitchFamily="2" charset="2"/>
              <a:buChar char="Ø"/>
            </a:pPr>
            <a:r>
              <a:rPr lang="zh-CN" altLang="en-US" b="1">
                <a:solidFill>
                  <a:srgbClr val="7030A0"/>
                </a:solidFill>
                <a:ea typeface="黑体" pitchFamily="2" charset="-122"/>
                <a:cs typeface="Times New Roman" pitchFamily="18" charset="0"/>
              </a:rPr>
              <a:t>最坏</a:t>
            </a:r>
            <a:r>
              <a:rPr lang="zh-CN" altLang="en-US" b="1">
                <a:ea typeface="黑体" pitchFamily="2" charset="-122"/>
                <a:cs typeface="Times New Roman" pitchFamily="18" charset="0"/>
              </a:rPr>
              <a:t>情况</a:t>
            </a:r>
            <a:r>
              <a:rPr lang="en-US" altLang="zh-CN" b="1">
                <a:ea typeface="黑体" pitchFamily="2" charset="-122"/>
                <a:cs typeface="Times New Roman" pitchFamily="18" charset="0"/>
              </a:rPr>
              <a:t>(worst case): </a:t>
            </a:r>
            <a:r>
              <a:rPr lang="zh-CN" altLang="en-US" b="1">
                <a:ea typeface="黑体" pitchFamily="2" charset="-122"/>
                <a:cs typeface="Times New Roman" pitchFamily="18" charset="0"/>
              </a:rPr>
              <a:t>最难的问题需要多少时间</a:t>
            </a:r>
            <a:r>
              <a:rPr lang="en-US" altLang="zh-CN" b="1">
                <a:ea typeface="黑体" pitchFamily="2" charset="-122"/>
                <a:cs typeface="Times New Roman" pitchFamily="18" charset="0"/>
              </a:rPr>
              <a:t> </a:t>
            </a:r>
          </a:p>
          <a:p>
            <a:pPr lvl="1" algn="l">
              <a:buFontTx/>
              <a:buChar char="•"/>
            </a:pPr>
            <a:r>
              <a:rPr lang="zh-CN" altLang="en-US" b="1">
                <a:ea typeface="黑体" pitchFamily="2" charset="-122"/>
                <a:cs typeface="Times New Roman" pitchFamily="18" charset="0"/>
              </a:rPr>
              <a:t>数学上是可处理的</a:t>
            </a:r>
            <a:r>
              <a:rPr lang="en-US" altLang="zh-CN" b="1">
                <a:ea typeface="黑体" pitchFamily="2" charset="-122"/>
                <a:cs typeface="Times New Roman" pitchFamily="18" charset="0"/>
              </a:rPr>
              <a:t> </a:t>
            </a:r>
          </a:p>
          <a:p>
            <a:pPr lvl="1" algn="l">
              <a:buFontTx/>
              <a:buChar char="•"/>
            </a:pPr>
            <a:r>
              <a:rPr lang="zh-CN" altLang="en-US" b="1">
                <a:ea typeface="黑体" pitchFamily="2" charset="-122"/>
                <a:cs typeface="Times New Roman" pitchFamily="18" charset="0"/>
              </a:rPr>
              <a:t>有限值</a:t>
            </a:r>
            <a:r>
              <a:rPr lang="en-US" altLang="zh-CN" b="1">
                <a:ea typeface="黑体" pitchFamily="2" charset="-122"/>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28"/>
                                        </p:tgtEl>
                                        <p:attrNameLst>
                                          <p:attrName>style.visibility</p:attrName>
                                        </p:attrNameLst>
                                      </p:cBhvr>
                                      <p:to>
                                        <p:strVal val="visible"/>
                                      </p:to>
                                    </p:set>
                                    <p:animEffect transition="in" filter="wipe(up)">
                                      <p:cBhvr>
                                        <p:cTn id="7" dur="500"/>
                                        <p:tgtEl>
                                          <p:spTgt spid="308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835150" y="476250"/>
            <a:ext cx="4968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3600" b="1">
                <a:solidFill>
                  <a:srgbClr val="0070C0"/>
                </a:solidFill>
                <a:latin typeface="黑体" pitchFamily="2" charset="-122"/>
                <a:ea typeface="黑体" pitchFamily="2" charset="-122"/>
              </a:rPr>
              <a:t>度量</a:t>
            </a:r>
            <a:r>
              <a:rPr lang="en-US" altLang="zh-CN" sz="3600" b="1">
                <a:solidFill>
                  <a:srgbClr val="0070C0"/>
                </a:solidFill>
              </a:rPr>
              <a:t>(measures)</a:t>
            </a:r>
          </a:p>
        </p:txBody>
      </p:sp>
      <p:sp>
        <p:nvSpPr>
          <p:cNvPr id="87043" name="Text Box 3"/>
          <p:cNvSpPr txBox="1">
            <a:spLocks noChangeArrowheads="1"/>
          </p:cNvSpPr>
          <p:nvPr/>
        </p:nvSpPr>
        <p:spPr bwMode="auto">
          <a:xfrm>
            <a:off x="1116013" y="1196975"/>
            <a:ext cx="66976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ea typeface="黑体" pitchFamily="2" charset="-122"/>
                <a:cs typeface="Times New Roman" pitchFamily="18" charset="0"/>
              </a:rPr>
              <a:t>规模度量 </a:t>
            </a:r>
            <a:r>
              <a:rPr lang="en-US" altLang="zh-CN" b="1" dirty="0">
                <a:solidFill>
                  <a:srgbClr val="7030A0"/>
                </a:solidFill>
                <a:ea typeface="黑体" pitchFamily="2" charset="-122"/>
                <a:cs typeface="Times New Roman" pitchFamily="18" charset="0"/>
              </a:rPr>
              <a:t>(measures of size)</a:t>
            </a:r>
            <a:r>
              <a:rPr lang="zh-CN" altLang="en-US" b="1" dirty="0">
                <a:ea typeface="黑体" pitchFamily="2" charset="-122"/>
                <a:cs typeface="Times New Roman" pitchFamily="18" charset="0"/>
              </a:rPr>
              <a:t>－问题的度量</a:t>
            </a:r>
          </a:p>
          <a:p>
            <a:pPr algn="l">
              <a:buFont typeface="Wingdings" pitchFamily="2" charset="2"/>
              <a:buChar char="Ø"/>
            </a:pPr>
            <a:r>
              <a:rPr lang="zh-CN" altLang="en-US" b="1" dirty="0">
                <a:ea typeface="黑体" pitchFamily="2" charset="-122"/>
                <a:cs typeface="Times New Roman" pitchFamily="18" charset="0"/>
              </a:rPr>
              <a:t> 约束的个数 </a:t>
            </a:r>
            <a:r>
              <a:rPr lang="en-US" altLang="zh-CN" b="1" i="1" dirty="0">
                <a:ea typeface="黑体" pitchFamily="2" charset="-122"/>
                <a:cs typeface="Times New Roman" pitchFamily="18" charset="0"/>
              </a:rPr>
              <a:t>m </a:t>
            </a:r>
            <a:r>
              <a:rPr lang="zh-CN" altLang="en-US" b="1" dirty="0">
                <a:ea typeface="黑体" pitchFamily="2" charset="-122"/>
                <a:cs typeface="Times New Roman" pitchFamily="18" charset="0"/>
              </a:rPr>
              <a:t>和</a:t>
            </a:r>
            <a:r>
              <a:rPr lang="en-US" altLang="zh-CN" b="1" dirty="0">
                <a:ea typeface="黑体" pitchFamily="2" charset="-122"/>
                <a:cs typeface="Times New Roman" pitchFamily="18" charset="0"/>
              </a:rPr>
              <a:t>/</a:t>
            </a:r>
            <a:r>
              <a:rPr lang="zh-CN" altLang="en-US" b="1" dirty="0">
                <a:ea typeface="黑体" pitchFamily="2" charset="-122"/>
                <a:cs typeface="Times New Roman" pitchFamily="18" charset="0"/>
              </a:rPr>
              <a:t>或者变量的个数 </a:t>
            </a:r>
            <a:r>
              <a:rPr lang="en-US" altLang="zh-CN" b="1" i="1" dirty="0">
                <a:ea typeface="黑体" pitchFamily="2" charset="-122"/>
                <a:cs typeface="Times New Roman" pitchFamily="18" charset="0"/>
              </a:rPr>
              <a:t>n</a:t>
            </a:r>
          </a:p>
          <a:p>
            <a:pPr algn="l">
              <a:buFont typeface="Wingdings" pitchFamily="2" charset="2"/>
              <a:buChar char="Ø"/>
            </a:pPr>
            <a:r>
              <a:rPr lang="en-US" altLang="zh-CN" b="1" dirty="0">
                <a:ea typeface="黑体" pitchFamily="2" charset="-122"/>
                <a:cs typeface="Times New Roman" pitchFamily="18" charset="0"/>
              </a:rPr>
              <a:t> </a:t>
            </a:r>
            <a:r>
              <a:rPr lang="zh-CN" altLang="en-US" b="1" dirty="0">
                <a:ea typeface="黑体" pitchFamily="2" charset="-122"/>
                <a:cs typeface="Times New Roman" pitchFamily="18" charset="0"/>
              </a:rPr>
              <a:t>数据个数</a:t>
            </a:r>
            <a:r>
              <a:rPr lang="en-US" altLang="zh-CN" b="1" i="1" dirty="0" err="1">
                <a:ea typeface="黑体" pitchFamily="2" charset="-122"/>
                <a:cs typeface="Times New Roman" pitchFamily="18" charset="0"/>
              </a:rPr>
              <a:t>mn</a:t>
            </a:r>
            <a:endParaRPr lang="en-US" altLang="zh-CN" b="1" i="1" dirty="0">
              <a:ea typeface="黑体" pitchFamily="2" charset="-122"/>
              <a:cs typeface="Times New Roman" pitchFamily="18" charset="0"/>
            </a:endParaRPr>
          </a:p>
          <a:p>
            <a:pPr algn="l">
              <a:buFont typeface="Wingdings" pitchFamily="2" charset="2"/>
              <a:buChar char="Ø"/>
            </a:pPr>
            <a:r>
              <a:rPr lang="en-US" altLang="zh-CN" b="1" dirty="0">
                <a:ea typeface="黑体" pitchFamily="2" charset="-122"/>
                <a:cs typeface="Times New Roman" pitchFamily="18" charset="0"/>
              </a:rPr>
              <a:t> </a:t>
            </a:r>
            <a:r>
              <a:rPr lang="zh-CN" altLang="en-US" b="1" dirty="0">
                <a:ea typeface="黑体" pitchFamily="2" charset="-122"/>
                <a:cs typeface="Times New Roman" pitchFamily="18" charset="0"/>
              </a:rPr>
              <a:t>非零数据的个数</a:t>
            </a:r>
          </a:p>
          <a:p>
            <a:pPr algn="l">
              <a:buFont typeface="Wingdings" pitchFamily="2" charset="2"/>
              <a:buChar char="Ø"/>
            </a:pPr>
            <a:r>
              <a:rPr lang="zh-CN" altLang="en-US" b="1" dirty="0">
                <a:ea typeface="黑体" pitchFamily="2" charset="-122"/>
                <a:cs typeface="Times New Roman" pitchFamily="18" charset="0"/>
              </a:rPr>
              <a:t> 尺寸，比如以</a:t>
            </a:r>
            <a:r>
              <a:rPr lang="en-US" altLang="zh-CN" b="1" dirty="0">
                <a:ea typeface="黑体" pitchFamily="2" charset="-122"/>
                <a:cs typeface="Times New Roman" pitchFamily="18" charset="0"/>
              </a:rPr>
              <a:t>bytes</a:t>
            </a:r>
            <a:r>
              <a:rPr lang="zh-CN" altLang="en-US" b="1" dirty="0">
                <a:ea typeface="黑体" pitchFamily="2" charset="-122"/>
                <a:cs typeface="Times New Roman" pitchFamily="18" charset="0"/>
              </a:rPr>
              <a:t>为单位</a:t>
            </a:r>
          </a:p>
        </p:txBody>
      </p:sp>
      <p:sp>
        <p:nvSpPr>
          <p:cNvPr id="87044" name="Text Box 4"/>
          <p:cNvSpPr txBox="1">
            <a:spLocks noChangeArrowheads="1"/>
          </p:cNvSpPr>
          <p:nvPr/>
        </p:nvSpPr>
        <p:spPr bwMode="auto">
          <a:xfrm>
            <a:off x="1187450" y="3500438"/>
            <a:ext cx="66976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ea typeface="黑体" pitchFamily="2" charset="-122"/>
                <a:cs typeface="Times New Roman" pitchFamily="18" charset="0"/>
              </a:rPr>
              <a:t>度量时间</a:t>
            </a:r>
            <a:r>
              <a:rPr lang="en-US" altLang="zh-CN" b="1">
                <a:solidFill>
                  <a:srgbClr val="7030A0"/>
                </a:solidFill>
                <a:ea typeface="黑体" pitchFamily="2" charset="-122"/>
                <a:cs typeface="Times New Roman" pitchFamily="18" charset="0"/>
              </a:rPr>
              <a:t>(measuring time) </a:t>
            </a:r>
            <a:r>
              <a:rPr lang="zh-CN" altLang="en-US" b="1">
                <a:ea typeface="黑体" pitchFamily="2" charset="-122"/>
                <a:cs typeface="Times New Roman" pitchFamily="18" charset="0"/>
              </a:rPr>
              <a:t>－算法的度量</a:t>
            </a:r>
          </a:p>
          <a:p>
            <a:pPr algn="l">
              <a:buFont typeface="Wingdings" pitchFamily="2" charset="2"/>
              <a:buChar char="Ø"/>
            </a:pPr>
            <a:r>
              <a:rPr lang="zh-CN" altLang="en-US" b="1">
                <a:ea typeface="黑体" pitchFamily="2" charset="-122"/>
                <a:cs typeface="Times New Roman" pitchFamily="18" charset="0"/>
              </a:rPr>
              <a:t> 迭代次数</a:t>
            </a:r>
            <a:endParaRPr lang="zh-CN" altLang="en-US" b="1" i="1">
              <a:ea typeface="黑体" pitchFamily="2" charset="-122"/>
              <a:cs typeface="Times New Roman" pitchFamily="18" charset="0"/>
            </a:endParaRPr>
          </a:p>
          <a:p>
            <a:pPr algn="l">
              <a:buFont typeface="Wingdings" pitchFamily="2" charset="2"/>
              <a:buChar char="Ø"/>
            </a:pPr>
            <a:r>
              <a:rPr lang="zh-CN" altLang="en-US" b="1">
                <a:ea typeface="黑体" pitchFamily="2" charset="-122"/>
                <a:cs typeface="Times New Roman" pitchFamily="18" charset="0"/>
              </a:rPr>
              <a:t> 每次迭代的算术运算次数</a:t>
            </a:r>
            <a:endParaRPr lang="zh-CN" altLang="en-US" b="1" i="1">
              <a:ea typeface="黑体" pitchFamily="2" charset="-122"/>
              <a:cs typeface="Times New Roman" pitchFamily="18" charset="0"/>
            </a:endParaRPr>
          </a:p>
          <a:p>
            <a:pPr algn="l">
              <a:buFont typeface="Wingdings" pitchFamily="2" charset="2"/>
              <a:buChar char="Ø"/>
            </a:pPr>
            <a:r>
              <a:rPr lang="zh-CN" altLang="en-US" b="1">
                <a:ea typeface="黑体" pitchFamily="2" charset="-122"/>
                <a:cs typeface="Times New Roman" pitchFamily="18" charset="0"/>
              </a:rPr>
              <a:t> 每次算术运算的时间</a:t>
            </a:r>
            <a:r>
              <a:rPr lang="en-US" altLang="zh-CN" b="1">
                <a:ea typeface="黑体" pitchFamily="2" charset="-122"/>
                <a:cs typeface="Times New Roman" pitchFamily="18" charset="0"/>
              </a:rPr>
              <a:t>(</a:t>
            </a:r>
            <a:r>
              <a:rPr lang="zh-CN" altLang="en-US" b="1">
                <a:ea typeface="黑体" pitchFamily="2" charset="-122"/>
                <a:cs typeface="Times New Roman" pitchFamily="18" charset="0"/>
              </a:rPr>
              <a:t>依赖于硬件</a:t>
            </a:r>
            <a:r>
              <a:rPr lang="en-US" altLang="zh-CN" b="1">
                <a:ea typeface="黑体" pitchFamily="2" charset="-122"/>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up)">
                                      <p:cBhvr>
                                        <p:cTn id="7" dur="500"/>
                                        <p:tgtEl>
                                          <p:spTgt spid="87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wipe(up)">
                                      <p:cBhvr>
                                        <p:cTn id="12"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P spid="8704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835150" y="476250"/>
            <a:ext cx="4968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3600" b="1">
                <a:solidFill>
                  <a:srgbClr val="0070C0"/>
                </a:solidFill>
              </a:rPr>
              <a:t>Klee-Minty</a:t>
            </a:r>
            <a:r>
              <a:rPr lang="zh-CN" altLang="en-US" sz="3600" b="1">
                <a:solidFill>
                  <a:srgbClr val="0070C0"/>
                </a:solidFill>
              </a:rPr>
              <a:t>问题</a:t>
            </a:r>
            <a:r>
              <a:rPr lang="en-US" altLang="zh-CN" sz="3600" b="1">
                <a:solidFill>
                  <a:srgbClr val="0070C0"/>
                </a:solidFill>
              </a:rPr>
              <a:t>(1972)</a:t>
            </a:r>
          </a:p>
        </p:txBody>
      </p:sp>
      <p:sp>
        <p:nvSpPr>
          <p:cNvPr id="84995" name="Text Box 4"/>
          <p:cNvSpPr txBox="1">
            <a:spLocks noChangeArrowheads="1"/>
          </p:cNvSpPr>
          <p:nvPr/>
        </p:nvSpPr>
        <p:spPr bwMode="auto">
          <a:xfrm>
            <a:off x="684213" y="32131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i="1">
                <a:solidFill>
                  <a:srgbClr val="7030A0"/>
                </a:solidFill>
                <a:latin typeface="Arial" pitchFamily="34" charset="0"/>
                <a:ea typeface="黑体" pitchFamily="2" charset="-122"/>
              </a:rPr>
              <a:t>n </a:t>
            </a:r>
            <a:r>
              <a:rPr lang="en-US" altLang="zh-CN">
                <a:solidFill>
                  <a:srgbClr val="7030A0"/>
                </a:solidFill>
                <a:latin typeface="Arial" pitchFamily="34" charset="0"/>
                <a:ea typeface="黑体" pitchFamily="2" charset="-122"/>
              </a:rPr>
              <a:t>= 3 </a:t>
            </a:r>
            <a:r>
              <a:rPr lang="zh-CN" altLang="en-US">
                <a:solidFill>
                  <a:srgbClr val="7030A0"/>
                </a:solidFill>
                <a:latin typeface="Arial" pitchFamily="34" charset="0"/>
                <a:ea typeface="黑体" pitchFamily="2" charset="-122"/>
              </a:rPr>
              <a:t>时</a:t>
            </a:r>
            <a:r>
              <a:rPr lang="zh-CN" altLang="en-US">
                <a:solidFill>
                  <a:srgbClr val="7030A0"/>
                </a:solidFill>
              </a:rPr>
              <a:t>：</a:t>
            </a:r>
          </a:p>
        </p:txBody>
      </p:sp>
      <p:pic>
        <p:nvPicPr>
          <p:cNvPr id="8499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1209675"/>
            <a:ext cx="77231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499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3770313"/>
            <a:ext cx="598805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187450" y="476250"/>
            <a:ext cx="7677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3600" b="1">
                <a:solidFill>
                  <a:srgbClr val="0070C0"/>
                </a:solidFill>
              </a:rPr>
              <a:t>扭曲的立方体</a:t>
            </a:r>
            <a:r>
              <a:rPr lang="en-US" altLang="zh-CN" sz="3600" b="1">
                <a:solidFill>
                  <a:srgbClr val="0070C0"/>
                </a:solidFill>
              </a:rPr>
              <a:t>(A distorted Cube)</a:t>
            </a:r>
          </a:p>
        </p:txBody>
      </p:sp>
      <p:sp>
        <p:nvSpPr>
          <p:cNvPr id="86019" name="Text Box 4"/>
          <p:cNvSpPr txBox="1">
            <a:spLocks noChangeArrowheads="1"/>
          </p:cNvSpPr>
          <p:nvPr/>
        </p:nvSpPr>
        <p:spPr bwMode="auto">
          <a:xfrm>
            <a:off x="828675" y="1341438"/>
            <a:ext cx="34559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cs typeface="Times New Roman" pitchFamily="18" charset="0"/>
              </a:rPr>
              <a:t>约束集是如下立方体的稍微</a:t>
            </a:r>
            <a:r>
              <a:rPr lang="en-US" altLang="zh-CN" b="1">
                <a:ea typeface="黑体" pitchFamily="2" charset="-122"/>
                <a:cs typeface="Times New Roman" pitchFamily="18" charset="0"/>
              </a:rPr>
              <a:t>(minor)</a:t>
            </a:r>
            <a:r>
              <a:rPr lang="zh-CN" altLang="en-US" b="1">
                <a:ea typeface="黑体" pitchFamily="2" charset="-122"/>
                <a:cs typeface="Times New Roman" pitchFamily="18" charset="0"/>
              </a:rPr>
              <a:t>扭曲：</a:t>
            </a:r>
          </a:p>
        </p:txBody>
      </p:sp>
      <p:grpSp>
        <p:nvGrpSpPr>
          <p:cNvPr id="86020" name="Group 12"/>
          <p:cNvGrpSpPr>
            <a:grpSpLocks/>
          </p:cNvGrpSpPr>
          <p:nvPr/>
        </p:nvGrpSpPr>
        <p:grpSpPr bwMode="auto">
          <a:xfrm>
            <a:off x="4937125" y="1352550"/>
            <a:ext cx="3667125" cy="5062538"/>
            <a:chOff x="3110" y="844"/>
            <a:chExt cx="2310" cy="3357"/>
          </a:xfrm>
        </p:grpSpPr>
        <p:grpSp>
          <p:nvGrpSpPr>
            <p:cNvPr id="86022" name="Group 5"/>
            <p:cNvGrpSpPr>
              <a:grpSpLocks/>
            </p:cNvGrpSpPr>
            <p:nvPr/>
          </p:nvGrpSpPr>
          <p:grpSpPr bwMode="auto">
            <a:xfrm>
              <a:off x="3110" y="844"/>
              <a:ext cx="2310" cy="3357"/>
              <a:chOff x="3110" y="754"/>
              <a:chExt cx="2310" cy="3357"/>
            </a:xfrm>
          </p:grpSpPr>
          <p:pic>
            <p:nvPicPr>
              <p:cNvPr id="860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 y="754"/>
                <a:ext cx="2310" cy="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5" name="Text Box 7"/>
              <p:cNvSpPr txBox="1">
                <a:spLocks noChangeArrowheads="1"/>
              </p:cNvSpPr>
              <p:nvPr/>
            </p:nvSpPr>
            <p:spPr bwMode="auto">
              <a:xfrm>
                <a:off x="4287" y="754"/>
                <a:ext cx="99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i="1">
                    <a:solidFill>
                      <a:srgbClr val="CC0000"/>
                    </a:solidFill>
                  </a:rPr>
                  <a:t>n</a:t>
                </a:r>
                <a:r>
                  <a:rPr lang="en-US" altLang="zh-CN" b="1">
                    <a:solidFill>
                      <a:srgbClr val="CC0000"/>
                    </a:solidFill>
                  </a:rPr>
                  <a:t>=3</a:t>
                </a:r>
                <a:r>
                  <a:rPr lang="zh-CN" altLang="en-US" b="1">
                    <a:solidFill>
                      <a:srgbClr val="CC0000"/>
                    </a:solidFill>
                  </a:rPr>
                  <a:t>时：</a:t>
                </a:r>
              </a:p>
            </p:txBody>
          </p:sp>
        </p:grpSp>
        <p:sp>
          <p:nvSpPr>
            <p:cNvPr id="86023" name="Text Box 8"/>
            <p:cNvSpPr txBox="1">
              <a:spLocks noChangeArrowheads="1"/>
            </p:cNvSpPr>
            <p:nvPr/>
          </p:nvSpPr>
          <p:spPr bwMode="auto">
            <a:xfrm>
              <a:off x="3975" y="2154"/>
              <a:ext cx="453" cy="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a:t>9608</a:t>
              </a:r>
            </a:p>
          </p:txBody>
        </p:sp>
      </p:grpSp>
      <p:pic>
        <p:nvPicPr>
          <p:cNvPr id="8602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2697163"/>
            <a:ext cx="29337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187450" y="476250"/>
            <a:ext cx="655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3600" b="1">
                <a:solidFill>
                  <a:srgbClr val="0070C0"/>
                </a:solidFill>
              </a:rPr>
              <a:t>指数 </a:t>
            </a:r>
            <a:r>
              <a:rPr lang="en-US" altLang="zh-CN" sz="3600" b="1">
                <a:solidFill>
                  <a:srgbClr val="0070C0"/>
                </a:solidFill>
              </a:rPr>
              <a:t>(Exponential)</a:t>
            </a:r>
          </a:p>
        </p:txBody>
      </p:sp>
      <p:sp>
        <p:nvSpPr>
          <p:cNvPr id="87043" name="Text Box 3"/>
          <p:cNvSpPr txBox="1">
            <a:spLocks noChangeArrowheads="1"/>
          </p:cNvSpPr>
          <p:nvPr/>
        </p:nvSpPr>
        <p:spPr bwMode="auto">
          <a:xfrm>
            <a:off x="684213" y="1268413"/>
            <a:ext cx="77755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dirty="0">
                <a:ea typeface="黑体" pitchFamily="2" charset="-122"/>
                <a:cs typeface="Times New Roman" pitchFamily="18" charset="0"/>
              </a:rPr>
              <a:t>Klee-Minty</a:t>
            </a:r>
            <a:r>
              <a:rPr lang="zh-CN" altLang="en-US" b="1" dirty="0">
                <a:ea typeface="黑体" pitchFamily="2" charset="-122"/>
                <a:cs typeface="Times New Roman" pitchFamily="18" charset="0"/>
              </a:rPr>
              <a:t>的问题说明：</a:t>
            </a:r>
          </a:p>
          <a:p>
            <a:pPr algn="l">
              <a:spcBef>
                <a:spcPct val="20000"/>
              </a:spcBef>
            </a:pPr>
            <a:r>
              <a:rPr lang="zh-CN" altLang="en-US" b="1" dirty="0">
                <a:ea typeface="黑体" pitchFamily="2" charset="-122"/>
                <a:cs typeface="Times New Roman" pitchFamily="18" charset="0"/>
              </a:rPr>
              <a:t>    当求解具有 </a:t>
            </a:r>
            <a:r>
              <a:rPr lang="en-US" altLang="zh-CN" b="1" i="1" dirty="0">
                <a:ea typeface="黑体" pitchFamily="2" charset="-122"/>
                <a:cs typeface="Times New Roman" pitchFamily="18" charset="0"/>
              </a:rPr>
              <a:t>n </a:t>
            </a:r>
            <a:r>
              <a:rPr lang="zh-CN" altLang="en-US" b="1" dirty="0">
                <a:ea typeface="黑体" pitchFamily="2" charset="-122"/>
                <a:cs typeface="Times New Roman" pitchFamily="18" charset="0"/>
              </a:rPr>
              <a:t>个变量和约束的</a:t>
            </a:r>
            <a:r>
              <a:rPr lang="en-US" altLang="zh-CN" b="1" dirty="0">
                <a:ea typeface="黑体" pitchFamily="2" charset="-122"/>
                <a:cs typeface="Times New Roman" pitchFamily="18" charset="0"/>
              </a:rPr>
              <a:t>LP</a:t>
            </a:r>
            <a:r>
              <a:rPr lang="zh-CN" altLang="en-US" b="1" dirty="0">
                <a:ea typeface="黑体" pitchFamily="2" charset="-122"/>
                <a:cs typeface="Times New Roman" pitchFamily="18" charset="0"/>
              </a:rPr>
              <a:t>问题时，</a:t>
            </a:r>
            <a:r>
              <a:rPr lang="zh-CN" altLang="en-US" b="1" dirty="0">
                <a:solidFill>
                  <a:srgbClr val="7030A0"/>
                </a:solidFill>
                <a:ea typeface="黑体" pitchFamily="2" charset="-122"/>
                <a:cs typeface="Times New Roman" pitchFamily="18" charset="0"/>
              </a:rPr>
              <a:t>最小系数</a:t>
            </a:r>
            <a:r>
              <a:rPr lang="zh-CN" altLang="en-US" b="1" dirty="0">
                <a:ea typeface="黑体" pitchFamily="2" charset="-122"/>
                <a:cs typeface="Times New Roman" pitchFamily="18" charset="0"/>
              </a:rPr>
              <a:t>规则有可能需要 </a:t>
            </a:r>
            <a:r>
              <a:rPr lang="en-US" altLang="zh-CN" b="1" dirty="0">
                <a:ea typeface="黑体" pitchFamily="2" charset="-122"/>
                <a:cs typeface="Times New Roman" pitchFamily="18" charset="0"/>
              </a:rPr>
              <a:t>2</a:t>
            </a:r>
            <a:r>
              <a:rPr lang="en-US" altLang="zh-CN" b="1" i="1" baseline="30000" dirty="0">
                <a:ea typeface="黑体" pitchFamily="2" charset="-122"/>
                <a:cs typeface="Times New Roman" pitchFamily="18" charset="0"/>
              </a:rPr>
              <a:t>n</a:t>
            </a:r>
            <a:r>
              <a:rPr lang="en-US" altLang="zh-CN" b="1" dirty="0">
                <a:ea typeface="黑体" pitchFamily="2" charset="-122"/>
                <a:cs typeface="Times New Roman" pitchFamily="18" charset="0"/>
              </a:rPr>
              <a:t>-1 </a:t>
            </a:r>
            <a:r>
              <a:rPr lang="zh-CN" altLang="en-US" b="1" dirty="0">
                <a:ea typeface="黑体" pitchFamily="2" charset="-122"/>
                <a:cs typeface="Times New Roman" pitchFamily="18" charset="0"/>
              </a:rPr>
              <a:t>次转轴</a:t>
            </a:r>
            <a:r>
              <a:rPr lang="en-US" altLang="zh-CN" b="1" dirty="0">
                <a:ea typeface="黑体" pitchFamily="2" charset="-122"/>
                <a:cs typeface="Times New Roman" pitchFamily="18" charset="0"/>
              </a:rPr>
              <a:t>(</a:t>
            </a:r>
            <a:r>
              <a:rPr lang="zh-CN" altLang="en-US" b="1" dirty="0">
                <a:ea typeface="黑体" pitchFamily="2" charset="-122"/>
                <a:cs typeface="Times New Roman" pitchFamily="18" charset="0"/>
              </a:rPr>
              <a:t>因此</a:t>
            </a:r>
            <a:r>
              <a:rPr lang="zh-CN" altLang="en-US" b="1" dirty="0">
                <a:solidFill>
                  <a:srgbClr val="7030A0"/>
                </a:solidFill>
                <a:ea typeface="黑体" pitchFamily="2" charset="-122"/>
                <a:cs typeface="Times New Roman" pitchFamily="18" charset="0"/>
              </a:rPr>
              <a:t>遍历</a:t>
            </a:r>
            <a:r>
              <a:rPr lang="zh-CN" altLang="en-US" b="1" dirty="0">
                <a:ea typeface="黑体" pitchFamily="2" charset="-122"/>
                <a:cs typeface="Times New Roman" pitchFamily="18" charset="0"/>
              </a:rPr>
              <a:t>了扭曲立方体的 </a:t>
            </a:r>
            <a:r>
              <a:rPr lang="en-US" altLang="zh-CN" b="1" dirty="0">
                <a:ea typeface="黑体" pitchFamily="2" charset="-122"/>
                <a:cs typeface="Times New Roman" pitchFamily="18" charset="0"/>
              </a:rPr>
              <a:t>2</a:t>
            </a:r>
            <a:r>
              <a:rPr lang="en-US" altLang="zh-CN" b="1" i="1" baseline="30000" dirty="0">
                <a:ea typeface="黑体" pitchFamily="2" charset="-122"/>
                <a:cs typeface="Times New Roman" pitchFamily="18" charset="0"/>
              </a:rPr>
              <a:t>n </a:t>
            </a:r>
            <a:r>
              <a:rPr lang="zh-CN" altLang="en-US" b="1" dirty="0">
                <a:ea typeface="黑体" pitchFamily="2" charset="-122"/>
                <a:cs typeface="Times New Roman" pitchFamily="18" charset="0"/>
              </a:rPr>
              <a:t>个顶点</a:t>
            </a:r>
            <a:r>
              <a:rPr lang="en-US" altLang="zh-CN" b="1" dirty="0">
                <a:ea typeface="黑体" pitchFamily="2" charset="-122"/>
                <a:cs typeface="Times New Roman" pitchFamily="18" charset="0"/>
              </a:rPr>
              <a:t>)</a:t>
            </a:r>
          </a:p>
        </p:txBody>
      </p:sp>
      <p:sp>
        <p:nvSpPr>
          <p:cNvPr id="87044" name="Text Box 5"/>
          <p:cNvSpPr txBox="1">
            <a:spLocks noChangeArrowheads="1"/>
          </p:cNvSpPr>
          <p:nvPr/>
        </p:nvSpPr>
        <p:spPr bwMode="auto">
          <a:xfrm>
            <a:off x="684213" y="2995613"/>
            <a:ext cx="777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cs typeface="Times New Roman" pitchFamily="18" charset="0"/>
              </a:rPr>
              <a:t>当 </a:t>
            </a:r>
            <a:r>
              <a:rPr lang="en-US" altLang="zh-CN" b="1" i="1">
                <a:ea typeface="黑体" pitchFamily="2" charset="-122"/>
                <a:cs typeface="Times New Roman" pitchFamily="18" charset="0"/>
              </a:rPr>
              <a:t>n </a:t>
            </a:r>
            <a:r>
              <a:rPr lang="en-US" altLang="zh-CN" b="1">
                <a:ea typeface="黑体" pitchFamily="2" charset="-122"/>
                <a:cs typeface="Times New Roman" pitchFamily="18" charset="0"/>
              </a:rPr>
              <a:t>= 70 </a:t>
            </a:r>
            <a:r>
              <a:rPr lang="zh-CN" altLang="en-US" b="1">
                <a:ea typeface="黑体" pitchFamily="2" charset="-122"/>
                <a:cs typeface="Times New Roman" pitchFamily="18" charset="0"/>
              </a:rPr>
              <a:t>时，</a:t>
            </a:r>
          </a:p>
        </p:txBody>
      </p:sp>
      <p:sp>
        <p:nvSpPr>
          <p:cNvPr id="312327" name="Text Box 7"/>
          <p:cNvSpPr txBox="1">
            <a:spLocks noChangeArrowheads="1"/>
          </p:cNvSpPr>
          <p:nvPr/>
        </p:nvSpPr>
        <p:spPr bwMode="auto">
          <a:xfrm>
            <a:off x="611188" y="4076700"/>
            <a:ext cx="79200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cs typeface="Times New Roman" pitchFamily="18" charset="0"/>
              </a:rPr>
              <a:t>假设 </a:t>
            </a:r>
            <a:r>
              <a:rPr lang="en-US" altLang="zh-CN" b="1">
                <a:ea typeface="黑体" pitchFamily="2" charset="-122"/>
                <a:cs typeface="Times New Roman" pitchFamily="18" charset="0"/>
              </a:rPr>
              <a:t>1 </a:t>
            </a:r>
            <a:r>
              <a:rPr lang="zh-CN" altLang="en-US" b="1">
                <a:ea typeface="黑体" pitchFamily="2" charset="-122"/>
                <a:cs typeface="Times New Roman" pitchFamily="18" charset="0"/>
              </a:rPr>
              <a:t>秒钟迭代 </a:t>
            </a:r>
            <a:r>
              <a:rPr lang="en-US" altLang="zh-CN" b="1">
                <a:ea typeface="黑体" pitchFamily="2" charset="-122"/>
                <a:cs typeface="Times New Roman" pitchFamily="18" charset="0"/>
              </a:rPr>
              <a:t>1000 </a:t>
            </a:r>
            <a:r>
              <a:rPr lang="zh-CN" altLang="en-US" b="1">
                <a:ea typeface="黑体" pitchFamily="2" charset="-122"/>
                <a:cs typeface="Times New Roman" pitchFamily="18" charset="0"/>
              </a:rPr>
              <a:t>次，求解这个问题需要 </a:t>
            </a:r>
            <a:r>
              <a:rPr lang="en-US" altLang="zh-CN" b="1">
                <a:ea typeface="黑体" pitchFamily="2" charset="-122"/>
                <a:cs typeface="Times New Roman" pitchFamily="18" charset="0"/>
              </a:rPr>
              <a:t>400 </a:t>
            </a:r>
            <a:r>
              <a:rPr lang="zh-CN" altLang="en-US" b="1">
                <a:ea typeface="黑体" pitchFamily="2" charset="-122"/>
                <a:cs typeface="Times New Roman" pitchFamily="18" charset="0"/>
              </a:rPr>
              <a:t>亿年；</a:t>
            </a:r>
          </a:p>
          <a:p>
            <a:pPr algn="l">
              <a:spcBef>
                <a:spcPct val="20000"/>
              </a:spcBef>
            </a:pPr>
            <a:r>
              <a:rPr lang="zh-CN" altLang="en-US" b="1">
                <a:ea typeface="黑体" pitchFamily="2" charset="-122"/>
                <a:cs typeface="Times New Roman" pitchFamily="18" charset="0"/>
              </a:rPr>
              <a:t>宇宙的估计年龄是 </a:t>
            </a:r>
            <a:r>
              <a:rPr lang="en-US" altLang="zh-CN" b="1">
                <a:ea typeface="黑体" pitchFamily="2" charset="-122"/>
                <a:cs typeface="Times New Roman" pitchFamily="18" charset="0"/>
              </a:rPr>
              <a:t>137 </a:t>
            </a:r>
            <a:r>
              <a:rPr lang="zh-CN" altLang="en-US" b="1">
                <a:ea typeface="黑体" pitchFamily="2" charset="-122"/>
                <a:cs typeface="Times New Roman" pitchFamily="18" charset="0"/>
              </a:rPr>
              <a:t>亿年</a:t>
            </a:r>
            <a:r>
              <a:rPr lang="en-US" altLang="zh-CN" b="1">
                <a:ea typeface="黑体" pitchFamily="2" charset="-122"/>
                <a:cs typeface="Times New Roman" pitchFamily="18" charset="0"/>
              </a:rPr>
              <a:t>.</a:t>
            </a:r>
          </a:p>
        </p:txBody>
      </p:sp>
      <p:sp>
        <p:nvSpPr>
          <p:cNvPr id="312328" name="Text Box 8"/>
          <p:cNvSpPr txBox="1">
            <a:spLocks noChangeArrowheads="1"/>
          </p:cNvSpPr>
          <p:nvPr/>
        </p:nvSpPr>
        <p:spPr bwMode="auto">
          <a:xfrm>
            <a:off x="612775" y="5054600"/>
            <a:ext cx="8531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cs typeface="Times New Roman" pitchFamily="18" charset="0"/>
              </a:rPr>
              <a:t>然而每天求解的问题中，变量在</a:t>
            </a:r>
            <a:r>
              <a:rPr lang="en-US" altLang="zh-CN" b="1">
                <a:ea typeface="黑体" pitchFamily="2" charset="-122"/>
                <a:cs typeface="Times New Roman" pitchFamily="18" charset="0"/>
              </a:rPr>
              <a:t>10,000</a:t>
            </a:r>
            <a:r>
              <a:rPr lang="zh-CN" altLang="en-US" b="1">
                <a:ea typeface="黑体" pitchFamily="2" charset="-122"/>
                <a:cs typeface="Times New Roman" pitchFamily="18" charset="0"/>
              </a:rPr>
              <a:t>到</a:t>
            </a:r>
            <a:r>
              <a:rPr lang="en-US" altLang="zh-CN" b="1">
                <a:ea typeface="黑体" pitchFamily="2" charset="-122"/>
                <a:cs typeface="Times New Roman" pitchFamily="18" charset="0"/>
              </a:rPr>
              <a:t>100,000</a:t>
            </a:r>
            <a:r>
              <a:rPr lang="zh-CN" altLang="en-US" b="1">
                <a:ea typeface="黑体" pitchFamily="2" charset="-122"/>
                <a:cs typeface="Times New Roman" pitchFamily="18" charset="0"/>
              </a:rPr>
              <a:t>之间的很普遍</a:t>
            </a:r>
            <a:r>
              <a:rPr lang="en-US" altLang="zh-CN" b="1">
                <a:ea typeface="黑体" pitchFamily="2" charset="-122"/>
                <a:cs typeface="Times New Roman" pitchFamily="18" charset="0"/>
              </a:rPr>
              <a:t>.</a:t>
            </a:r>
          </a:p>
        </p:txBody>
      </p:sp>
      <p:sp>
        <p:nvSpPr>
          <p:cNvPr id="312329" name="Text Box 9"/>
          <p:cNvSpPr txBox="1">
            <a:spLocks noChangeArrowheads="1"/>
          </p:cNvSpPr>
          <p:nvPr/>
        </p:nvSpPr>
        <p:spPr bwMode="auto">
          <a:xfrm>
            <a:off x="611188" y="5734050"/>
            <a:ext cx="792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t>Worst case analysis is just that: </a:t>
            </a:r>
            <a:r>
              <a:rPr lang="en-US" altLang="zh-CN" b="1">
                <a:solidFill>
                  <a:srgbClr val="7030A0"/>
                </a:solidFill>
              </a:rPr>
              <a:t>worst case</a:t>
            </a:r>
            <a:r>
              <a:rPr lang="en-US" altLang="zh-CN" b="1"/>
              <a:t>.</a:t>
            </a:r>
          </a:p>
        </p:txBody>
      </p:sp>
      <p:pic>
        <p:nvPicPr>
          <p:cNvPr id="8704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713" y="3509963"/>
            <a:ext cx="2632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2327"/>
                                        </p:tgtEl>
                                        <p:attrNameLst>
                                          <p:attrName>style.visibility</p:attrName>
                                        </p:attrNameLst>
                                      </p:cBhvr>
                                      <p:to>
                                        <p:strVal val="visible"/>
                                      </p:to>
                                    </p:set>
                                    <p:anim calcmode="lin" valueType="num">
                                      <p:cBhvr additive="base">
                                        <p:cTn id="7" dur="500" fill="hold"/>
                                        <p:tgtEl>
                                          <p:spTgt spid="312327"/>
                                        </p:tgtEl>
                                        <p:attrNameLst>
                                          <p:attrName>ppt_x</p:attrName>
                                        </p:attrNameLst>
                                      </p:cBhvr>
                                      <p:tavLst>
                                        <p:tav tm="0">
                                          <p:val>
                                            <p:strVal val="1+#ppt_w/2"/>
                                          </p:val>
                                        </p:tav>
                                        <p:tav tm="100000">
                                          <p:val>
                                            <p:strVal val="#ppt_x"/>
                                          </p:val>
                                        </p:tav>
                                      </p:tavLst>
                                    </p:anim>
                                    <p:anim calcmode="lin" valueType="num">
                                      <p:cBhvr additive="base">
                                        <p:cTn id="8"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2328"/>
                                        </p:tgtEl>
                                        <p:attrNameLst>
                                          <p:attrName>style.visibility</p:attrName>
                                        </p:attrNameLst>
                                      </p:cBhvr>
                                      <p:to>
                                        <p:strVal val="visible"/>
                                      </p:to>
                                    </p:set>
                                    <p:anim calcmode="lin" valueType="num">
                                      <p:cBhvr additive="base">
                                        <p:cTn id="13" dur="500" fill="hold"/>
                                        <p:tgtEl>
                                          <p:spTgt spid="312328"/>
                                        </p:tgtEl>
                                        <p:attrNameLst>
                                          <p:attrName>ppt_x</p:attrName>
                                        </p:attrNameLst>
                                      </p:cBhvr>
                                      <p:tavLst>
                                        <p:tav tm="0">
                                          <p:val>
                                            <p:strVal val="1+#ppt_w/2"/>
                                          </p:val>
                                        </p:tav>
                                        <p:tav tm="100000">
                                          <p:val>
                                            <p:strVal val="#ppt_x"/>
                                          </p:val>
                                        </p:tav>
                                      </p:tavLst>
                                    </p:anim>
                                    <p:anim calcmode="lin" valueType="num">
                                      <p:cBhvr additive="base">
                                        <p:cTn id="14" dur="500" fill="hold"/>
                                        <p:tgtEl>
                                          <p:spTgt spid="31232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2329"/>
                                        </p:tgtEl>
                                        <p:attrNameLst>
                                          <p:attrName>style.visibility</p:attrName>
                                        </p:attrNameLst>
                                      </p:cBhvr>
                                      <p:to>
                                        <p:strVal val="visible"/>
                                      </p:to>
                                    </p:set>
                                    <p:anim calcmode="lin" valueType="num">
                                      <p:cBhvr additive="base">
                                        <p:cTn id="19" dur="500" fill="hold"/>
                                        <p:tgtEl>
                                          <p:spTgt spid="312329"/>
                                        </p:tgtEl>
                                        <p:attrNameLst>
                                          <p:attrName>ppt_x</p:attrName>
                                        </p:attrNameLst>
                                      </p:cBhvr>
                                      <p:tavLst>
                                        <p:tav tm="0">
                                          <p:val>
                                            <p:strVal val="#ppt_x"/>
                                          </p:val>
                                        </p:tav>
                                        <p:tav tm="100000">
                                          <p:val>
                                            <p:strVal val="#ppt_x"/>
                                          </p:val>
                                        </p:tav>
                                      </p:tavLst>
                                    </p:anim>
                                    <p:anim calcmode="lin" valueType="num">
                                      <p:cBhvr additive="base">
                                        <p:cTn id="20" dur="500" fill="hold"/>
                                        <p:tgtEl>
                                          <p:spTgt spid="312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7" grpId="0"/>
      <p:bldP spid="312328" grpId="0"/>
      <p:bldP spid="31232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88950" y="333375"/>
            <a:ext cx="4895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3200" b="1">
                <a:solidFill>
                  <a:srgbClr val="0070C0"/>
                </a:solidFill>
              </a:rPr>
              <a:t>复杂度</a:t>
            </a:r>
            <a:r>
              <a:rPr lang="en-US" altLang="zh-CN" sz="3200" b="1">
                <a:solidFill>
                  <a:srgbClr val="0070C0"/>
                </a:solidFill>
              </a:rPr>
              <a:t>(Complexity)</a:t>
            </a:r>
          </a:p>
        </p:txBody>
      </p:sp>
      <p:sp>
        <p:nvSpPr>
          <p:cNvPr id="88067" name="Text Box 3"/>
          <p:cNvSpPr txBox="1">
            <a:spLocks noChangeArrowheads="1"/>
          </p:cNvSpPr>
          <p:nvPr/>
        </p:nvSpPr>
        <p:spPr bwMode="auto">
          <a:xfrm>
            <a:off x="684213" y="1125538"/>
            <a:ext cx="32400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ea typeface="黑体" pitchFamily="2" charset="-122"/>
                <a:cs typeface="Times New Roman" pitchFamily="18" charset="0"/>
              </a:rPr>
              <a:t>排序：</a:t>
            </a:r>
            <a:r>
              <a:rPr lang="en-US" altLang="zh-CN" b="1" i="1">
                <a:ea typeface="黑体" pitchFamily="2" charset="-122"/>
                <a:cs typeface="Times New Roman" pitchFamily="18" charset="0"/>
              </a:rPr>
              <a:t>O</a:t>
            </a:r>
            <a:r>
              <a:rPr lang="en-US" altLang="zh-CN" b="1">
                <a:ea typeface="黑体" pitchFamily="2" charset="-122"/>
                <a:cs typeface="Times New Roman" pitchFamily="18" charset="0"/>
              </a:rPr>
              <a:t>(</a:t>
            </a:r>
            <a:r>
              <a:rPr lang="en-US" altLang="zh-CN" b="1" i="1">
                <a:ea typeface="黑体" pitchFamily="2" charset="-122"/>
                <a:cs typeface="Times New Roman" pitchFamily="18" charset="0"/>
              </a:rPr>
              <a:t>n</a:t>
            </a:r>
            <a:r>
              <a:rPr lang="en-US" altLang="zh-CN" b="1">
                <a:ea typeface="黑体" pitchFamily="2" charset="-122"/>
                <a:cs typeface="Times New Roman" pitchFamily="18" charset="0"/>
              </a:rPr>
              <a:t>log</a:t>
            </a:r>
            <a:r>
              <a:rPr lang="en-US" altLang="zh-CN" b="1" i="1">
                <a:ea typeface="黑体" pitchFamily="2" charset="-122"/>
                <a:cs typeface="Times New Roman" pitchFamily="18" charset="0"/>
              </a:rPr>
              <a:t>n</a:t>
            </a:r>
            <a:r>
              <a:rPr lang="en-US" altLang="zh-CN" b="1">
                <a:ea typeface="黑体" pitchFamily="2" charset="-122"/>
                <a:cs typeface="Times New Roman" pitchFamily="18" charset="0"/>
              </a:rPr>
              <a:t>)</a:t>
            </a:r>
          </a:p>
          <a:p>
            <a:pPr algn="l">
              <a:spcBef>
                <a:spcPct val="20000"/>
              </a:spcBef>
            </a:pPr>
            <a:r>
              <a:rPr lang="zh-CN" altLang="en-US" b="1">
                <a:ea typeface="黑体" pitchFamily="2" charset="-122"/>
                <a:cs typeface="Times New Roman" pitchFamily="18" charset="0"/>
              </a:rPr>
              <a:t>矩阵乘以向量：</a:t>
            </a:r>
            <a:r>
              <a:rPr lang="en-US" altLang="zh-CN" b="1" i="1">
                <a:ea typeface="黑体" pitchFamily="2" charset="-122"/>
                <a:cs typeface="Times New Roman" pitchFamily="18" charset="0"/>
              </a:rPr>
              <a:t>O</a:t>
            </a:r>
            <a:r>
              <a:rPr lang="en-US" altLang="zh-CN" b="1">
                <a:ea typeface="黑体" pitchFamily="2" charset="-122"/>
                <a:cs typeface="Times New Roman" pitchFamily="18" charset="0"/>
              </a:rPr>
              <a:t>(</a:t>
            </a:r>
            <a:r>
              <a:rPr lang="en-US" altLang="zh-CN" b="1" i="1">
                <a:ea typeface="黑体" pitchFamily="2" charset="-122"/>
                <a:cs typeface="Times New Roman" pitchFamily="18" charset="0"/>
              </a:rPr>
              <a:t>n</a:t>
            </a:r>
            <a:r>
              <a:rPr lang="en-US" altLang="zh-CN" b="1" baseline="30000">
                <a:ea typeface="黑体" pitchFamily="2" charset="-122"/>
                <a:cs typeface="Times New Roman" pitchFamily="18" charset="0"/>
              </a:rPr>
              <a:t>2</a:t>
            </a:r>
            <a:r>
              <a:rPr lang="en-US" altLang="zh-CN" b="1">
                <a:ea typeface="黑体" pitchFamily="2" charset="-122"/>
                <a:cs typeface="Times New Roman" pitchFamily="18" charset="0"/>
              </a:rPr>
              <a:t>)</a:t>
            </a:r>
          </a:p>
          <a:p>
            <a:pPr algn="l">
              <a:spcBef>
                <a:spcPct val="20000"/>
              </a:spcBef>
            </a:pPr>
            <a:r>
              <a:rPr lang="zh-CN" altLang="en-US" b="1">
                <a:ea typeface="黑体" pitchFamily="2" charset="-122"/>
                <a:cs typeface="Times New Roman" pitchFamily="18" charset="0"/>
              </a:rPr>
              <a:t>矩阵乘以矩阵：</a:t>
            </a:r>
            <a:r>
              <a:rPr lang="en-US" altLang="zh-CN" b="1" i="1">
                <a:ea typeface="黑体" pitchFamily="2" charset="-122"/>
                <a:cs typeface="Times New Roman" pitchFamily="18" charset="0"/>
              </a:rPr>
              <a:t>O</a:t>
            </a:r>
            <a:r>
              <a:rPr lang="en-US" altLang="zh-CN" b="1">
                <a:ea typeface="黑体" pitchFamily="2" charset="-122"/>
                <a:cs typeface="Times New Roman" pitchFamily="18" charset="0"/>
              </a:rPr>
              <a:t>(</a:t>
            </a:r>
            <a:r>
              <a:rPr lang="en-US" altLang="zh-CN" b="1" i="1">
                <a:ea typeface="黑体" pitchFamily="2" charset="-122"/>
                <a:cs typeface="Times New Roman" pitchFamily="18" charset="0"/>
              </a:rPr>
              <a:t>n</a:t>
            </a:r>
            <a:r>
              <a:rPr lang="en-US" altLang="zh-CN" b="1" baseline="30000">
                <a:ea typeface="黑体" pitchFamily="2" charset="-122"/>
                <a:cs typeface="Times New Roman" pitchFamily="18" charset="0"/>
              </a:rPr>
              <a:t>3</a:t>
            </a:r>
            <a:r>
              <a:rPr lang="en-US" altLang="zh-CN" b="1">
                <a:ea typeface="黑体" pitchFamily="2" charset="-122"/>
                <a:cs typeface="Times New Roman" pitchFamily="18" charset="0"/>
              </a:rPr>
              <a:t>)</a:t>
            </a:r>
          </a:p>
          <a:p>
            <a:pPr algn="l">
              <a:spcBef>
                <a:spcPct val="20000"/>
              </a:spcBef>
            </a:pPr>
            <a:r>
              <a:rPr lang="zh-CN" altLang="en-US" b="1">
                <a:ea typeface="黑体" pitchFamily="2" charset="-122"/>
                <a:cs typeface="Times New Roman" pitchFamily="18" charset="0"/>
              </a:rPr>
              <a:t>解线性方程组：</a:t>
            </a:r>
            <a:r>
              <a:rPr lang="en-US" altLang="zh-CN" b="1" i="1">
                <a:ea typeface="黑体" pitchFamily="2" charset="-122"/>
                <a:cs typeface="Times New Roman" pitchFamily="18" charset="0"/>
              </a:rPr>
              <a:t>O</a:t>
            </a:r>
            <a:r>
              <a:rPr lang="en-US" altLang="zh-CN" b="1">
                <a:ea typeface="黑体" pitchFamily="2" charset="-122"/>
                <a:cs typeface="Times New Roman" pitchFamily="18" charset="0"/>
              </a:rPr>
              <a:t>(</a:t>
            </a:r>
            <a:r>
              <a:rPr lang="en-US" altLang="zh-CN" b="1" i="1">
                <a:ea typeface="黑体" pitchFamily="2" charset="-122"/>
                <a:cs typeface="Times New Roman" pitchFamily="18" charset="0"/>
              </a:rPr>
              <a:t>n</a:t>
            </a:r>
            <a:r>
              <a:rPr lang="en-US" altLang="zh-CN" b="1" baseline="30000">
                <a:ea typeface="黑体" pitchFamily="2" charset="-122"/>
                <a:cs typeface="Times New Roman" pitchFamily="18" charset="0"/>
              </a:rPr>
              <a:t>3</a:t>
            </a:r>
            <a:r>
              <a:rPr lang="en-US" altLang="zh-CN" b="1">
                <a:ea typeface="黑体" pitchFamily="2" charset="-122"/>
                <a:cs typeface="Times New Roman" pitchFamily="18" charset="0"/>
              </a:rPr>
              <a:t>)</a:t>
            </a:r>
          </a:p>
        </p:txBody>
      </p:sp>
      <p:sp>
        <p:nvSpPr>
          <p:cNvPr id="313348" name="Text Box 4"/>
          <p:cNvSpPr txBox="1">
            <a:spLocks noChangeArrowheads="1"/>
          </p:cNvSpPr>
          <p:nvPr/>
        </p:nvSpPr>
        <p:spPr bwMode="auto">
          <a:xfrm>
            <a:off x="684213" y="3213100"/>
            <a:ext cx="48958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20000"/>
              </a:spcBef>
            </a:pPr>
            <a:r>
              <a:rPr lang="zh-CN" altLang="en-US" b="1" dirty="0">
                <a:solidFill>
                  <a:srgbClr val="7030A0"/>
                </a:solidFill>
                <a:ea typeface="黑体" pitchFamily="2" charset="-122"/>
                <a:cs typeface="Times New Roman" pitchFamily="18" charset="0"/>
              </a:rPr>
              <a:t>单纯形法：</a:t>
            </a:r>
          </a:p>
          <a:p>
            <a:pPr algn="l">
              <a:spcBef>
                <a:spcPct val="10000"/>
              </a:spcBef>
              <a:buFont typeface="Wingdings" pitchFamily="2" charset="2"/>
              <a:buChar char="Ø"/>
            </a:pPr>
            <a:r>
              <a:rPr lang="zh-CN" altLang="en-US" b="1" dirty="0">
                <a:ea typeface="黑体" pitchFamily="2" charset="-122"/>
                <a:cs typeface="Times New Roman" pitchFamily="18" charset="0"/>
              </a:rPr>
              <a:t> 最坏情况：</a:t>
            </a:r>
            <a:r>
              <a:rPr lang="en-US" altLang="zh-CN" b="1" i="1" dirty="0">
                <a:ea typeface="黑体" pitchFamily="2" charset="-122"/>
                <a:cs typeface="Times New Roman" pitchFamily="18" charset="0"/>
              </a:rPr>
              <a:t>O</a:t>
            </a:r>
            <a:r>
              <a:rPr lang="en-US" altLang="zh-CN" b="1" dirty="0">
                <a:ea typeface="黑体" pitchFamily="2" charset="-122"/>
                <a:cs typeface="Times New Roman" pitchFamily="18" charset="0"/>
              </a:rPr>
              <a:t>(</a:t>
            </a:r>
            <a:r>
              <a:rPr lang="en-US" altLang="zh-CN" b="1" i="1" dirty="0">
                <a:ea typeface="黑体" pitchFamily="2" charset="-122"/>
                <a:cs typeface="Times New Roman" pitchFamily="18" charset="0"/>
              </a:rPr>
              <a:t>n</a:t>
            </a:r>
            <a:r>
              <a:rPr lang="en-US" altLang="zh-CN" b="1" baseline="30000" dirty="0">
                <a:ea typeface="黑体" pitchFamily="2" charset="-122"/>
                <a:cs typeface="Times New Roman" pitchFamily="18" charset="0"/>
              </a:rPr>
              <a:t>2</a:t>
            </a:r>
            <a:r>
              <a:rPr lang="en-US" altLang="zh-CN" b="1" dirty="0">
                <a:ea typeface="黑体" pitchFamily="2" charset="-122"/>
                <a:cs typeface="Times New Roman" pitchFamily="18" charset="0"/>
              </a:rPr>
              <a:t>2</a:t>
            </a:r>
            <a:r>
              <a:rPr lang="en-US" altLang="zh-CN" b="1" baseline="30000" dirty="0">
                <a:ea typeface="黑体" pitchFamily="2" charset="-122"/>
                <a:cs typeface="Times New Roman" pitchFamily="18" charset="0"/>
              </a:rPr>
              <a:t>n</a:t>
            </a:r>
            <a:r>
              <a:rPr lang="en-US" altLang="zh-CN" b="1" dirty="0">
                <a:ea typeface="黑体" pitchFamily="2" charset="-122"/>
                <a:cs typeface="Times New Roman" pitchFamily="18" charset="0"/>
              </a:rPr>
              <a:t>)</a:t>
            </a:r>
          </a:p>
          <a:p>
            <a:pPr algn="l">
              <a:spcBef>
                <a:spcPct val="10000"/>
              </a:spcBef>
              <a:buFont typeface="Wingdings" pitchFamily="2" charset="2"/>
              <a:buChar char="Ø"/>
            </a:pPr>
            <a:r>
              <a:rPr lang="en-US" altLang="zh-CN" b="1" dirty="0">
                <a:ea typeface="黑体" pitchFamily="2" charset="-122"/>
                <a:cs typeface="Times New Roman" pitchFamily="18" charset="0"/>
              </a:rPr>
              <a:t> </a:t>
            </a:r>
            <a:r>
              <a:rPr lang="zh-CN" altLang="en-US" b="1" dirty="0">
                <a:ea typeface="黑体" pitchFamily="2" charset="-122"/>
                <a:cs typeface="Times New Roman" pitchFamily="18" charset="0"/>
              </a:rPr>
              <a:t>平均情况：</a:t>
            </a:r>
            <a:r>
              <a:rPr lang="en-US" altLang="zh-CN" b="1" i="1" dirty="0">
                <a:ea typeface="黑体" pitchFamily="2" charset="-122"/>
                <a:cs typeface="Times New Roman" pitchFamily="18" charset="0"/>
              </a:rPr>
              <a:t>O</a:t>
            </a:r>
            <a:r>
              <a:rPr lang="en-US" altLang="zh-CN" b="1" dirty="0">
                <a:ea typeface="黑体" pitchFamily="2" charset="-122"/>
                <a:cs typeface="Times New Roman" pitchFamily="18" charset="0"/>
              </a:rPr>
              <a:t>(</a:t>
            </a:r>
            <a:r>
              <a:rPr lang="en-US" altLang="zh-CN" b="1" i="1" dirty="0">
                <a:ea typeface="黑体" pitchFamily="2" charset="-122"/>
                <a:cs typeface="Times New Roman" pitchFamily="18" charset="0"/>
              </a:rPr>
              <a:t>n</a:t>
            </a:r>
            <a:r>
              <a:rPr lang="en-US" altLang="zh-CN" b="1" baseline="30000" dirty="0">
                <a:ea typeface="黑体" pitchFamily="2" charset="-122"/>
                <a:cs typeface="Times New Roman" pitchFamily="18" charset="0"/>
              </a:rPr>
              <a:t>3</a:t>
            </a:r>
            <a:r>
              <a:rPr lang="en-US" altLang="zh-CN" b="1" dirty="0">
                <a:ea typeface="黑体" pitchFamily="2" charset="-122"/>
                <a:cs typeface="Times New Roman" pitchFamily="18" charset="0"/>
              </a:rPr>
              <a:t>)</a:t>
            </a:r>
          </a:p>
          <a:p>
            <a:pPr algn="l">
              <a:spcBef>
                <a:spcPct val="10000"/>
              </a:spcBef>
              <a:buFont typeface="Wingdings" pitchFamily="2" charset="2"/>
              <a:buChar char="Ø"/>
            </a:pPr>
            <a:r>
              <a:rPr lang="en-US" altLang="zh-CN" b="1" dirty="0">
                <a:ea typeface="黑体" pitchFamily="2" charset="-122"/>
                <a:cs typeface="Times New Roman" pitchFamily="18" charset="0"/>
              </a:rPr>
              <a:t> </a:t>
            </a:r>
            <a:r>
              <a:rPr lang="zh-CN" altLang="en-US" b="1" dirty="0">
                <a:solidFill>
                  <a:srgbClr val="FF0000"/>
                </a:solidFill>
                <a:ea typeface="黑体" pitchFamily="2" charset="-122"/>
                <a:cs typeface="Times New Roman" pitchFamily="18" charset="0"/>
              </a:rPr>
              <a:t>问题</a:t>
            </a:r>
            <a:r>
              <a:rPr lang="zh-CN" altLang="en-US" b="1" dirty="0">
                <a:ea typeface="黑体" pitchFamily="2" charset="-122"/>
                <a:cs typeface="Times New Roman" pitchFamily="18" charset="0"/>
              </a:rPr>
              <a:t>：是否存在求解线性规划的方法，它的最坏性能分析是多项式时间的</a:t>
            </a:r>
            <a:r>
              <a:rPr lang="en-US" altLang="zh-CN" b="1" dirty="0">
                <a:ea typeface="黑体" pitchFamily="2" charset="-122"/>
                <a:cs typeface="Times New Roman" pitchFamily="18" charset="0"/>
              </a:rPr>
              <a:t>?</a:t>
            </a:r>
          </a:p>
        </p:txBody>
      </p:sp>
      <p:pic>
        <p:nvPicPr>
          <p:cNvPr id="880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638" y="152400"/>
            <a:ext cx="3435350" cy="659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3348"/>
                                        </p:tgtEl>
                                        <p:attrNameLst>
                                          <p:attrName>style.visibility</p:attrName>
                                        </p:attrNameLst>
                                      </p:cBhvr>
                                      <p:to>
                                        <p:strVal val="visible"/>
                                      </p:to>
                                    </p:set>
                                    <p:anim calcmode="lin" valueType="num">
                                      <p:cBhvr additive="base">
                                        <p:cTn id="7" dur="500" fill="hold"/>
                                        <p:tgtEl>
                                          <p:spTgt spid="313348"/>
                                        </p:tgtEl>
                                        <p:attrNameLst>
                                          <p:attrName>ppt_x</p:attrName>
                                        </p:attrNameLst>
                                      </p:cBhvr>
                                      <p:tavLst>
                                        <p:tav tm="0">
                                          <p:val>
                                            <p:strVal val="#ppt_x"/>
                                          </p:val>
                                        </p:tav>
                                        <p:tav tm="100000">
                                          <p:val>
                                            <p:strVal val="#ppt_x"/>
                                          </p:val>
                                        </p:tav>
                                      </p:tavLst>
                                    </p:anim>
                                    <p:anim calcmode="lin" valueType="num">
                                      <p:cBhvr additive="base">
                                        <p:cTn id="8" dur="500" fill="hold"/>
                                        <p:tgtEl>
                                          <p:spTgt spid="313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3388" y="539750"/>
            <a:ext cx="3609975" cy="777875"/>
          </a:xfrm>
        </p:spPr>
        <p:txBody>
          <a:bodyPr/>
          <a:lstStyle/>
          <a:p>
            <a:pPr algn="l" eaLnBrk="1" hangingPunct="1"/>
            <a:r>
              <a:rPr lang="zh-CN" altLang="en-US" sz="3600" b="1">
                <a:solidFill>
                  <a:srgbClr val="0070C0"/>
                </a:solidFill>
                <a:ea typeface="黑体" pitchFamily="2" charset="-122"/>
              </a:rPr>
              <a:t>线性规划的历史</a:t>
            </a:r>
          </a:p>
        </p:txBody>
      </p:sp>
      <p:sp>
        <p:nvSpPr>
          <p:cNvPr id="174083" name="Rectangle 3"/>
          <p:cNvSpPr>
            <a:spLocks noGrp="1" noChangeArrowheads="1"/>
          </p:cNvSpPr>
          <p:nvPr>
            <p:ph type="body" idx="4294967295"/>
          </p:nvPr>
        </p:nvSpPr>
        <p:spPr>
          <a:xfrm>
            <a:off x="547688" y="1471613"/>
            <a:ext cx="8189912" cy="4233862"/>
          </a:xfrm>
        </p:spPr>
        <p:txBody>
          <a:bodyPr/>
          <a:lstStyle/>
          <a:p>
            <a:pPr eaLnBrk="1" hangingPunct="1">
              <a:lnSpc>
                <a:spcPct val="90000"/>
              </a:lnSpc>
              <a:spcBef>
                <a:spcPct val="50000"/>
              </a:spcBef>
            </a:pPr>
            <a:r>
              <a:rPr lang="zh-CN" altLang="en-US" sz="2400" b="1">
                <a:ea typeface="黑体" pitchFamily="2" charset="-122"/>
              </a:rPr>
              <a:t>渊源要追溯到</a:t>
            </a:r>
            <a:r>
              <a:rPr lang="en-US" altLang="zh-CN" sz="2400" b="1">
                <a:ea typeface="黑体" pitchFamily="2" charset="-122"/>
              </a:rPr>
              <a:t>Euler</a:t>
            </a:r>
            <a:r>
              <a:rPr lang="zh-CN" altLang="en-US" sz="2400" b="1">
                <a:ea typeface="黑体" pitchFamily="2" charset="-122"/>
              </a:rPr>
              <a:t>、</a:t>
            </a:r>
            <a:r>
              <a:rPr lang="en-US" altLang="zh-CN" sz="2400" b="1">
                <a:ea typeface="黑体" pitchFamily="2" charset="-122"/>
              </a:rPr>
              <a:t>Leibniz</a:t>
            </a:r>
            <a:r>
              <a:rPr lang="zh-CN" altLang="en-US" sz="2400" b="1">
                <a:ea typeface="黑体" pitchFamily="2" charset="-122"/>
              </a:rPr>
              <a:t>、</a:t>
            </a:r>
            <a:r>
              <a:rPr lang="en-US" altLang="zh-CN" sz="2400" b="1">
                <a:ea typeface="黑体" pitchFamily="2" charset="-122"/>
              </a:rPr>
              <a:t>Lagrange</a:t>
            </a:r>
            <a:r>
              <a:rPr lang="zh-CN" altLang="en-US" sz="2400" b="1">
                <a:ea typeface="黑体" pitchFamily="2" charset="-122"/>
              </a:rPr>
              <a:t>等</a:t>
            </a:r>
          </a:p>
          <a:p>
            <a:pPr eaLnBrk="1" hangingPunct="1">
              <a:lnSpc>
                <a:spcPct val="90000"/>
              </a:lnSpc>
              <a:spcBef>
                <a:spcPct val="50000"/>
              </a:spcBef>
            </a:pPr>
            <a:r>
              <a:rPr lang="en-US" altLang="zh-CN" sz="2400" b="1">
                <a:ea typeface="黑体" pitchFamily="2" charset="-122"/>
              </a:rPr>
              <a:t>G. Dantzig, Von Neumann(Princeton) </a:t>
            </a:r>
            <a:r>
              <a:rPr lang="zh-CN" altLang="en-US" sz="2400" b="1">
                <a:ea typeface="黑体" pitchFamily="2" charset="-122"/>
              </a:rPr>
              <a:t>和 </a:t>
            </a:r>
            <a:r>
              <a:rPr lang="en-US" altLang="zh-CN" sz="2400" b="1">
                <a:ea typeface="黑体" pitchFamily="2" charset="-122"/>
              </a:rPr>
              <a:t>L. Kantorovich</a:t>
            </a:r>
            <a:r>
              <a:rPr lang="zh-CN" altLang="en-US" sz="2400" b="1">
                <a:ea typeface="黑体" pitchFamily="2" charset="-122"/>
              </a:rPr>
              <a:t>在</a:t>
            </a:r>
            <a:r>
              <a:rPr lang="en-US" altLang="zh-CN" sz="2400" b="1">
                <a:solidFill>
                  <a:srgbClr val="7030A0"/>
                </a:solidFill>
                <a:ea typeface="楷体_GB2312" pitchFamily="49" charset="-122"/>
              </a:rPr>
              <a:t>1940</a:t>
            </a:r>
            <a:r>
              <a:rPr lang="en-US" altLang="zh-CN" sz="2400" b="1">
                <a:solidFill>
                  <a:srgbClr val="7030A0"/>
                </a:solidFill>
                <a:latin typeface="Arial" pitchFamily="34" charset="0"/>
                <a:ea typeface="楷体_GB2312" pitchFamily="49" charset="-122"/>
              </a:rPr>
              <a:t>’</a:t>
            </a:r>
            <a:r>
              <a:rPr lang="en-US" altLang="zh-CN" sz="2400" b="1">
                <a:solidFill>
                  <a:srgbClr val="7030A0"/>
                </a:solidFill>
                <a:ea typeface="楷体_GB2312" pitchFamily="49" charset="-122"/>
              </a:rPr>
              <a:t>s</a:t>
            </a:r>
            <a:r>
              <a:rPr lang="zh-CN" altLang="en-US" sz="2400" b="1">
                <a:ea typeface="黑体" pitchFamily="2" charset="-122"/>
              </a:rPr>
              <a:t>创建了线性规划</a:t>
            </a:r>
          </a:p>
          <a:p>
            <a:pPr eaLnBrk="1" hangingPunct="1">
              <a:lnSpc>
                <a:spcPct val="90000"/>
              </a:lnSpc>
              <a:spcBef>
                <a:spcPct val="50000"/>
              </a:spcBef>
            </a:pPr>
            <a:r>
              <a:rPr lang="en-US" altLang="zh-CN" sz="2400" b="1">
                <a:solidFill>
                  <a:srgbClr val="7030A0"/>
                </a:solidFill>
                <a:ea typeface="黑体" pitchFamily="2" charset="-122"/>
              </a:rPr>
              <a:t>1947</a:t>
            </a:r>
            <a:r>
              <a:rPr lang="zh-CN" altLang="en-US" sz="2400" b="1">
                <a:solidFill>
                  <a:srgbClr val="7030A0"/>
                </a:solidFill>
                <a:ea typeface="黑体" pitchFamily="2" charset="-122"/>
              </a:rPr>
              <a:t>年</a:t>
            </a:r>
            <a:r>
              <a:rPr lang="en-US" altLang="zh-CN" sz="2400" b="1">
                <a:ea typeface="黑体" pitchFamily="2" charset="-122"/>
              </a:rPr>
              <a:t>, G. Dantzig</a:t>
            </a:r>
            <a:r>
              <a:rPr lang="zh-CN" altLang="en-US" sz="2400" b="1">
                <a:ea typeface="黑体" pitchFamily="2" charset="-122"/>
              </a:rPr>
              <a:t>于</a:t>
            </a:r>
            <a:r>
              <a:rPr lang="zh-CN" altLang="en-US" sz="2400" b="1" u="sng">
                <a:solidFill>
                  <a:srgbClr val="7030A0"/>
                </a:solidFill>
                <a:ea typeface="黑体" pitchFamily="2" charset="-122"/>
              </a:rPr>
              <a:t>发明了</a:t>
            </a:r>
            <a:r>
              <a:rPr lang="zh-CN" altLang="en-US" sz="2400" b="1">
                <a:ea typeface="黑体" pitchFamily="2" charset="-122"/>
              </a:rPr>
              <a:t>单纯形法</a:t>
            </a:r>
          </a:p>
          <a:p>
            <a:pPr eaLnBrk="1" hangingPunct="1">
              <a:lnSpc>
                <a:spcPct val="90000"/>
              </a:lnSpc>
              <a:spcBef>
                <a:spcPct val="50000"/>
              </a:spcBef>
            </a:pPr>
            <a:r>
              <a:rPr lang="en-US" altLang="zh-CN" sz="2400" b="1" u="sng">
                <a:solidFill>
                  <a:srgbClr val="7030A0"/>
                </a:solidFill>
                <a:ea typeface="黑体" pitchFamily="2" charset="-122"/>
              </a:rPr>
              <a:t>1979</a:t>
            </a:r>
            <a:r>
              <a:rPr lang="zh-CN" altLang="en-US" sz="2400" b="1" u="sng">
                <a:solidFill>
                  <a:srgbClr val="7030A0"/>
                </a:solidFill>
                <a:ea typeface="黑体" pitchFamily="2" charset="-122"/>
              </a:rPr>
              <a:t>年</a:t>
            </a:r>
            <a:r>
              <a:rPr lang="zh-CN" altLang="en-US" sz="2400" b="1">
                <a:ea typeface="黑体" pitchFamily="2" charset="-122"/>
              </a:rPr>
              <a:t>，</a:t>
            </a:r>
            <a:r>
              <a:rPr lang="en-US" altLang="zh-CN" sz="2400" b="1">
                <a:ea typeface="黑体" pitchFamily="2" charset="-122"/>
              </a:rPr>
              <a:t>L. Khachain</a:t>
            </a:r>
            <a:r>
              <a:rPr lang="zh-CN" altLang="en-US" sz="2400" b="1">
                <a:ea typeface="黑体" pitchFamily="2" charset="-122"/>
              </a:rPr>
              <a:t>找到了求解线性规划的一种有效方法</a:t>
            </a:r>
            <a:r>
              <a:rPr lang="en-US" altLang="zh-CN" sz="2400" b="1">
                <a:ea typeface="黑体" pitchFamily="2" charset="-122"/>
              </a:rPr>
              <a:t>(</a:t>
            </a:r>
            <a:r>
              <a:rPr lang="zh-CN" altLang="en-US" sz="2400" b="1" u="sng">
                <a:solidFill>
                  <a:srgbClr val="7030A0"/>
                </a:solidFill>
                <a:ea typeface="楷体_GB2312" pitchFamily="49" charset="-122"/>
              </a:rPr>
              <a:t>第一个多项式时间算法</a:t>
            </a:r>
            <a:r>
              <a:rPr lang="zh-CN" altLang="en-US" sz="2400" b="1">
                <a:ea typeface="黑体" pitchFamily="2" charset="-122"/>
              </a:rPr>
              <a:t>－椭球法</a:t>
            </a:r>
            <a:r>
              <a:rPr lang="en-US" altLang="zh-CN" sz="2400" b="1">
                <a:ea typeface="黑体" pitchFamily="2" charset="-122"/>
              </a:rPr>
              <a:t>)</a:t>
            </a:r>
          </a:p>
          <a:p>
            <a:pPr eaLnBrk="1" hangingPunct="1">
              <a:lnSpc>
                <a:spcPct val="90000"/>
              </a:lnSpc>
              <a:spcBef>
                <a:spcPct val="50000"/>
              </a:spcBef>
            </a:pPr>
            <a:r>
              <a:rPr lang="en-US" altLang="zh-CN" sz="2400" b="1" u="sng">
                <a:solidFill>
                  <a:srgbClr val="7030A0"/>
                </a:solidFill>
                <a:ea typeface="黑体" pitchFamily="2" charset="-122"/>
              </a:rPr>
              <a:t>1984</a:t>
            </a:r>
            <a:r>
              <a:rPr lang="zh-CN" altLang="en-US" sz="2400" b="1" u="sng">
                <a:solidFill>
                  <a:srgbClr val="7030A0"/>
                </a:solidFill>
                <a:ea typeface="黑体" pitchFamily="2" charset="-122"/>
              </a:rPr>
              <a:t>年</a:t>
            </a:r>
            <a:r>
              <a:rPr lang="zh-CN" altLang="en-US" sz="2400" b="1">
                <a:ea typeface="黑体" pitchFamily="2" charset="-122"/>
              </a:rPr>
              <a:t>，</a:t>
            </a:r>
            <a:r>
              <a:rPr lang="en-US" altLang="zh-CN" sz="2400" b="1">
                <a:ea typeface="黑体" pitchFamily="2" charset="-122"/>
              </a:rPr>
              <a:t>N. Karmarkan</a:t>
            </a:r>
            <a:r>
              <a:rPr lang="zh-CN" altLang="en-US" sz="2400" b="1">
                <a:ea typeface="黑体" pitchFamily="2" charset="-122"/>
              </a:rPr>
              <a:t>发现了另一种求解线性规划的有效方法，已证明是单纯形法的强有力的竞争者</a:t>
            </a:r>
            <a:r>
              <a:rPr lang="en-US" altLang="zh-CN" sz="2400" b="1">
                <a:ea typeface="黑体" pitchFamily="2" charset="-122"/>
              </a:rPr>
              <a:t>(</a:t>
            </a:r>
            <a:r>
              <a:rPr lang="zh-CN" altLang="en-US" sz="2400" b="1">
                <a:ea typeface="黑体" pitchFamily="2" charset="-122"/>
              </a:rPr>
              <a:t>投影内点法</a:t>
            </a:r>
            <a:r>
              <a:rPr lang="en-US" altLang="zh-CN" sz="2400" b="1">
                <a:ea typeface="黑体" pitchFamily="2" charset="-122"/>
              </a:rPr>
              <a:t>)</a:t>
            </a:r>
          </a:p>
          <a:p>
            <a:pPr eaLnBrk="1" hangingPunct="1">
              <a:lnSpc>
                <a:spcPct val="90000"/>
              </a:lnSpc>
              <a:spcBef>
                <a:spcPct val="50000"/>
              </a:spcBef>
            </a:pPr>
            <a:r>
              <a:rPr lang="zh-CN" altLang="en-US" sz="2400" b="1">
                <a:ea typeface="黑体" pitchFamily="2" charset="-122"/>
              </a:rPr>
              <a:t>目前求解大规模和退化问题最有效的是</a:t>
            </a:r>
            <a:r>
              <a:rPr lang="zh-CN" altLang="en-US" sz="2400" b="1" u="sng">
                <a:solidFill>
                  <a:srgbClr val="7030A0"/>
                </a:solidFill>
                <a:ea typeface="楷体_GB2312" pitchFamily="49" charset="-122"/>
              </a:rPr>
              <a:t>原始－对偶路径跟踪内点法</a:t>
            </a:r>
            <a:r>
              <a:rPr lang="en-US" altLang="zh-CN" sz="2400" b="1" u="sng">
                <a:solidFill>
                  <a:srgbClr val="7030A0"/>
                </a:solidFill>
                <a:ea typeface="楷体_GB2312" pitchFamily="49" charset="-122"/>
              </a:rPr>
              <a:t>(9.5</a:t>
            </a:r>
            <a:r>
              <a:rPr lang="zh-CN" altLang="en-US" sz="2400" b="1" u="sng">
                <a:solidFill>
                  <a:srgbClr val="7030A0"/>
                </a:solidFill>
                <a:ea typeface="楷体_GB2312" pitchFamily="49" charset="-122"/>
              </a:rPr>
              <a:t>节</a:t>
            </a:r>
            <a:r>
              <a:rPr lang="en-US" altLang="zh-CN" sz="2400" b="1" u="sng">
                <a:solidFill>
                  <a:srgbClr val="7030A0"/>
                </a:solidFill>
                <a:ea typeface="楷体_GB2312" pitchFamily="49" charset="-122"/>
              </a:rPr>
              <a:t>)</a:t>
            </a:r>
            <a:endParaRPr lang="zh-CN" altLang="en-US" sz="2400" b="1" u="sng">
              <a:solidFill>
                <a:srgbClr val="7030A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8913"/>
            <a:ext cx="8543925" cy="6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Text Box 3"/>
          <p:cNvSpPr txBox="1">
            <a:spLocks noChangeArrowheads="1"/>
          </p:cNvSpPr>
          <p:nvPr/>
        </p:nvSpPr>
        <p:spPr bwMode="auto">
          <a:xfrm>
            <a:off x="1282700" y="5969000"/>
            <a:ext cx="269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a:t>《</a:t>
            </a:r>
            <a:r>
              <a:rPr lang="zh-CN" altLang="en-US" b="1"/>
              <a:t>纽约时报</a:t>
            </a:r>
            <a:r>
              <a:rPr lang="en-US" altLang="zh-CN" b="1"/>
              <a:t>》</a:t>
            </a:r>
          </a:p>
        </p:txBody>
      </p:sp>
      <p:sp>
        <p:nvSpPr>
          <p:cNvPr id="90116" name="Text Box 4"/>
          <p:cNvSpPr txBox="1">
            <a:spLocks noChangeArrowheads="1"/>
          </p:cNvSpPr>
          <p:nvPr/>
        </p:nvSpPr>
        <p:spPr bwMode="auto">
          <a:xfrm>
            <a:off x="4165600" y="6108700"/>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a:t>《</a:t>
            </a:r>
            <a:r>
              <a:rPr lang="zh-CN" altLang="en-US" b="1"/>
              <a:t>时代周刊</a:t>
            </a:r>
            <a:r>
              <a:rPr lang="en-US" altLang="zh-CN" b="1"/>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765175"/>
            <a:ext cx="489743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a:grpSpLocks/>
          </p:cNvGrpSpPr>
          <p:nvPr/>
        </p:nvGrpSpPr>
        <p:grpSpPr bwMode="auto">
          <a:xfrm>
            <a:off x="1398588" y="3643313"/>
            <a:ext cx="6357937" cy="2805112"/>
            <a:chOff x="1398587" y="3643313"/>
            <a:chExt cx="6357938" cy="2805113"/>
          </a:xfrm>
        </p:grpSpPr>
        <p:sp>
          <p:nvSpPr>
            <p:cNvPr id="17413" name="Rectangle 29"/>
            <p:cNvSpPr>
              <a:spLocks noChangeArrowheads="1"/>
            </p:cNvSpPr>
            <p:nvPr/>
          </p:nvSpPr>
          <p:spPr bwMode="auto">
            <a:xfrm>
              <a:off x="2693988" y="5321301"/>
              <a:ext cx="23764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endParaRPr lang="zh-CN" altLang="en-US" sz="2800" b="1"/>
            </a:p>
          </p:txBody>
        </p:sp>
        <p:sp>
          <p:nvSpPr>
            <p:cNvPr id="17414" name="Rectangle 26"/>
            <p:cNvSpPr>
              <a:spLocks noChangeArrowheads="1"/>
            </p:cNvSpPr>
            <p:nvPr/>
          </p:nvSpPr>
          <p:spPr bwMode="auto">
            <a:xfrm>
              <a:off x="2693988" y="4748213"/>
              <a:ext cx="2376487"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endParaRPr lang="en-US" altLang="zh-CN" sz="2800" b="1"/>
            </a:p>
          </p:txBody>
        </p:sp>
        <p:sp>
          <p:nvSpPr>
            <p:cNvPr id="17415" name="Rectangle 23"/>
            <p:cNvSpPr>
              <a:spLocks noChangeArrowheads="1"/>
            </p:cNvSpPr>
            <p:nvPr/>
          </p:nvSpPr>
          <p:spPr bwMode="auto">
            <a:xfrm>
              <a:off x="2693988" y="4230688"/>
              <a:ext cx="23764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endParaRPr lang="en-US" altLang="zh-CN" sz="2800" b="1"/>
            </a:p>
          </p:txBody>
        </p:sp>
        <p:sp>
          <p:nvSpPr>
            <p:cNvPr id="17416" name="Line 35"/>
            <p:cNvSpPr>
              <a:spLocks noChangeShapeType="1"/>
            </p:cNvSpPr>
            <p:nvPr/>
          </p:nvSpPr>
          <p:spPr bwMode="auto">
            <a:xfrm flipV="1">
              <a:off x="1398587" y="4217988"/>
              <a:ext cx="6256337"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17" name="组合 2"/>
            <p:cNvGrpSpPr>
              <a:grpSpLocks/>
            </p:cNvGrpSpPr>
            <p:nvPr/>
          </p:nvGrpSpPr>
          <p:grpSpPr bwMode="auto">
            <a:xfrm>
              <a:off x="1398588" y="3643313"/>
              <a:ext cx="6357937" cy="2805113"/>
              <a:chOff x="1398588" y="3605213"/>
              <a:chExt cx="6357937" cy="2805113"/>
            </a:xfrm>
          </p:grpSpPr>
          <p:sp>
            <p:nvSpPr>
              <p:cNvPr id="17418" name="Rectangle 33"/>
              <p:cNvSpPr>
                <a:spLocks noChangeArrowheads="1"/>
              </p:cNvSpPr>
              <p:nvPr/>
            </p:nvSpPr>
            <p:spPr bwMode="auto">
              <a:xfrm>
                <a:off x="5565775" y="5838826"/>
                <a:ext cx="20891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zh-CN" altLang="en-US" sz="2800" b="1"/>
                  <a:t>无</a:t>
                </a:r>
                <a:r>
                  <a:rPr lang="en-US" altLang="zh-CN" sz="2800" b="1"/>
                  <a:t>(</a:t>
                </a:r>
                <a:r>
                  <a:rPr lang="zh-CN" altLang="en-US" sz="2800" b="1"/>
                  <a:t>下</a:t>
                </a:r>
                <a:r>
                  <a:rPr lang="en-US" altLang="zh-CN" sz="2800" b="1"/>
                  <a:t>)</a:t>
                </a:r>
                <a:r>
                  <a:rPr lang="zh-CN" altLang="en-US" sz="2800" b="1"/>
                  <a:t>界</a:t>
                </a:r>
              </a:p>
            </p:txBody>
          </p:sp>
          <p:sp>
            <p:nvSpPr>
              <p:cNvPr id="17419" name="Rectangle 32"/>
              <p:cNvSpPr>
                <a:spLocks noChangeArrowheads="1"/>
              </p:cNvSpPr>
              <p:nvPr/>
            </p:nvSpPr>
            <p:spPr bwMode="auto">
              <a:xfrm>
                <a:off x="2693988" y="5838826"/>
                <a:ext cx="23764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b="1"/>
                  <a:t>没有有限 解</a:t>
                </a:r>
              </a:p>
            </p:txBody>
          </p:sp>
          <p:sp>
            <p:nvSpPr>
              <p:cNvPr id="17420" name="Rectangle 31"/>
              <p:cNvSpPr>
                <a:spLocks noChangeArrowheads="1"/>
              </p:cNvSpPr>
              <p:nvPr/>
            </p:nvSpPr>
            <p:spPr bwMode="auto">
              <a:xfrm>
                <a:off x="1398588" y="5838826"/>
                <a:ext cx="12954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en-US" altLang="zh-CN" sz="2800" b="1"/>
                  <a:t>(-1, -1)</a:t>
                </a:r>
              </a:p>
            </p:txBody>
          </p:sp>
          <p:sp>
            <p:nvSpPr>
              <p:cNvPr id="17421" name="Rectangle 30"/>
              <p:cNvSpPr>
                <a:spLocks noChangeArrowheads="1"/>
              </p:cNvSpPr>
              <p:nvPr/>
            </p:nvSpPr>
            <p:spPr bwMode="auto">
              <a:xfrm>
                <a:off x="5667375" y="5321301"/>
                <a:ext cx="20891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zh-CN" altLang="en-US" sz="2800" b="1"/>
                  <a:t>一条边</a:t>
                </a:r>
              </a:p>
            </p:txBody>
          </p:sp>
          <p:sp>
            <p:nvSpPr>
              <p:cNvPr id="17422" name="Rectangle 28"/>
              <p:cNvSpPr>
                <a:spLocks noChangeArrowheads="1"/>
              </p:cNvSpPr>
              <p:nvPr/>
            </p:nvSpPr>
            <p:spPr bwMode="auto">
              <a:xfrm>
                <a:off x="1398588" y="5321301"/>
                <a:ext cx="1295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en-US" altLang="zh-CN" sz="2800" b="1"/>
                  <a:t>( 1,  0)</a:t>
                </a:r>
              </a:p>
            </p:txBody>
          </p:sp>
          <p:sp>
            <p:nvSpPr>
              <p:cNvPr id="17423" name="Rectangle 27"/>
              <p:cNvSpPr>
                <a:spLocks noChangeArrowheads="1"/>
              </p:cNvSpPr>
              <p:nvPr/>
            </p:nvSpPr>
            <p:spPr bwMode="auto">
              <a:xfrm>
                <a:off x="5641975" y="4748213"/>
                <a:ext cx="20891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zh-CN" altLang="en-US" sz="2800" b="1"/>
                  <a:t>一条边</a:t>
                </a:r>
              </a:p>
            </p:txBody>
          </p:sp>
          <p:sp>
            <p:nvSpPr>
              <p:cNvPr id="17424" name="Rectangle 25"/>
              <p:cNvSpPr>
                <a:spLocks noChangeArrowheads="1"/>
              </p:cNvSpPr>
              <p:nvPr/>
            </p:nvSpPr>
            <p:spPr bwMode="auto">
              <a:xfrm>
                <a:off x="1398588" y="4748213"/>
                <a:ext cx="12954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en-US" altLang="zh-CN" sz="2800" b="1"/>
                  <a:t>( 0,  1)</a:t>
                </a:r>
              </a:p>
            </p:txBody>
          </p:sp>
          <p:sp>
            <p:nvSpPr>
              <p:cNvPr id="17425" name="Rectangle 24"/>
              <p:cNvSpPr>
                <a:spLocks noChangeArrowheads="1"/>
              </p:cNvSpPr>
              <p:nvPr/>
            </p:nvSpPr>
            <p:spPr bwMode="auto">
              <a:xfrm>
                <a:off x="5578475" y="4230688"/>
                <a:ext cx="20891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zh-CN" altLang="en-US" sz="2800" b="1"/>
                  <a:t>惟一的顶点</a:t>
                </a:r>
              </a:p>
            </p:txBody>
          </p:sp>
          <p:sp>
            <p:nvSpPr>
              <p:cNvPr id="17426" name="Rectangle 22"/>
              <p:cNvSpPr>
                <a:spLocks noChangeArrowheads="1"/>
              </p:cNvSpPr>
              <p:nvPr/>
            </p:nvSpPr>
            <p:spPr bwMode="auto">
              <a:xfrm>
                <a:off x="1398588" y="4230688"/>
                <a:ext cx="1295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en-US" altLang="zh-CN" sz="2800" b="1"/>
                  <a:t>( 1,  1)</a:t>
                </a:r>
              </a:p>
            </p:txBody>
          </p:sp>
          <p:sp>
            <p:nvSpPr>
              <p:cNvPr id="17427" name="Rectangle 21"/>
              <p:cNvSpPr>
                <a:spLocks noChangeArrowheads="1"/>
              </p:cNvSpPr>
              <p:nvPr/>
            </p:nvSpPr>
            <p:spPr bwMode="auto">
              <a:xfrm>
                <a:off x="5667375" y="3713163"/>
                <a:ext cx="20891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zh-CN" altLang="en-US" b="1">
                    <a:solidFill>
                      <a:srgbClr val="7030A0"/>
                    </a:solidFill>
                  </a:rPr>
                  <a:t>解的几何特征</a:t>
                </a:r>
              </a:p>
            </p:txBody>
          </p:sp>
          <p:sp>
            <p:nvSpPr>
              <p:cNvPr id="17428" name="Line 36"/>
              <p:cNvSpPr>
                <a:spLocks noChangeShapeType="1"/>
              </p:cNvSpPr>
              <p:nvPr/>
            </p:nvSpPr>
            <p:spPr bwMode="auto">
              <a:xfrm>
                <a:off x="1423988" y="3605213"/>
                <a:ext cx="6243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38"/>
              <p:cNvSpPr>
                <a:spLocks noChangeShapeType="1"/>
              </p:cNvSpPr>
              <p:nvPr/>
            </p:nvSpPr>
            <p:spPr bwMode="auto">
              <a:xfrm>
                <a:off x="1398588" y="6410326"/>
                <a:ext cx="62563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Rectangle 22"/>
              <p:cNvSpPr>
                <a:spLocks noChangeArrowheads="1"/>
              </p:cNvSpPr>
              <p:nvPr/>
            </p:nvSpPr>
            <p:spPr bwMode="auto">
              <a:xfrm>
                <a:off x="3265488" y="4217988"/>
                <a:ext cx="1295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en-US" altLang="zh-CN" sz="2800" b="1"/>
                  <a:t>( 0,  0)</a:t>
                </a:r>
              </a:p>
            </p:txBody>
          </p:sp>
          <p:sp>
            <p:nvSpPr>
              <p:cNvPr id="17431" name="Rectangle 22"/>
              <p:cNvSpPr>
                <a:spLocks noChangeArrowheads="1"/>
              </p:cNvSpPr>
              <p:nvPr/>
            </p:nvSpPr>
            <p:spPr bwMode="auto">
              <a:xfrm>
                <a:off x="2782888" y="4776788"/>
                <a:ext cx="2362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en-US" altLang="zh-CN" sz="2800" b="1"/>
                  <a:t>(</a:t>
                </a:r>
                <a:r>
                  <a:rPr lang="en-US" altLang="zh-CN" sz="2800" b="1" i="1"/>
                  <a:t>x</a:t>
                </a:r>
                <a:r>
                  <a:rPr lang="en-US" altLang="zh-CN" sz="2800" b="1" baseline="-25000"/>
                  <a:t>1,</a:t>
                </a:r>
                <a:r>
                  <a:rPr lang="en-US" altLang="zh-CN" sz="2800" b="1"/>
                  <a:t> 0), </a:t>
                </a:r>
                <a:r>
                  <a:rPr lang="en-US" altLang="zh-CN" sz="2800" b="1" i="1"/>
                  <a:t>x</a:t>
                </a:r>
                <a:r>
                  <a:rPr lang="en-US" altLang="zh-CN" sz="2800" b="1" baseline="-25000"/>
                  <a:t>1 </a:t>
                </a:r>
                <a:r>
                  <a:rPr lang="en-US" altLang="zh-CN" b="1"/>
                  <a:t>≥ </a:t>
                </a:r>
                <a:r>
                  <a:rPr lang="en-US" altLang="zh-CN" sz="2800" b="1"/>
                  <a:t>0</a:t>
                </a:r>
              </a:p>
            </p:txBody>
          </p:sp>
          <p:sp>
            <p:nvSpPr>
              <p:cNvPr id="17432" name="Rectangle 22"/>
              <p:cNvSpPr>
                <a:spLocks noChangeArrowheads="1"/>
              </p:cNvSpPr>
              <p:nvPr/>
            </p:nvSpPr>
            <p:spPr bwMode="auto">
              <a:xfrm>
                <a:off x="2655888" y="5272088"/>
                <a:ext cx="2895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en-US" altLang="zh-CN" sz="2800" b="1"/>
                  <a:t>(0, </a:t>
                </a:r>
                <a:r>
                  <a:rPr lang="en-US" altLang="zh-CN" sz="2800" b="1" i="1"/>
                  <a:t>x</a:t>
                </a:r>
                <a:r>
                  <a:rPr lang="en-US" altLang="zh-CN" sz="2800" b="1" baseline="-25000"/>
                  <a:t>2</a:t>
                </a:r>
                <a:r>
                  <a:rPr lang="en-US" altLang="zh-CN" sz="2800" b="1"/>
                  <a:t>), </a:t>
                </a:r>
                <a:r>
                  <a:rPr lang="en-US" altLang="zh-CN" sz="2800" b="1" i="1"/>
                  <a:t>x</a:t>
                </a:r>
                <a:r>
                  <a:rPr lang="en-US" altLang="zh-CN" sz="2800" b="1" baseline="-25000"/>
                  <a:t>2</a:t>
                </a:r>
                <a:r>
                  <a:rPr lang="en-US" altLang="zh-CN" b="1"/>
                  <a:t>∈[</a:t>
                </a:r>
                <a:r>
                  <a:rPr lang="en-US" altLang="zh-CN" sz="2800" b="1"/>
                  <a:t>0,1]</a:t>
                </a:r>
              </a:p>
            </p:txBody>
          </p:sp>
          <p:graphicFrame>
            <p:nvGraphicFramePr>
              <p:cNvPr id="17433" name="Object 29"/>
              <p:cNvGraphicFramePr>
                <a:graphicFrameLocks noChangeAspect="1"/>
              </p:cNvGraphicFramePr>
              <p:nvPr/>
            </p:nvGraphicFramePr>
            <p:xfrm>
              <a:off x="1962150" y="3765550"/>
              <a:ext cx="342900" cy="419100"/>
            </p:xfrm>
            <a:graphic>
              <a:graphicData uri="http://schemas.openxmlformats.org/presentationml/2006/ole">
                <mc:AlternateContent xmlns:mc="http://schemas.openxmlformats.org/markup-compatibility/2006">
                  <mc:Choice xmlns:v="urn:schemas-microsoft-com:vml" Requires="v">
                    <p:oleObj spid="_x0000_s17745" name="Equation" r:id="rId4" imgW="114201" imgH="139579" progId="Equation.DSMT4">
                      <p:embed/>
                    </p:oleObj>
                  </mc:Choice>
                  <mc:Fallback>
                    <p:oleObj name="Equation" r:id="rId4" imgW="114201" imgH="139579"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150" y="3765550"/>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4" name="Object 30"/>
              <p:cNvGraphicFramePr>
                <a:graphicFrameLocks noChangeAspect="1"/>
              </p:cNvGraphicFramePr>
              <p:nvPr/>
            </p:nvGraphicFramePr>
            <p:xfrm>
              <a:off x="3727450" y="3713163"/>
              <a:ext cx="661946" cy="514350"/>
            </p:xfrm>
            <a:graphic>
              <a:graphicData uri="http://schemas.openxmlformats.org/presentationml/2006/ole">
                <mc:AlternateContent xmlns:mc="http://schemas.openxmlformats.org/markup-compatibility/2006">
                  <mc:Choice xmlns:v="urn:schemas-microsoft-com:vml" Requires="v">
                    <p:oleObj spid="_x0000_s17746" name="Equation" r:id="rId6" imgW="228402" imgH="177646" progId="Equation.DSMT4">
                      <p:embed/>
                    </p:oleObj>
                  </mc:Choice>
                  <mc:Fallback>
                    <p:oleObj name="Equation" r:id="rId6" imgW="228402" imgH="177646"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7450" y="3713163"/>
                            <a:ext cx="661946"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pic>
        <p:nvPicPr>
          <p:cNvPr id="17412"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7175" y="571500"/>
            <a:ext cx="2867025"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404813"/>
            <a:ext cx="8486775" cy="570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Text Box 3"/>
          <p:cNvSpPr txBox="1">
            <a:spLocks noChangeArrowheads="1"/>
          </p:cNvSpPr>
          <p:nvPr/>
        </p:nvSpPr>
        <p:spPr bwMode="auto">
          <a:xfrm>
            <a:off x="901700" y="5334000"/>
            <a:ext cx="256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a:t>《</a:t>
            </a:r>
            <a:r>
              <a:rPr lang="zh-CN" altLang="en-US" b="1"/>
              <a:t>华尔街日报</a:t>
            </a:r>
            <a:r>
              <a:rPr lang="en-US" altLang="zh-CN" b="1"/>
              <a:t>》</a:t>
            </a:r>
          </a:p>
        </p:txBody>
      </p:sp>
      <p:sp>
        <p:nvSpPr>
          <p:cNvPr id="91140" name="Text Box 4"/>
          <p:cNvSpPr txBox="1">
            <a:spLocks noChangeArrowheads="1"/>
          </p:cNvSpPr>
          <p:nvPr/>
        </p:nvSpPr>
        <p:spPr bwMode="auto">
          <a:xfrm>
            <a:off x="5740400" y="5842000"/>
            <a:ext cx="256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a:t>《</a:t>
            </a:r>
            <a:r>
              <a:rPr lang="zh-CN" altLang="en-US" b="1"/>
              <a:t>商业周刊</a:t>
            </a:r>
            <a:r>
              <a:rPr lang="en-US" altLang="zh-CN" b="1"/>
              <a:t>》</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80975"/>
            <a:ext cx="8591550" cy="649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Text Box 3"/>
          <p:cNvSpPr txBox="1">
            <a:spLocks noChangeArrowheads="1"/>
          </p:cNvSpPr>
          <p:nvPr/>
        </p:nvSpPr>
        <p:spPr bwMode="auto">
          <a:xfrm>
            <a:off x="1295400" y="5753100"/>
            <a:ext cx="269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a:t>《</a:t>
            </a:r>
            <a:r>
              <a:rPr lang="zh-CN" altLang="en-US" b="1"/>
              <a:t>纽约时报</a:t>
            </a:r>
            <a:r>
              <a:rPr lang="en-US" altLang="zh-CN" b="1"/>
              <a:t>》</a:t>
            </a:r>
          </a:p>
        </p:txBody>
      </p:sp>
      <p:sp>
        <p:nvSpPr>
          <p:cNvPr id="92164" name="Text Box 4"/>
          <p:cNvSpPr txBox="1">
            <a:spLocks noChangeArrowheads="1"/>
          </p:cNvSpPr>
          <p:nvPr/>
        </p:nvSpPr>
        <p:spPr bwMode="auto">
          <a:xfrm>
            <a:off x="5613400" y="5842000"/>
            <a:ext cx="256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a:t>《</a:t>
            </a:r>
            <a:r>
              <a:rPr lang="zh-CN" altLang="en-US" b="1"/>
              <a:t>华尔街日报</a:t>
            </a:r>
            <a:r>
              <a:rPr lang="en-US" altLang="zh-CN" b="1"/>
              <a:t>》</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533400"/>
            <a:ext cx="6905625"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3187" name="Object 8"/>
          <p:cNvGraphicFramePr>
            <a:graphicFrameLocks noGrp="1" noChangeAspect="1"/>
          </p:cNvGraphicFramePr>
          <p:nvPr>
            <p:ph sz="half" idx="4294967295"/>
          </p:nvPr>
        </p:nvGraphicFramePr>
        <p:xfrm>
          <a:off x="2590800" y="806450"/>
          <a:ext cx="5991225" cy="511175"/>
        </p:xfrm>
        <a:graphic>
          <a:graphicData uri="http://schemas.openxmlformats.org/presentationml/2006/ole">
            <mc:AlternateContent xmlns:mc="http://schemas.openxmlformats.org/markup-compatibility/2006">
              <mc:Choice xmlns:v="urn:schemas-microsoft-com:vml" Requires="v">
                <p:oleObj spid="_x0000_s93812" name="Equation" r:id="rId4" imgW="3352800" imgH="254000" progId="Equation.DSMT4">
                  <p:embed/>
                </p:oleObj>
              </mc:Choice>
              <mc:Fallback>
                <p:oleObj name="Equation" r:id="rId4" imgW="3352800" imgH="2540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806450"/>
                        <a:ext cx="59912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8" name="Object 17"/>
          <p:cNvGraphicFramePr>
            <a:graphicFrameLocks noChangeAspect="1"/>
          </p:cNvGraphicFramePr>
          <p:nvPr/>
        </p:nvGraphicFramePr>
        <p:xfrm>
          <a:off x="5827713" y="1492250"/>
          <a:ext cx="1039812" cy="863600"/>
        </p:xfrm>
        <a:graphic>
          <a:graphicData uri="http://schemas.openxmlformats.org/presentationml/2006/ole">
            <mc:AlternateContent xmlns:mc="http://schemas.openxmlformats.org/markup-compatibility/2006">
              <mc:Choice xmlns:v="urn:schemas-microsoft-com:vml" Requires="v">
                <p:oleObj spid="_x0000_s93813" name="Equation" r:id="rId6" imgW="736600" imgH="457200" progId="Equation.DSMT4">
                  <p:embed/>
                </p:oleObj>
              </mc:Choice>
              <mc:Fallback>
                <p:oleObj name="Equation" r:id="rId6" imgW="736600" imgH="4572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7713" y="1492250"/>
                        <a:ext cx="103981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9" name="Object 23"/>
          <p:cNvGraphicFramePr>
            <a:graphicFrameLocks noChangeAspect="1"/>
          </p:cNvGraphicFramePr>
          <p:nvPr/>
        </p:nvGraphicFramePr>
        <p:xfrm>
          <a:off x="3914775" y="1511300"/>
          <a:ext cx="1433513" cy="815975"/>
        </p:xfrm>
        <a:graphic>
          <a:graphicData uri="http://schemas.openxmlformats.org/presentationml/2006/ole">
            <mc:AlternateContent xmlns:mc="http://schemas.openxmlformats.org/markup-compatibility/2006">
              <mc:Choice xmlns:v="urn:schemas-microsoft-com:vml" Requires="v">
                <p:oleObj spid="_x0000_s93814" name="Equation" r:id="rId8" imgW="736600" imgH="457200" progId="Equation.DSMT4">
                  <p:embed/>
                </p:oleObj>
              </mc:Choice>
              <mc:Fallback>
                <p:oleObj name="Equation" r:id="rId8" imgW="736600" imgH="45720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4775" y="1511300"/>
                        <a:ext cx="1433513"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32"/>
          <p:cNvGraphicFramePr>
            <a:graphicFrameLocks noGrp="1" noChangeAspect="1"/>
          </p:cNvGraphicFramePr>
          <p:nvPr>
            <p:ph sz="half" idx="4294967295"/>
          </p:nvPr>
        </p:nvGraphicFramePr>
        <p:xfrm>
          <a:off x="7251700" y="1485900"/>
          <a:ext cx="1127125" cy="847725"/>
        </p:xfrm>
        <a:graphic>
          <a:graphicData uri="http://schemas.openxmlformats.org/presentationml/2006/ole">
            <mc:AlternateContent xmlns:mc="http://schemas.openxmlformats.org/markup-compatibility/2006">
              <mc:Choice xmlns:v="urn:schemas-microsoft-com:vml" Requires="v">
                <p:oleObj spid="_x0000_s93815" name="Equation" r:id="rId10" imgW="736600" imgH="457200" progId="Equation.DSMT4">
                  <p:embed/>
                </p:oleObj>
              </mc:Choice>
              <mc:Fallback>
                <p:oleObj name="Equation" r:id="rId10" imgW="736600" imgH="457200" progId="Equation.DSMT4">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51700" y="1485900"/>
                        <a:ext cx="112712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1" name="Text Box 35"/>
          <p:cNvSpPr txBox="1">
            <a:spLocks noChangeArrowheads="1"/>
          </p:cNvSpPr>
          <p:nvPr/>
        </p:nvSpPr>
        <p:spPr bwMode="auto">
          <a:xfrm>
            <a:off x="228600" y="34925"/>
            <a:ext cx="207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a:t>作业</a:t>
            </a:r>
            <a:r>
              <a:rPr lang="en-US" altLang="zh-CN" sz="3600"/>
              <a:t>2.30</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2343150" y="2673350"/>
            <a:ext cx="4968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4000" b="1">
                <a:solidFill>
                  <a:srgbClr val="0070C0"/>
                </a:solidFill>
              </a:rPr>
              <a:t>2.3 </a:t>
            </a:r>
            <a:r>
              <a:rPr lang="zh-CN" altLang="en-US" sz="4000" b="1">
                <a:solidFill>
                  <a:srgbClr val="0070C0"/>
                </a:solidFill>
              </a:rPr>
              <a:t>　对偶</a:t>
            </a:r>
            <a:endParaRPr lang="en-US" altLang="zh-CN" sz="4000" b="1">
              <a:solidFill>
                <a:srgbClr val="0070C0"/>
              </a:solidFill>
              <a:latin typeface="黑体" pitchFamily="2" charset="-122"/>
              <a:ea typeface="黑体" pitchFamily="2"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1"/>
          <p:cNvSpPr txBox="1">
            <a:spLocks noChangeArrowheads="1"/>
          </p:cNvSpPr>
          <p:nvPr/>
        </p:nvSpPr>
        <p:spPr bwMode="auto">
          <a:xfrm>
            <a:off x="850900" y="1917700"/>
            <a:ext cx="7594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914400" indent="-45720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dirty="0">
                <a:solidFill>
                  <a:schemeClr val="tx1"/>
                </a:solidFill>
                <a:latin typeface="黑体" pitchFamily="2" charset="-122"/>
                <a:ea typeface="黑体" pitchFamily="2" charset="-122"/>
              </a:rPr>
              <a:t>对偶问题－</a:t>
            </a:r>
            <a:r>
              <a:rPr lang="zh-CN" altLang="en-US" dirty="0">
                <a:solidFill>
                  <a:srgbClr val="0070C0"/>
                </a:solidFill>
                <a:latin typeface="黑体" pitchFamily="2" charset="-122"/>
                <a:ea typeface="黑体" pitchFamily="2" charset="-122"/>
              </a:rPr>
              <a:t>基本概念</a:t>
            </a:r>
            <a:endParaRPr lang="en-US" altLang="zh-CN" dirty="0">
              <a:solidFill>
                <a:srgbClr val="0070C0"/>
              </a:solidFill>
              <a:latin typeface="黑体" pitchFamily="2" charset="-122"/>
              <a:ea typeface="黑体" pitchFamily="2" charset="-122"/>
            </a:endParaRPr>
          </a:p>
          <a:p>
            <a:pPr algn="l">
              <a:buFont typeface="Wingdings" pitchFamily="2" charset="2"/>
              <a:buChar char="l"/>
            </a:pPr>
            <a:r>
              <a:rPr lang="zh-CN" altLang="en-US" dirty="0">
                <a:solidFill>
                  <a:schemeClr val="tx1"/>
                </a:solidFill>
                <a:latin typeface="黑体" pitchFamily="2" charset="-122"/>
                <a:ea typeface="黑体" pitchFamily="2" charset="-122"/>
              </a:rPr>
              <a:t>基本理论－</a:t>
            </a:r>
            <a:r>
              <a:rPr lang="zh-CN" altLang="en-US" dirty="0">
                <a:solidFill>
                  <a:srgbClr val="0070C0"/>
                </a:solidFill>
                <a:latin typeface="黑体" pitchFamily="2" charset="-122"/>
                <a:ea typeface="黑体" pitchFamily="2" charset="-122"/>
              </a:rPr>
              <a:t>重点</a:t>
            </a:r>
            <a:r>
              <a:rPr lang="en-US" altLang="zh-CN" dirty="0">
                <a:solidFill>
                  <a:srgbClr val="0070C0"/>
                </a:solidFill>
                <a:latin typeface="黑体" pitchFamily="2" charset="-122"/>
                <a:ea typeface="黑体" pitchFamily="2" charset="-122"/>
              </a:rPr>
              <a:t>&amp;</a:t>
            </a:r>
            <a:r>
              <a:rPr lang="zh-CN" altLang="en-US" dirty="0">
                <a:solidFill>
                  <a:srgbClr val="0070C0"/>
                </a:solidFill>
                <a:latin typeface="黑体" pitchFamily="2" charset="-122"/>
                <a:ea typeface="黑体" pitchFamily="2" charset="-122"/>
              </a:rPr>
              <a:t>难点</a:t>
            </a:r>
            <a:endParaRPr lang="en-US" altLang="zh-CN" dirty="0">
              <a:solidFill>
                <a:srgbClr val="0070C0"/>
              </a:solidFill>
              <a:latin typeface="黑体" pitchFamily="2" charset="-122"/>
              <a:ea typeface="黑体" pitchFamily="2" charset="-122"/>
            </a:endParaRPr>
          </a:p>
          <a:p>
            <a:pPr lvl="1" algn="l">
              <a:buFont typeface="Wingdings" pitchFamily="2" charset="2"/>
              <a:buChar char="u"/>
            </a:pPr>
            <a:r>
              <a:rPr lang="zh-CN" altLang="en-US" dirty="0">
                <a:solidFill>
                  <a:schemeClr val="tx1"/>
                </a:solidFill>
                <a:latin typeface="黑体" pitchFamily="2" charset="-122"/>
                <a:ea typeface="黑体" pitchFamily="2" charset="-122"/>
              </a:rPr>
              <a:t>弱对偶定理及其推论</a:t>
            </a:r>
            <a:endParaRPr lang="en-US" altLang="zh-CN" dirty="0">
              <a:solidFill>
                <a:schemeClr val="tx1"/>
              </a:solidFill>
              <a:latin typeface="黑体" pitchFamily="2" charset="-122"/>
              <a:ea typeface="黑体" pitchFamily="2" charset="-122"/>
            </a:endParaRPr>
          </a:p>
          <a:p>
            <a:pPr lvl="1" algn="l">
              <a:buFont typeface="Wingdings" pitchFamily="2" charset="2"/>
              <a:buChar char="u"/>
            </a:pPr>
            <a:r>
              <a:rPr lang="zh-CN" altLang="en-US" dirty="0">
                <a:solidFill>
                  <a:schemeClr val="tx1"/>
                </a:solidFill>
                <a:latin typeface="黑体" pitchFamily="2" charset="-122"/>
                <a:ea typeface="黑体" pitchFamily="2" charset="-122"/>
              </a:rPr>
              <a:t>强对偶定理及其与单纯形法的关系</a:t>
            </a:r>
            <a:endParaRPr lang="en-US" altLang="zh-CN" dirty="0">
              <a:solidFill>
                <a:schemeClr val="tx1"/>
              </a:solidFill>
              <a:latin typeface="黑体" pitchFamily="2" charset="-122"/>
              <a:ea typeface="黑体" pitchFamily="2" charset="-122"/>
            </a:endParaRPr>
          </a:p>
          <a:p>
            <a:pPr lvl="1" algn="l">
              <a:buFont typeface="Wingdings" pitchFamily="2" charset="2"/>
              <a:buChar char="u"/>
            </a:pPr>
            <a:r>
              <a:rPr lang="zh-CN" altLang="en-US" dirty="0">
                <a:solidFill>
                  <a:schemeClr val="tx1"/>
                </a:solidFill>
                <a:latin typeface="黑体" pitchFamily="2" charset="-122"/>
                <a:ea typeface="黑体" pitchFamily="2" charset="-122"/>
              </a:rPr>
              <a:t>互补定理</a:t>
            </a: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最优解的充分必要条件</a:t>
            </a:r>
            <a:r>
              <a:rPr lang="en-US" altLang="zh-CN" dirty="0">
                <a:solidFill>
                  <a:schemeClr val="tx1"/>
                </a:solidFill>
                <a:latin typeface="黑体" pitchFamily="2" charset="-122"/>
                <a:ea typeface="黑体" pitchFamily="2" charset="-122"/>
              </a:rPr>
              <a:t>)</a:t>
            </a:r>
          </a:p>
          <a:p>
            <a:pPr lvl="1" algn="l">
              <a:buFont typeface="Wingdings" pitchFamily="2" charset="2"/>
              <a:buChar char="u"/>
            </a:pPr>
            <a:r>
              <a:rPr lang="zh-CN" altLang="en-US" dirty="0">
                <a:solidFill>
                  <a:schemeClr val="tx1"/>
                </a:solidFill>
                <a:latin typeface="黑体" pitchFamily="2" charset="-122"/>
                <a:ea typeface="黑体" pitchFamily="2" charset="-122"/>
              </a:rPr>
              <a:t>灵敏度与影子价格</a:t>
            </a:r>
            <a:endParaRPr lang="en-US" altLang="zh-CN" dirty="0">
              <a:solidFill>
                <a:schemeClr val="tx1"/>
              </a:solidFill>
              <a:latin typeface="黑体" pitchFamily="2" charset="-122"/>
              <a:ea typeface="黑体" pitchFamily="2" charset="-122"/>
            </a:endParaRPr>
          </a:p>
          <a:p>
            <a:pPr algn="l">
              <a:buFont typeface="Wingdings" pitchFamily="2" charset="2"/>
              <a:buChar char="l"/>
            </a:pPr>
            <a:r>
              <a:rPr lang="zh-CN" altLang="en-US" dirty="0">
                <a:solidFill>
                  <a:schemeClr val="tx1"/>
                </a:solidFill>
                <a:latin typeface="黑体" pitchFamily="2" charset="-122"/>
                <a:ea typeface="黑体" pitchFamily="2" charset="-122"/>
              </a:rPr>
              <a:t>对偶单纯形法－</a:t>
            </a:r>
            <a:r>
              <a:rPr lang="zh-CN" altLang="en-US" dirty="0">
                <a:solidFill>
                  <a:srgbClr val="0070C0"/>
                </a:solidFill>
                <a:latin typeface="黑体" pitchFamily="2" charset="-122"/>
                <a:ea typeface="黑体" pitchFamily="2" charset="-122"/>
              </a:rPr>
              <a:t>方法</a:t>
            </a:r>
            <a:endParaRPr lang="en-US" altLang="zh-CN" dirty="0">
              <a:solidFill>
                <a:srgbClr val="0070C0"/>
              </a:solidFill>
              <a:latin typeface="黑体" pitchFamily="2" charset="-122"/>
              <a:ea typeface="黑体" pitchFamily="2" charset="-122"/>
            </a:endParaRPr>
          </a:p>
          <a:p>
            <a:pPr lvl="1" algn="l">
              <a:buFont typeface="Wingdings" pitchFamily="2" charset="2"/>
              <a:buChar char="u"/>
            </a:pPr>
            <a:r>
              <a:rPr lang="zh-CN" altLang="en-US" dirty="0">
                <a:solidFill>
                  <a:schemeClr val="tx1"/>
                </a:solidFill>
                <a:latin typeface="黑体" pitchFamily="2" charset="-122"/>
                <a:ea typeface="黑体" pitchFamily="2" charset="-122"/>
              </a:rPr>
              <a:t>求解的问题类</a:t>
            </a:r>
            <a:endParaRPr lang="en-US" altLang="zh-CN" dirty="0">
              <a:solidFill>
                <a:schemeClr val="tx1"/>
              </a:solidFill>
              <a:latin typeface="黑体" pitchFamily="2" charset="-122"/>
              <a:ea typeface="黑体" pitchFamily="2" charset="-122"/>
            </a:endParaRPr>
          </a:p>
          <a:p>
            <a:pPr lvl="1" algn="l">
              <a:buFont typeface="Wingdings" pitchFamily="2" charset="2"/>
              <a:buChar char="u"/>
            </a:pPr>
            <a:r>
              <a:rPr lang="zh-CN" altLang="en-US" dirty="0">
                <a:solidFill>
                  <a:schemeClr val="tx1"/>
                </a:solidFill>
                <a:latin typeface="黑体" pitchFamily="2" charset="-122"/>
                <a:ea typeface="黑体" pitchFamily="2" charset="-122"/>
              </a:rPr>
              <a:t>如何操作</a:t>
            </a:r>
            <a:endParaRPr lang="en-US" altLang="zh-CN" dirty="0">
              <a:solidFill>
                <a:schemeClr val="tx1"/>
              </a:solidFill>
              <a:latin typeface="黑体" pitchFamily="2" charset="-122"/>
              <a:ea typeface="黑体" pitchFamily="2" charset="-122"/>
            </a:endParaRPr>
          </a:p>
          <a:p>
            <a:pPr lvl="1" algn="l">
              <a:buFont typeface="Wingdings" pitchFamily="2" charset="2"/>
              <a:buChar char="u"/>
            </a:pPr>
            <a:r>
              <a:rPr lang="zh-CN" altLang="en-US" dirty="0">
                <a:solidFill>
                  <a:schemeClr val="tx1"/>
                </a:solidFill>
                <a:latin typeface="黑体" pitchFamily="2" charset="-122"/>
                <a:ea typeface="黑体" pitchFamily="2" charset="-122"/>
              </a:rPr>
              <a:t>算法终止于什么情况</a:t>
            </a:r>
          </a:p>
        </p:txBody>
      </p:sp>
      <p:sp>
        <p:nvSpPr>
          <p:cNvPr id="95235" name="TextBox 2"/>
          <p:cNvSpPr txBox="1">
            <a:spLocks noChangeArrowheads="1"/>
          </p:cNvSpPr>
          <p:nvPr/>
        </p:nvSpPr>
        <p:spPr bwMode="auto">
          <a:xfrm>
            <a:off x="2298700" y="838200"/>
            <a:ext cx="48641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solidFill>
                  <a:srgbClr val="0070C0"/>
                </a:solidFill>
                <a:latin typeface="黑体" pitchFamily="2" charset="-122"/>
                <a:ea typeface="黑体" pitchFamily="2" charset="-122"/>
              </a:rPr>
              <a:t>本节内容</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ChangeArrowheads="1"/>
          </p:cNvSpPr>
          <p:nvPr/>
        </p:nvSpPr>
        <p:spPr bwMode="auto">
          <a:xfrm>
            <a:off x="660400" y="1928813"/>
            <a:ext cx="4038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en-US" altLang="zh-CN" sz="2800" b="1"/>
              <a:t>◎</a:t>
            </a:r>
            <a:r>
              <a:rPr lang="en-US" altLang="zh-CN" b="1"/>
              <a:t> </a:t>
            </a:r>
            <a:r>
              <a:rPr lang="zh-CN" altLang="en-US" sz="2800" b="1">
                <a:solidFill>
                  <a:srgbClr val="7030A0"/>
                </a:solidFill>
                <a:ea typeface="黑体" pitchFamily="2" charset="-122"/>
              </a:rPr>
              <a:t>原始问题</a:t>
            </a:r>
            <a:r>
              <a:rPr lang="en-US" altLang="zh-CN" sz="2800" b="1">
                <a:ea typeface="黑体" pitchFamily="2" charset="-122"/>
              </a:rPr>
              <a:t>(primal)</a:t>
            </a:r>
            <a:r>
              <a:rPr lang="zh-CN" altLang="en-US" sz="2800" b="1"/>
              <a:t>：</a:t>
            </a:r>
          </a:p>
          <a:p>
            <a:pPr marL="342900" indent="-342900" algn="l" eaLnBrk="1" hangingPunct="1">
              <a:spcBef>
                <a:spcPct val="20000"/>
              </a:spcBef>
              <a:buFontTx/>
              <a:buChar char="•"/>
            </a:pPr>
            <a:endParaRPr lang="en-US" altLang="zh-CN"/>
          </a:p>
        </p:txBody>
      </p:sp>
      <p:sp>
        <p:nvSpPr>
          <p:cNvPr id="96259" name="Text Box 7"/>
          <p:cNvSpPr txBox="1">
            <a:spLocks noChangeArrowheads="1"/>
          </p:cNvSpPr>
          <p:nvPr/>
        </p:nvSpPr>
        <p:spPr bwMode="auto">
          <a:xfrm>
            <a:off x="725488" y="1192213"/>
            <a:ext cx="1728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sz="2800" b="1">
                <a:solidFill>
                  <a:schemeClr val="tx1"/>
                </a:solidFill>
                <a:latin typeface="Arial" pitchFamily="34" charset="0"/>
                <a:ea typeface="黑体" pitchFamily="2" charset="-122"/>
              </a:rPr>
              <a:t>给定数据</a:t>
            </a:r>
          </a:p>
        </p:txBody>
      </p:sp>
      <p:sp>
        <p:nvSpPr>
          <p:cNvPr id="96260" name="Rectangle 2"/>
          <p:cNvSpPr>
            <a:spLocks noChangeArrowheads="1"/>
          </p:cNvSpPr>
          <p:nvPr/>
        </p:nvSpPr>
        <p:spPr bwMode="auto">
          <a:xfrm>
            <a:off x="501650" y="254000"/>
            <a:ext cx="43116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1" hangingPunct="1"/>
            <a:r>
              <a:rPr lang="en-US" altLang="zh-CN" sz="3600" b="1">
                <a:solidFill>
                  <a:srgbClr val="0070C0"/>
                </a:solidFill>
                <a:ea typeface="大黑体" charset="-122"/>
              </a:rPr>
              <a:t>2.3.1 </a:t>
            </a:r>
            <a:r>
              <a:rPr lang="zh-CN" altLang="en-US" sz="3600" b="1">
                <a:solidFill>
                  <a:srgbClr val="0070C0"/>
                </a:solidFill>
                <a:latin typeface="大黑体" charset="-122"/>
                <a:ea typeface="大黑体" charset="-122"/>
              </a:rPr>
              <a:t>对偶问题</a:t>
            </a:r>
          </a:p>
        </p:txBody>
      </p:sp>
      <p:pic>
        <p:nvPicPr>
          <p:cNvPr id="9626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2432050"/>
            <a:ext cx="32432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626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3" y="1293813"/>
            <a:ext cx="48545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626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3721100"/>
            <a:ext cx="1227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6264" name="Rectangle 13"/>
          <p:cNvSpPr>
            <a:spLocks noChangeArrowheads="1"/>
          </p:cNvSpPr>
          <p:nvPr/>
        </p:nvSpPr>
        <p:spPr bwMode="auto">
          <a:xfrm>
            <a:off x="2166938" y="36830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b="1">
                <a:solidFill>
                  <a:schemeClr val="tx1"/>
                </a:solidFill>
                <a:latin typeface="Arial" pitchFamily="34" charset="0"/>
                <a:ea typeface="黑体" pitchFamily="2" charset="-122"/>
              </a:rPr>
              <a:t>－原始变量</a:t>
            </a:r>
          </a:p>
        </p:txBody>
      </p:sp>
      <p:grpSp>
        <p:nvGrpSpPr>
          <p:cNvPr id="2" name="Group 9"/>
          <p:cNvGrpSpPr>
            <a:grpSpLocks/>
          </p:cNvGrpSpPr>
          <p:nvPr/>
        </p:nvGrpSpPr>
        <p:grpSpPr bwMode="auto">
          <a:xfrm>
            <a:off x="4432300" y="1901825"/>
            <a:ext cx="4038600" cy="2235200"/>
            <a:chOff x="2760" y="1198"/>
            <a:chExt cx="2544" cy="1408"/>
          </a:xfrm>
        </p:grpSpPr>
        <p:sp>
          <p:nvSpPr>
            <p:cNvPr id="96266" name="Rectangle 5"/>
            <p:cNvSpPr>
              <a:spLocks noChangeArrowheads="1"/>
            </p:cNvSpPr>
            <p:nvPr/>
          </p:nvSpPr>
          <p:spPr bwMode="auto">
            <a:xfrm>
              <a:off x="2760" y="1198"/>
              <a:ext cx="254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en-US" altLang="zh-CN" sz="2800" b="1"/>
                <a:t>◎ </a:t>
              </a:r>
              <a:r>
                <a:rPr lang="zh-CN" altLang="en-US" sz="2800" b="1">
                  <a:solidFill>
                    <a:srgbClr val="7030A0"/>
                  </a:solidFill>
                  <a:ea typeface="黑体" pitchFamily="2" charset="-122"/>
                </a:rPr>
                <a:t>对偶问题</a:t>
              </a:r>
              <a:r>
                <a:rPr lang="en-US" altLang="zh-CN" sz="2800" b="1">
                  <a:ea typeface="黑体" pitchFamily="2" charset="-122"/>
                </a:rPr>
                <a:t>(dual)</a:t>
              </a:r>
              <a:r>
                <a:rPr lang="zh-CN" altLang="en-US" sz="2800"/>
                <a:t>：</a:t>
              </a:r>
            </a:p>
            <a:p>
              <a:pPr marL="342900" indent="-342900" algn="l" eaLnBrk="1" hangingPunct="1">
                <a:spcBef>
                  <a:spcPct val="20000"/>
                </a:spcBef>
                <a:buFontTx/>
                <a:buChar char="•"/>
              </a:pPr>
              <a:endParaRPr lang="en-US" altLang="zh-CN"/>
            </a:p>
          </p:txBody>
        </p:sp>
        <p:pic>
          <p:nvPicPr>
            <p:cNvPr id="96267"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8" y="1528"/>
              <a:ext cx="2192"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96268" name="Group 12"/>
            <p:cNvGrpSpPr>
              <a:grpSpLocks/>
            </p:cNvGrpSpPr>
            <p:nvPr/>
          </p:nvGrpSpPr>
          <p:grpSpPr bwMode="auto">
            <a:xfrm>
              <a:off x="3089" y="2318"/>
              <a:ext cx="1844" cy="288"/>
              <a:chOff x="2897" y="2318"/>
              <a:chExt cx="1844" cy="288"/>
            </a:xfrm>
          </p:grpSpPr>
          <p:pic>
            <p:nvPicPr>
              <p:cNvPr id="9626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7" y="2326"/>
                <a:ext cx="8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6270" name="Rectangle 16"/>
              <p:cNvSpPr>
                <a:spLocks noChangeArrowheads="1"/>
              </p:cNvSpPr>
              <p:nvPr/>
            </p:nvSpPr>
            <p:spPr bwMode="auto">
              <a:xfrm>
                <a:off x="3660" y="2318"/>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b="1">
                    <a:solidFill>
                      <a:schemeClr val="tx1"/>
                    </a:solidFill>
                    <a:latin typeface="Arial" pitchFamily="34" charset="0"/>
                    <a:ea typeface="黑体" pitchFamily="2" charset="-122"/>
                  </a:rPr>
                  <a:t>－对偶变量</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819150" y="2286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chemeClr val="tx1"/>
                </a:solidFill>
                <a:latin typeface="大黑体" charset="-122"/>
                <a:ea typeface="大黑体" charset="-122"/>
              </a:rPr>
              <a:t>对偶问题：</a:t>
            </a:r>
            <a:r>
              <a:rPr lang="zh-CN" altLang="en-US" sz="3600" b="1">
                <a:solidFill>
                  <a:srgbClr val="0070C0"/>
                </a:solidFill>
                <a:latin typeface="大黑体" charset="-122"/>
                <a:ea typeface="大黑体" charset="-122"/>
              </a:rPr>
              <a:t>对称形式</a:t>
            </a:r>
            <a:r>
              <a:rPr lang="zh-CN" altLang="en-US" sz="3600" b="1">
                <a:solidFill>
                  <a:schemeClr val="tx1"/>
                </a:solidFill>
                <a:latin typeface="大黑体" charset="-122"/>
                <a:ea typeface="大黑体" charset="-122"/>
              </a:rPr>
              <a:t>的对偶对</a:t>
            </a:r>
          </a:p>
        </p:txBody>
      </p:sp>
      <p:sp>
        <p:nvSpPr>
          <p:cNvPr id="323587" name="Rectangle 3"/>
          <p:cNvSpPr>
            <a:spLocks noChangeArrowheads="1"/>
          </p:cNvSpPr>
          <p:nvPr/>
        </p:nvSpPr>
        <p:spPr bwMode="auto">
          <a:xfrm>
            <a:off x="723900" y="4573588"/>
            <a:ext cx="77851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zh-CN" altLang="en-US" b="1">
                <a:solidFill>
                  <a:schemeClr val="tx1"/>
                </a:solidFill>
                <a:ea typeface="黑体" pitchFamily="2" charset="-122"/>
              </a:rPr>
              <a:t>注</a:t>
            </a:r>
            <a:r>
              <a:rPr lang="en-US" altLang="zh-CN" b="1">
                <a:solidFill>
                  <a:schemeClr val="tx1"/>
                </a:solidFill>
                <a:ea typeface="黑体" pitchFamily="2" charset="-122"/>
              </a:rPr>
              <a:t>1  </a:t>
            </a:r>
            <a:r>
              <a:rPr lang="zh-CN" altLang="en-US" b="1">
                <a:solidFill>
                  <a:schemeClr val="tx1"/>
                </a:solidFill>
                <a:ea typeface="黑体" pitchFamily="2" charset="-122"/>
              </a:rPr>
              <a:t>对于线性规划，对偶是相互的，即</a:t>
            </a:r>
            <a:r>
              <a:rPr lang="zh-CN" altLang="en-US" b="1" u="sng">
                <a:solidFill>
                  <a:schemeClr val="tx1"/>
                </a:solidFill>
                <a:ea typeface="黑体" pitchFamily="2" charset="-122"/>
              </a:rPr>
              <a:t>对偶问题的对偶 是原始问题</a:t>
            </a:r>
            <a:endParaRPr lang="zh-CN" altLang="en-US" sz="2800" u="sng">
              <a:ea typeface="楷体_GB2312" pitchFamily="49" charset="-122"/>
            </a:endParaRPr>
          </a:p>
        </p:txBody>
      </p:sp>
      <p:sp>
        <p:nvSpPr>
          <p:cNvPr id="97284" name="Rectangle 4"/>
          <p:cNvSpPr>
            <a:spLocks noChangeArrowheads="1"/>
          </p:cNvSpPr>
          <p:nvPr/>
        </p:nvSpPr>
        <p:spPr bwMode="auto">
          <a:xfrm>
            <a:off x="660400" y="2271713"/>
            <a:ext cx="4038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en-US" altLang="zh-CN" sz="2800" b="1"/>
              <a:t>◎</a:t>
            </a:r>
            <a:r>
              <a:rPr lang="en-US" altLang="zh-CN" b="1"/>
              <a:t> </a:t>
            </a:r>
            <a:r>
              <a:rPr lang="zh-CN" altLang="en-US" sz="2800" b="1">
                <a:solidFill>
                  <a:srgbClr val="7030A0"/>
                </a:solidFill>
                <a:ea typeface="黑体" pitchFamily="2" charset="-122"/>
              </a:rPr>
              <a:t>原始问题</a:t>
            </a:r>
            <a:r>
              <a:rPr lang="en-US" altLang="zh-CN" sz="2800" b="1">
                <a:ea typeface="黑体" pitchFamily="2" charset="-122"/>
              </a:rPr>
              <a:t>(primal)</a:t>
            </a:r>
            <a:r>
              <a:rPr lang="zh-CN" altLang="en-US" sz="2800" b="1"/>
              <a:t>：</a:t>
            </a:r>
          </a:p>
          <a:p>
            <a:pPr marL="342900" indent="-342900" algn="l" eaLnBrk="1" hangingPunct="1">
              <a:spcBef>
                <a:spcPct val="20000"/>
              </a:spcBef>
              <a:buFontTx/>
              <a:buChar char="•"/>
            </a:pPr>
            <a:endParaRPr lang="en-US" altLang="zh-CN"/>
          </a:p>
        </p:txBody>
      </p:sp>
      <p:sp>
        <p:nvSpPr>
          <p:cNvPr id="97285" name="Text Box 7"/>
          <p:cNvSpPr txBox="1">
            <a:spLocks noChangeArrowheads="1"/>
          </p:cNvSpPr>
          <p:nvPr/>
        </p:nvSpPr>
        <p:spPr bwMode="auto">
          <a:xfrm>
            <a:off x="725488" y="1535113"/>
            <a:ext cx="1728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sz="2800" b="1">
                <a:solidFill>
                  <a:schemeClr val="tx1"/>
                </a:solidFill>
                <a:latin typeface="Arial" pitchFamily="34" charset="0"/>
                <a:ea typeface="黑体" pitchFamily="2" charset="-122"/>
              </a:rPr>
              <a:t>给定数据</a:t>
            </a:r>
          </a:p>
        </p:txBody>
      </p:sp>
      <p:sp>
        <p:nvSpPr>
          <p:cNvPr id="322563" name="Rectangle 3"/>
          <p:cNvSpPr>
            <a:spLocks noChangeArrowheads="1"/>
          </p:cNvSpPr>
          <p:nvPr/>
        </p:nvSpPr>
        <p:spPr bwMode="auto">
          <a:xfrm>
            <a:off x="685800" y="5373688"/>
            <a:ext cx="7848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zh-CN" altLang="en-US" b="1" dirty="0">
                <a:solidFill>
                  <a:schemeClr val="tx1"/>
                </a:solidFill>
                <a:latin typeface="黑体" pitchFamily="2" charset="-122"/>
                <a:ea typeface="黑体" pitchFamily="2" charset="-122"/>
              </a:rPr>
              <a:t>注</a:t>
            </a:r>
            <a:r>
              <a:rPr lang="en-US" altLang="zh-CN" b="1" dirty="0">
                <a:solidFill>
                  <a:schemeClr val="tx1"/>
                </a:solidFill>
                <a:latin typeface="黑体" pitchFamily="2" charset="-122"/>
                <a:ea typeface="黑体" pitchFamily="2" charset="-122"/>
              </a:rPr>
              <a:t>2 </a:t>
            </a:r>
            <a:r>
              <a:rPr lang="zh-CN" altLang="en-US" b="1" dirty="0">
                <a:solidFill>
                  <a:schemeClr val="tx1"/>
                </a:solidFill>
                <a:latin typeface="黑体" pitchFamily="2" charset="-122"/>
                <a:ea typeface="黑体" pitchFamily="2" charset="-122"/>
              </a:rPr>
              <a:t>为了确定任一线性规划问题的对偶，可以利用</a:t>
            </a:r>
          </a:p>
          <a:p>
            <a:pPr marL="342900" indent="-342900" algn="l" eaLnBrk="1" hangingPunct="1">
              <a:spcBef>
                <a:spcPct val="20000"/>
              </a:spcBef>
            </a:pPr>
            <a:r>
              <a:rPr lang="zh-CN" altLang="en-US" b="1" dirty="0">
                <a:solidFill>
                  <a:schemeClr val="tx1"/>
                </a:solidFill>
                <a:latin typeface="黑体" pitchFamily="2" charset="-122"/>
                <a:ea typeface="黑体" pitchFamily="2" charset="-122"/>
              </a:rPr>
              <a:t>    对称形式，或者标准形的对偶对！</a:t>
            </a:r>
            <a:endParaRPr lang="en-US" altLang="zh-CN" sz="2800" u="sng" dirty="0">
              <a:latin typeface="黑体" pitchFamily="2" charset="-122"/>
              <a:ea typeface="黑体" pitchFamily="2" charset="-122"/>
            </a:endParaRPr>
          </a:p>
        </p:txBody>
      </p:sp>
      <p:pic>
        <p:nvPicPr>
          <p:cNvPr id="97287"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1611313"/>
            <a:ext cx="48545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7288"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563" y="2757488"/>
            <a:ext cx="3122612"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728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76700"/>
            <a:ext cx="1227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7290" name="Rectangle 13"/>
          <p:cNvSpPr>
            <a:spLocks noChangeArrowheads="1"/>
          </p:cNvSpPr>
          <p:nvPr/>
        </p:nvSpPr>
        <p:spPr bwMode="auto">
          <a:xfrm>
            <a:off x="2052638" y="40386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b="1">
                <a:solidFill>
                  <a:schemeClr val="tx1"/>
                </a:solidFill>
                <a:latin typeface="Arial" pitchFamily="34" charset="0"/>
                <a:ea typeface="黑体" pitchFamily="2" charset="-122"/>
              </a:rPr>
              <a:t>－原始变量</a:t>
            </a:r>
          </a:p>
        </p:txBody>
      </p:sp>
      <p:grpSp>
        <p:nvGrpSpPr>
          <p:cNvPr id="2" name="Group 11"/>
          <p:cNvGrpSpPr>
            <a:grpSpLocks/>
          </p:cNvGrpSpPr>
          <p:nvPr/>
        </p:nvGrpSpPr>
        <p:grpSpPr bwMode="auto">
          <a:xfrm>
            <a:off x="4610100" y="2244725"/>
            <a:ext cx="4038600" cy="2247900"/>
            <a:chOff x="2904" y="1414"/>
            <a:chExt cx="2544" cy="1416"/>
          </a:xfrm>
        </p:grpSpPr>
        <p:sp>
          <p:nvSpPr>
            <p:cNvPr id="97292" name="Rectangle 5"/>
            <p:cNvSpPr>
              <a:spLocks noChangeArrowheads="1"/>
            </p:cNvSpPr>
            <p:nvPr/>
          </p:nvSpPr>
          <p:spPr bwMode="auto">
            <a:xfrm>
              <a:off x="2904" y="1414"/>
              <a:ext cx="254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en-US" altLang="zh-CN" sz="2800" b="1"/>
                <a:t>◎ </a:t>
              </a:r>
              <a:r>
                <a:rPr lang="zh-CN" altLang="en-US" sz="2800" b="1">
                  <a:solidFill>
                    <a:srgbClr val="7030A0"/>
                  </a:solidFill>
                  <a:ea typeface="黑体" pitchFamily="2" charset="-122"/>
                </a:rPr>
                <a:t>对偶问题</a:t>
              </a:r>
              <a:r>
                <a:rPr lang="en-US" altLang="zh-CN" sz="2800" b="1">
                  <a:ea typeface="黑体" pitchFamily="2" charset="-122"/>
                </a:rPr>
                <a:t>(dual)</a:t>
              </a:r>
              <a:r>
                <a:rPr lang="zh-CN" altLang="en-US" sz="2800"/>
                <a:t>：</a:t>
              </a:r>
            </a:p>
            <a:p>
              <a:pPr marL="342900" indent="-342900" algn="l" eaLnBrk="1" hangingPunct="1">
                <a:spcBef>
                  <a:spcPct val="20000"/>
                </a:spcBef>
                <a:buFontTx/>
                <a:buChar char="•"/>
              </a:pPr>
              <a:endParaRPr lang="en-US" altLang="zh-CN"/>
            </a:p>
          </p:txBody>
        </p:sp>
        <p:pic>
          <p:nvPicPr>
            <p:cNvPr id="97293"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 y="1712"/>
              <a:ext cx="216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97294" name="Group 14"/>
            <p:cNvGrpSpPr>
              <a:grpSpLocks/>
            </p:cNvGrpSpPr>
            <p:nvPr/>
          </p:nvGrpSpPr>
          <p:grpSpPr bwMode="auto">
            <a:xfrm>
              <a:off x="3233" y="2542"/>
              <a:ext cx="1780" cy="288"/>
              <a:chOff x="3033" y="2542"/>
              <a:chExt cx="1780" cy="288"/>
            </a:xfrm>
          </p:grpSpPr>
          <p:pic>
            <p:nvPicPr>
              <p:cNvPr id="9729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 y="2554"/>
                <a:ext cx="83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7296" name="Rectangle 16"/>
              <p:cNvSpPr>
                <a:spLocks noChangeArrowheads="1"/>
              </p:cNvSpPr>
              <p:nvPr/>
            </p:nvSpPr>
            <p:spPr bwMode="auto">
              <a:xfrm>
                <a:off x="3732" y="254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b="1">
                    <a:solidFill>
                      <a:schemeClr val="tx1"/>
                    </a:solidFill>
                    <a:latin typeface="Arial" pitchFamily="34" charset="0"/>
                    <a:ea typeface="黑体" pitchFamily="2" charset="-122"/>
                  </a:rPr>
                  <a:t>－对偶变量</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gtEl>
                                        <p:attrNameLst>
                                          <p:attrName>style.visibility</p:attrName>
                                        </p:attrNameLst>
                                      </p:cBhvr>
                                      <p:to>
                                        <p:strVal val="visible"/>
                                      </p:to>
                                    </p:set>
                                    <p:animEffect transition="in" filter="wipe(left)">
                                      <p:cBhvr>
                                        <p:cTn id="12" dur="500"/>
                                        <p:tgtEl>
                                          <p:spTgt spid="323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3"/>
                                        </p:tgtEl>
                                        <p:attrNameLst>
                                          <p:attrName>style.visibility</p:attrName>
                                        </p:attrNameLst>
                                      </p:cBhvr>
                                      <p:to>
                                        <p:strVal val="visible"/>
                                      </p:to>
                                    </p:set>
                                    <p:animEffect transition="in" filter="wipe(left)">
                                      <p:cBhvr>
                                        <p:cTn id="17" dur="500"/>
                                        <p:tgtEl>
                                          <p:spTgt spid="32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p:bldP spid="32256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5"/>
          <p:cNvSpPr txBox="1">
            <a:spLocks noChangeArrowheads="1"/>
          </p:cNvSpPr>
          <p:nvPr/>
        </p:nvSpPr>
        <p:spPr bwMode="auto">
          <a:xfrm>
            <a:off x="396875" y="460375"/>
            <a:ext cx="871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b="1">
                <a:solidFill>
                  <a:schemeClr val="tx1"/>
                </a:solidFill>
                <a:latin typeface="黑体" pitchFamily="2" charset="-122"/>
                <a:ea typeface="黑体" pitchFamily="2" charset="-122"/>
              </a:rPr>
              <a:t>◎</a:t>
            </a:r>
            <a:r>
              <a:rPr kumimoji="0" lang="en-US" altLang="zh-CN" sz="2800" b="1">
                <a:solidFill>
                  <a:schemeClr val="tx1"/>
                </a:solidFill>
                <a:latin typeface="黑体" pitchFamily="2" charset="-122"/>
                <a:ea typeface="黑体" pitchFamily="2" charset="-122"/>
              </a:rPr>
              <a:t> </a:t>
            </a:r>
            <a:r>
              <a:rPr kumimoji="0" lang="zh-CN" altLang="en-US" b="1">
                <a:solidFill>
                  <a:srgbClr val="7030A0"/>
                </a:solidFill>
                <a:latin typeface="黑体" pitchFamily="2" charset="-122"/>
                <a:ea typeface="黑体" pitchFamily="2" charset="-122"/>
              </a:rPr>
              <a:t>配餐问题</a:t>
            </a:r>
            <a:r>
              <a:rPr kumimoji="0" lang="zh-CN" altLang="en-US" b="1">
                <a:solidFill>
                  <a:schemeClr val="tx1"/>
                </a:solidFill>
                <a:latin typeface="黑体" pitchFamily="2" charset="-122"/>
                <a:ea typeface="黑体" pitchFamily="2" charset="-122"/>
              </a:rPr>
              <a:t>：确定食品数量，满足营养需求，花费最小？</a:t>
            </a:r>
          </a:p>
        </p:txBody>
      </p:sp>
      <p:sp>
        <p:nvSpPr>
          <p:cNvPr id="98307" name="Rectangle 2"/>
          <p:cNvSpPr>
            <a:spLocks noChangeArrowheads="1"/>
          </p:cNvSpPr>
          <p:nvPr/>
        </p:nvSpPr>
        <p:spPr bwMode="auto">
          <a:xfrm>
            <a:off x="501650" y="76200"/>
            <a:ext cx="43116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1" hangingPunct="1"/>
            <a:endParaRPr lang="zh-CN" altLang="en-US" sz="3600" b="1">
              <a:solidFill>
                <a:schemeClr val="accent2"/>
              </a:solidFill>
              <a:latin typeface="大黑体" charset="-122"/>
              <a:ea typeface="大黑体" charset="-122"/>
            </a:endParaRPr>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28900"/>
            <a:ext cx="5430838"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09" name="Group 7"/>
          <p:cNvGrpSpPr>
            <a:grpSpLocks/>
          </p:cNvGrpSpPr>
          <p:nvPr/>
        </p:nvGrpSpPr>
        <p:grpSpPr bwMode="auto">
          <a:xfrm>
            <a:off x="1068388" y="942975"/>
            <a:ext cx="7273925" cy="457200"/>
            <a:chOff x="521" y="1026"/>
            <a:chExt cx="4582" cy="288"/>
          </a:xfrm>
        </p:grpSpPr>
        <p:sp>
          <p:nvSpPr>
            <p:cNvPr id="98323" name="Text Box 8"/>
            <p:cNvSpPr txBox="1">
              <a:spLocks noChangeArrowheads="1"/>
            </p:cNvSpPr>
            <p:nvPr/>
          </p:nvSpPr>
          <p:spPr bwMode="auto">
            <a:xfrm>
              <a:off x="521" y="1026"/>
              <a:ext cx="45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b="1" i="1">
                  <a:solidFill>
                    <a:schemeClr val="tx1"/>
                  </a:solidFill>
                  <a:ea typeface="黑体" pitchFamily="2" charset="-122"/>
                  <a:cs typeface="Times New Roman" pitchFamily="18" charset="0"/>
                </a:rPr>
                <a:t>n</a:t>
              </a:r>
              <a:r>
                <a:rPr kumimoji="0" lang="zh-CN" altLang="en-US" b="1">
                  <a:solidFill>
                    <a:schemeClr val="tx1"/>
                  </a:solidFill>
                  <a:ea typeface="黑体" pitchFamily="2" charset="-122"/>
                  <a:cs typeface="Times New Roman" pitchFamily="18" charset="0"/>
                </a:rPr>
                <a:t>种食品，</a:t>
              </a:r>
              <a:r>
                <a:rPr kumimoji="0" lang="en-US" altLang="zh-CN" b="1" i="1">
                  <a:solidFill>
                    <a:schemeClr val="tx1"/>
                  </a:solidFill>
                  <a:ea typeface="黑体" pitchFamily="2" charset="-122"/>
                  <a:cs typeface="Times New Roman" pitchFamily="18" charset="0"/>
                </a:rPr>
                <a:t>m</a:t>
              </a:r>
              <a:r>
                <a:rPr kumimoji="0" lang="zh-CN" altLang="en-US" b="1">
                  <a:solidFill>
                    <a:schemeClr val="tx1"/>
                  </a:solidFill>
                  <a:ea typeface="黑体" pitchFamily="2" charset="-122"/>
                  <a:cs typeface="Times New Roman" pitchFamily="18" charset="0"/>
                </a:rPr>
                <a:t>种营养成份；　　－第 </a:t>
              </a:r>
              <a:r>
                <a:rPr kumimoji="0" lang="en-US" altLang="zh-CN" b="1" i="1">
                  <a:solidFill>
                    <a:schemeClr val="tx1"/>
                  </a:solidFill>
                  <a:ea typeface="黑体" pitchFamily="2" charset="-122"/>
                  <a:cs typeface="Times New Roman" pitchFamily="18" charset="0"/>
                </a:rPr>
                <a:t>j </a:t>
              </a:r>
              <a:r>
                <a:rPr kumimoji="0" lang="zh-CN" altLang="en-US" b="1">
                  <a:solidFill>
                    <a:schemeClr val="tx1"/>
                  </a:solidFill>
                  <a:ea typeface="黑体" pitchFamily="2" charset="-122"/>
                  <a:cs typeface="Times New Roman" pitchFamily="18" charset="0"/>
                </a:rPr>
                <a:t>种食品的单价</a:t>
              </a:r>
            </a:p>
          </p:txBody>
        </p:sp>
        <p:pic>
          <p:nvPicPr>
            <p:cNvPr id="983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 y="1085"/>
              <a:ext cx="24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8310" name="Group 10"/>
          <p:cNvGrpSpPr>
            <a:grpSpLocks/>
          </p:cNvGrpSpPr>
          <p:nvPr/>
        </p:nvGrpSpPr>
        <p:grpSpPr bwMode="auto">
          <a:xfrm>
            <a:off x="1192213" y="1358900"/>
            <a:ext cx="6518275" cy="457200"/>
            <a:chOff x="567" y="1352"/>
            <a:chExt cx="4106" cy="288"/>
          </a:xfrm>
        </p:grpSpPr>
        <p:pic>
          <p:nvPicPr>
            <p:cNvPr id="9832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389"/>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2" name="Text Box 12"/>
            <p:cNvSpPr txBox="1">
              <a:spLocks noChangeArrowheads="1"/>
            </p:cNvSpPr>
            <p:nvPr/>
          </p:nvSpPr>
          <p:spPr bwMode="auto">
            <a:xfrm>
              <a:off x="817" y="1352"/>
              <a:ext cx="38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a:solidFill>
                    <a:schemeClr val="tx1"/>
                  </a:solidFill>
                  <a:ea typeface="黑体" pitchFamily="2" charset="-122"/>
                  <a:cs typeface="Times New Roman" pitchFamily="18" charset="0"/>
                </a:rPr>
                <a:t>－每单位第 </a:t>
              </a:r>
              <a:r>
                <a:rPr kumimoji="0" lang="en-US" altLang="zh-CN" b="1" i="1">
                  <a:solidFill>
                    <a:schemeClr val="tx1"/>
                  </a:solidFill>
                  <a:ea typeface="黑体" pitchFamily="2" charset="-122"/>
                  <a:cs typeface="Times New Roman" pitchFamily="18" charset="0"/>
                </a:rPr>
                <a:t>j </a:t>
              </a:r>
              <a:r>
                <a:rPr kumimoji="0" lang="zh-CN" altLang="en-US" b="1">
                  <a:solidFill>
                    <a:schemeClr val="tx1"/>
                  </a:solidFill>
                  <a:ea typeface="黑体" pitchFamily="2" charset="-122"/>
                  <a:cs typeface="Times New Roman" pitchFamily="18" charset="0"/>
                </a:rPr>
                <a:t>种食品含第 </a:t>
              </a:r>
              <a:r>
                <a:rPr kumimoji="0" lang="en-US" altLang="zh-CN" b="1" i="1">
                  <a:solidFill>
                    <a:schemeClr val="tx1"/>
                  </a:solidFill>
                  <a:ea typeface="黑体" pitchFamily="2" charset="-122"/>
                  <a:cs typeface="Times New Roman" pitchFamily="18" charset="0"/>
                </a:rPr>
                <a:t>i </a:t>
              </a:r>
              <a:r>
                <a:rPr kumimoji="0" lang="zh-CN" altLang="en-US" b="1">
                  <a:solidFill>
                    <a:schemeClr val="tx1"/>
                  </a:solidFill>
                  <a:ea typeface="黑体" pitchFamily="2" charset="-122"/>
                  <a:cs typeface="Times New Roman" pitchFamily="18" charset="0"/>
                </a:rPr>
                <a:t>种营养的数量</a:t>
              </a:r>
            </a:p>
          </p:txBody>
        </p:sp>
      </p:grpSp>
      <p:grpSp>
        <p:nvGrpSpPr>
          <p:cNvPr id="98311" name="Group 20"/>
          <p:cNvGrpSpPr>
            <a:grpSpLocks/>
          </p:cNvGrpSpPr>
          <p:nvPr/>
        </p:nvGrpSpPr>
        <p:grpSpPr bwMode="auto">
          <a:xfrm>
            <a:off x="444500" y="2103438"/>
            <a:ext cx="6492875" cy="484187"/>
            <a:chOff x="288" y="1997"/>
            <a:chExt cx="4090" cy="305"/>
          </a:xfrm>
        </p:grpSpPr>
        <p:sp>
          <p:nvSpPr>
            <p:cNvPr id="98318" name="Text Box 6"/>
            <p:cNvSpPr txBox="1">
              <a:spLocks noChangeArrowheads="1"/>
            </p:cNvSpPr>
            <p:nvPr/>
          </p:nvSpPr>
          <p:spPr bwMode="auto">
            <a:xfrm>
              <a:off x="288" y="1997"/>
              <a:ext cx="11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a:solidFill>
                    <a:srgbClr val="CC0000"/>
                  </a:solidFill>
                  <a:latin typeface="黑体" pitchFamily="2" charset="-122"/>
                  <a:ea typeface="黑体" pitchFamily="2" charset="-122"/>
                </a:rPr>
                <a:t>   </a:t>
              </a:r>
              <a:r>
                <a:rPr kumimoji="0" lang="zh-CN" altLang="en-US" b="1">
                  <a:solidFill>
                    <a:srgbClr val="7030A0"/>
                  </a:solidFill>
                  <a:latin typeface="黑体" pitchFamily="2" charset="-122"/>
                  <a:ea typeface="黑体" pitchFamily="2" charset="-122"/>
                </a:rPr>
                <a:t>变量</a:t>
              </a:r>
              <a:r>
                <a:rPr kumimoji="0" lang="zh-CN" altLang="en-US" b="1">
                  <a:solidFill>
                    <a:schemeClr val="tx1"/>
                  </a:solidFill>
                  <a:latin typeface="黑体" pitchFamily="2" charset="-122"/>
                  <a:ea typeface="黑体" pitchFamily="2" charset="-122"/>
                </a:rPr>
                <a:t>：</a:t>
              </a:r>
            </a:p>
          </p:txBody>
        </p:sp>
        <p:sp>
          <p:nvSpPr>
            <p:cNvPr id="98319" name="Text Box 14"/>
            <p:cNvSpPr txBox="1">
              <a:spLocks noChangeArrowheads="1"/>
            </p:cNvSpPr>
            <p:nvPr/>
          </p:nvSpPr>
          <p:spPr bwMode="auto">
            <a:xfrm>
              <a:off x="1202" y="2014"/>
              <a:ext cx="31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a:solidFill>
                    <a:schemeClr val="tx1"/>
                  </a:solidFill>
                  <a:ea typeface="黑体" pitchFamily="2" charset="-122"/>
                  <a:cs typeface="Times New Roman" pitchFamily="18" charset="0"/>
                </a:rPr>
                <a:t>　　－食用第 </a:t>
              </a:r>
              <a:r>
                <a:rPr kumimoji="0" lang="en-US" altLang="zh-CN" b="1" i="1">
                  <a:solidFill>
                    <a:schemeClr val="tx1"/>
                  </a:solidFill>
                  <a:ea typeface="黑体" pitchFamily="2" charset="-122"/>
                  <a:cs typeface="Times New Roman" pitchFamily="18" charset="0"/>
                </a:rPr>
                <a:t>j </a:t>
              </a:r>
              <a:r>
                <a:rPr kumimoji="0" lang="zh-CN" altLang="en-US" b="1">
                  <a:solidFill>
                    <a:schemeClr val="tx1"/>
                  </a:solidFill>
                  <a:ea typeface="黑体" pitchFamily="2" charset="-122"/>
                  <a:cs typeface="Times New Roman" pitchFamily="18" charset="0"/>
                </a:rPr>
                <a:t>种食品的数量</a:t>
              </a:r>
            </a:p>
          </p:txBody>
        </p:sp>
        <p:pic>
          <p:nvPicPr>
            <p:cNvPr id="9832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 y="2079"/>
              <a:ext cx="30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312" name="Text Box 17"/>
          <p:cNvSpPr txBox="1">
            <a:spLocks noChangeArrowheads="1"/>
          </p:cNvSpPr>
          <p:nvPr/>
        </p:nvSpPr>
        <p:spPr bwMode="auto">
          <a:xfrm>
            <a:off x="1576388" y="17446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a:solidFill>
                  <a:schemeClr val="tx1"/>
                </a:solidFill>
                <a:ea typeface="黑体" pitchFamily="2" charset="-122"/>
                <a:cs typeface="Times New Roman" pitchFamily="18" charset="0"/>
              </a:rPr>
              <a:t>－为了健康，每天最少要食用第 </a:t>
            </a:r>
            <a:r>
              <a:rPr kumimoji="0" lang="en-US" altLang="zh-CN" b="1" i="1">
                <a:solidFill>
                  <a:schemeClr val="tx1"/>
                </a:solidFill>
                <a:ea typeface="黑体" pitchFamily="2" charset="-122"/>
                <a:cs typeface="Times New Roman" pitchFamily="18" charset="0"/>
              </a:rPr>
              <a:t>i </a:t>
            </a:r>
            <a:r>
              <a:rPr kumimoji="0" lang="zh-CN" altLang="en-US" b="1">
                <a:solidFill>
                  <a:schemeClr val="tx1"/>
                </a:solidFill>
                <a:ea typeface="黑体" pitchFamily="2" charset="-122"/>
                <a:cs typeface="Times New Roman" pitchFamily="18" charset="0"/>
              </a:rPr>
              <a:t>种营养的数量</a:t>
            </a:r>
          </a:p>
        </p:txBody>
      </p:sp>
      <p:pic>
        <p:nvPicPr>
          <p:cNvPr id="98313"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9513" y="1779588"/>
            <a:ext cx="431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4" name="Text Box 19"/>
          <p:cNvSpPr txBox="1">
            <a:spLocks noChangeArrowheads="1"/>
          </p:cNvSpPr>
          <p:nvPr/>
        </p:nvSpPr>
        <p:spPr bwMode="auto">
          <a:xfrm>
            <a:off x="430213" y="2805113"/>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a:solidFill>
                  <a:srgbClr val="CC0000"/>
                </a:solidFill>
                <a:latin typeface="黑体" pitchFamily="2" charset="-122"/>
                <a:ea typeface="黑体" pitchFamily="2" charset="-122"/>
              </a:rPr>
              <a:t>   </a:t>
            </a:r>
            <a:r>
              <a:rPr kumimoji="0" lang="zh-CN" altLang="en-US" b="1">
                <a:solidFill>
                  <a:srgbClr val="7030A0"/>
                </a:solidFill>
                <a:latin typeface="黑体" pitchFamily="2" charset="-122"/>
                <a:ea typeface="黑体" pitchFamily="2" charset="-122"/>
              </a:rPr>
              <a:t>模型：</a:t>
            </a:r>
          </a:p>
        </p:txBody>
      </p:sp>
      <p:sp>
        <p:nvSpPr>
          <p:cNvPr id="98315" name="Rectangle 2"/>
          <p:cNvSpPr>
            <a:spLocks noChangeArrowheads="1"/>
          </p:cNvSpPr>
          <p:nvPr/>
        </p:nvSpPr>
        <p:spPr bwMode="auto">
          <a:xfrm>
            <a:off x="819150" y="-254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黑体" pitchFamily="2" charset="-122"/>
                <a:ea typeface="黑体" pitchFamily="2" charset="-122"/>
              </a:rPr>
              <a:t>对偶问题：经济解释</a:t>
            </a:r>
          </a:p>
        </p:txBody>
      </p:sp>
      <p:sp>
        <p:nvSpPr>
          <p:cNvPr id="257044" name="Text Box 4"/>
          <p:cNvSpPr txBox="1">
            <a:spLocks noChangeArrowheads="1"/>
          </p:cNvSpPr>
          <p:nvPr/>
        </p:nvSpPr>
        <p:spPr bwMode="auto">
          <a:xfrm>
            <a:off x="442913" y="4608513"/>
            <a:ext cx="782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b="1">
                <a:solidFill>
                  <a:schemeClr val="tx1"/>
                </a:solidFill>
                <a:latin typeface="黑体" pitchFamily="2" charset="-122"/>
                <a:ea typeface="黑体" pitchFamily="2" charset="-122"/>
              </a:rPr>
              <a:t>◎</a:t>
            </a:r>
            <a:r>
              <a:rPr kumimoji="0" lang="zh-CN" altLang="en-US" b="1">
                <a:solidFill>
                  <a:schemeClr val="tx1"/>
                </a:solidFill>
                <a:latin typeface="黑体" pitchFamily="2" charset="-122"/>
                <a:ea typeface="黑体" pitchFamily="2" charset="-122"/>
              </a:rPr>
              <a:t>对偶问题－保健品公司－药剂师、营养丸、</a:t>
            </a:r>
            <a:r>
              <a:rPr kumimoji="0" lang="zh-CN" altLang="en-US" b="1">
                <a:solidFill>
                  <a:srgbClr val="7030A0"/>
                </a:solidFill>
                <a:latin typeface="黑体" pitchFamily="2" charset="-122"/>
                <a:ea typeface="黑体" pitchFamily="2" charset="-122"/>
              </a:rPr>
              <a:t>定价问题</a:t>
            </a:r>
          </a:p>
        </p:txBody>
      </p:sp>
      <p:pic>
        <p:nvPicPr>
          <p:cNvPr id="25704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0" y="5006975"/>
            <a:ext cx="434498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44"/>
                                        </p:tgtEl>
                                        <p:attrNameLst>
                                          <p:attrName>style.visibility</p:attrName>
                                        </p:attrNameLst>
                                      </p:cBhvr>
                                      <p:to>
                                        <p:strVal val="visible"/>
                                      </p:to>
                                    </p:set>
                                    <p:animEffect transition="in" filter="wipe(left)">
                                      <p:cBhvr>
                                        <p:cTn id="7" dur="500"/>
                                        <p:tgtEl>
                                          <p:spTgt spid="257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7045"/>
                                        </p:tgtEl>
                                        <p:attrNameLst>
                                          <p:attrName>style.visibility</p:attrName>
                                        </p:attrNameLst>
                                      </p:cBhvr>
                                      <p:to>
                                        <p:strVal val="visible"/>
                                      </p:to>
                                    </p:set>
                                    <p:animEffect transition="in" filter="wipe(up)">
                                      <p:cBhvr>
                                        <p:cTn id="12" dur="500"/>
                                        <p:tgtEl>
                                          <p:spTgt spid="25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819150" y="2286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对偶问题：一般问题的对偶</a:t>
            </a:r>
          </a:p>
        </p:txBody>
      </p:sp>
      <p:sp>
        <p:nvSpPr>
          <p:cNvPr id="99331" name="Text Box 5"/>
          <p:cNvSpPr txBox="1">
            <a:spLocks noChangeArrowheads="1"/>
          </p:cNvSpPr>
          <p:nvPr/>
        </p:nvSpPr>
        <p:spPr bwMode="auto">
          <a:xfrm>
            <a:off x="469900" y="1130300"/>
            <a:ext cx="749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000000"/>
                </a:solidFill>
                <a:ea typeface="黑体" pitchFamily="2" charset="-122"/>
              </a:rPr>
              <a:t>给定数据 </a:t>
            </a:r>
            <a:r>
              <a:rPr lang="en-US" altLang="zh-CN" b="1" i="1">
                <a:solidFill>
                  <a:srgbClr val="000000"/>
                </a:solidFill>
                <a:ea typeface="黑体" pitchFamily="2" charset="-122"/>
              </a:rPr>
              <a:t>A</a:t>
            </a:r>
            <a:r>
              <a:rPr lang="en-US" altLang="zh-CN" b="1">
                <a:solidFill>
                  <a:srgbClr val="000000"/>
                </a:solidFill>
                <a:ea typeface="黑体" pitchFamily="2" charset="-122"/>
              </a:rPr>
              <a:t>, </a:t>
            </a:r>
            <a:r>
              <a:rPr lang="en-US" altLang="zh-CN" b="1" i="1">
                <a:solidFill>
                  <a:srgbClr val="000000"/>
                </a:solidFill>
                <a:ea typeface="黑体" pitchFamily="2" charset="-122"/>
              </a:rPr>
              <a:t>b, </a:t>
            </a:r>
            <a:r>
              <a:rPr lang="en-US" altLang="zh-CN" b="1" i="1">
                <a:solidFill>
                  <a:srgbClr val="000000"/>
                </a:solidFill>
              </a:rPr>
              <a:t>c</a:t>
            </a:r>
            <a:r>
              <a:rPr lang="zh-CN" altLang="en-US" b="1">
                <a:solidFill>
                  <a:srgbClr val="000000"/>
                </a:solidFill>
                <a:ea typeface="黑体" pitchFamily="2" charset="-122"/>
              </a:rPr>
              <a:t>；记 </a:t>
            </a:r>
            <a:r>
              <a:rPr lang="en-US" altLang="zh-CN" b="1" i="1">
                <a:solidFill>
                  <a:srgbClr val="000000"/>
                </a:solidFill>
                <a:ea typeface="黑体" pitchFamily="2" charset="-122"/>
              </a:rPr>
              <a:t>A</a:t>
            </a:r>
            <a:r>
              <a:rPr lang="en-US" altLang="zh-CN" b="1">
                <a:solidFill>
                  <a:srgbClr val="000000"/>
                </a:solidFill>
                <a:ea typeface="黑体" pitchFamily="2" charset="-122"/>
              </a:rPr>
              <a:t> </a:t>
            </a:r>
            <a:r>
              <a:rPr lang="zh-CN" altLang="en-US" b="1">
                <a:solidFill>
                  <a:srgbClr val="000000"/>
                </a:solidFill>
                <a:ea typeface="黑体" pitchFamily="2" charset="-122"/>
              </a:rPr>
              <a:t>的第 </a:t>
            </a:r>
            <a:r>
              <a:rPr lang="en-US" altLang="zh-CN" b="1" i="1">
                <a:solidFill>
                  <a:srgbClr val="000000"/>
                </a:solidFill>
                <a:ea typeface="黑体" pitchFamily="2" charset="-122"/>
              </a:rPr>
              <a:t>i</a:t>
            </a:r>
            <a:r>
              <a:rPr lang="en-US" altLang="zh-CN" b="1">
                <a:solidFill>
                  <a:srgbClr val="000000"/>
                </a:solidFill>
                <a:ea typeface="黑体" pitchFamily="2" charset="-122"/>
              </a:rPr>
              <a:t> </a:t>
            </a:r>
            <a:r>
              <a:rPr lang="zh-CN" altLang="en-US" b="1">
                <a:solidFill>
                  <a:srgbClr val="000000"/>
                </a:solidFill>
                <a:ea typeface="黑体" pitchFamily="2" charset="-122"/>
              </a:rPr>
              <a:t>行为 </a:t>
            </a:r>
            <a:r>
              <a:rPr lang="en-US" altLang="zh-CN" b="1" i="1">
                <a:solidFill>
                  <a:srgbClr val="000000"/>
                </a:solidFill>
                <a:ea typeface="黑体" pitchFamily="2" charset="-122"/>
              </a:rPr>
              <a:t>a</a:t>
            </a:r>
            <a:r>
              <a:rPr lang="en-US" altLang="zh-CN" b="1" i="1" baseline="30000">
                <a:solidFill>
                  <a:srgbClr val="000000"/>
                </a:solidFill>
                <a:ea typeface="黑体" pitchFamily="2" charset="-122"/>
              </a:rPr>
              <a:t>i</a:t>
            </a:r>
            <a:r>
              <a:rPr lang="zh-CN" altLang="en-US" b="1">
                <a:solidFill>
                  <a:srgbClr val="000000"/>
                </a:solidFill>
                <a:ea typeface="黑体" pitchFamily="2" charset="-122"/>
              </a:rPr>
              <a:t>，</a:t>
            </a:r>
            <a:r>
              <a:rPr lang="en-US" altLang="zh-CN" b="1" i="1">
                <a:solidFill>
                  <a:srgbClr val="000000"/>
                </a:solidFill>
                <a:ea typeface="黑体" pitchFamily="2" charset="-122"/>
              </a:rPr>
              <a:t>A</a:t>
            </a:r>
            <a:r>
              <a:rPr lang="en-US" altLang="zh-CN" b="1">
                <a:solidFill>
                  <a:srgbClr val="000000"/>
                </a:solidFill>
                <a:ea typeface="黑体" pitchFamily="2" charset="-122"/>
              </a:rPr>
              <a:t> </a:t>
            </a:r>
            <a:r>
              <a:rPr lang="zh-CN" altLang="en-US" b="1">
                <a:solidFill>
                  <a:srgbClr val="000000"/>
                </a:solidFill>
                <a:ea typeface="黑体" pitchFamily="2" charset="-122"/>
              </a:rPr>
              <a:t>的第 </a:t>
            </a:r>
            <a:r>
              <a:rPr lang="en-US" altLang="zh-CN" b="1" i="1">
                <a:solidFill>
                  <a:srgbClr val="000000"/>
                </a:solidFill>
                <a:ea typeface="黑体" pitchFamily="2" charset="-122"/>
              </a:rPr>
              <a:t>j</a:t>
            </a:r>
            <a:r>
              <a:rPr lang="en-US" altLang="zh-CN" b="1">
                <a:solidFill>
                  <a:srgbClr val="000000"/>
                </a:solidFill>
                <a:ea typeface="黑体" pitchFamily="2" charset="-122"/>
              </a:rPr>
              <a:t> </a:t>
            </a:r>
            <a:r>
              <a:rPr lang="zh-CN" altLang="en-US" b="1">
                <a:solidFill>
                  <a:srgbClr val="000000"/>
                </a:solidFill>
                <a:ea typeface="黑体" pitchFamily="2" charset="-122"/>
              </a:rPr>
              <a:t>列为 </a:t>
            </a:r>
            <a:r>
              <a:rPr lang="en-US" altLang="zh-CN" b="1" i="1">
                <a:solidFill>
                  <a:srgbClr val="000000"/>
                </a:solidFill>
                <a:ea typeface="黑体" pitchFamily="2" charset="-122"/>
              </a:rPr>
              <a:t>a</a:t>
            </a:r>
            <a:r>
              <a:rPr lang="en-US" altLang="zh-CN" b="1" i="1" baseline="-25000">
                <a:solidFill>
                  <a:srgbClr val="000000"/>
                </a:solidFill>
                <a:ea typeface="黑体" pitchFamily="2" charset="-122"/>
              </a:rPr>
              <a:t>j</a:t>
            </a:r>
          </a:p>
        </p:txBody>
      </p:sp>
      <p:sp>
        <p:nvSpPr>
          <p:cNvPr id="99332" name="Rectangle 8"/>
          <p:cNvSpPr>
            <a:spLocks noChangeArrowheads="1"/>
          </p:cNvSpPr>
          <p:nvPr/>
        </p:nvSpPr>
        <p:spPr bwMode="auto">
          <a:xfrm>
            <a:off x="419100" y="2182813"/>
            <a:ext cx="4038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en-US" altLang="zh-CN" sz="2800" b="1"/>
              <a:t>◎</a:t>
            </a:r>
            <a:r>
              <a:rPr lang="en-US" altLang="zh-CN" b="1"/>
              <a:t> </a:t>
            </a:r>
            <a:r>
              <a:rPr lang="zh-CN" altLang="en-US" sz="2800" b="1">
                <a:solidFill>
                  <a:srgbClr val="7030A0"/>
                </a:solidFill>
                <a:ea typeface="黑体" pitchFamily="2" charset="-122"/>
              </a:rPr>
              <a:t>原始问题</a:t>
            </a:r>
            <a:r>
              <a:rPr lang="en-US" altLang="zh-CN" sz="2800" b="1">
                <a:ea typeface="黑体" pitchFamily="2" charset="-122"/>
              </a:rPr>
              <a:t>(primal)</a:t>
            </a:r>
            <a:r>
              <a:rPr lang="zh-CN" altLang="en-US" sz="2800" b="1"/>
              <a:t>：</a:t>
            </a:r>
          </a:p>
          <a:p>
            <a:pPr marL="342900" indent="-342900" algn="l" eaLnBrk="1" hangingPunct="1">
              <a:spcBef>
                <a:spcPct val="20000"/>
              </a:spcBef>
              <a:buFontTx/>
              <a:buChar char="•"/>
            </a:pPr>
            <a:endParaRPr lang="en-US" altLang="zh-CN"/>
          </a:p>
        </p:txBody>
      </p:sp>
      <p:pic>
        <p:nvPicPr>
          <p:cNvPr id="9933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50" y="2660650"/>
            <a:ext cx="37814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组合 7"/>
          <p:cNvGrpSpPr>
            <a:grpSpLocks/>
          </p:cNvGrpSpPr>
          <p:nvPr/>
        </p:nvGrpSpPr>
        <p:grpSpPr bwMode="auto">
          <a:xfrm>
            <a:off x="4381500" y="2181225"/>
            <a:ext cx="4516438" cy="3033713"/>
            <a:chOff x="4381500" y="2181225"/>
            <a:chExt cx="4516438" cy="3033713"/>
          </a:xfrm>
        </p:grpSpPr>
        <p:sp>
          <p:nvSpPr>
            <p:cNvPr id="99335" name="Rectangle 9"/>
            <p:cNvSpPr>
              <a:spLocks noChangeArrowheads="1"/>
            </p:cNvSpPr>
            <p:nvPr/>
          </p:nvSpPr>
          <p:spPr bwMode="auto">
            <a:xfrm>
              <a:off x="4381500" y="2181225"/>
              <a:ext cx="4038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en-US" altLang="zh-CN" sz="2800" b="1"/>
                <a:t>◎ </a:t>
              </a:r>
              <a:r>
                <a:rPr lang="zh-CN" altLang="en-US" sz="2800" b="1">
                  <a:solidFill>
                    <a:srgbClr val="7030A0"/>
                  </a:solidFill>
                  <a:ea typeface="黑体" pitchFamily="2" charset="-122"/>
                </a:rPr>
                <a:t>对偶问题</a:t>
              </a:r>
              <a:r>
                <a:rPr lang="en-US" altLang="zh-CN" sz="2800" b="1">
                  <a:ea typeface="黑体" pitchFamily="2" charset="-122"/>
                </a:rPr>
                <a:t>(dual)</a:t>
              </a:r>
              <a:r>
                <a:rPr lang="zh-CN" altLang="en-US" sz="2800"/>
                <a:t>：</a:t>
              </a:r>
            </a:p>
            <a:p>
              <a:pPr marL="342900" indent="-342900" algn="l" eaLnBrk="1" hangingPunct="1">
                <a:spcBef>
                  <a:spcPct val="20000"/>
                </a:spcBef>
                <a:buFontTx/>
                <a:buChar char="•"/>
              </a:pPr>
              <a:endParaRPr lang="en-US" altLang="zh-CN"/>
            </a:p>
          </p:txBody>
        </p:sp>
        <p:pic>
          <p:nvPicPr>
            <p:cNvPr id="993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608263"/>
              <a:ext cx="4289425"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38" y="1130300"/>
            <a:ext cx="4824412"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0355" name="Rectangle 2"/>
          <p:cNvSpPr>
            <a:spLocks noChangeArrowheads="1"/>
          </p:cNvSpPr>
          <p:nvPr/>
        </p:nvSpPr>
        <p:spPr bwMode="auto">
          <a:xfrm>
            <a:off x="819150" y="2286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对偶问题：例子</a:t>
            </a:r>
          </a:p>
        </p:txBody>
      </p:sp>
      <p:pic>
        <p:nvPicPr>
          <p:cNvPr id="3072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425" y="3949700"/>
            <a:ext cx="40862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wipe(up)">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type="body" idx="4294967295"/>
          </p:nvPr>
        </p:nvSpPr>
        <p:spPr>
          <a:xfrm>
            <a:off x="539750" y="3513138"/>
            <a:ext cx="7842250" cy="1063625"/>
          </a:xfrm>
        </p:spPr>
        <p:txBody>
          <a:bodyPr/>
          <a:lstStyle/>
          <a:p>
            <a:pPr eaLnBrk="1" hangingPunct="1"/>
            <a:r>
              <a:rPr lang="zh-CN" altLang="en-US" sz="2400" b="1" dirty="0">
                <a:solidFill>
                  <a:srgbClr val="7030A0"/>
                </a:solidFill>
                <a:latin typeface="楷体_GB2312" pitchFamily="49" charset="-122"/>
                <a:ea typeface="楷体_GB2312" pitchFamily="49" charset="-122"/>
              </a:rPr>
              <a:t>无界</a:t>
            </a:r>
            <a:r>
              <a:rPr lang="zh-CN" altLang="en-US" sz="2400" b="1" dirty="0">
                <a:latin typeface="黑体" pitchFamily="2" charset="-122"/>
                <a:ea typeface="黑体" pitchFamily="2" charset="-122"/>
              </a:rPr>
              <a:t>：</a:t>
            </a:r>
            <a:r>
              <a:rPr lang="zh-CN" altLang="en-US" sz="2400" dirty="0">
                <a:latin typeface="黑体" pitchFamily="2" charset="-122"/>
                <a:ea typeface="黑体" pitchFamily="2" charset="-122"/>
              </a:rPr>
              <a:t>没有有限最优解</a:t>
            </a:r>
            <a:r>
              <a:rPr lang="en-US" altLang="zh-CN" sz="1800" dirty="0">
                <a:latin typeface="黑体" pitchFamily="2" charset="-122"/>
                <a:ea typeface="黑体" pitchFamily="2" charset="-122"/>
              </a:rPr>
              <a:t>(</a:t>
            </a:r>
            <a:r>
              <a:rPr lang="zh-CN" altLang="en-US" sz="1800" dirty="0">
                <a:latin typeface="黑体" pitchFamily="2" charset="-122"/>
                <a:ea typeface="黑体" pitchFamily="2" charset="-122"/>
              </a:rPr>
              <a:t>极小化时无下界，极大化时无上界</a:t>
            </a:r>
            <a:r>
              <a:rPr lang="en-US" altLang="zh-CN" sz="1800" dirty="0">
                <a:latin typeface="黑体" pitchFamily="2" charset="-122"/>
                <a:ea typeface="黑体" pitchFamily="2" charset="-122"/>
              </a:rPr>
              <a:t>)</a:t>
            </a:r>
          </a:p>
          <a:p>
            <a:pPr eaLnBrk="1" hangingPunct="1"/>
            <a:endParaRPr lang="zh-CN" altLang="en-US" sz="1800" dirty="0">
              <a:latin typeface="黑体" pitchFamily="2" charset="-122"/>
              <a:ea typeface="黑体" pitchFamily="2" charset="-122"/>
            </a:endParaRPr>
          </a:p>
          <a:p>
            <a:pPr eaLnBrk="1" hangingPunct="1"/>
            <a:r>
              <a:rPr lang="zh-CN" altLang="en-US" sz="2400" b="1" dirty="0">
                <a:solidFill>
                  <a:srgbClr val="7030A0"/>
                </a:solidFill>
                <a:latin typeface="楷体_GB2312" pitchFamily="49" charset="-122"/>
                <a:ea typeface="楷体_GB2312" pitchFamily="49" charset="-122"/>
              </a:rPr>
              <a:t>不可行</a:t>
            </a:r>
            <a:r>
              <a:rPr lang="zh-CN" altLang="en-US" sz="2400" b="1" dirty="0">
                <a:latin typeface="黑体" pitchFamily="2" charset="-122"/>
                <a:ea typeface="黑体" pitchFamily="2" charset="-122"/>
              </a:rPr>
              <a:t>：</a:t>
            </a:r>
            <a:r>
              <a:rPr lang="zh-CN" altLang="en-US" sz="2400" dirty="0">
                <a:latin typeface="黑体" pitchFamily="2" charset="-122"/>
                <a:ea typeface="黑体" pitchFamily="2" charset="-122"/>
              </a:rPr>
              <a:t>没有可行解</a:t>
            </a:r>
            <a:r>
              <a:rPr lang="en-US" altLang="zh-CN" sz="2000" dirty="0">
                <a:latin typeface="黑体" pitchFamily="2" charset="-122"/>
                <a:ea typeface="黑体" pitchFamily="2" charset="-122"/>
              </a:rPr>
              <a:t>(</a:t>
            </a:r>
            <a:r>
              <a:rPr lang="zh-CN" altLang="en-US" sz="2000" dirty="0">
                <a:latin typeface="黑体" pitchFamily="2" charset="-122"/>
                <a:ea typeface="黑体" pitchFamily="2" charset="-122"/>
              </a:rPr>
              <a:t>可行域是空集</a:t>
            </a:r>
            <a:r>
              <a:rPr lang="en-US" altLang="zh-CN" sz="2000" dirty="0">
                <a:latin typeface="黑体" pitchFamily="2" charset="-122"/>
                <a:ea typeface="黑体" pitchFamily="2" charset="-122"/>
              </a:rPr>
              <a:t>)</a:t>
            </a:r>
            <a:endParaRPr lang="zh-CN" altLang="en-US" sz="2000" dirty="0">
              <a:latin typeface="黑体" pitchFamily="2" charset="-122"/>
              <a:ea typeface="黑体" pitchFamily="2" charset="-122"/>
            </a:endParaRPr>
          </a:p>
        </p:txBody>
      </p:sp>
      <p:grpSp>
        <p:nvGrpSpPr>
          <p:cNvPr id="2" name="Group 4"/>
          <p:cNvGrpSpPr>
            <a:grpSpLocks/>
          </p:cNvGrpSpPr>
          <p:nvPr/>
        </p:nvGrpSpPr>
        <p:grpSpPr bwMode="auto">
          <a:xfrm>
            <a:off x="5911508" y="3906544"/>
            <a:ext cx="2544336" cy="647700"/>
            <a:chOff x="3288" y="1888"/>
            <a:chExt cx="1769" cy="408"/>
          </a:xfrm>
        </p:grpSpPr>
        <p:sp>
          <p:nvSpPr>
            <p:cNvPr id="18445" name="Line 5"/>
            <p:cNvSpPr>
              <a:spLocks noChangeShapeType="1"/>
            </p:cNvSpPr>
            <p:nvPr/>
          </p:nvSpPr>
          <p:spPr bwMode="auto">
            <a:xfrm>
              <a:off x="3515" y="1888"/>
              <a:ext cx="544" cy="18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Line 6"/>
            <p:cNvSpPr>
              <a:spLocks noChangeShapeType="1"/>
            </p:cNvSpPr>
            <p:nvPr/>
          </p:nvSpPr>
          <p:spPr bwMode="auto">
            <a:xfrm flipV="1">
              <a:off x="3288" y="2115"/>
              <a:ext cx="771" cy="18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7" name="Text Box 7"/>
            <p:cNvSpPr txBox="1">
              <a:spLocks noChangeArrowheads="1"/>
            </p:cNvSpPr>
            <p:nvPr/>
          </p:nvSpPr>
          <p:spPr bwMode="auto">
            <a:xfrm>
              <a:off x="4104" y="1888"/>
              <a:ext cx="9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u="sng">
                  <a:solidFill>
                    <a:srgbClr val="7030A0"/>
                  </a:solidFill>
                  <a:ea typeface="黑体" pitchFamily="2" charset="-122"/>
                </a:rPr>
                <a:t>无解</a:t>
              </a:r>
            </a:p>
          </p:txBody>
        </p:sp>
      </p:grpSp>
      <p:sp>
        <p:nvSpPr>
          <p:cNvPr id="327691" name="Rectangle 11"/>
          <p:cNvSpPr>
            <a:spLocks noChangeArrowheads="1"/>
          </p:cNvSpPr>
          <p:nvPr/>
        </p:nvSpPr>
        <p:spPr bwMode="auto">
          <a:xfrm>
            <a:off x="539750" y="2276475"/>
            <a:ext cx="8229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Tx/>
              <a:buChar char="•"/>
            </a:pPr>
            <a:r>
              <a:rPr lang="zh-CN" altLang="en-US" b="1" u="sng">
                <a:solidFill>
                  <a:srgbClr val="7030A0"/>
                </a:solidFill>
                <a:latin typeface="楷体_GB2312" pitchFamily="49" charset="-122"/>
                <a:ea typeface="楷体_GB2312" pitchFamily="49" charset="-122"/>
              </a:rPr>
              <a:t>有解</a:t>
            </a:r>
            <a:r>
              <a:rPr lang="zh-CN" altLang="en-US" b="1">
                <a:solidFill>
                  <a:srgbClr val="7030A0"/>
                </a:solidFill>
                <a:latin typeface="楷体_GB2312" pitchFamily="49" charset="-122"/>
                <a:ea typeface="楷体_GB2312" pitchFamily="49" charset="-122"/>
              </a:rPr>
              <a:t>：</a:t>
            </a:r>
            <a:r>
              <a:rPr lang="zh-CN" altLang="en-US">
                <a:latin typeface="黑体" pitchFamily="2" charset="-122"/>
                <a:ea typeface="黑体" pitchFamily="2" charset="-122"/>
              </a:rPr>
              <a:t>惟一解或多个解</a:t>
            </a:r>
            <a:r>
              <a:rPr lang="en-US" altLang="zh-CN">
                <a:latin typeface="黑体" pitchFamily="2" charset="-122"/>
                <a:ea typeface="黑体" pitchFamily="2" charset="-122"/>
              </a:rPr>
              <a:t>(</a:t>
            </a:r>
            <a:r>
              <a:rPr lang="zh-CN" altLang="en-US">
                <a:latin typeface="黑体" pitchFamily="2" charset="-122"/>
                <a:ea typeface="黑体" pitchFamily="2" charset="-122"/>
              </a:rPr>
              <a:t>整条边、面、甚至整个可行集</a:t>
            </a:r>
            <a:r>
              <a:rPr lang="en-US" altLang="zh-CN">
                <a:latin typeface="黑体" pitchFamily="2" charset="-122"/>
                <a:ea typeface="黑体" pitchFamily="2" charset="-122"/>
              </a:rPr>
              <a:t>)</a:t>
            </a:r>
            <a:r>
              <a:rPr lang="en-US" altLang="zh-CN" sz="3200">
                <a:latin typeface="黑体" pitchFamily="2" charset="-122"/>
                <a:ea typeface="黑体" pitchFamily="2" charset="-122"/>
              </a:rPr>
              <a:t>  </a:t>
            </a:r>
            <a:r>
              <a:rPr lang="zh-CN" altLang="en-US" sz="3200" b="1">
                <a:latin typeface="黑体" pitchFamily="2" charset="-122"/>
                <a:ea typeface="黑体" pitchFamily="2" charset="-122"/>
              </a:rPr>
              <a:t>　</a:t>
            </a:r>
          </a:p>
        </p:txBody>
      </p:sp>
      <p:grpSp>
        <p:nvGrpSpPr>
          <p:cNvPr id="3" name="Group 12"/>
          <p:cNvGrpSpPr>
            <a:grpSpLocks/>
          </p:cNvGrpSpPr>
          <p:nvPr/>
        </p:nvGrpSpPr>
        <p:grpSpPr bwMode="auto">
          <a:xfrm>
            <a:off x="3214688" y="2733675"/>
            <a:ext cx="5378450" cy="461963"/>
            <a:chOff x="2109" y="1133"/>
            <a:chExt cx="3388" cy="291"/>
          </a:xfrm>
        </p:grpSpPr>
        <p:sp>
          <p:nvSpPr>
            <p:cNvPr id="18443" name="Line 13"/>
            <p:cNvSpPr>
              <a:spLocks noChangeShapeType="1"/>
            </p:cNvSpPr>
            <p:nvPr/>
          </p:nvSpPr>
          <p:spPr bwMode="auto">
            <a:xfrm>
              <a:off x="2109" y="1344"/>
              <a:ext cx="167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Text Box 14"/>
            <p:cNvSpPr txBox="1">
              <a:spLocks noChangeArrowheads="1"/>
            </p:cNvSpPr>
            <p:nvPr/>
          </p:nvSpPr>
          <p:spPr bwMode="auto">
            <a:xfrm>
              <a:off x="3728" y="1133"/>
              <a:ext cx="17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u="sng">
                  <a:solidFill>
                    <a:srgbClr val="7030A0"/>
                  </a:solidFill>
                  <a:ea typeface="黑体" pitchFamily="2" charset="-122"/>
                </a:rPr>
                <a:t>有顶点解</a:t>
              </a:r>
            </a:p>
          </p:txBody>
        </p:sp>
      </p:grpSp>
      <p:sp>
        <p:nvSpPr>
          <p:cNvPr id="18438" name="Text Box 2"/>
          <p:cNvSpPr txBox="1">
            <a:spLocks noChangeArrowheads="1"/>
          </p:cNvSpPr>
          <p:nvPr/>
        </p:nvSpPr>
        <p:spPr bwMode="auto">
          <a:xfrm>
            <a:off x="323850" y="404813"/>
            <a:ext cx="489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ea typeface="黑体" pitchFamily="2" charset="-122"/>
              </a:rPr>
              <a:t>线性规划解的</a:t>
            </a:r>
            <a:r>
              <a:rPr lang="zh-CN" altLang="en-US" sz="3600" b="1" u="sng">
                <a:solidFill>
                  <a:srgbClr val="0070C0"/>
                </a:solidFill>
                <a:ea typeface="黑体" pitchFamily="2" charset="-122"/>
              </a:rPr>
              <a:t>几何特征</a:t>
            </a:r>
          </a:p>
        </p:txBody>
      </p:sp>
      <p:grpSp>
        <p:nvGrpSpPr>
          <p:cNvPr id="18439" name="Group 16"/>
          <p:cNvGrpSpPr>
            <a:grpSpLocks/>
          </p:cNvGrpSpPr>
          <p:nvPr/>
        </p:nvGrpSpPr>
        <p:grpSpPr bwMode="auto">
          <a:xfrm>
            <a:off x="539750" y="1412875"/>
            <a:ext cx="6624638" cy="457200"/>
            <a:chOff x="340" y="1026"/>
            <a:chExt cx="4173" cy="288"/>
          </a:xfrm>
        </p:grpSpPr>
        <p:sp>
          <p:nvSpPr>
            <p:cNvPr id="18441" name="Text Box 8"/>
            <p:cNvSpPr txBox="1">
              <a:spLocks noChangeArrowheads="1"/>
            </p:cNvSpPr>
            <p:nvPr/>
          </p:nvSpPr>
          <p:spPr bwMode="auto">
            <a:xfrm>
              <a:off x="340" y="1026"/>
              <a:ext cx="2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7030A0"/>
                  </a:solidFill>
                  <a:latin typeface="黑体" pitchFamily="2" charset="-122"/>
                  <a:ea typeface="黑体" pitchFamily="2" charset="-122"/>
                </a:rPr>
                <a:t>可行集：</a:t>
              </a:r>
              <a:r>
                <a:rPr lang="zh-CN" altLang="en-US">
                  <a:latin typeface="黑体" pitchFamily="2" charset="-122"/>
                  <a:ea typeface="黑体" pitchFamily="2" charset="-122"/>
                </a:rPr>
                <a:t>多边形</a:t>
              </a:r>
              <a:r>
                <a:rPr lang="en-US" altLang="zh-CN">
                  <a:latin typeface="黑体" pitchFamily="2" charset="-122"/>
                  <a:ea typeface="黑体" pitchFamily="2" charset="-122"/>
                </a:rPr>
                <a:t>(</a:t>
              </a:r>
              <a:r>
                <a:rPr lang="zh-CN" altLang="en-US">
                  <a:latin typeface="黑体" pitchFamily="2" charset="-122"/>
                  <a:ea typeface="黑体" pitchFamily="2" charset="-122"/>
                </a:rPr>
                <a:t>二维</a:t>
              </a:r>
              <a:r>
                <a:rPr lang="en-US" altLang="zh-CN">
                  <a:latin typeface="黑体" pitchFamily="2" charset="-122"/>
                  <a:ea typeface="黑体" pitchFamily="2" charset="-122"/>
                </a:rPr>
                <a:t>)</a:t>
              </a:r>
            </a:p>
          </p:txBody>
        </p:sp>
        <p:sp>
          <p:nvSpPr>
            <p:cNvPr id="18442" name="Text Box 9"/>
            <p:cNvSpPr txBox="1">
              <a:spLocks noChangeArrowheads="1"/>
            </p:cNvSpPr>
            <p:nvPr/>
          </p:nvSpPr>
          <p:spPr bwMode="auto">
            <a:xfrm>
              <a:off x="2290" y="1026"/>
              <a:ext cx="2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zh-CN">
                  <a:latin typeface="黑体" pitchFamily="2" charset="-122"/>
                  <a:ea typeface="黑体" pitchFamily="2" charset="-122"/>
                </a:rPr>
                <a:t>→</a:t>
              </a:r>
              <a:r>
                <a:rPr lang="zh-CN" altLang="en-US">
                  <a:latin typeface="黑体" pitchFamily="2" charset="-122"/>
                  <a:ea typeface="黑体" pitchFamily="2" charset="-122"/>
                </a:rPr>
                <a:t>多面集</a:t>
              </a:r>
              <a:r>
                <a:rPr lang="en-US" altLang="zh-CN">
                  <a:latin typeface="黑体" pitchFamily="2" charset="-122"/>
                  <a:ea typeface="黑体" pitchFamily="2" charset="-122"/>
                </a:rPr>
                <a:t>(</a:t>
              </a:r>
              <a:r>
                <a:rPr lang="zh-CN" altLang="en-US">
                  <a:latin typeface="黑体" pitchFamily="2" charset="-122"/>
                  <a:ea typeface="黑体" pitchFamily="2" charset="-122"/>
                </a:rPr>
                <a:t>高维空间</a:t>
              </a:r>
              <a:r>
                <a:rPr lang="en-US" altLang="zh-CN">
                  <a:latin typeface="黑体" pitchFamily="2" charset="-122"/>
                  <a:ea typeface="黑体" pitchFamily="2" charset="-122"/>
                </a:rPr>
                <a:t>)</a:t>
              </a:r>
            </a:p>
          </p:txBody>
        </p:sp>
      </p:grpSp>
      <p:sp>
        <p:nvSpPr>
          <p:cNvPr id="327690" name="Text Box 10"/>
          <p:cNvSpPr txBox="1">
            <a:spLocks noChangeArrowheads="1"/>
          </p:cNvSpPr>
          <p:nvPr/>
        </p:nvSpPr>
        <p:spPr bwMode="auto">
          <a:xfrm>
            <a:off x="717550" y="5229225"/>
            <a:ext cx="741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a:ea typeface="黑体" pitchFamily="2" charset="-122"/>
              </a:rPr>
              <a:t>给出</a:t>
            </a:r>
            <a:r>
              <a:rPr lang="zh-CN" altLang="en-US" b="1" u="sng">
                <a:solidFill>
                  <a:srgbClr val="7030A0"/>
                </a:solidFill>
                <a:ea typeface="楷体_GB2312" pitchFamily="49" charset="-122"/>
              </a:rPr>
              <a:t>顶点</a:t>
            </a:r>
            <a:r>
              <a:rPr lang="zh-CN" altLang="en-US" b="1">
                <a:solidFill>
                  <a:schemeClr val="tx1"/>
                </a:solidFill>
                <a:ea typeface="楷体_GB2312" pitchFamily="49" charset="-122"/>
              </a:rPr>
              <a:t>有效的</a:t>
            </a:r>
            <a:r>
              <a:rPr lang="zh-CN" altLang="en-US" b="1" u="sng">
                <a:solidFill>
                  <a:srgbClr val="7030A0"/>
                </a:solidFill>
                <a:ea typeface="楷体_GB2312" pitchFamily="49" charset="-122"/>
              </a:rPr>
              <a:t>代数刻画</a:t>
            </a:r>
            <a:r>
              <a:rPr lang="zh-CN" altLang="en-US">
                <a:ea typeface="黑体" pitchFamily="2" charset="-122"/>
              </a:rPr>
              <a:t>和</a:t>
            </a:r>
            <a:r>
              <a:rPr lang="zh-CN" altLang="en-US">
                <a:solidFill>
                  <a:schemeClr val="tx1"/>
                </a:solidFill>
                <a:latin typeface="黑体" pitchFamily="2" charset="-122"/>
                <a:ea typeface="黑体" pitchFamily="2" charset="-122"/>
              </a:rPr>
              <a:t>严谨的</a:t>
            </a:r>
            <a:r>
              <a:rPr lang="zh-CN" altLang="en-US" b="1" u="sng">
                <a:solidFill>
                  <a:srgbClr val="7030A0"/>
                </a:solidFill>
                <a:ea typeface="楷体_GB2312" pitchFamily="49" charset="-122"/>
              </a:rPr>
              <a:t>几何描述</a:t>
            </a:r>
            <a:r>
              <a:rPr lang="zh-CN" altLang="en-US" b="1">
                <a:ea typeface="黑体" pitchFamily="2" charset="-122"/>
              </a:rPr>
              <a:t>，</a:t>
            </a:r>
            <a:r>
              <a:rPr lang="zh-CN" altLang="en-US">
                <a:ea typeface="黑体" pitchFamily="2" charset="-122"/>
              </a:rPr>
              <a:t>从</a:t>
            </a:r>
            <a:r>
              <a:rPr lang="zh-CN" altLang="en-US">
                <a:solidFill>
                  <a:srgbClr val="7030A0"/>
                </a:solidFill>
                <a:ea typeface="黑体" pitchFamily="2" charset="-122"/>
              </a:rPr>
              <a:t>理论上</a:t>
            </a:r>
            <a:r>
              <a:rPr lang="zh-CN" altLang="en-US">
                <a:ea typeface="黑体" pitchFamily="2" charset="-122"/>
              </a:rPr>
              <a:t>证实上述线性规划解的几何特征，并</a:t>
            </a:r>
            <a:r>
              <a:rPr lang="zh-CN" altLang="en-US" b="1" u="sng">
                <a:solidFill>
                  <a:srgbClr val="7030A0"/>
                </a:solidFill>
                <a:ea typeface="楷体_GB2312" pitchFamily="49" charset="-122"/>
              </a:rPr>
              <a:t>寻求有效算法</a:t>
            </a:r>
            <a:r>
              <a:rPr lang="en-US" altLang="zh-CN" b="1" u="sng">
                <a:solidFill>
                  <a:srgbClr val="7030A0"/>
                </a:solidFill>
                <a:ea typeface="楷体_GB2312" pitchFamily="49" charset="-122"/>
              </a:rPr>
              <a:t>!</a:t>
            </a:r>
            <a:endParaRPr lang="zh-CN" altLang="en-US" b="1" u="sng">
              <a:solidFill>
                <a:srgbClr val="7030A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6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P spid="32769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25450" y="228600"/>
            <a:ext cx="3270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1" hangingPunct="1"/>
            <a:r>
              <a:rPr lang="en-US" altLang="zh-CN" sz="3600" b="1">
                <a:solidFill>
                  <a:srgbClr val="0070C0"/>
                </a:solidFill>
                <a:ea typeface="大黑体" charset="-122"/>
              </a:rPr>
              <a:t>2.3.2</a:t>
            </a:r>
            <a:r>
              <a:rPr lang="en-US" altLang="zh-CN" sz="3600" b="1">
                <a:solidFill>
                  <a:srgbClr val="0070C0"/>
                </a:solidFill>
                <a:latin typeface="大黑体" charset="-122"/>
                <a:ea typeface="大黑体" charset="-122"/>
              </a:rPr>
              <a:t> </a:t>
            </a:r>
            <a:r>
              <a:rPr lang="zh-CN" altLang="en-US" sz="3600" b="1">
                <a:solidFill>
                  <a:srgbClr val="0070C0"/>
                </a:solidFill>
                <a:latin typeface="黑体" pitchFamily="2" charset="-122"/>
                <a:ea typeface="黑体" pitchFamily="2" charset="-122"/>
              </a:rPr>
              <a:t>对偶定理</a:t>
            </a:r>
          </a:p>
        </p:txBody>
      </p:sp>
      <p:sp>
        <p:nvSpPr>
          <p:cNvPr id="101379" name="Rectangle 4"/>
          <p:cNvSpPr>
            <a:spLocks noGrp="1" noChangeArrowheads="1"/>
          </p:cNvSpPr>
          <p:nvPr>
            <p:ph type="body" sz="half" idx="4294967295"/>
          </p:nvPr>
        </p:nvSpPr>
        <p:spPr>
          <a:xfrm>
            <a:off x="468313" y="1200150"/>
            <a:ext cx="8408987" cy="576263"/>
          </a:xfrm>
          <a:noFill/>
        </p:spPr>
        <p:txBody>
          <a:bodyPr/>
          <a:lstStyle/>
          <a:p>
            <a:pPr eaLnBrk="1" hangingPunct="1">
              <a:lnSpc>
                <a:spcPct val="90000"/>
              </a:lnSpc>
              <a:buFont typeface="Arial" pitchFamily="34" charset="0"/>
              <a:buNone/>
            </a:pPr>
            <a:r>
              <a:rPr lang="zh-CN" altLang="en-US" sz="2400" b="1" dirty="0">
                <a:solidFill>
                  <a:srgbClr val="7030A0"/>
                </a:solidFill>
                <a:latin typeface="黑体" pitchFamily="2" charset="-122"/>
                <a:ea typeface="黑体" pitchFamily="2" charset="-122"/>
              </a:rPr>
              <a:t>弱对偶定理</a:t>
            </a:r>
            <a:r>
              <a:rPr lang="en-US" altLang="zh-CN" sz="2400" b="1" dirty="0">
                <a:latin typeface="黑体" pitchFamily="2" charset="-122"/>
                <a:ea typeface="黑体" pitchFamily="2" charset="-122"/>
              </a:rPr>
              <a:t>. </a:t>
            </a:r>
            <a:r>
              <a:rPr lang="zh-CN" altLang="en-US" sz="2400" b="1" dirty="0">
                <a:latin typeface="黑体" pitchFamily="2" charset="-122"/>
                <a:ea typeface="黑体" pitchFamily="2" charset="-122"/>
              </a:rPr>
              <a:t>设   和   分别是原始问题和对偶问题的可行</a:t>
            </a:r>
          </a:p>
          <a:p>
            <a:pPr eaLnBrk="1" hangingPunct="1">
              <a:lnSpc>
                <a:spcPct val="90000"/>
              </a:lnSpc>
              <a:buFont typeface="Arial" pitchFamily="34" charset="0"/>
              <a:buNone/>
            </a:pPr>
            <a:r>
              <a:rPr lang="zh-CN" altLang="en-US" sz="2400" b="1" dirty="0">
                <a:latin typeface="黑体" pitchFamily="2" charset="-122"/>
                <a:ea typeface="黑体" pitchFamily="2" charset="-122"/>
              </a:rPr>
              <a:t>解，则                            </a:t>
            </a:r>
            <a:r>
              <a:rPr lang="en-US" altLang="zh-CN" sz="2400" b="1" dirty="0">
                <a:latin typeface="黑体" pitchFamily="2" charset="-122"/>
                <a:ea typeface="黑体" pitchFamily="2" charset="-122"/>
              </a:rPr>
              <a:t>      </a:t>
            </a:r>
          </a:p>
        </p:txBody>
      </p:sp>
      <p:sp>
        <p:nvSpPr>
          <p:cNvPr id="316421" name="Rectangle 5"/>
          <p:cNvSpPr>
            <a:spLocks noChangeArrowheads="1"/>
          </p:cNvSpPr>
          <p:nvPr/>
        </p:nvSpPr>
        <p:spPr bwMode="auto">
          <a:xfrm>
            <a:off x="519113" y="3792538"/>
            <a:ext cx="81026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zh-CN" altLang="en-US" b="1">
                <a:solidFill>
                  <a:srgbClr val="7030A0"/>
                </a:solidFill>
                <a:ea typeface="黑体" pitchFamily="2" charset="-122"/>
                <a:cs typeface="Times New Roman" pitchFamily="18" charset="0"/>
              </a:rPr>
              <a:t>推论</a:t>
            </a:r>
            <a:r>
              <a:rPr lang="en-US" altLang="zh-CN" b="1">
                <a:solidFill>
                  <a:srgbClr val="7030A0"/>
                </a:solidFill>
                <a:ea typeface="黑体" pitchFamily="2" charset="-122"/>
                <a:cs typeface="Times New Roman" pitchFamily="18" charset="0"/>
              </a:rPr>
              <a:t>2.</a:t>
            </a:r>
            <a:r>
              <a:rPr lang="en-US" altLang="zh-CN" b="1">
                <a:solidFill>
                  <a:schemeClr val="tx1"/>
                </a:solidFill>
                <a:ea typeface="黑体" pitchFamily="2" charset="-122"/>
                <a:cs typeface="Times New Roman" pitchFamily="18" charset="0"/>
              </a:rPr>
              <a:t> </a:t>
            </a:r>
            <a:r>
              <a:rPr lang="zh-CN" altLang="en-US" b="1">
                <a:solidFill>
                  <a:schemeClr val="tx1"/>
                </a:solidFill>
                <a:ea typeface="黑体" pitchFamily="2" charset="-122"/>
                <a:cs typeface="Times New Roman" pitchFamily="18" charset="0"/>
              </a:rPr>
              <a:t>如果原始问题与对偶问题之一无界，则另一个问题</a:t>
            </a:r>
          </a:p>
          <a:p>
            <a:pPr marL="342900" indent="-342900" algn="l" eaLnBrk="1" hangingPunct="1">
              <a:spcBef>
                <a:spcPct val="20000"/>
              </a:spcBef>
            </a:pPr>
            <a:r>
              <a:rPr lang="zh-CN" altLang="en-US" b="1">
                <a:solidFill>
                  <a:schemeClr val="tx1"/>
                </a:solidFill>
                <a:ea typeface="黑体" pitchFamily="2" charset="-122"/>
                <a:cs typeface="Times New Roman" pitchFamily="18" charset="0"/>
              </a:rPr>
              <a:t>       没有可行解</a:t>
            </a:r>
            <a:r>
              <a:rPr lang="en-US" altLang="zh-CN" b="1">
                <a:solidFill>
                  <a:schemeClr val="tx1"/>
                </a:solidFill>
                <a:ea typeface="黑体" pitchFamily="2" charset="-122"/>
                <a:cs typeface="Times New Roman" pitchFamily="18" charset="0"/>
              </a:rPr>
              <a:t>.</a:t>
            </a:r>
          </a:p>
        </p:txBody>
      </p:sp>
      <p:pic>
        <p:nvPicPr>
          <p:cNvPr id="10138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122396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138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1176338"/>
            <a:ext cx="250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1383"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588" y="1570234"/>
            <a:ext cx="1785937"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4" name="组合 3"/>
          <p:cNvGrpSpPr>
            <a:grpSpLocks/>
          </p:cNvGrpSpPr>
          <p:nvPr/>
        </p:nvGrpSpPr>
        <p:grpSpPr bwMode="auto">
          <a:xfrm>
            <a:off x="481013" y="2424113"/>
            <a:ext cx="8320087" cy="808037"/>
            <a:chOff x="481013" y="2424113"/>
            <a:chExt cx="8320087" cy="808037"/>
          </a:xfrm>
        </p:grpSpPr>
        <p:pic>
          <p:nvPicPr>
            <p:cNvPr id="10139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2843213"/>
              <a:ext cx="18446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01391" name="组合 2"/>
            <p:cNvGrpSpPr>
              <a:grpSpLocks/>
            </p:cNvGrpSpPr>
            <p:nvPr/>
          </p:nvGrpSpPr>
          <p:grpSpPr bwMode="auto">
            <a:xfrm>
              <a:off x="481013" y="2424113"/>
              <a:ext cx="8320087" cy="576262"/>
              <a:chOff x="481013" y="2424113"/>
              <a:chExt cx="8320087" cy="576262"/>
            </a:xfrm>
          </p:grpSpPr>
          <p:sp>
            <p:nvSpPr>
              <p:cNvPr id="101392" name="Rectangle 10"/>
              <p:cNvSpPr>
                <a:spLocks noChangeArrowheads="1"/>
              </p:cNvSpPr>
              <p:nvPr/>
            </p:nvSpPr>
            <p:spPr bwMode="auto">
              <a:xfrm>
                <a:off x="481013" y="2424113"/>
                <a:ext cx="83200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zh-CN" altLang="en-US" b="1">
                    <a:solidFill>
                      <a:srgbClr val="7030A0"/>
                    </a:solidFill>
                    <a:ea typeface="黑体" pitchFamily="2" charset="-122"/>
                    <a:cs typeface="Times New Roman" pitchFamily="18" charset="0"/>
                  </a:rPr>
                  <a:t>推论</a:t>
                </a:r>
                <a:r>
                  <a:rPr lang="en-US" altLang="zh-CN" b="1">
                    <a:solidFill>
                      <a:srgbClr val="7030A0"/>
                    </a:solidFill>
                    <a:ea typeface="黑体" pitchFamily="2" charset="-122"/>
                    <a:cs typeface="Times New Roman" pitchFamily="18" charset="0"/>
                  </a:rPr>
                  <a:t>1. </a:t>
                </a:r>
                <a:r>
                  <a:rPr lang="zh-CN" altLang="en-US" b="1">
                    <a:solidFill>
                      <a:schemeClr val="tx1"/>
                    </a:solidFill>
                    <a:ea typeface="黑体" pitchFamily="2" charset="-122"/>
                    <a:cs typeface="Times New Roman" pitchFamily="18" charset="0"/>
                  </a:rPr>
                  <a:t>设　  和    分别是原始问题和对偶问题的可行解，若</a:t>
                </a:r>
                <a:r>
                  <a:rPr lang="zh-CN" altLang="en-US" sz="2800" b="1">
                    <a:ea typeface="黑体" pitchFamily="2" charset="-122"/>
                    <a:cs typeface="Times New Roman" pitchFamily="18" charset="0"/>
                  </a:rPr>
                  <a:t> </a:t>
                </a:r>
              </a:p>
            </p:txBody>
          </p:sp>
          <p:pic>
            <p:nvPicPr>
              <p:cNvPr id="101393"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2938" y="250666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6038" y="2459038"/>
                <a:ext cx="250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grpSp>
        <p:nvGrpSpPr>
          <p:cNvPr id="5" name="组合 4"/>
          <p:cNvGrpSpPr>
            <a:grpSpLocks/>
          </p:cNvGrpSpPr>
          <p:nvPr/>
        </p:nvGrpSpPr>
        <p:grpSpPr bwMode="auto">
          <a:xfrm>
            <a:off x="1692275" y="3238500"/>
            <a:ext cx="6507163" cy="592138"/>
            <a:chOff x="1692275" y="3238500"/>
            <a:chExt cx="6507163" cy="592138"/>
          </a:xfrm>
        </p:grpSpPr>
        <p:sp>
          <p:nvSpPr>
            <p:cNvPr id="101387" name="Rectangle 18"/>
            <p:cNvSpPr>
              <a:spLocks noChangeArrowheads="1"/>
            </p:cNvSpPr>
            <p:nvPr/>
          </p:nvSpPr>
          <p:spPr bwMode="auto">
            <a:xfrm>
              <a:off x="1692275" y="3254375"/>
              <a:ext cx="65071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zh-CN" altLang="en-US" b="1">
                  <a:solidFill>
                    <a:schemeClr val="tx1"/>
                  </a:solidFill>
                  <a:latin typeface="黑体" pitchFamily="2" charset="-122"/>
                  <a:ea typeface="黑体" pitchFamily="2" charset="-122"/>
                </a:rPr>
                <a:t>则　 和   分别是原始问题和对偶问题最优解</a:t>
              </a:r>
              <a:r>
                <a:rPr lang="en-US" altLang="zh-CN" b="1">
                  <a:solidFill>
                    <a:schemeClr val="tx1"/>
                  </a:solidFill>
                  <a:latin typeface="黑体" pitchFamily="2" charset="-122"/>
                  <a:ea typeface="黑体" pitchFamily="2" charset="-122"/>
                </a:rPr>
                <a:t>.</a:t>
              </a:r>
            </a:p>
          </p:txBody>
        </p:sp>
        <p:pic>
          <p:nvPicPr>
            <p:cNvPr id="101388"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2338" y="331946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1389"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7038" y="3238500"/>
              <a:ext cx="2635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01394" name="Text Box 18"/>
          <p:cNvSpPr txBox="1">
            <a:spLocks noChangeArrowheads="1"/>
          </p:cNvSpPr>
          <p:nvPr/>
        </p:nvSpPr>
        <p:spPr bwMode="auto">
          <a:xfrm>
            <a:off x="4941888" y="1755332"/>
            <a:ext cx="3479800" cy="457200"/>
          </a:xfrm>
          <a:prstGeom prst="rect">
            <a:avLst/>
          </a:prstGeom>
          <a:solidFill>
            <a:srgbClr val="92D050"/>
          </a:solidFill>
          <a:ln>
            <a:noFill/>
          </a:ln>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dirty="0">
                <a:ea typeface="黑体" pitchFamily="2" charset="-122"/>
              </a:rPr>
              <a:t>考虑对偶问题的初衷！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94"/>
                                        </p:tgtEl>
                                        <p:attrNameLst>
                                          <p:attrName>style.visibility</p:attrName>
                                        </p:attrNameLst>
                                      </p:cBhvr>
                                      <p:to>
                                        <p:strVal val="visible"/>
                                      </p:to>
                                    </p:set>
                                    <p:animEffect transition="in" filter="wipe(left)">
                                      <p:cBhvr>
                                        <p:cTn id="7" dur="500"/>
                                        <p:tgtEl>
                                          <p:spTgt spid="101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21"/>
                                        </p:tgtEl>
                                        <p:attrNameLst>
                                          <p:attrName>style.visibility</p:attrName>
                                        </p:attrNameLst>
                                      </p:cBhvr>
                                      <p:to>
                                        <p:strVal val="visible"/>
                                      </p:to>
                                    </p:set>
                                    <p:animEffect transition="in" filter="wipe(up)">
                                      <p:cBhvr>
                                        <p:cTn id="22" dur="500"/>
                                        <p:tgtEl>
                                          <p:spTgt spid="31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p:bldP spid="10139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819150" y="1270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dirty="0">
                <a:solidFill>
                  <a:srgbClr val="0070C0"/>
                </a:solidFill>
                <a:latin typeface="大黑体" charset="-122"/>
                <a:ea typeface="大黑体" charset="-122"/>
              </a:rPr>
              <a:t>强对偶定理</a:t>
            </a:r>
          </a:p>
        </p:txBody>
      </p:sp>
      <p:sp>
        <p:nvSpPr>
          <p:cNvPr id="317444" name="Text Box 4"/>
          <p:cNvSpPr txBox="1">
            <a:spLocks noChangeArrowheads="1"/>
          </p:cNvSpPr>
          <p:nvPr/>
        </p:nvSpPr>
        <p:spPr bwMode="auto">
          <a:xfrm>
            <a:off x="722313" y="581025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dirty="0">
                <a:solidFill>
                  <a:schemeClr val="tx1"/>
                </a:solidFill>
                <a:latin typeface="黑体" pitchFamily="2" charset="-122"/>
                <a:ea typeface="黑体" pitchFamily="2" charset="-122"/>
              </a:rPr>
              <a:t>一般地，利用</a:t>
            </a:r>
            <a:r>
              <a:rPr kumimoji="0" lang="zh-CN" altLang="en-US" b="1" u="sng" dirty="0">
                <a:solidFill>
                  <a:srgbClr val="7030A0"/>
                </a:solidFill>
                <a:latin typeface="黑体" pitchFamily="2" charset="-122"/>
                <a:ea typeface="黑体" pitchFamily="2" charset="-122"/>
              </a:rPr>
              <a:t>凸集分离</a:t>
            </a:r>
            <a:r>
              <a:rPr kumimoji="0" lang="zh-CN" altLang="en-US" b="1" u="sng" dirty="0">
                <a:solidFill>
                  <a:schemeClr val="tx1"/>
                </a:solidFill>
                <a:latin typeface="黑体" pitchFamily="2" charset="-122"/>
                <a:ea typeface="黑体" pitchFamily="2" charset="-122"/>
              </a:rPr>
              <a:t>定理</a:t>
            </a:r>
            <a:r>
              <a:rPr kumimoji="0" lang="zh-CN" altLang="en-US" b="1" dirty="0">
                <a:solidFill>
                  <a:schemeClr val="tx1"/>
                </a:solidFill>
                <a:latin typeface="黑体" pitchFamily="2" charset="-122"/>
                <a:ea typeface="黑体" pitchFamily="2" charset="-122"/>
              </a:rPr>
              <a:t>证明！</a:t>
            </a:r>
            <a:r>
              <a:rPr kumimoji="0" lang="en-US" altLang="zh-CN" b="1" dirty="0">
                <a:solidFill>
                  <a:schemeClr val="tx1"/>
                </a:solidFill>
                <a:latin typeface="黑体" pitchFamily="2" charset="-122"/>
                <a:ea typeface="黑体" pitchFamily="2" charset="-122"/>
              </a:rPr>
              <a:t>--</a:t>
            </a:r>
            <a:r>
              <a:rPr kumimoji="0" lang="zh-CN" altLang="en-US" b="1" dirty="0">
                <a:solidFill>
                  <a:schemeClr val="tx1"/>
                </a:solidFill>
                <a:latin typeface="黑体" pitchFamily="2" charset="-122"/>
                <a:ea typeface="黑体" pitchFamily="2" charset="-122"/>
              </a:rPr>
              <a:t>书</a:t>
            </a:r>
            <a:r>
              <a:rPr kumimoji="0" lang="en-US" altLang="zh-CN" dirty="0">
                <a:solidFill>
                  <a:schemeClr val="tx1"/>
                </a:solidFill>
                <a:latin typeface="黑体" pitchFamily="2" charset="-122"/>
                <a:ea typeface="黑体" pitchFamily="2" charset="-122"/>
              </a:rPr>
              <a:t>P.37  </a:t>
            </a:r>
            <a:r>
              <a:rPr kumimoji="0" lang="zh-CN" altLang="en-US" b="1" dirty="0">
                <a:solidFill>
                  <a:schemeClr val="tx1"/>
                </a:solidFill>
                <a:latin typeface="黑体" pitchFamily="2" charset="-122"/>
                <a:ea typeface="黑体" pitchFamily="2" charset="-122"/>
              </a:rPr>
              <a:t>定理</a:t>
            </a:r>
            <a:r>
              <a:rPr kumimoji="0" lang="en-US" altLang="zh-CN" b="1" dirty="0">
                <a:solidFill>
                  <a:schemeClr val="tx1"/>
                </a:solidFill>
                <a:latin typeface="黑体" pitchFamily="2" charset="-122"/>
                <a:ea typeface="黑体" pitchFamily="2" charset="-122"/>
              </a:rPr>
              <a:t>2.3.2</a:t>
            </a:r>
            <a:endParaRPr kumimoji="0" lang="zh-CN" altLang="en-US" b="1" dirty="0">
              <a:solidFill>
                <a:schemeClr val="tx1"/>
              </a:solidFill>
              <a:latin typeface="黑体" pitchFamily="2" charset="-122"/>
              <a:ea typeface="黑体" pitchFamily="2" charset="-122"/>
            </a:endParaRPr>
          </a:p>
        </p:txBody>
      </p:sp>
      <p:sp>
        <p:nvSpPr>
          <p:cNvPr id="102404" name="Rectangle 5"/>
          <p:cNvSpPr>
            <a:spLocks noChangeArrowheads="1"/>
          </p:cNvSpPr>
          <p:nvPr/>
        </p:nvSpPr>
        <p:spPr bwMode="auto">
          <a:xfrm>
            <a:off x="793750" y="1325563"/>
            <a:ext cx="76501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pPr>
            <a:r>
              <a:rPr lang="zh-CN" altLang="en-US" b="1">
                <a:solidFill>
                  <a:srgbClr val="7030A0"/>
                </a:solidFill>
                <a:latin typeface="黑体" pitchFamily="2" charset="-122"/>
                <a:ea typeface="黑体" pitchFamily="2" charset="-122"/>
              </a:rPr>
              <a:t>强对偶定理</a:t>
            </a:r>
            <a:r>
              <a:rPr lang="en-US" altLang="zh-CN" b="1">
                <a:solidFill>
                  <a:srgbClr val="7030A0"/>
                </a:solidFill>
                <a:latin typeface="黑体" pitchFamily="2" charset="-122"/>
                <a:ea typeface="黑体" pitchFamily="2" charset="-122"/>
              </a:rPr>
              <a:t>.</a:t>
            </a:r>
            <a:r>
              <a:rPr lang="en-US" altLang="zh-CN" b="1">
                <a:solidFill>
                  <a:schemeClr val="tx1"/>
                </a:solidFill>
                <a:latin typeface="黑体" pitchFamily="2" charset="-122"/>
                <a:ea typeface="黑体" pitchFamily="2" charset="-122"/>
              </a:rPr>
              <a:t> </a:t>
            </a:r>
            <a:r>
              <a:rPr lang="zh-CN" altLang="en-US" b="1">
                <a:solidFill>
                  <a:schemeClr val="tx1"/>
                </a:solidFill>
                <a:latin typeface="黑体" pitchFamily="2" charset="-122"/>
                <a:ea typeface="黑体" pitchFamily="2" charset="-122"/>
              </a:rPr>
              <a:t>如果原始问题和对偶问题之一有解，则另一个问题也有解，且最优值相等</a:t>
            </a:r>
            <a:r>
              <a:rPr lang="en-US" altLang="zh-CN" b="1">
                <a:solidFill>
                  <a:schemeClr val="tx1"/>
                </a:solidFill>
                <a:latin typeface="黑体" pitchFamily="2" charset="-122"/>
                <a:ea typeface="黑体" pitchFamily="2" charset="-122"/>
              </a:rPr>
              <a:t>.</a:t>
            </a:r>
          </a:p>
        </p:txBody>
      </p:sp>
      <p:grpSp>
        <p:nvGrpSpPr>
          <p:cNvPr id="2" name="Group 10"/>
          <p:cNvGrpSpPr>
            <a:grpSpLocks/>
          </p:cNvGrpSpPr>
          <p:nvPr/>
        </p:nvGrpSpPr>
        <p:grpSpPr bwMode="auto">
          <a:xfrm>
            <a:off x="762000" y="2540000"/>
            <a:ext cx="7708900" cy="1878013"/>
            <a:chOff x="432" y="1096"/>
            <a:chExt cx="4856" cy="1183"/>
          </a:xfrm>
        </p:grpSpPr>
        <p:grpSp>
          <p:nvGrpSpPr>
            <p:cNvPr id="102407" name="Group 58"/>
            <p:cNvGrpSpPr>
              <a:grpSpLocks/>
            </p:cNvGrpSpPr>
            <p:nvPr/>
          </p:nvGrpSpPr>
          <p:grpSpPr bwMode="auto">
            <a:xfrm>
              <a:off x="432" y="1096"/>
              <a:ext cx="4856" cy="1183"/>
              <a:chOff x="432" y="2200"/>
              <a:chExt cx="4904" cy="1543"/>
            </a:xfrm>
          </p:grpSpPr>
          <p:grpSp>
            <p:nvGrpSpPr>
              <p:cNvPr id="102409" name="Group 57"/>
              <p:cNvGrpSpPr>
                <a:grpSpLocks/>
              </p:cNvGrpSpPr>
              <p:nvPr/>
            </p:nvGrpSpPr>
            <p:grpSpPr bwMode="auto">
              <a:xfrm>
                <a:off x="440" y="2224"/>
                <a:ext cx="4896" cy="1519"/>
                <a:chOff x="432" y="2224"/>
                <a:chExt cx="4896" cy="1519"/>
              </a:xfrm>
            </p:grpSpPr>
            <p:sp>
              <p:nvSpPr>
                <p:cNvPr id="102411" name="Rectangle 23"/>
                <p:cNvSpPr>
                  <a:spLocks noChangeArrowheads="1"/>
                </p:cNvSpPr>
                <p:nvPr/>
              </p:nvSpPr>
              <p:spPr bwMode="auto">
                <a:xfrm>
                  <a:off x="4104" y="3415"/>
                  <a:ext cx="122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chemeClr val="tx1"/>
                      </a:solidFill>
                      <a:ea typeface="黑体" pitchFamily="2" charset="-122"/>
                      <a:cs typeface="Times New Roman" pitchFamily="18" charset="0"/>
                    </a:rPr>
                    <a:t>√</a:t>
                  </a:r>
                </a:p>
              </p:txBody>
            </p:sp>
            <p:sp>
              <p:nvSpPr>
                <p:cNvPr id="102412" name="Rectangle 22"/>
                <p:cNvSpPr>
                  <a:spLocks noChangeArrowheads="1"/>
                </p:cNvSpPr>
                <p:nvPr/>
              </p:nvSpPr>
              <p:spPr bwMode="auto">
                <a:xfrm>
                  <a:off x="2880" y="3415"/>
                  <a:ext cx="122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chemeClr val="tx1"/>
                      </a:solidFill>
                      <a:ea typeface="黑体" pitchFamily="2" charset="-122"/>
                      <a:cs typeface="Times New Roman" pitchFamily="18" charset="0"/>
                    </a:rPr>
                    <a:t>×</a:t>
                  </a:r>
                </a:p>
              </p:txBody>
            </p:sp>
            <p:sp>
              <p:nvSpPr>
                <p:cNvPr id="102413" name="Rectangle 21"/>
                <p:cNvSpPr>
                  <a:spLocks noChangeArrowheads="1"/>
                </p:cNvSpPr>
                <p:nvPr/>
              </p:nvSpPr>
              <p:spPr bwMode="auto">
                <a:xfrm>
                  <a:off x="1640" y="3415"/>
                  <a:ext cx="124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chemeClr val="tx1"/>
                      </a:solidFill>
                      <a:ea typeface="黑体" pitchFamily="2" charset="-122"/>
                      <a:cs typeface="Times New Roman" pitchFamily="18" charset="0"/>
                    </a:rPr>
                    <a:t>×</a:t>
                  </a:r>
                </a:p>
              </p:txBody>
            </p:sp>
            <p:sp>
              <p:nvSpPr>
                <p:cNvPr id="102414" name="Rectangle 20"/>
                <p:cNvSpPr>
                  <a:spLocks noChangeArrowheads="1"/>
                </p:cNvSpPr>
                <p:nvPr/>
              </p:nvSpPr>
              <p:spPr bwMode="auto">
                <a:xfrm>
                  <a:off x="432" y="3415"/>
                  <a:ext cx="120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zh-CN" altLang="en-US" sz="2000" b="1">
                      <a:solidFill>
                        <a:schemeClr val="tx1"/>
                      </a:solidFill>
                      <a:ea typeface="黑体" pitchFamily="2" charset="-122"/>
                      <a:cs typeface="Times New Roman" pitchFamily="18" charset="0"/>
                    </a:rPr>
                    <a:t>有解</a:t>
                  </a:r>
                </a:p>
              </p:txBody>
            </p:sp>
            <p:sp>
              <p:nvSpPr>
                <p:cNvPr id="102415" name="Rectangle 19"/>
                <p:cNvSpPr>
                  <a:spLocks noChangeArrowheads="1"/>
                </p:cNvSpPr>
                <p:nvPr/>
              </p:nvSpPr>
              <p:spPr bwMode="auto">
                <a:xfrm>
                  <a:off x="4104" y="3039"/>
                  <a:ext cx="122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chemeClr val="tx1"/>
                      </a:solidFill>
                      <a:ea typeface="黑体" pitchFamily="2" charset="-122"/>
                      <a:cs typeface="Times New Roman" pitchFamily="18" charset="0"/>
                    </a:rPr>
                    <a:t>×</a:t>
                  </a:r>
                </a:p>
              </p:txBody>
            </p:sp>
            <p:sp>
              <p:nvSpPr>
                <p:cNvPr id="102416" name="Rectangle 18"/>
                <p:cNvSpPr>
                  <a:spLocks noChangeArrowheads="1"/>
                </p:cNvSpPr>
                <p:nvPr/>
              </p:nvSpPr>
              <p:spPr bwMode="auto">
                <a:xfrm>
                  <a:off x="2880" y="3039"/>
                  <a:ext cx="122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chemeClr val="tx1"/>
                      </a:solidFill>
                      <a:ea typeface="黑体" pitchFamily="2" charset="-122"/>
                      <a:cs typeface="Times New Roman" pitchFamily="18" charset="0"/>
                    </a:rPr>
                    <a:t>×</a:t>
                  </a:r>
                </a:p>
              </p:txBody>
            </p:sp>
            <p:sp>
              <p:nvSpPr>
                <p:cNvPr id="102417" name="Rectangle 17"/>
                <p:cNvSpPr>
                  <a:spLocks noChangeArrowheads="1"/>
                </p:cNvSpPr>
                <p:nvPr/>
              </p:nvSpPr>
              <p:spPr bwMode="auto">
                <a:xfrm>
                  <a:off x="1640" y="3039"/>
                  <a:ext cx="1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chemeClr val="tx1"/>
                      </a:solidFill>
                      <a:ea typeface="黑体" pitchFamily="2" charset="-122"/>
                      <a:cs typeface="Times New Roman" pitchFamily="18" charset="0"/>
                    </a:rPr>
                    <a:t>√</a:t>
                  </a:r>
                </a:p>
              </p:txBody>
            </p:sp>
            <p:sp>
              <p:nvSpPr>
                <p:cNvPr id="102418" name="Rectangle 16"/>
                <p:cNvSpPr>
                  <a:spLocks noChangeArrowheads="1"/>
                </p:cNvSpPr>
                <p:nvPr/>
              </p:nvSpPr>
              <p:spPr bwMode="auto">
                <a:xfrm>
                  <a:off x="432" y="3039"/>
                  <a:ext cx="120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zh-CN" altLang="en-US" sz="2000" b="1">
                      <a:solidFill>
                        <a:schemeClr val="tx1"/>
                      </a:solidFill>
                      <a:ea typeface="黑体" pitchFamily="2" charset="-122"/>
                      <a:cs typeface="Times New Roman" pitchFamily="18" charset="0"/>
                    </a:rPr>
                    <a:t>无</a:t>
                  </a:r>
                  <a:r>
                    <a:rPr lang="en-US" altLang="zh-CN" sz="2000" b="1">
                      <a:solidFill>
                        <a:schemeClr val="tx1"/>
                      </a:solidFill>
                      <a:ea typeface="黑体" pitchFamily="2" charset="-122"/>
                      <a:cs typeface="Times New Roman" pitchFamily="18" charset="0"/>
                    </a:rPr>
                    <a:t>(</a:t>
                  </a:r>
                  <a:r>
                    <a:rPr lang="zh-CN" altLang="en-US" sz="2000" b="1">
                      <a:solidFill>
                        <a:schemeClr val="tx1"/>
                      </a:solidFill>
                      <a:ea typeface="黑体" pitchFamily="2" charset="-122"/>
                      <a:cs typeface="Times New Roman" pitchFamily="18" charset="0"/>
                    </a:rPr>
                    <a:t>下</a:t>
                  </a:r>
                  <a:r>
                    <a:rPr lang="en-US" altLang="zh-CN" sz="2000" b="1">
                      <a:solidFill>
                        <a:schemeClr val="tx1"/>
                      </a:solidFill>
                      <a:ea typeface="黑体" pitchFamily="2" charset="-122"/>
                      <a:cs typeface="Times New Roman" pitchFamily="18" charset="0"/>
                    </a:rPr>
                    <a:t>)</a:t>
                  </a:r>
                  <a:r>
                    <a:rPr lang="zh-CN" altLang="en-US" sz="2000" b="1">
                      <a:solidFill>
                        <a:schemeClr val="tx1"/>
                      </a:solidFill>
                      <a:ea typeface="黑体" pitchFamily="2" charset="-122"/>
                      <a:cs typeface="Times New Roman" pitchFamily="18" charset="0"/>
                    </a:rPr>
                    <a:t>界</a:t>
                  </a:r>
                </a:p>
              </p:txBody>
            </p:sp>
            <p:sp>
              <p:nvSpPr>
                <p:cNvPr id="102419" name="Rectangle 15"/>
                <p:cNvSpPr>
                  <a:spLocks noChangeArrowheads="1"/>
                </p:cNvSpPr>
                <p:nvPr/>
              </p:nvSpPr>
              <p:spPr bwMode="auto">
                <a:xfrm>
                  <a:off x="4104" y="2703"/>
                  <a:ext cx="12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chemeClr val="tx1"/>
                      </a:solidFill>
                      <a:ea typeface="黑体" pitchFamily="2" charset="-122"/>
                      <a:cs typeface="Times New Roman" pitchFamily="18" charset="0"/>
                    </a:rPr>
                    <a:t>×</a:t>
                  </a:r>
                </a:p>
              </p:txBody>
            </p:sp>
            <p:sp>
              <p:nvSpPr>
                <p:cNvPr id="102420" name="Rectangle 14"/>
                <p:cNvSpPr>
                  <a:spLocks noChangeArrowheads="1"/>
                </p:cNvSpPr>
                <p:nvPr/>
              </p:nvSpPr>
              <p:spPr bwMode="auto">
                <a:xfrm>
                  <a:off x="2880" y="2703"/>
                  <a:ext cx="12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chemeClr val="tx1"/>
                      </a:solidFill>
                      <a:ea typeface="黑体" pitchFamily="2" charset="-122"/>
                      <a:cs typeface="Times New Roman" pitchFamily="18" charset="0"/>
                    </a:rPr>
                    <a:t>√</a:t>
                  </a:r>
                </a:p>
              </p:txBody>
            </p:sp>
            <p:sp>
              <p:nvSpPr>
                <p:cNvPr id="102421" name="Rectangle 13"/>
                <p:cNvSpPr>
                  <a:spLocks noChangeArrowheads="1"/>
                </p:cNvSpPr>
                <p:nvPr/>
              </p:nvSpPr>
              <p:spPr bwMode="auto">
                <a:xfrm>
                  <a:off x="1640" y="2703"/>
                  <a:ext cx="12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altLang="zh-CN" sz="2800" b="1">
                      <a:solidFill>
                        <a:srgbClr val="FF0000"/>
                      </a:solidFill>
                      <a:ea typeface="黑体" pitchFamily="2" charset="-122"/>
                      <a:cs typeface="Times New Roman" pitchFamily="18" charset="0"/>
                    </a:rPr>
                    <a:t>√</a:t>
                  </a:r>
                </a:p>
              </p:txBody>
            </p:sp>
            <p:sp>
              <p:nvSpPr>
                <p:cNvPr id="102422" name="Rectangle 12"/>
                <p:cNvSpPr>
                  <a:spLocks noChangeArrowheads="1"/>
                </p:cNvSpPr>
                <p:nvPr/>
              </p:nvSpPr>
              <p:spPr bwMode="auto">
                <a:xfrm>
                  <a:off x="432" y="2703"/>
                  <a:ext cx="1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zh-CN" altLang="en-US" sz="2000" b="1">
                      <a:solidFill>
                        <a:schemeClr val="tx1"/>
                      </a:solidFill>
                      <a:ea typeface="黑体" pitchFamily="2" charset="-122"/>
                      <a:cs typeface="Times New Roman" pitchFamily="18" charset="0"/>
                    </a:rPr>
                    <a:t>不可行</a:t>
                  </a:r>
                </a:p>
              </p:txBody>
            </p:sp>
            <p:sp>
              <p:nvSpPr>
                <p:cNvPr id="102423" name="Rectangle 11"/>
                <p:cNvSpPr>
                  <a:spLocks noChangeArrowheads="1"/>
                </p:cNvSpPr>
                <p:nvPr/>
              </p:nvSpPr>
              <p:spPr bwMode="auto">
                <a:xfrm>
                  <a:off x="4104" y="2224"/>
                  <a:ext cx="1224"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zh-CN" altLang="en-US" sz="2000" b="1">
                      <a:solidFill>
                        <a:schemeClr val="tx1"/>
                      </a:solidFill>
                      <a:ea typeface="黑体" pitchFamily="2" charset="-122"/>
                      <a:cs typeface="Times New Roman" pitchFamily="18" charset="0"/>
                    </a:rPr>
                    <a:t>有解</a:t>
                  </a:r>
                </a:p>
              </p:txBody>
            </p:sp>
            <p:sp>
              <p:nvSpPr>
                <p:cNvPr id="102424" name="Rectangle 10"/>
                <p:cNvSpPr>
                  <a:spLocks noChangeArrowheads="1"/>
                </p:cNvSpPr>
                <p:nvPr/>
              </p:nvSpPr>
              <p:spPr bwMode="auto">
                <a:xfrm>
                  <a:off x="2880" y="2224"/>
                  <a:ext cx="1224"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zh-CN" altLang="en-US" sz="2000" b="1">
                      <a:solidFill>
                        <a:schemeClr val="tx1"/>
                      </a:solidFill>
                      <a:ea typeface="黑体" pitchFamily="2" charset="-122"/>
                      <a:cs typeface="Times New Roman" pitchFamily="18" charset="0"/>
                    </a:rPr>
                    <a:t>无</a:t>
                  </a:r>
                  <a:r>
                    <a:rPr lang="en-US" altLang="zh-CN" sz="2000" b="1">
                      <a:solidFill>
                        <a:schemeClr val="tx1"/>
                      </a:solidFill>
                      <a:ea typeface="黑体" pitchFamily="2" charset="-122"/>
                      <a:cs typeface="Times New Roman" pitchFamily="18" charset="0"/>
                    </a:rPr>
                    <a:t>(</a:t>
                  </a:r>
                  <a:r>
                    <a:rPr lang="zh-CN" altLang="en-US" sz="2000" b="1">
                      <a:solidFill>
                        <a:schemeClr val="tx1"/>
                      </a:solidFill>
                      <a:ea typeface="黑体" pitchFamily="2" charset="-122"/>
                      <a:cs typeface="Times New Roman" pitchFamily="18" charset="0"/>
                    </a:rPr>
                    <a:t>上</a:t>
                  </a:r>
                  <a:r>
                    <a:rPr lang="en-US" altLang="zh-CN" sz="2000" b="1">
                      <a:solidFill>
                        <a:schemeClr val="tx1"/>
                      </a:solidFill>
                      <a:ea typeface="黑体" pitchFamily="2" charset="-122"/>
                      <a:cs typeface="Times New Roman" pitchFamily="18" charset="0"/>
                    </a:rPr>
                    <a:t>)</a:t>
                  </a:r>
                  <a:r>
                    <a:rPr lang="zh-CN" altLang="en-US" sz="2000" b="1">
                      <a:solidFill>
                        <a:schemeClr val="tx1"/>
                      </a:solidFill>
                      <a:ea typeface="黑体" pitchFamily="2" charset="-122"/>
                      <a:cs typeface="Times New Roman" pitchFamily="18" charset="0"/>
                    </a:rPr>
                    <a:t>界</a:t>
                  </a:r>
                </a:p>
              </p:txBody>
            </p:sp>
            <p:sp>
              <p:nvSpPr>
                <p:cNvPr id="102425" name="Rectangle 9"/>
                <p:cNvSpPr>
                  <a:spLocks noChangeArrowheads="1"/>
                </p:cNvSpPr>
                <p:nvPr/>
              </p:nvSpPr>
              <p:spPr bwMode="auto">
                <a:xfrm>
                  <a:off x="1640" y="2224"/>
                  <a:ext cx="1240"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zh-CN" altLang="en-US" sz="2000" b="1">
                      <a:solidFill>
                        <a:schemeClr val="tx1"/>
                      </a:solidFill>
                      <a:ea typeface="黑体" pitchFamily="2" charset="-122"/>
                      <a:cs typeface="Times New Roman" pitchFamily="18" charset="0"/>
                    </a:rPr>
                    <a:t>不可行</a:t>
                  </a:r>
                </a:p>
              </p:txBody>
            </p:sp>
            <p:sp>
              <p:nvSpPr>
                <p:cNvPr id="102426" name="Rectangle 8"/>
                <p:cNvSpPr>
                  <a:spLocks noChangeArrowheads="1"/>
                </p:cNvSpPr>
                <p:nvPr/>
              </p:nvSpPr>
              <p:spPr bwMode="auto">
                <a:xfrm>
                  <a:off x="432" y="2224"/>
                  <a:ext cx="120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000" b="1">
                      <a:solidFill>
                        <a:schemeClr val="tx1"/>
                      </a:solidFill>
                      <a:ea typeface="黑体" pitchFamily="2" charset="-122"/>
                      <a:cs typeface="Times New Roman" pitchFamily="18" charset="0"/>
                    </a:rPr>
                    <a:t>          </a:t>
                  </a:r>
                  <a:r>
                    <a:rPr lang="zh-CN" altLang="en-US" sz="2000" b="1">
                      <a:solidFill>
                        <a:schemeClr val="tx1"/>
                      </a:solidFill>
                      <a:ea typeface="黑体" pitchFamily="2" charset="-122"/>
                      <a:cs typeface="Times New Roman" pitchFamily="18" charset="0"/>
                    </a:rPr>
                    <a:t>对偶问题</a:t>
                  </a:r>
                </a:p>
              </p:txBody>
            </p:sp>
            <p:sp>
              <p:nvSpPr>
                <p:cNvPr id="102427" name="Line 24"/>
                <p:cNvSpPr>
                  <a:spLocks noChangeShapeType="1"/>
                </p:cNvSpPr>
                <p:nvPr/>
              </p:nvSpPr>
              <p:spPr bwMode="auto">
                <a:xfrm>
                  <a:off x="432" y="2224"/>
                  <a:ext cx="48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28" name="Line 25"/>
                <p:cNvSpPr>
                  <a:spLocks noChangeShapeType="1"/>
                </p:cNvSpPr>
                <p:nvPr/>
              </p:nvSpPr>
              <p:spPr bwMode="auto">
                <a:xfrm>
                  <a:off x="432" y="270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29" name="Line 26"/>
                <p:cNvSpPr>
                  <a:spLocks noChangeShapeType="1"/>
                </p:cNvSpPr>
                <p:nvPr/>
              </p:nvSpPr>
              <p:spPr bwMode="auto">
                <a:xfrm>
                  <a:off x="432" y="3039"/>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30" name="Line 27"/>
                <p:cNvSpPr>
                  <a:spLocks noChangeShapeType="1"/>
                </p:cNvSpPr>
                <p:nvPr/>
              </p:nvSpPr>
              <p:spPr bwMode="auto">
                <a:xfrm>
                  <a:off x="432" y="341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31" name="Line 28"/>
                <p:cNvSpPr>
                  <a:spLocks noChangeShapeType="1"/>
                </p:cNvSpPr>
                <p:nvPr/>
              </p:nvSpPr>
              <p:spPr bwMode="auto">
                <a:xfrm>
                  <a:off x="432" y="3743"/>
                  <a:ext cx="48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32" name="Line 29"/>
                <p:cNvSpPr>
                  <a:spLocks noChangeShapeType="1"/>
                </p:cNvSpPr>
                <p:nvPr/>
              </p:nvSpPr>
              <p:spPr bwMode="auto">
                <a:xfrm>
                  <a:off x="432" y="2224"/>
                  <a:ext cx="0" cy="151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33" name="Line 30"/>
                <p:cNvSpPr>
                  <a:spLocks noChangeShapeType="1"/>
                </p:cNvSpPr>
                <p:nvPr/>
              </p:nvSpPr>
              <p:spPr bwMode="auto">
                <a:xfrm>
                  <a:off x="1640" y="2224"/>
                  <a:ext cx="0" cy="15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34" name="Line 31"/>
                <p:cNvSpPr>
                  <a:spLocks noChangeShapeType="1"/>
                </p:cNvSpPr>
                <p:nvPr/>
              </p:nvSpPr>
              <p:spPr bwMode="auto">
                <a:xfrm>
                  <a:off x="2880" y="2224"/>
                  <a:ext cx="0" cy="15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35" name="Line 32"/>
                <p:cNvSpPr>
                  <a:spLocks noChangeShapeType="1"/>
                </p:cNvSpPr>
                <p:nvPr/>
              </p:nvSpPr>
              <p:spPr bwMode="auto">
                <a:xfrm>
                  <a:off x="4104" y="2224"/>
                  <a:ext cx="0" cy="15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2436" name="Line 33"/>
                <p:cNvSpPr>
                  <a:spLocks noChangeShapeType="1"/>
                </p:cNvSpPr>
                <p:nvPr/>
              </p:nvSpPr>
              <p:spPr bwMode="auto">
                <a:xfrm>
                  <a:off x="5328" y="2224"/>
                  <a:ext cx="0" cy="151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
            <p:nvSpPr>
              <p:cNvPr id="102410" name="Line 39"/>
              <p:cNvSpPr>
                <a:spLocks noChangeShapeType="1"/>
              </p:cNvSpPr>
              <p:nvPr/>
            </p:nvSpPr>
            <p:spPr bwMode="auto">
              <a:xfrm>
                <a:off x="432" y="2200"/>
                <a:ext cx="1224" cy="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
          <p:nvSpPr>
            <p:cNvPr id="102408" name="Rectangle 40"/>
            <p:cNvSpPr>
              <a:spLocks noChangeArrowheads="1"/>
            </p:cNvSpPr>
            <p:nvPr/>
          </p:nvSpPr>
          <p:spPr bwMode="auto">
            <a:xfrm>
              <a:off x="472" y="1256"/>
              <a:ext cx="71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zh-CN" altLang="en-US" sz="2000" b="1">
                  <a:solidFill>
                    <a:schemeClr val="tx1"/>
                  </a:solidFill>
                  <a:ea typeface="黑体" pitchFamily="2" charset="-122"/>
                  <a:cs typeface="Times New Roman" pitchFamily="18" charset="0"/>
                </a:rPr>
                <a:t>原始问题</a:t>
              </a:r>
            </a:p>
          </p:txBody>
        </p:sp>
      </p:grpSp>
      <p:sp>
        <p:nvSpPr>
          <p:cNvPr id="36" name="Text Box 4"/>
          <p:cNvSpPr txBox="1">
            <a:spLocks noChangeArrowheads="1"/>
          </p:cNvSpPr>
          <p:nvPr/>
        </p:nvSpPr>
        <p:spPr bwMode="auto">
          <a:xfrm>
            <a:off x="752475" y="4781550"/>
            <a:ext cx="7691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a:solidFill>
                  <a:srgbClr val="7030A0"/>
                </a:solidFill>
                <a:latin typeface="黑体" pitchFamily="2" charset="-122"/>
                <a:ea typeface="黑体" pitchFamily="2" charset="-122"/>
              </a:rPr>
              <a:t>思考题</a:t>
            </a:r>
            <a:r>
              <a:rPr kumimoji="0" lang="zh-CN" altLang="en-US">
                <a:solidFill>
                  <a:schemeClr val="tx1"/>
                </a:solidFill>
                <a:latin typeface="黑体" pitchFamily="2" charset="-122"/>
                <a:ea typeface="黑体" pitchFamily="2" charset="-122"/>
              </a:rPr>
              <a:t>：写出两阶段法中第一阶段的辅助问题的对偶问题？这个对偶问题有最优解吗？为什么？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444"/>
                                        </p:tgtEl>
                                        <p:attrNameLst>
                                          <p:attrName>style.visibility</p:attrName>
                                        </p:attrNameLst>
                                      </p:cBhvr>
                                      <p:to>
                                        <p:strVal val="visible"/>
                                      </p:to>
                                    </p:set>
                                    <p:animEffect transition="in" filter="wipe(up)">
                                      <p:cBhvr>
                                        <p:cTn id="17" dur="500"/>
                                        <p:tgtEl>
                                          <p:spTgt spid="317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p:bldP spid="3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819150" y="228600"/>
            <a:ext cx="5302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1" hangingPunct="1"/>
            <a:r>
              <a:rPr lang="en-US" altLang="zh-CN" sz="3600" b="1">
                <a:solidFill>
                  <a:srgbClr val="0070C0"/>
                </a:solidFill>
                <a:ea typeface="大黑体" charset="-122"/>
              </a:rPr>
              <a:t>2.3.3</a:t>
            </a:r>
            <a:r>
              <a:rPr lang="en-US" altLang="zh-CN" sz="3600" b="1">
                <a:solidFill>
                  <a:srgbClr val="0070C0"/>
                </a:solidFill>
                <a:latin typeface="大黑体" charset="-122"/>
                <a:ea typeface="大黑体" charset="-122"/>
              </a:rPr>
              <a:t> </a:t>
            </a:r>
            <a:r>
              <a:rPr lang="zh-CN" altLang="en-US" sz="3600" b="1">
                <a:solidFill>
                  <a:srgbClr val="0070C0"/>
                </a:solidFill>
                <a:latin typeface="黑体" pitchFamily="2" charset="-122"/>
                <a:ea typeface="黑体" pitchFamily="2" charset="-122"/>
              </a:rPr>
              <a:t>与单纯形法的关系</a:t>
            </a:r>
          </a:p>
        </p:txBody>
      </p:sp>
      <p:sp>
        <p:nvSpPr>
          <p:cNvPr id="103427" name="Rectangle 5"/>
          <p:cNvSpPr>
            <a:spLocks noGrp="1" noChangeArrowheads="1"/>
          </p:cNvSpPr>
          <p:nvPr>
            <p:ph type="title" idx="4294967295"/>
          </p:nvPr>
        </p:nvSpPr>
        <p:spPr>
          <a:xfrm>
            <a:off x="690563" y="1497013"/>
            <a:ext cx="6275387" cy="633412"/>
          </a:xfrm>
          <a:noFill/>
        </p:spPr>
        <p:txBody>
          <a:bodyPr/>
          <a:lstStyle/>
          <a:p>
            <a:pPr algn="l" eaLnBrk="1" hangingPunct="1"/>
            <a:r>
              <a:rPr lang="zh-CN" altLang="en-US" sz="2400">
                <a:latin typeface="黑体" pitchFamily="2" charset="-122"/>
                <a:ea typeface="黑体" pitchFamily="2" charset="-122"/>
              </a:rPr>
              <a:t>如何由原始问题的解得到对偶问题的解？</a:t>
            </a:r>
          </a:p>
        </p:txBody>
      </p:sp>
      <p:sp>
        <p:nvSpPr>
          <p:cNvPr id="3" name="TextBox 2"/>
          <p:cNvSpPr txBox="1">
            <a:spLocks noChangeArrowheads="1"/>
          </p:cNvSpPr>
          <p:nvPr/>
        </p:nvSpPr>
        <p:spPr bwMode="auto">
          <a:xfrm>
            <a:off x="704850" y="4902200"/>
            <a:ext cx="77136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rgbClr val="7030A0"/>
                </a:solidFill>
                <a:latin typeface="黑体" pitchFamily="2" charset="-122"/>
                <a:ea typeface="黑体" pitchFamily="2" charset="-122"/>
              </a:rPr>
              <a:t>特例</a:t>
            </a:r>
            <a:r>
              <a:rPr lang="zh-CN" altLang="en-US">
                <a:solidFill>
                  <a:schemeClr val="tx1"/>
                </a:solidFill>
                <a:latin typeface="黑体" pitchFamily="2" charset="-122"/>
                <a:ea typeface="黑体" pitchFamily="2" charset="-122"/>
              </a:rPr>
              <a:t>：当系数矩阵</a:t>
            </a:r>
            <a:r>
              <a:rPr lang="en-US" altLang="zh-CN" b="1" i="1">
                <a:solidFill>
                  <a:schemeClr val="tx1"/>
                </a:solidFill>
                <a:ea typeface="黑体" pitchFamily="2" charset="-122"/>
                <a:cs typeface="Times New Roman" pitchFamily="18" charset="0"/>
              </a:rPr>
              <a:t>A</a:t>
            </a:r>
            <a:r>
              <a:rPr lang="zh-CN" altLang="en-US">
                <a:solidFill>
                  <a:schemeClr val="tx1"/>
                </a:solidFill>
                <a:latin typeface="黑体" pitchFamily="2" charset="-122"/>
                <a:ea typeface="黑体" pitchFamily="2" charset="-122"/>
              </a:rPr>
              <a:t>中有</a:t>
            </a:r>
            <a:r>
              <a:rPr lang="zh-CN" altLang="en-US">
                <a:solidFill>
                  <a:srgbClr val="7030A0"/>
                </a:solidFill>
                <a:latin typeface="黑体" pitchFamily="2" charset="-122"/>
                <a:ea typeface="黑体" pitchFamily="2" charset="-122"/>
              </a:rPr>
              <a:t>单位矩阵</a:t>
            </a:r>
            <a:r>
              <a:rPr lang="zh-CN" altLang="en-US">
                <a:solidFill>
                  <a:schemeClr val="tx1"/>
                </a:solidFill>
                <a:latin typeface="黑体" pitchFamily="2" charset="-122"/>
                <a:ea typeface="黑体" pitchFamily="2" charset="-122"/>
              </a:rPr>
              <a:t>时，如何确定单纯形乘子？</a:t>
            </a:r>
            <a:r>
              <a:rPr lang="en-US" altLang="zh-CN">
                <a:solidFill>
                  <a:schemeClr val="tx1"/>
                </a:solidFill>
                <a:latin typeface="黑体" pitchFamily="2" charset="-122"/>
                <a:ea typeface="黑体" pitchFamily="2" charset="-122"/>
              </a:rPr>
              <a:t>(</a:t>
            </a:r>
            <a:r>
              <a:rPr lang="zh-CN" altLang="en-US">
                <a:solidFill>
                  <a:srgbClr val="7030A0"/>
                </a:solidFill>
                <a:latin typeface="黑体" pitchFamily="2" charset="-122"/>
                <a:ea typeface="黑体" pitchFamily="2" charset="-122"/>
              </a:rPr>
              <a:t>见</a:t>
            </a:r>
            <a:r>
              <a:rPr lang="en-US" altLang="zh-CN">
                <a:solidFill>
                  <a:srgbClr val="7030A0"/>
                </a:solidFill>
                <a:latin typeface="黑体" pitchFamily="2" charset="-122"/>
                <a:ea typeface="黑体" pitchFamily="2" charset="-122"/>
              </a:rPr>
              <a:t>p.38</a:t>
            </a:r>
            <a:r>
              <a:rPr lang="zh-CN" altLang="en-US">
                <a:solidFill>
                  <a:srgbClr val="7030A0"/>
                </a:solidFill>
                <a:latin typeface="黑体" pitchFamily="2" charset="-122"/>
                <a:ea typeface="黑体" pitchFamily="2" charset="-122"/>
              </a:rPr>
              <a:t>，定理</a:t>
            </a:r>
            <a:r>
              <a:rPr lang="en-US" altLang="zh-CN">
                <a:solidFill>
                  <a:srgbClr val="7030A0"/>
                </a:solidFill>
                <a:latin typeface="黑体" pitchFamily="2" charset="-122"/>
                <a:ea typeface="黑体" pitchFamily="2" charset="-122"/>
              </a:rPr>
              <a:t>2.33</a:t>
            </a:r>
            <a:r>
              <a:rPr lang="zh-CN" altLang="en-US">
                <a:solidFill>
                  <a:srgbClr val="7030A0"/>
                </a:solidFill>
                <a:latin typeface="黑体" pitchFamily="2" charset="-122"/>
                <a:ea typeface="黑体" pitchFamily="2" charset="-122"/>
              </a:rPr>
              <a:t>下面</a:t>
            </a:r>
            <a:r>
              <a:rPr lang="en-US" altLang="zh-CN">
                <a:solidFill>
                  <a:schemeClr val="tx1"/>
                </a:solidFill>
                <a:latin typeface="黑体" pitchFamily="2" charset="-122"/>
                <a:ea typeface="黑体" pitchFamily="2" charset="-122"/>
              </a:rPr>
              <a:t>)</a:t>
            </a:r>
            <a:endParaRPr lang="zh-CN" altLang="en-US">
              <a:solidFill>
                <a:schemeClr val="tx1"/>
              </a:solidFill>
              <a:latin typeface="黑体" pitchFamily="2" charset="-122"/>
              <a:ea typeface="黑体" pitchFamily="2" charset="-122"/>
            </a:endParaRPr>
          </a:p>
        </p:txBody>
      </p:sp>
      <p:grpSp>
        <p:nvGrpSpPr>
          <p:cNvPr id="4" name="组合 3"/>
          <p:cNvGrpSpPr>
            <a:grpSpLocks/>
          </p:cNvGrpSpPr>
          <p:nvPr/>
        </p:nvGrpSpPr>
        <p:grpSpPr bwMode="auto">
          <a:xfrm>
            <a:off x="684213" y="2759075"/>
            <a:ext cx="7848600" cy="1809750"/>
            <a:chOff x="684213" y="2759075"/>
            <a:chExt cx="7848600" cy="1809750"/>
          </a:xfrm>
        </p:grpSpPr>
        <p:grpSp>
          <p:nvGrpSpPr>
            <p:cNvPr id="103430" name="组合 6"/>
            <p:cNvGrpSpPr>
              <a:grpSpLocks/>
            </p:cNvGrpSpPr>
            <p:nvPr/>
          </p:nvGrpSpPr>
          <p:grpSpPr bwMode="auto">
            <a:xfrm>
              <a:off x="684213" y="2759075"/>
              <a:ext cx="7848600" cy="1809750"/>
              <a:chOff x="684213" y="2759075"/>
              <a:chExt cx="7848600" cy="1809750"/>
            </a:xfrm>
          </p:grpSpPr>
          <p:sp>
            <p:nvSpPr>
              <p:cNvPr id="103432" name="Text Box 6"/>
              <p:cNvSpPr txBox="1">
                <a:spLocks noChangeArrowheads="1"/>
              </p:cNvSpPr>
              <p:nvPr/>
            </p:nvSpPr>
            <p:spPr bwMode="auto">
              <a:xfrm>
                <a:off x="684213" y="2759075"/>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rgbClr val="7030A0"/>
                    </a:solidFill>
                    <a:latin typeface="黑体" pitchFamily="2" charset="-122"/>
                    <a:ea typeface="黑体" pitchFamily="2" charset="-122"/>
                  </a:rPr>
                  <a:t>定理</a:t>
                </a:r>
                <a:r>
                  <a:rPr kumimoji="0" lang="en-US" altLang="zh-CN" b="1" dirty="0">
                    <a:solidFill>
                      <a:srgbClr val="7030A0"/>
                    </a:solidFill>
                    <a:ea typeface="黑体" pitchFamily="2" charset="-122"/>
                    <a:cs typeface="Times New Roman" pitchFamily="18" charset="0"/>
                  </a:rPr>
                  <a:t>2.3.3</a:t>
                </a:r>
                <a:r>
                  <a:rPr kumimoji="0" lang="en-US" altLang="zh-CN" dirty="0">
                    <a:solidFill>
                      <a:srgbClr val="7030A0"/>
                    </a:solidFill>
                    <a:latin typeface="黑体" pitchFamily="2" charset="-122"/>
                    <a:ea typeface="黑体" pitchFamily="2" charset="-122"/>
                  </a:rPr>
                  <a:t>. </a:t>
                </a:r>
                <a:r>
                  <a:rPr kumimoji="0" lang="zh-CN" altLang="en-US" dirty="0">
                    <a:solidFill>
                      <a:schemeClr val="tx1"/>
                    </a:solidFill>
                    <a:latin typeface="黑体" pitchFamily="2" charset="-122"/>
                    <a:ea typeface="黑体" pitchFamily="2" charset="-122"/>
                  </a:rPr>
                  <a:t>设标准形线性规划问题有最优解 </a:t>
                </a:r>
                <a:r>
                  <a:rPr kumimoji="0" lang="en-US" altLang="zh-CN" b="1" i="1" dirty="0">
                    <a:solidFill>
                      <a:schemeClr val="tx1"/>
                    </a:solidFill>
                    <a:ea typeface="黑体" pitchFamily="2" charset="-122"/>
                  </a:rPr>
                  <a:t>x</a:t>
                </a:r>
                <a:r>
                  <a:rPr kumimoji="0" lang="en-US" altLang="zh-CN" dirty="0">
                    <a:solidFill>
                      <a:schemeClr val="tx1"/>
                    </a:solidFill>
                    <a:ea typeface="黑体" pitchFamily="2" charset="-122"/>
                  </a:rPr>
                  <a:t>*</a:t>
                </a:r>
                <a:r>
                  <a:rPr kumimoji="0" lang="zh-CN" altLang="en-US" dirty="0">
                    <a:solidFill>
                      <a:schemeClr val="tx1"/>
                    </a:solidFill>
                    <a:latin typeface="黑体" pitchFamily="2" charset="-122"/>
                    <a:ea typeface="黑体" pitchFamily="2" charset="-122"/>
                  </a:rPr>
                  <a:t>，</a:t>
                </a:r>
                <a:r>
                  <a:rPr kumimoji="0" lang="en-US" altLang="zh-CN" b="1" i="1" dirty="0">
                    <a:solidFill>
                      <a:schemeClr val="tx1"/>
                    </a:solidFill>
                    <a:ea typeface="黑体" pitchFamily="2" charset="-122"/>
                    <a:cs typeface="Times New Roman" panose="02020603050405020304" pitchFamily="18" charset="0"/>
                  </a:rPr>
                  <a:t>B</a:t>
                </a:r>
                <a:r>
                  <a:rPr kumimoji="0" lang="en-US" altLang="zh-CN" i="1" dirty="0">
                    <a:solidFill>
                      <a:schemeClr val="tx1"/>
                    </a:solidFill>
                    <a:latin typeface="黑体" pitchFamily="2" charset="-122"/>
                    <a:ea typeface="黑体" pitchFamily="2" charset="-122"/>
                  </a:rPr>
                  <a:t> </a:t>
                </a:r>
                <a:r>
                  <a:rPr kumimoji="0" lang="zh-CN" altLang="en-US" dirty="0">
                    <a:solidFill>
                      <a:schemeClr val="tx1"/>
                    </a:solidFill>
                    <a:latin typeface="黑体" pitchFamily="2" charset="-122"/>
                    <a:ea typeface="黑体" pitchFamily="2" charset="-122"/>
                  </a:rPr>
                  <a:t>是最优基本可行解对应的基，则</a:t>
                </a:r>
              </a:p>
            </p:txBody>
          </p:sp>
          <p:sp>
            <p:nvSpPr>
              <p:cNvPr id="103433" name="Text Box 11"/>
              <p:cNvSpPr txBox="1">
                <a:spLocks noChangeArrowheads="1"/>
              </p:cNvSpPr>
              <p:nvPr/>
            </p:nvSpPr>
            <p:spPr bwMode="auto">
              <a:xfrm>
                <a:off x="684213" y="4111625"/>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a:solidFill>
                      <a:schemeClr val="tx1"/>
                    </a:solidFill>
                    <a:latin typeface="黑体" pitchFamily="2" charset="-122"/>
                    <a:ea typeface="黑体" pitchFamily="2" charset="-122"/>
                  </a:rPr>
                  <a:t>是其对偶问题的最优解</a:t>
                </a:r>
                <a:r>
                  <a:rPr kumimoji="0" lang="en-US" altLang="zh-CN">
                    <a:solidFill>
                      <a:schemeClr val="tx1"/>
                    </a:solidFill>
                    <a:latin typeface="黑体" pitchFamily="2" charset="-122"/>
                    <a:ea typeface="黑体" pitchFamily="2" charset="-122"/>
                  </a:rPr>
                  <a:t>.</a:t>
                </a:r>
              </a:p>
            </p:txBody>
          </p:sp>
        </p:grpSp>
        <p:pic>
          <p:nvPicPr>
            <p:cNvPr id="10343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5" y="3661995"/>
              <a:ext cx="2435225" cy="41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ChangeArrowheads="1"/>
          </p:cNvSpPr>
          <p:nvPr/>
        </p:nvSpPr>
        <p:spPr bwMode="auto">
          <a:xfrm>
            <a:off x="661988" y="1258888"/>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chemeClr val="tx1"/>
                </a:solidFill>
                <a:latin typeface="黑体" pitchFamily="2" charset="-122"/>
                <a:ea typeface="黑体" pitchFamily="2" charset="-122"/>
              </a:rPr>
              <a:t>考虑问题</a:t>
            </a:r>
          </a:p>
        </p:txBody>
      </p:sp>
      <p:sp>
        <p:nvSpPr>
          <p:cNvPr id="319494" name="Text Box 6"/>
          <p:cNvSpPr txBox="1">
            <a:spLocks noChangeArrowheads="1"/>
          </p:cNvSpPr>
          <p:nvPr/>
        </p:nvSpPr>
        <p:spPr bwMode="auto">
          <a:xfrm>
            <a:off x="717550" y="5335588"/>
            <a:ext cx="638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a:solidFill>
                  <a:schemeClr val="tx1"/>
                </a:solidFill>
                <a:latin typeface="黑体" pitchFamily="2" charset="-122"/>
                <a:ea typeface="黑体" pitchFamily="2" charset="-122"/>
              </a:rPr>
              <a:t>引入松弛变量→</a:t>
            </a:r>
            <a:r>
              <a:rPr kumimoji="0" lang="zh-CN" altLang="en-US">
                <a:solidFill>
                  <a:srgbClr val="7030A0"/>
                </a:solidFill>
                <a:latin typeface="黑体" pitchFamily="2" charset="-122"/>
                <a:ea typeface="黑体" pitchFamily="2" charset="-122"/>
              </a:rPr>
              <a:t>标准形</a:t>
            </a:r>
            <a:r>
              <a:rPr kumimoji="0" lang="zh-CN" altLang="en-US">
                <a:solidFill>
                  <a:schemeClr val="tx1"/>
                </a:solidFill>
                <a:latin typeface="黑体" pitchFamily="2" charset="-122"/>
                <a:ea typeface="黑体" pitchFamily="2" charset="-122"/>
              </a:rPr>
              <a:t>→利用单纯形法求解</a:t>
            </a:r>
          </a:p>
        </p:txBody>
      </p:sp>
      <p:sp>
        <p:nvSpPr>
          <p:cNvPr id="104452" name="Rectangle 2"/>
          <p:cNvSpPr>
            <a:spLocks noChangeArrowheads="1"/>
          </p:cNvSpPr>
          <p:nvPr/>
        </p:nvSpPr>
        <p:spPr bwMode="auto">
          <a:xfrm>
            <a:off x="450850" y="228600"/>
            <a:ext cx="67754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1" hangingPunct="1"/>
            <a:r>
              <a:rPr lang="zh-CN" altLang="en-US" sz="3600" b="1">
                <a:solidFill>
                  <a:srgbClr val="0070C0"/>
                </a:solidFill>
                <a:latin typeface="黑体" pitchFamily="2" charset="-122"/>
                <a:ea typeface="黑体" pitchFamily="2" charset="-122"/>
              </a:rPr>
              <a:t>与单纯形法的关系</a:t>
            </a:r>
            <a:r>
              <a:rPr lang="zh-CN" altLang="en-US" sz="3600" b="1">
                <a:solidFill>
                  <a:srgbClr val="0070C0"/>
                </a:solidFill>
              </a:rPr>
              <a:t>：例子</a:t>
            </a:r>
          </a:p>
        </p:txBody>
      </p:sp>
      <p:pic>
        <p:nvPicPr>
          <p:cNvPr id="10445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88" y="1162050"/>
            <a:ext cx="53117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组合 7"/>
          <p:cNvGrpSpPr>
            <a:grpSpLocks/>
          </p:cNvGrpSpPr>
          <p:nvPr/>
        </p:nvGrpSpPr>
        <p:grpSpPr bwMode="auto">
          <a:xfrm>
            <a:off x="722313" y="3067050"/>
            <a:ext cx="5830887" cy="2020888"/>
            <a:chOff x="722313" y="3067050"/>
            <a:chExt cx="5830887" cy="2020888"/>
          </a:xfrm>
        </p:grpSpPr>
        <p:sp>
          <p:nvSpPr>
            <p:cNvPr id="104455" name="Text Box 8"/>
            <p:cNvSpPr txBox="1">
              <a:spLocks noChangeArrowheads="1"/>
            </p:cNvSpPr>
            <p:nvPr/>
          </p:nvSpPr>
          <p:spPr bwMode="auto">
            <a:xfrm>
              <a:off x="722313" y="3067050"/>
              <a:ext cx="1617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a:solidFill>
                    <a:schemeClr val="tx1"/>
                  </a:solidFill>
                  <a:latin typeface="黑体" pitchFamily="2" charset="-122"/>
                  <a:ea typeface="黑体" pitchFamily="2" charset="-122"/>
                </a:rPr>
                <a:t>对偶问题</a:t>
              </a:r>
            </a:p>
          </p:txBody>
        </p:sp>
        <p:pic>
          <p:nvPicPr>
            <p:cNvPr id="10445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0" y="3101975"/>
              <a:ext cx="4254500"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9494"/>
                                        </p:tgtEl>
                                        <p:attrNameLst>
                                          <p:attrName>style.visibility</p:attrName>
                                        </p:attrNameLst>
                                      </p:cBhvr>
                                      <p:to>
                                        <p:strVal val="visible"/>
                                      </p:to>
                                    </p:set>
                                    <p:animEffect transition="in" filter="wipe(up)">
                                      <p:cBhvr>
                                        <p:cTn id="12" dur="500"/>
                                        <p:tgtEl>
                                          <p:spTgt spid="3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819150" y="228600"/>
            <a:ext cx="77152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eaLnBrk="1" hangingPunct="1"/>
            <a:r>
              <a:rPr lang="zh-CN" altLang="en-US" sz="3600" b="1">
                <a:solidFill>
                  <a:srgbClr val="0070C0"/>
                </a:solidFill>
                <a:latin typeface="大黑体" charset="-122"/>
                <a:ea typeface="大黑体" charset="-122"/>
              </a:rPr>
              <a:t>与单纯形法的关系：例子</a:t>
            </a:r>
            <a:r>
              <a:rPr lang="en-US" altLang="zh-CN" sz="3600" b="1">
                <a:solidFill>
                  <a:srgbClr val="0070C0"/>
                </a:solidFill>
                <a:latin typeface="大黑体" charset="-122"/>
                <a:ea typeface="大黑体" charset="-122"/>
              </a:rPr>
              <a:t>(</a:t>
            </a:r>
            <a:r>
              <a:rPr lang="zh-CN" altLang="en-US" sz="3600" b="1">
                <a:solidFill>
                  <a:srgbClr val="0070C0"/>
                </a:solidFill>
                <a:latin typeface="大黑体" charset="-122"/>
                <a:ea typeface="大黑体" charset="-122"/>
              </a:rPr>
              <a:t>续</a:t>
            </a:r>
            <a:r>
              <a:rPr lang="en-US" altLang="zh-CN" sz="3600" b="1">
                <a:solidFill>
                  <a:srgbClr val="0070C0"/>
                </a:solidFill>
                <a:latin typeface="大黑体" charset="-122"/>
                <a:ea typeface="大黑体" charset="-122"/>
              </a:rPr>
              <a:t>)</a:t>
            </a:r>
          </a:p>
        </p:txBody>
      </p:sp>
      <p:grpSp>
        <p:nvGrpSpPr>
          <p:cNvPr id="2" name="Group 15"/>
          <p:cNvGrpSpPr>
            <a:grpSpLocks/>
          </p:cNvGrpSpPr>
          <p:nvPr/>
        </p:nvGrpSpPr>
        <p:grpSpPr bwMode="auto">
          <a:xfrm>
            <a:off x="7105650" y="1400175"/>
            <a:ext cx="1338263" cy="2032000"/>
            <a:chOff x="4476" y="882"/>
            <a:chExt cx="843" cy="1280"/>
          </a:xfrm>
        </p:grpSpPr>
        <p:sp>
          <p:nvSpPr>
            <p:cNvPr id="105483" name="Text Box 9"/>
            <p:cNvSpPr txBox="1">
              <a:spLocks noChangeArrowheads="1"/>
            </p:cNvSpPr>
            <p:nvPr/>
          </p:nvSpPr>
          <p:spPr bwMode="auto">
            <a:xfrm>
              <a:off x="4502" y="882"/>
              <a:ext cx="81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b="1">
                  <a:solidFill>
                    <a:srgbClr val="7030A0"/>
                  </a:solidFill>
                  <a:latin typeface="Arial" pitchFamily="34" charset="0"/>
                </a:rPr>
                <a:t>原</a:t>
              </a:r>
              <a:r>
                <a:rPr kumimoji="0" lang="zh-CN" altLang="en-US" b="1">
                  <a:solidFill>
                    <a:schemeClr val="tx1"/>
                  </a:solidFill>
                  <a:latin typeface="Arial" pitchFamily="34" charset="0"/>
                </a:rPr>
                <a:t>问题最优解</a:t>
              </a:r>
            </a:p>
          </p:txBody>
        </p:sp>
        <p:pic>
          <p:nvPicPr>
            <p:cNvPr id="10548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 y="1434"/>
              <a:ext cx="806"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4"/>
          <p:cNvGrpSpPr>
            <a:grpSpLocks/>
          </p:cNvGrpSpPr>
          <p:nvPr/>
        </p:nvGrpSpPr>
        <p:grpSpPr bwMode="auto">
          <a:xfrm>
            <a:off x="7164388" y="4076700"/>
            <a:ext cx="1728787" cy="1685925"/>
            <a:chOff x="4513" y="2568"/>
            <a:chExt cx="1089" cy="1062"/>
          </a:xfrm>
        </p:grpSpPr>
        <p:sp>
          <p:nvSpPr>
            <p:cNvPr id="105481" name="Text Box 10"/>
            <p:cNvSpPr txBox="1">
              <a:spLocks noChangeArrowheads="1"/>
            </p:cNvSpPr>
            <p:nvPr/>
          </p:nvSpPr>
          <p:spPr bwMode="auto">
            <a:xfrm>
              <a:off x="4513" y="2568"/>
              <a:ext cx="108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r>
                <a:rPr kumimoji="0" lang="zh-CN" altLang="en-US" b="1">
                  <a:solidFill>
                    <a:srgbClr val="7030A0"/>
                  </a:solidFill>
                  <a:latin typeface="Arial" pitchFamily="34" charset="0"/>
                </a:rPr>
                <a:t>对偶</a:t>
              </a:r>
              <a:r>
                <a:rPr kumimoji="0" lang="zh-CN" altLang="en-US" b="1">
                  <a:solidFill>
                    <a:schemeClr val="tx1"/>
                  </a:solidFill>
                  <a:latin typeface="Arial" pitchFamily="34" charset="0"/>
                </a:rPr>
                <a:t>问题</a:t>
              </a:r>
            </a:p>
            <a:p>
              <a:pPr algn="l" eaLnBrk="1" hangingPunct="1"/>
              <a:r>
                <a:rPr kumimoji="0" lang="zh-CN" altLang="en-US" b="1">
                  <a:solidFill>
                    <a:schemeClr val="tx1"/>
                  </a:solidFill>
                  <a:latin typeface="Arial" pitchFamily="34" charset="0"/>
                </a:rPr>
                <a:t>最优解</a:t>
              </a:r>
            </a:p>
          </p:txBody>
        </p:sp>
        <p:pic>
          <p:nvPicPr>
            <p:cNvPr id="10548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 y="3131"/>
              <a:ext cx="80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547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963613"/>
            <a:ext cx="50514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5478" name="TextBox 3"/>
          <p:cNvSpPr txBox="1">
            <a:spLocks noChangeArrowheads="1"/>
          </p:cNvSpPr>
          <p:nvPr/>
        </p:nvSpPr>
        <p:spPr bwMode="auto">
          <a:xfrm>
            <a:off x="3835400" y="1425575"/>
            <a:ext cx="1231900" cy="830263"/>
          </a:xfrm>
          <a:prstGeom prst="rect">
            <a:avLst/>
          </a:prstGeom>
          <a:solidFill>
            <a:srgbClr val="FFFF00">
              <a:alpha val="3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en-US" altLang="zh-CN"/>
          </a:p>
          <a:p>
            <a:endParaRPr lang="zh-CN" altLang="en-US"/>
          </a:p>
        </p:txBody>
      </p:sp>
      <p:sp>
        <p:nvSpPr>
          <p:cNvPr id="105479" name="TextBox 10"/>
          <p:cNvSpPr txBox="1">
            <a:spLocks noChangeArrowheads="1"/>
          </p:cNvSpPr>
          <p:nvPr/>
        </p:nvSpPr>
        <p:spPr bwMode="auto">
          <a:xfrm>
            <a:off x="3606800" y="3432175"/>
            <a:ext cx="1231900" cy="830263"/>
          </a:xfrm>
          <a:prstGeom prst="rect">
            <a:avLst/>
          </a:prstGeom>
          <a:solidFill>
            <a:srgbClr val="FFFF00">
              <a:alpha val="3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en-US" altLang="zh-CN"/>
          </a:p>
          <a:p>
            <a:endParaRPr lang="zh-CN" altLang="en-US"/>
          </a:p>
        </p:txBody>
      </p:sp>
      <p:sp>
        <p:nvSpPr>
          <p:cNvPr id="105480" name="TextBox 11"/>
          <p:cNvSpPr txBox="1">
            <a:spLocks noChangeArrowheads="1"/>
          </p:cNvSpPr>
          <p:nvPr/>
        </p:nvSpPr>
        <p:spPr bwMode="auto">
          <a:xfrm>
            <a:off x="3432175" y="5283200"/>
            <a:ext cx="1231900" cy="831850"/>
          </a:xfrm>
          <a:prstGeom prst="rect">
            <a:avLst/>
          </a:prstGeom>
          <a:solidFill>
            <a:srgbClr val="FFFF00">
              <a:alpha val="3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en-US" altLang="zh-CN"/>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819150" y="228600"/>
            <a:ext cx="56959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1" hangingPunct="1"/>
            <a:r>
              <a:rPr lang="en-US" altLang="zh-CN" sz="3600" b="1">
                <a:solidFill>
                  <a:srgbClr val="0070C0"/>
                </a:solidFill>
                <a:ea typeface="大黑体" charset="-122"/>
              </a:rPr>
              <a:t>2.3.4</a:t>
            </a:r>
            <a:r>
              <a:rPr lang="en-US" altLang="zh-CN" sz="3600" b="1">
                <a:solidFill>
                  <a:srgbClr val="0070C0"/>
                </a:solidFill>
                <a:latin typeface="大黑体" charset="-122"/>
                <a:ea typeface="大黑体" charset="-122"/>
              </a:rPr>
              <a:t> </a:t>
            </a:r>
            <a:r>
              <a:rPr lang="zh-CN" altLang="en-US" sz="3600" b="1">
                <a:solidFill>
                  <a:srgbClr val="0070C0"/>
                </a:solidFill>
                <a:latin typeface="黑体" pitchFamily="2" charset="-122"/>
                <a:ea typeface="黑体" pitchFamily="2" charset="-122"/>
              </a:rPr>
              <a:t>灵敏度</a:t>
            </a:r>
            <a:r>
              <a:rPr lang="zh-CN" altLang="en-US" sz="3600" b="1">
                <a:solidFill>
                  <a:srgbClr val="0070C0"/>
                </a:solidFill>
                <a:latin typeface="大黑体" charset="-122"/>
                <a:ea typeface="大黑体" charset="-122"/>
              </a:rPr>
              <a:t>与</a:t>
            </a:r>
            <a:r>
              <a:rPr lang="zh-CN" altLang="en-US" sz="3600" b="1">
                <a:solidFill>
                  <a:srgbClr val="0070C0"/>
                </a:solidFill>
                <a:latin typeface="黑体" pitchFamily="2" charset="-122"/>
                <a:ea typeface="黑体" pitchFamily="2" charset="-122"/>
              </a:rPr>
              <a:t>互补性</a:t>
            </a:r>
          </a:p>
        </p:txBody>
      </p:sp>
      <p:sp>
        <p:nvSpPr>
          <p:cNvPr id="106499" name="Text Box 8"/>
          <p:cNvSpPr txBox="1">
            <a:spLocks noChangeArrowheads="1"/>
          </p:cNvSpPr>
          <p:nvPr/>
        </p:nvSpPr>
        <p:spPr bwMode="auto">
          <a:xfrm>
            <a:off x="539750" y="2120900"/>
            <a:ext cx="7850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457200" indent="-457200" algn="l" eaLnBrk="1" hangingPunct="1">
              <a:spcBef>
                <a:spcPct val="50000"/>
              </a:spcBef>
              <a:buFont typeface="Wingdings" panose="05000000000000000000" pitchFamily="2" charset="2"/>
              <a:buChar char="l"/>
            </a:pPr>
            <a:r>
              <a:rPr kumimoji="0" lang="zh-CN" altLang="en-US" sz="2800" dirty="0">
                <a:solidFill>
                  <a:schemeClr val="tx1"/>
                </a:solidFill>
                <a:ea typeface="黑体" panose="02010609060101010101" pitchFamily="49" charset="-122"/>
                <a:cs typeface="Times New Roman" panose="02020603050405020304" pitchFamily="18" charset="0"/>
              </a:rPr>
              <a:t>与基 </a:t>
            </a:r>
            <a:r>
              <a:rPr kumimoji="0" lang="en-US" altLang="zh-CN" sz="2800" b="1" i="1" dirty="0">
                <a:solidFill>
                  <a:schemeClr val="tx1"/>
                </a:solidFill>
                <a:ea typeface="黑体" panose="02010609060101010101" pitchFamily="49" charset="-122"/>
                <a:cs typeface="Times New Roman" panose="02020603050405020304" pitchFamily="18" charset="0"/>
              </a:rPr>
              <a:t>B</a:t>
            </a:r>
            <a:r>
              <a:rPr kumimoji="0" lang="en-US" altLang="zh-CN" sz="2800" dirty="0">
                <a:solidFill>
                  <a:schemeClr val="tx1"/>
                </a:solidFill>
                <a:ea typeface="黑体" panose="02010609060101010101" pitchFamily="49" charset="-122"/>
                <a:cs typeface="Times New Roman" panose="02020603050405020304" pitchFamily="18" charset="0"/>
              </a:rPr>
              <a:t> </a:t>
            </a:r>
            <a:r>
              <a:rPr kumimoji="0" lang="zh-CN" altLang="en-US" sz="2800" dirty="0">
                <a:solidFill>
                  <a:schemeClr val="tx1"/>
                </a:solidFill>
                <a:ea typeface="黑体" panose="02010609060101010101" pitchFamily="49" charset="-122"/>
                <a:cs typeface="Times New Roman" panose="02020603050405020304" pitchFamily="18" charset="0"/>
              </a:rPr>
              <a:t>对应的单纯形乘子</a:t>
            </a:r>
            <a:r>
              <a:rPr kumimoji="0" lang="en-US" altLang="zh-CN" sz="2800" dirty="0">
                <a:solidFill>
                  <a:schemeClr val="tx1"/>
                </a:solidFill>
                <a:ea typeface="黑体" panose="02010609060101010101" pitchFamily="49" charset="-122"/>
                <a:cs typeface="Times New Roman" panose="02020603050405020304" pitchFamily="18" charset="0"/>
              </a:rPr>
              <a:t>(</a:t>
            </a:r>
            <a:r>
              <a:rPr kumimoji="0" lang="en-US" altLang="zh-CN" sz="2800" b="1" dirty="0">
                <a:solidFill>
                  <a:schemeClr val="tx1"/>
                </a:solidFill>
                <a:ea typeface="黑体" panose="02010609060101010101" pitchFamily="49" charset="-122"/>
                <a:cs typeface="Times New Roman" panose="02020603050405020304" pitchFamily="18" charset="0"/>
              </a:rPr>
              <a:t>simplex multiplier</a:t>
            </a:r>
            <a:r>
              <a:rPr kumimoji="0" lang="en-US" altLang="zh-CN" sz="2800" dirty="0">
                <a:solidFill>
                  <a:schemeClr val="tx1"/>
                </a:solidFill>
                <a:ea typeface="黑体" panose="02010609060101010101" pitchFamily="49" charset="-122"/>
                <a:cs typeface="Times New Roman" panose="02020603050405020304" pitchFamily="18" charset="0"/>
              </a:rPr>
              <a:t>)</a:t>
            </a:r>
          </a:p>
        </p:txBody>
      </p:sp>
      <p:sp>
        <p:nvSpPr>
          <p:cNvPr id="106500" name="Text Box 9"/>
          <p:cNvSpPr txBox="1">
            <a:spLocks noChangeArrowheads="1"/>
          </p:cNvSpPr>
          <p:nvPr/>
        </p:nvSpPr>
        <p:spPr bwMode="auto">
          <a:xfrm>
            <a:off x="539750" y="3003550"/>
            <a:ext cx="7527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457200" indent="-457200" algn="l" eaLnBrk="1" hangingPunct="1">
              <a:spcBef>
                <a:spcPct val="50000"/>
              </a:spcBef>
              <a:buFont typeface="Wingdings" panose="05000000000000000000" pitchFamily="2" charset="2"/>
              <a:buChar char="l"/>
            </a:pPr>
            <a:r>
              <a:rPr kumimoji="0" lang="zh-CN" altLang="en-US" sz="2800" dirty="0">
                <a:solidFill>
                  <a:schemeClr val="tx1"/>
                </a:solidFill>
                <a:latin typeface="黑体" panose="02010609060101010101" pitchFamily="49" charset="-122"/>
                <a:ea typeface="黑体" panose="02010609060101010101" pitchFamily="49" charset="-122"/>
              </a:rPr>
              <a:t>经济解释   </a:t>
            </a:r>
            <a:endParaRPr kumimoji="0" lang="en-US" altLang="zh-CN" i="1" dirty="0">
              <a:solidFill>
                <a:schemeClr val="tx1"/>
              </a:solidFill>
              <a:latin typeface="黑体" panose="02010609060101010101" pitchFamily="49" charset="-122"/>
              <a:ea typeface="黑体" panose="02010609060101010101" pitchFamily="49" charset="-122"/>
            </a:endParaRPr>
          </a:p>
        </p:txBody>
      </p:sp>
      <p:grpSp>
        <p:nvGrpSpPr>
          <p:cNvPr id="2" name="Group 27"/>
          <p:cNvGrpSpPr>
            <a:grpSpLocks/>
          </p:cNvGrpSpPr>
          <p:nvPr/>
        </p:nvGrpSpPr>
        <p:grpSpPr bwMode="auto">
          <a:xfrm>
            <a:off x="1177925" y="3641725"/>
            <a:ext cx="7877175" cy="457200"/>
            <a:chOff x="750" y="1902"/>
            <a:chExt cx="4962" cy="288"/>
          </a:xfrm>
        </p:grpSpPr>
        <p:sp>
          <p:nvSpPr>
            <p:cNvPr id="106514" name="Text Box 11"/>
            <p:cNvSpPr txBox="1">
              <a:spLocks noChangeArrowheads="1"/>
            </p:cNvSpPr>
            <p:nvPr/>
          </p:nvSpPr>
          <p:spPr bwMode="auto">
            <a:xfrm>
              <a:off x="979" y="1902"/>
              <a:ext cx="47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latin typeface="黑体" panose="02010609060101010101" pitchFamily="49" charset="-122"/>
                  <a:ea typeface="黑体" panose="02010609060101010101" pitchFamily="49" charset="-122"/>
                </a:rPr>
                <a:t>－－－－－－－－</a:t>
              </a:r>
              <a:r>
                <a:rPr kumimoji="0" lang="zh-CN" altLang="en-US" dirty="0">
                  <a:solidFill>
                    <a:schemeClr val="tx1"/>
                  </a:solidFill>
                  <a:latin typeface="黑体" panose="02010609060101010101" pitchFamily="49" charset="-122"/>
                  <a:ea typeface="黑体" panose="02010609060101010101" pitchFamily="49" charset="-122"/>
                </a:rPr>
                <a:t>解释为单位向量 </a:t>
              </a:r>
              <a:r>
                <a:rPr kumimoji="0" lang="en-US" altLang="zh-CN" b="1" i="1" dirty="0" err="1">
                  <a:solidFill>
                    <a:schemeClr val="tx1"/>
                  </a:solidFill>
                  <a:ea typeface="黑体" panose="02010609060101010101" pitchFamily="49" charset="-122"/>
                  <a:cs typeface="Times New Roman" panose="02020603050405020304" pitchFamily="18" charset="0"/>
                </a:rPr>
                <a:t>e</a:t>
              </a:r>
              <a:r>
                <a:rPr kumimoji="0" lang="en-US" altLang="zh-CN" b="1" i="1" baseline="-25000" dirty="0" err="1">
                  <a:solidFill>
                    <a:schemeClr val="tx1"/>
                  </a:solidFill>
                  <a:ea typeface="黑体" panose="02010609060101010101" pitchFamily="49" charset="-122"/>
                  <a:cs typeface="Times New Roman" panose="02020603050405020304" pitchFamily="18" charset="0"/>
                </a:rPr>
                <a:t>i</a:t>
              </a:r>
              <a:r>
                <a:rPr kumimoji="0" lang="en-US" altLang="zh-CN" dirty="0">
                  <a:solidFill>
                    <a:schemeClr val="tx1"/>
                  </a:solidFill>
                  <a:latin typeface="黑体" panose="02010609060101010101" pitchFamily="49" charset="-122"/>
                  <a:ea typeface="黑体" panose="02010609060101010101" pitchFamily="49" charset="-122"/>
                </a:rPr>
                <a:t> </a:t>
              </a:r>
              <a:r>
                <a:rPr kumimoji="0" lang="zh-CN" altLang="en-US" dirty="0">
                  <a:solidFill>
                    <a:schemeClr val="tx1"/>
                  </a:solidFill>
                  <a:latin typeface="黑体" panose="02010609060101010101" pitchFamily="49" charset="-122"/>
                  <a:ea typeface="黑体" panose="02010609060101010101" pitchFamily="49" charset="-122"/>
                </a:rPr>
                <a:t>的</a:t>
              </a:r>
              <a:r>
                <a:rPr kumimoji="0" lang="zh-CN" altLang="en-US" dirty="0">
                  <a:solidFill>
                    <a:srgbClr val="7030A0"/>
                  </a:solidFill>
                  <a:latin typeface="黑体" panose="02010609060101010101" pitchFamily="49" charset="-122"/>
                  <a:ea typeface="黑体" panose="02010609060101010101" pitchFamily="49" charset="-122"/>
                </a:rPr>
                <a:t>合成价格</a:t>
              </a:r>
              <a:r>
                <a:rPr kumimoji="0" lang="zh-CN" altLang="en-US" dirty="0">
                  <a:solidFill>
                    <a:schemeClr val="tx1"/>
                  </a:solidFill>
                  <a:latin typeface="黑体" panose="02010609060101010101" pitchFamily="49" charset="-122"/>
                  <a:ea typeface="黑体" panose="02010609060101010101" pitchFamily="49" charset="-122"/>
                </a:rPr>
                <a:t>！</a:t>
              </a:r>
            </a:p>
          </p:txBody>
        </p:sp>
        <p:pic>
          <p:nvPicPr>
            <p:cNvPr id="10651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 y="1909"/>
              <a:ext cx="2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650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2657475"/>
            <a:ext cx="18986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4" name="组合 14"/>
          <p:cNvGrpSpPr>
            <a:grpSpLocks/>
          </p:cNvGrpSpPr>
          <p:nvPr/>
        </p:nvGrpSpPr>
        <p:grpSpPr bwMode="auto">
          <a:xfrm>
            <a:off x="654050" y="5529263"/>
            <a:ext cx="5345113" cy="649287"/>
            <a:chOff x="704850" y="4640263"/>
            <a:chExt cx="5345113" cy="649287"/>
          </a:xfrm>
        </p:grpSpPr>
        <p:sp>
          <p:nvSpPr>
            <p:cNvPr id="106510" name="Rectangle 6"/>
            <p:cNvSpPr>
              <a:spLocks noChangeArrowheads="1"/>
            </p:cNvSpPr>
            <p:nvPr/>
          </p:nvSpPr>
          <p:spPr bwMode="auto">
            <a:xfrm>
              <a:off x="704850" y="4640263"/>
              <a:ext cx="46085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457200" indent="-457200" algn="l" eaLnBrk="1" hangingPunct="1">
                <a:buFont typeface="Wingdings" panose="05000000000000000000" pitchFamily="2" charset="2"/>
                <a:buChar char="l"/>
              </a:pPr>
              <a:r>
                <a:rPr lang="zh-CN" altLang="en-US" sz="2800" dirty="0">
                  <a:solidFill>
                    <a:srgbClr val="7030A0"/>
                  </a:solidFill>
                  <a:ea typeface="黑体" panose="02010609060101010101" pitchFamily="49" charset="-122"/>
                  <a:cs typeface="Times New Roman" panose="02020603050405020304" pitchFamily="18" charset="0"/>
                </a:rPr>
                <a:t>最优性：</a:t>
              </a:r>
              <a:r>
                <a:rPr lang="zh-CN" altLang="en-US" sz="2800" dirty="0">
                  <a:solidFill>
                    <a:schemeClr val="tx1"/>
                  </a:solidFill>
                  <a:ea typeface="黑体" panose="02010609060101010101" pitchFamily="49" charset="-122"/>
                  <a:cs typeface="Times New Roman" panose="02020603050405020304" pitchFamily="18" charset="0"/>
                </a:rPr>
                <a:t>对所有的 </a:t>
              </a:r>
              <a:r>
                <a:rPr lang="en-US" altLang="zh-CN" sz="2800" b="1" i="1" dirty="0">
                  <a:solidFill>
                    <a:schemeClr val="tx1"/>
                  </a:solidFill>
                  <a:ea typeface="黑体" panose="02010609060101010101" pitchFamily="49" charset="-122"/>
                  <a:cs typeface="Times New Roman" panose="02020603050405020304" pitchFamily="18" charset="0"/>
                </a:rPr>
                <a:t>j</a:t>
              </a:r>
              <a:r>
                <a:rPr lang="en-US" altLang="zh-CN" sz="2800" dirty="0">
                  <a:solidFill>
                    <a:schemeClr val="tx1"/>
                  </a:solidFill>
                  <a:ea typeface="黑体" panose="02010609060101010101" pitchFamily="49" charset="-122"/>
                  <a:cs typeface="Times New Roman" panose="02020603050405020304" pitchFamily="18" charset="0"/>
                </a:rPr>
                <a:t> </a:t>
              </a:r>
              <a:r>
                <a:rPr lang="zh-CN" altLang="en-US" sz="2800" dirty="0">
                  <a:solidFill>
                    <a:schemeClr val="tx1"/>
                  </a:solidFill>
                  <a:ea typeface="黑体" panose="02010609060101010101" pitchFamily="49" charset="-122"/>
                  <a:cs typeface="Times New Roman" panose="02020603050405020304" pitchFamily="18" charset="0"/>
                </a:rPr>
                <a:t>有</a:t>
              </a:r>
              <a:r>
                <a:rPr lang="zh-CN" altLang="en-US" sz="2800" i="1" dirty="0">
                  <a:solidFill>
                    <a:schemeClr val="tx1"/>
                  </a:solidFill>
                  <a:ea typeface="黑体" panose="02010609060101010101" pitchFamily="49" charset="-122"/>
                  <a:cs typeface="Times New Roman" panose="02020603050405020304" pitchFamily="18" charset="0"/>
                </a:rPr>
                <a:t> </a:t>
              </a:r>
            </a:p>
          </p:txBody>
        </p:sp>
        <p:pic>
          <p:nvPicPr>
            <p:cNvPr id="106511"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063" y="4802188"/>
              <a:ext cx="1104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36875"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1400" y="5646738"/>
            <a:ext cx="22780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6506" name="Text Box 9"/>
          <p:cNvSpPr txBox="1">
            <a:spLocks noChangeArrowheads="1"/>
          </p:cNvSpPr>
          <p:nvPr/>
        </p:nvSpPr>
        <p:spPr bwMode="auto">
          <a:xfrm>
            <a:off x="539750" y="1416050"/>
            <a:ext cx="8134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sz="2800"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记 </a:t>
            </a:r>
            <a:r>
              <a:rPr kumimoji="0" lang="en-US" altLang="zh-CN" b="1" i="1" dirty="0">
                <a:solidFill>
                  <a:schemeClr val="tx1"/>
                </a:solidFill>
                <a:ea typeface="黑体" panose="02010609060101010101" pitchFamily="49" charset="-122"/>
                <a:cs typeface="Times New Roman" panose="02020603050405020304" pitchFamily="18" charset="0"/>
              </a:rPr>
              <a:t>A</a:t>
            </a:r>
            <a:r>
              <a:rPr kumimoji="0" lang="en-US" altLang="zh-CN" b="1"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的列向量为 </a:t>
            </a:r>
            <a:r>
              <a:rPr kumimoji="0" lang="en-US" altLang="zh-CN" b="1" i="1" dirty="0" err="1">
                <a:solidFill>
                  <a:schemeClr val="tx1"/>
                </a:solidFill>
                <a:ea typeface="黑体" panose="02010609060101010101" pitchFamily="49" charset="-122"/>
                <a:cs typeface="Times New Roman" panose="02020603050405020304" pitchFamily="18" charset="0"/>
              </a:rPr>
              <a:t>a</a:t>
            </a:r>
            <a:r>
              <a:rPr kumimoji="0" lang="en-US" altLang="zh-CN" b="1" i="1" baseline="-25000" dirty="0" err="1">
                <a:solidFill>
                  <a:schemeClr val="tx1"/>
                </a:solidFill>
                <a:ea typeface="黑体" panose="02010609060101010101" pitchFamily="49" charset="-122"/>
                <a:cs typeface="Times New Roman" panose="02020603050405020304" pitchFamily="18" charset="0"/>
              </a:rPr>
              <a:t>j</a:t>
            </a:r>
            <a:r>
              <a:rPr kumimoji="0" lang="zh-CN" altLang="en-US" dirty="0">
                <a:solidFill>
                  <a:schemeClr val="tx1"/>
                </a:solidFill>
                <a:ea typeface="黑体" panose="02010609060101010101" pitchFamily="49" charset="-122"/>
                <a:cs typeface="Times New Roman" panose="02020603050405020304" pitchFamily="18" charset="0"/>
              </a:rPr>
              <a:t>，对应食物的单价为 </a:t>
            </a:r>
            <a:r>
              <a:rPr kumimoji="0" lang="en-US" altLang="zh-CN" b="1" i="1" dirty="0" err="1">
                <a:solidFill>
                  <a:schemeClr val="tx1"/>
                </a:solidFill>
                <a:ea typeface="黑体" panose="02010609060101010101" pitchFamily="49" charset="-122"/>
                <a:cs typeface="Times New Roman" panose="02020603050405020304" pitchFamily="18" charset="0"/>
              </a:rPr>
              <a:t>c</a:t>
            </a:r>
            <a:r>
              <a:rPr kumimoji="0" lang="en-US" altLang="zh-CN" b="1" i="1" baseline="-25000" dirty="0" err="1">
                <a:solidFill>
                  <a:schemeClr val="tx1"/>
                </a:solidFill>
                <a:ea typeface="黑体" panose="02010609060101010101" pitchFamily="49" charset="-122"/>
                <a:cs typeface="Times New Roman" panose="02020603050405020304" pitchFamily="18" charset="0"/>
              </a:rPr>
              <a:t>j</a:t>
            </a:r>
            <a:r>
              <a:rPr kumimoji="0" lang="zh-CN" altLang="en-US" dirty="0">
                <a:solidFill>
                  <a:schemeClr val="tx1"/>
                </a:solidFill>
                <a:ea typeface="黑体" panose="02010609060101010101" pitchFamily="49" charset="-122"/>
                <a:cs typeface="Times New Roman" panose="02020603050405020304" pitchFamily="18" charset="0"/>
              </a:rPr>
              <a:t>，</a:t>
            </a:r>
            <a:r>
              <a:rPr kumimoji="0" lang="en-US" altLang="zh-CN" i="1" dirty="0">
                <a:solidFill>
                  <a:schemeClr val="tx1"/>
                </a:solidFill>
                <a:ea typeface="黑体" panose="02010609060101010101" pitchFamily="49" charset="-122"/>
                <a:cs typeface="Times New Roman" panose="02020603050405020304" pitchFamily="18" charset="0"/>
              </a:rPr>
              <a:t>j </a:t>
            </a:r>
            <a:r>
              <a:rPr kumimoji="0" lang="en-US" altLang="zh-CN" dirty="0">
                <a:solidFill>
                  <a:schemeClr val="tx1"/>
                </a:solidFill>
                <a:ea typeface="黑体" panose="02010609060101010101" pitchFamily="49" charset="-122"/>
                <a:cs typeface="Times New Roman" panose="02020603050405020304" pitchFamily="18" charset="0"/>
              </a:rPr>
              <a:t>=1 , … ,  </a:t>
            </a:r>
            <a:r>
              <a:rPr kumimoji="0" lang="en-US" altLang="zh-CN" i="1" dirty="0">
                <a:solidFill>
                  <a:schemeClr val="tx1"/>
                </a:solidFill>
                <a:ea typeface="黑体" panose="02010609060101010101" pitchFamily="49" charset="-122"/>
                <a:cs typeface="Times New Roman" panose="02020603050405020304" pitchFamily="18" charset="0"/>
              </a:rPr>
              <a:t>n</a:t>
            </a:r>
          </a:p>
        </p:txBody>
      </p:sp>
      <p:grpSp>
        <p:nvGrpSpPr>
          <p:cNvPr id="5" name="组合 4"/>
          <p:cNvGrpSpPr/>
          <p:nvPr/>
        </p:nvGrpSpPr>
        <p:grpSpPr>
          <a:xfrm>
            <a:off x="1201738" y="4906963"/>
            <a:ext cx="7497762" cy="523547"/>
            <a:chOff x="1176338" y="4043363"/>
            <a:chExt cx="7497762" cy="523547"/>
          </a:xfrm>
        </p:grpSpPr>
        <p:grpSp>
          <p:nvGrpSpPr>
            <p:cNvPr id="3" name="组合 13"/>
            <p:cNvGrpSpPr>
              <a:grpSpLocks/>
            </p:cNvGrpSpPr>
            <p:nvPr/>
          </p:nvGrpSpPr>
          <p:grpSpPr bwMode="auto">
            <a:xfrm>
              <a:off x="1176338" y="4054475"/>
              <a:ext cx="7497762" cy="487363"/>
              <a:chOff x="1176338" y="4054475"/>
              <a:chExt cx="7497762" cy="487363"/>
            </a:xfrm>
          </p:grpSpPr>
          <p:sp>
            <p:nvSpPr>
              <p:cNvPr id="106512" name="Text Box 16"/>
              <p:cNvSpPr txBox="1">
                <a:spLocks noChangeArrowheads="1"/>
              </p:cNvSpPr>
              <p:nvPr/>
            </p:nvSpPr>
            <p:spPr bwMode="auto">
              <a:xfrm>
                <a:off x="3751262" y="4070350"/>
                <a:ext cx="49228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chemeClr val="tx1"/>
                    </a:solidFill>
                    <a:ea typeface="黑体" panose="02010609060101010101" pitchFamily="49" charset="-122"/>
                    <a:cs typeface="Times New Roman" panose="02020603050405020304" pitchFamily="18" charset="0"/>
                  </a:rPr>
                  <a:t>－－解释为 </a:t>
                </a:r>
                <a:r>
                  <a:rPr kumimoji="0" lang="en-US" altLang="zh-CN" b="1" i="1" dirty="0" err="1">
                    <a:solidFill>
                      <a:schemeClr val="tx1"/>
                    </a:solidFill>
                    <a:ea typeface="黑体" panose="02010609060101010101" pitchFamily="49" charset="-122"/>
                    <a:cs typeface="Times New Roman" panose="02020603050405020304" pitchFamily="18" charset="0"/>
                  </a:rPr>
                  <a:t>a</a:t>
                </a:r>
                <a:r>
                  <a:rPr kumimoji="0" lang="en-US" altLang="zh-CN" b="1" i="1" baseline="-25000" dirty="0" err="1">
                    <a:solidFill>
                      <a:schemeClr val="tx1"/>
                    </a:solidFill>
                    <a:ea typeface="黑体" panose="02010609060101010101" pitchFamily="49" charset="-122"/>
                    <a:cs typeface="Times New Roman" panose="02020603050405020304" pitchFamily="18" charset="0"/>
                  </a:rPr>
                  <a:t>j</a:t>
                </a:r>
                <a:r>
                  <a:rPr kumimoji="0" lang="en-US" altLang="zh-CN" b="1" i="1" baseline="-25000"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的</a:t>
                </a:r>
                <a:r>
                  <a:rPr kumimoji="0" lang="zh-CN" altLang="en-US" dirty="0">
                    <a:solidFill>
                      <a:srgbClr val="7030A0"/>
                    </a:solidFill>
                    <a:ea typeface="黑体" panose="02010609060101010101" pitchFamily="49" charset="-122"/>
                    <a:cs typeface="Times New Roman" panose="02020603050405020304" pitchFamily="18" charset="0"/>
                  </a:rPr>
                  <a:t>相对</a:t>
                </a:r>
                <a:r>
                  <a:rPr kumimoji="0" lang="en-US" altLang="zh-CN" dirty="0">
                    <a:solidFill>
                      <a:srgbClr val="7030A0"/>
                    </a:solidFill>
                    <a:ea typeface="黑体" panose="02010609060101010101" pitchFamily="49" charset="-122"/>
                    <a:cs typeface="Times New Roman" panose="02020603050405020304" pitchFamily="18" charset="0"/>
                  </a:rPr>
                  <a:t>/</a:t>
                </a:r>
                <a:r>
                  <a:rPr kumimoji="0" lang="zh-CN" altLang="en-US" dirty="0">
                    <a:solidFill>
                      <a:srgbClr val="7030A0"/>
                    </a:solidFill>
                    <a:ea typeface="黑体" panose="02010609060101010101" pitchFamily="49" charset="-122"/>
                    <a:cs typeface="Times New Roman" panose="02020603050405020304" pitchFamily="18" charset="0"/>
                  </a:rPr>
                  <a:t>既约</a:t>
                </a:r>
                <a:r>
                  <a:rPr kumimoji="0" lang="zh-CN" altLang="en-US" dirty="0">
                    <a:solidFill>
                      <a:schemeClr val="tx1"/>
                    </a:solidFill>
                    <a:ea typeface="黑体" panose="02010609060101010101" pitchFamily="49" charset="-122"/>
                    <a:cs typeface="Times New Roman" panose="02020603050405020304" pitchFamily="18" charset="0"/>
                  </a:rPr>
                  <a:t>费用系数</a:t>
                </a:r>
              </a:p>
            </p:txBody>
          </p:sp>
          <p:pic>
            <p:nvPicPr>
              <p:cNvPr id="106513"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338" y="4054475"/>
                <a:ext cx="26082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06508" name="TextBox 4"/>
            <p:cNvSpPr txBox="1">
              <a:spLocks noChangeArrowheads="1"/>
            </p:cNvSpPr>
            <p:nvPr/>
          </p:nvSpPr>
          <p:spPr bwMode="auto">
            <a:xfrm>
              <a:off x="2819594" y="4043363"/>
              <a:ext cx="965006" cy="523547"/>
            </a:xfrm>
            <a:prstGeom prst="rect">
              <a:avLst/>
            </a:prstGeom>
            <a:solidFill>
              <a:srgbClr val="92D050">
                <a:alpha val="5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endParaRPr kumimoji="0" lang="zh-CN" altLang="en-US" sz="2800" b="1">
                <a:solidFill>
                  <a:schemeClr val="tx1"/>
                </a:solidFill>
                <a:latin typeface="宋体" pitchFamily="2" charset="-122"/>
              </a:endParaRPr>
            </a:p>
          </p:txBody>
        </p:sp>
      </p:grpSp>
      <mc:AlternateContent xmlns:mc="http://schemas.openxmlformats.org/markup-compatibility/2006" xmlns:a14="http://schemas.microsoft.com/office/drawing/2010/main">
        <mc:Choice Requires="a14">
          <p:sp>
            <p:nvSpPr>
              <p:cNvPr id="106509" name="Text Box 9"/>
              <p:cNvSpPr txBox="1">
                <a:spLocks noChangeArrowheads="1"/>
              </p:cNvSpPr>
              <p:nvPr/>
            </p:nvSpPr>
            <p:spPr bwMode="auto">
              <a:xfrm>
                <a:off x="962025" y="4207854"/>
                <a:ext cx="6705599" cy="581634"/>
              </a:xfrm>
              <a:prstGeom prst="rect">
                <a:avLst/>
              </a:prstGeom>
              <a:noFill/>
              <a:ln>
                <a:noFill/>
              </a:ln>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sz="2800" b="1" dirty="0">
                    <a:solidFill>
                      <a:schemeClr val="tx1"/>
                    </a:solidFill>
                    <a:latin typeface="宋体" pitchFamily="2" charset="-122"/>
                  </a:rPr>
                  <a:t> </a:t>
                </a:r>
                <a14:m>
                  <m:oMath xmlns:m="http://schemas.openxmlformats.org/officeDocument/2006/math">
                    <m:sSub>
                      <m:sSubPr>
                        <m:ctrlPr>
                          <a:rPr kumimoji="0" lang="en-US" altLang="zh-CN" sz="2800" b="1" i="1" smtClean="0">
                            <a:solidFill>
                              <a:schemeClr val="tx1"/>
                            </a:solidFill>
                            <a:latin typeface="Cambria Math" panose="02040503050406030204" pitchFamily="18" charset="0"/>
                          </a:rPr>
                        </m:ctrlPr>
                      </m:sSubPr>
                      <m:e>
                        <m:r>
                          <a:rPr kumimoji="0" lang="en-US" altLang="zh-CN" sz="2800" b="1" i="1" smtClean="0">
                            <a:solidFill>
                              <a:schemeClr val="tx1"/>
                            </a:solidFill>
                            <a:latin typeface="Cambria Math"/>
                          </a:rPr>
                          <m:t>𝒛</m:t>
                        </m:r>
                      </m:e>
                      <m:sub>
                        <m:r>
                          <a:rPr kumimoji="0" lang="en-US" altLang="zh-CN" sz="2800" b="1" i="1" smtClean="0">
                            <a:solidFill>
                              <a:schemeClr val="tx1"/>
                            </a:solidFill>
                            <a:latin typeface="Cambria Math"/>
                          </a:rPr>
                          <m:t>𝒋</m:t>
                        </m:r>
                      </m:sub>
                    </m:sSub>
                    <m:r>
                      <a:rPr kumimoji="0" lang="en-US" altLang="zh-CN" sz="2800" b="1" i="1" smtClean="0">
                        <a:solidFill>
                          <a:schemeClr val="tx1"/>
                        </a:solidFill>
                        <a:latin typeface="Cambria Math"/>
                      </a:rPr>
                      <m:t>=</m:t>
                    </m:r>
                    <m:sSup>
                      <m:sSupPr>
                        <m:ctrlPr>
                          <a:rPr kumimoji="0" lang="en-US" altLang="zh-CN" sz="2800" b="1" i="1" smtClean="0">
                            <a:solidFill>
                              <a:schemeClr val="tx1"/>
                            </a:solidFill>
                            <a:latin typeface="Cambria Math" panose="02040503050406030204" pitchFamily="18" charset="0"/>
                          </a:rPr>
                        </m:ctrlPr>
                      </m:sSupPr>
                      <m:e>
                        <m:r>
                          <a:rPr kumimoji="0" lang="en-US" altLang="zh-CN" sz="2800" b="1" i="1" smtClean="0">
                            <a:solidFill>
                              <a:schemeClr val="tx1"/>
                            </a:solidFill>
                            <a:latin typeface="Cambria Math"/>
                            <a:ea typeface="Cambria Math"/>
                          </a:rPr>
                          <m:t>𝝀</m:t>
                        </m:r>
                      </m:e>
                      <m:sup>
                        <m:r>
                          <a:rPr kumimoji="0" lang="en-US" altLang="zh-CN" sz="2800" b="1" i="0" smtClean="0">
                            <a:solidFill>
                              <a:schemeClr val="tx1"/>
                            </a:solidFill>
                            <a:latin typeface="Cambria Math"/>
                          </a:rPr>
                          <m:t>𝐓</m:t>
                        </m:r>
                      </m:sup>
                    </m:sSup>
                    <m:sSub>
                      <m:sSubPr>
                        <m:ctrlPr>
                          <a:rPr kumimoji="0" lang="en-US" altLang="zh-CN" sz="2800" b="1" i="1" smtClean="0">
                            <a:solidFill>
                              <a:schemeClr val="tx1"/>
                            </a:solidFill>
                            <a:latin typeface="Cambria Math" panose="02040503050406030204" pitchFamily="18" charset="0"/>
                          </a:rPr>
                        </m:ctrlPr>
                      </m:sSubPr>
                      <m:e>
                        <m:r>
                          <a:rPr kumimoji="0" lang="en-US" altLang="zh-CN" sz="2800" b="1" i="1" smtClean="0">
                            <a:solidFill>
                              <a:schemeClr val="tx1"/>
                            </a:solidFill>
                            <a:latin typeface="Cambria Math"/>
                          </a:rPr>
                          <m:t>𝒂</m:t>
                        </m:r>
                      </m:e>
                      <m:sub>
                        <m:r>
                          <a:rPr kumimoji="0" lang="en-US" altLang="zh-CN" sz="2800" b="1" i="1" smtClean="0">
                            <a:solidFill>
                              <a:schemeClr val="tx1"/>
                            </a:solidFill>
                            <a:latin typeface="Cambria Math"/>
                          </a:rPr>
                          <m:t>𝒋</m:t>
                        </m:r>
                      </m:sub>
                    </m:sSub>
                  </m:oMath>
                </a14:m>
                <a:r>
                  <a:rPr kumimoji="0" lang="zh-CN" altLang="en-US" sz="2800" b="1" dirty="0">
                    <a:solidFill>
                      <a:schemeClr val="tx1"/>
                    </a:solidFill>
                    <a:latin typeface="宋体" pitchFamily="2" charset="-122"/>
                  </a:rPr>
                  <a:t> －－－ </a:t>
                </a:r>
                <a:r>
                  <a:rPr kumimoji="0" lang="zh-CN" altLang="en-US" dirty="0">
                    <a:solidFill>
                      <a:schemeClr val="tx1"/>
                    </a:solidFill>
                    <a:ea typeface="黑体" panose="02010609060101010101" pitchFamily="49" charset="-122"/>
                    <a:cs typeface="Times New Roman" panose="02020603050405020304" pitchFamily="18" charset="0"/>
                  </a:rPr>
                  <a:t>第 </a:t>
                </a:r>
                <a:r>
                  <a:rPr kumimoji="0" lang="en-US" altLang="zh-CN" b="1" i="1" dirty="0">
                    <a:solidFill>
                      <a:schemeClr val="tx1"/>
                    </a:solidFill>
                    <a:ea typeface="黑体" panose="02010609060101010101" pitchFamily="49" charset="-122"/>
                    <a:cs typeface="Times New Roman" panose="02020603050405020304" pitchFamily="18" charset="0"/>
                  </a:rPr>
                  <a:t>j </a:t>
                </a:r>
                <a:r>
                  <a:rPr kumimoji="0" lang="zh-CN" altLang="en-US" dirty="0">
                    <a:solidFill>
                      <a:schemeClr val="tx1"/>
                    </a:solidFill>
                    <a:ea typeface="黑体" panose="02010609060101010101" pitchFamily="49" charset="-122"/>
                    <a:cs typeface="Times New Roman" panose="02020603050405020304" pitchFamily="18" charset="0"/>
                  </a:rPr>
                  <a:t>种食物的</a:t>
                </a:r>
                <a:r>
                  <a:rPr kumimoji="0" lang="zh-CN" altLang="en-US" dirty="0">
                    <a:solidFill>
                      <a:srgbClr val="7030A0"/>
                    </a:solidFill>
                    <a:ea typeface="黑体" panose="02010609060101010101" pitchFamily="49" charset="-122"/>
                    <a:cs typeface="Times New Roman" panose="02020603050405020304" pitchFamily="18" charset="0"/>
                  </a:rPr>
                  <a:t>合成价格</a:t>
                </a:r>
                <a:endParaRPr kumimoji="0" lang="en-US" altLang="zh-CN" i="1" dirty="0">
                  <a:solidFill>
                    <a:srgbClr val="7030A0"/>
                  </a:solidFill>
                  <a:ea typeface="黑体" panose="02010609060101010101" pitchFamily="49" charset="-122"/>
                  <a:cs typeface="Times New Roman" panose="02020603050405020304" pitchFamily="18" charset="0"/>
                </a:endParaRPr>
              </a:p>
            </p:txBody>
          </p:sp>
        </mc:Choice>
        <mc:Fallback xmlns="">
          <p:sp>
            <p:nvSpPr>
              <p:cNvPr id="106509" name="Text Box 9"/>
              <p:cNvSpPr txBox="1">
                <a:spLocks noRot="1" noChangeAspect="1" noMove="1" noResize="1" noEditPoints="1" noAdjustHandles="1" noChangeArrowheads="1" noChangeShapeType="1" noTextEdit="1"/>
              </p:cNvSpPr>
              <p:nvPr/>
            </p:nvSpPr>
            <p:spPr bwMode="auto">
              <a:xfrm>
                <a:off x="962025" y="4207854"/>
                <a:ext cx="6705599" cy="581634"/>
              </a:xfrm>
              <a:prstGeom prst="rect">
                <a:avLst/>
              </a:prstGeom>
              <a:blipFill>
                <a:blip r:embed="rId7"/>
                <a:stretch>
                  <a:fillRect t="-11458" b="-16667"/>
                </a:stretch>
              </a:blipFill>
              <a:ln>
                <a:noFill/>
              </a:ln>
              <a:extLst/>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6509"/>
                                        </p:tgtEl>
                                        <p:attrNameLst>
                                          <p:attrName>style.visibility</p:attrName>
                                        </p:attrNameLst>
                                      </p:cBhvr>
                                      <p:to>
                                        <p:strVal val="visible"/>
                                      </p:to>
                                    </p:set>
                                    <p:animEffect transition="in" filter="wipe(up)">
                                      <p:cBhvr>
                                        <p:cTn id="12" dur="500"/>
                                        <p:tgtEl>
                                          <p:spTgt spid="1065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6875"/>
                                        </p:tgtEl>
                                        <p:attrNameLst>
                                          <p:attrName>style.visibility</p:attrName>
                                        </p:attrNameLst>
                                      </p:cBhvr>
                                      <p:to>
                                        <p:strVal val="visible"/>
                                      </p:to>
                                    </p:set>
                                    <p:animEffect transition="in" filter="wipe(up)">
                                      <p:cBhvr>
                                        <p:cTn id="27" dur="5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3"/>
          <p:cNvSpPr txBox="1">
            <a:spLocks noChangeArrowheads="1"/>
          </p:cNvSpPr>
          <p:nvPr/>
        </p:nvSpPr>
        <p:spPr bwMode="auto">
          <a:xfrm>
            <a:off x="469900" y="598488"/>
            <a:ext cx="722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rPr>
              <a:t>灵敏度</a:t>
            </a:r>
            <a:r>
              <a:rPr lang="en-US" altLang="zh-CN" sz="2800" b="1">
                <a:solidFill>
                  <a:schemeClr val="tx1"/>
                </a:solidFill>
              </a:rPr>
              <a:t>(sensitivity)</a:t>
            </a:r>
            <a:r>
              <a:rPr lang="zh-CN" altLang="en-US" sz="2800" b="1">
                <a:solidFill>
                  <a:schemeClr val="tx1"/>
                </a:solidFill>
              </a:rPr>
              <a:t>与</a:t>
            </a:r>
            <a:r>
              <a:rPr kumimoji="0" lang="zh-CN" altLang="en-US" sz="2800" b="1">
                <a:solidFill>
                  <a:srgbClr val="7030A0"/>
                </a:solidFill>
              </a:rPr>
              <a:t>影子价格</a:t>
            </a:r>
            <a:r>
              <a:rPr kumimoji="0" lang="en-US" altLang="zh-CN" sz="2800" b="1">
                <a:solidFill>
                  <a:schemeClr val="tx1"/>
                </a:solidFill>
              </a:rPr>
              <a:t>(shadow price)</a:t>
            </a:r>
            <a:endParaRPr lang="en-US" altLang="zh-CN" sz="2800" b="1">
              <a:solidFill>
                <a:schemeClr val="tx1"/>
              </a:solidFill>
            </a:endParaRPr>
          </a:p>
        </p:txBody>
      </p:sp>
      <p:sp>
        <p:nvSpPr>
          <p:cNvPr id="327697" name="Text Box 17"/>
          <p:cNvSpPr txBox="1">
            <a:spLocks noChangeArrowheads="1"/>
          </p:cNvSpPr>
          <p:nvPr/>
        </p:nvSpPr>
        <p:spPr bwMode="auto">
          <a:xfrm>
            <a:off x="679450" y="3767138"/>
            <a:ext cx="8489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rgbClr val="C00000"/>
                </a:solidFill>
                <a:ea typeface="黑体" panose="02010600030101010101" pitchFamily="2" charset="-122"/>
                <a:cs typeface="Times New Roman" panose="02020603050405020304" pitchFamily="18" charset="0"/>
              </a:rPr>
              <a:t>问题</a:t>
            </a:r>
            <a:r>
              <a:rPr kumimoji="0" lang="zh-CN" altLang="en-US" dirty="0">
                <a:solidFill>
                  <a:schemeClr val="tx1"/>
                </a:solidFill>
                <a:ea typeface="黑体" panose="02010600030101010101" pitchFamily="2" charset="-122"/>
                <a:cs typeface="Times New Roman" panose="02020603050405020304" pitchFamily="18" charset="0"/>
              </a:rPr>
              <a:t>：当向量 </a:t>
            </a:r>
            <a:r>
              <a:rPr kumimoji="0" lang="en-US" altLang="zh-CN" sz="2600" b="1" i="1" dirty="0">
                <a:solidFill>
                  <a:schemeClr val="tx1"/>
                </a:solidFill>
                <a:ea typeface="黑体" panose="02010600030101010101" pitchFamily="2" charset="-122"/>
                <a:cs typeface="Times New Roman" panose="02020603050405020304" pitchFamily="18" charset="0"/>
              </a:rPr>
              <a:t>b</a:t>
            </a:r>
            <a:r>
              <a:rPr kumimoji="0" lang="en-US" altLang="zh-CN" b="1" i="1" dirty="0">
                <a:solidFill>
                  <a:schemeClr val="tx1"/>
                </a:solidFill>
                <a:ea typeface="黑体" panose="02010600030101010101" pitchFamily="2" charset="-122"/>
                <a:cs typeface="Times New Roman" panose="02020603050405020304" pitchFamily="18" charset="0"/>
              </a:rPr>
              <a:t> </a:t>
            </a:r>
            <a:r>
              <a:rPr kumimoji="0" lang="zh-CN" altLang="en-US" dirty="0">
                <a:solidFill>
                  <a:schemeClr val="tx1"/>
                </a:solidFill>
                <a:ea typeface="黑体" panose="02010600030101010101" pitchFamily="2" charset="-122"/>
                <a:cs typeface="Times New Roman" panose="02020603050405020304" pitchFamily="18" charset="0"/>
              </a:rPr>
              <a:t>发生微小变化时，问题的最优值如何变化？</a:t>
            </a:r>
          </a:p>
        </p:txBody>
      </p:sp>
      <p:sp>
        <p:nvSpPr>
          <p:cNvPr id="107524" name="Text Box 15"/>
          <p:cNvSpPr txBox="1">
            <a:spLocks noChangeArrowheads="1"/>
          </p:cNvSpPr>
          <p:nvPr/>
        </p:nvSpPr>
        <p:spPr bwMode="auto">
          <a:xfrm>
            <a:off x="704850" y="2363788"/>
            <a:ext cx="528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chemeClr val="tx1"/>
                </a:solidFill>
                <a:ea typeface="黑体" panose="02010600030101010101" pitchFamily="2" charset="-122"/>
                <a:cs typeface="Times New Roman" panose="02020603050405020304" pitchFamily="18" charset="0"/>
              </a:rPr>
              <a:t>假设该问题的最优基是 </a:t>
            </a:r>
            <a:r>
              <a:rPr kumimoji="0" lang="en-US" altLang="zh-CN" b="1" i="1" dirty="0">
                <a:solidFill>
                  <a:schemeClr val="tx1"/>
                </a:solidFill>
                <a:ea typeface="黑体" panose="02010600030101010101" pitchFamily="2" charset="-122"/>
                <a:cs typeface="Times New Roman" panose="02020603050405020304" pitchFamily="18" charset="0"/>
              </a:rPr>
              <a:t>B</a:t>
            </a:r>
            <a:r>
              <a:rPr kumimoji="0" lang="zh-CN" altLang="en-US" dirty="0">
                <a:solidFill>
                  <a:schemeClr val="tx1"/>
                </a:solidFill>
                <a:ea typeface="黑体" panose="02010600030101010101" pitchFamily="2" charset="-122"/>
                <a:cs typeface="Times New Roman" panose="02020603050405020304" pitchFamily="18" charset="0"/>
              </a:rPr>
              <a:t>且 </a:t>
            </a:r>
            <a:r>
              <a:rPr kumimoji="0" lang="en-US" altLang="zh-CN" b="1" i="1" dirty="0">
                <a:solidFill>
                  <a:srgbClr val="7030A0"/>
                </a:solidFill>
                <a:ea typeface="黑体" panose="02010600030101010101" pitchFamily="2" charset="-122"/>
                <a:cs typeface="Times New Roman" panose="02020603050405020304" pitchFamily="18" charset="0"/>
              </a:rPr>
              <a:t>B</a:t>
            </a:r>
            <a:r>
              <a:rPr kumimoji="0" lang="en-US" altLang="zh-CN" b="1" baseline="30000" dirty="0">
                <a:solidFill>
                  <a:srgbClr val="7030A0"/>
                </a:solidFill>
                <a:ea typeface="黑体" panose="02010600030101010101" pitchFamily="2" charset="-122"/>
                <a:cs typeface="Times New Roman" panose="02020603050405020304" pitchFamily="18" charset="0"/>
              </a:rPr>
              <a:t>-1</a:t>
            </a:r>
            <a:r>
              <a:rPr kumimoji="0" lang="en-US" altLang="zh-CN" b="1" i="1" dirty="0">
                <a:solidFill>
                  <a:srgbClr val="7030A0"/>
                </a:solidFill>
                <a:ea typeface="黑体" panose="02010600030101010101" pitchFamily="2" charset="-122"/>
                <a:cs typeface="Times New Roman" panose="02020603050405020304" pitchFamily="18" charset="0"/>
              </a:rPr>
              <a:t>b</a:t>
            </a:r>
            <a:r>
              <a:rPr kumimoji="0" lang="en-US" altLang="zh-CN" b="1" dirty="0">
                <a:solidFill>
                  <a:srgbClr val="7030A0"/>
                </a:solidFill>
                <a:ea typeface="黑体" panose="02010600030101010101" pitchFamily="2" charset="-122"/>
                <a:cs typeface="Times New Roman" panose="02020603050405020304" pitchFamily="18" charset="0"/>
              </a:rPr>
              <a:t> &gt; 0</a:t>
            </a:r>
            <a:r>
              <a:rPr kumimoji="0" lang="en-US" altLang="zh-CN" b="1" i="1" dirty="0">
                <a:solidFill>
                  <a:srgbClr val="7030A0"/>
                </a:solidFill>
                <a:ea typeface="黑体" panose="02010600030101010101" pitchFamily="2" charset="-122"/>
                <a:cs typeface="Times New Roman" panose="02020603050405020304" pitchFamily="18" charset="0"/>
              </a:rPr>
              <a:t>  </a:t>
            </a:r>
            <a:endParaRPr kumimoji="0" lang="en-US" altLang="zh-CN" b="1" dirty="0">
              <a:solidFill>
                <a:srgbClr val="7030A0"/>
              </a:solidFill>
              <a:ea typeface="黑体" panose="02010600030101010101" pitchFamily="2" charset="-122"/>
              <a:cs typeface="Times New Roman" panose="02020603050405020304" pitchFamily="18" charset="0"/>
            </a:endParaRPr>
          </a:p>
        </p:txBody>
      </p:sp>
      <p:sp>
        <p:nvSpPr>
          <p:cNvPr id="102413" name="Text Box 16"/>
          <p:cNvSpPr txBox="1">
            <a:spLocks noChangeArrowheads="1"/>
          </p:cNvSpPr>
          <p:nvPr/>
        </p:nvSpPr>
        <p:spPr bwMode="auto">
          <a:xfrm>
            <a:off x="4482307" y="2724150"/>
            <a:ext cx="3675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en-US" altLang="zh-CN" b="1" dirty="0">
                <a:solidFill>
                  <a:srgbClr val="7030A0"/>
                </a:solidFill>
                <a:latin typeface="Arial" pitchFamily="34" charset="0"/>
              </a:rPr>
              <a:t>(</a:t>
            </a:r>
            <a:r>
              <a:rPr kumimoji="0" lang="zh-CN" altLang="en-US" b="1" dirty="0">
                <a:solidFill>
                  <a:srgbClr val="7030A0"/>
                </a:solidFill>
                <a:latin typeface="Arial" pitchFamily="34" charset="0"/>
              </a:rPr>
              <a:t>即非退化的基本可行解！</a:t>
            </a:r>
            <a:r>
              <a:rPr kumimoji="0" lang="en-US" altLang="zh-CN" b="1" dirty="0">
                <a:solidFill>
                  <a:srgbClr val="7030A0"/>
                </a:solidFill>
                <a:latin typeface="Arial" pitchFamily="34" charset="0"/>
              </a:rPr>
              <a:t>)</a:t>
            </a:r>
          </a:p>
        </p:txBody>
      </p:sp>
      <p:grpSp>
        <p:nvGrpSpPr>
          <p:cNvPr id="102405" name="组合 15"/>
          <p:cNvGrpSpPr>
            <a:grpSpLocks/>
          </p:cNvGrpSpPr>
          <p:nvPr/>
        </p:nvGrpSpPr>
        <p:grpSpPr bwMode="auto">
          <a:xfrm>
            <a:off x="1193800" y="3025775"/>
            <a:ext cx="2486025" cy="503238"/>
            <a:chOff x="711200" y="2895600"/>
            <a:chExt cx="2486025" cy="503238"/>
          </a:xfrm>
        </p:grpSpPr>
        <p:sp>
          <p:nvSpPr>
            <p:cNvPr id="107531" name="Text Box 12"/>
            <p:cNvSpPr txBox="1">
              <a:spLocks noChangeArrowheads="1"/>
            </p:cNvSpPr>
            <p:nvPr/>
          </p:nvSpPr>
          <p:spPr bwMode="auto">
            <a:xfrm>
              <a:off x="711200" y="2895600"/>
              <a:ext cx="4826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令</a:t>
              </a:r>
            </a:p>
          </p:txBody>
        </p:sp>
        <p:pic>
          <p:nvPicPr>
            <p:cNvPr id="10753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2936875"/>
              <a:ext cx="2063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组合 16"/>
          <p:cNvGrpSpPr>
            <a:grpSpLocks/>
          </p:cNvGrpSpPr>
          <p:nvPr/>
        </p:nvGrpSpPr>
        <p:grpSpPr bwMode="auto">
          <a:xfrm>
            <a:off x="1846263" y="4503738"/>
            <a:ext cx="5122862" cy="382587"/>
            <a:chOff x="1846263" y="3995738"/>
            <a:chExt cx="5122862" cy="382587"/>
          </a:xfrm>
        </p:grpSpPr>
        <p:pic>
          <p:nvPicPr>
            <p:cNvPr id="10752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3995738"/>
              <a:ext cx="238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753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975" y="4016375"/>
              <a:ext cx="6921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107528"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25" y="1058863"/>
            <a:ext cx="449421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组合 2"/>
          <p:cNvGrpSpPr/>
          <p:nvPr/>
        </p:nvGrpSpPr>
        <p:grpSpPr>
          <a:xfrm>
            <a:off x="615950" y="5232400"/>
            <a:ext cx="8197850" cy="1231900"/>
            <a:chOff x="615950" y="5232400"/>
            <a:chExt cx="8197850" cy="1231900"/>
          </a:xfrm>
        </p:grpSpPr>
        <p:grpSp>
          <p:nvGrpSpPr>
            <p:cNvPr id="17" name="组合 16"/>
            <p:cNvGrpSpPr>
              <a:grpSpLocks/>
            </p:cNvGrpSpPr>
            <p:nvPr/>
          </p:nvGrpSpPr>
          <p:grpSpPr bwMode="auto">
            <a:xfrm>
              <a:off x="1473200" y="5232400"/>
              <a:ext cx="7340600" cy="1231900"/>
              <a:chOff x="584200" y="3467100"/>
              <a:chExt cx="7772400" cy="1270600"/>
            </a:xfrm>
          </p:grpSpPr>
          <p:sp>
            <p:nvSpPr>
              <p:cNvPr id="18" name="Text Box 21"/>
              <p:cNvSpPr txBox="1">
                <a:spLocks noRot="1" noChangeAspect="1" noMove="1" noResize="1" noEditPoints="1" noAdjustHandles="1" noChangeArrowheads="1" noChangeShapeType="1" noTextEdit="1"/>
              </p:cNvSpPr>
              <p:nvPr/>
            </p:nvSpPr>
            <p:spPr bwMode="auto">
              <a:xfrm>
                <a:off x="584200" y="3467100"/>
                <a:ext cx="7772400" cy="716350"/>
              </a:xfrm>
              <a:prstGeom prst="rect">
                <a:avLst/>
              </a:prstGeom>
              <a:blipFill rotWithShape="1">
                <a:blip r:embed="rId6"/>
                <a:stretch>
                  <a:fillRect l="-1255"/>
                </a:stretch>
              </a:blipFill>
              <a:ln>
                <a:noFill/>
              </a:ln>
              <a:extLst/>
            </p:spPr>
            <p:txBody>
              <a:bodyPr/>
              <a:lstStyle/>
              <a:p>
                <a:pPr>
                  <a:defRPr/>
                </a:pPr>
                <a:r>
                  <a:rPr lang="zh-CN" altLang="en-US">
                    <a:noFill/>
                  </a:rPr>
                  <a:t> </a:t>
                </a:r>
              </a:p>
            </p:txBody>
          </p:sp>
          <p:sp>
            <p:nvSpPr>
              <p:cNvPr id="19" name="矩形 18"/>
              <p:cNvSpPr>
                <a:spLocks noRot="1" noChangeAspect="1" noMove="1" noResize="1" noEditPoints="1" noAdjustHandles="1" noChangeArrowheads="1" noChangeShapeType="1" noTextEdit="1"/>
              </p:cNvSpPr>
              <p:nvPr/>
            </p:nvSpPr>
            <p:spPr>
              <a:xfrm>
                <a:off x="2883195" y="4021350"/>
                <a:ext cx="1950790" cy="716350"/>
              </a:xfrm>
              <a:prstGeom prst="rect">
                <a:avLst/>
              </a:prstGeom>
              <a:blipFill rotWithShape="1">
                <a:blip r:embed="rId7"/>
                <a:stretch>
                  <a:fillRect/>
                </a:stretch>
              </a:blipFill>
            </p:spPr>
            <p:txBody>
              <a:bodyPr/>
              <a:lstStyle/>
              <a:p>
                <a:pPr>
                  <a:defRPr/>
                </a:pPr>
                <a:r>
                  <a:rPr lang="zh-CN" altLang="en-US">
                    <a:noFill/>
                  </a:rPr>
                  <a:t> </a:t>
                </a:r>
              </a:p>
            </p:txBody>
          </p:sp>
        </p:grpSp>
        <p:sp>
          <p:nvSpPr>
            <p:cNvPr id="2" name="TextBox 1"/>
            <p:cNvSpPr txBox="1"/>
            <p:nvPr/>
          </p:nvSpPr>
          <p:spPr>
            <a:xfrm>
              <a:off x="615950" y="5257800"/>
              <a:ext cx="1155700" cy="461665"/>
            </a:xfrm>
            <a:prstGeom prst="rect">
              <a:avLst/>
            </a:prstGeom>
            <a:noFill/>
          </p:spPr>
          <p:txBody>
            <a:bodyPr wrap="square" rtlCol="0">
              <a:spAutoFit/>
            </a:bodyPr>
            <a:lstStyle/>
            <a:p>
              <a:r>
                <a:rPr lang="zh-CN" altLang="en-US" dirty="0">
                  <a:solidFill>
                    <a:srgbClr val="C00000"/>
                  </a:solidFill>
                  <a:latin typeface="黑体" panose="02010600030101010101" pitchFamily="2" charset="-122"/>
                  <a:ea typeface="黑体" panose="02010600030101010101" pitchFamily="2" charset="-122"/>
                </a:rPr>
                <a:t>结论</a:t>
              </a:r>
              <a:r>
                <a:rPr lang="zh-CN" altLang="en-US" dirty="0">
                  <a:solidFill>
                    <a:schemeClr val="tx1"/>
                  </a:solidFill>
                  <a:latin typeface="黑体" panose="02010600030101010101" pitchFamily="2" charset="-122"/>
                  <a:ea typeface="黑体" panose="02010600030101010101" pitchFamily="2"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13"/>
                                        </p:tgtEl>
                                        <p:attrNameLst>
                                          <p:attrName>style.visibility</p:attrName>
                                        </p:attrNameLst>
                                      </p:cBhvr>
                                      <p:to>
                                        <p:strVal val="visible"/>
                                      </p:to>
                                    </p:set>
                                    <p:animEffect transition="in" filter="wipe(up)">
                                      <p:cBhvr>
                                        <p:cTn id="7" dur="500"/>
                                        <p:tgtEl>
                                          <p:spTgt spid="102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05"/>
                                        </p:tgtEl>
                                        <p:attrNameLst>
                                          <p:attrName>style.visibility</p:attrName>
                                        </p:attrNameLst>
                                      </p:cBhvr>
                                      <p:to>
                                        <p:strVal val="visible"/>
                                      </p:to>
                                    </p:set>
                                    <p:animEffect transition="in" filter="wipe(left)">
                                      <p:cBhvr>
                                        <p:cTn id="12" dur="500"/>
                                        <p:tgtEl>
                                          <p:spTgt spid="102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7697"/>
                                        </p:tgtEl>
                                        <p:attrNameLst>
                                          <p:attrName>style.visibility</p:attrName>
                                        </p:attrNameLst>
                                      </p:cBhvr>
                                      <p:to>
                                        <p:strVal val="visible"/>
                                      </p:to>
                                    </p:set>
                                    <p:animEffect transition="in" filter="wipe(up)">
                                      <p:cBhvr>
                                        <p:cTn id="17" dur="500"/>
                                        <p:tgtEl>
                                          <p:spTgt spid="3276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7" grpId="0"/>
      <p:bldP spid="10241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0"/>
          <p:cNvSpPr txBox="1">
            <a:spLocks noChangeArrowheads="1"/>
          </p:cNvSpPr>
          <p:nvPr/>
        </p:nvSpPr>
        <p:spPr bwMode="auto">
          <a:xfrm>
            <a:off x="711200" y="901700"/>
            <a:ext cx="576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a:solidFill>
                  <a:schemeClr val="tx1"/>
                </a:solidFill>
                <a:ea typeface="黑体" pitchFamily="2" charset="-122"/>
              </a:rPr>
              <a:t>因为                              所以</a:t>
            </a:r>
          </a:p>
        </p:txBody>
      </p:sp>
      <p:grpSp>
        <p:nvGrpSpPr>
          <p:cNvPr id="2" name="Group 21"/>
          <p:cNvGrpSpPr>
            <a:grpSpLocks/>
          </p:cNvGrpSpPr>
          <p:nvPr/>
        </p:nvGrpSpPr>
        <p:grpSpPr bwMode="auto">
          <a:xfrm>
            <a:off x="636588" y="4676775"/>
            <a:ext cx="7993062" cy="830263"/>
            <a:chOff x="457" y="2866"/>
            <a:chExt cx="5035" cy="523"/>
          </a:xfrm>
        </p:grpSpPr>
        <p:sp>
          <p:nvSpPr>
            <p:cNvPr id="108559" name="Rectangle 12"/>
            <p:cNvSpPr>
              <a:spLocks noChangeArrowheads="1"/>
            </p:cNvSpPr>
            <p:nvPr/>
          </p:nvSpPr>
          <p:spPr bwMode="auto">
            <a:xfrm>
              <a:off x="457" y="2866"/>
              <a:ext cx="503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b="1">
                  <a:solidFill>
                    <a:schemeClr val="tx1"/>
                  </a:solidFill>
                  <a:latin typeface="宋体" pitchFamily="2" charset="-122"/>
                </a:rPr>
                <a:t>称    为分量   所对应资源的</a:t>
              </a:r>
              <a:r>
                <a:rPr kumimoji="0" lang="zh-CN" altLang="en-US" b="1">
                  <a:solidFill>
                    <a:srgbClr val="7030A0"/>
                  </a:solidFill>
                  <a:latin typeface="宋体" pitchFamily="2" charset="-122"/>
                </a:rPr>
                <a:t>边际</a:t>
              </a:r>
              <a:r>
                <a:rPr kumimoji="0" lang="zh-CN" altLang="en-US" b="1">
                  <a:solidFill>
                    <a:schemeClr val="tx1"/>
                  </a:solidFill>
                  <a:latin typeface="宋体" pitchFamily="2" charset="-122"/>
                </a:rPr>
                <a:t>价格</a:t>
              </a:r>
              <a:r>
                <a:rPr kumimoji="0" lang="en-US" altLang="zh-CN" b="1">
                  <a:solidFill>
                    <a:schemeClr val="tx1"/>
                  </a:solidFill>
                </a:rPr>
                <a:t>(marginal price) </a:t>
              </a:r>
            </a:p>
            <a:p>
              <a:pPr algn="l" eaLnBrk="1" hangingPunct="1"/>
              <a:r>
                <a:rPr kumimoji="0" lang="en-US" altLang="zh-CN" b="1">
                  <a:solidFill>
                    <a:schemeClr val="tx1"/>
                  </a:solidFill>
                </a:rPr>
                <a:t>                                              </a:t>
              </a:r>
              <a:r>
                <a:rPr kumimoji="0" lang="zh-CN" altLang="en-US" b="1">
                  <a:solidFill>
                    <a:schemeClr val="tx1"/>
                  </a:solidFill>
                </a:rPr>
                <a:t>或者</a:t>
              </a:r>
              <a:r>
                <a:rPr kumimoji="0" lang="zh-CN" altLang="en-US" b="1">
                  <a:solidFill>
                    <a:srgbClr val="7030A0"/>
                  </a:solidFill>
                </a:rPr>
                <a:t>影子</a:t>
              </a:r>
              <a:r>
                <a:rPr kumimoji="0" lang="zh-CN" altLang="en-US" b="1">
                  <a:solidFill>
                    <a:schemeClr val="tx1"/>
                  </a:solidFill>
                </a:rPr>
                <a:t>价格</a:t>
              </a:r>
              <a:r>
                <a:rPr kumimoji="0" lang="en-US" altLang="zh-CN" b="1">
                  <a:solidFill>
                    <a:schemeClr val="tx1"/>
                  </a:solidFill>
                </a:rPr>
                <a:t>(shadow price)</a:t>
              </a:r>
            </a:p>
          </p:txBody>
        </p:sp>
        <p:pic>
          <p:nvPicPr>
            <p:cNvPr id="10856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 y="2946"/>
              <a:ext cx="2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 y="2924"/>
              <a:ext cx="2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854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75" y="1016000"/>
            <a:ext cx="24479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438" y="1460500"/>
            <a:ext cx="46069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08557" name="Text Box 21"/>
              <p:cNvSpPr txBox="1">
                <a:spLocks noChangeArrowheads="1"/>
              </p:cNvSpPr>
              <p:nvPr/>
            </p:nvSpPr>
            <p:spPr bwMode="auto">
              <a:xfrm>
                <a:off x="711200" y="2006600"/>
                <a:ext cx="8534400" cy="470000"/>
              </a:xfrm>
              <a:prstGeom prst="rect">
                <a:avLst/>
              </a:prstGeom>
              <a:noFill/>
              <a:ln>
                <a:noFill/>
              </a:ln>
              <a:extLst>
                <a:ext uri="{909E8E84-426E-40DD-AFC4-6F175D3DCCD1}">
                  <a14:hiddenFill>
                    <a:solidFill>
                      <a:srgbClr val="FFFFFF"/>
                    </a:solidFill>
                  </a14:hiddenFill>
                </a:ext>
                <a:ext uri="{91240B29-F687-4F45-9708-019B960494DF}">
                  <a14:hiddenLine w="9525" algn="ctr">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chemeClr val="tx1"/>
                    </a:solidFill>
                    <a:ea typeface="黑体" pitchFamily="2" charset="-122"/>
                  </a:rPr>
                  <a:t>因为</a:t>
                </a:r>
                <a:r>
                  <a:rPr kumimoji="0" lang="en-US" altLang="zh-CN" b="1" i="1" dirty="0">
                    <a:solidFill>
                      <a:schemeClr val="tx1"/>
                    </a:solidFill>
                    <a:ea typeface="黑体" panose="02010600030101010101" pitchFamily="2" charset="-122"/>
                    <a:cs typeface="Times New Roman" panose="02020603050405020304" pitchFamily="18" charset="0"/>
                  </a:rPr>
                  <a:t>B</a:t>
                </a:r>
                <a:r>
                  <a:rPr kumimoji="0" lang="en-US" altLang="zh-CN" b="1" baseline="30000" dirty="0">
                    <a:solidFill>
                      <a:schemeClr val="tx1"/>
                    </a:solidFill>
                    <a:ea typeface="黑体" panose="02010600030101010101" pitchFamily="2" charset="-122"/>
                    <a:cs typeface="Times New Roman" panose="02020603050405020304" pitchFamily="18" charset="0"/>
                  </a:rPr>
                  <a:t>-1</a:t>
                </a:r>
                <a:r>
                  <a:rPr kumimoji="0" lang="en-US" altLang="zh-CN" b="1" i="1" dirty="0">
                    <a:solidFill>
                      <a:schemeClr val="tx1"/>
                    </a:solidFill>
                    <a:ea typeface="黑体" panose="02010600030101010101" pitchFamily="2" charset="-122"/>
                    <a:cs typeface="Times New Roman" panose="02020603050405020304" pitchFamily="18" charset="0"/>
                  </a:rPr>
                  <a:t>b</a:t>
                </a:r>
                <a:r>
                  <a:rPr kumimoji="0" lang="en-US" altLang="zh-CN" b="1" dirty="0">
                    <a:solidFill>
                      <a:schemeClr val="tx1"/>
                    </a:solidFill>
                    <a:ea typeface="黑体" panose="02010600030101010101" pitchFamily="2" charset="-122"/>
                    <a:cs typeface="Times New Roman" panose="02020603050405020304" pitchFamily="18" charset="0"/>
                  </a:rPr>
                  <a:t> &gt; 0</a:t>
                </a:r>
                <a:r>
                  <a:rPr kumimoji="0" lang="zh-CN" altLang="en-US" b="1" dirty="0">
                    <a:solidFill>
                      <a:schemeClr val="tx1"/>
                    </a:solidFill>
                    <a:ea typeface="黑体" panose="02010600030101010101" pitchFamily="2" charset="-122"/>
                    <a:cs typeface="Times New Roman" panose="02020603050405020304" pitchFamily="18" charset="0"/>
                  </a:rPr>
                  <a:t>，</a:t>
                </a:r>
                <a:r>
                  <a:rPr lang="zh-CN" altLang="en-US" dirty="0">
                    <a:solidFill>
                      <a:schemeClr val="tx1"/>
                    </a:solidFill>
                    <a:ea typeface="黑体" pitchFamily="2" charset="-122"/>
                  </a:rPr>
                  <a:t>从而只要</a:t>
                </a:r>
                <a14:m>
                  <m:oMath xmlns:m="http://schemas.openxmlformats.org/officeDocument/2006/math">
                    <m:r>
                      <a:rPr lang="zh-CN" altLang="en-US" i="1" smtClean="0">
                        <a:solidFill>
                          <a:schemeClr val="tx1"/>
                        </a:solidFill>
                        <a:latin typeface="Cambria Math"/>
                        <a:ea typeface="黑体" pitchFamily="2" charset="-122"/>
                      </a:rPr>
                      <m:t>∆</m:t>
                    </m:r>
                    <m:r>
                      <a:rPr lang="en-US" altLang="zh-CN" b="1" i="1" smtClean="0">
                        <a:solidFill>
                          <a:schemeClr val="tx1"/>
                        </a:solidFill>
                        <a:latin typeface="Cambria Math"/>
                        <a:ea typeface="黑体" pitchFamily="2" charset="-122"/>
                      </a:rPr>
                      <m:t>𝒃</m:t>
                    </m:r>
                  </m:oMath>
                </a14:m>
                <a:r>
                  <a:rPr lang="zh-CN" altLang="en-US" dirty="0">
                    <a:solidFill>
                      <a:schemeClr val="tx1"/>
                    </a:solidFill>
                    <a:ea typeface="黑体" pitchFamily="2" charset="-122"/>
                  </a:rPr>
                  <a:t>充分小，</a:t>
                </a:r>
                <a:r>
                  <a:rPr lang="zh-CN" altLang="en-US" b="1" dirty="0">
                    <a:solidFill>
                      <a:schemeClr val="tx1"/>
                    </a:solidFill>
                    <a:ea typeface="黑体" pitchFamily="2" charset="-122"/>
                  </a:rPr>
                  <a:t> </a:t>
                </a:r>
                <a14:m>
                  <m:oMath xmlns:m="http://schemas.openxmlformats.org/officeDocument/2006/math">
                    <m:sSup>
                      <m:sSupPr>
                        <m:ctrlPr>
                          <a:rPr lang="en-US" altLang="zh-CN" b="1" i="1" smtClean="0">
                            <a:solidFill>
                              <a:schemeClr val="tx1"/>
                            </a:solidFill>
                            <a:latin typeface="Cambria Math" panose="02040503050406030204" pitchFamily="18" charset="0"/>
                            <a:ea typeface="黑体" pitchFamily="2" charset="-122"/>
                          </a:rPr>
                        </m:ctrlPr>
                      </m:sSupPr>
                      <m:e>
                        <m:r>
                          <a:rPr lang="en-US" altLang="zh-CN" b="1" i="1" smtClean="0">
                            <a:solidFill>
                              <a:schemeClr val="tx1"/>
                            </a:solidFill>
                            <a:latin typeface="Cambria Math"/>
                            <a:ea typeface="黑体" pitchFamily="2" charset="-122"/>
                          </a:rPr>
                          <m:t>𝑩</m:t>
                        </m:r>
                      </m:e>
                      <m:sup>
                        <m:r>
                          <a:rPr lang="en-US" altLang="zh-CN" b="1" i="1" smtClean="0">
                            <a:solidFill>
                              <a:schemeClr val="tx1"/>
                            </a:solidFill>
                            <a:latin typeface="Cambria Math"/>
                            <a:ea typeface="黑体" pitchFamily="2" charset="-122"/>
                          </a:rPr>
                          <m:t>−</m:t>
                        </m:r>
                        <m:r>
                          <a:rPr lang="en-US" altLang="zh-CN" b="1" i="1" smtClean="0">
                            <a:solidFill>
                              <a:schemeClr val="tx1"/>
                            </a:solidFill>
                            <a:latin typeface="Cambria Math"/>
                            <a:ea typeface="黑体" pitchFamily="2" charset="-122"/>
                          </a:rPr>
                          <m:t>𝟏</m:t>
                        </m:r>
                      </m:sup>
                    </m:sSup>
                    <m:r>
                      <a:rPr lang="en-US" altLang="zh-CN" b="1" i="1" smtClean="0">
                        <a:solidFill>
                          <a:schemeClr val="tx1"/>
                        </a:solidFill>
                        <a:latin typeface="Cambria Math"/>
                        <a:ea typeface="黑体" pitchFamily="2" charset="-122"/>
                      </a:rPr>
                      <m:t>𝒃</m:t>
                    </m:r>
                    <m:r>
                      <a:rPr lang="en-US" altLang="zh-CN" b="0" i="1" smtClean="0">
                        <a:solidFill>
                          <a:schemeClr val="tx1"/>
                        </a:solidFill>
                        <a:latin typeface="Cambria Math"/>
                        <a:ea typeface="黑体" pitchFamily="2" charset="-122"/>
                      </a:rPr>
                      <m:t>+</m:t>
                    </m:r>
                    <m:sSup>
                      <m:sSupPr>
                        <m:ctrlPr>
                          <a:rPr lang="en-US" altLang="zh-CN" b="1" i="1">
                            <a:solidFill>
                              <a:schemeClr val="tx1"/>
                            </a:solidFill>
                            <a:latin typeface="Cambria Math" panose="02040503050406030204" pitchFamily="18" charset="0"/>
                            <a:ea typeface="黑体" pitchFamily="2" charset="-122"/>
                          </a:rPr>
                        </m:ctrlPr>
                      </m:sSupPr>
                      <m:e>
                        <m:r>
                          <a:rPr lang="en-US" altLang="zh-CN" b="1" i="1">
                            <a:solidFill>
                              <a:schemeClr val="tx1"/>
                            </a:solidFill>
                            <a:latin typeface="Cambria Math"/>
                            <a:ea typeface="黑体" pitchFamily="2" charset="-122"/>
                          </a:rPr>
                          <m:t>𝑩</m:t>
                        </m:r>
                      </m:e>
                      <m:sup>
                        <m:r>
                          <a:rPr lang="en-US" altLang="zh-CN" b="1" i="1">
                            <a:solidFill>
                              <a:schemeClr val="tx1"/>
                            </a:solidFill>
                            <a:latin typeface="Cambria Math"/>
                            <a:ea typeface="黑体" pitchFamily="2" charset="-122"/>
                          </a:rPr>
                          <m:t>−</m:t>
                        </m:r>
                        <m:r>
                          <a:rPr lang="en-US" altLang="zh-CN" b="1" i="1">
                            <a:solidFill>
                              <a:schemeClr val="tx1"/>
                            </a:solidFill>
                            <a:latin typeface="Cambria Math"/>
                            <a:ea typeface="黑体" pitchFamily="2" charset="-122"/>
                          </a:rPr>
                          <m:t>𝟏</m:t>
                        </m:r>
                      </m:sup>
                    </m:sSup>
                    <m:r>
                      <a:rPr lang="zh-CN" altLang="en-US" i="1">
                        <a:solidFill>
                          <a:schemeClr val="tx1"/>
                        </a:solidFill>
                        <a:latin typeface="Cambria Math"/>
                        <a:ea typeface="黑体" pitchFamily="2" charset="-122"/>
                      </a:rPr>
                      <m:t>∆</m:t>
                    </m:r>
                    <m:r>
                      <a:rPr lang="en-US" altLang="zh-CN" b="1" i="1">
                        <a:solidFill>
                          <a:schemeClr val="tx1"/>
                        </a:solidFill>
                        <a:latin typeface="Cambria Math"/>
                        <a:ea typeface="黑体" pitchFamily="2" charset="-122"/>
                      </a:rPr>
                      <m:t>𝒃</m:t>
                    </m:r>
                  </m:oMath>
                </a14:m>
                <a:r>
                  <a:rPr lang="zh-CN" altLang="en-US" dirty="0">
                    <a:solidFill>
                      <a:schemeClr val="tx1"/>
                    </a:solidFill>
                    <a:ea typeface="黑体" pitchFamily="2" charset="-122"/>
                  </a:rPr>
                  <a:t>仍是最优的</a:t>
                </a:r>
              </a:p>
            </p:txBody>
          </p:sp>
        </mc:Choice>
        <mc:Fallback xmlns="">
          <p:sp>
            <p:nvSpPr>
              <p:cNvPr id="108557" name="Text Box 21"/>
              <p:cNvSpPr txBox="1">
                <a:spLocks noRot="1" noChangeAspect="1" noMove="1" noResize="1" noEditPoints="1" noAdjustHandles="1" noChangeArrowheads="1" noChangeShapeType="1" noTextEdit="1"/>
              </p:cNvSpPr>
              <p:nvPr/>
            </p:nvSpPr>
            <p:spPr bwMode="auto">
              <a:xfrm>
                <a:off x="711200" y="2006600"/>
                <a:ext cx="8534400" cy="470000"/>
              </a:xfrm>
              <a:prstGeom prst="rect">
                <a:avLst/>
              </a:prstGeom>
              <a:blipFill rotWithShape="1">
                <a:blip r:embed="rId6"/>
                <a:stretch>
                  <a:fillRect l="-1143" t="-12987" r="-429" b="-298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zh-CN" altLang="en-US">
                    <a:noFill/>
                  </a:rPr>
                  <a:t> </a:t>
                </a:r>
              </a:p>
            </p:txBody>
          </p:sp>
        </mc:Fallback>
      </mc:AlternateContent>
      <p:grpSp>
        <p:nvGrpSpPr>
          <p:cNvPr id="4" name="组合 3"/>
          <p:cNvGrpSpPr/>
          <p:nvPr/>
        </p:nvGrpSpPr>
        <p:grpSpPr>
          <a:xfrm>
            <a:off x="636588" y="2679700"/>
            <a:ext cx="8213725" cy="482600"/>
            <a:chOff x="622300" y="2692400"/>
            <a:chExt cx="8213725" cy="482600"/>
          </a:xfrm>
        </p:grpSpPr>
        <p:pic>
          <p:nvPicPr>
            <p:cNvPr id="10855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401" y="2713038"/>
              <a:ext cx="804862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8555" name="Text Box 21"/>
            <p:cNvSpPr txBox="1">
              <a:spLocks noChangeArrowheads="1"/>
            </p:cNvSpPr>
            <p:nvPr/>
          </p:nvSpPr>
          <p:spPr bwMode="auto">
            <a:xfrm>
              <a:off x="622300" y="2692400"/>
              <a:ext cx="4953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i="1" dirty="0"/>
                <a:t>z*</a:t>
              </a:r>
              <a:endParaRPr lang="en-US" altLang="zh-CN" b="1" i="1" baseline="30000" dirty="0"/>
            </a:p>
          </p:txBody>
        </p:sp>
        <p:sp>
          <p:nvSpPr>
            <p:cNvPr id="108556" name="Text Box 22"/>
            <p:cNvSpPr txBox="1">
              <a:spLocks noChangeArrowheads="1"/>
            </p:cNvSpPr>
            <p:nvPr/>
          </p:nvSpPr>
          <p:spPr bwMode="auto">
            <a:xfrm>
              <a:off x="7112000" y="2717800"/>
              <a:ext cx="4953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i="1" dirty="0"/>
                <a:t>z*</a:t>
              </a:r>
              <a:endParaRPr lang="en-US" altLang="zh-CN" b="1" i="1" baseline="30000" dirty="0"/>
            </a:p>
          </p:txBody>
        </p:sp>
      </p:grpSp>
      <p:grpSp>
        <p:nvGrpSpPr>
          <p:cNvPr id="6" name="组合 5"/>
          <p:cNvGrpSpPr>
            <a:grpSpLocks/>
          </p:cNvGrpSpPr>
          <p:nvPr/>
        </p:nvGrpSpPr>
        <p:grpSpPr bwMode="auto">
          <a:xfrm>
            <a:off x="584200" y="3441700"/>
            <a:ext cx="7772400" cy="1270000"/>
            <a:chOff x="584200" y="3467100"/>
            <a:chExt cx="7772400" cy="1270600"/>
          </a:xfrm>
        </p:grpSpPr>
        <p:sp>
          <p:nvSpPr>
            <p:cNvPr id="101389" name="Text Box 21"/>
            <p:cNvSpPr txBox="1">
              <a:spLocks noRot="1" noChangeAspect="1" noMove="1" noResize="1" noEditPoints="1" noAdjustHandles="1" noChangeArrowheads="1" noChangeShapeType="1" noTextEdit="1"/>
            </p:cNvSpPr>
            <p:nvPr/>
          </p:nvSpPr>
          <p:spPr bwMode="auto">
            <a:xfrm>
              <a:off x="584200" y="3467100"/>
              <a:ext cx="7772400" cy="716350"/>
            </a:xfrm>
            <a:prstGeom prst="rect">
              <a:avLst/>
            </a:prstGeom>
            <a:blipFill rotWithShape="1">
              <a:blip r:embed="rId8"/>
              <a:stretch>
                <a:fillRect l="-1255"/>
              </a:stretch>
            </a:blipFill>
            <a:ln>
              <a:noFill/>
            </a:ln>
            <a:extLst/>
          </p:spPr>
          <p:txBody>
            <a:bodyPr/>
            <a:lstStyle/>
            <a:p>
              <a:pPr>
                <a:defRPr/>
              </a:pPr>
              <a:r>
                <a:rPr lang="zh-CN" altLang="en-US">
                  <a:noFill/>
                </a:rPr>
                <a:t> </a:t>
              </a:r>
            </a:p>
          </p:txBody>
        </p:sp>
        <p:sp>
          <p:nvSpPr>
            <p:cNvPr id="5" name="矩形 4"/>
            <p:cNvSpPr>
              <a:spLocks noRot="1" noChangeAspect="1" noMove="1" noResize="1" noEditPoints="1" noAdjustHandles="1" noChangeArrowheads="1" noChangeShapeType="1" noTextEdit="1"/>
            </p:cNvSpPr>
            <p:nvPr/>
          </p:nvSpPr>
          <p:spPr>
            <a:xfrm>
              <a:off x="2883195" y="4021350"/>
              <a:ext cx="1950790" cy="716350"/>
            </a:xfrm>
            <a:prstGeom prst="rect">
              <a:avLst/>
            </a:prstGeom>
            <a:blipFill rotWithShape="1">
              <a:blip r:embed="rId9"/>
              <a:stretch>
                <a:fillRect/>
              </a:stretch>
            </a:blipFill>
          </p:spPr>
          <p:txBody>
            <a:bodyPr/>
            <a:lstStyle/>
            <a:p>
              <a:pPr>
                <a:defRPr/>
              </a:pPr>
              <a:r>
                <a:rPr lang="zh-CN" altLang="en-US">
                  <a:noFill/>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wipe(left)">
                                      <p:cBhvr>
                                        <p:cTn id="7" dur="500"/>
                                        <p:tgtEl>
                                          <p:spTgt spid="38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8557"/>
                                        </p:tgtEl>
                                        <p:attrNameLst>
                                          <p:attrName>style.visibility</p:attrName>
                                        </p:attrNameLst>
                                      </p:cBhvr>
                                      <p:to>
                                        <p:strVal val="visible"/>
                                      </p:to>
                                    </p:set>
                                    <p:animEffect transition="in" filter="wipe(up)">
                                      <p:cBhvr>
                                        <p:cTn id="12" dur="500"/>
                                        <p:tgtEl>
                                          <p:spTgt spid="108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5"/>
          <p:cNvSpPr txBox="1">
            <a:spLocks noChangeArrowheads="1"/>
          </p:cNvSpPr>
          <p:nvPr/>
        </p:nvSpPr>
        <p:spPr bwMode="auto">
          <a:xfrm>
            <a:off x="584200" y="654050"/>
            <a:ext cx="635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0070C0"/>
                </a:solidFill>
              </a:rPr>
              <a:t>互补定理</a:t>
            </a:r>
            <a:r>
              <a:rPr lang="en-US" altLang="zh-CN" sz="2800" b="1">
                <a:solidFill>
                  <a:srgbClr val="0070C0"/>
                </a:solidFill>
              </a:rPr>
              <a:t>(</a:t>
            </a:r>
            <a:r>
              <a:rPr lang="zh-CN" altLang="en-US" sz="2800" b="1">
                <a:solidFill>
                  <a:srgbClr val="0070C0"/>
                </a:solidFill>
              </a:rPr>
              <a:t>线性规划的最优性条件</a:t>
            </a:r>
            <a:r>
              <a:rPr lang="en-US" altLang="zh-CN" sz="2800" b="1">
                <a:solidFill>
                  <a:srgbClr val="0070C0"/>
                </a:solidFill>
              </a:rPr>
              <a:t>)</a:t>
            </a:r>
          </a:p>
        </p:txBody>
      </p:sp>
      <p:sp>
        <p:nvSpPr>
          <p:cNvPr id="109571" name="Text Box 24"/>
          <p:cNvSpPr txBox="1">
            <a:spLocks noChangeArrowheads="1"/>
          </p:cNvSpPr>
          <p:nvPr/>
        </p:nvSpPr>
        <p:spPr bwMode="auto">
          <a:xfrm>
            <a:off x="596900" y="1176635"/>
            <a:ext cx="589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000000"/>
                </a:solidFill>
                <a:ea typeface="黑体" panose="02010609060101010101" pitchFamily="49" charset="-122"/>
                <a:cs typeface="Times New Roman" panose="02020603050405020304" pitchFamily="18" charset="0"/>
              </a:rPr>
              <a:t>用 </a:t>
            </a:r>
            <a:r>
              <a:rPr lang="en-US" altLang="zh-CN" b="1" i="1" dirty="0" err="1">
                <a:solidFill>
                  <a:srgbClr val="000000"/>
                </a:solidFill>
                <a:ea typeface="黑体" panose="02010609060101010101" pitchFamily="49" charset="-122"/>
                <a:cs typeface="Times New Roman" panose="02020603050405020304" pitchFamily="18" charset="0"/>
              </a:rPr>
              <a:t>a</a:t>
            </a:r>
            <a:r>
              <a:rPr lang="en-US" altLang="zh-CN" b="1" i="1" baseline="-25000" dirty="0" err="1">
                <a:solidFill>
                  <a:srgbClr val="000000"/>
                </a:solidFill>
                <a:ea typeface="黑体" panose="02010609060101010101" pitchFamily="49" charset="-122"/>
                <a:cs typeface="Times New Roman" panose="02020603050405020304" pitchFamily="18" charset="0"/>
              </a:rPr>
              <a:t>j</a:t>
            </a:r>
            <a:r>
              <a:rPr lang="en-US" altLang="zh-CN" b="1" i="1" baseline="-25000" dirty="0">
                <a:solidFill>
                  <a:srgbClr val="000000"/>
                </a:solidFill>
                <a:ea typeface="黑体" panose="02010609060101010101" pitchFamily="49" charset="-122"/>
                <a:cs typeface="Times New Roman" panose="02020603050405020304" pitchFamily="18" charset="0"/>
              </a:rPr>
              <a:t> </a:t>
            </a:r>
            <a:r>
              <a:rPr lang="zh-CN" altLang="en-US" b="1" dirty="0">
                <a:solidFill>
                  <a:srgbClr val="000000"/>
                </a:solidFill>
                <a:ea typeface="黑体" panose="02010609060101010101" pitchFamily="49" charset="-122"/>
                <a:cs typeface="Times New Roman" panose="02020603050405020304" pitchFamily="18" charset="0"/>
              </a:rPr>
              <a:t>表示 </a:t>
            </a:r>
            <a:r>
              <a:rPr lang="en-US" altLang="zh-CN" b="1" i="1" dirty="0">
                <a:solidFill>
                  <a:srgbClr val="000000"/>
                </a:solidFill>
                <a:ea typeface="黑体" panose="02010609060101010101" pitchFamily="49" charset="-122"/>
                <a:cs typeface="Times New Roman" panose="02020603050405020304" pitchFamily="18" charset="0"/>
              </a:rPr>
              <a:t>A</a:t>
            </a:r>
            <a:r>
              <a:rPr lang="en-US" altLang="zh-CN" b="1" dirty="0">
                <a:solidFill>
                  <a:srgbClr val="000000"/>
                </a:solidFill>
                <a:ea typeface="黑体" panose="02010609060101010101" pitchFamily="49" charset="-122"/>
                <a:cs typeface="Times New Roman" panose="02020603050405020304" pitchFamily="18" charset="0"/>
              </a:rPr>
              <a:t> </a:t>
            </a:r>
            <a:r>
              <a:rPr lang="zh-CN" altLang="en-US" b="1" dirty="0">
                <a:solidFill>
                  <a:srgbClr val="000000"/>
                </a:solidFill>
                <a:ea typeface="黑体" panose="02010609060101010101" pitchFamily="49" charset="-122"/>
                <a:cs typeface="Times New Roman" panose="02020603050405020304" pitchFamily="18" charset="0"/>
              </a:rPr>
              <a:t>的第 </a:t>
            </a:r>
            <a:r>
              <a:rPr lang="en-US" altLang="zh-CN" b="1" i="1" dirty="0">
                <a:solidFill>
                  <a:srgbClr val="000000"/>
                </a:solidFill>
                <a:ea typeface="黑体" panose="02010609060101010101" pitchFamily="49" charset="-122"/>
                <a:cs typeface="Times New Roman" panose="02020603050405020304" pitchFamily="18" charset="0"/>
              </a:rPr>
              <a:t>j</a:t>
            </a:r>
            <a:r>
              <a:rPr lang="en-US" altLang="zh-CN" b="1" dirty="0">
                <a:solidFill>
                  <a:srgbClr val="000000"/>
                </a:solidFill>
                <a:ea typeface="黑体" panose="02010609060101010101" pitchFamily="49" charset="-122"/>
                <a:cs typeface="Times New Roman" panose="02020603050405020304" pitchFamily="18" charset="0"/>
              </a:rPr>
              <a:t> </a:t>
            </a:r>
            <a:r>
              <a:rPr lang="zh-CN" altLang="en-US" b="1" dirty="0">
                <a:solidFill>
                  <a:srgbClr val="000000"/>
                </a:solidFill>
                <a:ea typeface="黑体" panose="02010609060101010101" pitchFamily="49" charset="-122"/>
                <a:cs typeface="Times New Roman" panose="02020603050405020304" pitchFamily="18" charset="0"/>
              </a:rPr>
              <a:t>列，</a:t>
            </a:r>
            <a:r>
              <a:rPr lang="en-US" altLang="zh-CN" b="1" i="1" dirty="0">
                <a:solidFill>
                  <a:srgbClr val="000000"/>
                </a:solidFill>
                <a:ea typeface="黑体" panose="02010609060101010101" pitchFamily="49" charset="-122"/>
                <a:cs typeface="Times New Roman" panose="02020603050405020304" pitchFamily="18" charset="0"/>
              </a:rPr>
              <a:t>a</a:t>
            </a:r>
            <a:r>
              <a:rPr lang="en-US" altLang="zh-CN" b="1" i="1" baseline="30000" dirty="0">
                <a:solidFill>
                  <a:srgbClr val="000000"/>
                </a:solidFill>
                <a:ea typeface="黑体" panose="02010609060101010101" pitchFamily="49" charset="-122"/>
                <a:cs typeface="Times New Roman" panose="02020603050405020304" pitchFamily="18" charset="0"/>
              </a:rPr>
              <a:t>i</a:t>
            </a:r>
            <a:r>
              <a:rPr lang="en-US" altLang="zh-CN" b="1" dirty="0">
                <a:solidFill>
                  <a:srgbClr val="000000"/>
                </a:solidFill>
                <a:ea typeface="黑体" panose="02010609060101010101" pitchFamily="49" charset="-122"/>
                <a:cs typeface="Times New Roman" panose="02020603050405020304" pitchFamily="18" charset="0"/>
              </a:rPr>
              <a:t> </a:t>
            </a:r>
            <a:r>
              <a:rPr lang="zh-CN" altLang="en-US" b="1" dirty="0">
                <a:solidFill>
                  <a:srgbClr val="000000"/>
                </a:solidFill>
                <a:ea typeface="黑体" panose="02010609060101010101" pitchFamily="49" charset="-122"/>
                <a:cs typeface="Times New Roman" panose="02020603050405020304" pitchFamily="18" charset="0"/>
              </a:rPr>
              <a:t>表示 </a:t>
            </a:r>
            <a:r>
              <a:rPr lang="en-US" altLang="zh-CN" b="1" i="1" dirty="0">
                <a:solidFill>
                  <a:srgbClr val="000000"/>
                </a:solidFill>
                <a:ea typeface="黑体" panose="02010609060101010101" pitchFamily="49" charset="-122"/>
                <a:cs typeface="Times New Roman" panose="02020603050405020304" pitchFamily="18" charset="0"/>
              </a:rPr>
              <a:t>A</a:t>
            </a:r>
            <a:r>
              <a:rPr lang="en-US" altLang="zh-CN" b="1" dirty="0">
                <a:solidFill>
                  <a:srgbClr val="000000"/>
                </a:solidFill>
                <a:ea typeface="黑体" panose="02010609060101010101" pitchFamily="49" charset="-122"/>
                <a:cs typeface="Times New Roman" panose="02020603050405020304" pitchFamily="18" charset="0"/>
              </a:rPr>
              <a:t> </a:t>
            </a:r>
            <a:r>
              <a:rPr lang="zh-CN" altLang="en-US" b="1" dirty="0">
                <a:solidFill>
                  <a:srgbClr val="000000"/>
                </a:solidFill>
                <a:ea typeface="黑体" panose="02010609060101010101" pitchFamily="49" charset="-122"/>
                <a:cs typeface="Times New Roman" panose="02020603050405020304" pitchFamily="18" charset="0"/>
              </a:rPr>
              <a:t>的第 </a:t>
            </a:r>
            <a:r>
              <a:rPr lang="en-US" altLang="zh-CN" b="1" i="1" dirty="0" err="1">
                <a:solidFill>
                  <a:srgbClr val="000000"/>
                </a:solidFill>
                <a:ea typeface="黑体" panose="02010609060101010101" pitchFamily="49" charset="-122"/>
                <a:cs typeface="Times New Roman" panose="02020603050405020304" pitchFamily="18" charset="0"/>
              </a:rPr>
              <a:t>i</a:t>
            </a:r>
            <a:r>
              <a:rPr lang="en-US" altLang="zh-CN" b="1" dirty="0">
                <a:solidFill>
                  <a:srgbClr val="000000"/>
                </a:solidFill>
                <a:ea typeface="黑体" panose="02010609060101010101" pitchFamily="49" charset="-122"/>
                <a:cs typeface="Times New Roman" panose="02020603050405020304" pitchFamily="18" charset="0"/>
              </a:rPr>
              <a:t> </a:t>
            </a:r>
            <a:r>
              <a:rPr lang="zh-CN" altLang="en-US" b="1" dirty="0">
                <a:solidFill>
                  <a:srgbClr val="000000"/>
                </a:solidFill>
                <a:ea typeface="黑体" panose="02010609060101010101" pitchFamily="49" charset="-122"/>
                <a:cs typeface="Times New Roman" panose="02020603050405020304" pitchFamily="18" charset="0"/>
              </a:rPr>
              <a:t>行 </a:t>
            </a:r>
          </a:p>
        </p:txBody>
      </p:sp>
      <p:grpSp>
        <p:nvGrpSpPr>
          <p:cNvPr id="5" name="组合 4">
            <a:extLst>
              <a:ext uri="{FF2B5EF4-FFF2-40B4-BE49-F238E27FC236}">
                <a16:creationId xmlns:a16="http://schemas.microsoft.com/office/drawing/2014/main" id="{F6602C8C-3AA1-437C-A262-AB4E0D35CF54}"/>
              </a:ext>
            </a:extLst>
          </p:cNvPr>
          <p:cNvGrpSpPr/>
          <p:nvPr/>
        </p:nvGrpSpPr>
        <p:grpSpPr>
          <a:xfrm>
            <a:off x="527050" y="1617663"/>
            <a:ext cx="4133850" cy="1569660"/>
            <a:chOff x="527050" y="1617663"/>
            <a:chExt cx="4133850" cy="1569660"/>
          </a:xfrm>
        </p:grpSpPr>
        <p:sp>
          <p:nvSpPr>
            <p:cNvPr id="109587" name="Text Box 7"/>
            <p:cNvSpPr txBox="1">
              <a:spLocks noChangeArrowheads="1"/>
            </p:cNvSpPr>
            <p:nvPr/>
          </p:nvSpPr>
          <p:spPr bwMode="auto">
            <a:xfrm>
              <a:off x="527050" y="1617663"/>
              <a:ext cx="41338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pPr>
              <a:r>
                <a:rPr kumimoji="0" lang="zh-CN" altLang="en-US" dirty="0">
                  <a:solidFill>
                    <a:srgbClr val="C00000"/>
                  </a:solidFill>
                  <a:ea typeface="黑体" panose="02010609060101010101" pitchFamily="49" charset="-122"/>
                  <a:cs typeface="Times New Roman" panose="02020603050405020304" pitchFamily="18" charset="0"/>
                </a:rPr>
                <a:t>定理</a:t>
              </a:r>
              <a:r>
                <a:rPr kumimoji="0" lang="en-US" altLang="zh-CN"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设   和  分别是</a:t>
              </a:r>
              <a:r>
                <a:rPr kumimoji="0" lang="zh-CN" altLang="en-US" dirty="0">
                  <a:solidFill>
                    <a:srgbClr val="7030A0"/>
                  </a:solidFill>
                  <a:ea typeface="黑体" panose="02010609060101010101" pitchFamily="49" charset="-122"/>
                  <a:cs typeface="Times New Roman" panose="02020603050405020304" pitchFamily="18" charset="0"/>
                </a:rPr>
                <a:t>非对称</a:t>
              </a:r>
              <a:r>
                <a:rPr kumimoji="0" lang="zh-CN" altLang="en-US" dirty="0">
                  <a:solidFill>
                    <a:schemeClr val="tx1"/>
                  </a:solidFill>
                  <a:ea typeface="黑体" panose="02010609060101010101" pitchFamily="49" charset="-122"/>
                  <a:cs typeface="Times New Roman" panose="02020603050405020304" pitchFamily="18" charset="0"/>
                </a:rPr>
                <a:t>形式原始问题和对偶问题的</a:t>
              </a:r>
              <a:r>
                <a:rPr kumimoji="0" lang="zh-CN" altLang="en-US" dirty="0">
                  <a:solidFill>
                    <a:srgbClr val="7030A0"/>
                  </a:solidFill>
                  <a:ea typeface="黑体" panose="02010609060101010101" pitchFamily="49" charset="-122"/>
                  <a:cs typeface="Times New Roman" panose="02020603050405020304" pitchFamily="18" charset="0"/>
                </a:rPr>
                <a:t>可行解</a:t>
              </a:r>
              <a:r>
                <a:rPr kumimoji="0" lang="en-US" altLang="zh-CN"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则它们是各自最优解的</a:t>
              </a:r>
              <a:r>
                <a:rPr kumimoji="0" lang="zh-CN" altLang="en-US" dirty="0">
                  <a:solidFill>
                    <a:srgbClr val="7030A0"/>
                  </a:solidFill>
                  <a:ea typeface="黑体" panose="02010609060101010101" pitchFamily="49" charset="-122"/>
                  <a:cs typeface="Times New Roman" panose="02020603050405020304" pitchFamily="18" charset="0"/>
                </a:rPr>
                <a:t>充要</a:t>
              </a:r>
              <a:r>
                <a:rPr kumimoji="0" lang="zh-CN" altLang="en-US" dirty="0">
                  <a:solidFill>
                    <a:schemeClr val="tx1"/>
                  </a:solidFill>
                  <a:ea typeface="黑体" panose="02010609060101010101" pitchFamily="49" charset="-122"/>
                  <a:cs typeface="Times New Roman" panose="02020603050405020304" pitchFamily="18" charset="0"/>
                </a:rPr>
                <a:t>条件是：对所有 </a:t>
              </a:r>
              <a:r>
                <a:rPr kumimoji="0" lang="en-US" altLang="zh-CN" b="1" i="1" dirty="0" err="1">
                  <a:solidFill>
                    <a:schemeClr val="tx1"/>
                  </a:solidFill>
                  <a:ea typeface="黑体" panose="02010609060101010101" pitchFamily="49" charset="-122"/>
                  <a:cs typeface="Times New Roman" panose="02020603050405020304" pitchFamily="18" charset="0"/>
                </a:rPr>
                <a:t>i</a:t>
              </a:r>
              <a:r>
                <a:rPr kumimoji="0" lang="en-US" altLang="zh-CN" b="1" i="1"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有</a:t>
              </a:r>
            </a:p>
          </p:txBody>
        </p:sp>
        <p:pic>
          <p:nvPicPr>
            <p:cNvPr id="109588"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785" y="1733795"/>
              <a:ext cx="263525" cy="24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958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425" y="1719418"/>
              <a:ext cx="209550" cy="26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2" name="组合 18"/>
          <p:cNvGrpSpPr>
            <a:grpSpLocks/>
          </p:cNvGrpSpPr>
          <p:nvPr/>
        </p:nvGrpSpPr>
        <p:grpSpPr bwMode="auto">
          <a:xfrm>
            <a:off x="4730750" y="1570038"/>
            <a:ext cx="3971925" cy="1938337"/>
            <a:chOff x="4756150" y="2306638"/>
            <a:chExt cx="3971925" cy="1938992"/>
          </a:xfrm>
        </p:grpSpPr>
        <p:sp>
          <p:nvSpPr>
            <p:cNvPr id="109584" name="Rectangle 14"/>
            <p:cNvSpPr>
              <a:spLocks noChangeArrowheads="1"/>
            </p:cNvSpPr>
            <p:nvPr/>
          </p:nvSpPr>
          <p:spPr bwMode="auto">
            <a:xfrm>
              <a:off x="4756150" y="2306638"/>
              <a:ext cx="39719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dirty="0">
                  <a:solidFill>
                    <a:srgbClr val="C00000"/>
                  </a:solidFill>
                  <a:ea typeface="黑体" panose="02010609060101010101" pitchFamily="49" charset="-122"/>
                  <a:cs typeface="Times New Roman" panose="02020603050405020304" pitchFamily="18" charset="0"/>
                </a:rPr>
                <a:t>定理</a:t>
              </a:r>
              <a:r>
                <a:rPr kumimoji="0" lang="en-US" altLang="zh-CN"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设      和　 分别是</a:t>
              </a:r>
              <a:r>
                <a:rPr kumimoji="0" lang="zh-CN" altLang="en-US" dirty="0">
                  <a:solidFill>
                    <a:srgbClr val="7030A0"/>
                  </a:solidFill>
                  <a:ea typeface="黑体" panose="02010609060101010101" pitchFamily="49" charset="-122"/>
                  <a:cs typeface="Times New Roman" panose="02020603050405020304" pitchFamily="18" charset="0"/>
                </a:rPr>
                <a:t>对称</a:t>
              </a:r>
              <a:r>
                <a:rPr kumimoji="0" lang="zh-CN" altLang="en-US" dirty="0">
                  <a:solidFill>
                    <a:schemeClr val="tx1"/>
                  </a:solidFill>
                  <a:ea typeface="黑体" panose="02010609060101010101" pitchFamily="49" charset="-122"/>
                  <a:cs typeface="Times New Roman" panose="02020603050405020304" pitchFamily="18" charset="0"/>
                </a:rPr>
                <a:t>形式原始问题和对偶问题的</a:t>
              </a:r>
              <a:r>
                <a:rPr kumimoji="0" lang="zh-CN" altLang="en-US" dirty="0">
                  <a:solidFill>
                    <a:srgbClr val="7030A0"/>
                  </a:solidFill>
                  <a:ea typeface="黑体" panose="02010609060101010101" pitchFamily="49" charset="-122"/>
                  <a:cs typeface="Times New Roman" panose="02020603050405020304" pitchFamily="18" charset="0"/>
                </a:rPr>
                <a:t>可行解</a:t>
              </a:r>
              <a:r>
                <a:rPr kumimoji="0" lang="en-US" altLang="zh-CN"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则它们是各自最优解的</a:t>
              </a:r>
              <a:r>
                <a:rPr kumimoji="0" lang="zh-CN" altLang="en-US" dirty="0">
                  <a:solidFill>
                    <a:srgbClr val="7030A0"/>
                  </a:solidFill>
                  <a:ea typeface="黑体" panose="02010609060101010101" pitchFamily="49" charset="-122"/>
                  <a:cs typeface="Times New Roman" panose="02020603050405020304" pitchFamily="18" charset="0"/>
                </a:rPr>
                <a:t>充要</a:t>
              </a:r>
              <a:r>
                <a:rPr kumimoji="0" lang="zh-CN" altLang="en-US" dirty="0">
                  <a:solidFill>
                    <a:schemeClr val="tx1"/>
                  </a:solidFill>
                  <a:ea typeface="黑体" panose="02010609060101010101" pitchFamily="49" charset="-122"/>
                  <a:cs typeface="Times New Roman" panose="02020603050405020304" pitchFamily="18" charset="0"/>
                </a:rPr>
                <a:t>条件是：对所有的 </a:t>
              </a:r>
              <a:r>
                <a:rPr kumimoji="0" lang="en-US" altLang="zh-CN" b="1" i="1" dirty="0" err="1">
                  <a:solidFill>
                    <a:schemeClr val="tx1"/>
                  </a:solidFill>
                  <a:ea typeface="黑体" panose="02010609060101010101" pitchFamily="49" charset="-122"/>
                  <a:cs typeface="Times New Roman" panose="02020603050405020304" pitchFamily="18" charset="0"/>
                </a:rPr>
                <a:t>i</a:t>
              </a:r>
              <a:r>
                <a:rPr kumimoji="0" lang="en-US" altLang="zh-CN" i="1"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和 </a:t>
              </a:r>
              <a:r>
                <a:rPr kumimoji="0" lang="en-US" altLang="zh-CN" b="1" i="1" dirty="0">
                  <a:solidFill>
                    <a:schemeClr val="tx1"/>
                  </a:solidFill>
                  <a:ea typeface="黑体" panose="02010609060101010101" pitchFamily="49" charset="-122"/>
                  <a:cs typeface="Times New Roman" panose="02020603050405020304" pitchFamily="18" charset="0"/>
                </a:rPr>
                <a:t>j</a:t>
              </a:r>
              <a:r>
                <a:rPr kumimoji="0" lang="en-US" altLang="zh-CN" i="1" dirty="0">
                  <a:solidFill>
                    <a:schemeClr val="tx1"/>
                  </a:solidFill>
                  <a:ea typeface="黑体" panose="02010609060101010101" pitchFamily="49" charset="-122"/>
                  <a:cs typeface="Times New Roman" panose="02020603050405020304" pitchFamily="18" charset="0"/>
                </a:rPr>
                <a:t> </a:t>
              </a:r>
              <a:r>
                <a:rPr kumimoji="0" lang="zh-CN" altLang="en-US" dirty="0">
                  <a:solidFill>
                    <a:schemeClr val="tx1"/>
                  </a:solidFill>
                  <a:ea typeface="黑体" panose="02010609060101010101" pitchFamily="49" charset="-122"/>
                  <a:cs typeface="Times New Roman" panose="02020603050405020304" pitchFamily="18" charset="0"/>
                </a:rPr>
                <a:t>有</a:t>
              </a:r>
            </a:p>
          </p:txBody>
        </p:sp>
        <p:pic>
          <p:nvPicPr>
            <p:cNvPr id="109585"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300" y="2397125"/>
              <a:ext cx="2635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9586"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3063" y="2373313"/>
              <a:ext cx="2095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组合 16"/>
          <p:cNvGrpSpPr>
            <a:grpSpLocks/>
          </p:cNvGrpSpPr>
          <p:nvPr/>
        </p:nvGrpSpPr>
        <p:grpSpPr bwMode="auto">
          <a:xfrm>
            <a:off x="623888" y="3571875"/>
            <a:ext cx="3817937" cy="944563"/>
            <a:chOff x="623888" y="4359275"/>
            <a:chExt cx="3817937" cy="944563"/>
          </a:xfrm>
        </p:grpSpPr>
        <p:pic>
          <p:nvPicPr>
            <p:cNvPr id="109582"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575" y="4359275"/>
              <a:ext cx="3778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9583"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888" y="4849813"/>
              <a:ext cx="37274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组合 17"/>
          <p:cNvGrpSpPr>
            <a:grpSpLocks/>
          </p:cNvGrpSpPr>
          <p:nvPr/>
        </p:nvGrpSpPr>
        <p:grpSpPr bwMode="auto">
          <a:xfrm>
            <a:off x="4568825" y="3533775"/>
            <a:ext cx="4048125" cy="1978025"/>
            <a:chOff x="4568825" y="4346575"/>
            <a:chExt cx="4048125" cy="1978025"/>
          </a:xfrm>
        </p:grpSpPr>
        <p:pic>
          <p:nvPicPr>
            <p:cNvPr id="109578"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1075" y="4346575"/>
              <a:ext cx="3778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9579"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0900" y="5348288"/>
              <a:ext cx="39243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958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8825" y="5880100"/>
              <a:ext cx="40481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9581"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8688" y="4833938"/>
              <a:ext cx="3844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03434" name="TextBox 4"/>
          <p:cNvSpPr txBox="1">
            <a:spLocks noChangeArrowheads="1"/>
          </p:cNvSpPr>
          <p:nvPr/>
        </p:nvSpPr>
        <p:spPr bwMode="auto">
          <a:xfrm>
            <a:off x="431800" y="5983288"/>
            <a:ext cx="716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buFont typeface="Wingdings" pitchFamily="2" charset="2"/>
              <a:buChar char="l"/>
            </a:pPr>
            <a:r>
              <a:rPr lang="zh-CN" altLang="en-US">
                <a:latin typeface="Arial" pitchFamily="34" charset="0"/>
                <a:ea typeface="黑体" pitchFamily="2" charset="-122"/>
                <a:cs typeface="Arial" pitchFamily="34" charset="0"/>
              </a:rPr>
              <a:t>课本上定理</a:t>
            </a:r>
            <a:r>
              <a:rPr lang="en-US" altLang="zh-CN">
                <a:latin typeface="Arial" pitchFamily="34" charset="0"/>
                <a:ea typeface="黑体" pitchFamily="2" charset="-122"/>
                <a:cs typeface="Arial" pitchFamily="34" charset="0"/>
              </a:rPr>
              <a:t>3.2.1(p.63)</a:t>
            </a:r>
            <a:r>
              <a:rPr lang="zh-CN" altLang="en-US">
                <a:latin typeface="Arial" pitchFamily="34" charset="0"/>
                <a:ea typeface="黑体" pitchFamily="2" charset="-122"/>
                <a:cs typeface="Arial" pitchFamily="34" charset="0"/>
              </a:rPr>
              <a:t>的证明要用到互补定理！</a:t>
            </a:r>
          </a:p>
        </p:txBody>
      </p:sp>
      <p:sp>
        <p:nvSpPr>
          <p:cNvPr id="6" name="TextBox 5"/>
          <p:cNvSpPr txBox="1">
            <a:spLocks noChangeArrowheads="1"/>
          </p:cNvSpPr>
          <p:nvPr/>
        </p:nvSpPr>
        <p:spPr bwMode="auto">
          <a:xfrm>
            <a:off x="584200" y="5524500"/>
            <a:ext cx="680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a:solidFill>
                  <a:srgbClr val="7030A0"/>
                </a:solidFill>
                <a:latin typeface="黑体" pitchFamily="2" charset="-122"/>
                <a:ea typeface="黑体" pitchFamily="2" charset="-122"/>
              </a:rPr>
              <a:t>最优性＝原始可行性＋对偶可行性＋互补性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434"/>
                                        </p:tgtEl>
                                        <p:attrNameLst>
                                          <p:attrName>style.visibility</p:attrName>
                                        </p:attrNameLst>
                                      </p:cBhvr>
                                      <p:to>
                                        <p:strVal val="visible"/>
                                      </p:to>
                                    </p:set>
                                    <p:animEffect transition="in" filter="wipe(left)">
                                      <p:cBhvr>
                                        <p:cTn id="32" dur="500"/>
                                        <p:tgtEl>
                                          <p:spTgt spid="103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4" grpId="0"/>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5"/>
          <p:cNvSpPr txBox="1">
            <a:spLocks noChangeArrowheads="1"/>
          </p:cNvSpPr>
          <p:nvPr/>
        </p:nvSpPr>
        <p:spPr bwMode="auto">
          <a:xfrm>
            <a:off x="584200" y="654050"/>
            <a:ext cx="712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rPr>
              <a:t>互补定理</a:t>
            </a:r>
            <a:r>
              <a:rPr lang="en-US" altLang="zh-CN" sz="2800" b="1">
                <a:solidFill>
                  <a:srgbClr val="7030A0"/>
                </a:solidFill>
              </a:rPr>
              <a:t>(</a:t>
            </a:r>
            <a:r>
              <a:rPr lang="zh-CN" altLang="en-US" sz="2800" b="1">
                <a:solidFill>
                  <a:srgbClr val="7030A0"/>
                </a:solidFill>
              </a:rPr>
              <a:t>线性规划的最优性条件</a:t>
            </a:r>
            <a:r>
              <a:rPr lang="en-US" altLang="zh-CN" sz="2800" b="1">
                <a:solidFill>
                  <a:srgbClr val="7030A0"/>
                </a:solidFill>
              </a:rPr>
              <a:t>)</a:t>
            </a:r>
            <a:r>
              <a:rPr lang="zh-CN" altLang="en-US" sz="2800" b="1">
                <a:solidFill>
                  <a:srgbClr val="7030A0"/>
                </a:solidFill>
              </a:rPr>
              <a:t>的应用</a:t>
            </a:r>
            <a:endParaRPr lang="en-US" altLang="zh-CN" sz="2800" b="1">
              <a:solidFill>
                <a:srgbClr val="7030A0"/>
              </a:solidFill>
            </a:endParaRPr>
          </a:p>
        </p:txBody>
      </p:sp>
      <p:sp>
        <p:nvSpPr>
          <p:cNvPr id="110595" name="TextBox 15"/>
          <p:cNvSpPr txBox="1">
            <a:spLocks noChangeArrowheads="1"/>
          </p:cNvSpPr>
          <p:nvPr/>
        </p:nvSpPr>
        <p:spPr bwMode="auto">
          <a:xfrm>
            <a:off x="571500" y="1384300"/>
            <a:ext cx="1511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t>例 </a:t>
            </a:r>
            <a:r>
              <a:rPr lang="en-US" altLang="zh-CN" b="1"/>
              <a:t>2.3.5</a:t>
            </a:r>
            <a:endParaRPr lang="zh-CN" altLang="en-US" b="1"/>
          </a:p>
        </p:txBody>
      </p:sp>
      <p:pic>
        <p:nvPicPr>
          <p:cNvPr id="1105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1257300"/>
            <a:ext cx="514985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2936875"/>
            <a:ext cx="40513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5133975"/>
            <a:ext cx="252571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1388" y="5105400"/>
            <a:ext cx="34909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wipe(up)">
                                      <p:cBhvr>
                                        <p:cTn id="7" dur="500"/>
                                        <p:tgtEl>
                                          <p:spTgt spid="40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wipe(left)">
                                      <p:cBhvr>
                                        <p:cTn id="12" dur="500"/>
                                        <p:tgtEl>
                                          <p:spTgt spid="409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67"/>
                                        </p:tgtEl>
                                        <p:attrNameLst>
                                          <p:attrName>style.visibility</p:attrName>
                                        </p:attrNameLst>
                                      </p:cBhvr>
                                      <p:to>
                                        <p:strVal val="visible"/>
                                      </p:to>
                                    </p:set>
                                    <p:animEffect transition="in" filter="wipe(left)">
                                      <p:cBhvr>
                                        <p:cTn id="17"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优化理论与算法模板">
  <a:themeElements>
    <a:clrScheme name="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duction_401">
  <a:themeElements>
    <a:clrScheme name="Introduction_4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Introduction_40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Introduction_4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最优化理论与算法模板">
  <a:themeElements>
    <a:clrScheme name="1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1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最优化理论与算法模板">
  <a:themeElements>
    <a:clrScheme name="2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2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最优化理论与算法模板">
  <a:themeElements>
    <a:clrScheme name="3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3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最优化理论与算法模板">
  <a:themeElements>
    <a:clrScheme name="4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4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最优化理论与算法模板">
  <a:themeElements>
    <a:clrScheme name="5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5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最优化理论与算法模板">
  <a:themeElements>
    <a:clrScheme name="6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6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最优化理论与算法模板">
  <a:themeElements>
    <a:clrScheme name="7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7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10685</TotalTime>
  <Words>6326</Words>
  <Application>Microsoft Office PowerPoint</Application>
  <PresentationFormat>全屏显示(4:3)</PresentationFormat>
  <Paragraphs>793</Paragraphs>
  <Slides>119</Slides>
  <Notes>0</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2</vt:i4>
      </vt:variant>
      <vt:variant>
        <vt:lpstr>幻灯片标题</vt:lpstr>
      </vt:variant>
      <vt:variant>
        <vt:i4>119</vt:i4>
      </vt:variant>
    </vt:vector>
  </HeadingPairs>
  <TitlesOfParts>
    <vt:vector size="142" baseType="lpstr">
      <vt:lpstr>Arial Unicode MS</vt:lpstr>
      <vt:lpstr>大黑体</vt:lpstr>
      <vt:lpstr>仿宋_GB2312</vt:lpstr>
      <vt:lpstr>黑体</vt:lpstr>
      <vt:lpstr>华文新魏</vt:lpstr>
      <vt:lpstr>楷体_GB2312</vt:lpstr>
      <vt:lpstr>宋体</vt:lpstr>
      <vt:lpstr>Arial</vt:lpstr>
      <vt:lpstr>Calibri</vt:lpstr>
      <vt:lpstr>Cambria Math</vt:lpstr>
      <vt:lpstr>Times New Roman</vt:lpstr>
      <vt:lpstr>Wingdings</vt:lpstr>
      <vt:lpstr>最优化理论与算法模板</vt:lpstr>
      <vt:lpstr>Introduction_401</vt:lpstr>
      <vt:lpstr>1_最优化理论与算法模板</vt:lpstr>
      <vt:lpstr>2_最优化理论与算法模板</vt:lpstr>
      <vt:lpstr>3_最优化理论与算法模板</vt:lpstr>
      <vt:lpstr>4_最优化理论与算法模板</vt:lpstr>
      <vt:lpstr>5_最优化理论与算法模板</vt:lpstr>
      <vt:lpstr>6_最优化理论与算法模板</vt:lpstr>
      <vt:lpstr>7_最优化理论与算法模板</vt:lpstr>
      <vt:lpstr>Equation</vt:lpstr>
      <vt:lpstr>公式</vt:lpstr>
      <vt:lpstr>线性规划：基本理论与方法 </vt:lpstr>
      <vt:lpstr>PowerPoint 演示文稿</vt:lpstr>
      <vt:lpstr>PowerPoint 演示文稿</vt:lpstr>
      <vt:lpstr>2.1.1 问题举例与解的几何特征</vt:lpstr>
      <vt:lpstr>PowerPoint 演示文稿</vt:lpstr>
      <vt:lpstr> 例4. 其它应用 </vt:lpstr>
      <vt:lpstr>PowerPoint 演示文稿</vt:lpstr>
      <vt:lpstr>PowerPoint 演示文稿</vt:lpstr>
      <vt:lpstr>PowerPoint 演示文稿</vt:lpstr>
      <vt:lpstr>PowerPoint 演示文稿</vt:lpstr>
      <vt:lpstr>PowerPoint 演示文稿</vt:lpstr>
      <vt:lpstr>例4. 化成标准形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线性规划问题解的几种情况</vt:lpstr>
      <vt:lpstr>2.2 单纯形法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线性规划的历史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如何由原始问题的解得到对偶问题的解？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对偶单纯形法的几何直观</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北京航空航天大学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实用优化方法</dc:title>
  <dc:creator>刘红英</dc:creator>
  <cp:lastModifiedBy>BUAA</cp:lastModifiedBy>
  <cp:revision>1075</cp:revision>
  <dcterms:created xsi:type="dcterms:W3CDTF">1997-11-08T17:22:06Z</dcterms:created>
  <dcterms:modified xsi:type="dcterms:W3CDTF">2021-09-14T03:37:54Z</dcterms:modified>
</cp:coreProperties>
</file>