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02" r:id="rId2"/>
    <p:sldMasterId id="2147483703" r:id="rId3"/>
    <p:sldMasterId id="2147483704" r:id="rId4"/>
    <p:sldMasterId id="2147483705" r:id="rId5"/>
    <p:sldMasterId id="2147483706" r:id="rId6"/>
    <p:sldMasterId id="2147483707" r:id="rId7"/>
    <p:sldMasterId id="2147483708" r:id="rId8"/>
    <p:sldMasterId id="2147483709" r:id="rId9"/>
  </p:sldMasterIdLst>
  <p:notesMasterIdLst>
    <p:notesMasterId r:id="rId73"/>
  </p:notesMasterIdLst>
  <p:handoutMasterIdLst>
    <p:handoutMasterId r:id="rId74"/>
  </p:handoutMasterIdLst>
  <p:sldIdLst>
    <p:sldId id="791" r:id="rId10"/>
    <p:sldId id="857" r:id="rId11"/>
    <p:sldId id="793" r:id="rId12"/>
    <p:sldId id="794" r:id="rId13"/>
    <p:sldId id="795" r:id="rId14"/>
    <p:sldId id="796" r:id="rId15"/>
    <p:sldId id="850" r:id="rId16"/>
    <p:sldId id="797" r:id="rId17"/>
    <p:sldId id="798" r:id="rId18"/>
    <p:sldId id="799" r:id="rId19"/>
    <p:sldId id="851" r:id="rId20"/>
    <p:sldId id="852" r:id="rId21"/>
    <p:sldId id="853" r:id="rId22"/>
    <p:sldId id="854" r:id="rId23"/>
    <p:sldId id="802" r:id="rId24"/>
    <p:sldId id="860" r:id="rId25"/>
    <p:sldId id="803" r:id="rId26"/>
    <p:sldId id="804" r:id="rId27"/>
    <p:sldId id="805" r:id="rId28"/>
    <p:sldId id="806" r:id="rId29"/>
    <p:sldId id="807" r:id="rId30"/>
    <p:sldId id="808" r:id="rId31"/>
    <p:sldId id="844" r:id="rId32"/>
    <p:sldId id="858" r:id="rId33"/>
    <p:sldId id="812" r:id="rId34"/>
    <p:sldId id="845" r:id="rId35"/>
    <p:sldId id="813" r:id="rId36"/>
    <p:sldId id="814" r:id="rId37"/>
    <p:sldId id="856" r:id="rId38"/>
    <p:sldId id="838" r:id="rId39"/>
    <p:sldId id="839" r:id="rId40"/>
    <p:sldId id="855" r:id="rId41"/>
    <p:sldId id="840" r:id="rId42"/>
    <p:sldId id="815" r:id="rId43"/>
    <p:sldId id="816" r:id="rId44"/>
    <p:sldId id="817" r:id="rId45"/>
    <p:sldId id="818" r:id="rId46"/>
    <p:sldId id="819" r:id="rId47"/>
    <p:sldId id="841" r:id="rId48"/>
    <p:sldId id="842" r:id="rId49"/>
    <p:sldId id="843" r:id="rId50"/>
    <p:sldId id="821" r:id="rId51"/>
    <p:sldId id="859" r:id="rId52"/>
    <p:sldId id="822" r:id="rId53"/>
    <p:sldId id="823" r:id="rId54"/>
    <p:sldId id="824" r:id="rId55"/>
    <p:sldId id="825" r:id="rId56"/>
    <p:sldId id="826" r:id="rId57"/>
    <p:sldId id="827" r:id="rId58"/>
    <p:sldId id="828" r:id="rId59"/>
    <p:sldId id="829" r:id="rId60"/>
    <p:sldId id="849" r:id="rId61"/>
    <p:sldId id="830" r:id="rId62"/>
    <p:sldId id="831" r:id="rId63"/>
    <p:sldId id="862" r:id="rId64"/>
    <p:sldId id="832" r:id="rId65"/>
    <p:sldId id="863" r:id="rId66"/>
    <p:sldId id="833" r:id="rId67"/>
    <p:sldId id="834" r:id="rId68"/>
    <p:sldId id="835" r:id="rId69"/>
    <p:sldId id="836" r:id="rId70"/>
    <p:sldId id="837" r:id="rId71"/>
    <p:sldId id="848" r:id="rId72"/>
  </p:sldIdLst>
  <p:sldSz cx="9144000" cy="6858000" type="screen4x3"/>
  <p:notesSz cx="7099300" cy="10234613"/>
  <p:defaultTextStyle>
    <a:defPPr>
      <a:defRPr lang="zh-CN"/>
    </a:defPPr>
    <a:lvl1pPr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1pPr>
    <a:lvl2pPr marL="4572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2pPr>
    <a:lvl3pPr marL="9144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3pPr>
    <a:lvl4pPr marL="13716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4pPr>
    <a:lvl5pPr marL="1828800" algn="ctr" rtl="0" eaLnBrk="0" fontAlgn="base" hangingPunct="0">
      <a:spcBef>
        <a:spcPct val="0"/>
      </a:spcBef>
      <a:spcAft>
        <a:spcPct val="0"/>
      </a:spcAft>
      <a:defRPr kumimoji="1" sz="2400" kern="1200">
        <a:solidFill>
          <a:srgbClr val="000066"/>
        </a:solidFill>
        <a:latin typeface="Times New Roman" pitchFamily="18" charset="0"/>
        <a:ea typeface="宋体" pitchFamily="2" charset="-122"/>
        <a:cs typeface="+mn-cs"/>
      </a:defRPr>
    </a:lvl5pPr>
    <a:lvl6pPr marL="2286000" algn="l" defTabSz="914400" rtl="0" eaLnBrk="1" latinLnBrk="0" hangingPunct="1">
      <a:defRPr kumimoji="1" sz="2400" kern="1200">
        <a:solidFill>
          <a:srgbClr val="000066"/>
        </a:solidFill>
        <a:latin typeface="Times New Roman" pitchFamily="18" charset="0"/>
        <a:ea typeface="宋体" pitchFamily="2" charset="-122"/>
        <a:cs typeface="+mn-cs"/>
      </a:defRPr>
    </a:lvl6pPr>
    <a:lvl7pPr marL="2743200" algn="l" defTabSz="914400" rtl="0" eaLnBrk="1" latinLnBrk="0" hangingPunct="1">
      <a:defRPr kumimoji="1" sz="2400" kern="1200">
        <a:solidFill>
          <a:srgbClr val="000066"/>
        </a:solidFill>
        <a:latin typeface="Times New Roman" pitchFamily="18" charset="0"/>
        <a:ea typeface="宋体" pitchFamily="2" charset="-122"/>
        <a:cs typeface="+mn-cs"/>
      </a:defRPr>
    </a:lvl7pPr>
    <a:lvl8pPr marL="3200400" algn="l" defTabSz="914400" rtl="0" eaLnBrk="1" latinLnBrk="0" hangingPunct="1">
      <a:defRPr kumimoji="1" sz="2400" kern="1200">
        <a:solidFill>
          <a:srgbClr val="000066"/>
        </a:solidFill>
        <a:latin typeface="Times New Roman" pitchFamily="18" charset="0"/>
        <a:ea typeface="宋体" pitchFamily="2" charset="-122"/>
        <a:cs typeface="+mn-cs"/>
      </a:defRPr>
    </a:lvl8pPr>
    <a:lvl9pPr marL="3657600" algn="l" defTabSz="914400" rtl="0" eaLnBrk="1" latinLnBrk="0" hangingPunct="1">
      <a:defRPr kumimoji="1" sz="2400"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008080"/>
    <a:srgbClr val="FFFFCC"/>
    <a:srgbClr val="CC0000"/>
    <a:srgbClr val="000066"/>
    <a:srgbClr val="339966"/>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4" autoAdjust="0"/>
    <p:restoredTop sz="97909" autoAdjust="0"/>
  </p:normalViewPr>
  <p:slideViewPr>
    <p:cSldViewPr snapToGrid="0">
      <p:cViewPr varScale="1">
        <p:scale>
          <a:sx n="63" d="100"/>
          <a:sy n="63" d="100"/>
        </p:scale>
        <p:origin x="1648" y="60"/>
      </p:cViewPr>
      <p:guideLst>
        <p:guide orient="horz" pos="2880"/>
        <p:guide pos="216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3" d="100"/>
          <a:sy n="43" d="100"/>
        </p:scale>
        <p:origin x="-1416" y="-9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s>
</file>

<file path=ppt/_rels/viewProps.xml.rels><?xml version="1.0" encoding="UTF-8" standalone="yes"?>
<Relationships xmlns="http://schemas.openxmlformats.org/package/2006/relationships"><Relationship Id="rId1"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 Id="rId4" Type="http://schemas.openxmlformats.org/officeDocument/2006/relationships/image" Target="../media/image7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85.wmf"/><Relationship Id="rId1" Type="http://schemas.openxmlformats.org/officeDocument/2006/relationships/image" Target="../media/image18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image" Target="../media/image205.wmf"/><Relationship Id="rId7" Type="http://schemas.openxmlformats.org/officeDocument/2006/relationships/image" Target="../media/image209.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1.emf"/><Relationship Id="rId4"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fld id="{F112F705-B870-48E4-A753-2B5EA61287C4}" type="slidenum">
              <a:rPr lang="en-US" altLang="zh-CN"/>
              <a:pPr>
                <a:defRPr/>
              </a:pPr>
              <a:t>‹#›</a:t>
            </a:fld>
            <a:endParaRPr lang="en-US" altLang="zh-CN"/>
          </a:p>
        </p:txBody>
      </p:sp>
    </p:spTree>
    <p:extLst>
      <p:ext uri="{BB962C8B-B14F-4D97-AF65-F5344CB8AC3E}">
        <p14:creationId xmlns:p14="http://schemas.microsoft.com/office/powerpoint/2010/main" val="657121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endParaRPr lang="en-US" altLang="zh-CN"/>
          </a:p>
        </p:txBody>
      </p:sp>
      <p:sp>
        <p:nvSpPr>
          <p:cNvPr id="72708" name="Rectangle 4"/>
          <p:cNvSpPr>
            <a:spLocks noGrp="1" noRot="1" noChangeAspect="1" noChangeArrowheads="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p:spPr>
        <p:txBody>
          <a:bodyPr vert="horz" wrap="square" lIns="95217" tIns="47608" rIns="95217" bIns="47608"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l" defTabSz="950913" eaLnBrk="1" hangingPunct="1">
              <a:defRPr sz="1200">
                <a:solidFill>
                  <a:schemeClr val="tx1"/>
                </a:solidFill>
                <a:ea typeface="仿宋_GB2312" pitchFamily="49"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217" tIns="47608" rIns="95217" bIns="47608" numCol="1" anchor="b" anchorCtr="0" compatLnSpc="1">
            <a:prstTxWarp prst="textNoShape">
              <a:avLst/>
            </a:prstTxWarp>
          </a:bodyPr>
          <a:lstStyle>
            <a:lvl1pPr algn="r" defTabSz="950913" eaLnBrk="1" hangingPunct="1">
              <a:defRPr sz="1200">
                <a:solidFill>
                  <a:schemeClr val="tx1"/>
                </a:solidFill>
                <a:ea typeface="仿宋_GB2312" pitchFamily="49" charset="-122"/>
              </a:defRPr>
            </a:lvl1pPr>
          </a:lstStyle>
          <a:p>
            <a:pPr>
              <a:defRPr/>
            </a:pPr>
            <a:fld id="{AEBB9054-B316-4B37-84A2-9F589277638D}" type="slidenum">
              <a:rPr lang="en-US" altLang="zh-CN"/>
              <a:pPr>
                <a:defRPr/>
              </a:pPr>
              <a:t>‹#›</a:t>
            </a:fld>
            <a:endParaRPr lang="en-US" altLang="zh-CN"/>
          </a:p>
        </p:txBody>
      </p:sp>
    </p:spTree>
    <p:extLst>
      <p:ext uri="{BB962C8B-B14F-4D97-AF65-F5344CB8AC3E}">
        <p14:creationId xmlns:p14="http://schemas.microsoft.com/office/powerpoint/2010/main" val="1363291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992188" y="768350"/>
            <a:ext cx="5114925" cy="3836988"/>
          </a:xfrm>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a:solidFill>
                  <a:srgbClr val="000066"/>
                </a:solidFill>
                <a:latin typeface="Times New Roman" pitchFamily="18" charset="0"/>
                <a:ea typeface="宋体" pitchFamily="2" charset="-122"/>
              </a:defRPr>
            </a:lvl1pPr>
            <a:lvl2pPr marL="742950" indent="-285750" defTabSz="950913">
              <a:defRPr kumimoji="1" sz="2400">
                <a:solidFill>
                  <a:srgbClr val="000066"/>
                </a:solidFill>
                <a:latin typeface="Times New Roman" pitchFamily="18" charset="0"/>
                <a:ea typeface="宋体" pitchFamily="2" charset="-122"/>
              </a:defRPr>
            </a:lvl2pPr>
            <a:lvl3pPr marL="1143000" indent="-228600" defTabSz="950913">
              <a:defRPr kumimoji="1" sz="2400">
                <a:solidFill>
                  <a:srgbClr val="000066"/>
                </a:solidFill>
                <a:latin typeface="Times New Roman" pitchFamily="18" charset="0"/>
                <a:ea typeface="宋体" pitchFamily="2" charset="-122"/>
              </a:defRPr>
            </a:lvl3pPr>
            <a:lvl4pPr marL="1600200" indent="-228600" defTabSz="950913">
              <a:defRPr kumimoji="1" sz="2400">
                <a:solidFill>
                  <a:srgbClr val="000066"/>
                </a:solidFill>
                <a:latin typeface="Times New Roman" pitchFamily="18" charset="0"/>
                <a:ea typeface="宋体" pitchFamily="2" charset="-122"/>
              </a:defRPr>
            </a:lvl4pPr>
            <a:lvl5pPr marL="2057400" indent="-228600" defTabSz="950913">
              <a:defRPr kumimoji="1" sz="2400">
                <a:solidFill>
                  <a:srgbClr val="000066"/>
                </a:solidFill>
                <a:latin typeface="Times New Roman" pitchFamily="18" charset="0"/>
                <a:ea typeface="宋体" pitchFamily="2" charset="-122"/>
              </a:defRPr>
            </a:lvl5pPr>
            <a:lvl6pPr marL="25146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fld id="{CABEE86E-EFD6-4354-A132-B2AAF66CE890}" type="slidenum">
              <a:rPr lang="en-US" altLang="zh-CN" sz="1200" smtClean="0">
                <a:solidFill>
                  <a:schemeClr val="tx1"/>
                </a:solidFill>
                <a:ea typeface="仿宋_GB2312" pitchFamily="49" charset="-122"/>
              </a:rPr>
              <a:pPr/>
              <a:t>6</a:t>
            </a:fld>
            <a:endParaRPr lang="en-US" altLang="zh-CN" sz="1200">
              <a:solidFill>
                <a:schemeClr val="tx1"/>
              </a:solidFill>
              <a:ea typeface="仿宋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BB9054-B316-4B37-84A2-9F589277638D}" type="slidenum">
              <a:rPr lang="en-US" altLang="zh-CN" smtClean="0"/>
              <a:pPr>
                <a:defRPr/>
              </a:pPr>
              <a:t>9</a:t>
            </a:fld>
            <a:endParaRPr lang="en-US" altLang="zh-CN"/>
          </a:p>
        </p:txBody>
      </p:sp>
    </p:spTree>
    <p:extLst>
      <p:ext uri="{BB962C8B-B14F-4D97-AF65-F5344CB8AC3E}">
        <p14:creationId xmlns:p14="http://schemas.microsoft.com/office/powerpoint/2010/main" val="326270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992188" y="768350"/>
            <a:ext cx="5114925" cy="3836988"/>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当所有边权都为正时，由于不会存在一个距离更短的没扩展过的点，所以这个点的距离永远不会再被改变，因而保证了算法的正确性。</a:t>
            </a: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a:solidFill>
                  <a:srgbClr val="000066"/>
                </a:solidFill>
                <a:latin typeface="Times New Roman" pitchFamily="18" charset="0"/>
                <a:ea typeface="宋体" pitchFamily="2" charset="-122"/>
              </a:defRPr>
            </a:lvl1pPr>
            <a:lvl2pPr marL="742950" indent="-285750" defTabSz="950913">
              <a:defRPr kumimoji="1" sz="2400">
                <a:solidFill>
                  <a:srgbClr val="000066"/>
                </a:solidFill>
                <a:latin typeface="Times New Roman" pitchFamily="18" charset="0"/>
                <a:ea typeface="宋体" pitchFamily="2" charset="-122"/>
              </a:defRPr>
            </a:lvl2pPr>
            <a:lvl3pPr marL="1143000" indent="-228600" defTabSz="950913">
              <a:defRPr kumimoji="1" sz="2400">
                <a:solidFill>
                  <a:srgbClr val="000066"/>
                </a:solidFill>
                <a:latin typeface="Times New Roman" pitchFamily="18" charset="0"/>
                <a:ea typeface="宋体" pitchFamily="2" charset="-122"/>
              </a:defRPr>
            </a:lvl3pPr>
            <a:lvl4pPr marL="1600200" indent="-228600" defTabSz="950913">
              <a:defRPr kumimoji="1" sz="2400">
                <a:solidFill>
                  <a:srgbClr val="000066"/>
                </a:solidFill>
                <a:latin typeface="Times New Roman" pitchFamily="18" charset="0"/>
                <a:ea typeface="宋体" pitchFamily="2" charset="-122"/>
              </a:defRPr>
            </a:lvl4pPr>
            <a:lvl5pPr marL="2057400" indent="-228600" defTabSz="950913">
              <a:defRPr kumimoji="1" sz="2400">
                <a:solidFill>
                  <a:srgbClr val="000066"/>
                </a:solidFill>
                <a:latin typeface="Times New Roman" pitchFamily="18" charset="0"/>
                <a:ea typeface="宋体" pitchFamily="2" charset="-122"/>
              </a:defRPr>
            </a:lvl5pPr>
            <a:lvl6pPr marL="25146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defTabSz="950913"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fld id="{44E36197-9806-42AB-9630-C71CB7FDC08B}" type="slidenum">
              <a:rPr lang="en-US" altLang="zh-CN" sz="1200" smtClean="0">
                <a:solidFill>
                  <a:schemeClr val="tx1"/>
                </a:solidFill>
                <a:ea typeface="仿宋_GB2312" pitchFamily="49" charset="-122"/>
              </a:rPr>
              <a:pPr/>
              <a:t>37</a:t>
            </a:fld>
            <a:endParaRPr lang="en-US" altLang="zh-CN" sz="1200">
              <a:solidFill>
                <a:schemeClr val="tx1"/>
              </a:solidFill>
              <a:ea typeface="仿宋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1CD8AB6-5D51-49B9-B711-82259A656E79}"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13351-A7E5-4E84-9440-736394F4CC3F}" type="slidenum">
              <a:rPr lang="zh-CN" altLang="en-US"/>
              <a:pPr>
                <a:defRPr/>
              </a:pPr>
              <a:t>‹#›</a:t>
            </a:fld>
            <a:endParaRPr lang="zh-CN" altLang="en-US"/>
          </a:p>
        </p:txBody>
      </p:sp>
    </p:spTree>
    <p:extLst>
      <p:ext uri="{BB962C8B-B14F-4D97-AF65-F5344CB8AC3E}">
        <p14:creationId xmlns:p14="http://schemas.microsoft.com/office/powerpoint/2010/main" val="14857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6C7C76-DD7A-482C-AE4F-03F50D873E7E}"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1F9EFD2-6472-412B-8F71-D784CB230191}" type="slidenum">
              <a:rPr lang="zh-CN" altLang="en-US"/>
              <a:pPr>
                <a:defRPr/>
              </a:pPr>
              <a:t>‹#›</a:t>
            </a:fld>
            <a:endParaRPr lang="zh-CN" altLang="en-US"/>
          </a:p>
        </p:txBody>
      </p:sp>
    </p:spTree>
    <p:extLst>
      <p:ext uri="{BB962C8B-B14F-4D97-AF65-F5344CB8AC3E}">
        <p14:creationId xmlns:p14="http://schemas.microsoft.com/office/powerpoint/2010/main" val="18382574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B73640-CAC8-47B2-8245-DE17ABB983AA}"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493C2A-E710-40B6-B50E-BBDBFA5FA63C}" type="slidenum">
              <a:rPr lang="zh-CN" altLang="en-US"/>
              <a:pPr>
                <a:defRPr/>
              </a:pPr>
              <a:t>‹#›</a:t>
            </a:fld>
            <a:endParaRPr lang="zh-CN" altLang="en-US"/>
          </a:p>
        </p:txBody>
      </p:sp>
    </p:spTree>
    <p:extLst>
      <p:ext uri="{BB962C8B-B14F-4D97-AF65-F5344CB8AC3E}">
        <p14:creationId xmlns:p14="http://schemas.microsoft.com/office/powerpoint/2010/main" val="11803637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502FE26-9314-4DDE-8D7E-02F5189D4DF7}"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FFDC60-72E3-441E-90FD-ADF47AC17941}" type="slidenum">
              <a:rPr lang="zh-CN" altLang="en-US"/>
              <a:pPr>
                <a:defRPr/>
              </a:pPr>
              <a:t>‹#›</a:t>
            </a:fld>
            <a:endParaRPr lang="zh-CN" altLang="en-US"/>
          </a:p>
        </p:txBody>
      </p:sp>
    </p:spTree>
    <p:extLst>
      <p:ext uri="{BB962C8B-B14F-4D97-AF65-F5344CB8AC3E}">
        <p14:creationId xmlns:p14="http://schemas.microsoft.com/office/powerpoint/2010/main" val="360903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C1CBDFF-0044-4040-BCFB-A5291859B6EF}"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85DDFE-7D56-4E0E-AFB0-73DA8F9C774D}" type="slidenum">
              <a:rPr lang="zh-CN" altLang="en-US"/>
              <a:pPr>
                <a:defRPr/>
              </a:pPr>
              <a:t>‹#›</a:t>
            </a:fld>
            <a:endParaRPr lang="zh-CN" altLang="en-US"/>
          </a:p>
        </p:txBody>
      </p:sp>
    </p:spTree>
    <p:extLst>
      <p:ext uri="{BB962C8B-B14F-4D97-AF65-F5344CB8AC3E}">
        <p14:creationId xmlns:p14="http://schemas.microsoft.com/office/powerpoint/2010/main" val="272119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79E26C77-63BC-4F3C-A84A-34BAFFDCF440}"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575818C-2D65-4629-ADDD-DD54FDEBE53C}" type="slidenum">
              <a:rPr lang="zh-CN" altLang="en-US"/>
              <a:pPr>
                <a:defRPr/>
              </a:pPr>
              <a:t>‹#›</a:t>
            </a:fld>
            <a:endParaRPr lang="zh-CN" altLang="en-US"/>
          </a:p>
        </p:txBody>
      </p:sp>
    </p:spTree>
    <p:extLst>
      <p:ext uri="{BB962C8B-B14F-4D97-AF65-F5344CB8AC3E}">
        <p14:creationId xmlns:p14="http://schemas.microsoft.com/office/powerpoint/2010/main" val="1407742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ADD9B99-6A48-4F8B-905F-67E32E05764F}"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7C9118-F80F-4924-B7FE-D074B3C077F7}" type="slidenum">
              <a:rPr lang="zh-CN" altLang="en-US"/>
              <a:pPr>
                <a:defRPr/>
              </a:pPr>
              <a:t>‹#›</a:t>
            </a:fld>
            <a:endParaRPr lang="zh-CN" altLang="en-US"/>
          </a:p>
        </p:txBody>
      </p:sp>
    </p:spTree>
    <p:extLst>
      <p:ext uri="{BB962C8B-B14F-4D97-AF65-F5344CB8AC3E}">
        <p14:creationId xmlns:p14="http://schemas.microsoft.com/office/powerpoint/2010/main" val="2399592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300529D-9872-4947-BC9F-6DE203446DCE}"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E5ED18D-E47B-41A5-965E-0DC1EED805CC}" type="slidenum">
              <a:rPr lang="zh-CN" altLang="en-US"/>
              <a:pPr>
                <a:defRPr/>
              </a:pPr>
              <a:t>‹#›</a:t>
            </a:fld>
            <a:endParaRPr lang="zh-CN" altLang="en-US"/>
          </a:p>
        </p:txBody>
      </p:sp>
    </p:spTree>
    <p:extLst>
      <p:ext uri="{BB962C8B-B14F-4D97-AF65-F5344CB8AC3E}">
        <p14:creationId xmlns:p14="http://schemas.microsoft.com/office/powerpoint/2010/main" val="1885944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B10341-49FF-4419-85D4-5270496431AD}"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1161BB-F7D5-47A4-986F-F70E2FFD917C}" type="slidenum">
              <a:rPr lang="zh-CN" altLang="en-US"/>
              <a:pPr>
                <a:defRPr/>
              </a:pPr>
              <a:t>‹#›</a:t>
            </a:fld>
            <a:endParaRPr lang="zh-CN" altLang="en-US"/>
          </a:p>
        </p:txBody>
      </p:sp>
    </p:spTree>
    <p:extLst>
      <p:ext uri="{BB962C8B-B14F-4D97-AF65-F5344CB8AC3E}">
        <p14:creationId xmlns:p14="http://schemas.microsoft.com/office/powerpoint/2010/main" val="827426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8BD0B68-2A3F-4FF3-9F18-C36247800FF6}"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409038-A4F6-4B9B-A76C-A0FD4021AF10}" type="slidenum">
              <a:rPr lang="zh-CN" altLang="en-US"/>
              <a:pPr>
                <a:defRPr/>
              </a:pPr>
              <a:t>‹#›</a:t>
            </a:fld>
            <a:endParaRPr lang="zh-CN" altLang="en-US"/>
          </a:p>
        </p:txBody>
      </p:sp>
    </p:spTree>
    <p:extLst>
      <p:ext uri="{BB962C8B-B14F-4D97-AF65-F5344CB8AC3E}">
        <p14:creationId xmlns:p14="http://schemas.microsoft.com/office/powerpoint/2010/main" val="385721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4DF6E11-BF98-4397-9013-854B40026F96}"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22232F1-EADC-491E-AD3C-1B3C7822718E}" type="slidenum">
              <a:rPr lang="zh-CN" altLang="en-US"/>
              <a:pPr>
                <a:defRPr/>
              </a:pPr>
              <a:t>‹#›</a:t>
            </a:fld>
            <a:endParaRPr lang="zh-CN" altLang="en-US"/>
          </a:p>
        </p:txBody>
      </p:sp>
    </p:spTree>
    <p:extLst>
      <p:ext uri="{BB962C8B-B14F-4D97-AF65-F5344CB8AC3E}">
        <p14:creationId xmlns:p14="http://schemas.microsoft.com/office/powerpoint/2010/main" val="2603420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A7DC991-BA19-47A4-9367-3C94EA5CB9CC}"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768114B-BECD-4DCE-B069-60BC1753E42B}" type="slidenum">
              <a:rPr lang="zh-CN" altLang="en-US"/>
              <a:pPr>
                <a:defRPr/>
              </a:pPr>
              <a:t>‹#›</a:t>
            </a:fld>
            <a:endParaRPr lang="zh-CN" altLang="en-US"/>
          </a:p>
        </p:txBody>
      </p:sp>
    </p:spTree>
    <p:extLst>
      <p:ext uri="{BB962C8B-B14F-4D97-AF65-F5344CB8AC3E}">
        <p14:creationId xmlns:p14="http://schemas.microsoft.com/office/powerpoint/2010/main" val="2461094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5FF43BE-6CAF-4D73-A444-685A7586D328}"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5238232-95AC-4339-846A-FE070F914014}" type="slidenum">
              <a:rPr lang="zh-CN" altLang="en-US"/>
              <a:pPr>
                <a:defRPr/>
              </a:pPr>
              <a:t>‹#›</a:t>
            </a:fld>
            <a:endParaRPr lang="zh-CN" altLang="en-US"/>
          </a:p>
        </p:txBody>
      </p:sp>
    </p:spTree>
    <p:extLst>
      <p:ext uri="{BB962C8B-B14F-4D97-AF65-F5344CB8AC3E}">
        <p14:creationId xmlns:p14="http://schemas.microsoft.com/office/powerpoint/2010/main" val="116470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E86F4CE-5907-4697-B550-455406D61974}"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DFCAB4-4CEC-49BB-8220-10D9A0093F6E}" type="slidenum">
              <a:rPr lang="zh-CN" altLang="en-US"/>
              <a:pPr>
                <a:defRPr/>
              </a:pPr>
              <a:t>‹#›</a:t>
            </a:fld>
            <a:endParaRPr lang="zh-CN" altLang="en-US"/>
          </a:p>
        </p:txBody>
      </p:sp>
    </p:spTree>
    <p:extLst>
      <p:ext uri="{BB962C8B-B14F-4D97-AF65-F5344CB8AC3E}">
        <p14:creationId xmlns:p14="http://schemas.microsoft.com/office/powerpoint/2010/main" val="2931433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1CEE60D-AFBF-484E-BC5D-9A53E2DED9E3}"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425E0FC-C57B-4D2C-913E-5817FDF3AE7E}" type="slidenum">
              <a:rPr lang="zh-CN" altLang="en-US"/>
              <a:pPr>
                <a:defRPr/>
              </a:pPr>
              <a:t>‹#›</a:t>
            </a:fld>
            <a:endParaRPr lang="zh-CN" altLang="en-US"/>
          </a:p>
        </p:txBody>
      </p:sp>
    </p:spTree>
    <p:extLst>
      <p:ext uri="{BB962C8B-B14F-4D97-AF65-F5344CB8AC3E}">
        <p14:creationId xmlns:p14="http://schemas.microsoft.com/office/powerpoint/2010/main" val="1164582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3A8C3FD-CB26-416F-AE95-F46E130A5A15}"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3D1580-4D59-48DD-A7B3-985DD5CCEB7B}" type="slidenum">
              <a:rPr lang="zh-CN" altLang="en-US"/>
              <a:pPr>
                <a:defRPr/>
              </a:pPr>
              <a:t>‹#›</a:t>
            </a:fld>
            <a:endParaRPr lang="zh-CN" altLang="en-US"/>
          </a:p>
        </p:txBody>
      </p:sp>
    </p:spTree>
    <p:extLst>
      <p:ext uri="{BB962C8B-B14F-4D97-AF65-F5344CB8AC3E}">
        <p14:creationId xmlns:p14="http://schemas.microsoft.com/office/powerpoint/2010/main" val="2196731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F144DCC-0A73-4E6E-B6EE-0DCE66C87D37}"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D9C5DF4-49E8-4C14-A291-867E8A690CEA}" type="slidenum">
              <a:rPr lang="zh-CN" altLang="en-US"/>
              <a:pPr>
                <a:defRPr/>
              </a:pPr>
              <a:t>‹#›</a:t>
            </a:fld>
            <a:endParaRPr lang="zh-CN" altLang="en-US"/>
          </a:p>
        </p:txBody>
      </p:sp>
    </p:spTree>
    <p:extLst>
      <p:ext uri="{BB962C8B-B14F-4D97-AF65-F5344CB8AC3E}">
        <p14:creationId xmlns:p14="http://schemas.microsoft.com/office/powerpoint/2010/main" val="3039257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678AAA8-A14C-421D-8F67-EE4F05539DC6}"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A188BDD-F0F9-4FB4-87B5-74D5D82D6DE6}" type="slidenum">
              <a:rPr lang="zh-CN" altLang="en-US"/>
              <a:pPr>
                <a:defRPr/>
              </a:pPr>
              <a:t>‹#›</a:t>
            </a:fld>
            <a:endParaRPr lang="zh-CN" altLang="en-US"/>
          </a:p>
        </p:txBody>
      </p:sp>
    </p:spTree>
    <p:extLst>
      <p:ext uri="{BB962C8B-B14F-4D97-AF65-F5344CB8AC3E}">
        <p14:creationId xmlns:p14="http://schemas.microsoft.com/office/powerpoint/2010/main" val="23059483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FAB9CAB-A99B-484C-B0B2-EDE33A8C6D73}"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34B663A-3FDD-4E9B-BD6A-EC30BE4324F3}" type="slidenum">
              <a:rPr lang="zh-CN" altLang="en-US"/>
              <a:pPr>
                <a:defRPr/>
              </a:pPr>
              <a:t>‹#›</a:t>
            </a:fld>
            <a:endParaRPr lang="zh-CN" altLang="en-US"/>
          </a:p>
        </p:txBody>
      </p:sp>
    </p:spTree>
    <p:extLst>
      <p:ext uri="{BB962C8B-B14F-4D97-AF65-F5344CB8AC3E}">
        <p14:creationId xmlns:p14="http://schemas.microsoft.com/office/powerpoint/2010/main" val="246701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BE81BB0-DB71-433A-BBD0-CF1EB9D13870}"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9039F2-9A69-49F6-BC2E-91A93681FBEA}" type="slidenum">
              <a:rPr lang="zh-CN" altLang="en-US"/>
              <a:pPr>
                <a:defRPr/>
              </a:pPr>
              <a:t>‹#›</a:t>
            </a:fld>
            <a:endParaRPr lang="zh-CN" altLang="en-US"/>
          </a:p>
        </p:txBody>
      </p:sp>
    </p:spTree>
    <p:extLst>
      <p:ext uri="{BB962C8B-B14F-4D97-AF65-F5344CB8AC3E}">
        <p14:creationId xmlns:p14="http://schemas.microsoft.com/office/powerpoint/2010/main" val="2039974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6D5BDB-1F7C-4BF1-B5B3-ED2EB0020693}"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A469215-9747-45EC-B071-4DF46681CC93}" type="slidenum">
              <a:rPr lang="zh-CN" altLang="en-US"/>
              <a:pPr>
                <a:defRPr/>
              </a:pPr>
              <a:t>‹#›</a:t>
            </a:fld>
            <a:endParaRPr lang="zh-CN" altLang="en-US"/>
          </a:p>
        </p:txBody>
      </p:sp>
    </p:spTree>
    <p:extLst>
      <p:ext uri="{BB962C8B-B14F-4D97-AF65-F5344CB8AC3E}">
        <p14:creationId xmlns:p14="http://schemas.microsoft.com/office/powerpoint/2010/main" val="925931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A15F06E-62F0-4EDF-9F5E-8E940FE0A6D3}"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06B7819-0681-4B3F-8680-911DAAB58981}" type="slidenum">
              <a:rPr lang="zh-CN" altLang="en-US"/>
              <a:pPr>
                <a:defRPr/>
              </a:pPr>
              <a:t>‹#›</a:t>
            </a:fld>
            <a:endParaRPr lang="zh-CN" altLang="en-US"/>
          </a:p>
        </p:txBody>
      </p:sp>
    </p:spTree>
    <p:extLst>
      <p:ext uri="{BB962C8B-B14F-4D97-AF65-F5344CB8AC3E}">
        <p14:creationId xmlns:p14="http://schemas.microsoft.com/office/powerpoint/2010/main" val="4806594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9BD73A6-C4FE-4E3A-BC36-0173165B6226}"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EE6772-6964-4039-B6BA-79A4A4097B8E}" type="slidenum">
              <a:rPr lang="zh-CN" altLang="en-US"/>
              <a:pPr>
                <a:defRPr/>
              </a:pPr>
              <a:t>‹#›</a:t>
            </a:fld>
            <a:endParaRPr lang="zh-CN" altLang="en-US"/>
          </a:p>
        </p:txBody>
      </p:sp>
    </p:spTree>
    <p:extLst>
      <p:ext uri="{BB962C8B-B14F-4D97-AF65-F5344CB8AC3E}">
        <p14:creationId xmlns:p14="http://schemas.microsoft.com/office/powerpoint/2010/main" val="20319855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187041B-6ACE-44F3-A6F7-71664592C9A5}"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6901C84-0FFA-4CCF-82A0-E257939055D4}" type="slidenum">
              <a:rPr lang="zh-CN" altLang="en-US"/>
              <a:pPr>
                <a:defRPr/>
              </a:pPr>
              <a:t>‹#›</a:t>
            </a:fld>
            <a:endParaRPr lang="zh-CN" altLang="en-US"/>
          </a:p>
        </p:txBody>
      </p:sp>
    </p:spTree>
    <p:extLst>
      <p:ext uri="{BB962C8B-B14F-4D97-AF65-F5344CB8AC3E}">
        <p14:creationId xmlns:p14="http://schemas.microsoft.com/office/powerpoint/2010/main" val="201169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D3FE402-3F35-4F2C-8BEF-E60B1F0B31AD}"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1FB0A3-4ABD-4B32-A513-7D0175483D17}" type="slidenum">
              <a:rPr lang="zh-CN" altLang="en-US"/>
              <a:pPr>
                <a:defRPr/>
              </a:pPr>
              <a:t>‹#›</a:t>
            </a:fld>
            <a:endParaRPr lang="zh-CN" altLang="en-US"/>
          </a:p>
        </p:txBody>
      </p:sp>
    </p:spTree>
    <p:extLst>
      <p:ext uri="{BB962C8B-B14F-4D97-AF65-F5344CB8AC3E}">
        <p14:creationId xmlns:p14="http://schemas.microsoft.com/office/powerpoint/2010/main" val="1248341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F8DA0F5-9DAA-4722-9BA2-B7B5DC8F355F}"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C0928DE-7A64-4D7F-BFFA-DEA5F4CEF1D2}" type="slidenum">
              <a:rPr lang="zh-CN" altLang="en-US"/>
              <a:pPr>
                <a:defRPr/>
              </a:pPr>
              <a:t>‹#›</a:t>
            </a:fld>
            <a:endParaRPr lang="zh-CN" altLang="en-US"/>
          </a:p>
        </p:txBody>
      </p:sp>
    </p:spTree>
    <p:extLst>
      <p:ext uri="{BB962C8B-B14F-4D97-AF65-F5344CB8AC3E}">
        <p14:creationId xmlns:p14="http://schemas.microsoft.com/office/powerpoint/2010/main" val="1135332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65F9BD3-55BB-4E58-9AB7-0550A77622FF}"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CBE8D1-0E63-4FF3-AE03-33C367985CF3}" type="slidenum">
              <a:rPr lang="zh-CN" altLang="en-US"/>
              <a:pPr>
                <a:defRPr/>
              </a:pPr>
              <a:t>‹#›</a:t>
            </a:fld>
            <a:endParaRPr lang="zh-CN" altLang="en-US"/>
          </a:p>
        </p:txBody>
      </p:sp>
    </p:spTree>
    <p:extLst>
      <p:ext uri="{BB962C8B-B14F-4D97-AF65-F5344CB8AC3E}">
        <p14:creationId xmlns:p14="http://schemas.microsoft.com/office/powerpoint/2010/main" val="2211116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123FD4B-AECC-4B6C-A581-8F26653051B8}"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D3B33B-C8D2-46A7-86DC-761455EEAFB0}" type="slidenum">
              <a:rPr lang="zh-CN" altLang="en-US"/>
              <a:pPr>
                <a:defRPr/>
              </a:pPr>
              <a:t>‹#›</a:t>
            </a:fld>
            <a:endParaRPr lang="zh-CN" altLang="en-US"/>
          </a:p>
        </p:txBody>
      </p:sp>
    </p:spTree>
    <p:extLst>
      <p:ext uri="{BB962C8B-B14F-4D97-AF65-F5344CB8AC3E}">
        <p14:creationId xmlns:p14="http://schemas.microsoft.com/office/powerpoint/2010/main" val="2406161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D49C34E-91F1-4482-8136-ACED16B523A2}"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33C5BF1-8740-4F99-ABE8-86124C664ABF}" type="slidenum">
              <a:rPr lang="zh-CN" altLang="en-US"/>
              <a:pPr>
                <a:defRPr/>
              </a:pPr>
              <a:t>‹#›</a:t>
            </a:fld>
            <a:endParaRPr lang="zh-CN" altLang="en-US"/>
          </a:p>
        </p:txBody>
      </p:sp>
    </p:spTree>
    <p:extLst>
      <p:ext uri="{BB962C8B-B14F-4D97-AF65-F5344CB8AC3E}">
        <p14:creationId xmlns:p14="http://schemas.microsoft.com/office/powerpoint/2010/main" val="34472399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A7C283-AD4A-4583-9947-97BFCF1B3FCA}"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58F65A-A75D-430F-95B2-1DEEDF9E775B}" type="slidenum">
              <a:rPr lang="zh-CN" altLang="en-US"/>
              <a:pPr>
                <a:defRPr/>
              </a:pPr>
              <a:t>‹#›</a:t>
            </a:fld>
            <a:endParaRPr lang="zh-CN" altLang="en-US"/>
          </a:p>
        </p:txBody>
      </p:sp>
    </p:spTree>
    <p:extLst>
      <p:ext uri="{BB962C8B-B14F-4D97-AF65-F5344CB8AC3E}">
        <p14:creationId xmlns:p14="http://schemas.microsoft.com/office/powerpoint/2010/main" val="33163042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31502FC-C888-495E-A31F-AC245F25C87F}"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24C893-A010-4B70-A414-504C324E76CA}" type="slidenum">
              <a:rPr lang="zh-CN" altLang="en-US"/>
              <a:pPr>
                <a:defRPr/>
              </a:pPr>
              <a:t>‹#›</a:t>
            </a:fld>
            <a:endParaRPr lang="zh-CN" altLang="en-US"/>
          </a:p>
        </p:txBody>
      </p:sp>
    </p:spTree>
    <p:extLst>
      <p:ext uri="{BB962C8B-B14F-4D97-AF65-F5344CB8AC3E}">
        <p14:creationId xmlns:p14="http://schemas.microsoft.com/office/powerpoint/2010/main" val="34394199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1A94C1D-E057-4BD5-8E0C-A3925599BD13}"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6EEA2D-2ED6-48E9-BA15-CB01E610F7A0}" type="slidenum">
              <a:rPr lang="zh-CN" altLang="en-US"/>
              <a:pPr>
                <a:defRPr/>
              </a:pPr>
              <a:t>‹#›</a:t>
            </a:fld>
            <a:endParaRPr lang="zh-CN" altLang="en-US"/>
          </a:p>
        </p:txBody>
      </p:sp>
    </p:spTree>
    <p:extLst>
      <p:ext uri="{BB962C8B-B14F-4D97-AF65-F5344CB8AC3E}">
        <p14:creationId xmlns:p14="http://schemas.microsoft.com/office/powerpoint/2010/main" val="3362002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B45784C-EC41-49CF-89D8-C06FF1F48E6D}"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93069E-3D28-4298-9E61-B459CA03981B}" type="slidenum">
              <a:rPr lang="zh-CN" altLang="en-US"/>
              <a:pPr>
                <a:defRPr/>
              </a:pPr>
              <a:t>‹#›</a:t>
            </a:fld>
            <a:endParaRPr lang="zh-CN" altLang="en-US"/>
          </a:p>
        </p:txBody>
      </p:sp>
    </p:spTree>
    <p:extLst>
      <p:ext uri="{BB962C8B-B14F-4D97-AF65-F5344CB8AC3E}">
        <p14:creationId xmlns:p14="http://schemas.microsoft.com/office/powerpoint/2010/main" val="8826505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5B82EAD-1749-4D6A-BEB7-75FB864A955A}"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D53A67-B6A7-4D21-A8A3-77B57EEED82E}" type="slidenum">
              <a:rPr lang="zh-CN" altLang="en-US"/>
              <a:pPr>
                <a:defRPr/>
              </a:pPr>
              <a:t>‹#›</a:t>
            </a:fld>
            <a:endParaRPr lang="zh-CN" altLang="en-US"/>
          </a:p>
        </p:txBody>
      </p:sp>
    </p:spTree>
    <p:extLst>
      <p:ext uri="{BB962C8B-B14F-4D97-AF65-F5344CB8AC3E}">
        <p14:creationId xmlns:p14="http://schemas.microsoft.com/office/powerpoint/2010/main" val="18245081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2600E4A-A56B-4358-8AE8-D8125F3D2243}"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476C1EC-ED05-49B5-B3DC-41D0000DB0B2}" type="slidenum">
              <a:rPr lang="zh-CN" altLang="en-US"/>
              <a:pPr>
                <a:defRPr/>
              </a:pPr>
              <a:t>‹#›</a:t>
            </a:fld>
            <a:endParaRPr lang="zh-CN" altLang="en-US"/>
          </a:p>
        </p:txBody>
      </p:sp>
    </p:spTree>
    <p:extLst>
      <p:ext uri="{BB962C8B-B14F-4D97-AF65-F5344CB8AC3E}">
        <p14:creationId xmlns:p14="http://schemas.microsoft.com/office/powerpoint/2010/main" val="199378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C1D3D5A-D06B-4F68-B5D7-FCEB606E22CB}"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13A601-9DA4-4749-87A8-EF6B75A9E65B}" type="slidenum">
              <a:rPr lang="zh-CN" altLang="en-US"/>
              <a:pPr>
                <a:defRPr/>
              </a:pPr>
              <a:t>‹#›</a:t>
            </a:fld>
            <a:endParaRPr lang="zh-CN" altLang="en-US"/>
          </a:p>
        </p:txBody>
      </p:sp>
    </p:spTree>
    <p:extLst>
      <p:ext uri="{BB962C8B-B14F-4D97-AF65-F5344CB8AC3E}">
        <p14:creationId xmlns:p14="http://schemas.microsoft.com/office/powerpoint/2010/main" val="14574030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BEC3455-2A0A-4994-A7DF-F7F1CEF1C66B}"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39C5B3F-58EA-4CFC-BE3B-CAA661B9FCA4}" type="slidenum">
              <a:rPr lang="zh-CN" altLang="en-US"/>
              <a:pPr>
                <a:defRPr/>
              </a:pPr>
              <a:t>‹#›</a:t>
            </a:fld>
            <a:endParaRPr lang="zh-CN" altLang="en-US"/>
          </a:p>
        </p:txBody>
      </p:sp>
    </p:spTree>
    <p:extLst>
      <p:ext uri="{BB962C8B-B14F-4D97-AF65-F5344CB8AC3E}">
        <p14:creationId xmlns:p14="http://schemas.microsoft.com/office/powerpoint/2010/main" val="396514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8B25819-45AF-4267-9E0F-C7439209447E}"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EEAB1E6-2AC7-415D-B79B-7F4D85D33220}" type="slidenum">
              <a:rPr lang="zh-CN" altLang="en-US"/>
              <a:pPr>
                <a:defRPr/>
              </a:pPr>
              <a:t>‹#›</a:t>
            </a:fld>
            <a:endParaRPr lang="zh-CN" altLang="en-US"/>
          </a:p>
        </p:txBody>
      </p:sp>
    </p:spTree>
    <p:extLst>
      <p:ext uri="{BB962C8B-B14F-4D97-AF65-F5344CB8AC3E}">
        <p14:creationId xmlns:p14="http://schemas.microsoft.com/office/powerpoint/2010/main" val="9760439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998C49B-D84D-46E6-8561-F37E4774D9E2}"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D21871-449D-42F5-9D6F-9E4989EAEE56}" type="slidenum">
              <a:rPr lang="zh-CN" altLang="en-US"/>
              <a:pPr>
                <a:defRPr/>
              </a:pPr>
              <a:t>‹#›</a:t>
            </a:fld>
            <a:endParaRPr lang="zh-CN" altLang="en-US"/>
          </a:p>
        </p:txBody>
      </p:sp>
    </p:spTree>
    <p:extLst>
      <p:ext uri="{BB962C8B-B14F-4D97-AF65-F5344CB8AC3E}">
        <p14:creationId xmlns:p14="http://schemas.microsoft.com/office/powerpoint/2010/main" val="42694839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1611CCA-BA06-466F-B920-35643419F8B9}"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EA3392-3E59-453F-AB64-E0F8F06B0716}" type="slidenum">
              <a:rPr lang="zh-CN" altLang="en-US"/>
              <a:pPr>
                <a:defRPr/>
              </a:pPr>
              <a:t>‹#›</a:t>
            </a:fld>
            <a:endParaRPr lang="zh-CN" altLang="en-US"/>
          </a:p>
        </p:txBody>
      </p:sp>
    </p:spTree>
    <p:extLst>
      <p:ext uri="{BB962C8B-B14F-4D97-AF65-F5344CB8AC3E}">
        <p14:creationId xmlns:p14="http://schemas.microsoft.com/office/powerpoint/2010/main" val="3222696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7E2F387-435F-4CF2-9D31-419B188F0607}"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DC4900-38F0-403C-9D05-0A5041DF3206}" type="slidenum">
              <a:rPr lang="zh-CN" altLang="en-US"/>
              <a:pPr>
                <a:defRPr/>
              </a:pPr>
              <a:t>‹#›</a:t>
            </a:fld>
            <a:endParaRPr lang="zh-CN" altLang="en-US"/>
          </a:p>
        </p:txBody>
      </p:sp>
    </p:spTree>
    <p:extLst>
      <p:ext uri="{BB962C8B-B14F-4D97-AF65-F5344CB8AC3E}">
        <p14:creationId xmlns:p14="http://schemas.microsoft.com/office/powerpoint/2010/main" val="21392495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3565242-C191-4F22-A1BD-39258E4A004B}"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7FD02C-0512-49FF-8522-22BC97D78727}" type="slidenum">
              <a:rPr lang="zh-CN" altLang="en-US"/>
              <a:pPr>
                <a:defRPr/>
              </a:pPr>
              <a:t>‹#›</a:t>
            </a:fld>
            <a:endParaRPr lang="zh-CN" altLang="en-US"/>
          </a:p>
        </p:txBody>
      </p:sp>
    </p:spTree>
    <p:extLst>
      <p:ext uri="{BB962C8B-B14F-4D97-AF65-F5344CB8AC3E}">
        <p14:creationId xmlns:p14="http://schemas.microsoft.com/office/powerpoint/2010/main" val="418352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2ADA3A2-1FC7-457A-BD0E-112C0EE18017}"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14F770B-EA64-4380-90A1-F8242D752EF0}" type="slidenum">
              <a:rPr lang="zh-CN" altLang="en-US"/>
              <a:pPr>
                <a:defRPr/>
              </a:pPr>
              <a:t>‹#›</a:t>
            </a:fld>
            <a:endParaRPr lang="zh-CN" altLang="en-US"/>
          </a:p>
        </p:txBody>
      </p:sp>
    </p:spTree>
    <p:extLst>
      <p:ext uri="{BB962C8B-B14F-4D97-AF65-F5344CB8AC3E}">
        <p14:creationId xmlns:p14="http://schemas.microsoft.com/office/powerpoint/2010/main" val="265262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C1BAD7E-F0D7-49BD-89BD-F4FF8C7E7D45}"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29230E0-ACCA-4382-9518-41E4DC23F79C}" type="slidenum">
              <a:rPr lang="zh-CN" altLang="en-US"/>
              <a:pPr>
                <a:defRPr/>
              </a:pPr>
              <a:t>‹#›</a:t>
            </a:fld>
            <a:endParaRPr lang="zh-CN" altLang="en-US"/>
          </a:p>
        </p:txBody>
      </p:sp>
    </p:spTree>
    <p:extLst>
      <p:ext uri="{BB962C8B-B14F-4D97-AF65-F5344CB8AC3E}">
        <p14:creationId xmlns:p14="http://schemas.microsoft.com/office/powerpoint/2010/main" val="2603741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81270C-D942-4589-BD13-30EAA9AD9F26}"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F987F6-E1D1-4883-B449-3B428B7D74F8}" type="slidenum">
              <a:rPr lang="zh-CN" altLang="en-US"/>
              <a:pPr>
                <a:defRPr/>
              </a:pPr>
              <a:t>‹#›</a:t>
            </a:fld>
            <a:endParaRPr lang="zh-CN" altLang="en-US"/>
          </a:p>
        </p:txBody>
      </p:sp>
    </p:spTree>
    <p:extLst>
      <p:ext uri="{BB962C8B-B14F-4D97-AF65-F5344CB8AC3E}">
        <p14:creationId xmlns:p14="http://schemas.microsoft.com/office/powerpoint/2010/main" val="335838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EDDEB3-EA1C-4A9D-B1B2-7F377D59A444}"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3E9DB6A-23EE-4279-84AB-A49D8D644D3B}" type="slidenum">
              <a:rPr lang="zh-CN" altLang="en-US"/>
              <a:pPr>
                <a:defRPr/>
              </a:pPr>
              <a:t>‹#›</a:t>
            </a:fld>
            <a:endParaRPr lang="zh-CN" altLang="en-US"/>
          </a:p>
        </p:txBody>
      </p:sp>
    </p:spTree>
    <p:extLst>
      <p:ext uri="{BB962C8B-B14F-4D97-AF65-F5344CB8AC3E}">
        <p14:creationId xmlns:p14="http://schemas.microsoft.com/office/powerpoint/2010/main" val="422347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38BFC25-4279-4BEB-BF43-793DC8CEE41C}"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419C347-F070-4BE9-AA01-BB4EF1B312A8}" type="slidenum">
              <a:rPr lang="zh-CN" altLang="en-US"/>
              <a:pPr>
                <a:defRPr/>
              </a:pPr>
              <a:t>‹#›</a:t>
            </a:fld>
            <a:endParaRPr lang="zh-CN" altLang="en-US"/>
          </a:p>
        </p:txBody>
      </p:sp>
    </p:spTree>
    <p:extLst>
      <p:ext uri="{BB962C8B-B14F-4D97-AF65-F5344CB8AC3E}">
        <p14:creationId xmlns:p14="http://schemas.microsoft.com/office/powerpoint/2010/main" val="34310331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3ADD74F-B20E-469B-A5F9-E79F36A90398}"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D4087BB-B489-4DAC-B759-9DCE02B79E0F}" type="slidenum">
              <a:rPr lang="zh-CN" altLang="en-US"/>
              <a:pPr>
                <a:defRPr/>
              </a:pPr>
              <a:t>‹#›</a:t>
            </a:fld>
            <a:endParaRPr lang="zh-CN" altLang="en-US"/>
          </a:p>
        </p:txBody>
      </p:sp>
    </p:spTree>
    <p:extLst>
      <p:ext uri="{BB962C8B-B14F-4D97-AF65-F5344CB8AC3E}">
        <p14:creationId xmlns:p14="http://schemas.microsoft.com/office/powerpoint/2010/main" val="3272924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9B97B89-0962-495A-A070-5359F0D50FE0}"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BC87DF4-D5BE-47E6-8361-1B49AF252CA5}" type="slidenum">
              <a:rPr lang="zh-CN" altLang="en-US"/>
              <a:pPr>
                <a:defRPr/>
              </a:pPr>
              <a:t>‹#›</a:t>
            </a:fld>
            <a:endParaRPr lang="zh-CN" altLang="en-US"/>
          </a:p>
        </p:txBody>
      </p:sp>
    </p:spTree>
    <p:extLst>
      <p:ext uri="{BB962C8B-B14F-4D97-AF65-F5344CB8AC3E}">
        <p14:creationId xmlns:p14="http://schemas.microsoft.com/office/powerpoint/2010/main" val="5310511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B808314-0DC4-4170-A9EE-4492FCA1D175}"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C2C8D0C-A84F-4578-811B-D97769FC7544}" type="slidenum">
              <a:rPr lang="zh-CN" altLang="en-US"/>
              <a:pPr>
                <a:defRPr/>
              </a:pPr>
              <a:t>‹#›</a:t>
            </a:fld>
            <a:endParaRPr lang="zh-CN" altLang="en-US"/>
          </a:p>
        </p:txBody>
      </p:sp>
    </p:spTree>
    <p:extLst>
      <p:ext uri="{BB962C8B-B14F-4D97-AF65-F5344CB8AC3E}">
        <p14:creationId xmlns:p14="http://schemas.microsoft.com/office/powerpoint/2010/main" val="32815342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7D88AB6-6EA3-4194-B38D-12F53E37D59F}"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186341-20BD-4B9A-8E0A-635F40471B91}" type="slidenum">
              <a:rPr lang="zh-CN" altLang="en-US"/>
              <a:pPr>
                <a:defRPr/>
              </a:pPr>
              <a:t>‹#›</a:t>
            </a:fld>
            <a:endParaRPr lang="zh-CN" altLang="en-US"/>
          </a:p>
        </p:txBody>
      </p:sp>
    </p:spTree>
    <p:extLst>
      <p:ext uri="{BB962C8B-B14F-4D97-AF65-F5344CB8AC3E}">
        <p14:creationId xmlns:p14="http://schemas.microsoft.com/office/powerpoint/2010/main" val="4277558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B9AD0AE-2BBC-41E4-AAAD-CF9131DB6CBD}"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82BBEB4-3587-40C6-A3AC-4174155FBC35}" type="slidenum">
              <a:rPr lang="zh-CN" altLang="en-US"/>
              <a:pPr>
                <a:defRPr/>
              </a:pPr>
              <a:t>‹#›</a:t>
            </a:fld>
            <a:endParaRPr lang="zh-CN" altLang="en-US"/>
          </a:p>
        </p:txBody>
      </p:sp>
    </p:spTree>
    <p:extLst>
      <p:ext uri="{BB962C8B-B14F-4D97-AF65-F5344CB8AC3E}">
        <p14:creationId xmlns:p14="http://schemas.microsoft.com/office/powerpoint/2010/main" val="10333084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C68A792-CD05-4514-A8A6-F3B351E0EA5D}"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EBE076B-AAB6-4090-963D-FF1F0AF1DAF3}" type="slidenum">
              <a:rPr lang="zh-CN" altLang="en-US"/>
              <a:pPr>
                <a:defRPr/>
              </a:pPr>
              <a:t>‹#›</a:t>
            </a:fld>
            <a:endParaRPr lang="zh-CN" altLang="en-US"/>
          </a:p>
        </p:txBody>
      </p:sp>
    </p:spTree>
    <p:extLst>
      <p:ext uri="{BB962C8B-B14F-4D97-AF65-F5344CB8AC3E}">
        <p14:creationId xmlns:p14="http://schemas.microsoft.com/office/powerpoint/2010/main" val="24211557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2BDD18-BB32-4298-969A-A084DDF0347B}"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ABC1AF-1F55-4D99-9D97-0FD3C36D379E}" type="slidenum">
              <a:rPr lang="zh-CN" altLang="en-US"/>
              <a:pPr>
                <a:defRPr/>
              </a:pPr>
              <a:t>‹#›</a:t>
            </a:fld>
            <a:endParaRPr lang="zh-CN" altLang="en-US"/>
          </a:p>
        </p:txBody>
      </p:sp>
    </p:spTree>
    <p:extLst>
      <p:ext uri="{BB962C8B-B14F-4D97-AF65-F5344CB8AC3E}">
        <p14:creationId xmlns:p14="http://schemas.microsoft.com/office/powerpoint/2010/main" val="42454426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521E30-BFB4-43EB-A32E-16502CD67744}"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581375-3595-4744-94DC-90F50A8EE78C}" type="slidenum">
              <a:rPr lang="zh-CN" altLang="en-US"/>
              <a:pPr>
                <a:defRPr/>
              </a:pPr>
              <a:t>‹#›</a:t>
            </a:fld>
            <a:endParaRPr lang="zh-CN" altLang="en-US"/>
          </a:p>
        </p:txBody>
      </p:sp>
    </p:spTree>
    <p:extLst>
      <p:ext uri="{BB962C8B-B14F-4D97-AF65-F5344CB8AC3E}">
        <p14:creationId xmlns:p14="http://schemas.microsoft.com/office/powerpoint/2010/main" val="33160810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3C63731-704A-4780-B556-678139F4FAA6}"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9D569D-AD32-49E8-95FD-683048741DFD}" type="slidenum">
              <a:rPr lang="zh-CN" altLang="en-US"/>
              <a:pPr>
                <a:defRPr/>
              </a:pPr>
              <a:t>‹#›</a:t>
            </a:fld>
            <a:endParaRPr lang="zh-CN" altLang="en-US"/>
          </a:p>
        </p:txBody>
      </p:sp>
    </p:spTree>
    <p:extLst>
      <p:ext uri="{BB962C8B-B14F-4D97-AF65-F5344CB8AC3E}">
        <p14:creationId xmlns:p14="http://schemas.microsoft.com/office/powerpoint/2010/main" val="28911299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DC5481-10F9-4CE7-81D6-402DA18D319E}"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EEA98D-6488-48EC-A411-507217ED6869}" type="slidenum">
              <a:rPr lang="zh-CN" altLang="en-US"/>
              <a:pPr>
                <a:defRPr/>
              </a:pPr>
              <a:t>‹#›</a:t>
            </a:fld>
            <a:endParaRPr lang="zh-CN" altLang="en-US"/>
          </a:p>
        </p:txBody>
      </p:sp>
    </p:spTree>
    <p:extLst>
      <p:ext uri="{BB962C8B-B14F-4D97-AF65-F5344CB8AC3E}">
        <p14:creationId xmlns:p14="http://schemas.microsoft.com/office/powerpoint/2010/main" val="304927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296D9BE-1259-4E98-89DB-9E07AE106F37}"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2FBE299-2F28-4DEC-B7DF-355380566D60}" type="slidenum">
              <a:rPr lang="zh-CN" altLang="en-US"/>
              <a:pPr>
                <a:defRPr/>
              </a:pPr>
              <a:t>‹#›</a:t>
            </a:fld>
            <a:endParaRPr lang="zh-CN" altLang="en-US"/>
          </a:p>
        </p:txBody>
      </p:sp>
    </p:spTree>
    <p:extLst>
      <p:ext uri="{BB962C8B-B14F-4D97-AF65-F5344CB8AC3E}">
        <p14:creationId xmlns:p14="http://schemas.microsoft.com/office/powerpoint/2010/main" val="6602609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9F8F4EB-D349-4B24-ACC4-614C9D534F3A}"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5B1B69-CE0C-4B14-AA97-E3551FA70E6F}" type="slidenum">
              <a:rPr lang="zh-CN" altLang="en-US"/>
              <a:pPr>
                <a:defRPr/>
              </a:pPr>
              <a:t>‹#›</a:t>
            </a:fld>
            <a:endParaRPr lang="zh-CN" altLang="en-US"/>
          </a:p>
        </p:txBody>
      </p:sp>
    </p:spTree>
    <p:extLst>
      <p:ext uri="{BB962C8B-B14F-4D97-AF65-F5344CB8AC3E}">
        <p14:creationId xmlns:p14="http://schemas.microsoft.com/office/powerpoint/2010/main" val="33198493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3099D84-CD71-4D81-8148-55D05BF1B775}"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499AF4-5FA7-461B-AE2C-D4B96F94BB31}" type="slidenum">
              <a:rPr lang="zh-CN" altLang="en-US"/>
              <a:pPr>
                <a:defRPr/>
              </a:pPr>
              <a:t>‹#›</a:t>
            </a:fld>
            <a:endParaRPr lang="zh-CN" altLang="en-US"/>
          </a:p>
        </p:txBody>
      </p:sp>
    </p:spTree>
    <p:extLst>
      <p:ext uri="{BB962C8B-B14F-4D97-AF65-F5344CB8AC3E}">
        <p14:creationId xmlns:p14="http://schemas.microsoft.com/office/powerpoint/2010/main" val="1658268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EE735A3-0D5C-4ABD-A133-7F3760333655}"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D741B01-4B3C-4FC3-AB7C-68B1748522FB}" type="slidenum">
              <a:rPr lang="zh-CN" altLang="en-US"/>
              <a:pPr>
                <a:defRPr/>
              </a:pPr>
              <a:t>‹#›</a:t>
            </a:fld>
            <a:endParaRPr lang="zh-CN" altLang="en-US"/>
          </a:p>
        </p:txBody>
      </p:sp>
    </p:spTree>
    <p:extLst>
      <p:ext uri="{BB962C8B-B14F-4D97-AF65-F5344CB8AC3E}">
        <p14:creationId xmlns:p14="http://schemas.microsoft.com/office/powerpoint/2010/main" val="7991571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48D4244-84F9-4195-8EF3-F63B9DC45B03}"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DABD294-33A4-4A69-9339-145BF405131E}" type="slidenum">
              <a:rPr lang="zh-CN" altLang="en-US"/>
              <a:pPr>
                <a:defRPr/>
              </a:pPr>
              <a:t>‹#›</a:t>
            </a:fld>
            <a:endParaRPr lang="zh-CN" altLang="en-US"/>
          </a:p>
        </p:txBody>
      </p:sp>
    </p:spTree>
    <p:extLst>
      <p:ext uri="{BB962C8B-B14F-4D97-AF65-F5344CB8AC3E}">
        <p14:creationId xmlns:p14="http://schemas.microsoft.com/office/powerpoint/2010/main" val="9692723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9B5DDD-EFB1-432F-AB5F-77275B4624F0}"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9B9CAFA-2B50-4639-BA8F-9CEC2C3BB122}" type="slidenum">
              <a:rPr lang="zh-CN" altLang="en-US"/>
              <a:pPr>
                <a:defRPr/>
              </a:pPr>
              <a:t>‹#›</a:t>
            </a:fld>
            <a:endParaRPr lang="zh-CN" altLang="en-US"/>
          </a:p>
        </p:txBody>
      </p:sp>
    </p:spTree>
    <p:extLst>
      <p:ext uri="{BB962C8B-B14F-4D97-AF65-F5344CB8AC3E}">
        <p14:creationId xmlns:p14="http://schemas.microsoft.com/office/powerpoint/2010/main" val="21401919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25F08DC-DB9B-4C8D-A0CD-30F8BE9532D0}"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36A60C-C2FB-4F15-B1B7-80A96ADBE4C5}" type="slidenum">
              <a:rPr lang="zh-CN" altLang="en-US"/>
              <a:pPr>
                <a:defRPr/>
              </a:pPr>
              <a:t>‹#›</a:t>
            </a:fld>
            <a:endParaRPr lang="zh-CN" altLang="en-US"/>
          </a:p>
        </p:txBody>
      </p:sp>
    </p:spTree>
    <p:extLst>
      <p:ext uri="{BB962C8B-B14F-4D97-AF65-F5344CB8AC3E}">
        <p14:creationId xmlns:p14="http://schemas.microsoft.com/office/powerpoint/2010/main" val="19259561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54B7D1F-252B-4DA2-A39B-FC31DF9FFF6F}"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368A9D-461C-47BA-88B0-E1212282A98D}" type="slidenum">
              <a:rPr lang="zh-CN" altLang="en-US"/>
              <a:pPr>
                <a:defRPr/>
              </a:pPr>
              <a:t>‹#›</a:t>
            </a:fld>
            <a:endParaRPr lang="zh-CN" altLang="en-US"/>
          </a:p>
        </p:txBody>
      </p:sp>
    </p:spTree>
    <p:extLst>
      <p:ext uri="{BB962C8B-B14F-4D97-AF65-F5344CB8AC3E}">
        <p14:creationId xmlns:p14="http://schemas.microsoft.com/office/powerpoint/2010/main" val="41202065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2CB7DE9-C0E8-491D-AC21-25B7184F11D2}"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0A8A1D-418B-4DE7-952C-5407060041BA}" type="slidenum">
              <a:rPr lang="zh-CN" altLang="en-US"/>
              <a:pPr>
                <a:defRPr/>
              </a:pPr>
              <a:t>‹#›</a:t>
            </a:fld>
            <a:endParaRPr lang="zh-CN" altLang="en-US"/>
          </a:p>
        </p:txBody>
      </p:sp>
    </p:spTree>
    <p:extLst>
      <p:ext uri="{BB962C8B-B14F-4D97-AF65-F5344CB8AC3E}">
        <p14:creationId xmlns:p14="http://schemas.microsoft.com/office/powerpoint/2010/main" val="24724278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AA8B681-E2A7-4571-9E1A-BC606971E66C}"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AE610F5-4FA1-48AC-8B98-08F45ECD9E35}" type="slidenum">
              <a:rPr lang="zh-CN" altLang="en-US"/>
              <a:pPr>
                <a:defRPr/>
              </a:pPr>
              <a:t>‹#›</a:t>
            </a:fld>
            <a:endParaRPr lang="zh-CN" altLang="en-US"/>
          </a:p>
        </p:txBody>
      </p:sp>
    </p:spTree>
    <p:extLst>
      <p:ext uri="{BB962C8B-B14F-4D97-AF65-F5344CB8AC3E}">
        <p14:creationId xmlns:p14="http://schemas.microsoft.com/office/powerpoint/2010/main" val="25176948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FD91BBF-61D9-4776-AD32-2E87AD07BDD2}"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583F689-FFD7-483A-854D-8CA22D5DC2FC}" type="slidenum">
              <a:rPr lang="zh-CN" altLang="en-US"/>
              <a:pPr>
                <a:defRPr/>
              </a:pPr>
              <a:t>‹#›</a:t>
            </a:fld>
            <a:endParaRPr lang="zh-CN" altLang="en-US"/>
          </a:p>
        </p:txBody>
      </p:sp>
    </p:spTree>
    <p:extLst>
      <p:ext uri="{BB962C8B-B14F-4D97-AF65-F5344CB8AC3E}">
        <p14:creationId xmlns:p14="http://schemas.microsoft.com/office/powerpoint/2010/main" val="419783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58EC261-B985-42DE-A1C4-BD1159D03121}"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DEF1733-234B-4D54-9FB1-6271D06ACEED}" type="slidenum">
              <a:rPr lang="zh-CN" altLang="en-US"/>
              <a:pPr>
                <a:defRPr/>
              </a:pPr>
              <a:t>‹#›</a:t>
            </a:fld>
            <a:endParaRPr lang="zh-CN" altLang="en-US"/>
          </a:p>
        </p:txBody>
      </p:sp>
    </p:spTree>
    <p:extLst>
      <p:ext uri="{BB962C8B-B14F-4D97-AF65-F5344CB8AC3E}">
        <p14:creationId xmlns:p14="http://schemas.microsoft.com/office/powerpoint/2010/main" val="8311333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2A69F5-4166-4953-8DBC-64B373C7901F}"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4ADBE2-76ED-4949-8977-67CC4364A04B}" type="slidenum">
              <a:rPr lang="zh-CN" altLang="en-US"/>
              <a:pPr>
                <a:defRPr/>
              </a:pPr>
              <a:t>‹#›</a:t>
            </a:fld>
            <a:endParaRPr lang="zh-CN" altLang="en-US"/>
          </a:p>
        </p:txBody>
      </p:sp>
    </p:spTree>
    <p:extLst>
      <p:ext uri="{BB962C8B-B14F-4D97-AF65-F5344CB8AC3E}">
        <p14:creationId xmlns:p14="http://schemas.microsoft.com/office/powerpoint/2010/main" val="20555049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72F096-F240-46F4-9BAA-EB4FD766B254}"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9C938C-E078-4015-BECC-3FAD6C1E501C}" type="slidenum">
              <a:rPr lang="zh-CN" altLang="en-US"/>
              <a:pPr>
                <a:defRPr/>
              </a:pPr>
              <a:t>‹#›</a:t>
            </a:fld>
            <a:endParaRPr lang="zh-CN" altLang="en-US"/>
          </a:p>
        </p:txBody>
      </p:sp>
    </p:spTree>
    <p:extLst>
      <p:ext uri="{BB962C8B-B14F-4D97-AF65-F5344CB8AC3E}">
        <p14:creationId xmlns:p14="http://schemas.microsoft.com/office/powerpoint/2010/main" val="22316567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0BCD154-231C-499E-B2E4-2BE9CD1B1277}"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C96C5B-A3D4-4964-B34F-4A0F0D674087}" type="slidenum">
              <a:rPr lang="zh-CN" altLang="en-US"/>
              <a:pPr>
                <a:defRPr/>
              </a:pPr>
              <a:t>‹#›</a:t>
            </a:fld>
            <a:endParaRPr lang="zh-CN" altLang="en-US"/>
          </a:p>
        </p:txBody>
      </p:sp>
    </p:spTree>
    <p:extLst>
      <p:ext uri="{BB962C8B-B14F-4D97-AF65-F5344CB8AC3E}">
        <p14:creationId xmlns:p14="http://schemas.microsoft.com/office/powerpoint/2010/main" val="34559308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55E0088-3F47-40AD-992A-BB721C6AFBA4}"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0982602-C25E-4E58-9783-224AE3A467D6}" type="slidenum">
              <a:rPr lang="zh-CN" altLang="en-US"/>
              <a:pPr>
                <a:defRPr/>
              </a:pPr>
              <a:t>‹#›</a:t>
            </a:fld>
            <a:endParaRPr lang="zh-CN" altLang="en-US"/>
          </a:p>
        </p:txBody>
      </p:sp>
    </p:spTree>
    <p:extLst>
      <p:ext uri="{BB962C8B-B14F-4D97-AF65-F5344CB8AC3E}">
        <p14:creationId xmlns:p14="http://schemas.microsoft.com/office/powerpoint/2010/main" val="29980280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4D84C80-A972-49EE-A108-6DC75EB3B24E}"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77FBE68-ADC8-4EEF-B32B-2CF9C17B8D22}" type="slidenum">
              <a:rPr lang="zh-CN" altLang="en-US"/>
              <a:pPr>
                <a:defRPr/>
              </a:pPr>
              <a:t>‹#›</a:t>
            </a:fld>
            <a:endParaRPr lang="zh-CN" altLang="en-US"/>
          </a:p>
        </p:txBody>
      </p:sp>
    </p:spTree>
    <p:extLst>
      <p:ext uri="{BB962C8B-B14F-4D97-AF65-F5344CB8AC3E}">
        <p14:creationId xmlns:p14="http://schemas.microsoft.com/office/powerpoint/2010/main" val="37088365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FF1E4CE-3B2E-4306-80C5-423CB1AAD822}"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11E881E-0EBA-44C1-8847-766EFBD8425B}" type="slidenum">
              <a:rPr lang="zh-CN" altLang="en-US"/>
              <a:pPr>
                <a:defRPr/>
              </a:pPr>
              <a:t>‹#›</a:t>
            </a:fld>
            <a:endParaRPr lang="zh-CN" altLang="en-US"/>
          </a:p>
        </p:txBody>
      </p:sp>
    </p:spTree>
    <p:extLst>
      <p:ext uri="{BB962C8B-B14F-4D97-AF65-F5344CB8AC3E}">
        <p14:creationId xmlns:p14="http://schemas.microsoft.com/office/powerpoint/2010/main" val="23898923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1C9097-0154-4088-8DC0-7118234E876D}"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EFE4BD8-C85C-4B0A-BB8F-ECEBF97C54B7}" type="slidenum">
              <a:rPr lang="zh-CN" altLang="en-US"/>
              <a:pPr>
                <a:defRPr/>
              </a:pPr>
              <a:t>‹#›</a:t>
            </a:fld>
            <a:endParaRPr lang="zh-CN" altLang="en-US"/>
          </a:p>
        </p:txBody>
      </p:sp>
    </p:spTree>
    <p:extLst>
      <p:ext uri="{BB962C8B-B14F-4D97-AF65-F5344CB8AC3E}">
        <p14:creationId xmlns:p14="http://schemas.microsoft.com/office/powerpoint/2010/main" val="18041677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C063121-1BAD-4880-BA4C-C5D08931A32C}"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EA867FA-7E49-4B89-813E-3F1D16986803}" type="slidenum">
              <a:rPr lang="zh-CN" altLang="en-US"/>
              <a:pPr>
                <a:defRPr/>
              </a:pPr>
              <a:t>‹#›</a:t>
            </a:fld>
            <a:endParaRPr lang="zh-CN" altLang="en-US"/>
          </a:p>
        </p:txBody>
      </p:sp>
    </p:spTree>
    <p:extLst>
      <p:ext uri="{BB962C8B-B14F-4D97-AF65-F5344CB8AC3E}">
        <p14:creationId xmlns:p14="http://schemas.microsoft.com/office/powerpoint/2010/main" val="12515611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23DC27-ABCC-4D1A-A046-19311E6D56AA}"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5A5207-C9B8-46B8-BB2A-34CF8931E157}" type="slidenum">
              <a:rPr lang="zh-CN" altLang="en-US"/>
              <a:pPr>
                <a:defRPr/>
              </a:pPr>
              <a:t>‹#›</a:t>
            </a:fld>
            <a:endParaRPr lang="zh-CN" altLang="en-US"/>
          </a:p>
        </p:txBody>
      </p:sp>
    </p:spTree>
    <p:extLst>
      <p:ext uri="{BB962C8B-B14F-4D97-AF65-F5344CB8AC3E}">
        <p14:creationId xmlns:p14="http://schemas.microsoft.com/office/powerpoint/2010/main" val="39931112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375F7E-EB68-4CBD-A1A6-597610560D0E}"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57674FC-66A1-447E-8EC4-C0F22CF44F9C}" type="slidenum">
              <a:rPr lang="zh-CN" altLang="en-US"/>
              <a:pPr>
                <a:defRPr/>
              </a:pPr>
              <a:t>‹#›</a:t>
            </a:fld>
            <a:endParaRPr lang="zh-CN" altLang="en-US"/>
          </a:p>
        </p:txBody>
      </p:sp>
    </p:spTree>
    <p:extLst>
      <p:ext uri="{BB962C8B-B14F-4D97-AF65-F5344CB8AC3E}">
        <p14:creationId xmlns:p14="http://schemas.microsoft.com/office/powerpoint/2010/main" val="129087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12A2D19-9461-4A98-8712-497BD45CD13C}"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409497-6601-45E5-8995-E944FFD56A1A}" type="slidenum">
              <a:rPr lang="zh-CN" altLang="en-US"/>
              <a:pPr>
                <a:defRPr/>
              </a:pPr>
              <a:t>‹#›</a:t>
            </a:fld>
            <a:endParaRPr lang="zh-CN" altLang="en-US"/>
          </a:p>
        </p:txBody>
      </p:sp>
    </p:spTree>
    <p:extLst>
      <p:ext uri="{BB962C8B-B14F-4D97-AF65-F5344CB8AC3E}">
        <p14:creationId xmlns:p14="http://schemas.microsoft.com/office/powerpoint/2010/main" val="8472038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E6F4C76-F44D-45BB-8CDA-FB87049D32EC}"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6D03127-4D51-41C2-8A1A-F6593EA3B4D1}" type="slidenum">
              <a:rPr lang="zh-CN" altLang="en-US"/>
              <a:pPr>
                <a:defRPr/>
              </a:pPr>
              <a:t>‹#›</a:t>
            </a:fld>
            <a:endParaRPr lang="zh-CN" altLang="en-US"/>
          </a:p>
        </p:txBody>
      </p:sp>
    </p:spTree>
    <p:extLst>
      <p:ext uri="{BB962C8B-B14F-4D97-AF65-F5344CB8AC3E}">
        <p14:creationId xmlns:p14="http://schemas.microsoft.com/office/powerpoint/2010/main" val="3209079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FD8535-C2FC-4485-83B0-1983FC8E6F56}"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20555A-83CF-4608-856A-28E4DAABDF15}" type="slidenum">
              <a:rPr lang="zh-CN" altLang="en-US"/>
              <a:pPr>
                <a:defRPr/>
              </a:pPr>
              <a:t>‹#›</a:t>
            </a:fld>
            <a:endParaRPr lang="zh-CN" altLang="en-US"/>
          </a:p>
        </p:txBody>
      </p:sp>
    </p:spTree>
    <p:extLst>
      <p:ext uri="{BB962C8B-B14F-4D97-AF65-F5344CB8AC3E}">
        <p14:creationId xmlns:p14="http://schemas.microsoft.com/office/powerpoint/2010/main" val="40233234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413500F-62CD-4548-BE03-2B1BA0E5B156}"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CF4DC6-B6E2-413E-A394-A2B4B0F3B6EC}" type="slidenum">
              <a:rPr lang="zh-CN" altLang="en-US"/>
              <a:pPr>
                <a:defRPr/>
              </a:pPr>
              <a:t>‹#›</a:t>
            </a:fld>
            <a:endParaRPr lang="zh-CN" altLang="en-US"/>
          </a:p>
        </p:txBody>
      </p:sp>
    </p:spTree>
    <p:extLst>
      <p:ext uri="{BB962C8B-B14F-4D97-AF65-F5344CB8AC3E}">
        <p14:creationId xmlns:p14="http://schemas.microsoft.com/office/powerpoint/2010/main" val="168527065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2DEEE30-1386-4C46-A97E-7AA7DB2304A0}"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B72FD5-4078-474E-AE8D-AEA934D43674}" type="slidenum">
              <a:rPr lang="zh-CN" altLang="en-US"/>
              <a:pPr>
                <a:defRPr/>
              </a:pPr>
              <a:t>‹#›</a:t>
            </a:fld>
            <a:endParaRPr lang="zh-CN" altLang="en-US"/>
          </a:p>
        </p:txBody>
      </p:sp>
    </p:spTree>
    <p:extLst>
      <p:ext uri="{BB962C8B-B14F-4D97-AF65-F5344CB8AC3E}">
        <p14:creationId xmlns:p14="http://schemas.microsoft.com/office/powerpoint/2010/main" val="34801167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3EED59B-F30D-4DEE-9B98-D0BC1D3BFFE1}"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ECE922F-F822-4B73-A540-8AA98D2318C0}" type="slidenum">
              <a:rPr lang="zh-CN" altLang="en-US"/>
              <a:pPr>
                <a:defRPr/>
              </a:pPr>
              <a:t>‹#›</a:t>
            </a:fld>
            <a:endParaRPr lang="zh-CN" altLang="en-US"/>
          </a:p>
        </p:txBody>
      </p:sp>
    </p:spTree>
    <p:extLst>
      <p:ext uri="{BB962C8B-B14F-4D97-AF65-F5344CB8AC3E}">
        <p14:creationId xmlns:p14="http://schemas.microsoft.com/office/powerpoint/2010/main" val="38792891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B844275-AA1B-4C57-BF09-A04FEF754D6F}"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310A67E-6325-4BD0-BA32-3568B38CBC8C}" type="slidenum">
              <a:rPr lang="zh-CN" altLang="en-US"/>
              <a:pPr>
                <a:defRPr/>
              </a:pPr>
              <a:t>‹#›</a:t>
            </a:fld>
            <a:endParaRPr lang="zh-CN" altLang="en-US"/>
          </a:p>
        </p:txBody>
      </p:sp>
    </p:spTree>
    <p:extLst>
      <p:ext uri="{BB962C8B-B14F-4D97-AF65-F5344CB8AC3E}">
        <p14:creationId xmlns:p14="http://schemas.microsoft.com/office/powerpoint/2010/main" val="17588477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5F03240-822A-41C0-B1A7-6868A84302C0}"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86D7AA4-683F-40C0-9AFE-1B1BE901D312}" type="slidenum">
              <a:rPr lang="zh-CN" altLang="en-US"/>
              <a:pPr>
                <a:defRPr/>
              </a:pPr>
              <a:t>‹#›</a:t>
            </a:fld>
            <a:endParaRPr lang="zh-CN" altLang="en-US"/>
          </a:p>
        </p:txBody>
      </p:sp>
    </p:spTree>
    <p:extLst>
      <p:ext uri="{BB962C8B-B14F-4D97-AF65-F5344CB8AC3E}">
        <p14:creationId xmlns:p14="http://schemas.microsoft.com/office/powerpoint/2010/main" val="372885998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8929F0-6A0A-407A-928F-096A3ED25936}"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5681DE-1C9E-484C-A11D-30BDC20A6D61}" type="slidenum">
              <a:rPr lang="zh-CN" altLang="en-US"/>
              <a:pPr>
                <a:defRPr/>
              </a:pPr>
              <a:t>‹#›</a:t>
            </a:fld>
            <a:endParaRPr lang="zh-CN" altLang="en-US"/>
          </a:p>
        </p:txBody>
      </p:sp>
    </p:spTree>
    <p:extLst>
      <p:ext uri="{BB962C8B-B14F-4D97-AF65-F5344CB8AC3E}">
        <p14:creationId xmlns:p14="http://schemas.microsoft.com/office/powerpoint/2010/main" val="36398541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7A3254F-4A29-4AA1-8978-A697E8ACE093}"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F81745-87EF-4D65-92AD-6ED7C953D4A7}" type="slidenum">
              <a:rPr lang="zh-CN" altLang="en-US"/>
              <a:pPr>
                <a:defRPr/>
              </a:pPr>
              <a:t>‹#›</a:t>
            </a:fld>
            <a:endParaRPr lang="zh-CN" altLang="en-US"/>
          </a:p>
        </p:txBody>
      </p:sp>
    </p:spTree>
    <p:extLst>
      <p:ext uri="{BB962C8B-B14F-4D97-AF65-F5344CB8AC3E}">
        <p14:creationId xmlns:p14="http://schemas.microsoft.com/office/powerpoint/2010/main" val="41727846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22A91AC-4B0C-485C-AD55-011400E9669B}"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750BB0-AAB8-48B4-BBC5-C26F9FBAC1E1}" type="slidenum">
              <a:rPr lang="zh-CN" altLang="en-US"/>
              <a:pPr>
                <a:defRPr/>
              </a:pPr>
              <a:t>‹#›</a:t>
            </a:fld>
            <a:endParaRPr lang="zh-CN" altLang="en-US"/>
          </a:p>
        </p:txBody>
      </p:sp>
    </p:spTree>
    <p:extLst>
      <p:ext uri="{BB962C8B-B14F-4D97-AF65-F5344CB8AC3E}">
        <p14:creationId xmlns:p14="http://schemas.microsoft.com/office/powerpoint/2010/main" val="89725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6A044EF-6088-466D-8216-1AF15A5CCD49}"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BF11AA-B3E2-410F-9CE2-64CD2BF6A490}" type="slidenum">
              <a:rPr lang="zh-CN" altLang="en-US"/>
              <a:pPr>
                <a:defRPr/>
              </a:pPr>
              <a:t>‹#›</a:t>
            </a:fld>
            <a:endParaRPr lang="zh-CN" altLang="en-US"/>
          </a:p>
        </p:txBody>
      </p:sp>
    </p:spTree>
    <p:extLst>
      <p:ext uri="{BB962C8B-B14F-4D97-AF65-F5344CB8AC3E}">
        <p14:creationId xmlns:p14="http://schemas.microsoft.com/office/powerpoint/2010/main" val="12092378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E4D8038-944B-46C5-9446-655A2F7398A9}"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285C2F-8DA5-4208-8A8C-2FE89710BAED}" type="slidenum">
              <a:rPr lang="zh-CN" altLang="en-US"/>
              <a:pPr>
                <a:defRPr/>
              </a:pPr>
              <a:t>‹#›</a:t>
            </a:fld>
            <a:endParaRPr lang="zh-CN" altLang="en-US"/>
          </a:p>
        </p:txBody>
      </p:sp>
    </p:spTree>
    <p:extLst>
      <p:ext uri="{BB962C8B-B14F-4D97-AF65-F5344CB8AC3E}">
        <p14:creationId xmlns:p14="http://schemas.microsoft.com/office/powerpoint/2010/main" val="40414835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AC34BF9-717B-4390-AD94-71A3200BC88D}"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C55879-1157-4651-AD13-0373AFA9487A}" type="slidenum">
              <a:rPr lang="zh-CN" altLang="en-US"/>
              <a:pPr>
                <a:defRPr/>
              </a:pPr>
              <a:t>‹#›</a:t>
            </a:fld>
            <a:endParaRPr lang="zh-CN" altLang="en-US"/>
          </a:p>
        </p:txBody>
      </p:sp>
    </p:spTree>
    <p:extLst>
      <p:ext uri="{BB962C8B-B14F-4D97-AF65-F5344CB8AC3E}">
        <p14:creationId xmlns:p14="http://schemas.microsoft.com/office/powerpoint/2010/main" val="41177046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911EBF-5335-44D3-9553-7884B40F150A}"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CAB9EE1-571B-432D-884B-8253A2901A7F}" type="slidenum">
              <a:rPr lang="zh-CN" altLang="en-US"/>
              <a:pPr>
                <a:defRPr/>
              </a:pPr>
              <a:t>‹#›</a:t>
            </a:fld>
            <a:endParaRPr lang="zh-CN" altLang="en-US"/>
          </a:p>
        </p:txBody>
      </p:sp>
    </p:spTree>
    <p:extLst>
      <p:ext uri="{BB962C8B-B14F-4D97-AF65-F5344CB8AC3E}">
        <p14:creationId xmlns:p14="http://schemas.microsoft.com/office/powerpoint/2010/main" val="394845742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864B992-E6AA-4BBE-961A-F1B5EAF0C1F0}" type="datetimeFigureOut">
              <a:rPr lang="zh-CN" altLang="en-US"/>
              <a:pPr>
                <a:defRPr/>
              </a:pPr>
              <a:t>2021/5/19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12820E-2E75-482C-B70B-D325ADDDFE92}" type="slidenum">
              <a:rPr lang="zh-CN" altLang="en-US"/>
              <a:pPr>
                <a:defRPr/>
              </a:pPr>
              <a:t>‹#›</a:t>
            </a:fld>
            <a:endParaRPr lang="zh-CN" altLang="en-US"/>
          </a:p>
        </p:txBody>
      </p:sp>
    </p:spTree>
    <p:extLst>
      <p:ext uri="{BB962C8B-B14F-4D97-AF65-F5344CB8AC3E}">
        <p14:creationId xmlns:p14="http://schemas.microsoft.com/office/powerpoint/2010/main" val="17640452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216586D-2D4A-4A66-9219-E4DCE4E2A50F}"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4142D3-D9E9-4245-9BDD-C840B572EC6B}" type="slidenum">
              <a:rPr lang="zh-CN" altLang="en-US"/>
              <a:pPr>
                <a:defRPr/>
              </a:pPr>
              <a:t>‹#›</a:t>
            </a:fld>
            <a:endParaRPr lang="zh-CN" altLang="en-US"/>
          </a:p>
        </p:txBody>
      </p:sp>
    </p:spTree>
    <p:extLst>
      <p:ext uri="{BB962C8B-B14F-4D97-AF65-F5344CB8AC3E}">
        <p14:creationId xmlns:p14="http://schemas.microsoft.com/office/powerpoint/2010/main" val="38813355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A3CBA48-CE23-4690-AEC7-8752D3B54670}" type="datetimeFigureOut">
              <a:rPr lang="zh-CN" altLang="en-US"/>
              <a:pPr>
                <a:defRPr/>
              </a:pPr>
              <a:t>2021/5/19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88A83C6-C3DB-4B6A-876A-EF8334838F9E}" type="slidenum">
              <a:rPr lang="zh-CN" altLang="en-US"/>
              <a:pPr>
                <a:defRPr/>
              </a:pPr>
              <a:t>‹#›</a:t>
            </a:fld>
            <a:endParaRPr lang="zh-CN" altLang="en-US"/>
          </a:p>
        </p:txBody>
      </p:sp>
    </p:spTree>
    <p:extLst>
      <p:ext uri="{BB962C8B-B14F-4D97-AF65-F5344CB8AC3E}">
        <p14:creationId xmlns:p14="http://schemas.microsoft.com/office/powerpoint/2010/main" val="95851697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EFC07F3-10C5-4B8E-BAA4-AC7A5C8AFD0B}" type="datetimeFigureOut">
              <a:rPr lang="zh-CN" altLang="en-US"/>
              <a:pPr>
                <a:defRPr/>
              </a:pPr>
              <a:t>2021/5/19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FF6F1D3-3A0C-4AD2-96E9-81953C096A20}" type="slidenum">
              <a:rPr lang="zh-CN" altLang="en-US"/>
              <a:pPr>
                <a:defRPr/>
              </a:pPr>
              <a:t>‹#›</a:t>
            </a:fld>
            <a:endParaRPr lang="zh-CN" altLang="en-US"/>
          </a:p>
        </p:txBody>
      </p:sp>
    </p:spTree>
    <p:extLst>
      <p:ext uri="{BB962C8B-B14F-4D97-AF65-F5344CB8AC3E}">
        <p14:creationId xmlns:p14="http://schemas.microsoft.com/office/powerpoint/2010/main" val="2811674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72F481F-6204-4212-B058-D41DC60E685E}" type="datetimeFigureOut">
              <a:rPr lang="zh-CN" altLang="en-US"/>
              <a:pPr>
                <a:defRPr/>
              </a:pPr>
              <a:t>2021/5/19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1AE027A-3DF3-43CC-AA6C-4571EA58A703}" type="slidenum">
              <a:rPr lang="zh-CN" altLang="en-US"/>
              <a:pPr>
                <a:defRPr/>
              </a:pPr>
              <a:t>‹#›</a:t>
            </a:fld>
            <a:endParaRPr lang="zh-CN" altLang="en-US"/>
          </a:p>
        </p:txBody>
      </p:sp>
    </p:spTree>
    <p:extLst>
      <p:ext uri="{BB962C8B-B14F-4D97-AF65-F5344CB8AC3E}">
        <p14:creationId xmlns:p14="http://schemas.microsoft.com/office/powerpoint/2010/main" val="39058089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720E720-AE19-403B-A844-F6CAC23449B1}"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7A3EE1-1887-45B5-9F3C-E9B310200F0B}" type="slidenum">
              <a:rPr lang="zh-CN" altLang="en-US"/>
              <a:pPr>
                <a:defRPr/>
              </a:pPr>
              <a:t>‹#›</a:t>
            </a:fld>
            <a:endParaRPr lang="zh-CN" altLang="en-US"/>
          </a:p>
        </p:txBody>
      </p:sp>
    </p:spTree>
    <p:extLst>
      <p:ext uri="{BB962C8B-B14F-4D97-AF65-F5344CB8AC3E}">
        <p14:creationId xmlns:p14="http://schemas.microsoft.com/office/powerpoint/2010/main" val="1370810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D2D1A0-54B8-44AB-AC67-D72CD0EB5E5E}" type="datetimeFigureOut">
              <a:rPr lang="zh-CN" altLang="en-US"/>
              <a:pPr>
                <a:defRPr/>
              </a:pPr>
              <a:t>2021/5/19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0A073A-F1B3-481C-BBA4-A8A93936C95B}" type="slidenum">
              <a:rPr lang="zh-CN" altLang="en-US"/>
              <a:pPr>
                <a:defRPr/>
              </a:pPr>
              <a:t>‹#›</a:t>
            </a:fld>
            <a:endParaRPr lang="zh-CN" altLang="en-US"/>
          </a:p>
        </p:txBody>
      </p:sp>
    </p:spTree>
    <p:extLst>
      <p:ext uri="{BB962C8B-B14F-4D97-AF65-F5344CB8AC3E}">
        <p14:creationId xmlns:p14="http://schemas.microsoft.com/office/powerpoint/2010/main" val="235626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D27DEF34-3113-43ED-B27A-BECFFBC4AF46}" type="datetimeFigureOut">
              <a:rPr lang="zh-CN" altLang="en-US"/>
              <a:pPr>
                <a:defRPr/>
              </a:pPr>
              <a:t>2021/5/19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F3014703-15C7-485A-A503-65E86E5A293F}" type="slidenum">
              <a:rPr lang="zh-CN" altLang="en-US"/>
              <a:pPr>
                <a:defRPr/>
              </a:pPr>
              <a:t>‹#›</a:t>
            </a:fld>
            <a:endParaRPr lang="zh-CN" altLang="en-US"/>
          </a:p>
        </p:txBody>
      </p:sp>
      <p:sp>
        <p:nvSpPr>
          <p:cNvPr id="1031" name="Text Box 11"/>
          <p:cNvSpPr txBox="1">
            <a:spLocks noChangeArrowheads="1"/>
          </p:cNvSpPr>
          <p:nvPr/>
        </p:nvSpPr>
        <p:spPr bwMode="auto">
          <a:xfrm>
            <a:off x="406400" y="6515100"/>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1 </a:t>
            </a:r>
            <a:r>
              <a:rPr kumimoji="0" lang="zh-CN" altLang="en-US" sz="1200" b="1">
                <a:solidFill>
                  <a:schemeClr val="tx1"/>
                </a:solidFill>
                <a:latin typeface="Calibri" pitchFamily="34" charset="0"/>
              </a:rPr>
              <a:t>章   简介</a:t>
            </a:r>
          </a:p>
        </p:txBody>
      </p:sp>
      <p:sp>
        <p:nvSpPr>
          <p:cNvPr id="1032"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1033" name="Text Box 11"/>
          <p:cNvSpPr txBox="1">
            <a:spLocks noChangeArrowheads="1"/>
          </p:cNvSpPr>
          <p:nvPr/>
        </p:nvSpPr>
        <p:spPr bwMode="auto">
          <a:xfrm>
            <a:off x="3643313" y="6510338"/>
            <a:ext cx="2033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EBFD8897-3604-4ED4-950A-BABC03AB1300}" type="datetimeFigureOut">
              <a:rPr lang="zh-CN" altLang="en-US"/>
              <a:pPr>
                <a:defRPr/>
              </a:pPr>
              <a:t>2021/5/19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28D5159E-D5A9-4A20-8D46-76C9759685D6}" type="slidenum">
              <a:rPr lang="zh-CN" altLang="en-US"/>
              <a:pPr>
                <a:defRPr/>
              </a:pPr>
              <a:t>‹#›</a:t>
            </a:fld>
            <a:endParaRPr lang="zh-CN" altLang="en-US"/>
          </a:p>
        </p:txBody>
      </p:sp>
      <p:sp>
        <p:nvSpPr>
          <p:cNvPr id="2055" name="Text Box 11"/>
          <p:cNvSpPr txBox="1">
            <a:spLocks noChangeArrowheads="1"/>
          </p:cNvSpPr>
          <p:nvPr/>
        </p:nvSpPr>
        <p:spPr bwMode="auto">
          <a:xfrm>
            <a:off x="393700" y="6515100"/>
            <a:ext cx="256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2 </a:t>
            </a:r>
            <a:r>
              <a:rPr kumimoji="0" lang="zh-CN" altLang="en-US" sz="1200" b="1">
                <a:solidFill>
                  <a:schemeClr val="tx1"/>
                </a:solidFill>
                <a:latin typeface="Calibri" pitchFamily="34" charset="0"/>
              </a:rPr>
              <a:t>章  线性规划</a:t>
            </a:r>
            <a:r>
              <a:rPr kumimoji="0" lang="en-US" altLang="zh-CN" sz="1200" b="1">
                <a:solidFill>
                  <a:schemeClr val="tx1"/>
                </a:solidFill>
                <a:latin typeface="Calibri" pitchFamily="34" charset="0"/>
              </a:rPr>
              <a:t>: </a:t>
            </a:r>
            <a:r>
              <a:rPr kumimoji="0" lang="zh-CN" altLang="en-US" sz="1200" b="1">
                <a:solidFill>
                  <a:schemeClr val="tx1"/>
                </a:solidFill>
                <a:latin typeface="Calibri" pitchFamily="34" charset="0"/>
              </a:rPr>
              <a:t>基本理论与方法</a:t>
            </a:r>
          </a:p>
        </p:txBody>
      </p:sp>
      <p:sp>
        <p:nvSpPr>
          <p:cNvPr id="2056"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2057" name="Text Box 11"/>
          <p:cNvSpPr txBox="1">
            <a:spLocks noChangeArrowheads="1"/>
          </p:cNvSpPr>
          <p:nvPr/>
        </p:nvSpPr>
        <p:spPr bwMode="auto">
          <a:xfrm>
            <a:off x="3922713" y="6510338"/>
            <a:ext cx="2033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F96D525E-9AF9-43D9-BB49-311E3A1FE679}" type="datetimeFigureOut">
              <a:rPr lang="zh-CN" altLang="en-US"/>
              <a:pPr>
                <a:defRPr/>
              </a:pPr>
              <a:t>2021/5/19</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59C13D2E-6EA2-4BDE-99E1-0D52E1237ACB}" type="slidenum">
              <a:rPr lang="zh-CN" altLang="en-US"/>
              <a:pPr>
                <a:defRPr/>
              </a:pPr>
              <a:t>‹#›</a:t>
            </a:fld>
            <a:endParaRPr lang="zh-CN" altLang="en-US"/>
          </a:p>
        </p:txBody>
      </p:sp>
      <p:sp>
        <p:nvSpPr>
          <p:cNvPr id="7" name="Text Box 11"/>
          <p:cNvSpPr txBox="1">
            <a:spLocks noChangeArrowheads="1"/>
          </p:cNvSpPr>
          <p:nvPr/>
        </p:nvSpPr>
        <p:spPr bwMode="auto">
          <a:xfrm>
            <a:off x="355600" y="6515100"/>
            <a:ext cx="2609850" cy="274638"/>
          </a:xfrm>
          <a:prstGeom prst="rect">
            <a:avLst/>
          </a:prstGeom>
          <a:noFill/>
          <a:ln w="9525">
            <a:noFill/>
            <a:miter lim="800000"/>
            <a:headEnd/>
            <a:tailEnd/>
          </a:ln>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3 </a:t>
            </a:r>
            <a:r>
              <a:rPr kumimoji="0" lang="zh-CN" altLang="en-US" sz="1200" b="1">
                <a:solidFill>
                  <a:schemeClr val="tx1"/>
                </a:solidFill>
                <a:latin typeface="Calibri" pitchFamily="34" charset="0"/>
              </a:rPr>
              <a:t>章   线性规划：应用及</a:t>
            </a:r>
            <a:r>
              <a:rPr kumimoji="0" lang="zh-CN" altLang="en-US" sz="1200" b="1">
                <a:solidFill>
                  <a:schemeClr val="tx1"/>
                </a:solidFill>
              </a:rPr>
              <a:t>扩展</a:t>
            </a:r>
          </a:p>
        </p:txBody>
      </p:sp>
      <p:sp>
        <p:nvSpPr>
          <p:cNvPr id="3080"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3081"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21A82E63-1BD8-4E8C-B187-FE8FCBF53FFB}" type="datetimeFigureOut">
              <a:rPr lang="zh-CN" altLang="en-US"/>
              <a:pPr>
                <a:defRPr/>
              </a:pPr>
              <a:t>2021/5/19</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B1369527-6690-46F0-9423-A49C68623666}" type="slidenum">
              <a:rPr lang="zh-CN" altLang="en-US"/>
              <a:pPr>
                <a:defRPr/>
              </a:pPr>
              <a:t>‹#›</a:t>
            </a:fld>
            <a:endParaRPr lang="zh-CN" altLang="en-US"/>
          </a:p>
        </p:txBody>
      </p:sp>
      <p:sp>
        <p:nvSpPr>
          <p:cNvPr id="4103" name="Text Box 11"/>
          <p:cNvSpPr txBox="1">
            <a:spLocks noChangeArrowheads="1"/>
          </p:cNvSpPr>
          <p:nvPr/>
        </p:nvSpPr>
        <p:spPr bwMode="auto">
          <a:xfrm>
            <a:off x="368300" y="6515100"/>
            <a:ext cx="226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4   </a:t>
            </a:r>
            <a:r>
              <a:rPr kumimoji="0" lang="zh-CN" altLang="en-US" sz="1200" b="1">
                <a:solidFill>
                  <a:schemeClr val="tx1"/>
                </a:solidFill>
                <a:latin typeface="Calibri" pitchFamily="34" charset="0"/>
              </a:rPr>
              <a:t>章  无约束优化：基础</a:t>
            </a:r>
          </a:p>
        </p:txBody>
      </p:sp>
      <p:sp>
        <p:nvSpPr>
          <p:cNvPr id="4104"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4105"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847DA6BC-F942-4B26-B63D-81118DF2C57E}" type="datetimeFigureOut">
              <a:rPr lang="zh-CN" altLang="en-US"/>
              <a:pPr>
                <a:defRPr/>
              </a:pPr>
              <a:t>2021/5/19</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3519A504-7DB0-4853-8B29-37D3A65E4E1F}" type="slidenum">
              <a:rPr lang="zh-CN" altLang="en-US"/>
              <a:pPr>
                <a:defRPr/>
              </a:pPr>
              <a:t>‹#›</a:t>
            </a:fld>
            <a:endParaRPr lang="zh-CN" altLang="en-US"/>
          </a:p>
        </p:txBody>
      </p:sp>
      <p:sp>
        <p:nvSpPr>
          <p:cNvPr id="5127" name="Text Box 11"/>
          <p:cNvSpPr txBox="1">
            <a:spLocks noChangeArrowheads="1"/>
          </p:cNvSpPr>
          <p:nvPr/>
        </p:nvSpPr>
        <p:spPr bwMode="auto">
          <a:xfrm>
            <a:off x="381000" y="65151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5  </a:t>
            </a:r>
            <a:r>
              <a:rPr kumimoji="0" lang="zh-CN" altLang="en-US" sz="1200" b="1">
                <a:solidFill>
                  <a:schemeClr val="tx1"/>
                </a:solidFill>
                <a:latin typeface="Calibri" pitchFamily="34" charset="0"/>
              </a:rPr>
              <a:t>章  无约束优化：线搜索法</a:t>
            </a:r>
          </a:p>
        </p:txBody>
      </p:sp>
      <p:sp>
        <p:nvSpPr>
          <p:cNvPr id="5128"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5129"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B2B0E011-A1BA-4E43-BB7E-7FABC69FD2F8}" type="datetimeFigureOut">
              <a:rPr lang="zh-CN" altLang="en-US"/>
              <a:pPr>
                <a:defRPr/>
              </a:pPr>
              <a:t>2021/5/19</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70F8F756-09A2-47BD-8322-F8085A07AC79}" type="slidenum">
              <a:rPr lang="zh-CN" altLang="en-US"/>
              <a:pPr>
                <a:defRPr/>
              </a:pPr>
              <a:t>‹#›</a:t>
            </a:fld>
            <a:endParaRPr lang="zh-CN" altLang="en-US"/>
          </a:p>
        </p:txBody>
      </p:sp>
      <p:sp>
        <p:nvSpPr>
          <p:cNvPr id="6151" name="Text Box 11"/>
          <p:cNvSpPr txBox="1">
            <a:spLocks noChangeArrowheads="1"/>
          </p:cNvSpPr>
          <p:nvPr/>
        </p:nvSpPr>
        <p:spPr bwMode="auto">
          <a:xfrm>
            <a:off x="323850" y="6515100"/>
            <a:ext cx="266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6  </a:t>
            </a:r>
            <a:r>
              <a:rPr kumimoji="0" lang="zh-CN" altLang="en-US" sz="1200" b="1">
                <a:solidFill>
                  <a:schemeClr val="tx1"/>
                </a:solidFill>
                <a:latin typeface="Calibri" pitchFamily="34" charset="0"/>
              </a:rPr>
              <a:t>章  无约束优化：信赖域法</a:t>
            </a:r>
          </a:p>
        </p:txBody>
      </p:sp>
      <p:sp>
        <p:nvSpPr>
          <p:cNvPr id="6152"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6153"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9C9FA058-8A3C-47D8-8618-9ACC8D6C3978}" type="datetimeFigureOut">
              <a:rPr lang="zh-CN" altLang="en-US"/>
              <a:pPr>
                <a:defRPr/>
              </a:pPr>
              <a:t>2021/5/19</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F213A920-1736-4CE8-B7FD-016A083CA718}" type="slidenum">
              <a:rPr lang="zh-CN" altLang="en-US"/>
              <a:pPr>
                <a:defRPr/>
              </a:pPr>
              <a:t>‹#›</a:t>
            </a:fld>
            <a:endParaRPr lang="zh-CN" altLang="en-US"/>
          </a:p>
        </p:txBody>
      </p:sp>
      <p:sp>
        <p:nvSpPr>
          <p:cNvPr id="7175" name="Text Box 11"/>
          <p:cNvSpPr txBox="1">
            <a:spLocks noChangeArrowheads="1"/>
          </p:cNvSpPr>
          <p:nvPr/>
        </p:nvSpPr>
        <p:spPr bwMode="auto">
          <a:xfrm>
            <a:off x="323850" y="6515100"/>
            <a:ext cx="266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7  </a:t>
            </a:r>
            <a:r>
              <a:rPr kumimoji="0" lang="zh-CN" altLang="en-US" sz="1200" b="1">
                <a:solidFill>
                  <a:schemeClr val="tx1"/>
                </a:solidFill>
                <a:latin typeface="Calibri" pitchFamily="34" charset="0"/>
              </a:rPr>
              <a:t>章  约束优化：理论</a:t>
            </a:r>
          </a:p>
        </p:txBody>
      </p:sp>
      <p:sp>
        <p:nvSpPr>
          <p:cNvPr id="7176"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7177"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239D17CF-C696-40CC-AF2C-1F35A1E1DB59}" type="datetimeFigureOut">
              <a:rPr lang="zh-CN" altLang="en-US"/>
              <a:pPr>
                <a:defRPr/>
              </a:pPr>
              <a:t>2021/5/19</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930E8CF1-BEAF-4DFE-8272-D60445E00A32}" type="slidenum">
              <a:rPr lang="zh-CN" altLang="en-US"/>
              <a:pPr>
                <a:defRPr/>
              </a:pPr>
              <a:t>‹#›</a:t>
            </a:fld>
            <a:endParaRPr lang="zh-CN" altLang="en-US"/>
          </a:p>
        </p:txBody>
      </p:sp>
      <p:sp>
        <p:nvSpPr>
          <p:cNvPr id="8199" name="Text Box 11"/>
          <p:cNvSpPr txBox="1">
            <a:spLocks noChangeArrowheads="1"/>
          </p:cNvSpPr>
          <p:nvPr/>
        </p:nvSpPr>
        <p:spPr bwMode="auto">
          <a:xfrm>
            <a:off x="323850" y="6515100"/>
            <a:ext cx="266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8  </a:t>
            </a:r>
            <a:r>
              <a:rPr kumimoji="0" lang="zh-CN" altLang="en-US" sz="1200" b="1">
                <a:solidFill>
                  <a:schemeClr val="tx1"/>
                </a:solidFill>
                <a:latin typeface="Calibri" pitchFamily="34" charset="0"/>
              </a:rPr>
              <a:t>章  约束优化：线性约束规划</a:t>
            </a:r>
          </a:p>
        </p:txBody>
      </p:sp>
      <p:sp>
        <p:nvSpPr>
          <p:cNvPr id="8200"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8201"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0D9E9C01-34B2-47CB-B683-4FDACC9E1A04}" type="datetimeFigureOut">
              <a:rPr lang="zh-CN" altLang="en-US"/>
              <a:pPr>
                <a:defRPr/>
              </a:pPr>
              <a:t>2021/5/19</a:t>
            </a:fld>
            <a:endParaRPr lang="zh-CN" altLang="en-US"/>
          </a:p>
        </p:txBody>
      </p:sp>
      <p:sp>
        <p:nvSpPr>
          <p:cNvPr id="5" name="页脚占位符 4"/>
          <p:cNvSpPr>
            <a:spLocks noGrp="1"/>
          </p:cNvSpPr>
          <p:nvPr>
            <p:ph type="ftr" sz="quarter" idx="3"/>
          </p:nvPr>
        </p:nvSpPr>
        <p:spPr>
          <a:xfrm>
            <a:off x="2987675" y="64484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kumimoji="0" sz="1200">
                <a:solidFill>
                  <a:schemeClr val="tx1">
                    <a:tint val="75000"/>
                  </a:schemeClr>
                </a:solidFill>
                <a:latin typeface="+mn-lt"/>
                <a:ea typeface="+mn-ea"/>
              </a:defRPr>
            </a:lvl1pPr>
          </a:lstStyle>
          <a:p>
            <a:pPr>
              <a:defRPr/>
            </a:pPr>
            <a:fld id="{6D53F46F-1BF2-4CB4-B4E5-55E85C6BFDC1}" type="slidenum">
              <a:rPr lang="zh-CN" altLang="en-US"/>
              <a:pPr>
                <a:defRPr/>
              </a:pPr>
              <a:t>‹#›</a:t>
            </a:fld>
            <a:endParaRPr lang="zh-CN" altLang="en-US"/>
          </a:p>
        </p:txBody>
      </p:sp>
      <p:sp>
        <p:nvSpPr>
          <p:cNvPr id="9223" name="Text Box 11"/>
          <p:cNvSpPr txBox="1">
            <a:spLocks noChangeArrowheads="1"/>
          </p:cNvSpPr>
          <p:nvPr/>
        </p:nvSpPr>
        <p:spPr bwMode="auto">
          <a:xfrm>
            <a:off x="323850" y="6515100"/>
            <a:ext cx="266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第</a:t>
            </a:r>
            <a:r>
              <a:rPr kumimoji="0" lang="en-US" altLang="zh-CN" sz="1200" b="1">
                <a:solidFill>
                  <a:schemeClr val="tx1"/>
                </a:solidFill>
                <a:latin typeface="Calibri" pitchFamily="34" charset="0"/>
              </a:rPr>
              <a:t> 9  </a:t>
            </a:r>
            <a:r>
              <a:rPr kumimoji="0" lang="zh-CN" altLang="en-US" sz="1200" b="1">
                <a:solidFill>
                  <a:schemeClr val="tx1"/>
                </a:solidFill>
                <a:latin typeface="Calibri" pitchFamily="34" charset="0"/>
              </a:rPr>
              <a:t>章  约束优化：非线性约束规划</a:t>
            </a:r>
          </a:p>
        </p:txBody>
      </p:sp>
      <p:sp>
        <p:nvSpPr>
          <p:cNvPr id="9224" name="Text Box 11"/>
          <p:cNvSpPr txBox="1">
            <a:spLocks noChangeArrowheads="1"/>
          </p:cNvSpPr>
          <p:nvPr/>
        </p:nvSpPr>
        <p:spPr bwMode="auto">
          <a:xfrm>
            <a:off x="7531100" y="6553200"/>
            <a:ext cx="157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en-US" altLang="zh-CN" sz="1200" b="1">
                <a:solidFill>
                  <a:schemeClr val="tx1"/>
                </a:solidFill>
                <a:latin typeface="Calibri" pitchFamily="34" charset="0"/>
              </a:rPr>
              <a:t>LHY-SMSS-BUAA</a:t>
            </a:r>
            <a:endParaRPr kumimoji="0" lang="zh-CN" altLang="en-US" sz="1200" b="1">
              <a:solidFill>
                <a:schemeClr val="tx1"/>
              </a:solidFill>
              <a:latin typeface="Calibri" pitchFamily="34" charset="0"/>
            </a:endParaRPr>
          </a:p>
        </p:txBody>
      </p:sp>
      <p:sp>
        <p:nvSpPr>
          <p:cNvPr id="9225" name="Text Box 11"/>
          <p:cNvSpPr txBox="1">
            <a:spLocks noChangeArrowheads="1"/>
          </p:cNvSpPr>
          <p:nvPr/>
        </p:nvSpPr>
        <p:spPr bwMode="auto">
          <a:xfrm>
            <a:off x="4699000" y="6510338"/>
            <a:ext cx="2033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50000"/>
              </a:spcBef>
              <a:defRPr/>
            </a:pPr>
            <a:r>
              <a:rPr kumimoji="0" lang="zh-CN" altLang="en-US" sz="1200" b="1">
                <a:solidFill>
                  <a:schemeClr val="tx1"/>
                </a:solidFill>
                <a:latin typeface="Calibri" pitchFamily="34" charset="0"/>
              </a:rPr>
              <a:t>数学规划基础</a:t>
            </a: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wmf"/><Relationship Id="rId7" Type="http://schemas.openxmlformats.org/officeDocument/2006/relationships/image" Target="../media/image34.emf"/><Relationship Id="rId2" Type="http://schemas.openxmlformats.org/officeDocument/2006/relationships/slideLayout" Target="../slideLayouts/slideLayout31.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5.emf"/><Relationship Id="rId4" Type="http://schemas.openxmlformats.org/officeDocument/2006/relationships/oleObject" Target="../embeddings/oleObject8.bin"/><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wmf"/><Relationship Id="rId7" Type="http://schemas.openxmlformats.org/officeDocument/2006/relationships/image" Target="../media/image38.png"/><Relationship Id="rId2" Type="http://schemas.openxmlformats.org/officeDocument/2006/relationships/slideLayout" Target="../slideLayouts/slideLayout31.xml"/><Relationship Id="rId1" Type="http://schemas.openxmlformats.org/officeDocument/2006/relationships/vmlDrawing" Target="../drawings/vmlDrawing6.vml"/><Relationship Id="rId6" Type="http://schemas.openxmlformats.org/officeDocument/2006/relationships/image" Target="../media/image37.png"/><Relationship Id="rId5" Type="http://schemas.openxmlformats.org/officeDocument/2006/relationships/image" Target="../media/image34.emf"/><Relationship Id="rId10" Type="http://schemas.openxmlformats.org/officeDocument/2006/relationships/image" Target="../media/image41.png"/><Relationship Id="rId4" Type="http://schemas.openxmlformats.org/officeDocument/2006/relationships/oleObject" Target="../embeddings/oleObject10.bin"/><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oleObject" Target="../embeddings/oleObject11.bin"/><Relationship Id="rId7" Type="http://schemas.openxmlformats.org/officeDocument/2006/relationships/image" Target="../media/image46.png"/><Relationship Id="rId2" Type="http://schemas.openxmlformats.org/officeDocument/2006/relationships/slideLayout" Target="../slideLayouts/slideLayout31.xml"/><Relationship Id="rId1" Type="http://schemas.openxmlformats.org/officeDocument/2006/relationships/vmlDrawing" Target="../drawings/vmlDrawing7.vml"/><Relationship Id="rId6" Type="http://schemas.openxmlformats.org/officeDocument/2006/relationships/image" Target="../media/image45.emf"/><Relationship Id="rId11" Type="http://schemas.openxmlformats.org/officeDocument/2006/relationships/image" Target="../media/image50.png"/><Relationship Id="rId5" Type="http://schemas.openxmlformats.org/officeDocument/2006/relationships/oleObject" Target="../embeddings/oleObject12.bin"/><Relationship Id="rId10" Type="http://schemas.openxmlformats.org/officeDocument/2006/relationships/image" Target="../media/image49.png"/><Relationship Id="rId4" Type="http://schemas.openxmlformats.org/officeDocument/2006/relationships/image" Target="../media/image6.emf"/><Relationship Id="rId9"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31.xml"/><Relationship Id="rId6" Type="http://schemas.openxmlformats.org/officeDocument/2006/relationships/image" Target="../media/image54.png"/><Relationship Id="rId5" Type="http://schemas.openxmlformats.org/officeDocument/2006/relationships/image" Target="../media/image48.png"/><Relationship Id="rId4" Type="http://schemas.openxmlformats.org/officeDocument/2006/relationships/image" Target="../media/image52.png"/><Relationship Id="rId9"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oleObject" Target="../embeddings/oleObject13.bin"/><Relationship Id="rId7" Type="http://schemas.openxmlformats.org/officeDocument/2006/relationships/image" Target="../media/image53.png"/><Relationship Id="rId2" Type="http://schemas.openxmlformats.org/officeDocument/2006/relationships/slideLayout" Target="../slideLayouts/slideLayout31.xml"/><Relationship Id="rId1" Type="http://schemas.openxmlformats.org/officeDocument/2006/relationships/vmlDrawing" Target="../drawings/vmlDrawing8.vml"/><Relationship Id="rId6" Type="http://schemas.openxmlformats.org/officeDocument/2006/relationships/image" Target="../media/image45.emf"/><Relationship Id="rId5" Type="http://schemas.openxmlformats.org/officeDocument/2006/relationships/oleObject" Target="../embeddings/oleObject14.bin"/><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1.xml"/><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31.xml"/><Relationship Id="rId1" Type="http://schemas.openxmlformats.org/officeDocument/2006/relationships/vmlDrawing" Target="../drawings/vmlDrawing9.vml"/><Relationship Id="rId6" Type="http://schemas.openxmlformats.org/officeDocument/2006/relationships/image" Target="../media/image63.emf"/><Relationship Id="rId5" Type="http://schemas.openxmlformats.org/officeDocument/2006/relationships/oleObject" Target="../embeddings/oleObject16.bin"/><Relationship Id="rId10" Type="http://schemas.openxmlformats.org/officeDocument/2006/relationships/image" Target="../media/image66.png"/><Relationship Id="rId4" Type="http://schemas.openxmlformats.org/officeDocument/2006/relationships/image" Target="../media/image62.emf"/><Relationship Id="rId9" Type="http://schemas.openxmlformats.org/officeDocument/2006/relationships/image" Target="../media/image65.png"/></Relationships>
</file>

<file path=ppt/slides/_rels/slide18.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1.xml"/><Relationship Id="rId1" Type="http://schemas.openxmlformats.org/officeDocument/2006/relationships/vmlDrawing" Target="../drawings/vmlDrawing10.vml"/><Relationship Id="rId6" Type="http://schemas.openxmlformats.org/officeDocument/2006/relationships/image" Target="../media/image68.wmf"/><Relationship Id="rId5" Type="http://schemas.openxmlformats.org/officeDocument/2006/relationships/oleObject" Target="../embeddings/oleObject19.bin"/><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31.xml"/><Relationship Id="rId1" Type="http://schemas.openxmlformats.org/officeDocument/2006/relationships/vmlDrawing" Target="../drawings/vmlDrawing11.vml"/><Relationship Id="rId6" Type="http://schemas.openxmlformats.org/officeDocument/2006/relationships/image" Target="../media/image71.wmf"/><Relationship Id="rId5" Type="http://schemas.openxmlformats.org/officeDocument/2006/relationships/oleObject" Target="../embeddings/oleObject22.bin"/><Relationship Id="rId10" Type="http://schemas.openxmlformats.org/officeDocument/2006/relationships/image" Target="../media/image73.wmf"/><Relationship Id="rId4" Type="http://schemas.openxmlformats.org/officeDocument/2006/relationships/image" Target="../media/image70.emf"/><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5.png"/><Relationship Id="rId1" Type="http://schemas.openxmlformats.org/officeDocument/2006/relationships/slideLayout" Target="../slideLayouts/slideLayout31.xml"/><Relationship Id="rId4" Type="http://schemas.openxmlformats.org/officeDocument/2006/relationships/image" Target="../media/image7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slideLayout" Target="../slideLayouts/slideLayout31.xml"/><Relationship Id="rId1" Type="http://schemas.openxmlformats.org/officeDocument/2006/relationships/vmlDrawing" Target="../drawings/vmlDrawing12.v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3.emf"/><Relationship Id="rId10" Type="http://schemas.openxmlformats.org/officeDocument/2006/relationships/image" Target="../media/image89.png"/><Relationship Id="rId4" Type="http://schemas.openxmlformats.org/officeDocument/2006/relationships/oleObject" Target="../embeddings/oleObject25.bin"/><Relationship Id="rId9" Type="http://schemas.openxmlformats.org/officeDocument/2006/relationships/image" Target="../media/image88.png"/></Relationships>
</file>

<file path=ppt/slides/_rels/slide27.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image" Target="../media/image93.png"/><Relationship Id="rId7" Type="http://schemas.openxmlformats.org/officeDocument/2006/relationships/image" Target="../media/image95.png"/><Relationship Id="rId12" Type="http://schemas.openxmlformats.org/officeDocument/2006/relationships/image" Target="../media/image100.png"/><Relationship Id="rId2" Type="http://schemas.openxmlformats.org/officeDocument/2006/relationships/slideLayout" Target="../slideLayouts/slideLayout31.xml"/><Relationship Id="rId16" Type="http://schemas.openxmlformats.org/officeDocument/2006/relationships/image" Target="../media/image104.png"/><Relationship Id="rId1" Type="http://schemas.openxmlformats.org/officeDocument/2006/relationships/vmlDrawing" Target="../drawings/vmlDrawing13.v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2.wmf"/><Relationship Id="rId15" Type="http://schemas.openxmlformats.org/officeDocument/2006/relationships/image" Target="../media/image103.png"/><Relationship Id="rId10" Type="http://schemas.openxmlformats.org/officeDocument/2006/relationships/image" Target="../media/image98.png"/><Relationship Id="rId4" Type="http://schemas.openxmlformats.org/officeDocument/2006/relationships/oleObject" Target="../embeddings/oleObject26.bin"/><Relationship Id="rId9" Type="http://schemas.openxmlformats.org/officeDocument/2006/relationships/image" Target="../media/image97.png"/><Relationship Id="rId14" Type="http://schemas.openxmlformats.org/officeDocument/2006/relationships/image" Target="../media/image102.png"/></Relationships>
</file>

<file path=ppt/slides/_rels/slide2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3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12" Type="http://schemas.openxmlformats.org/officeDocument/2006/relationships/image" Target="../media/image107.emf"/><Relationship Id="rId2" Type="http://schemas.openxmlformats.org/officeDocument/2006/relationships/slideLayout" Target="../slideLayouts/slideLayout31.xml"/><Relationship Id="rId1" Type="http://schemas.openxmlformats.org/officeDocument/2006/relationships/vmlDrawing" Target="../drawings/vmlDrawing14.vml"/><Relationship Id="rId6" Type="http://schemas.openxmlformats.org/officeDocument/2006/relationships/image" Target="../media/image111.png"/><Relationship Id="rId11" Type="http://schemas.openxmlformats.org/officeDocument/2006/relationships/oleObject" Target="../embeddings/oleObject27.bin"/><Relationship Id="rId5" Type="http://schemas.openxmlformats.org/officeDocument/2006/relationships/image" Target="../media/image11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s>
</file>

<file path=ppt/slides/_rels/slide31.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6.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slideLayout" Target="../slideLayouts/slideLayout31.xml"/><Relationship Id="rId1" Type="http://schemas.openxmlformats.org/officeDocument/2006/relationships/vmlDrawing" Target="../drawings/vmlDrawing15.v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07.emf"/><Relationship Id="rId15" Type="http://schemas.openxmlformats.org/officeDocument/2006/relationships/image" Target="../media/image126.png"/><Relationship Id="rId10" Type="http://schemas.openxmlformats.org/officeDocument/2006/relationships/image" Target="../media/image121.png"/><Relationship Id="rId4" Type="http://schemas.openxmlformats.org/officeDocument/2006/relationships/oleObject" Target="../embeddings/oleObject28.bin"/><Relationship Id="rId9" Type="http://schemas.openxmlformats.org/officeDocument/2006/relationships/image" Target="../media/image120.png"/><Relationship Id="rId14" Type="http://schemas.openxmlformats.org/officeDocument/2006/relationships/image" Target="../media/image125.png"/></Relationships>
</file>

<file path=ppt/slides/_rels/slide32.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32.png"/><Relationship Id="rId3" Type="http://schemas.openxmlformats.org/officeDocument/2006/relationships/oleObject" Target="../embeddings/oleObject29.bin"/><Relationship Id="rId7" Type="http://schemas.openxmlformats.org/officeDocument/2006/relationships/image" Target="../media/image119.png"/><Relationship Id="rId12" Type="http://schemas.openxmlformats.org/officeDocument/2006/relationships/image" Target="../media/image131.png"/><Relationship Id="rId2" Type="http://schemas.openxmlformats.org/officeDocument/2006/relationships/slideLayout" Target="../slideLayouts/slideLayout31.xml"/><Relationship Id="rId1" Type="http://schemas.openxmlformats.org/officeDocument/2006/relationships/vmlDrawing" Target="../drawings/vmlDrawing16.vml"/><Relationship Id="rId6" Type="http://schemas.openxmlformats.org/officeDocument/2006/relationships/image" Target="../media/image118.png"/><Relationship Id="rId11" Type="http://schemas.openxmlformats.org/officeDocument/2006/relationships/image" Target="../media/image130.png"/><Relationship Id="rId5" Type="http://schemas.openxmlformats.org/officeDocument/2006/relationships/image" Target="../media/image127.png"/><Relationship Id="rId15" Type="http://schemas.openxmlformats.org/officeDocument/2006/relationships/image" Target="../media/image134.png"/><Relationship Id="rId10" Type="http://schemas.openxmlformats.org/officeDocument/2006/relationships/image" Target="../media/image129.png"/><Relationship Id="rId4" Type="http://schemas.openxmlformats.org/officeDocument/2006/relationships/image" Target="../media/image107.emf"/><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12" Type="http://schemas.openxmlformats.org/officeDocument/2006/relationships/image" Target="../media/image143.png"/><Relationship Id="rId2" Type="http://schemas.openxmlformats.org/officeDocument/2006/relationships/slideLayout" Target="../slideLayouts/slideLayout31.xml"/><Relationship Id="rId1" Type="http://schemas.openxmlformats.org/officeDocument/2006/relationships/vmlDrawing" Target="../drawings/vmlDrawing17.vml"/><Relationship Id="rId6" Type="http://schemas.openxmlformats.org/officeDocument/2006/relationships/image" Target="../media/image139.png"/><Relationship Id="rId11" Type="http://schemas.openxmlformats.org/officeDocument/2006/relationships/image" Target="../media/image135.wmf"/><Relationship Id="rId5" Type="http://schemas.openxmlformats.org/officeDocument/2006/relationships/image" Target="../media/image138.png"/><Relationship Id="rId10" Type="http://schemas.openxmlformats.org/officeDocument/2006/relationships/oleObject" Target="../embeddings/oleObject30.bin"/><Relationship Id="rId4" Type="http://schemas.openxmlformats.org/officeDocument/2006/relationships/image" Target="../media/image137.png"/><Relationship Id="rId9" Type="http://schemas.openxmlformats.org/officeDocument/2006/relationships/image" Target="../media/image142.png"/></Relationships>
</file>

<file path=ppt/slides/_rels/slide34.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08.png"/><Relationship Id="rId1" Type="http://schemas.openxmlformats.org/officeDocument/2006/relationships/slideLayout" Target="../slideLayouts/slideLayout31.xml"/><Relationship Id="rId4" Type="http://schemas.openxmlformats.org/officeDocument/2006/relationships/image" Target="../media/image145.png"/></Relationships>
</file>

<file path=ppt/slides/_rels/slide35.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31.xml"/><Relationship Id="rId4" Type="http://schemas.openxmlformats.org/officeDocument/2006/relationships/image" Target="../media/image148.png"/></Relationships>
</file>

<file path=ppt/slides/_rels/slide3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31.xml"/><Relationship Id="rId4" Type="http://schemas.openxmlformats.org/officeDocument/2006/relationships/hyperlink" Target="http://baike.baidu.com/view/2151025.htm"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 Id="rId9" Type="http://schemas.openxmlformats.org/officeDocument/2006/relationships/image" Target="../media/image157.png"/></Relationships>
</file>

<file path=ppt/slides/_rels/slide38.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hyperlink" Target="http://baike.baidu.com/view/2398.htm" TargetMode="External"/><Relationship Id="rId2" Type="http://schemas.openxmlformats.org/officeDocument/2006/relationships/hyperlink" Target="http://baike.baidu.com/view/24356.htm" TargetMode="Externa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2.bin"/><Relationship Id="rId7" Type="http://schemas.openxmlformats.org/officeDocument/2006/relationships/image" Target="../media/image9.png"/><Relationship Id="rId2" Type="http://schemas.openxmlformats.org/officeDocument/2006/relationships/slideLayout" Target="../slideLayouts/slideLayout31.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hyperlink" Target="http://baike.baidu.com/view/955453.htm" TargetMode="External"/><Relationship Id="rId2" Type="http://schemas.openxmlformats.org/officeDocument/2006/relationships/hyperlink" Target="http://baike.baidu.com/view/28146.htm" TargetMode="Externa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31.xml"/><Relationship Id="rId4" Type="http://schemas.openxmlformats.org/officeDocument/2006/relationships/image" Target="../media/image162.png"/></Relationships>
</file>

<file path=ppt/slides/_rels/slide4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31.xml"/><Relationship Id="rId4" Type="http://schemas.openxmlformats.org/officeDocument/2006/relationships/image" Target="../media/image165.png"/></Relationships>
</file>

<file path=ppt/slides/_rels/slide46.xml.rels><?xml version="1.0" encoding="UTF-8" standalone="yes"?>
<Relationships xmlns="http://schemas.openxmlformats.org/package/2006/relationships"><Relationship Id="rId3" Type="http://schemas.openxmlformats.org/officeDocument/2006/relationships/image" Target="../media/image1660.png"/><Relationship Id="rId2" Type="http://schemas.openxmlformats.org/officeDocument/2006/relationships/image" Target="../media/image166.png"/><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31.xml"/><Relationship Id="rId6" Type="http://schemas.openxmlformats.org/officeDocument/2006/relationships/image" Target="../media/image169.png"/><Relationship Id="rId5" Type="http://schemas.openxmlformats.org/officeDocument/2006/relationships/image" Target="../media/image1650.png"/><Relationship Id="rId4" Type="http://schemas.openxmlformats.org/officeDocument/2006/relationships/image" Target="../media/image1640.png"/></Relationships>
</file>

<file path=ppt/slides/_rels/slide48.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3" Type="http://schemas.openxmlformats.org/officeDocument/2006/relationships/image" Target="../media/image173.png"/><Relationship Id="rId7"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31.xml"/><Relationship Id="rId6" Type="http://schemas.openxmlformats.org/officeDocument/2006/relationships/image" Target="../media/image176.png"/><Relationship Id="rId5" Type="http://schemas.openxmlformats.org/officeDocument/2006/relationships/image" Target="../media/image175.png"/><Relationship Id="rId4" Type="http://schemas.openxmlformats.org/officeDocument/2006/relationships/image" Target="../media/image17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179.wmf"/><Relationship Id="rId7" Type="http://schemas.openxmlformats.org/officeDocument/2006/relationships/image" Target="../media/image183.png"/><Relationship Id="rId2" Type="http://schemas.openxmlformats.org/officeDocument/2006/relationships/image" Target="../media/image178.wmf"/><Relationship Id="rId1" Type="http://schemas.openxmlformats.org/officeDocument/2006/relationships/slideLayout" Target="../slideLayouts/slideLayout31.xml"/><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192.png"/><Relationship Id="rId3" Type="http://schemas.openxmlformats.org/officeDocument/2006/relationships/image" Target="../media/image186.wmf"/><Relationship Id="rId7" Type="http://schemas.openxmlformats.org/officeDocument/2006/relationships/image" Target="../media/image190.wmf"/><Relationship Id="rId12" Type="http://schemas.openxmlformats.org/officeDocument/2006/relationships/image" Target="../media/image185.wmf"/><Relationship Id="rId2" Type="http://schemas.openxmlformats.org/officeDocument/2006/relationships/slideLayout" Target="../slideLayouts/slideLayout31.xml"/><Relationship Id="rId1" Type="http://schemas.openxmlformats.org/officeDocument/2006/relationships/vmlDrawing" Target="../drawings/vmlDrawing18.vml"/><Relationship Id="rId6" Type="http://schemas.openxmlformats.org/officeDocument/2006/relationships/image" Target="../media/image189.wmf"/><Relationship Id="rId11" Type="http://schemas.openxmlformats.org/officeDocument/2006/relationships/oleObject" Target="../embeddings/oleObject32.bin"/><Relationship Id="rId5" Type="http://schemas.openxmlformats.org/officeDocument/2006/relationships/image" Target="../media/image188.wmf"/><Relationship Id="rId10" Type="http://schemas.openxmlformats.org/officeDocument/2006/relationships/image" Target="../media/image191.wmf"/><Relationship Id="rId4" Type="http://schemas.openxmlformats.org/officeDocument/2006/relationships/image" Target="../media/image187.wmf"/><Relationship Id="rId9" Type="http://schemas.openxmlformats.org/officeDocument/2006/relationships/image" Target="../media/image184.wmf"/></Relationships>
</file>

<file path=ppt/slides/_rels/slide52.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31.xml"/><Relationship Id="rId4" Type="http://schemas.openxmlformats.org/officeDocument/2006/relationships/image" Target="../media/image197.png"/></Relationships>
</file>

<file path=ppt/slides/_rels/slide54.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31.xml"/><Relationship Id="rId4" Type="http://schemas.openxmlformats.org/officeDocument/2006/relationships/image" Target="../media/image200.png"/></Relationships>
</file>

<file path=ppt/slides/_rels/slide56.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8.png"/><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8.png"/><Relationship Id="rId1" Type="http://schemas.openxmlformats.org/officeDocument/2006/relationships/slideLayout" Target="../slideLayouts/slideLayout31.xml"/><Relationship Id="rId4" Type="http://schemas.openxmlformats.org/officeDocument/2006/relationships/image" Target="../media/image20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oleObject" Target="../embeddings/oleObject38.bin"/><Relationship Id="rId18" Type="http://schemas.openxmlformats.org/officeDocument/2006/relationships/image" Target="../media/image210.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207.wmf"/><Relationship Id="rId17" Type="http://schemas.openxmlformats.org/officeDocument/2006/relationships/oleObject" Target="../embeddings/oleObject40.bin"/><Relationship Id="rId2" Type="http://schemas.openxmlformats.org/officeDocument/2006/relationships/slideLayout" Target="../slideLayouts/slideLayout31.xml"/><Relationship Id="rId16" Type="http://schemas.openxmlformats.org/officeDocument/2006/relationships/image" Target="../media/image209.wmf"/><Relationship Id="rId1" Type="http://schemas.openxmlformats.org/officeDocument/2006/relationships/vmlDrawing" Target="../drawings/vmlDrawing19.vml"/><Relationship Id="rId6" Type="http://schemas.openxmlformats.org/officeDocument/2006/relationships/image" Target="../media/image204.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206.wmf"/><Relationship Id="rId4" Type="http://schemas.openxmlformats.org/officeDocument/2006/relationships/image" Target="../media/image203.wmf"/><Relationship Id="rId9" Type="http://schemas.openxmlformats.org/officeDocument/2006/relationships/oleObject" Target="../embeddings/oleObject36.bin"/><Relationship Id="rId14" Type="http://schemas.openxmlformats.org/officeDocument/2006/relationships/image" Target="../media/image208.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1.xml"/><Relationship Id="rId1" Type="http://schemas.openxmlformats.org/officeDocument/2006/relationships/vmlDrawing" Target="../drawings/vmlDrawing3.vml"/><Relationship Id="rId6" Type="http://schemas.openxmlformats.org/officeDocument/2006/relationships/image" Target="../media/image22.emf"/><Relationship Id="rId5" Type="http://schemas.openxmlformats.org/officeDocument/2006/relationships/oleObject" Target="../embeddings/oleObject4.bin"/><Relationship Id="rId10" Type="http://schemas.openxmlformats.org/officeDocument/2006/relationships/image" Target="../media/image24.emf"/><Relationship Id="rId4" Type="http://schemas.openxmlformats.org/officeDocument/2006/relationships/image" Target="../media/image1.e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2.xml"/><Relationship Id="rId7" Type="http://schemas.openxmlformats.org/officeDocument/2006/relationships/image" Target="../media/image25.emf"/><Relationship Id="rId12" Type="http://schemas.openxmlformats.org/officeDocument/2006/relationships/image" Target="../media/image32.png"/><Relationship Id="rId2" Type="http://schemas.openxmlformats.org/officeDocument/2006/relationships/slideLayout" Target="../slideLayouts/slideLayout31.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30.png"/><Relationship Id="rId4" Type="http://schemas.openxmlformats.org/officeDocument/2006/relationships/image" Target="../media/image26.png"/><Relationship Id="rId9"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787400" y="568325"/>
            <a:ext cx="7772400" cy="1771650"/>
          </a:xfrm>
        </p:spPr>
        <p:txBody>
          <a:bodyPr/>
          <a:lstStyle/>
          <a:p>
            <a:pPr eaLnBrk="1" hangingPunct="1"/>
            <a:br>
              <a:rPr lang="zh-CN" altLang="en-US" sz="4000" b="1">
                <a:solidFill>
                  <a:srgbClr val="7030A0"/>
                </a:solidFill>
                <a:ea typeface="黑体" pitchFamily="2" charset="-122"/>
              </a:rPr>
            </a:br>
            <a:r>
              <a:rPr lang="zh-CN" altLang="en-US" sz="4000" b="1">
                <a:solidFill>
                  <a:srgbClr val="7030A0"/>
                </a:solidFill>
                <a:ea typeface="黑体" pitchFamily="2" charset="-122"/>
              </a:rPr>
              <a:t>第</a:t>
            </a:r>
            <a:r>
              <a:rPr lang="en-US" altLang="zh-CN" sz="4000" b="1">
                <a:solidFill>
                  <a:srgbClr val="7030A0"/>
                </a:solidFill>
                <a:ea typeface="黑体" pitchFamily="2" charset="-122"/>
              </a:rPr>
              <a:t>3</a:t>
            </a:r>
            <a:r>
              <a:rPr lang="zh-CN" altLang="en-US" sz="4000" b="1">
                <a:solidFill>
                  <a:srgbClr val="7030A0"/>
                </a:solidFill>
                <a:ea typeface="黑体" pitchFamily="2" charset="-122"/>
              </a:rPr>
              <a:t>章　线性规划：应用及扩展</a:t>
            </a:r>
            <a:br>
              <a:rPr lang="zh-CN" altLang="en-US" sz="4000" b="1">
                <a:solidFill>
                  <a:srgbClr val="7030A0"/>
                </a:solidFill>
                <a:ea typeface="黑体" pitchFamily="2" charset="-122"/>
              </a:rPr>
            </a:br>
            <a:endParaRPr lang="zh-CN" altLang="en-US" sz="4000" b="1">
              <a:solidFill>
                <a:srgbClr val="7030A0"/>
              </a:solidFill>
              <a:ea typeface="黑体" pitchFamily="2" charset="-122"/>
            </a:endParaRPr>
          </a:p>
        </p:txBody>
      </p:sp>
      <p:sp>
        <p:nvSpPr>
          <p:cNvPr id="10243" name="Rectangle 2"/>
          <p:cNvSpPr txBox="1">
            <a:spLocks noChangeArrowheads="1"/>
          </p:cNvSpPr>
          <p:nvPr/>
        </p:nvSpPr>
        <p:spPr bwMode="auto">
          <a:xfrm>
            <a:off x="1200150" y="2260600"/>
            <a:ext cx="6985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eaLnBrk="1" hangingPunct="1">
              <a:spcBef>
                <a:spcPct val="20000"/>
              </a:spcBef>
              <a:buFont typeface="Monotype Sorts" pitchFamily="2" charset="2"/>
              <a:buChar char="l"/>
            </a:pPr>
            <a:r>
              <a:rPr lang="zh-CN" altLang="en-US" sz="3200" dirty="0">
                <a:solidFill>
                  <a:schemeClr val="tx1"/>
                </a:solidFill>
                <a:latin typeface="Calibri" pitchFamily="34" charset="0"/>
                <a:ea typeface="大黑体" charset="-122"/>
              </a:rPr>
              <a:t>网络流问题的网络单纯形法与最小费用流的应用</a:t>
            </a:r>
            <a:endParaRPr lang="en-US" altLang="zh-CN" sz="3200" dirty="0">
              <a:solidFill>
                <a:schemeClr val="tx1"/>
              </a:solidFill>
              <a:latin typeface="Calibri" pitchFamily="34" charset="0"/>
              <a:ea typeface="大黑体" charset="-122"/>
            </a:endParaRPr>
          </a:p>
          <a:p>
            <a:pPr algn="l" eaLnBrk="1" hangingPunct="1">
              <a:spcBef>
                <a:spcPct val="20000"/>
              </a:spcBef>
              <a:buFont typeface="Monotype Sorts" pitchFamily="2" charset="2"/>
              <a:buChar char="l"/>
            </a:pPr>
            <a:r>
              <a:rPr lang="zh-CN" altLang="en-US" sz="3200" dirty="0">
                <a:solidFill>
                  <a:schemeClr val="tx1"/>
                </a:solidFill>
                <a:latin typeface="Calibri" pitchFamily="34" charset="0"/>
                <a:ea typeface="大黑体" charset="-122"/>
              </a:rPr>
              <a:t>整数线性规划</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60400" y="282575"/>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树解</a:t>
            </a:r>
            <a:r>
              <a:rPr lang="en-US" altLang="zh-CN" sz="4000" b="1">
                <a:solidFill>
                  <a:srgbClr val="008080"/>
                </a:solidFill>
              </a:rPr>
              <a:t>(tree solution)</a:t>
            </a:r>
            <a:r>
              <a:rPr lang="zh-CN" altLang="en-US" sz="4000" b="1">
                <a:solidFill>
                  <a:srgbClr val="008080"/>
                </a:solidFill>
              </a:rPr>
              <a:t>及其计算</a:t>
            </a:r>
          </a:p>
        </p:txBody>
      </p:sp>
      <p:sp>
        <p:nvSpPr>
          <p:cNvPr id="23557" name="Text Box 12"/>
          <p:cNvSpPr txBox="1">
            <a:spLocks noChangeArrowheads="1"/>
          </p:cNvSpPr>
          <p:nvPr/>
        </p:nvSpPr>
        <p:spPr bwMode="auto">
          <a:xfrm>
            <a:off x="720725" y="3076575"/>
            <a:ext cx="233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a:solidFill>
                  <a:srgbClr val="339966"/>
                </a:solidFill>
              </a:rPr>
              <a:t> 树解的计算</a:t>
            </a:r>
            <a:r>
              <a:rPr lang="en-US" altLang="zh-CN" b="1">
                <a:solidFill>
                  <a:srgbClr val="339966"/>
                </a:solidFill>
              </a:rPr>
              <a:t>?</a:t>
            </a:r>
            <a:endParaRPr lang="zh-CN" altLang="en-US" b="1">
              <a:solidFill>
                <a:srgbClr val="339966"/>
              </a:solidFill>
            </a:endParaRPr>
          </a:p>
        </p:txBody>
      </p:sp>
      <p:sp>
        <p:nvSpPr>
          <p:cNvPr id="23562" name="Text Box 6"/>
          <p:cNvSpPr txBox="1">
            <a:spLocks noChangeArrowheads="1"/>
          </p:cNvSpPr>
          <p:nvPr/>
        </p:nvSpPr>
        <p:spPr bwMode="auto">
          <a:xfrm>
            <a:off x="714375" y="1651000"/>
            <a:ext cx="393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a:solidFill>
                  <a:srgbClr val="006600"/>
                </a:solidFill>
              </a:rPr>
              <a:t> 树解</a:t>
            </a:r>
            <a:r>
              <a:rPr lang="en-US" altLang="zh-CN" b="1">
                <a:solidFill>
                  <a:srgbClr val="006600"/>
                </a:solidFill>
              </a:rPr>
              <a:t>(tree solution)</a:t>
            </a:r>
            <a:r>
              <a:rPr lang="zh-CN" altLang="en-US" b="1">
                <a:solidFill>
                  <a:srgbClr val="006600"/>
                </a:solidFill>
              </a:rPr>
              <a:t>：</a:t>
            </a:r>
          </a:p>
        </p:txBody>
      </p:sp>
      <p:grpSp>
        <p:nvGrpSpPr>
          <p:cNvPr id="19461" name="组合 20"/>
          <p:cNvGrpSpPr>
            <a:grpSpLocks/>
          </p:cNvGrpSpPr>
          <p:nvPr/>
        </p:nvGrpSpPr>
        <p:grpSpPr bwMode="auto">
          <a:xfrm>
            <a:off x="850900" y="1114425"/>
            <a:ext cx="2120900" cy="460375"/>
            <a:chOff x="4622800" y="3016250"/>
            <a:chExt cx="2120900" cy="460376"/>
          </a:xfrm>
        </p:grpSpPr>
        <p:sp>
          <p:nvSpPr>
            <p:cNvPr id="19472" name="Text Box 17"/>
            <p:cNvSpPr txBox="1">
              <a:spLocks noChangeArrowheads="1"/>
            </p:cNvSpPr>
            <p:nvPr/>
          </p:nvSpPr>
          <p:spPr bwMode="auto">
            <a:xfrm>
              <a:off x="4622800" y="3016250"/>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给定生成树</a:t>
              </a:r>
            </a:p>
          </p:txBody>
        </p:sp>
        <p:pic>
          <p:nvPicPr>
            <p:cNvPr id="1947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100" y="3074988"/>
              <a:ext cx="482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9462" name="Object 18"/>
          <p:cNvGraphicFramePr>
            <a:graphicFrameLocks noChangeAspect="1"/>
          </p:cNvGraphicFramePr>
          <p:nvPr/>
        </p:nvGraphicFramePr>
        <p:xfrm>
          <a:off x="5348288" y="1084263"/>
          <a:ext cx="3384550" cy="2274887"/>
        </p:xfrm>
        <a:graphic>
          <a:graphicData uri="http://schemas.openxmlformats.org/presentationml/2006/ole">
            <mc:AlternateContent xmlns:mc="http://schemas.openxmlformats.org/markup-compatibility/2006">
              <mc:Choice xmlns:v="urn:schemas-microsoft-com:vml" Requires="v">
                <p:oleObj spid="_x0000_s19706" name="Visio" r:id="rId4" imgW="2529434" imgH="1689324" progId="Visio.Drawing.11">
                  <p:embed/>
                </p:oleObj>
              </mc:Choice>
              <mc:Fallback>
                <p:oleObj name="Visio" r:id="rId4" imgW="2529434" imgH="1689324"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8288" y="1084263"/>
                        <a:ext cx="3384550"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5"/>
          <p:cNvSpPr txBox="1">
            <a:spLocks noChangeArrowheads="1"/>
          </p:cNvSpPr>
          <p:nvPr/>
        </p:nvSpPr>
        <p:spPr bwMode="auto">
          <a:xfrm>
            <a:off x="3082925" y="1136650"/>
            <a:ext cx="479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solidFill>
                  <a:schemeClr val="tx1"/>
                </a:solidFill>
              </a:rPr>
              <a:t>(</a:t>
            </a:r>
            <a:r>
              <a:rPr lang="zh-CN" altLang="en-US" b="1">
                <a:solidFill>
                  <a:schemeClr val="tx1"/>
                </a:solidFill>
              </a:rPr>
              <a:t>共有 </a:t>
            </a:r>
            <a:r>
              <a:rPr lang="en-US" altLang="zh-CN" b="1" i="1">
                <a:solidFill>
                  <a:schemeClr val="tx1"/>
                </a:solidFill>
              </a:rPr>
              <a:t>m</a:t>
            </a:r>
            <a:r>
              <a:rPr lang="en-US" altLang="zh-CN" b="1">
                <a:solidFill>
                  <a:schemeClr val="tx1"/>
                </a:solidFill>
              </a:rPr>
              <a:t>-1 </a:t>
            </a:r>
            <a:r>
              <a:rPr lang="zh-CN" altLang="en-US" b="1">
                <a:solidFill>
                  <a:schemeClr val="tx1"/>
                </a:solidFill>
              </a:rPr>
              <a:t>条弧</a:t>
            </a:r>
            <a:r>
              <a:rPr lang="en-US" altLang="zh-CN" b="1">
                <a:solidFill>
                  <a:schemeClr val="tx1"/>
                </a:solidFill>
              </a:rPr>
              <a:t>)</a:t>
            </a:r>
          </a:p>
        </p:txBody>
      </p:sp>
      <p:graphicFrame>
        <p:nvGraphicFramePr>
          <p:cNvPr id="14353" name="Object 11"/>
          <p:cNvGraphicFramePr>
            <a:graphicFrameLocks noChangeAspect="1"/>
          </p:cNvGraphicFramePr>
          <p:nvPr/>
        </p:nvGraphicFramePr>
        <p:xfrm>
          <a:off x="5364163" y="3887788"/>
          <a:ext cx="3436937" cy="2170112"/>
        </p:xfrm>
        <a:graphic>
          <a:graphicData uri="http://schemas.openxmlformats.org/presentationml/2006/ole">
            <mc:AlternateContent xmlns:mc="http://schemas.openxmlformats.org/markup-compatibility/2006">
              <mc:Choice xmlns:v="urn:schemas-microsoft-com:vml" Requires="v">
                <p:oleObj spid="_x0000_s19707" name="Visio" r:id="rId6" imgW="2439375" imgH="1623649" progId="Visio.Drawing.11">
                  <p:embed/>
                </p:oleObj>
              </mc:Choice>
              <mc:Fallback>
                <p:oleObj name="Visio" r:id="rId6" imgW="2439375" imgH="1623649"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3887788"/>
                        <a:ext cx="3436937"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4" name="Text Box 4"/>
          <p:cNvSpPr txBox="1">
            <a:spLocks noChangeArrowheads="1"/>
          </p:cNvSpPr>
          <p:nvPr/>
        </p:nvSpPr>
        <p:spPr bwMode="auto">
          <a:xfrm>
            <a:off x="889000" y="3870325"/>
            <a:ext cx="45926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buFont typeface="Wingdings" pitchFamily="2" charset="2"/>
              <a:buNone/>
            </a:pPr>
            <a:r>
              <a:rPr lang="zh-CN" altLang="en-US" b="1">
                <a:solidFill>
                  <a:schemeClr val="tx1"/>
                </a:solidFill>
              </a:rPr>
              <a:t>首先固定一个根节点，比如 </a:t>
            </a:r>
            <a:r>
              <a:rPr lang="en-US" altLang="zh-CN" i="1">
                <a:solidFill>
                  <a:schemeClr val="tx1"/>
                </a:solidFill>
              </a:rPr>
              <a:t>e </a:t>
            </a:r>
          </a:p>
          <a:p>
            <a:pPr algn="l">
              <a:spcBef>
                <a:spcPct val="20000"/>
              </a:spcBef>
              <a:buFont typeface="Wingdings" pitchFamily="2" charset="2"/>
              <a:buNone/>
            </a:pPr>
            <a:r>
              <a:rPr lang="en-US" altLang="zh-CN">
                <a:solidFill>
                  <a:schemeClr val="tx1"/>
                </a:solidFill>
                <a:latin typeface="黑体" pitchFamily="2" charset="-122"/>
                <a:ea typeface="黑体" pitchFamily="2" charset="-122"/>
              </a:rPr>
              <a:t>  (</a:t>
            </a:r>
            <a:r>
              <a:rPr lang="zh-CN" altLang="en-US">
                <a:solidFill>
                  <a:schemeClr val="tx1"/>
                </a:solidFill>
                <a:latin typeface="黑体" pitchFamily="2" charset="-122"/>
                <a:ea typeface="黑体" pitchFamily="2" charset="-122"/>
              </a:rPr>
              <a:t>任一节点均可作为根节点</a:t>
            </a:r>
            <a:r>
              <a:rPr lang="en-US" altLang="zh-CN">
                <a:solidFill>
                  <a:schemeClr val="tx1"/>
                </a:solidFill>
                <a:latin typeface="黑体" pitchFamily="2" charset="-122"/>
                <a:ea typeface="黑体" pitchFamily="2" charset="-122"/>
              </a:rPr>
              <a:t>)</a:t>
            </a:r>
            <a:endParaRPr lang="en-US" altLang="zh-CN">
              <a:solidFill>
                <a:srgbClr val="CC0000"/>
              </a:solidFill>
              <a:latin typeface="黑体" pitchFamily="2" charset="-122"/>
              <a:ea typeface="黑体" pitchFamily="2" charset="-122"/>
            </a:endParaRPr>
          </a:p>
        </p:txBody>
      </p:sp>
      <p:sp>
        <p:nvSpPr>
          <p:cNvPr id="7" name="Text Box 12"/>
          <p:cNvSpPr txBox="1">
            <a:spLocks noChangeArrowheads="1"/>
          </p:cNvSpPr>
          <p:nvPr/>
        </p:nvSpPr>
        <p:spPr bwMode="auto">
          <a:xfrm>
            <a:off x="952500" y="4802188"/>
            <a:ext cx="46863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Ø"/>
            </a:pPr>
            <a:r>
              <a:rPr lang="zh-CN" altLang="en-US" b="1" dirty="0">
                <a:solidFill>
                  <a:schemeClr val="tx1"/>
                </a:solidFill>
              </a:rPr>
              <a:t>  基于树型数据结构的实现：从</a:t>
            </a:r>
            <a:endParaRPr lang="en-US" altLang="zh-CN" b="1" dirty="0">
              <a:solidFill>
                <a:schemeClr val="tx1"/>
              </a:solidFill>
            </a:endParaRPr>
          </a:p>
          <a:p>
            <a:pPr algn="l"/>
            <a:r>
              <a:rPr lang="zh-CN" altLang="en-US" b="1" dirty="0">
                <a:solidFill>
                  <a:schemeClr val="tx1"/>
                </a:solidFill>
              </a:rPr>
              <a:t>     </a:t>
            </a:r>
            <a:r>
              <a:rPr lang="zh-CN" altLang="en-US" b="1" dirty="0">
                <a:solidFill>
                  <a:srgbClr val="7030A0"/>
                </a:solidFill>
              </a:rPr>
              <a:t>叶子节点</a:t>
            </a:r>
            <a:r>
              <a:rPr lang="zh-CN" altLang="en-US" b="1" dirty="0">
                <a:solidFill>
                  <a:schemeClr val="tx1"/>
                </a:solidFill>
              </a:rPr>
              <a:t>开始</a:t>
            </a:r>
            <a:r>
              <a:rPr lang="en-US" altLang="zh-CN" b="1" dirty="0">
                <a:solidFill>
                  <a:schemeClr val="tx1"/>
                </a:solidFill>
              </a:rPr>
              <a:t>,</a:t>
            </a:r>
            <a:r>
              <a:rPr lang="zh-CN" altLang="en-US" b="1" dirty="0">
                <a:solidFill>
                  <a:schemeClr val="tx1"/>
                </a:solidFill>
              </a:rPr>
              <a:t>    逆向依次解流  </a:t>
            </a:r>
            <a:endParaRPr lang="en-US" altLang="zh-CN" b="1" dirty="0">
              <a:solidFill>
                <a:schemeClr val="tx1"/>
              </a:solidFill>
            </a:endParaRPr>
          </a:p>
          <a:p>
            <a:pPr algn="l"/>
            <a:r>
              <a:rPr lang="en-US" altLang="zh-CN" b="1" dirty="0">
                <a:solidFill>
                  <a:schemeClr val="tx1"/>
                </a:solidFill>
              </a:rPr>
              <a:t>     </a:t>
            </a:r>
            <a:r>
              <a:rPr lang="zh-CN" altLang="en-US" b="1" dirty="0">
                <a:solidFill>
                  <a:schemeClr val="tx1"/>
                </a:solidFill>
              </a:rPr>
              <a:t>平衡方程</a:t>
            </a:r>
          </a:p>
          <a:p>
            <a:pPr algn="l">
              <a:spcBef>
                <a:spcPct val="50000"/>
              </a:spcBef>
              <a:buFont typeface="Wingdings" pitchFamily="2" charset="2"/>
              <a:buChar char="Ø"/>
            </a:pPr>
            <a:r>
              <a:rPr lang="zh-CN" altLang="en-US" b="1" dirty="0">
                <a:solidFill>
                  <a:schemeClr val="tx1"/>
                </a:solidFill>
              </a:rPr>
              <a:t> 线性代数解释</a:t>
            </a:r>
          </a:p>
        </p:txBody>
      </p:sp>
      <p:grpSp>
        <p:nvGrpSpPr>
          <p:cNvPr id="5" name="组合 4"/>
          <p:cNvGrpSpPr>
            <a:grpSpLocks/>
          </p:cNvGrpSpPr>
          <p:nvPr/>
        </p:nvGrpSpPr>
        <p:grpSpPr bwMode="auto">
          <a:xfrm>
            <a:off x="933450" y="2147888"/>
            <a:ext cx="4248150" cy="461962"/>
            <a:chOff x="933450" y="2148186"/>
            <a:chExt cx="4248150" cy="461665"/>
          </a:xfrm>
        </p:grpSpPr>
        <p:sp>
          <p:nvSpPr>
            <p:cNvPr id="2" name="Text Box 14"/>
            <p:cNvSpPr txBox="1">
              <a:spLocks noChangeArrowheads="1"/>
            </p:cNvSpPr>
            <p:nvPr/>
          </p:nvSpPr>
          <p:spPr bwMode="auto">
            <a:xfrm>
              <a:off x="933450" y="2148186"/>
              <a:ext cx="4248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    满足流平衡约束 </a:t>
              </a:r>
              <a:r>
                <a:rPr lang="en-US" altLang="zh-CN" b="1" i="1">
                  <a:solidFill>
                    <a:schemeClr val="tx1"/>
                  </a:solidFill>
                </a:rPr>
                <a:t>Ax </a:t>
              </a:r>
              <a:r>
                <a:rPr lang="en-US" altLang="zh-CN" b="1">
                  <a:solidFill>
                    <a:schemeClr val="tx1"/>
                  </a:solidFill>
                </a:rPr>
                <a:t>= </a:t>
              </a:r>
              <a:r>
                <a:rPr lang="en-US" altLang="zh-CN" b="1" i="1">
                  <a:solidFill>
                    <a:schemeClr val="tx1"/>
                  </a:solidFill>
                </a:rPr>
                <a:t>b </a:t>
              </a:r>
              <a:r>
                <a:rPr lang="zh-CN" altLang="en-US" b="1">
                  <a:solidFill>
                    <a:schemeClr val="tx1"/>
                  </a:solidFill>
                </a:rPr>
                <a:t>且</a:t>
              </a:r>
            </a:p>
          </p:txBody>
        </p:sp>
        <p:pic>
          <p:nvPicPr>
            <p:cNvPr id="19471"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38" y="2254251"/>
              <a:ext cx="3000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9470"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038" y="2660650"/>
            <a:ext cx="34845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wipe(left)">
                                      <p:cBhvr>
                                        <p:cTn id="7" dur="1000"/>
                                        <p:tgtEl>
                                          <p:spTgt spid="23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70"/>
                                        </p:tgtEl>
                                        <p:attrNameLst>
                                          <p:attrName>style.visibility</p:attrName>
                                        </p:attrNameLst>
                                      </p:cBhvr>
                                      <p:to>
                                        <p:strVal val="visible"/>
                                      </p:to>
                                    </p:set>
                                    <p:animEffect transition="in" filter="wipe(left)">
                                      <p:cBhvr>
                                        <p:cTn id="17" dur="500"/>
                                        <p:tgtEl>
                                          <p:spTgt spid="19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wipe(left)">
                                      <p:cBhvr>
                                        <p:cTn id="22" dur="1000"/>
                                        <p:tgtEl>
                                          <p:spTgt spid="23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4353"/>
                                        </p:tgtEl>
                                        <p:attrNameLst>
                                          <p:attrName>style.visibility</p:attrName>
                                        </p:attrNameLst>
                                      </p:cBhvr>
                                      <p:to>
                                        <p:strVal val="visible"/>
                                      </p:to>
                                    </p:set>
                                    <p:animEffect transition="in" filter="wipe(down)">
                                      <p:cBhvr>
                                        <p:cTn id="27" dur="500"/>
                                        <p:tgtEl>
                                          <p:spTgt spid="143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354"/>
                                        </p:tgtEl>
                                        <p:attrNameLst>
                                          <p:attrName>style.visibility</p:attrName>
                                        </p:attrNameLst>
                                      </p:cBhvr>
                                      <p:to>
                                        <p:strVal val="visible"/>
                                      </p:to>
                                    </p:set>
                                    <p:animEffect transition="in" filter="wipe(up)">
                                      <p:cBhvr>
                                        <p:cTn id="32" dur="500"/>
                                        <p:tgtEl>
                                          <p:spTgt spid="143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62" grpId="0"/>
      <p:bldP spid="1435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60400" y="282575"/>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树解计算方式的线性代数解释</a:t>
            </a:r>
          </a:p>
        </p:txBody>
      </p:sp>
      <p:grpSp>
        <p:nvGrpSpPr>
          <p:cNvPr id="2" name="组合 20"/>
          <p:cNvGrpSpPr>
            <a:grpSpLocks/>
          </p:cNvGrpSpPr>
          <p:nvPr/>
        </p:nvGrpSpPr>
        <p:grpSpPr bwMode="auto">
          <a:xfrm>
            <a:off x="749300" y="1203325"/>
            <a:ext cx="2120900" cy="460375"/>
            <a:chOff x="4622800" y="3016250"/>
            <a:chExt cx="2120900" cy="460376"/>
          </a:xfrm>
        </p:grpSpPr>
        <p:sp>
          <p:nvSpPr>
            <p:cNvPr id="20499" name="Text Box 17"/>
            <p:cNvSpPr txBox="1">
              <a:spLocks noChangeArrowheads="1"/>
            </p:cNvSpPr>
            <p:nvPr/>
          </p:nvSpPr>
          <p:spPr bwMode="auto">
            <a:xfrm>
              <a:off x="4622800" y="3016250"/>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给定生成树</a:t>
              </a:r>
            </a:p>
          </p:txBody>
        </p:sp>
        <p:pic>
          <p:nvPicPr>
            <p:cNvPr id="2050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100" y="3074988"/>
              <a:ext cx="482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44" name="Text Box 5"/>
          <p:cNvSpPr txBox="1">
            <a:spLocks noChangeArrowheads="1"/>
          </p:cNvSpPr>
          <p:nvPr/>
        </p:nvSpPr>
        <p:spPr bwMode="auto">
          <a:xfrm>
            <a:off x="2870200" y="1234281"/>
            <a:ext cx="479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，共有 </a:t>
            </a:r>
            <a:r>
              <a:rPr lang="en-US" altLang="zh-CN" b="1" i="1" dirty="0">
                <a:solidFill>
                  <a:schemeClr val="tx1"/>
                </a:solidFill>
              </a:rPr>
              <a:t>m</a:t>
            </a:r>
            <a:r>
              <a:rPr lang="en-US" altLang="zh-CN" b="1" dirty="0">
                <a:solidFill>
                  <a:schemeClr val="tx1"/>
                </a:solidFill>
              </a:rPr>
              <a:t>-1 </a:t>
            </a:r>
            <a:r>
              <a:rPr lang="zh-CN" altLang="en-US" b="1" dirty="0">
                <a:solidFill>
                  <a:schemeClr val="tx1"/>
                </a:solidFill>
              </a:rPr>
              <a:t>条弧</a:t>
            </a:r>
            <a:endParaRPr lang="en-US" altLang="zh-CN" b="1" dirty="0">
              <a:solidFill>
                <a:schemeClr val="tx1"/>
              </a:solidFill>
            </a:endParaRPr>
          </a:p>
        </p:txBody>
      </p:sp>
      <p:graphicFrame>
        <p:nvGraphicFramePr>
          <p:cNvPr id="14353" name="Object 11"/>
          <p:cNvGraphicFramePr>
            <a:graphicFrameLocks noChangeAspect="1"/>
          </p:cNvGraphicFramePr>
          <p:nvPr/>
        </p:nvGraphicFramePr>
        <p:xfrm>
          <a:off x="6010275" y="773113"/>
          <a:ext cx="2987675" cy="1885950"/>
        </p:xfrm>
        <a:graphic>
          <a:graphicData uri="http://schemas.openxmlformats.org/presentationml/2006/ole">
            <mc:AlternateContent xmlns:mc="http://schemas.openxmlformats.org/markup-compatibility/2006">
              <mc:Choice xmlns:v="urn:schemas-microsoft-com:vml" Requires="v">
                <p:oleObj spid="_x0000_s20617" name="Visio" r:id="rId4" imgW="2439375" imgH="1623649" progId="Visio.Drawing.11">
                  <p:embed/>
                </p:oleObj>
              </mc:Choice>
              <mc:Fallback>
                <p:oleObj name="Visio" r:id="rId4" imgW="2439375" imgH="1623649"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275" y="773113"/>
                        <a:ext cx="29876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698500" y="1625600"/>
            <a:ext cx="1965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dirty="0"/>
              <a:t>a</a:t>
            </a:r>
            <a:r>
              <a:rPr lang="zh-CN" altLang="en-US" dirty="0">
                <a:latin typeface="黑体" pitchFamily="2" charset="-122"/>
                <a:ea typeface="黑体" pitchFamily="2" charset="-122"/>
              </a:rPr>
              <a:t>点流平衡：</a:t>
            </a:r>
          </a:p>
        </p:txBody>
      </p:sp>
      <p:pic>
        <p:nvPicPr>
          <p:cNvPr id="1720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7600" y="1663700"/>
            <a:ext cx="32766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a:grpSpLocks/>
          </p:cNvGrpSpPr>
          <p:nvPr/>
        </p:nvGrpSpPr>
        <p:grpSpPr bwMode="auto">
          <a:xfrm>
            <a:off x="698500" y="2070100"/>
            <a:ext cx="5270500" cy="461963"/>
            <a:chOff x="800100" y="1943100"/>
            <a:chExt cx="5270500" cy="461665"/>
          </a:xfrm>
        </p:grpSpPr>
        <p:sp>
          <p:nvSpPr>
            <p:cNvPr id="20497" name="TextBox 20"/>
            <p:cNvSpPr txBox="1">
              <a:spLocks noChangeArrowheads="1"/>
            </p:cNvSpPr>
            <p:nvPr/>
          </p:nvSpPr>
          <p:spPr bwMode="auto">
            <a:xfrm>
              <a:off x="800100" y="1943100"/>
              <a:ext cx="196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a:t>d</a:t>
              </a:r>
              <a:r>
                <a:rPr lang="zh-CN" altLang="en-US">
                  <a:latin typeface="黑体" pitchFamily="2" charset="-122"/>
                  <a:ea typeface="黑体" pitchFamily="2" charset="-122"/>
                </a:rPr>
                <a:t>点流平衡：</a:t>
              </a:r>
            </a:p>
          </p:txBody>
        </p:sp>
        <p:pic>
          <p:nvPicPr>
            <p:cNvPr id="2049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000" y="2004069"/>
              <a:ext cx="36576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a:grpSpLocks/>
          </p:cNvGrpSpPr>
          <p:nvPr/>
        </p:nvGrpSpPr>
        <p:grpSpPr bwMode="auto">
          <a:xfrm>
            <a:off x="698500" y="2501900"/>
            <a:ext cx="5676900" cy="461963"/>
            <a:chOff x="800100" y="2374900"/>
            <a:chExt cx="5676900" cy="461665"/>
          </a:xfrm>
        </p:grpSpPr>
        <p:sp>
          <p:nvSpPr>
            <p:cNvPr id="20495" name="TextBox 22"/>
            <p:cNvSpPr txBox="1">
              <a:spLocks noChangeArrowheads="1"/>
            </p:cNvSpPr>
            <p:nvPr/>
          </p:nvSpPr>
          <p:spPr bwMode="auto">
            <a:xfrm>
              <a:off x="800100" y="2374900"/>
              <a:ext cx="196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a:t>c</a:t>
              </a:r>
              <a:r>
                <a:rPr lang="zh-CN" altLang="en-US">
                  <a:latin typeface="黑体" pitchFamily="2" charset="-122"/>
                  <a:ea typeface="黑体" pitchFamily="2" charset="-122"/>
                </a:rPr>
                <a:t>点流平衡：</a:t>
              </a:r>
            </a:p>
          </p:txBody>
        </p:sp>
        <p:pic>
          <p:nvPicPr>
            <p:cNvPr id="2049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2446040"/>
              <a:ext cx="40386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组合 5"/>
          <p:cNvGrpSpPr>
            <a:grpSpLocks/>
          </p:cNvGrpSpPr>
          <p:nvPr/>
        </p:nvGrpSpPr>
        <p:grpSpPr bwMode="auto">
          <a:xfrm>
            <a:off x="711200" y="2959100"/>
            <a:ext cx="5207000" cy="461963"/>
            <a:chOff x="812800" y="2832100"/>
            <a:chExt cx="5207000" cy="461665"/>
          </a:xfrm>
        </p:grpSpPr>
        <p:pic>
          <p:nvPicPr>
            <p:cNvPr id="2049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2886075"/>
              <a:ext cx="3505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4" name="TextBox 25"/>
            <p:cNvSpPr txBox="1">
              <a:spLocks noChangeArrowheads="1"/>
            </p:cNvSpPr>
            <p:nvPr/>
          </p:nvSpPr>
          <p:spPr bwMode="auto">
            <a:xfrm>
              <a:off x="812800" y="2832100"/>
              <a:ext cx="196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a:t>b</a:t>
              </a:r>
              <a:r>
                <a:rPr lang="zh-CN" altLang="en-US">
                  <a:latin typeface="黑体" pitchFamily="2" charset="-122"/>
                  <a:ea typeface="黑体" pitchFamily="2" charset="-122"/>
                </a:rPr>
                <a:t>点流平衡：</a:t>
              </a:r>
            </a:p>
          </p:txBody>
        </p:sp>
      </p:grpSp>
      <p:pic>
        <p:nvPicPr>
          <p:cNvPr id="172038"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325" y="3860800"/>
            <a:ext cx="6380163"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左弧形箭头 8"/>
          <p:cNvSpPr>
            <a:spLocks noChangeArrowheads="1"/>
          </p:cNvSpPr>
          <p:nvPr/>
        </p:nvSpPr>
        <p:spPr bwMode="auto">
          <a:xfrm flipH="1">
            <a:off x="5168900" y="4648200"/>
            <a:ext cx="338138" cy="1066800"/>
          </a:xfrm>
          <a:prstGeom prst="curvedRightArrow">
            <a:avLst>
              <a:gd name="adj1" fmla="val 24991"/>
              <a:gd name="adj2" fmla="val 49997"/>
              <a:gd name="adj3" fmla="val 25000"/>
            </a:avLst>
          </a:prstGeom>
          <a:solidFill>
            <a:srgbClr val="7030A0"/>
          </a:solidFill>
          <a:ln w="9525" algn="ctr">
            <a:solidFill>
              <a:schemeClr val="tx1"/>
            </a:solidFill>
            <a:round/>
            <a:headEnd/>
            <a:tailEnd/>
          </a:ln>
        </p:spPr>
        <p:txBody>
          <a:bodyPr wrap="none" anchor="ctr"/>
          <a:lstStyle/>
          <a:p>
            <a:endParaRPr lang="zh-CN" altLang="en-US"/>
          </a:p>
        </p:txBody>
      </p:sp>
      <p:sp>
        <p:nvSpPr>
          <p:cNvPr id="21" name="左弧形箭头 20"/>
          <p:cNvSpPr>
            <a:spLocks noChangeArrowheads="1"/>
          </p:cNvSpPr>
          <p:nvPr/>
        </p:nvSpPr>
        <p:spPr bwMode="auto">
          <a:xfrm rot="10800000" flipH="1">
            <a:off x="393700" y="2184400"/>
            <a:ext cx="338138" cy="1066800"/>
          </a:xfrm>
          <a:prstGeom prst="curvedRightArrow">
            <a:avLst>
              <a:gd name="adj1" fmla="val 24991"/>
              <a:gd name="adj2" fmla="val 49997"/>
              <a:gd name="adj3" fmla="val 25000"/>
            </a:avLst>
          </a:prstGeom>
          <a:solidFill>
            <a:srgbClr val="7030A0"/>
          </a:solidFill>
          <a:ln w="9525" algn="ctr">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wipe(left)">
                                      <p:cBhvr>
                                        <p:cTn id="12" dur="500"/>
                                        <p:tgtEl>
                                          <p:spTgt spid="399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2034"/>
                                        </p:tgtEl>
                                        <p:attrNameLst>
                                          <p:attrName>style.visibility</p:attrName>
                                        </p:attrNameLst>
                                      </p:cBhvr>
                                      <p:to>
                                        <p:strVal val="visible"/>
                                      </p:to>
                                    </p:set>
                                    <p:animEffect transition="in" filter="wipe(left)">
                                      <p:cBhvr>
                                        <p:cTn id="22" dur="500"/>
                                        <p:tgtEl>
                                          <p:spTgt spid="1720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2038"/>
                                        </p:tgtEl>
                                        <p:attrNameLst>
                                          <p:attrName>style.visibility</p:attrName>
                                        </p:attrNameLst>
                                      </p:cBhvr>
                                      <p:to>
                                        <p:strVal val="visible"/>
                                      </p:to>
                                    </p:set>
                                    <p:animEffect transition="in" filter="wipe(left)">
                                      <p:cBhvr>
                                        <p:cTn id="42" dur="500"/>
                                        <p:tgtEl>
                                          <p:spTgt spid="1720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5" grpId="0"/>
      <p:bldP spid="9"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660400" y="276225"/>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树解计算方式的代数理解 </a:t>
            </a:r>
            <a:r>
              <a:rPr lang="en-US" altLang="zh-CN" sz="4000" b="1">
                <a:solidFill>
                  <a:srgbClr val="008080"/>
                </a:solidFill>
              </a:rPr>
              <a:t>(</a:t>
            </a:r>
            <a:r>
              <a:rPr lang="zh-CN" altLang="en-US" sz="4000" b="1">
                <a:solidFill>
                  <a:srgbClr val="008080"/>
                </a:solidFill>
              </a:rPr>
              <a:t>续</a:t>
            </a:r>
            <a:r>
              <a:rPr lang="en-US" altLang="zh-CN" sz="4000" b="1">
                <a:solidFill>
                  <a:srgbClr val="008080"/>
                </a:solidFill>
              </a:rPr>
              <a:t>)</a:t>
            </a:r>
            <a:endParaRPr lang="zh-CN" altLang="en-US" sz="4000" b="1">
              <a:solidFill>
                <a:srgbClr val="008080"/>
              </a:solidFill>
            </a:endParaRPr>
          </a:p>
        </p:txBody>
      </p:sp>
      <p:sp>
        <p:nvSpPr>
          <p:cNvPr id="4" name="TextBox 3"/>
          <p:cNvSpPr txBox="1">
            <a:spLocks noChangeArrowheads="1"/>
          </p:cNvSpPr>
          <p:nvPr/>
        </p:nvSpPr>
        <p:spPr bwMode="auto">
          <a:xfrm>
            <a:off x="6997700" y="2590800"/>
            <a:ext cx="149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dirty="0">
                <a:latin typeface="黑体" pitchFamily="2" charset="-122"/>
                <a:ea typeface="黑体" pitchFamily="2" charset="-122"/>
              </a:rPr>
              <a:t>系数矩阵</a:t>
            </a:r>
            <a:r>
              <a:rPr lang="en-US" altLang="zh-CN" b="1" i="1" dirty="0">
                <a:ea typeface="黑体" pitchFamily="2" charset="-122"/>
                <a:cs typeface="Times New Roman" panose="02020603050405020304" pitchFamily="18" charset="0"/>
              </a:rPr>
              <a:t>PB</a:t>
            </a:r>
            <a:r>
              <a:rPr lang="zh-CN" altLang="en-US" dirty="0">
                <a:latin typeface="黑体" pitchFamily="2" charset="-122"/>
                <a:ea typeface="黑体" pitchFamily="2" charset="-122"/>
              </a:rPr>
              <a:t>是上三角矩阵！</a:t>
            </a:r>
          </a:p>
        </p:txBody>
      </p:sp>
      <p:sp>
        <p:nvSpPr>
          <p:cNvPr id="6" name="TextBox 5"/>
          <p:cNvSpPr txBox="1">
            <a:spLocks noChangeArrowheads="1"/>
          </p:cNvSpPr>
          <p:nvPr/>
        </p:nvSpPr>
        <p:spPr bwMode="auto">
          <a:xfrm>
            <a:off x="6997700" y="3949700"/>
            <a:ext cx="1739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dirty="0">
                <a:latin typeface="黑体" pitchFamily="2" charset="-122"/>
                <a:ea typeface="黑体" pitchFamily="2" charset="-122"/>
              </a:rPr>
              <a:t>由前向后，依次代入！</a:t>
            </a:r>
          </a:p>
        </p:txBody>
      </p:sp>
      <p:pic>
        <p:nvPicPr>
          <p:cNvPr id="215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882650"/>
            <a:ext cx="31146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2" name="TextBox 4"/>
          <p:cNvSpPr txBox="1">
            <a:spLocks noChangeArrowheads="1"/>
          </p:cNvSpPr>
          <p:nvPr/>
        </p:nvSpPr>
        <p:spPr bwMode="auto">
          <a:xfrm>
            <a:off x="457200" y="1574800"/>
            <a:ext cx="63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a:solidFill>
                  <a:srgbClr val="7030A0"/>
                </a:solidFill>
                <a:latin typeface="黑体" pitchFamily="2" charset="-122"/>
                <a:ea typeface="黑体" pitchFamily="2" charset="-122"/>
              </a:rPr>
              <a:t>令</a:t>
            </a:r>
          </a:p>
        </p:txBody>
      </p:sp>
      <p:grpSp>
        <p:nvGrpSpPr>
          <p:cNvPr id="8" name="组合 7"/>
          <p:cNvGrpSpPr>
            <a:grpSpLocks/>
          </p:cNvGrpSpPr>
          <p:nvPr/>
        </p:nvGrpSpPr>
        <p:grpSpPr bwMode="auto">
          <a:xfrm>
            <a:off x="647700" y="4787900"/>
            <a:ext cx="4965700" cy="461963"/>
            <a:chOff x="647700" y="4787900"/>
            <a:chExt cx="4965700" cy="461665"/>
          </a:xfrm>
        </p:grpSpPr>
        <p:sp>
          <p:nvSpPr>
            <p:cNvPr id="21523" name="TextBox 8"/>
            <p:cNvSpPr txBox="1">
              <a:spLocks noChangeArrowheads="1"/>
            </p:cNvSpPr>
            <p:nvPr/>
          </p:nvSpPr>
          <p:spPr bwMode="auto">
            <a:xfrm>
              <a:off x="647700" y="4787900"/>
              <a:ext cx="196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a:t>a</a:t>
              </a:r>
              <a:r>
                <a:rPr lang="zh-CN" altLang="en-US">
                  <a:latin typeface="黑体" pitchFamily="2" charset="-122"/>
                  <a:ea typeface="黑体" pitchFamily="2" charset="-122"/>
                </a:rPr>
                <a:t>点流平衡：</a:t>
              </a:r>
            </a:p>
          </p:txBody>
        </p:sp>
        <p:pic>
          <p:nvPicPr>
            <p:cNvPr id="215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4825703"/>
              <a:ext cx="32766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组合 16"/>
          <p:cNvGrpSpPr>
            <a:grpSpLocks/>
          </p:cNvGrpSpPr>
          <p:nvPr/>
        </p:nvGrpSpPr>
        <p:grpSpPr bwMode="auto">
          <a:xfrm>
            <a:off x="647700" y="5232400"/>
            <a:ext cx="5270500" cy="461963"/>
            <a:chOff x="647700" y="5232400"/>
            <a:chExt cx="5270500" cy="461665"/>
          </a:xfrm>
        </p:grpSpPr>
        <p:sp>
          <p:nvSpPr>
            <p:cNvPr id="21521" name="TextBox 10"/>
            <p:cNvSpPr txBox="1">
              <a:spLocks noChangeArrowheads="1"/>
            </p:cNvSpPr>
            <p:nvPr/>
          </p:nvSpPr>
          <p:spPr bwMode="auto">
            <a:xfrm>
              <a:off x="647700" y="5232400"/>
              <a:ext cx="196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a:t>d</a:t>
              </a:r>
              <a:r>
                <a:rPr lang="zh-CN" altLang="en-US">
                  <a:latin typeface="黑体" pitchFamily="2" charset="-122"/>
                  <a:ea typeface="黑体" pitchFamily="2" charset="-122"/>
                </a:rPr>
                <a:t>点流平衡：</a:t>
              </a:r>
            </a:p>
          </p:txBody>
        </p:sp>
        <p:pic>
          <p:nvPicPr>
            <p:cNvPr id="215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600" y="5293369"/>
              <a:ext cx="36576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a:grpSpLocks/>
          </p:cNvGrpSpPr>
          <p:nvPr/>
        </p:nvGrpSpPr>
        <p:grpSpPr bwMode="auto">
          <a:xfrm>
            <a:off x="647700" y="5664200"/>
            <a:ext cx="5676900" cy="461963"/>
            <a:chOff x="647700" y="5664200"/>
            <a:chExt cx="5676900" cy="461665"/>
          </a:xfrm>
        </p:grpSpPr>
        <p:sp>
          <p:nvSpPr>
            <p:cNvPr id="21519" name="TextBox 12"/>
            <p:cNvSpPr txBox="1">
              <a:spLocks noChangeArrowheads="1"/>
            </p:cNvSpPr>
            <p:nvPr/>
          </p:nvSpPr>
          <p:spPr bwMode="auto">
            <a:xfrm>
              <a:off x="647700" y="5664200"/>
              <a:ext cx="196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a:t>c</a:t>
              </a:r>
              <a:r>
                <a:rPr lang="zh-CN" altLang="en-US">
                  <a:latin typeface="黑体" pitchFamily="2" charset="-122"/>
                  <a:ea typeface="黑体" pitchFamily="2" charset="-122"/>
                </a:rPr>
                <a:t>点流平衡：</a:t>
              </a:r>
            </a:p>
          </p:txBody>
        </p:sp>
        <p:pic>
          <p:nvPicPr>
            <p:cNvPr id="215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735340"/>
              <a:ext cx="40386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 name="组合 18"/>
          <p:cNvGrpSpPr>
            <a:grpSpLocks/>
          </p:cNvGrpSpPr>
          <p:nvPr/>
        </p:nvGrpSpPr>
        <p:grpSpPr bwMode="auto">
          <a:xfrm>
            <a:off x="635000" y="6083300"/>
            <a:ext cx="5181600" cy="466725"/>
            <a:chOff x="635000" y="6083300"/>
            <a:chExt cx="5181600" cy="466725"/>
          </a:xfrm>
        </p:grpSpPr>
        <p:pic>
          <p:nvPicPr>
            <p:cNvPr id="215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1400" y="6149975"/>
              <a:ext cx="3505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8" name="TextBox 15"/>
            <p:cNvSpPr txBox="1">
              <a:spLocks noChangeArrowheads="1"/>
            </p:cNvSpPr>
            <p:nvPr/>
          </p:nvSpPr>
          <p:spPr bwMode="auto">
            <a:xfrm>
              <a:off x="635000" y="6083300"/>
              <a:ext cx="196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en-US" altLang="zh-CN" b="1" i="1"/>
                <a:t>b</a:t>
              </a:r>
              <a:r>
                <a:rPr lang="zh-CN" altLang="en-US">
                  <a:latin typeface="黑体" pitchFamily="2" charset="-122"/>
                  <a:ea typeface="黑体" pitchFamily="2" charset="-122"/>
                </a:rPr>
                <a:t>点流平衡：</a:t>
              </a:r>
            </a:p>
          </p:txBody>
        </p:sp>
      </p:grpSp>
      <p:grpSp>
        <p:nvGrpSpPr>
          <p:cNvPr id="5" name="组合 4"/>
          <p:cNvGrpSpPr/>
          <p:nvPr/>
        </p:nvGrpSpPr>
        <p:grpSpPr>
          <a:xfrm>
            <a:off x="4356100" y="1751013"/>
            <a:ext cx="3933825" cy="461665"/>
            <a:chOff x="4356100" y="1751013"/>
            <a:chExt cx="3933825" cy="461665"/>
          </a:xfrm>
        </p:grpSpPr>
        <p:pic>
          <p:nvPicPr>
            <p:cNvPr id="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1751013"/>
              <a:ext cx="39338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413500" y="1751013"/>
              <a:ext cx="584200" cy="461665"/>
            </a:xfrm>
            <a:prstGeom prst="rect">
              <a:avLst/>
            </a:prstGeom>
            <a:solidFill>
              <a:srgbClr val="92D050">
                <a:alpha val="54000"/>
              </a:srgbClr>
            </a:solidFill>
          </p:spPr>
          <p:txBody>
            <a:bodyPr wrap="square" rtlCol="0">
              <a:spAutoFit/>
            </a:bodyPr>
            <a:lstStyle/>
            <a:p>
              <a:endParaRPr lang="zh-CN" altLang="en-US" dirty="0"/>
            </a:p>
          </p:txBody>
        </p:sp>
      </p:grpSp>
      <p:grpSp>
        <p:nvGrpSpPr>
          <p:cNvPr id="9" name="组合 8">
            <a:extLst>
              <a:ext uri="{FF2B5EF4-FFF2-40B4-BE49-F238E27FC236}">
                <a16:creationId xmlns:a16="http://schemas.microsoft.com/office/drawing/2014/main" id="{1D6E0EA3-2DE7-4D1B-B2AF-0C62E9E33530}"/>
              </a:ext>
            </a:extLst>
          </p:cNvPr>
          <p:cNvGrpSpPr/>
          <p:nvPr/>
        </p:nvGrpSpPr>
        <p:grpSpPr>
          <a:xfrm>
            <a:off x="800100" y="2730500"/>
            <a:ext cx="5946775" cy="2184400"/>
            <a:chOff x="800100" y="2730500"/>
            <a:chExt cx="5946775" cy="2184400"/>
          </a:xfrm>
        </p:grpSpPr>
        <p:pic>
          <p:nvPicPr>
            <p:cNvPr id="1730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 y="2730500"/>
              <a:ext cx="5946775"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8D90E198-D0EE-47A8-B493-D9AA6BC2957D}"/>
                </a:ext>
              </a:extLst>
            </p:cNvPr>
            <p:cNvSpPr txBox="1"/>
            <p:nvPr/>
          </p:nvSpPr>
          <p:spPr>
            <a:xfrm>
              <a:off x="853440" y="3251200"/>
              <a:ext cx="5862955" cy="539750"/>
            </a:xfrm>
            <a:prstGeom prst="rect">
              <a:avLst/>
            </a:prstGeom>
            <a:solidFill>
              <a:srgbClr val="92D050">
                <a:alpha val="33000"/>
              </a:srgbClr>
            </a:solidFill>
          </p:spPr>
          <p:txBody>
            <a:bodyPr wrap="square" rtlCol="0">
              <a:spAutoFit/>
            </a:bodyPr>
            <a:lstStyle/>
            <a:p>
              <a:endParaRPr lang="zh-CN" altLang="en-US" dirty="0"/>
            </a:p>
          </p:txBody>
        </p:sp>
        <p:sp>
          <p:nvSpPr>
            <p:cNvPr id="24" name="文本框 23">
              <a:extLst>
                <a:ext uri="{FF2B5EF4-FFF2-40B4-BE49-F238E27FC236}">
                  <a16:creationId xmlns:a16="http://schemas.microsoft.com/office/drawing/2014/main" id="{A981E8DA-8A30-488B-A8FB-4A6BEA3D84FB}"/>
                </a:ext>
              </a:extLst>
            </p:cNvPr>
            <p:cNvSpPr txBox="1"/>
            <p:nvPr/>
          </p:nvSpPr>
          <p:spPr>
            <a:xfrm>
              <a:off x="843280" y="4267200"/>
              <a:ext cx="5862955" cy="539750"/>
            </a:xfrm>
            <a:prstGeom prst="rect">
              <a:avLst/>
            </a:prstGeom>
            <a:solidFill>
              <a:srgbClr val="92D050">
                <a:alpha val="33000"/>
              </a:srgbClr>
            </a:solidFill>
          </p:spPr>
          <p:txBody>
            <a:bodyPr wrap="square" rtlCol="0">
              <a:spAutoFit/>
            </a:bodyPr>
            <a:lstStyle/>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30200" y="314325"/>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latin typeface="黑体" pitchFamily="2" charset="-122"/>
                <a:ea typeface="黑体" pitchFamily="2" charset="-122"/>
              </a:rPr>
              <a:t>计算单纯形乘子</a:t>
            </a:r>
            <a:r>
              <a:rPr lang="en-US" altLang="zh-CN" sz="4000" b="1">
                <a:solidFill>
                  <a:srgbClr val="008080"/>
                </a:solidFill>
                <a:latin typeface="黑体" pitchFamily="2" charset="-122"/>
                <a:ea typeface="黑体" pitchFamily="2" charset="-122"/>
              </a:rPr>
              <a:t>(</a:t>
            </a:r>
            <a:r>
              <a:rPr lang="zh-CN" altLang="en-US" sz="4000" b="1">
                <a:solidFill>
                  <a:srgbClr val="008080"/>
                </a:solidFill>
                <a:latin typeface="黑体" pitchFamily="2" charset="-122"/>
                <a:ea typeface="黑体" pitchFamily="2" charset="-122"/>
              </a:rPr>
              <a:t>代数理解</a:t>
            </a:r>
            <a:r>
              <a:rPr lang="en-US" altLang="zh-CN" sz="4000" b="1">
                <a:solidFill>
                  <a:srgbClr val="008080"/>
                </a:solidFill>
                <a:latin typeface="黑体" pitchFamily="2" charset="-122"/>
                <a:ea typeface="黑体" pitchFamily="2" charset="-122"/>
              </a:rPr>
              <a:t>)</a:t>
            </a:r>
            <a:endParaRPr lang="zh-CN" altLang="en-US" sz="4000" b="1">
              <a:solidFill>
                <a:srgbClr val="008080"/>
              </a:solidFill>
              <a:latin typeface="黑体" pitchFamily="2" charset="-122"/>
              <a:ea typeface="黑体" pitchFamily="2" charset="-122"/>
            </a:endParaRPr>
          </a:p>
        </p:txBody>
      </p:sp>
      <p:graphicFrame>
        <p:nvGraphicFramePr>
          <p:cNvPr id="23555" name="Object 11"/>
          <p:cNvGraphicFramePr>
            <a:graphicFrameLocks noChangeAspect="1"/>
          </p:cNvGraphicFramePr>
          <p:nvPr/>
        </p:nvGraphicFramePr>
        <p:xfrm>
          <a:off x="298450" y="946150"/>
          <a:ext cx="4114800" cy="2832100"/>
        </p:xfrm>
        <a:graphic>
          <a:graphicData uri="http://schemas.openxmlformats.org/presentationml/2006/ole">
            <mc:AlternateContent xmlns:mc="http://schemas.openxmlformats.org/markup-compatibility/2006">
              <mc:Choice xmlns:v="urn:schemas-microsoft-com:vml" Requires="v">
                <p:oleObj spid="_x0000_s23797" name="Visio" r:id="rId3" imgW="2529434" imgH="1689324" progId="Visio.Drawing.11">
                  <p:embed/>
                </p:oleObj>
              </mc:Choice>
              <mc:Fallback>
                <p:oleObj name="Visio" r:id="rId3" imgW="2529434" imgH="1689324"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946150"/>
                        <a:ext cx="41148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12"/>
          <p:cNvGraphicFramePr>
            <a:graphicFrameLocks noChangeAspect="1"/>
          </p:cNvGraphicFramePr>
          <p:nvPr/>
        </p:nvGraphicFramePr>
        <p:xfrm>
          <a:off x="4535488" y="1047750"/>
          <a:ext cx="4197350" cy="2705100"/>
        </p:xfrm>
        <a:graphic>
          <a:graphicData uri="http://schemas.openxmlformats.org/presentationml/2006/ole">
            <mc:AlternateContent xmlns:mc="http://schemas.openxmlformats.org/markup-compatibility/2006">
              <mc:Choice xmlns:v="urn:schemas-microsoft-com:vml" Requires="v">
                <p:oleObj spid="_x0000_s23798" name="Visio" r:id="rId5" imgW="2773924" imgH="1660388" progId="Visio.Drawing.11">
                  <p:embed/>
                </p:oleObj>
              </mc:Choice>
              <mc:Fallback>
                <p:oleObj name="Visio" r:id="rId5" imgW="2773924" imgH="1660388"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5488" y="1047750"/>
                        <a:ext cx="41973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Box 3"/>
          <p:cNvSpPr txBox="1">
            <a:spLocks noChangeArrowheads="1"/>
          </p:cNvSpPr>
          <p:nvPr/>
        </p:nvSpPr>
        <p:spPr bwMode="auto">
          <a:xfrm>
            <a:off x="330200" y="1587500"/>
            <a:ext cx="55403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a:solidFill>
                  <a:srgbClr val="7030A0"/>
                </a:solidFill>
                <a:latin typeface="黑体" pitchFamily="2" charset="-122"/>
                <a:ea typeface="黑体" pitchFamily="2" charset="-122"/>
              </a:rPr>
              <a:t>原始数据</a:t>
            </a:r>
          </a:p>
        </p:txBody>
      </p:sp>
      <p:pic>
        <p:nvPicPr>
          <p:cNvPr id="17408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138" y="4016375"/>
            <a:ext cx="15049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8" y="4054475"/>
            <a:ext cx="13049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52850" y="4067175"/>
            <a:ext cx="32385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1731963" y="4457700"/>
            <a:ext cx="2344737" cy="1209675"/>
            <a:chOff x="1731963" y="4457700"/>
            <a:chExt cx="2344737" cy="1209675"/>
          </a:xfrm>
        </p:grpSpPr>
        <p:grpSp>
          <p:nvGrpSpPr>
            <p:cNvPr id="7" name="组合 6"/>
            <p:cNvGrpSpPr>
              <a:grpSpLocks/>
            </p:cNvGrpSpPr>
            <p:nvPr/>
          </p:nvGrpSpPr>
          <p:grpSpPr bwMode="auto">
            <a:xfrm>
              <a:off x="1731963" y="4457700"/>
              <a:ext cx="2344737" cy="1209675"/>
              <a:chOff x="1770063" y="4457700"/>
              <a:chExt cx="2344737" cy="1209674"/>
            </a:xfrm>
          </p:grpSpPr>
          <p:sp>
            <p:nvSpPr>
              <p:cNvPr id="23563" name="上下箭头 5"/>
              <p:cNvSpPr>
                <a:spLocks noChangeArrowheads="1"/>
              </p:cNvSpPr>
              <p:nvPr/>
            </p:nvSpPr>
            <p:spPr bwMode="auto">
              <a:xfrm>
                <a:off x="2512973" y="4457700"/>
                <a:ext cx="306427" cy="592137"/>
              </a:xfrm>
              <a:prstGeom prst="upDownArrow">
                <a:avLst>
                  <a:gd name="adj1" fmla="val 50000"/>
                  <a:gd name="adj2" fmla="val 50001"/>
                </a:avLst>
              </a:prstGeom>
              <a:solidFill>
                <a:schemeClr val="accent1"/>
              </a:solidFill>
              <a:ln w="9525" algn="ctr">
                <a:solidFill>
                  <a:schemeClr val="tx1"/>
                </a:solidFill>
                <a:round/>
                <a:headEnd/>
                <a:tailEnd/>
              </a:ln>
            </p:spPr>
            <p:txBody>
              <a:bodyPr wrap="none" anchor="ctr"/>
              <a:lstStyle/>
              <a:p>
                <a:endParaRPr lang="zh-CN" altLang="en-US"/>
              </a:p>
            </p:txBody>
          </p:sp>
          <p:pic>
            <p:nvPicPr>
              <p:cNvPr id="2356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0063" y="5184107"/>
                <a:ext cx="2344737" cy="48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2628086" y="5184108"/>
              <a:ext cx="739002" cy="461665"/>
            </a:xfrm>
            <a:prstGeom prst="rect">
              <a:avLst/>
            </a:prstGeom>
            <a:solidFill>
              <a:srgbClr val="92D050">
                <a:alpha val="50000"/>
              </a:srgbClr>
            </a:solidFill>
          </p:spPr>
          <p:txBody>
            <a:bodyPr wrap="square" rtlCol="0">
              <a:spAutoFit/>
            </a:bodyPr>
            <a:lstStyle/>
            <a:p>
              <a:endParaRPr lang="zh-CN" altLang="en-US" dirty="0"/>
            </a:p>
          </p:txBody>
        </p:sp>
      </p:grpSp>
      <p:grpSp>
        <p:nvGrpSpPr>
          <p:cNvPr id="4" name="组合 3"/>
          <p:cNvGrpSpPr/>
          <p:nvPr/>
        </p:nvGrpSpPr>
        <p:grpSpPr>
          <a:xfrm>
            <a:off x="4457700" y="4552950"/>
            <a:ext cx="4381500" cy="1739900"/>
            <a:chOff x="4457700" y="4552950"/>
            <a:chExt cx="4381500" cy="1739900"/>
          </a:xfrm>
        </p:grpSpPr>
        <p:pic>
          <p:nvPicPr>
            <p:cNvPr id="174086"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7700" y="4552950"/>
              <a:ext cx="43815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232650" y="5133308"/>
              <a:ext cx="369501" cy="370234"/>
            </a:xfrm>
            <a:prstGeom prst="rect">
              <a:avLst/>
            </a:prstGeom>
            <a:solidFill>
              <a:srgbClr val="92D050">
                <a:alpha val="50000"/>
              </a:srgbClr>
            </a:solidFill>
          </p:spPr>
          <p:txBody>
            <a:bodyPr wrap="square" rtlCol="0">
              <a:spAutoFit/>
            </a:bodyPr>
            <a:lstStyle/>
            <a:p>
              <a:endParaRPr lang="zh-CN" altLang="en-US" dirty="0"/>
            </a:p>
          </p:txBody>
        </p:sp>
        <p:sp>
          <p:nvSpPr>
            <p:cNvPr id="16" name="TextBox 15"/>
            <p:cNvSpPr txBox="1"/>
            <p:nvPr/>
          </p:nvSpPr>
          <p:spPr>
            <a:xfrm>
              <a:off x="7232650" y="5882608"/>
              <a:ext cx="369501" cy="370234"/>
            </a:xfrm>
            <a:prstGeom prst="rect">
              <a:avLst/>
            </a:prstGeom>
            <a:solidFill>
              <a:srgbClr val="92D050">
                <a:alpha val="50000"/>
              </a:srgbClr>
            </a:solidFill>
          </p:spPr>
          <p:txBody>
            <a:bodyPr wrap="square" rtlCol="0">
              <a:spAutoFit/>
            </a:bodyPr>
            <a:lstStyle/>
            <a:p>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wipe(up)">
                                      <p:cBhvr>
                                        <p:cTn id="7" dur="500"/>
                                        <p:tgtEl>
                                          <p:spTgt spid="174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082"/>
                                        </p:tgtEl>
                                        <p:attrNameLst>
                                          <p:attrName>style.visibility</p:attrName>
                                        </p:attrNameLst>
                                      </p:cBhvr>
                                      <p:to>
                                        <p:strVal val="visible"/>
                                      </p:to>
                                    </p:set>
                                    <p:animEffect transition="in" filter="wipe(left)">
                                      <p:cBhvr>
                                        <p:cTn id="12" dur="500"/>
                                        <p:tgtEl>
                                          <p:spTgt spid="174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084"/>
                                        </p:tgtEl>
                                        <p:attrNameLst>
                                          <p:attrName>style.visibility</p:attrName>
                                        </p:attrNameLst>
                                      </p:cBhvr>
                                      <p:to>
                                        <p:strVal val="visible"/>
                                      </p:to>
                                    </p:set>
                                    <p:animEffect transition="in" filter="wipe(left)">
                                      <p:cBhvr>
                                        <p:cTn id="17" dur="500"/>
                                        <p:tgtEl>
                                          <p:spTgt spid="1740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330200" y="376238"/>
            <a:ext cx="8153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8080"/>
                </a:solidFill>
                <a:latin typeface="黑体" pitchFamily="2" charset="-122"/>
                <a:ea typeface="黑体" pitchFamily="2" charset="-122"/>
              </a:rPr>
              <a:t>单纯形乘子计算方式的代数理解</a:t>
            </a:r>
            <a:r>
              <a:rPr lang="en-US" altLang="zh-CN" sz="3600" b="1">
                <a:solidFill>
                  <a:srgbClr val="008080"/>
                </a:solidFill>
                <a:latin typeface="黑体" pitchFamily="2" charset="-122"/>
                <a:ea typeface="黑体" pitchFamily="2" charset="-122"/>
              </a:rPr>
              <a:t>(</a:t>
            </a:r>
            <a:r>
              <a:rPr lang="zh-CN" altLang="en-US" sz="3600" b="1">
                <a:solidFill>
                  <a:srgbClr val="008080"/>
                </a:solidFill>
                <a:latin typeface="黑体" pitchFamily="2" charset="-122"/>
                <a:ea typeface="黑体" pitchFamily="2" charset="-122"/>
              </a:rPr>
              <a:t>续</a:t>
            </a:r>
            <a:r>
              <a:rPr lang="en-US" altLang="zh-CN" sz="3600" b="1">
                <a:solidFill>
                  <a:srgbClr val="008080"/>
                </a:solidFill>
                <a:latin typeface="黑体" pitchFamily="2" charset="-122"/>
                <a:ea typeface="黑体" pitchFamily="2" charset="-122"/>
              </a:rPr>
              <a:t>)</a:t>
            </a:r>
            <a:endParaRPr lang="zh-CN" altLang="en-US" sz="3600" b="1">
              <a:solidFill>
                <a:srgbClr val="008080"/>
              </a:solidFill>
              <a:latin typeface="黑体" pitchFamily="2" charset="-122"/>
              <a:ea typeface="黑体" pitchFamily="2" charset="-122"/>
            </a:endParaRPr>
          </a:p>
        </p:txBody>
      </p:sp>
      <p:pic>
        <p:nvPicPr>
          <p:cNvPr id="245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060450"/>
            <a:ext cx="48307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2973388"/>
            <a:ext cx="971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p:cNvGrpSpPr/>
          <p:nvPr/>
        </p:nvGrpSpPr>
        <p:grpSpPr>
          <a:xfrm>
            <a:off x="952500" y="3281363"/>
            <a:ext cx="5410200" cy="2960687"/>
            <a:chOff x="952500" y="3281363"/>
            <a:chExt cx="5410200" cy="2960687"/>
          </a:xfrm>
        </p:grpSpPr>
        <p:pic>
          <p:nvPicPr>
            <p:cNvPr id="245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3994151"/>
              <a:ext cx="5410200" cy="2247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7" name="上下箭头 3"/>
            <p:cNvSpPr>
              <a:spLocks noChangeArrowheads="1"/>
            </p:cNvSpPr>
            <p:nvPr/>
          </p:nvSpPr>
          <p:spPr bwMode="auto">
            <a:xfrm>
              <a:off x="3050389" y="3281363"/>
              <a:ext cx="340511" cy="642938"/>
            </a:xfrm>
            <a:prstGeom prst="upDownArrow">
              <a:avLst>
                <a:gd name="adj1" fmla="val 50000"/>
                <a:gd name="adj2" fmla="val 49998"/>
              </a:avLst>
            </a:prstGeom>
            <a:solidFill>
              <a:schemeClr val="accent1"/>
            </a:solidFill>
            <a:ln w="9525" algn="ctr">
              <a:solidFill>
                <a:schemeClr val="tx1"/>
              </a:solidFill>
              <a:round/>
              <a:headEnd/>
              <a:tailEnd/>
            </a:ln>
          </p:spPr>
          <p:txBody>
            <a:bodyPr wrap="none" anchor="ctr"/>
            <a:lstStyle/>
            <a:p>
              <a:endParaRPr lang="zh-CN" altLang="en-US"/>
            </a:p>
          </p:txBody>
        </p:sp>
      </p:grpSp>
      <p:sp>
        <p:nvSpPr>
          <p:cNvPr id="4" name="TextBox 3"/>
          <p:cNvSpPr txBox="1"/>
          <p:nvPr/>
        </p:nvSpPr>
        <p:spPr>
          <a:xfrm>
            <a:off x="2387600" y="2935288"/>
            <a:ext cx="2108200" cy="461665"/>
          </a:xfrm>
          <a:prstGeom prst="rect">
            <a:avLst/>
          </a:prstGeom>
          <a:solidFill>
            <a:srgbClr val="92D050">
              <a:alpha val="59000"/>
            </a:srgbClr>
          </a:solidFill>
        </p:spPr>
        <p:txBody>
          <a:bodyPr wrap="square" rtlCol="0">
            <a:spAutoFit/>
          </a:bodyPr>
          <a:lstStyle/>
          <a:p>
            <a:endParaRPr lang="zh-CN" altLang="en-US" dirty="0"/>
          </a:p>
        </p:txBody>
      </p:sp>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5100" y="3023891"/>
            <a:ext cx="32385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TextBox 6"/>
              <p:cNvSpPr txBox="1"/>
              <p:nvPr/>
            </p:nvSpPr>
            <p:spPr>
              <a:xfrm>
                <a:off x="279400" y="3924301"/>
                <a:ext cx="698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a:rPr>
                        <m:t>(</m:t>
                      </m:r>
                      <m:r>
                        <a:rPr lang="en-US" altLang="zh-CN" b="1" i="1" smtClean="0">
                          <a:solidFill>
                            <a:schemeClr val="tx1"/>
                          </a:solidFill>
                          <a:latin typeface="Cambria Math"/>
                        </a:rPr>
                        <m:t>𝒅</m:t>
                      </m:r>
                      <m:r>
                        <a:rPr lang="en-US" altLang="zh-CN" b="1" i="1" smtClean="0">
                          <a:solidFill>
                            <a:schemeClr val="tx1"/>
                          </a:solidFill>
                          <a:latin typeface="Cambria Math"/>
                        </a:rPr>
                        <m:t>,</m:t>
                      </m:r>
                      <m:r>
                        <a:rPr lang="en-US" altLang="zh-CN" b="1" i="1" smtClean="0">
                          <a:solidFill>
                            <a:schemeClr val="tx1"/>
                          </a:solidFill>
                          <a:latin typeface="Cambria Math"/>
                        </a:rPr>
                        <m:t>𝒂</m:t>
                      </m:r>
                      <m:r>
                        <a:rPr lang="en-US" altLang="zh-CN" b="1" i="1" smtClean="0">
                          <a:solidFill>
                            <a:schemeClr val="tx1"/>
                          </a:solidFill>
                          <a:latin typeface="Cambria Math"/>
                        </a:rPr>
                        <m:t>)</m:t>
                      </m:r>
                    </m:oMath>
                  </m:oMathPara>
                </a14:m>
                <a:endParaRPr lang="zh-CN" altLang="en-US" b="1"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9400" y="3924301"/>
                <a:ext cx="698500" cy="461665"/>
              </a:xfrm>
              <a:prstGeom prst="rect">
                <a:avLst/>
              </a:prstGeom>
              <a:blipFill rotWithShape="1">
                <a:blip r:embed="rId6"/>
                <a:stretch>
                  <a:fillRect l="-29825" r="-2017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66700" y="4419601"/>
                <a:ext cx="698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a:rPr>
                        <m:t>(</m:t>
                      </m:r>
                      <m:r>
                        <a:rPr lang="en-US" altLang="zh-CN" b="1" i="1" smtClean="0">
                          <a:solidFill>
                            <a:schemeClr val="tx1"/>
                          </a:solidFill>
                          <a:latin typeface="Cambria Math"/>
                        </a:rPr>
                        <m:t>𝒅</m:t>
                      </m:r>
                      <m:r>
                        <a:rPr lang="en-US" altLang="zh-CN" b="1" i="1" smtClean="0">
                          <a:solidFill>
                            <a:schemeClr val="tx1"/>
                          </a:solidFill>
                          <a:latin typeface="Cambria Math"/>
                        </a:rPr>
                        <m:t>,</m:t>
                      </m:r>
                      <m:r>
                        <a:rPr lang="en-US" altLang="zh-CN" b="1" i="1" smtClean="0">
                          <a:solidFill>
                            <a:schemeClr val="tx1"/>
                          </a:solidFill>
                          <a:latin typeface="Cambria Math"/>
                        </a:rPr>
                        <m:t>𝒄</m:t>
                      </m:r>
                      <m:r>
                        <a:rPr lang="en-US" altLang="zh-CN" b="1" i="1" smtClean="0">
                          <a:solidFill>
                            <a:schemeClr val="tx1"/>
                          </a:solidFill>
                          <a:latin typeface="Cambria Math"/>
                        </a:rPr>
                        <m:t>)</m:t>
                      </m:r>
                    </m:oMath>
                  </m:oMathPara>
                </a14:m>
                <a:endParaRPr lang="zh-CN" altLang="en-US" b="1"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66700" y="4419601"/>
                <a:ext cx="698500" cy="461665"/>
              </a:xfrm>
              <a:prstGeom prst="rect">
                <a:avLst/>
              </a:prstGeom>
              <a:blipFill rotWithShape="1">
                <a:blip r:embed="rId7"/>
                <a:stretch>
                  <a:fillRect l="-28070" r="-16667"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79400" y="4889501"/>
                <a:ext cx="698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a:rPr>
                        <m:t>(</m:t>
                      </m:r>
                      <m:r>
                        <a:rPr lang="en-US" altLang="zh-CN" b="1" i="1" smtClean="0">
                          <a:solidFill>
                            <a:schemeClr val="tx1"/>
                          </a:solidFill>
                          <a:latin typeface="Cambria Math"/>
                        </a:rPr>
                        <m:t>𝒃</m:t>
                      </m:r>
                      <m:r>
                        <a:rPr lang="en-US" altLang="zh-CN" b="1" i="1" smtClean="0">
                          <a:solidFill>
                            <a:schemeClr val="tx1"/>
                          </a:solidFill>
                          <a:latin typeface="Cambria Math"/>
                        </a:rPr>
                        <m:t>,</m:t>
                      </m:r>
                      <m:r>
                        <a:rPr lang="en-US" altLang="zh-CN" b="1" i="1" smtClean="0">
                          <a:solidFill>
                            <a:schemeClr val="tx1"/>
                          </a:solidFill>
                          <a:latin typeface="Cambria Math"/>
                        </a:rPr>
                        <m:t>𝒄</m:t>
                      </m:r>
                      <m:r>
                        <a:rPr lang="en-US" altLang="zh-CN" b="1" i="1" smtClean="0">
                          <a:solidFill>
                            <a:schemeClr val="tx1"/>
                          </a:solidFill>
                          <a:latin typeface="Cambria Math"/>
                        </a:rPr>
                        <m:t>)</m:t>
                      </m:r>
                    </m:oMath>
                  </m:oMathPara>
                </a14:m>
                <a:endParaRPr lang="zh-CN" altLang="en-US" b="1"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79400" y="4889501"/>
                <a:ext cx="698500" cy="461665"/>
              </a:xfrm>
              <a:prstGeom prst="rect">
                <a:avLst/>
              </a:prstGeom>
              <a:blipFill rotWithShape="1">
                <a:blip r:embed="rId8"/>
                <a:stretch>
                  <a:fillRect l="-27193" r="-15789"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66700" y="5346701"/>
                <a:ext cx="698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a:rPr>
                        <m:t>(</m:t>
                      </m:r>
                      <m:r>
                        <a:rPr lang="en-US" altLang="zh-CN" b="1" i="1" smtClean="0">
                          <a:solidFill>
                            <a:schemeClr val="tx1"/>
                          </a:solidFill>
                          <a:latin typeface="Cambria Math"/>
                        </a:rPr>
                        <m:t>𝒆</m:t>
                      </m:r>
                      <m:r>
                        <a:rPr lang="en-US" altLang="zh-CN" b="1" i="1" smtClean="0">
                          <a:solidFill>
                            <a:schemeClr val="tx1"/>
                          </a:solidFill>
                          <a:latin typeface="Cambria Math"/>
                        </a:rPr>
                        <m:t>,</m:t>
                      </m:r>
                      <m:r>
                        <a:rPr lang="en-US" altLang="zh-CN" b="1" i="1" smtClean="0">
                          <a:solidFill>
                            <a:schemeClr val="tx1"/>
                          </a:solidFill>
                          <a:latin typeface="Cambria Math"/>
                        </a:rPr>
                        <m:t>𝒃</m:t>
                      </m:r>
                      <m:r>
                        <a:rPr lang="en-US" altLang="zh-CN" b="1" i="1" smtClean="0">
                          <a:solidFill>
                            <a:schemeClr val="tx1"/>
                          </a:solidFill>
                          <a:latin typeface="Cambria Math"/>
                        </a:rPr>
                        <m:t>)</m:t>
                      </m:r>
                    </m:oMath>
                  </m:oMathPara>
                </a14:m>
                <a:endParaRPr lang="zh-CN" altLang="en-US" b="1"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66700" y="5346701"/>
                <a:ext cx="698500" cy="461665"/>
              </a:xfrm>
              <a:prstGeom prst="rect">
                <a:avLst/>
              </a:prstGeom>
              <a:blipFill rotWithShape="1">
                <a:blip r:embed="rId9"/>
                <a:stretch>
                  <a:fillRect l="-28070" r="-16667" b="-18421"/>
                </a:stretch>
              </a:blipFill>
            </p:spPr>
            <p:txBody>
              <a:bodyPr/>
              <a:lstStyle/>
              <a:p>
                <a:r>
                  <a:rPr lang="zh-CN" altLang="en-US">
                    <a:noFill/>
                  </a:rPr>
                  <a:t> </a:t>
                </a:r>
              </a:p>
            </p:txBody>
          </p:sp>
        </mc:Fallback>
      </mc:AlternateContent>
      <p:sp>
        <p:nvSpPr>
          <p:cNvPr id="18" name="TextBox 17"/>
          <p:cNvSpPr txBox="1"/>
          <p:nvPr/>
        </p:nvSpPr>
        <p:spPr>
          <a:xfrm>
            <a:off x="1054100" y="3528367"/>
            <a:ext cx="698500" cy="461665"/>
          </a:xfrm>
          <a:prstGeom prst="rect">
            <a:avLst/>
          </a:prstGeom>
          <a:noFill/>
        </p:spPr>
        <p:txBody>
          <a:bodyPr wrap="square" rtlCol="0">
            <a:spAutoFit/>
          </a:bodyPr>
          <a:lstStyle/>
          <a:p>
            <a:r>
              <a:rPr lang="en-US" altLang="zh-CN" b="1" i="1" dirty="0"/>
              <a:t>a</a:t>
            </a:r>
            <a:endParaRPr lang="zh-CN" altLang="en-US" b="1" i="1" dirty="0"/>
          </a:p>
        </p:txBody>
      </p:sp>
      <p:sp>
        <p:nvSpPr>
          <p:cNvPr id="19" name="TextBox 18"/>
          <p:cNvSpPr txBox="1"/>
          <p:nvPr/>
        </p:nvSpPr>
        <p:spPr>
          <a:xfrm>
            <a:off x="1727200" y="3528367"/>
            <a:ext cx="698500" cy="461665"/>
          </a:xfrm>
          <a:prstGeom prst="rect">
            <a:avLst/>
          </a:prstGeom>
          <a:noFill/>
        </p:spPr>
        <p:txBody>
          <a:bodyPr wrap="square" rtlCol="0">
            <a:spAutoFit/>
          </a:bodyPr>
          <a:lstStyle/>
          <a:p>
            <a:r>
              <a:rPr lang="en-US" altLang="zh-CN" b="1" i="1" dirty="0"/>
              <a:t>d</a:t>
            </a:r>
            <a:endParaRPr lang="zh-CN" altLang="en-US" b="1" i="1" dirty="0"/>
          </a:p>
        </p:txBody>
      </p:sp>
      <p:sp>
        <p:nvSpPr>
          <p:cNvPr id="20" name="TextBox 19"/>
          <p:cNvSpPr txBox="1"/>
          <p:nvPr/>
        </p:nvSpPr>
        <p:spPr>
          <a:xfrm>
            <a:off x="2463800" y="3528367"/>
            <a:ext cx="698500" cy="461665"/>
          </a:xfrm>
          <a:prstGeom prst="rect">
            <a:avLst/>
          </a:prstGeom>
          <a:noFill/>
        </p:spPr>
        <p:txBody>
          <a:bodyPr wrap="square" rtlCol="0">
            <a:spAutoFit/>
          </a:bodyPr>
          <a:lstStyle/>
          <a:p>
            <a:r>
              <a:rPr lang="en-US" altLang="zh-CN" b="1" i="1" dirty="0"/>
              <a:t>c</a:t>
            </a:r>
            <a:endParaRPr lang="zh-CN" altLang="en-US" b="1" i="1" dirty="0"/>
          </a:p>
        </p:txBody>
      </p:sp>
      <p:sp>
        <p:nvSpPr>
          <p:cNvPr id="21" name="TextBox 20"/>
          <p:cNvSpPr txBox="1"/>
          <p:nvPr/>
        </p:nvSpPr>
        <p:spPr>
          <a:xfrm>
            <a:off x="3238500" y="3528367"/>
            <a:ext cx="698500" cy="461665"/>
          </a:xfrm>
          <a:prstGeom prst="rect">
            <a:avLst/>
          </a:prstGeom>
          <a:noFill/>
        </p:spPr>
        <p:txBody>
          <a:bodyPr wrap="square" rtlCol="0">
            <a:spAutoFit/>
          </a:bodyPr>
          <a:lstStyle/>
          <a:p>
            <a:r>
              <a:rPr lang="en-US" altLang="zh-CN" b="1" i="1" dirty="0"/>
              <a:t>b</a:t>
            </a:r>
            <a:endParaRPr lang="zh-CN" altLang="en-US" b="1" i="1" dirty="0"/>
          </a:p>
        </p:txBody>
      </p:sp>
      <p:sp>
        <p:nvSpPr>
          <p:cNvPr id="35" name="TextBox 34"/>
          <p:cNvSpPr txBox="1"/>
          <p:nvPr/>
        </p:nvSpPr>
        <p:spPr>
          <a:xfrm>
            <a:off x="3670299" y="3515667"/>
            <a:ext cx="562371" cy="461665"/>
          </a:xfrm>
          <a:prstGeom prst="rect">
            <a:avLst/>
          </a:prstGeom>
          <a:noFill/>
        </p:spPr>
        <p:txBody>
          <a:bodyPr wrap="square" rtlCol="0">
            <a:spAutoFit/>
          </a:bodyPr>
          <a:lstStyle/>
          <a:p>
            <a:r>
              <a:rPr lang="en-US" altLang="zh-CN" b="1" i="1" dirty="0"/>
              <a:t>e</a:t>
            </a:r>
            <a:endParaRPr lang="zh-CN" altLang="en-US" b="1" i="1" dirty="0"/>
          </a:p>
        </p:txBody>
      </p:sp>
      <p:grpSp>
        <p:nvGrpSpPr>
          <p:cNvPr id="38" name="组合 37"/>
          <p:cNvGrpSpPr/>
          <p:nvPr/>
        </p:nvGrpSpPr>
        <p:grpSpPr>
          <a:xfrm>
            <a:off x="3814763" y="3317579"/>
            <a:ext cx="5278437" cy="2490787"/>
            <a:chOff x="3814763" y="3317579"/>
            <a:chExt cx="5278437" cy="2490787"/>
          </a:xfrm>
        </p:grpSpPr>
        <p:sp>
          <p:nvSpPr>
            <p:cNvPr id="3" name="TextBox 2"/>
            <p:cNvSpPr txBox="1"/>
            <p:nvPr/>
          </p:nvSpPr>
          <p:spPr bwMode="auto">
            <a:xfrm>
              <a:off x="3814763" y="3708400"/>
              <a:ext cx="554037" cy="2099966"/>
            </a:xfrm>
            <a:prstGeom prst="rect">
              <a:avLst/>
            </a:prstGeom>
            <a:solidFill>
              <a:schemeClr val="accent6">
                <a:lumMod val="20000"/>
                <a:lumOff val="80000"/>
                <a:alpha val="49000"/>
              </a:schemeClr>
            </a:solidFill>
          </p:spPr>
          <p:txBody>
            <a:bodyPr vert="eaVert" wrap="square">
              <a:spAutoFit/>
            </a:bodyPr>
            <a:lstStyle/>
            <a:p>
              <a:pPr>
                <a:defRPr/>
              </a:pPr>
              <a:endParaRPr lang="zh-CN" altLang="en-US" dirty="0"/>
            </a:p>
          </p:txBody>
        </p:sp>
        <p:sp>
          <p:nvSpPr>
            <p:cNvPr id="9" name="TextBox 8"/>
            <p:cNvSpPr txBox="1"/>
            <p:nvPr/>
          </p:nvSpPr>
          <p:spPr>
            <a:xfrm>
              <a:off x="4330700" y="3317579"/>
              <a:ext cx="4762500" cy="461665"/>
            </a:xfrm>
            <a:prstGeom prst="rect">
              <a:avLst/>
            </a:prstGeom>
            <a:noFill/>
          </p:spPr>
          <p:txBody>
            <a:bodyPr wrap="square" rtlCol="0">
              <a:spAutoFit/>
            </a:bodyPr>
            <a:lstStyle/>
            <a:p>
              <a:pPr algn="l"/>
              <a:r>
                <a:rPr lang="zh-CN" altLang="en-US" dirty="0">
                  <a:solidFill>
                    <a:schemeClr val="tx1"/>
                  </a:solidFill>
                  <a:latin typeface="黑体" panose="02010600030101010101" pitchFamily="2" charset="-122"/>
                  <a:ea typeface="黑体" panose="02010600030101010101" pitchFamily="2" charset="-122"/>
                </a:rPr>
                <a:t>系数矩阵中与根节点对应行的数据</a:t>
              </a:r>
            </a:p>
          </p:txBody>
        </p:sp>
        <p:sp>
          <p:nvSpPr>
            <p:cNvPr id="10" name="直角上箭头 9"/>
            <p:cNvSpPr/>
            <p:nvPr/>
          </p:nvSpPr>
          <p:spPr bwMode="auto">
            <a:xfrm rot="10800000">
              <a:off x="4027090" y="3526631"/>
              <a:ext cx="379810" cy="359567"/>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rgbClr val="000066"/>
                </a:solidFill>
                <a:effectLst/>
                <a:latin typeface="Times New Roman" pitchFamily="18" charset="0"/>
                <a:ea typeface="宋体" pitchFamily="2" charset="-122"/>
              </a:endParaRPr>
            </a:p>
          </p:txBody>
        </p:sp>
      </p:grpSp>
      <p:grpSp>
        <p:nvGrpSpPr>
          <p:cNvPr id="37" name="组合 36"/>
          <p:cNvGrpSpPr/>
          <p:nvPr/>
        </p:nvGrpSpPr>
        <p:grpSpPr>
          <a:xfrm>
            <a:off x="1054100" y="5643563"/>
            <a:ext cx="7200900" cy="830262"/>
            <a:chOff x="1054100" y="5643563"/>
            <a:chExt cx="7200900" cy="830262"/>
          </a:xfrm>
        </p:grpSpPr>
        <p:sp>
          <p:nvSpPr>
            <p:cNvPr id="2" name="TextBox 1"/>
            <p:cNvSpPr txBox="1"/>
            <p:nvPr/>
          </p:nvSpPr>
          <p:spPr bwMode="auto">
            <a:xfrm>
              <a:off x="1054100" y="5735638"/>
              <a:ext cx="5410200" cy="646112"/>
            </a:xfrm>
            <a:prstGeom prst="rect">
              <a:avLst/>
            </a:prstGeom>
            <a:solidFill>
              <a:schemeClr val="bg1">
                <a:lumMod val="85000"/>
                <a:alpha val="48000"/>
              </a:schemeClr>
            </a:solidFill>
          </p:spPr>
          <p:txBody>
            <a:bodyPr>
              <a:spAutoFit/>
            </a:bodyPr>
            <a:lstStyle/>
            <a:p>
              <a:pPr>
                <a:defRPr/>
              </a:pPr>
              <a:endParaRPr lang="en-US" altLang="zh-CN" sz="1800" dirty="0">
                <a:solidFill>
                  <a:srgbClr val="7030A0"/>
                </a:solidFill>
              </a:endParaRPr>
            </a:p>
            <a:p>
              <a:pPr>
                <a:defRPr/>
              </a:pPr>
              <a:endParaRPr lang="zh-CN" altLang="en-US" sz="1800" b="1" dirty="0">
                <a:solidFill>
                  <a:srgbClr val="7030A0"/>
                </a:solidFill>
              </a:endParaRPr>
            </a:p>
          </p:txBody>
        </p:sp>
        <p:grpSp>
          <p:nvGrpSpPr>
            <p:cNvPr id="36" name="组合 35"/>
            <p:cNvGrpSpPr/>
            <p:nvPr/>
          </p:nvGrpSpPr>
          <p:grpSpPr>
            <a:xfrm>
              <a:off x="6413500" y="5643563"/>
              <a:ext cx="1841500" cy="830262"/>
              <a:chOff x="6413500" y="5643563"/>
              <a:chExt cx="1841500" cy="830262"/>
            </a:xfrm>
          </p:grpSpPr>
          <p:sp>
            <p:nvSpPr>
              <p:cNvPr id="24584" name="TextBox 3"/>
              <p:cNvSpPr txBox="1">
                <a:spLocks noChangeArrowheads="1"/>
              </p:cNvSpPr>
              <p:nvPr/>
            </p:nvSpPr>
            <p:spPr bwMode="auto">
              <a:xfrm>
                <a:off x="6797675" y="5643563"/>
                <a:ext cx="1457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dirty="0">
                    <a:latin typeface="黑体" pitchFamily="2" charset="-122"/>
                    <a:ea typeface="黑体" pitchFamily="2" charset="-122"/>
                  </a:rPr>
                  <a:t>与根节点相对应！</a:t>
                </a:r>
              </a:p>
            </p:txBody>
          </p:sp>
          <p:sp>
            <p:nvSpPr>
              <p:cNvPr id="14" name="左箭头 13"/>
              <p:cNvSpPr/>
              <p:nvPr/>
            </p:nvSpPr>
            <p:spPr bwMode="auto">
              <a:xfrm>
                <a:off x="6413500" y="5808366"/>
                <a:ext cx="511175" cy="332083"/>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rgbClr val="000066"/>
                  </a:solidFill>
                  <a:effectLst/>
                  <a:latin typeface="Times New Roman" pitchFamily="18" charset="0"/>
                  <a:ea typeface="宋体"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30200" y="320675"/>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树解－单纯形乘子与既约费用系数</a:t>
            </a:r>
          </a:p>
        </p:txBody>
      </p:sp>
      <p:graphicFrame>
        <p:nvGraphicFramePr>
          <p:cNvPr id="25603" name="Object 11"/>
          <p:cNvGraphicFramePr>
            <a:graphicFrameLocks noChangeAspect="1"/>
          </p:cNvGraphicFramePr>
          <p:nvPr/>
        </p:nvGraphicFramePr>
        <p:xfrm>
          <a:off x="298450" y="946150"/>
          <a:ext cx="4114800" cy="2832100"/>
        </p:xfrm>
        <a:graphic>
          <a:graphicData uri="http://schemas.openxmlformats.org/presentationml/2006/ole">
            <mc:AlternateContent xmlns:mc="http://schemas.openxmlformats.org/markup-compatibility/2006">
              <mc:Choice xmlns:v="urn:schemas-microsoft-com:vml" Requires="v">
                <p:oleObj spid="_x0000_s25846" name="Visio" r:id="rId3" imgW="2529434" imgH="1689324" progId="Visio.Drawing.11">
                  <p:embed/>
                </p:oleObj>
              </mc:Choice>
              <mc:Fallback>
                <p:oleObj name="Visio" r:id="rId3" imgW="2529434" imgH="1689324"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946150"/>
                        <a:ext cx="41148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12"/>
          <p:cNvGraphicFramePr>
            <a:graphicFrameLocks noChangeAspect="1"/>
          </p:cNvGraphicFramePr>
          <p:nvPr/>
        </p:nvGraphicFramePr>
        <p:xfrm>
          <a:off x="4573588" y="1022350"/>
          <a:ext cx="4197350" cy="2705100"/>
        </p:xfrm>
        <a:graphic>
          <a:graphicData uri="http://schemas.openxmlformats.org/presentationml/2006/ole">
            <mc:AlternateContent xmlns:mc="http://schemas.openxmlformats.org/markup-compatibility/2006">
              <mc:Choice xmlns:v="urn:schemas-microsoft-com:vml" Requires="v">
                <p:oleObj spid="_x0000_s25847" name="Visio" r:id="rId5" imgW="2773924" imgH="1660388" progId="Visio.Drawing.11">
                  <p:embed/>
                </p:oleObj>
              </mc:Choice>
              <mc:Fallback>
                <p:oleObj name="Visio" r:id="rId5" imgW="2773924" imgH="1660388"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3588" y="1022350"/>
                        <a:ext cx="41973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Text Box 13"/>
          <p:cNvSpPr txBox="1">
            <a:spLocks noChangeArrowheads="1"/>
          </p:cNvSpPr>
          <p:nvPr/>
        </p:nvSpPr>
        <p:spPr bwMode="auto">
          <a:xfrm>
            <a:off x="1435100" y="3862388"/>
            <a:ext cx="1866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t>原始数据</a:t>
            </a:r>
          </a:p>
        </p:txBody>
      </p:sp>
      <p:sp>
        <p:nvSpPr>
          <p:cNvPr id="25606" name="Text Box 14"/>
          <p:cNvSpPr txBox="1">
            <a:spLocks noChangeArrowheads="1"/>
          </p:cNvSpPr>
          <p:nvPr/>
        </p:nvSpPr>
        <p:spPr bwMode="auto">
          <a:xfrm>
            <a:off x="5854700" y="3786188"/>
            <a:ext cx="1866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t>迭代数据</a:t>
            </a:r>
          </a:p>
        </p:txBody>
      </p:sp>
      <p:grpSp>
        <p:nvGrpSpPr>
          <p:cNvPr id="5" name="组合 4"/>
          <p:cNvGrpSpPr>
            <a:grpSpLocks/>
          </p:cNvGrpSpPr>
          <p:nvPr/>
        </p:nvGrpSpPr>
        <p:grpSpPr bwMode="auto">
          <a:xfrm>
            <a:off x="444500" y="4601428"/>
            <a:ext cx="8445500" cy="830997"/>
            <a:chOff x="444500" y="4601428"/>
            <a:chExt cx="8445500" cy="830997"/>
          </a:xfrm>
        </p:grpSpPr>
        <p:sp>
          <p:nvSpPr>
            <p:cNvPr id="25612" name="Text Box 7"/>
            <p:cNvSpPr txBox="1">
              <a:spLocks noChangeArrowheads="1"/>
            </p:cNvSpPr>
            <p:nvPr/>
          </p:nvSpPr>
          <p:spPr bwMode="auto">
            <a:xfrm>
              <a:off x="444500" y="4601428"/>
              <a:ext cx="8445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dirty="0">
                  <a:solidFill>
                    <a:schemeClr val="tx1"/>
                  </a:solidFill>
                </a:rPr>
                <a:t> </a:t>
              </a:r>
              <a:r>
                <a:rPr lang="zh-CN" altLang="en-US" b="1" dirty="0">
                  <a:solidFill>
                    <a:schemeClr val="tx1"/>
                  </a:solidFill>
                </a:rPr>
                <a:t>从</a:t>
              </a:r>
              <a:r>
                <a:rPr lang="zh-CN" altLang="en-US" b="1" dirty="0">
                  <a:solidFill>
                    <a:srgbClr val="FF0000"/>
                  </a:solidFill>
                </a:rPr>
                <a:t>根节点</a:t>
              </a:r>
              <a:r>
                <a:rPr lang="zh-CN" altLang="en-US" b="1" dirty="0">
                  <a:solidFill>
                    <a:schemeClr val="tx1"/>
                  </a:solidFill>
                </a:rPr>
                <a:t>开始，令</a:t>
              </a:r>
              <a:r>
                <a:rPr lang="zh-CN" altLang="en-US" b="1" dirty="0">
                  <a:solidFill>
                    <a:srgbClr val="FF0000"/>
                  </a:solidFill>
                </a:rPr>
                <a:t> </a:t>
              </a:r>
              <a:r>
                <a:rPr lang="en-US" altLang="zh-CN" b="1" i="1" dirty="0" err="1">
                  <a:solidFill>
                    <a:srgbClr val="FF0000"/>
                  </a:solidFill>
                </a:rPr>
                <a:t>y</a:t>
              </a:r>
              <a:r>
                <a:rPr lang="en-US" altLang="zh-CN" b="1" i="1" baseline="-25000" dirty="0" err="1">
                  <a:solidFill>
                    <a:srgbClr val="FF0000"/>
                  </a:solidFill>
                </a:rPr>
                <a:t>m</a:t>
              </a:r>
              <a:r>
                <a:rPr lang="en-US" altLang="zh-CN" b="1" i="1" baseline="-25000" dirty="0">
                  <a:solidFill>
                    <a:srgbClr val="FF0000"/>
                  </a:solidFill>
                </a:rPr>
                <a:t> </a:t>
              </a:r>
              <a:r>
                <a:rPr lang="en-US" altLang="zh-CN" b="1" i="1" dirty="0">
                  <a:solidFill>
                    <a:srgbClr val="FF0000"/>
                  </a:solidFill>
                </a:rPr>
                <a:t>= </a:t>
              </a:r>
              <a:r>
                <a:rPr lang="en-US" altLang="zh-CN" b="1" dirty="0">
                  <a:solidFill>
                    <a:srgbClr val="FF0000"/>
                  </a:solidFill>
                </a:rPr>
                <a:t>0</a:t>
              </a:r>
              <a:r>
                <a:rPr lang="zh-CN" altLang="en-US" b="1" dirty="0">
                  <a:solidFill>
                    <a:schemeClr val="tx1"/>
                  </a:solidFill>
                </a:rPr>
                <a:t>，沿着树弧利用　　　　　　　　</a:t>
              </a:r>
              <a:endParaRPr lang="en-US" altLang="zh-CN" b="1" dirty="0">
                <a:solidFill>
                  <a:schemeClr val="tx1"/>
                </a:solidFill>
              </a:endParaRPr>
            </a:p>
            <a:p>
              <a:pPr algn="l"/>
              <a:r>
                <a:rPr lang="zh-CN" altLang="en-US" b="1" dirty="0">
                  <a:solidFill>
                    <a:schemeClr val="tx1"/>
                  </a:solidFill>
                </a:rPr>
                <a:t>　向外递归计算，即得节点对应的</a:t>
              </a:r>
              <a:r>
                <a:rPr lang="zh-CN" altLang="en-US" b="1" dirty="0">
                  <a:solidFill>
                    <a:srgbClr val="CC0000"/>
                  </a:solidFill>
                </a:rPr>
                <a:t>单纯形乘子</a:t>
              </a:r>
              <a:r>
                <a:rPr lang="en-US" altLang="zh-CN" b="1" dirty="0">
                  <a:solidFill>
                    <a:schemeClr val="tx1"/>
                  </a:solidFill>
                </a:rPr>
                <a:t>(</a:t>
              </a:r>
              <a:r>
                <a:rPr lang="zh-CN" altLang="en-US" b="1" dirty="0">
                  <a:solidFill>
                    <a:schemeClr val="tx1"/>
                  </a:solidFill>
                </a:rPr>
                <a:t>节点旁的数字</a:t>
              </a:r>
              <a:r>
                <a:rPr lang="en-US" altLang="zh-CN" b="1" dirty="0">
                  <a:solidFill>
                    <a:schemeClr val="tx1"/>
                  </a:solidFill>
                </a:rPr>
                <a:t>)</a:t>
              </a:r>
            </a:p>
          </p:txBody>
        </p:sp>
        <p:pic>
          <p:nvPicPr>
            <p:cNvPr id="2561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1589" y="4721837"/>
              <a:ext cx="1852612" cy="29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2" name="Group 15"/>
          <p:cNvGrpSpPr>
            <a:grpSpLocks/>
          </p:cNvGrpSpPr>
          <p:nvPr/>
        </p:nvGrpSpPr>
        <p:grpSpPr bwMode="auto">
          <a:xfrm>
            <a:off x="431800" y="5915025"/>
            <a:ext cx="8267700" cy="457200"/>
            <a:chOff x="272" y="3582"/>
            <a:chExt cx="5208" cy="288"/>
          </a:xfrm>
        </p:grpSpPr>
        <p:sp>
          <p:nvSpPr>
            <p:cNvPr id="25610" name="Text Box 10"/>
            <p:cNvSpPr txBox="1">
              <a:spLocks noChangeArrowheads="1"/>
            </p:cNvSpPr>
            <p:nvPr/>
          </p:nvSpPr>
          <p:spPr bwMode="auto">
            <a:xfrm>
              <a:off x="272" y="3582"/>
              <a:ext cx="5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利用                                         计算非树弧上的</a:t>
              </a:r>
              <a:r>
                <a:rPr lang="zh-CN" altLang="en-US" b="1">
                  <a:solidFill>
                    <a:srgbClr val="CC0000"/>
                  </a:solidFill>
                </a:rPr>
                <a:t>既约费用系数</a:t>
              </a:r>
            </a:p>
          </p:txBody>
        </p:sp>
        <p:pic>
          <p:nvPicPr>
            <p:cNvPr id="25611"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 y="3619"/>
              <a:ext cx="19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0490" name="Text Box 14"/>
          <p:cNvSpPr txBox="1">
            <a:spLocks noChangeArrowheads="1"/>
          </p:cNvSpPr>
          <p:nvPr/>
        </p:nvSpPr>
        <p:spPr bwMode="auto">
          <a:xfrm>
            <a:off x="774700" y="5435600"/>
            <a:ext cx="805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沿弧方向单纯形乘子减少</a:t>
            </a:r>
            <a:r>
              <a:rPr lang="en-US" altLang="zh-CN" b="1" i="1" dirty="0" err="1"/>
              <a:t>c</a:t>
            </a:r>
            <a:r>
              <a:rPr lang="en-US" altLang="zh-CN" b="1" i="1" baseline="-25000" dirty="0" err="1"/>
              <a:t>ij</a:t>
            </a:r>
            <a:r>
              <a:rPr lang="zh-CN" altLang="en-US" b="1" dirty="0"/>
              <a:t>，逆弧方向单纯形乘子增加</a:t>
            </a:r>
            <a:r>
              <a:rPr lang="en-US" altLang="zh-CN" b="1" i="1" dirty="0" err="1"/>
              <a:t>c</a:t>
            </a:r>
            <a:r>
              <a:rPr lang="en-US" altLang="zh-CN" b="1" i="1" baseline="-25000" dirty="0" err="1"/>
              <a:t>ij</a:t>
            </a:r>
            <a:r>
              <a:rPr lang="en-US" altLang="zh-CN"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90"/>
                                        </p:tgtEl>
                                        <p:attrNameLst>
                                          <p:attrName>style.visibility</p:attrName>
                                        </p:attrNameLst>
                                      </p:cBhvr>
                                      <p:to>
                                        <p:strVal val="visible"/>
                                      </p:to>
                                    </p:set>
                                    <p:animEffect transition="in" filter="wipe(up)">
                                      <p:cBhvr>
                                        <p:cTn id="12" dur="500"/>
                                        <p:tgtEl>
                                          <p:spTgt spid="204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08000" y="314325"/>
            <a:ext cx="6032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树解与基本解的关系</a:t>
            </a:r>
          </a:p>
        </p:txBody>
      </p:sp>
      <p:sp>
        <p:nvSpPr>
          <p:cNvPr id="22531" name="Text Box 3"/>
          <p:cNvSpPr txBox="1">
            <a:spLocks noChangeArrowheads="1"/>
          </p:cNvSpPr>
          <p:nvPr/>
        </p:nvSpPr>
        <p:spPr bwMode="auto">
          <a:xfrm>
            <a:off x="546100" y="990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引理</a:t>
            </a:r>
            <a:r>
              <a:rPr lang="en-US" altLang="zh-CN" b="1">
                <a:solidFill>
                  <a:srgbClr val="7030A0"/>
                </a:solidFill>
              </a:rPr>
              <a:t>.</a:t>
            </a:r>
            <a:r>
              <a:rPr lang="en-US" altLang="zh-CN"/>
              <a:t>  </a:t>
            </a:r>
            <a:r>
              <a:rPr lang="zh-CN" altLang="en-US" b="1">
                <a:solidFill>
                  <a:schemeClr val="tx1"/>
                </a:solidFill>
              </a:rPr>
              <a:t>点弧关联矩阵 </a:t>
            </a:r>
            <a:r>
              <a:rPr lang="en-US" altLang="zh-CN" b="1" i="1">
                <a:solidFill>
                  <a:schemeClr val="tx1"/>
                </a:solidFill>
              </a:rPr>
              <a:t>A</a:t>
            </a:r>
            <a:r>
              <a:rPr lang="en-US" altLang="zh-CN" b="1">
                <a:solidFill>
                  <a:schemeClr val="tx1"/>
                </a:solidFill>
              </a:rPr>
              <a:t>  </a:t>
            </a:r>
            <a:r>
              <a:rPr lang="zh-CN" altLang="en-US" b="1">
                <a:solidFill>
                  <a:schemeClr val="tx1"/>
                </a:solidFill>
              </a:rPr>
              <a:t>的秩是 </a:t>
            </a:r>
            <a:r>
              <a:rPr lang="en-US" altLang="zh-CN" b="1" i="1">
                <a:solidFill>
                  <a:schemeClr val="tx1"/>
                </a:solidFill>
              </a:rPr>
              <a:t>m</a:t>
            </a:r>
            <a:r>
              <a:rPr lang="en-US" altLang="zh-CN" b="1">
                <a:solidFill>
                  <a:schemeClr val="tx1"/>
                </a:solidFill>
              </a:rPr>
              <a:t>-1.</a:t>
            </a:r>
            <a:endParaRPr lang="zh-CN" altLang="en-US" b="1">
              <a:solidFill>
                <a:schemeClr val="tx1"/>
              </a:solidFill>
            </a:endParaRPr>
          </a:p>
        </p:txBody>
      </p:sp>
      <p:sp>
        <p:nvSpPr>
          <p:cNvPr id="26628" name="Rectangle 4"/>
          <p:cNvSpPr>
            <a:spLocks noChangeArrowheads="1"/>
          </p:cNvSpPr>
          <p:nvPr/>
        </p:nvSpPr>
        <p:spPr bwMode="auto">
          <a:xfrm>
            <a:off x="546100" y="1584325"/>
            <a:ext cx="7785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a:r>
              <a:rPr lang="en-US" altLang="zh-CN" b="1">
                <a:solidFill>
                  <a:schemeClr val="tx1"/>
                </a:solidFill>
              </a:rPr>
              <a:t>       </a:t>
            </a:r>
            <a:r>
              <a:rPr lang="zh-CN" altLang="en-US" b="1">
                <a:solidFill>
                  <a:schemeClr val="tx1"/>
                </a:solidFill>
              </a:rPr>
              <a:t>在生成树中，选择一个节点，删除与之对应的流平衡约束，并称之为</a:t>
            </a:r>
            <a:r>
              <a:rPr lang="zh-CN" altLang="en-US" b="1">
                <a:solidFill>
                  <a:srgbClr val="7030A0"/>
                </a:solidFill>
              </a:rPr>
              <a:t>根节点</a:t>
            </a:r>
            <a:r>
              <a:rPr lang="en-US" altLang="zh-CN" b="1">
                <a:solidFill>
                  <a:schemeClr val="tx1"/>
                </a:solidFill>
              </a:rPr>
              <a:t>(root node);</a:t>
            </a:r>
          </a:p>
        </p:txBody>
      </p:sp>
      <p:sp>
        <p:nvSpPr>
          <p:cNvPr id="26633" name="Text Box 13"/>
          <p:cNvSpPr txBox="1">
            <a:spLocks noChangeArrowheads="1"/>
          </p:cNvSpPr>
          <p:nvPr/>
        </p:nvSpPr>
        <p:spPr bwMode="auto">
          <a:xfrm>
            <a:off x="558800" y="5448300"/>
            <a:ext cx="727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rPr>
              <a:t>定理’</a:t>
            </a:r>
            <a:r>
              <a:rPr lang="zh-CN" altLang="en-US" b="1" dirty="0"/>
              <a:t>   一个原始</a:t>
            </a:r>
            <a:r>
              <a:rPr lang="zh-CN" altLang="en-US" b="1" dirty="0">
                <a:solidFill>
                  <a:schemeClr val="tx1"/>
                </a:solidFill>
              </a:rPr>
              <a:t>流是基本解</a:t>
            </a:r>
            <a:r>
              <a:rPr lang="zh-CN" altLang="en-US" b="1" dirty="0">
                <a:solidFill>
                  <a:srgbClr val="7030A0"/>
                </a:solidFill>
              </a:rPr>
              <a:t>当且仅当</a:t>
            </a:r>
            <a:r>
              <a:rPr lang="zh-CN" altLang="en-US" b="1" dirty="0">
                <a:solidFill>
                  <a:schemeClr val="tx1"/>
                </a:solidFill>
              </a:rPr>
              <a:t>它是一个树解</a:t>
            </a:r>
            <a:r>
              <a:rPr lang="en-US" altLang="zh-CN" b="1" dirty="0">
                <a:solidFill>
                  <a:schemeClr val="tx1"/>
                </a:solidFill>
              </a:rPr>
              <a:t>.</a:t>
            </a:r>
          </a:p>
        </p:txBody>
      </p:sp>
      <p:grpSp>
        <p:nvGrpSpPr>
          <p:cNvPr id="2" name="Group 21"/>
          <p:cNvGrpSpPr>
            <a:grpSpLocks/>
          </p:cNvGrpSpPr>
          <p:nvPr/>
        </p:nvGrpSpPr>
        <p:grpSpPr bwMode="auto">
          <a:xfrm>
            <a:off x="2730500" y="3341688"/>
            <a:ext cx="3111500" cy="457200"/>
            <a:chOff x="1720" y="2105"/>
            <a:chExt cx="1960" cy="288"/>
          </a:xfrm>
        </p:grpSpPr>
        <p:sp>
          <p:nvSpPr>
            <p:cNvPr id="22546" name="Text Box 11"/>
            <p:cNvSpPr txBox="1">
              <a:spLocks noChangeArrowheads="1"/>
            </p:cNvSpPr>
            <p:nvPr/>
          </p:nvSpPr>
          <p:spPr bwMode="auto">
            <a:xfrm>
              <a:off x="1720" y="2105"/>
              <a:ext cx="1960" cy="2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a:solidFill>
                    <a:schemeClr val="tx1"/>
                  </a:solidFill>
                </a:rPr>
                <a:t>树解                  基本解</a:t>
              </a:r>
              <a:endParaRPr lang="en-US" altLang="zh-CN" b="1">
                <a:solidFill>
                  <a:schemeClr val="tx1"/>
                </a:solidFill>
              </a:endParaRPr>
            </a:p>
          </p:txBody>
        </p:sp>
        <p:sp>
          <p:nvSpPr>
            <p:cNvPr id="22547" name="Line 12"/>
            <p:cNvSpPr>
              <a:spLocks noChangeShapeType="1"/>
            </p:cNvSpPr>
            <p:nvPr/>
          </p:nvSpPr>
          <p:spPr bwMode="auto">
            <a:xfrm flipV="1">
              <a:off x="2168" y="2264"/>
              <a:ext cx="84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3" name="Group 19"/>
          <p:cNvGrpSpPr>
            <a:grpSpLocks/>
          </p:cNvGrpSpPr>
          <p:nvPr/>
        </p:nvGrpSpPr>
        <p:grpSpPr bwMode="auto">
          <a:xfrm>
            <a:off x="609600" y="2489200"/>
            <a:ext cx="6388100" cy="457200"/>
            <a:chOff x="424" y="1568"/>
            <a:chExt cx="4024" cy="288"/>
          </a:xfrm>
        </p:grpSpPr>
        <p:sp>
          <p:nvSpPr>
            <p:cNvPr id="22543" name="Text Box 7"/>
            <p:cNvSpPr txBox="1">
              <a:spLocks noChangeArrowheads="1"/>
            </p:cNvSpPr>
            <p:nvPr/>
          </p:nvSpPr>
          <p:spPr bwMode="auto">
            <a:xfrm>
              <a:off x="424" y="1568"/>
              <a:ext cx="40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记对应的关联矩阵和供给向量分别为      和</a:t>
              </a:r>
            </a:p>
          </p:txBody>
        </p:sp>
        <p:pic>
          <p:nvPicPr>
            <p:cNvPr id="2254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 y="1577"/>
              <a:ext cx="21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4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 y="1578"/>
              <a:ext cx="16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1752" name="Group 18"/>
          <p:cNvGrpSpPr>
            <a:grpSpLocks/>
          </p:cNvGrpSpPr>
          <p:nvPr/>
        </p:nvGrpSpPr>
        <p:grpSpPr bwMode="auto">
          <a:xfrm>
            <a:off x="533400" y="4529138"/>
            <a:ext cx="8153400" cy="830262"/>
            <a:chOff x="328" y="1893"/>
            <a:chExt cx="5136" cy="523"/>
          </a:xfrm>
        </p:grpSpPr>
        <p:sp>
          <p:nvSpPr>
            <p:cNvPr id="22541" name="Text Box 8"/>
            <p:cNvSpPr txBox="1">
              <a:spLocks noChangeArrowheads="1"/>
            </p:cNvSpPr>
            <p:nvPr/>
          </p:nvSpPr>
          <p:spPr bwMode="auto">
            <a:xfrm>
              <a:off x="328" y="1893"/>
              <a:ext cx="513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rPr>
                <a:t>定理</a:t>
              </a:r>
              <a:r>
                <a:rPr lang="zh-CN" altLang="en-US" b="1" dirty="0"/>
                <a:t>        </a:t>
              </a:r>
              <a:r>
                <a:rPr lang="zh-CN" altLang="en-US" b="1" dirty="0">
                  <a:solidFill>
                    <a:schemeClr val="tx1"/>
                  </a:solidFill>
                </a:rPr>
                <a:t>的 </a:t>
              </a:r>
              <a:r>
                <a:rPr lang="en-US" altLang="zh-CN" b="1" i="1" dirty="0">
                  <a:solidFill>
                    <a:schemeClr val="tx1"/>
                  </a:solidFill>
                </a:rPr>
                <a:t>m</a:t>
              </a:r>
              <a:r>
                <a:rPr lang="en-US" altLang="zh-CN" b="1" dirty="0">
                  <a:solidFill>
                    <a:schemeClr val="tx1"/>
                  </a:solidFill>
                </a:rPr>
                <a:t>-1 </a:t>
              </a:r>
              <a:r>
                <a:rPr lang="zh-CN" altLang="en-US" b="1" dirty="0">
                  <a:solidFill>
                    <a:schemeClr val="tx1"/>
                  </a:solidFill>
                </a:rPr>
                <a:t>阶子方阵</a:t>
              </a:r>
              <a:r>
                <a:rPr lang="en-US" altLang="zh-CN" b="1" i="1" dirty="0">
                  <a:solidFill>
                    <a:schemeClr val="tx1"/>
                  </a:solidFill>
                </a:rPr>
                <a:t>B</a:t>
              </a:r>
              <a:r>
                <a:rPr lang="zh-CN" altLang="en-US" b="1" dirty="0">
                  <a:solidFill>
                    <a:schemeClr val="tx1"/>
                  </a:solidFill>
                </a:rPr>
                <a:t>是最小费用流问题的某个基本解对应的基</a:t>
              </a:r>
              <a:r>
                <a:rPr lang="zh-CN" altLang="en-US" b="1" dirty="0">
                  <a:solidFill>
                    <a:srgbClr val="7030A0"/>
                  </a:solidFill>
                </a:rPr>
                <a:t>当且仅当</a:t>
              </a:r>
              <a:r>
                <a:rPr lang="en-US" altLang="zh-CN" b="1" i="1" dirty="0">
                  <a:solidFill>
                    <a:schemeClr val="tx1"/>
                  </a:solidFill>
                </a:rPr>
                <a:t>B</a:t>
              </a:r>
              <a:r>
                <a:rPr lang="zh-CN" altLang="en-US" b="1" dirty="0">
                  <a:solidFill>
                    <a:schemeClr val="tx1"/>
                  </a:solidFill>
                </a:rPr>
                <a:t>的列对应的弧恰好是网络的一棵生成树</a:t>
              </a:r>
              <a:r>
                <a:rPr lang="en-US" altLang="zh-CN" b="1" dirty="0">
                  <a:solidFill>
                    <a:schemeClr val="tx1"/>
                  </a:solidFill>
                </a:rPr>
                <a:t>.</a:t>
              </a:r>
            </a:p>
          </p:txBody>
        </p:sp>
        <p:pic>
          <p:nvPicPr>
            <p:cNvPr id="2254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 y="1905"/>
              <a:ext cx="22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3"/>
          <p:cNvGrpSpPr>
            <a:grpSpLocks/>
          </p:cNvGrpSpPr>
          <p:nvPr/>
        </p:nvGrpSpPr>
        <p:grpSpPr bwMode="auto">
          <a:xfrm>
            <a:off x="996950" y="5932488"/>
            <a:ext cx="7226300" cy="461962"/>
            <a:chOff x="1727200" y="3796011"/>
            <a:chExt cx="7226300" cy="461665"/>
          </a:xfrm>
        </p:grpSpPr>
        <p:sp>
          <p:nvSpPr>
            <p:cNvPr id="22538" name="Text Box 11"/>
            <p:cNvSpPr txBox="1">
              <a:spLocks noChangeArrowheads="1"/>
            </p:cNvSpPr>
            <p:nvPr/>
          </p:nvSpPr>
          <p:spPr bwMode="auto">
            <a:xfrm>
              <a:off x="1727200" y="3796011"/>
              <a:ext cx="7226300" cy="4616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树弧                  基变量，非树弧                  非基变量</a:t>
              </a:r>
              <a:endParaRPr lang="en-US" altLang="zh-CN" b="1">
                <a:solidFill>
                  <a:schemeClr val="tx1"/>
                </a:solidFill>
              </a:endParaRPr>
            </a:p>
          </p:txBody>
        </p:sp>
        <p:sp>
          <p:nvSpPr>
            <p:cNvPr id="22539" name="Line 12"/>
            <p:cNvSpPr>
              <a:spLocks noChangeShapeType="1"/>
            </p:cNvSpPr>
            <p:nvPr/>
          </p:nvSpPr>
          <p:spPr bwMode="auto">
            <a:xfrm flipV="1">
              <a:off x="2413000" y="4013202"/>
              <a:ext cx="13335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22540" name="Line 12"/>
            <p:cNvSpPr>
              <a:spLocks noChangeShapeType="1"/>
            </p:cNvSpPr>
            <p:nvPr/>
          </p:nvSpPr>
          <p:spPr bwMode="auto">
            <a:xfrm flipV="1">
              <a:off x="6027738" y="4013202"/>
              <a:ext cx="13335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spTree>
    <p:extLst>
      <p:ext uri="{BB962C8B-B14F-4D97-AF65-F5344CB8AC3E}">
        <p14:creationId xmlns:p14="http://schemas.microsoft.com/office/powerpoint/2010/main" val="33332879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up)">
                                      <p:cBhvr>
                                        <p:cTn id="7" dur="1000"/>
                                        <p:tgtEl>
                                          <p:spTgt spid="26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1752"/>
                                        </p:tgtEl>
                                        <p:attrNameLst>
                                          <p:attrName>style.visibility</p:attrName>
                                        </p:attrNameLst>
                                      </p:cBhvr>
                                      <p:to>
                                        <p:strVal val="visible"/>
                                      </p:to>
                                    </p:set>
                                    <p:animEffect transition="in" filter="wipe(up)">
                                      <p:cBhvr>
                                        <p:cTn id="22" dur="500"/>
                                        <p:tgtEl>
                                          <p:spTgt spid="317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633"/>
                                        </p:tgtEl>
                                        <p:attrNameLst>
                                          <p:attrName>style.visibility</p:attrName>
                                        </p:attrNameLst>
                                      </p:cBhvr>
                                      <p:to>
                                        <p:strVal val="visible"/>
                                      </p:to>
                                    </p:set>
                                    <p:animEffect transition="in" filter="wipe(up)">
                                      <p:cBhvr>
                                        <p:cTn id="27" dur="1000"/>
                                        <p:tgtEl>
                                          <p:spTgt spid="26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47675" y="273050"/>
            <a:ext cx="8039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4000" b="1">
                <a:solidFill>
                  <a:srgbClr val="008080"/>
                </a:solidFill>
                <a:ea typeface="大黑体" charset="-122"/>
              </a:rPr>
              <a:t>原始网络单纯形法－</a:t>
            </a:r>
            <a:r>
              <a:rPr lang="zh-CN" altLang="en-US" sz="3600" b="1">
                <a:solidFill>
                  <a:srgbClr val="7030A0"/>
                </a:solidFill>
              </a:rPr>
              <a:t>树解的更新</a:t>
            </a:r>
          </a:p>
        </p:txBody>
      </p:sp>
      <p:sp>
        <p:nvSpPr>
          <p:cNvPr id="26627" name="Text Box 3"/>
          <p:cNvSpPr txBox="1">
            <a:spLocks noChangeArrowheads="1"/>
          </p:cNvSpPr>
          <p:nvPr/>
        </p:nvSpPr>
        <p:spPr bwMode="auto">
          <a:xfrm>
            <a:off x="482600" y="914400"/>
            <a:ext cx="623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假设树解是</a:t>
            </a:r>
            <a:r>
              <a:rPr lang="zh-CN" altLang="en-US" b="1">
                <a:solidFill>
                  <a:schemeClr val="accent2"/>
                </a:solidFill>
              </a:rPr>
              <a:t>原始可行</a:t>
            </a:r>
            <a:r>
              <a:rPr lang="zh-CN" altLang="en-US" b="1">
                <a:solidFill>
                  <a:schemeClr val="tx1"/>
                </a:solidFill>
              </a:rPr>
              <a:t>的，即满足非负条件：</a:t>
            </a:r>
          </a:p>
        </p:txBody>
      </p:sp>
      <p:sp>
        <p:nvSpPr>
          <p:cNvPr id="26628" name="Text Box 4"/>
          <p:cNvSpPr txBox="1">
            <a:spLocks noChangeArrowheads="1"/>
          </p:cNvSpPr>
          <p:nvPr/>
        </p:nvSpPr>
        <p:spPr bwMode="auto">
          <a:xfrm>
            <a:off x="520700" y="3835400"/>
            <a:ext cx="280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入弧</a:t>
            </a:r>
            <a:r>
              <a:rPr lang="zh-CN" altLang="en-US" b="1">
                <a:solidFill>
                  <a:schemeClr val="tx1"/>
                </a:solidFill>
              </a:rPr>
              <a:t>选取规则：</a:t>
            </a:r>
          </a:p>
        </p:txBody>
      </p:sp>
      <p:grpSp>
        <p:nvGrpSpPr>
          <p:cNvPr id="2" name="Group 13"/>
          <p:cNvGrpSpPr>
            <a:grpSpLocks/>
          </p:cNvGrpSpPr>
          <p:nvPr/>
        </p:nvGrpSpPr>
        <p:grpSpPr bwMode="auto">
          <a:xfrm>
            <a:off x="546100" y="4279900"/>
            <a:ext cx="7620000" cy="1181100"/>
            <a:chOff x="360" y="3056"/>
            <a:chExt cx="4800" cy="744"/>
          </a:xfrm>
        </p:grpSpPr>
        <p:sp>
          <p:nvSpPr>
            <p:cNvPr id="26640" name="Text Box 8"/>
            <p:cNvSpPr txBox="1">
              <a:spLocks noChangeArrowheads="1"/>
            </p:cNvSpPr>
            <p:nvPr/>
          </p:nvSpPr>
          <p:spPr bwMode="auto">
            <a:xfrm>
              <a:off x="376" y="3056"/>
              <a:ext cx="1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出弧</a:t>
              </a:r>
              <a:r>
                <a:rPr lang="zh-CN" altLang="en-US" b="1">
                  <a:solidFill>
                    <a:schemeClr val="tx1"/>
                  </a:solidFill>
                </a:rPr>
                <a:t>选取规则：</a:t>
              </a:r>
            </a:p>
          </p:txBody>
        </p:sp>
        <p:sp>
          <p:nvSpPr>
            <p:cNvPr id="26641" name="Text Box 9"/>
            <p:cNvSpPr txBox="1">
              <a:spLocks noChangeArrowheads="1"/>
            </p:cNvSpPr>
            <p:nvPr/>
          </p:nvSpPr>
          <p:spPr bwMode="auto">
            <a:xfrm>
              <a:off x="360" y="3282"/>
              <a:ext cx="480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在圈中，与入弧的方向相反；</a:t>
              </a:r>
            </a:p>
            <a:p>
              <a:pPr algn="l">
                <a:buFont typeface="Wingdings" pitchFamily="2" charset="2"/>
                <a:buChar char="l"/>
              </a:pPr>
              <a:r>
                <a:rPr lang="zh-CN" altLang="en-US" b="1">
                  <a:solidFill>
                    <a:schemeClr val="tx1"/>
                  </a:solidFill>
                </a:rPr>
                <a:t> 且在所有这样可能的弧中流最小</a:t>
              </a:r>
              <a:r>
                <a:rPr lang="en-US" altLang="zh-CN" b="1">
                  <a:solidFill>
                    <a:schemeClr val="tx1"/>
                  </a:solidFill>
                </a:rPr>
                <a:t>.</a:t>
              </a:r>
            </a:p>
          </p:txBody>
        </p:sp>
      </p:grpSp>
      <p:sp>
        <p:nvSpPr>
          <p:cNvPr id="371726" name="Text Box 14"/>
          <p:cNvSpPr txBox="1">
            <a:spLocks noChangeArrowheads="1"/>
          </p:cNvSpPr>
          <p:nvPr/>
        </p:nvSpPr>
        <p:spPr bwMode="auto">
          <a:xfrm>
            <a:off x="533400" y="5365750"/>
            <a:ext cx="579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dirty="0">
                <a:solidFill>
                  <a:srgbClr val="7030A0"/>
                </a:solidFill>
              </a:rPr>
              <a:t>树解的更新</a:t>
            </a:r>
            <a:r>
              <a:rPr lang="en-US" altLang="zh-CN" b="1" dirty="0">
                <a:solidFill>
                  <a:srgbClr val="7030A0"/>
                </a:solidFill>
              </a:rPr>
              <a:t>(*****)</a:t>
            </a:r>
            <a:r>
              <a:rPr lang="zh-CN" altLang="en-US" b="1" dirty="0">
                <a:solidFill>
                  <a:schemeClr val="tx1"/>
                </a:solidFill>
              </a:rPr>
              <a:t>：</a:t>
            </a:r>
          </a:p>
          <a:p>
            <a:pPr algn="l">
              <a:buFont typeface="Wingdings" pitchFamily="2" charset="2"/>
              <a:buChar char="l"/>
            </a:pPr>
            <a:r>
              <a:rPr lang="zh-CN" altLang="en-US" b="1" dirty="0">
                <a:solidFill>
                  <a:schemeClr val="tx1"/>
                </a:solidFill>
              </a:rPr>
              <a:t> 与出弧</a:t>
            </a:r>
            <a:r>
              <a:rPr lang="zh-CN" altLang="en-US" b="1" dirty="0">
                <a:solidFill>
                  <a:srgbClr val="7030A0"/>
                </a:solidFill>
              </a:rPr>
              <a:t>同</a:t>
            </a:r>
            <a:r>
              <a:rPr lang="zh-CN" altLang="en-US" b="1" dirty="0">
                <a:solidFill>
                  <a:schemeClr val="tx1"/>
                </a:solidFill>
              </a:rPr>
              <a:t>向的流值</a:t>
            </a:r>
            <a:r>
              <a:rPr lang="zh-CN" altLang="en-US" b="1" dirty="0">
                <a:solidFill>
                  <a:srgbClr val="7030A0"/>
                </a:solidFill>
              </a:rPr>
              <a:t>减</a:t>
            </a:r>
            <a:r>
              <a:rPr lang="zh-CN" altLang="en-US" b="1" dirty="0">
                <a:solidFill>
                  <a:schemeClr val="tx1"/>
                </a:solidFill>
              </a:rPr>
              <a:t>去出弧上的流；                           </a:t>
            </a:r>
          </a:p>
          <a:p>
            <a:pPr algn="l">
              <a:buFont typeface="Wingdings" pitchFamily="2" charset="2"/>
              <a:buChar char="l"/>
            </a:pPr>
            <a:r>
              <a:rPr lang="zh-CN" altLang="en-US" b="1" dirty="0">
                <a:solidFill>
                  <a:schemeClr val="tx1"/>
                </a:solidFill>
              </a:rPr>
              <a:t> 与出弧</a:t>
            </a:r>
            <a:r>
              <a:rPr lang="zh-CN" altLang="en-US" b="1" dirty="0">
                <a:solidFill>
                  <a:srgbClr val="7030A0"/>
                </a:solidFill>
              </a:rPr>
              <a:t>反</a:t>
            </a:r>
            <a:r>
              <a:rPr lang="zh-CN" altLang="en-US" b="1" dirty="0">
                <a:solidFill>
                  <a:schemeClr val="tx1"/>
                </a:solidFill>
              </a:rPr>
              <a:t>向的流值</a:t>
            </a:r>
            <a:r>
              <a:rPr lang="zh-CN" altLang="en-US" b="1" dirty="0">
                <a:solidFill>
                  <a:srgbClr val="7030A0"/>
                </a:solidFill>
              </a:rPr>
              <a:t>加</a:t>
            </a:r>
            <a:r>
              <a:rPr lang="zh-CN" altLang="en-US" b="1" dirty="0">
                <a:solidFill>
                  <a:schemeClr val="tx1"/>
                </a:solidFill>
              </a:rPr>
              <a:t>上出弧上的流</a:t>
            </a:r>
            <a:r>
              <a:rPr lang="en-US" altLang="zh-CN" b="1" dirty="0">
                <a:solidFill>
                  <a:schemeClr val="tx1"/>
                </a:solidFill>
              </a:rPr>
              <a:t>.</a:t>
            </a:r>
          </a:p>
        </p:txBody>
      </p:sp>
      <p:sp>
        <p:nvSpPr>
          <p:cNvPr id="371727" name="Text Box 15"/>
          <p:cNvSpPr txBox="1">
            <a:spLocks noChangeArrowheads="1"/>
          </p:cNvSpPr>
          <p:nvPr/>
        </p:nvSpPr>
        <p:spPr bwMode="auto">
          <a:xfrm>
            <a:off x="6337300" y="3444875"/>
            <a:ext cx="212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入弧为</a:t>
            </a:r>
            <a:r>
              <a:rPr lang="en-US" altLang="zh-CN" b="1" dirty="0"/>
              <a:t>(</a:t>
            </a:r>
            <a:r>
              <a:rPr lang="en-US" altLang="zh-CN" b="1" i="1" dirty="0"/>
              <a:t>d</a:t>
            </a:r>
            <a:r>
              <a:rPr lang="en-US" altLang="zh-CN" b="1" dirty="0"/>
              <a:t>, </a:t>
            </a:r>
            <a:r>
              <a:rPr lang="en-US" altLang="zh-CN" b="1" i="1" dirty="0"/>
              <a:t>e</a:t>
            </a:r>
            <a:r>
              <a:rPr lang="en-US" altLang="zh-CN" b="1" dirty="0"/>
              <a:t>);</a:t>
            </a:r>
          </a:p>
        </p:txBody>
      </p:sp>
      <p:sp>
        <p:nvSpPr>
          <p:cNvPr id="22" name="Text Box 15"/>
          <p:cNvSpPr txBox="1">
            <a:spLocks noChangeArrowheads="1"/>
          </p:cNvSpPr>
          <p:nvPr/>
        </p:nvSpPr>
        <p:spPr bwMode="auto">
          <a:xfrm>
            <a:off x="3721100" y="4346575"/>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出弧为</a:t>
            </a:r>
            <a:r>
              <a:rPr lang="en-US" altLang="zh-CN" b="1" dirty="0"/>
              <a:t>(</a:t>
            </a:r>
            <a:r>
              <a:rPr lang="en-US" altLang="zh-CN" b="1" i="1" dirty="0"/>
              <a:t>d</a:t>
            </a:r>
            <a:r>
              <a:rPr lang="en-US" altLang="zh-CN" b="1" dirty="0"/>
              <a:t>,  </a:t>
            </a:r>
            <a:r>
              <a:rPr lang="en-US" altLang="zh-CN" b="1" i="1" dirty="0"/>
              <a:t>c</a:t>
            </a:r>
            <a:r>
              <a:rPr lang="en-US" altLang="zh-CN" b="1" dirty="0"/>
              <a:t>).</a:t>
            </a:r>
          </a:p>
        </p:txBody>
      </p:sp>
      <p:graphicFrame>
        <p:nvGraphicFramePr>
          <p:cNvPr id="26633" name="Object 18"/>
          <p:cNvGraphicFramePr>
            <a:graphicFrameLocks noChangeAspect="1"/>
          </p:cNvGraphicFramePr>
          <p:nvPr/>
        </p:nvGraphicFramePr>
        <p:xfrm>
          <a:off x="280988" y="1449388"/>
          <a:ext cx="3135312" cy="2125662"/>
        </p:xfrm>
        <a:graphic>
          <a:graphicData uri="http://schemas.openxmlformats.org/presentationml/2006/ole">
            <mc:AlternateContent xmlns:mc="http://schemas.openxmlformats.org/markup-compatibility/2006">
              <mc:Choice xmlns:v="urn:schemas-microsoft-com:vml" Requires="v">
                <p:oleObj spid="_x0000_s26990" name="Visio" r:id="rId3" imgW="2587630" imgH="1689324" progId="Visio.Drawing.11">
                  <p:embed/>
                </p:oleObj>
              </mc:Choice>
              <mc:Fallback>
                <p:oleObj name="Visio" r:id="rId3" imgW="2587630" imgH="1689324"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1449388"/>
                        <a:ext cx="3135312" cy="21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19"/>
          <p:cNvGraphicFramePr>
            <a:graphicFrameLocks noChangeAspect="1"/>
          </p:cNvGraphicFramePr>
          <p:nvPr/>
        </p:nvGraphicFramePr>
        <p:xfrm>
          <a:off x="3495675" y="1601788"/>
          <a:ext cx="2382838" cy="1928812"/>
        </p:xfrm>
        <a:graphic>
          <a:graphicData uri="http://schemas.openxmlformats.org/presentationml/2006/ole">
            <mc:AlternateContent xmlns:mc="http://schemas.openxmlformats.org/markup-compatibility/2006">
              <mc:Choice xmlns:v="urn:schemas-microsoft-com:vml" Requires="v">
                <p:oleObj spid="_x0000_s26991" name="Visio" r:id="rId5" imgW="1975754" imgH="1623649" progId="Visio.Drawing.11">
                  <p:embed/>
                </p:oleObj>
              </mc:Choice>
              <mc:Fallback>
                <p:oleObj name="Visio" r:id="rId5" imgW="1975754" imgH="1623649" progId="Visio.Drawing.11">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1601788"/>
                        <a:ext cx="2382838" cy="192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20"/>
          <p:cNvGraphicFramePr>
            <a:graphicFrameLocks noChangeAspect="1"/>
          </p:cNvGraphicFramePr>
          <p:nvPr/>
        </p:nvGraphicFramePr>
        <p:xfrm>
          <a:off x="6149975" y="1563688"/>
          <a:ext cx="2484438" cy="1941512"/>
        </p:xfrm>
        <a:graphic>
          <a:graphicData uri="http://schemas.openxmlformats.org/presentationml/2006/ole">
            <mc:AlternateContent xmlns:mc="http://schemas.openxmlformats.org/markup-compatibility/2006">
              <mc:Choice xmlns:v="urn:schemas-microsoft-com:vml" Requires="v">
                <p:oleObj spid="_x0000_s26992" name="Visio" r:id="rId7" imgW="1975754" imgH="1623649" progId="Visio.Drawing.11">
                  <p:embed/>
                </p:oleObj>
              </mc:Choice>
              <mc:Fallback>
                <p:oleObj name="Visio" r:id="rId7" imgW="1975754" imgH="1623649" progId="Visio.Drawing.11">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9975" y="1563688"/>
                        <a:ext cx="2484438" cy="194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组合 3"/>
          <p:cNvGrpSpPr/>
          <p:nvPr/>
        </p:nvGrpSpPr>
        <p:grpSpPr>
          <a:xfrm>
            <a:off x="2641600" y="3860800"/>
            <a:ext cx="5334000" cy="457200"/>
            <a:chOff x="2641600" y="3860800"/>
            <a:chExt cx="5334000" cy="457200"/>
          </a:xfrm>
        </p:grpSpPr>
        <p:sp>
          <p:nvSpPr>
            <p:cNvPr id="26638" name="Text Box 5"/>
            <p:cNvSpPr txBox="1">
              <a:spLocks noChangeArrowheads="1"/>
            </p:cNvSpPr>
            <p:nvPr/>
          </p:nvSpPr>
          <p:spPr bwMode="auto">
            <a:xfrm>
              <a:off x="2641600" y="38608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选取弧 </a:t>
              </a:r>
              <a:r>
                <a:rPr lang="en-US" altLang="zh-CN" b="1">
                  <a:solidFill>
                    <a:schemeClr val="tx1"/>
                  </a:solidFill>
                </a:rPr>
                <a:t>(</a:t>
              </a:r>
              <a:r>
                <a:rPr lang="en-US" altLang="zh-CN" b="1" i="1">
                  <a:solidFill>
                    <a:schemeClr val="tx1"/>
                  </a:solidFill>
                </a:rPr>
                <a:t>i</a:t>
              </a:r>
              <a:r>
                <a:rPr lang="en-US" altLang="zh-CN" b="1">
                  <a:solidFill>
                    <a:schemeClr val="tx1"/>
                  </a:solidFill>
                </a:rPr>
                <a:t>, </a:t>
              </a:r>
              <a:r>
                <a:rPr lang="en-US" altLang="zh-CN" b="1" i="1">
                  <a:solidFill>
                    <a:schemeClr val="tx1"/>
                  </a:solidFill>
                </a:rPr>
                <a:t>j</a:t>
              </a:r>
              <a:r>
                <a:rPr lang="en-US" altLang="zh-CN" b="1">
                  <a:solidFill>
                    <a:schemeClr val="tx1"/>
                  </a:solidFill>
                </a:rPr>
                <a:t>) </a:t>
              </a:r>
              <a:r>
                <a:rPr lang="zh-CN" altLang="en-US" b="1">
                  <a:solidFill>
                    <a:schemeClr val="tx1"/>
                  </a:solidFill>
                </a:rPr>
                <a:t>使得既约费用系数</a:t>
              </a:r>
              <a:endParaRPr lang="en-US" altLang="zh-CN" b="1">
                <a:solidFill>
                  <a:schemeClr val="tx1"/>
                </a:solidFill>
              </a:endParaRPr>
            </a:p>
          </p:txBody>
        </p:sp>
        <p:pic>
          <p:nvPicPr>
            <p:cNvPr id="26639"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650" y="3925693"/>
              <a:ext cx="1123950" cy="37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21517"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1476" y="4368800"/>
            <a:ext cx="3459961"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71727"/>
                                        </p:tgtEl>
                                        <p:attrNameLst>
                                          <p:attrName>style.visibility</p:attrName>
                                        </p:attrNameLst>
                                      </p:cBhvr>
                                      <p:to>
                                        <p:strVal val="visible"/>
                                      </p:to>
                                    </p:set>
                                    <p:anim calcmode="lin" valueType="num">
                                      <p:cBhvr additive="base">
                                        <p:cTn id="12" dur="500" fill="hold"/>
                                        <p:tgtEl>
                                          <p:spTgt spid="371727"/>
                                        </p:tgtEl>
                                        <p:attrNameLst>
                                          <p:attrName>ppt_x</p:attrName>
                                        </p:attrNameLst>
                                      </p:cBhvr>
                                      <p:tavLst>
                                        <p:tav tm="0">
                                          <p:val>
                                            <p:strVal val="1+#ppt_w/2"/>
                                          </p:val>
                                        </p:tav>
                                        <p:tav tm="100000">
                                          <p:val>
                                            <p:strVal val="#ppt_x"/>
                                          </p:val>
                                        </p:tav>
                                      </p:tavLst>
                                    </p:anim>
                                    <p:anim calcmode="lin" valueType="num">
                                      <p:cBhvr additive="base">
                                        <p:cTn id="13" dur="500" fill="hold"/>
                                        <p:tgtEl>
                                          <p:spTgt spid="3717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171"/>
                                        </p:tgtEl>
                                        <p:attrNameLst>
                                          <p:attrName>style.visibility</p:attrName>
                                        </p:attrNameLst>
                                      </p:cBhvr>
                                      <p:to>
                                        <p:strVal val="visible"/>
                                      </p:to>
                                    </p:set>
                                    <p:animEffect transition="in" filter="wipe(up)">
                                      <p:cBhvr>
                                        <p:cTn id="18" dur="500"/>
                                        <p:tgtEl>
                                          <p:spTgt spid="717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7412"/>
                                        </p:tgtEl>
                                        <p:attrNameLst>
                                          <p:attrName>style.visibility</p:attrName>
                                        </p:attrNameLst>
                                      </p:cBhvr>
                                      <p:to>
                                        <p:strVal val="visible"/>
                                      </p:to>
                                    </p:set>
                                    <p:animEffect transition="in" filter="wipe(up)">
                                      <p:cBhvr>
                                        <p:cTn id="34" dur="500"/>
                                        <p:tgtEl>
                                          <p:spTgt spid="174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71726"/>
                                        </p:tgtEl>
                                        <p:attrNameLst>
                                          <p:attrName>style.visibility</p:attrName>
                                        </p:attrNameLst>
                                      </p:cBhvr>
                                      <p:to>
                                        <p:strVal val="visible"/>
                                      </p:to>
                                    </p:set>
                                    <p:animEffect transition="in" filter="wipe(up)">
                                      <p:cBhvr>
                                        <p:cTn id="39" dur="1000"/>
                                        <p:tgtEl>
                                          <p:spTgt spid="3717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1517"/>
                                        </p:tgtEl>
                                        <p:attrNameLst>
                                          <p:attrName>style.visibility</p:attrName>
                                        </p:attrNameLst>
                                      </p:cBhvr>
                                      <p:to>
                                        <p:strVal val="visible"/>
                                      </p:to>
                                    </p:set>
                                    <p:animEffect transition="in" filter="wipe(up)">
                                      <p:cBhvr>
                                        <p:cTn id="44"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6" grpId="0"/>
      <p:bldP spid="371727"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47675" y="273050"/>
            <a:ext cx="7299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3200" b="1">
                <a:solidFill>
                  <a:srgbClr val="008080"/>
                </a:solidFill>
                <a:ea typeface="大黑体" charset="-122"/>
              </a:rPr>
              <a:t>原始网络单纯形法</a:t>
            </a:r>
            <a:r>
              <a:rPr lang="zh-CN" altLang="en-US" sz="2800" b="1">
                <a:solidFill>
                  <a:srgbClr val="008080"/>
                </a:solidFill>
                <a:ea typeface="大黑体" charset="-122"/>
              </a:rPr>
              <a:t>－</a:t>
            </a:r>
            <a:r>
              <a:rPr lang="zh-CN" altLang="en-US" sz="3200" b="1">
                <a:solidFill>
                  <a:schemeClr val="tx1"/>
                </a:solidFill>
                <a:ea typeface="黑体" pitchFamily="2" charset="-122"/>
              </a:rPr>
              <a:t>单纯形乘子的更新</a:t>
            </a:r>
          </a:p>
        </p:txBody>
      </p:sp>
      <p:sp>
        <p:nvSpPr>
          <p:cNvPr id="27651" name="Text Box 4"/>
          <p:cNvSpPr txBox="1">
            <a:spLocks noChangeArrowheads="1"/>
          </p:cNvSpPr>
          <p:nvPr/>
        </p:nvSpPr>
        <p:spPr bwMode="auto">
          <a:xfrm>
            <a:off x="1003300" y="3668713"/>
            <a:ext cx="74549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单纯形乘子</a:t>
            </a:r>
            <a:r>
              <a:rPr lang="zh-CN" altLang="en-US" b="1">
                <a:solidFill>
                  <a:schemeClr val="tx1"/>
                </a:solidFill>
              </a:rPr>
              <a:t>的更新规则：</a:t>
            </a:r>
          </a:p>
          <a:p>
            <a:pPr algn="l">
              <a:spcBef>
                <a:spcPct val="50000"/>
              </a:spcBef>
              <a:buFont typeface="Wingdings" pitchFamily="2" charset="2"/>
              <a:buChar char="l"/>
            </a:pPr>
            <a:r>
              <a:rPr lang="zh-CN" altLang="en-US" b="1">
                <a:solidFill>
                  <a:schemeClr val="tx1"/>
                </a:solidFill>
              </a:rPr>
              <a:t> </a:t>
            </a:r>
            <a:r>
              <a:rPr lang="zh-CN" altLang="en-US" sz="2000" b="1">
                <a:solidFill>
                  <a:schemeClr val="tx1"/>
                </a:solidFill>
              </a:rPr>
              <a:t>含根节点的子树</a:t>
            </a:r>
            <a:r>
              <a:rPr lang="en-US" altLang="zh-CN" sz="2000" b="1">
                <a:solidFill>
                  <a:schemeClr val="tx1"/>
                </a:solidFill>
              </a:rPr>
              <a:t>(T</a:t>
            </a:r>
            <a:r>
              <a:rPr lang="en-US" altLang="zh-CN" sz="2000" b="1" baseline="-25000">
                <a:solidFill>
                  <a:schemeClr val="tx1"/>
                </a:solidFill>
              </a:rPr>
              <a:t>0</a:t>
            </a:r>
            <a:r>
              <a:rPr lang="en-US" altLang="zh-CN" sz="2000" b="1">
                <a:solidFill>
                  <a:schemeClr val="tx1"/>
                </a:solidFill>
              </a:rPr>
              <a:t>)</a:t>
            </a:r>
            <a:r>
              <a:rPr lang="zh-CN" altLang="en-US" sz="2000" b="1">
                <a:solidFill>
                  <a:schemeClr val="tx1"/>
                </a:solidFill>
              </a:rPr>
              <a:t>上的节点的单纯形乘子保持不变</a:t>
            </a:r>
          </a:p>
          <a:p>
            <a:pPr algn="l">
              <a:buFont typeface="Wingdings" pitchFamily="2" charset="2"/>
              <a:buChar char="l"/>
            </a:pPr>
            <a:r>
              <a:rPr lang="zh-CN" altLang="en-US" sz="2000" b="1">
                <a:solidFill>
                  <a:schemeClr val="tx1"/>
                </a:solidFill>
              </a:rPr>
              <a:t> 如果入弧从含根节点的子树指向含根节点的子树，则不含根节点的子树</a:t>
            </a:r>
            <a:r>
              <a:rPr lang="en-US" altLang="zh-CN" sz="2000" b="1">
                <a:solidFill>
                  <a:schemeClr val="tx1"/>
                </a:solidFill>
              </a:rPr>
              <a:t>(T</a:t>
            </a:r>
            <a:r>
              <a:rPr lang="en-US" altLang="zh-CN" sz="2000" b="1" baseline="-25000">
                <a:solidFill>
                  <a:schemeClr val="tx1"/>
                </a:solidFill>
              </a:rPr>
              <a:t>1</a:t>
            </a:r>
            <a:r>
              <a:rPr lang="en-US" altLang="zh-CN" sz="2000" b="1">
                <a:solidFill>
                  <a:schemeClr val="tx1"/>
                </a:solidFill>
              </a:rPr>
              <a:t>)</a:t>
            </a:r>
            <a:r>
              <a:rPr lang="zh-CN" altLang="en-US" sz="2000" b="1">
                <a:solidFill>
                  <a:schemeClr val="tx1"/>
                </a:solidFill>
              </a:rPr>
              <a:t>上的节点的单纯形乘子减少入弧的原有既约费用系数；否则，这些单纯形乘子均增加入弧的原有既约费用系数</a:t>
            </a:r>
            <a:endParaRPr lang="zh-CN" altLang="en-US" b="1">
              <a:solidFill>
                <a:schemeClr val="tx1"/>
              </a:solidFill>
            </a:endParaRPr>
          </a:p>
        </p:txBody>
      </p:sp>
      <p:graphicFrame>
        <p:nvGraphicFramePr>
          <p:cNvPr id="27652" name="Object 16"/>
          <p:cNvGraphicFramePr>
            <a:graphicFrameLocks noChangeAspect="1"/>
          </p:cNvGraphicFramePr>
          <p:nvPr/>
        </p:nvGraphicFramePr>
        <p:xfrm>
          <a:off x="631825" y="987425"/>
          <a:ext cx="3494088" cy="2432050"/>
        </p:xfrm>
        <a:graphic>
          <a:graphicData uri="http://schemas.openxmlformats.org/presentationml/2006/ole">
            <mc:AlternateContent xmlns:mc="http://schemas.openxmlformats.org/markup-compatibility/2006">
              <mc:Choice xmlns:v="urn:schemas-microsoft-com:vml" Requires="v">
                <p:oleObj spid="_x0000_s28007" name="Visio" r:id="rId3" imgW="2932592" imgH="2041754" progId="Visio.Drawing.11">
                  <p:embed/>
                </p:oleObj>
              </mc:Choice>
              <mc:Fallback>
                <p:oleObj name="Visio" r:id="rId3" imgW="2932592" imgH="2041754"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987425"/>
                        <a:ext cx="3494088"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Text Box 5"/>
          <p:cNvSpPr txBox="1">
            <a:spLocks noChangeArrowheads="1"/>
          </p:cNvSpPr>
          <p:nvPr/>
        </p:nvSpPr>
        <p:spPr bwMode="auto">
          <a:xfrm>
            <a:off x="4178300" y="1054100"/>
            <a:ext cx="485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新的树解去掉入弧，得两棵子树！</a:t>
            </a:r>
          </a:p>
        </p:txBody>
      </p:sp>
      <p:sp>
        <p:nvSpPr>
          <p:cNvPr id="27654" name="Text Box 18"/>
          <p:cNvSpPr txBox="1">
            <a:spLocks noChangeArrowheads="1"/>
          </p:cNvSpPr>
          <p:nvPr/>
        </p:nvSpPr>
        <p:spPr bwMode="auto">
          <a:xfrm>
            <a:off x="584200" y="1973263"/>
            <a:ext cx="812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200"/>
              <a:t>T</a:t>
            </a:r>
            <a:r>
              <a:rPr lang="en-US" altLang="zh-CN" sz="3200" baseline="-25000"/>
              <a:t>1</a:t>
            </a:r>
          </a:p>
        </p:txBody>
      </p:sp>
      <p:sp>
        <p:nvSpPr>
          <p:cNvPr id="27655" name="Text Box 19"/>
          <p:cNvSpPr txBox="1">
            <a:spLocks noChangeArrowheads="1"/>
          </p:cNvSpPr>
          <p:nvPr/>
        </p:nvSpPr>
        <p:spPr bwMode="auto">
          <a:xfrm>
            <a:off x="3530600" y="2189163"/>
            <a:ext cx="812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200"/>
              <a:t>T</a:t>
            </a:r>
            <a:r>
              <a:rPr lang="en-US" altLang="zh-CN" sz="3200" baseline="-25000"/>
              <a:t>0</a:t>
            </a:r>
          </a:p>
        </p:txBody>
      </p:sp>
      <p:graphicFrame>
        <p:nvGraphicFramePr>
          <p:cNvPr id="27656" name="Object 21"/>
          <p:cNvGraphicFramePr>
            <a:graphicFrameLocks noChangeAspect="1"/>
          </p:cNvGraphicFramePr>
          <p:nvPr/>
        </p:nvGraphicFramePr>
        <p:xfrm>
          <a:off x="4497388" y="2071688"/>
          <a:ext cx="3338512" cy="531812"/>
        </p:xfrm>
        <a:graphic>
          <a:graphicData uri="http://schemas.openxmlformats.org/presentationml/2006/ole">
            <mc:AlternateContent xmlns:mc="http://schemas.openxmlformats.org/markup-compatibility/2006">
              <mc:Choice xmlns:v="urn:schemas-microsoft-com:vml" Requires="v">
                <p:oleObj spid="_x0000_s28008" name="Equation" r:id="rId5" imgW="1435100" imgH="228600" progId="Equation.DSMT4">
                  <p:embed/>
                </p:oleObj>
              </mc:Choice>
              <mc:Fallback>
                <p:oleObj name="Equation" r:id="rId5" imgW="1435100" imgH="2286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7388" y="2071688"/>
                        <a:ext cx="33385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22"/>
          <p:cNvGraphicFramePr>
            <a:graphicFrameLocks noChangeAspect="1"/>
          </p:cNvGraphicFramePr>
          <p:nvPr/>
        </p:nvGraphicFramePr>
        <p:xfrm>
          <a:off x="4500563" y="2605088"/>
          <a:ext cx="3663950" cy="531812"/>
        </p:xfrm>
        <a:graphic>
          <a:graphicData uri="http://schemas.openxmlformats.org/presentationml/2006/ole">
            <mc:AlternateContent xmlns:mc="http://schemas.openxmlformats.org/markup-compatibility/2006">
              <mc:Choice xmlns:v="urn:schemas-microsoft-com:vml" Requires="v">
                <p:oleObj spid="_x0000_s28009" name="Equation" r:id="rId7" imgW="1574800" imgH="228600" progId="Equation.DSMT4">
                  <p:embed/>
                </p:oleObj>
              </mc:Choice>
              <mc:Fallback>
                <p:oleObj name="Equation" r:id="rId7" imgW="1574800" imgH="2286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2605088"/>
                        <a:ext cx="366395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Text Box 5"/>
          <p:cNvSpPr txBox="1">
            <a:spLocks noChangeArrowheads="1"/>
          </p:cNvSpPr>
          <p:nvPr/>
        </p:nvSpPr>
        <p:spPr bwMode="auto">
          <a:xfrm>
            <a:off x="4203700" y="1536700"/>
            <a:ext cx="485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入弧从</a:t>
            </a:r>
            <a:r>
              <a:rPr lang="en-US" altLang="zh-CN" b="1">
                <a:solidFill>
                  <a:schemeClr val="tx1"/>
                </a:solidFill>
              </a:rPr>
              <a:t>T</a:t>
            </a:r>
            <a:r>
              <a:rPr lang="en-US" altLang="zh-CN" b="1" baseline="-25000">
                <a:solidFill>
                  <a:schemeClr val="tx1"/>
                </a:solidFill>
              </a:rPr>
              <a:t>1</a:t>
            </a:r>
            <a:r>
              <a:rPr lang="zh-CN" altLang="en-US" b="1">
                <a:solidFill>
                  <a:schemeClr val="tx1"/>
                </a:solidFill>
              </a:rPr>
              <a:t>指向</a:t>
            </a:r>
            <a:r>
              <a:rPr lang="en-US" altLang="zh-CN" b="1">
                <a:solidFill>
                  <a:schemeClr val="tx1"/>
                </a:solidFill>
              </a:rPr>
              <a:t>T</a:t>
            </a:r>
            <a:r>
              <a:rPr lang="en-US" altLang="zh-CN" b="1" baseline="-25000">
                <a:solidFill>
                  <a:schemeClr val="tx1"/>
                </a:solidFill>
              </a:rPr>
              <a:t>0</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47675" y="273050"/>
            <a:ext cx="6638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3200" b="1">
                <a:solidFill>
                  <a:srgbClr val="008080"/>
                </a:solidFill>
                <a:ea typeface="大黑体" charset="-122"/>
              </a:rPr>
              <a:t>原始网络单纯形法</a:t>
            </a:r>
            <a:r>
              <a:rPr lang="zh-CN" altLang="en-US" sz="2800" b="1">
                <a:solidFill>
                  <a:srgbClr val="008080"/>
                </a:solidFill>
                <a:ea typeface="大黑体" charset="-122"/>
              </a:rPr>
              <a:t>－</a:t>
            </a:r>
            <a:r>
              <a:rPr lang="zh-CN" altLang="en-US" b="1">
                <a:solidFill>
                  <a:schemeClr val="tx1"/>
                </a:solidFill>
                <a:ea typeface="黑体" pitchFamily="2" charset="-122"/>
              </a:rPr>
              <a:t>既约费用系数的更新</a:t>
            </a:r>
          </a:p>
        </p:txBody>
      </p:sp>
      <p:sp>
        <p:nvSpPr>
          <p:cNvPr id="371726" name="Text Box 14"/>
          <p:cNvSpPr txBox="1">
            <a:spLocks noChangeArrowheads="1"/>
          </p:cNvSpPr>
          <p:nvPr/>
        </p:nvSpPr>
        <p:spPr bwMode="auto">
          <a:xfrm>
            <a:off x="419100" y="4156075"/>
            <a:ext cx="87249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a:solidFill>
                  <a:srgbClr val="7030A0"/>
                </a:solidFill>
              </a:rPr>
              <a:t>相对费用系数</a:t>
            </a:r>
            <a:r>
              <a:rPr lang="zh-CN" altLang="en-US" b="1">
                <a:solidFill>
                  <a:schemeClr val="tx1"/>
                </a:solidFill>
              </a:rPr>
              <a:t>的更新规则：</a:t>
            </a:r>
          </a:p>
          <a:p>
            <a:pPr algn="l">
              <a:buFont typeface="Wingdings" pitchFamily="2" charset="2"/>
              <a:buChar char="l"/>
            </a:pPr>
            <a:r>
              <a:rPr lang="zh-CN" altLang="en-US" b="1">
                <a:solidFill>
                  <a:schemeClr val="tx1"/>
                </a:solidFill>
              </a:rPr>
              <a:t> 在同一子树内的非树弧上的既约费用系数保持不变</a:t>
            </a:r>
          </a:p>
          <a:p>
            <a:pPr algn="l">
              <a:buFont typeface="Wingdings" pitchFamily="2" charset="2"/>
              <a:buChar char="l"/>
            </a:pPr>
            <a:r>
              <a:rPr lang="zh-CN" altLang="en-US" b="1">
                <a:solidFill>
                  <a:schemeClr val="tx1"/>
                </a:solidFill>
              </a:rPr>
              <a:t> 与入弧同向桥接两棵子树的非树弧的既约费用系数减去入弧的原有既约费用系数；</a:t>
            </a:r>
          </a:p>
          <a:p>
            <a:pPr algn="l">
              <a:buFont typeface="Wingdings" pitchFamily="2" charset="2"/>
              <a:buChar char="l"/>
            </a:pPr>
            <a:r>
              <a:rPr lang="zh-CN" altLang="en-US" b="1">
                <a:solidFill>
                  <a:schemeClr val="tx1"/>
                </a:solidFill>
              </a:rPr>
              <a:t>与入弧反向桥接两棵子树的非树弧的既约费用系数增加入弧的原有既约费用系数</a:t>
            </a:r>
            <a:endParaRPr lang="en-US" altLang="zh-CN" b="1">
              <a:solidFill>
                <a:schemeClr val="tx1"/>
              </a:solidFill>
            </a:endParaRPr>
          </a:p>
        </p:txBody>
      </p:sp>
      <p:graphicFrame>
        <p:nvGraphicFramePr>
          <p:cNvPr id="28676" name="Object 5"/>
          <p:cNvGraphicFramePr>
            <a:graphicFrameLocks noChangeAspect="1"/>
          </p:cNvGraphicFramePr>
          <p:nvPr/>
        </p:nvGraphicFramePr>
        <p:xfrm>
          <a:off x="631825" y="987425"/>
          <a:ext cx="3494088" cy="2432050"/>
        </p:xfrm>
        <a:graphic>
          <a:graphicData uri="http://schemas.openxmlformats.org/presentationml/2006/ole">
            <mc:AlternateContent xmlns:mc="http://schemas.openxmlformats.org/markup-compatibility/2006">
              <mc:Choice xmlns:v="urn:schemas-microsoft-com:vml" Requires="v">
                <p:oleObj spid="_x0000_s29150" name="Visio" r:id="rId3" imgW="2932592" imgH="2041754" progId="Visio.Drawing.11">
                  <p:embed/>
                </p:oleObj>
              </mc:Choice>
              <mc:Fallback>
                <p:oleObj name="Visio" r:id="rId3" imgW="2932592" imgH="204175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987425"/>
                        <a:ext cx="3494088"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 Box 5"/>
          <p:cNvSpPr txBox="1">
            <a:spLocks noChangeArrowheads="1"/>
          </p:cNvSpPr>
          <p:nvPr/>
        </p:nvSpPr>
        <p:spPr bwMode="auto">
          <a:xfrm>
            <a:off x="4178300" y="815975"/>
            <a:ext cx="485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新的树解去掉入弧，得两棵子树！</a:t>
            </a:r>
          </a:p>
        </p:txBody>
      </p:sp>
      <p:sp>
        <p:nvSpPr>
          <p:cNvPr id="28678" name="Text Box 7"/>
          <p:cNvSpPr txBox="1">
            <a:spLocks noChangeArrowheads="1"/>
          </p:cNvSpPr>
          <p:nvPr/>
        </p:nvSpPr>
        <p:spPr bwMode="auto">
          <a:xfrm>
            <a:off x="584200" y="1911350"/>
            <a:ext cx="81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a:t>T</a:t>
            </a:r>
            <a:r>
              <a:rPr lang="en-US" altLang="zh-CN" sz="3600" baseline="-25000"/>
              <a:t>1</a:t>
            </a:r>
          </a:p>
        </p:txBody>
      </p:sp>
      <p:sp>
        <p:nvSpPr>
          <p:cNvPr id="28679" name="Text Box 8"/>
          <p:cNvSpPr txBox="1">
            <a:spLocks noChangeArrowheads="1"/>
          </p:cNvSpPr>
          <p:nvPr/>
        </p:nvSpPr>
        <p:spPr bwMode="auto">
          <a:xfrm>
            <a:off x="3530600" y="2127250"/>
            <a:ext cx="81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600"/>
              <a:t>T</a:t>
            </a:r>
            <a:r>
              <a:rPr lang="en-US" altLang="zh-CN" sz="3600" baseline="-25000"/>
              <a:t>0</a:t>
            </a:r>
          </a:p>
        </p:txBody>
      </p:sp>
      <p:graphicFrame>
        <p:nvGraphicFramePr>
          <p:cNvPr id="28680" name="Object 9"/>
          <p:cNvGraphicFramePr>
            <a:graphicFrameLocks noChangeAspect="1"/>
          </p:cNvGraphicFramePr>
          <p:nvPr/>
        </p:nvGraphicFramePr>
        <p:xfrm>
          <a:off x="4284663" y="1846263"/>
          <a:ext cx="3486150" cy="531812"/>
        </p:xfrm>
        <a:graphic>
          <a:graphicData uri="http://schemas.openxmlformats.org/presentationml/2006/ole">
            <mc:AlternateContent xmlns:mc="http://schemas.openxmlformats.org/markup-compatibility/2006">
              <mc:Choice xmlns:v="urn:schemas-microsoft-com:vml" Requires="v">
                <p:oleObj spid="_x0000_s29151" name="Equation" r:id="rId5" imgW="1498600" imgH="228600" progId="Equation.DSMT4">
                  <p:embed/>
                </p:oleObj>
              </mc:Choice>
              <mc:Fallback>
                <p:oleObj name="Equation" r:id="rId5" imgW="14986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846263"/>
                        <a:ext cx="348615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11"/>
          <p:cNvGraphicFramePr>
            <a:graphicFrameLocks noChangeAspect="1"/>
          </p:cNvGraphicFramePr>
          <p:nvPr/>
        </p:nvGraphicFramePr>
        <p:xfrm>
          <a:off x="4319588" y="2297113"/>
          <a:ext cx="3338512" cy="531812"/>
        </p:xfrm>
        <a:graphic>
          <a:graphicData uri="http://schemas.openxmlformats.org/presentationml/2006/ole">
            <mc:AlternateContent xmlns:mc="http://schemas.openxmlformats.org/markup-compatibility/2006">
              <mc:Choice xmlns:v="urn:schemas-microsoft-com:vml" Requires="v">
                <p:oleObj spid="_x0000_s29152" name="Equation" r:id="rId7" imgW="1435100" imgH="228600" progId="Equation.DSMT4">
                  <p:embed/>
                </p:oleObj>
              </mc:Choice>
              <mc:Fallback>
                <p:oleObj name="Equation" r:id="rId7" imgW="143510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9588" y="2297113"/>
                        <a:ext cx="33385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2"/>
          <p:cNvGraphicFramePr>
            <a:graphicFrameLocks noChangeAspect="1"/>
          </p:cNvGraphicFramePr>
          <p:nvPr/>
        </p:nvGraphicFramePr>
        <p:xfrm>
          <a:off x="4281488" y="3363913"/>
          <a:ext cx="3722687" cy="531812"/>
        </p:xfrm>
        <a:graphic>
          <a:graphicData uri="http://schemas.openxmlformats.org/presentationml/2006/ole">
            <mc:AlternateContent xmlns:mc="http://schemas.openxmlformats.org/markup-compatibility/2006">
              <mc:Choice xmlns:v="urn:schemas-microsoft-com:vml" Requires="v">
                <p:oleObj spid="_x0000_s29153" name="Equation" r:id="rId9" imgW="1600200" imgH="228600" progId="Equation.DSMT4">
                  <p:embed/>
                </p:oleObj>
              </mc:Choice>
              <mc:Fallback>
                <p:oleObj name="Equation" r:id="rId9" imgW="160020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1488" y="3363913"/>
                        <a:ext cx="372268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Text Box 5"/>
          <p:cNvSpPr txBox="1">
            <a:spLocks noChangeArrowheads="1"/>
          </p:cNvSpPr>
          <p:nvPr/>
        </p:nvSpPr>
        <p:spPr bwMode="auto">
          <a:xfrm>
            <a:off x="4197350" y="1374775"/>
            <a:ext cx="360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与入弧同向桥接</a:t>
            </a:r>
            <a:r>
              <a:rPr lang="en-US" altLang="zh-CN" b="1">
                <a:solidFill>
                  <a:schemeClr val="tx1"/>
                </a:solidFill>
              </a:rPr>
              <a:t>T</a:t>
            </a:r>
            <a:r>
              <a:rPr lang="en-US" altLang="zh-CN" b="1" baseline="-25000">
                <a:solidFill>
                  <a:schemeClr val="tx1"/>
                </a:solidFill>
              </a:rPr>
              <a:t>1</a:t>
            </a:r>
            <a:r>
              <a:rPr lang="zh-CN" altLang="en-US" b="1">
                <a:solidFill>
                  <a:schemeClr val="tx1"/>
                </a:solidFill>
              </a:rPr>
              <a:t>和</a:t>
            </a:r>
            <a:r>
              <a:rPr lang="en-US" altLang="zh-CN" b="1">
                <a:solidFill>
                  <a:schemeClr val="tx1"/>
                </a:solidFill>
              </a:rPr>
              <a:t>T</a:t>
            </a:r>
            <a:r>
              <a:rPr lang="en-US" altLang="zh-CN" b="1" baseline="-25000">
                <a:solidFill>
                  <a:schemeClr val="tx1"/>
                </a:solidFill>
              </a:rPr>
              <a:t>0</a:t>
            </a:r>
          </a:p>
        </p:txBody>
      </p:sp>
      <p:sp>
        <p:nvSpPr>
          <p:cNvPr id="28684" name="Text Box 5"/>
          <p:cNvSpPr txBox="1">
            <a:spLocks noChangeArrowheads="1"/>
          </p:cNvSpPr>
          <p:nvPr/>
        </p:nvSpPr>
        <p:spPr bwMode="auto">
          <a:xfrm>
            <a:off x="4203700" y="2933700"/>
            <a:ext cx="360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与入弧反向桥接</a:t>
            </a:r>
            <a:r>
              <a:rPr lang="en-US" altLang="zh-CN" b="1">
                <a:solidFill>
                  <a:schemeClr val="tx1"/>
                </a:solidFill>
              </a:rPr>
              <a:t>T</a:t>
            </a:r>
            <a:r>
              <a:rPr lang="en-US" altLang="zh-CN" b="1" baseline="-25000">
                <a:solidFill>
                  <a:schemeClr val="tx1"/>
                </a:solidFill>
              </a:rPr>
              <a:t>1</a:t>
            </a:r>
            <a:r>
              <a:rPr lang="zh-CN" altLang="en-US" b="1">
                <a:solidFill>
                  <a:schemeClr val="tx1"/>
                </a:solidFill>
              </a:rPr>
              <a:t>和</a:t>
            </a:r>
            <a:r>
              <a:rPr lang="en-US" altLang="zh-CN" b="1">
                <a:solidFill>
                  <a:schemeClr val="tx1"/>
                </a:solidFill>
              </a:rPr>
              <a:t>T</a:t>
            </a:r>
            <a:r>
              <a:rPr lang="en-US" altLang="zh-CN" b="1" baseline="-25000">
                <a:solidFill>
                  <a:schemeClr val="tx1"/>
                </a:solidFill>
              </a:rPr>
              <a:t>0</a:t>
            </a:r>
          </a:p>
        </p:txBody>
      </p:sp>
      <p:sp>
        <p:nvSpPr>
          <p:cNvPr id="28685" name="Text Box 5"/>
          <p:cNvSpPr txBox="1">
            <a:spLocks noChangeArrowheads="1"/>
          </p:cNvSpPr>
          <p:nvPr/>
        </p:nvSpPr>
        <p:spPr bwMode="auto">
          <a:xfrm>
            <a:off x="6905625" y="3902075"/>
            <a:ext cx="180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最优树解！</a:t>
            </a:r>
            <a:endParaRPr lang="en-US" altLang="zh-CN" b="1" baseline="-2500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1726"/>
                                        </p:tgtEl>
                                        <p:attrNameLst>
                                          <p:attrName>style.visibility</p:attrName>
                                        </p:attrNameLst>
                                      </p:cBhvr>
                                      <p:to>
                                        <p:strVal val="visible"/>
                                      </p:to>
                                    </p:set>
                                    <p:animEffect transition="in" filter="wipe(up)">
                                      <p:cBhvr>
                                        <p:cTn id="7" dur="1000"/>
                                        <p:tgtEl>
                                          <p:spTgt spid="371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711200" y="1866900"/>
            <a:ext cx="8026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914400" indent="-45720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sz="2800" dirty="0">
                <a:solidFill>
                  <a:schemeClr val="tx1"/>
                </a:solidFill>
                <a:latin typeface="黑体" pitchFamily="2" charset="-122"/>
                <a:ea typeface="黑体" pitchFamily="2" charset="-122"/>
              </a:rPr>
              <a:t>网络流问题的描述与模型－</a:t>
            </a:r>
            <a:r>
              <a:rPr lang="zh-CN" altLang="en-US" sz="2800" dirty="0">
                <a:solidFill>
                  <a:srgbClr val="0070C0"/>
                </a:solidFill>
                <a:latin typeface="黑体" pitchFamily="2" charset="-122"/>
                <a:ea typeface="黑体" pitchFamily="2" charset="-122"/>
              </a:rPr>
              <a:t>基本概念</a:t>
            </a:r>
            <a:endParaRPr lang="en-US" altLang="zh-CN" sz="2800" dirty="0">
              <a:solidFill>
                <a:srgbClr val="0070C0"/>
              </a:solidFill>
              <a:latin typeface="黑体" pitchFamily="2" charset="-122"/>
              <a:ea typeface="黑体" pitchFamily="2" charset="-122"/>
            </a:endParaRPr>
          </a:p>
          <a:p>
            <a:pPr algn="l">
              <a:buFont typeface="Wingdings" pitchFamily="2" charset="2"/>
              <a:buChar char="l"/>
            </a:pPr>
            <a:r>
              <a:rPr lang="zh-CN" altLang="en-US" sz="2800" dirty="0">
                <a:solidFill>
                  <a:schemeClr val="tx1"/>
                </a:solidFill>
                <a:latin typeface="黑体" pitchFamily="2" charset="-122"/>
                <a:ea typeface="黑体" pitchFamily="2" charset="-122"/>
              </a:rPr>
              <a:t>树解与基本解</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树解的定义与计算－</a:t>
            </a:r>
            <a:r>
              <a:rPr lang="zh-CN" altLang="en-US" sz="2800" dirty="0">
                <a:solidFill>
                  <a:srgbClr val="0070C0"/>
                </a:solidFill>
                <a:latin typeface="黑体" pitchFamily="2" charset="-122"/>
                <a:ea typeface="黑体" pitchFamily="2" charset="-122"/>
              </a:rPr>
              <a:t>基本概念</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树解与基本解的等价性－</a:t>
            </a:r>
            <a:r>
              <a:rPr lang="zh-CN" altLang="en-US" sz="2800" dirty="0">
                <a:solidFill>
                  <a:srgbClr val="0070C0"/>
                </a:solidFill>
                <a:latin typeface="黑体" pitchFamily="2" charset="-122"/>
                <a:ea typeface="黑体" pitchFamily="2" charset="-122"/>
              </a:rPr>
              <a:t>重点与难点</a:t>
            </a:r>
            <a:endParaRPr lang="en-US" altLang="zh-CN" sz="2800" dirty="0">
              <a:solidFill>
                <a:schemeClr val="tx1"/>
              </a:solidFill>
              <a:latin typeface="黑体" pitchFamily="2" charset="-122"/>
              <a:ea typeface="黑体" pitchFamily="2" charset="-122"/>
            </a:endParaRPr>
          </a:p>
          <a:p>
            <a:pPr algn="l">
              <a:buFont typeface="Wingdings" pitchFamily="2" charset="2"/>
              <a:buChar char="l"/>
            </a:pPr>
            <a:r>
              <a:rPr lang="zh-CN" altLang="en-US" sz="2800" dirty="0">
                <a:solidFill>
                  <a:schemeClr val="tx1"/>
                </a:solidFill>
                <a:latin typeface="黑体" pitchFamily="2" charset="-122"/>
                <a:ea typeface="黑体" pitchFamily="2" charset="-122"/>
              </a:rPr>
              <a:t>网络单纯形法－</a:t>
            </a:r>
            <a:r>
              <a:rPr lang="zh-CN" altLang="en-US" sz="2800" dirty="0">
                <a:solidFill>
                  <a:srgbClr val="0070C0"/>
                </a:solidFill>
                <a:latin typeface="黑体" pitchFamily="2" charset="-122"/>
                <a:ea typeface="黑体" pitchFamily="2" charset="-122"/>
              </a:rPr>
              <a:t>方法</a:t>
            </a:r>
            <a:endParaRPr lang="en-US" altLang="zh-CN" sz="2800" dirty="0">
              <a:solidFill>
                <a:srgbClr val="0070C0"/>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如何求单纯形乘子和既约费用系数</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如何确定入弧和出弧</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如何更新树解</a:t>
            </a:r>
            <a:endParaRPr lang="en-US" altLang="zh-CN" sz="2800" dirty="0">
              <a:solidFill>
                <a:schemeClr val="tx1"/>
              </a:solidFill>
              <a:latin typeface="黑体" pitchFamily="2" charset="-122"/>
              <a:ea typeface="黑体" pitchFamily="2" charset="-122"/>
            </a:endParaRPr>
          </a:p>
          <a:p>
            <a:pPr algn="l">
              <a:buFont typeface="Wingdings" pitchFamily="2" charset="2"/>
              <a:buChar char="l"/>
            </a:pPr>
            <a:r>
              <a:rPr lang="zh-CN" altLang="en-US" sz="2800" dirty="0">
                <a:solidFill>
                  <a:schemeClr val="tx1"/>
                </a:solidFill>
                <a:latin typeface="黑体" pitchFamily="2" charset="-122"/>
                <a:ea typeface="黑体" pitchFamily="2" charset="-122"/>
              </a:rPr>
              <a:t>整性定理及其应用－</a:t>
            </a:r>
            <a:r>
              <a:rPr lang="zh-CN" altLang="en-US" sz="2800" dirty="0">
                <a:solidFill>
                  <a:srgbClr val="0070C0"/>
                </a:solidFill>
                <a:latin typeface="黑体" pitchFamily="2" charset="-122"/>
                <a:ea typeface="黑体" pitchFamily="2" charset="-122"/>
              </a:rPr>
              <a:t>基本理论</a:t>
            </a:r>
            <a:endParaRPr lang="zh-CN" altLang="en-US" sz="2800" dirty="0">
              <a:solidFill>
                <a:schemeClr val="tx1"/>
              </a:solidFill>
              <a:latin typeface="黑体" pitchFamily="2" charset="-122"/>
              <a:ea typeface="黑体" pitchFamily="2" charset="-122"/>
            </a:endParaRPr>
          </a:p>
        </p:txBody>
      </p:sp>
      <p:sp>
        <p:nvSpPr>
          <p:cNvPr id="11267" name="TextBox 2"/>
          <p:cNvSpPr txBox="1">
            <a:spLocks noChangeArrowheads="1"/>
          </p:cNvSpPr>
          <p:nvPr/>
        </p:nvSpPr>
        <p:spPr bwMode="auto">
          <a:xfrm>
            <a:off x="2298700" y="838200"/>
            <a:ext cx="4864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本节内容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292100" y="246063"/>
            <a:ext cx="7708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200" b="1">
                <a:solidFill>
                  <a:srgbClr val="008080"/>
                </a:solidFill>
              </a:rPr>
              <a:t>(</a:t>
            </a:r>
            <a:r>
              <a:rPr lang="zh-CN" altLang="en-US" sz="3200" b="1">
                <a:solidFill>
                  <a:srgbClr val="008080"/>
                </a:solidFill>
              </a:rPr>
              <a:t>无容量限制的</a:t>
            </a:r>
            <a:r>
              <a:rPr lang="en-US" altLang="zh-CN" sz="3200" b="1">
                <a:solidFill>
                  <a:srgbClr val="008080"/>
                </a:solidFill>
              </a:rPr>
              <a:t>)</a:t>
            </a:r>
            <a:r>
              <a:rPr lang="zh-CN" altLang="en-US" sz="3200" b="1">
                <a:solidFill>
                  <a:srgbClr val="008080"/>
                </a:solidFill>
              </a:rPr>
              <a:t>网络单纯形法：</a:t>
            </a:r>
          </a:p>
        </p:txBody>
      </p:sp>
      <p:sp>
        <p:nvSpPr>
          <p:cNvPr id="29699" name="Text Box 5"/>
          <p:cNvSpPr txBox="1">
            <a:spLocks noChangeArrowheads="1"/>
          </p:cNvSpPr>
          <p:nvPr/>
        </p:nvSpPr>
        <p:spPr bwMode="auto">
          <a:xfrm>
            <a:off x="304800" y="770235"/>
            <a:ext cx="8394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dirty="0">
                <a:solidFill>
                  <a:schemeClr val="tx1"/>
                </a:solidFill>
              </a:rPr>
              <a:t>Step 1. </a:t>
            </a:r>
            <a:r>
              <a:rPr lang="zh-CN" altLang="en-US" b="1" dirty="0">
                <a:solidFill>
                  <a:srgbClr val="7030A0"/>
                </a:solidFill>
              </a:rPr>
              <a:t>假设第 </a:t>
            </a:r>
            <a:r>
              <a:rPr lang="en-US" altLang="zh-CN" b="1" i="1" dirty="0">
                <a:solidFill>
                  <a:srgbClr val="7030A0"/>
                </a:solidFill>
              </a:rPr>
              <a:t>m</a:t>
            </a:r>
            <a:r>
              <a:rPr lang="en-US" altLang="zh-CN" b="1" dirty="0">
                <a:solidFill>
                  <a:srgbClr val="7030A0"/>
                </a:solidFill>
              </a:rPr>
              <a:t> </a:t>
            </a:r>
            <a:r>
              <a:rPr lang="zh-CN" altLang="en-US" b="1" dirty="0">
                <a:solidFill>
                  <a:srgbClr val="7030A0"/>
                </a:solidFill>
              </a:rPr>
              <a:t>个节点是根节点</a:t>
            </a:r>
            <a:r>
              <a:rPr lang="en-US" altLang="zh-CN" b="1" dirty="0">
                <a:solidFill>
                  <a:schemeClr val="tx1"/>
                </a:solidFill>
              </a:rPr>
              <a:t>.</a:t>
            </a:r>
            <a:r>
              <a:rPr lang="zh-CN" altLang="en-US" b="1" dirty="0">
                <a:solidFill>
                  <a:schemeClr val="tx1"/>
                </a:solidFill>
              </a:rPr>
              <a:t>　从一个</a:t>
            </a:r>
            <a:r>
              <a:rPr lang="zh-CN" altLang="en-US" b="1" dirty="0">
                <a:solidFill>
                  <a:srgbClr val="7030A0"/>
                </a:solidFill>
              </a:rPr>
              <a:t>可行</a:t>
            </a:r>
            <a:r>
              <a:rPr lang="zh-CN" altLang="en-US" b="1" dirty="0">
                <a:solidFill>
                  <a:schemeClr val="tx1"/>
                </a:solidFill>
              </a:rPr>
              <a:t>树解开始</a:t>
            </a:r>
            <a:r>
              <a:rPr lang="en-US" altLang="zh-CN" b="1" dirty="0">
                <a:solidFill>
                  <a:schemeClr val="tx1"/>
                </a:solidFill>
              </a:rPr>
              <a:t>.</a:t>
            </a:r>
          </a:p>
        </p:txBody>
      </p:sp>
      <p:sp>
        <p:nvSpPr>
          <p:cNvPr id="368663" name="Text Box 23"/>
          <p:cNvSpPr txBox="1">
            <a:spLocks noChangeArrowheads="1"/>
          </p:cNvSpPr>
          <p:nvPr/>
        </p:nvSpPr>
        <p:spPr bwMode="auto">
          <a:xfrm>
            <a:off x="187325" y="4227513"/>
            <a:ext cx="891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pPr>
            <a:r>
              <a:rPr lang="en-US" altLang="zh-CN" b="1">
                <a:solidFill>
                  <a:schemeClr val="tx1"/>
                </a:solidFill>
              </a:rPr>
              <a:t>Step 4. </a:t>
            </a:r>
            <a:r>
              <a:rPr lang="zh-CN" altLang="en-US" b="1">
                <a:solidFill>
                  <a:srgbClr val="7030A0"/>
                </a:solidFill>
              </a:rPr>
              <a:t>确定出弧</a:t>
            </a:r>
            <a:r>
              <a:rPr lang="zh-CN" altLang="en-US" b="1">
                <a:solidFill>
                  <a:schemeClr val="tx1"/>
                </a:solidFill>
              </a:rPr>
              <a:t>：入弧和出弧必形成一个圈</a:t>
            </a:r>
            <a:r>
              <a:rPr lang="en-US" altLang="zh-CN" b="1">
                <a:solidFill>
                  <a:schemeClr val="tx1"/>
                </a:solidFill>
              </a:rPr>
              <a:t>. </a:t>
            </a:r>
            <a:r>
              <a:rPr lang="zh-CN" altLang="en-US" b="1">
                <a:solidFill>
                  <a:schemeClr val="tx1"/>
                </a:solidFill>
              </a:rPr>
              <a:t>如果圈中的所</a:t>
            </a:r>
          </a:p>
          <a:p>
            <a:pPr algn="l"/>
            <a:r>
              <a:rPr lang="zh-CN" altLang="en-US" b="1">
                <a:solidFill>
                  <a:schemeClr val="tx1"/>
                </a:solidFill>
              </a:rPr>
              <a:t>            有弧和入弧同向，则最优费用是 </a:t>
            </a:r>
            <a:r>
              <a:rPr lang="en-US" altLang="zh-CN" b="1">
                <a:solidFill>
                  <a:schemeClr val="tx1"/>
                </a:solidFill>
              </a:rPr>
              <a:t>-∞</a:t>
            </a:r>
            <a:r>
              <a:rPr lang="zh-CN" altLang="en-US" b="1">
                <a:solidFill>
                  <a:schemeClr val="tx1"/>
                </a:solidFill>
              </a:rPr>
              <a:t>，终止算法</a:t>
            </a:r>
            <a:r>
              <a:rPr lang="en-US" altLang="zh-CN" b="1">
                <a:solidFill>
                  <a:schemeClr val="tx1"/>
                </a:solidFill>
              </a:rPr>
              <a:t>. </a:t>
            </a:r>
            <a:r>
              <a:rPr lang="zh-CN" altLang="en-US" b="1">
                <a:solidFill>
                  <a:schemeClr val="tx1"/>
                </a:solidFill>
              </a:rPr>
              <a:t>否</a:t>
            </a:r>
          </a:p>
          <a:p>
            <a:pPr algn="l"/>
            <a:r>
              <a:rPr lang="zh-CN" altLang="en-US" b="1">
                <a:solidFill>
                  <a:schemeClr val="tx1"/>
                </a:solidFill>
              </a:rPr>
              <a:t>            则，在与入弧反向的树弧中选一个流值最小的作为</a:t>
            </a:r>
            <a:r>
              <a:rPr lang="zh-CN" altLang="en-US" b="1">
                <a:solidFill>
                  <a:srgbClr val="7030A0"/>
                </a:solidFill>
              </a:rPr>
              <a:t>出弧</a:t>
            </a:r>
            <a:r>
              <a:rPr lang="en-US" altLang="zh-CN" b="1">
                <a:solidFill>
                  <a:schemeClr val="tx1"/>
                </a:solidFill>
              </a:rPr>
              <a:t>. </a:t>
            </a:r>
          </a:p>
        </p:txBody>
      </p:sp>
      <p:sp>
        <p:nvSpPr>
          <p:cNvPr id="368667" name="Text Box 27"/>
          <p:cNvSpPr txBox="1">
            <a:spLocks noChangeArrowheads="1"/>
          </p:cNvSpPr>
          <p:nvPr/>
        </p:nvSpPr>
        <p:spPr bwMode="auto">
          <a:xfrm>
            <a:off x="203200" y="5487988"/>
            <a:ext cx="8763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pPr>
            <a:r>
              <a:rPr lang="en-US" altLang="zh-CN" b="1">
                <a:solidFill>
                  <a:schemeClr val="tx1"/>
                </a:solidFill>
              </a:rPr>
              <a:t>Step 5. </a:t>
            </a:r>
            <a:r>
              <a:rPr lang="zh-CN" altLang="en-US" b="1">
                <a:solidFill>
                  <a:srgbClr val="7030A0"/>
                </a:solidFill>
              </a:rPr>
              <a:t>转轴：</a:t>
            </a:r>
            <a:r>
              <a:rPr lang="zh-CN" altLang="en-US" b="1">
                <a:solidFill>
                  <a:schemeClr val="tx1"/>
                </a:solidFill>
              </a:rPr>
              <a:t> 在当前树解中用入弧代替出弧，更新树解，得</a:t>
            </a:r>
          </a:p>
          <a:p>
            <a:pPr algn="l">
              <a:spcBef>
                <a:spcPct val="20000"/>
              </a:spcBef>
            </a:pPr>
            <a:r>
              <a:rPr lang="zh-CN" altLang="en-US" b="1">
                <a:solidFill>
                  <a:schemeClr val="tx1"/>
                </a:solidFill>
              </a:rPr>
              <a:t>           新的树解</a:t>
            </a:r>
            <a:r>
              <a:rPr lang="en-US" altLang="zh-CN" b="1">
                <a:solidFill>
                  <a:schemeClr val="tx1"/>
                </a:solidFill>
              </a:rPr>
              <a:t>. </a:t>
            </a:r>
            <a:r>
              <a:rPr lang="zh-CN" altLang="en-US" b="1">
                <a:solidFill>
                  <a:schemeClr val="tx1"/>
                </a:solidFill>
              </a:rPr>
              <a:t>转 </a:t>
            </a:r>
            <a:r>
              <a:rPr lang="en-US" altLang="zh-CN" b="1">
                <a:solidFill>
                  <a:schemeClr val="tx1"/>
                </a:solidFill>
              </a:rPr>
              <a:t>Step2.</a:t>
            </a:r>
          </a:p>
        </p:txBody>
      </p:sp>
      <p:sp>
        <p:nvSpPr>
          <p:cNvPr id="146446" name="Text Box 6"/>
          <p:cNvSpPr txBox="1">
            <a:spLocks noChangeArrowheads="1"/>
          </p:cNvSpPr>
          <p:nvPr/>
        </p:nvSpPr>
        <p:spPr bwMode="auto">
          <a:xfrm>
            <a:off x="304800" y="1341735"/>
            <a:ext cx="853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dirty="0">
                <a:solidFill>
                  <a:schemeClr val="tx1"/>
                </a:solidFill>
              </a:rPr>
              <a:t>Step 2. </a:t>
            </a:r>
            <a:r>
              <a:rPr lang="zh-CN" altLang="en-US" b="1" dirty="0">
                <a:solidFill>
                  <a:schemeClr val="tx1"/>
                </a:solidFill>
              </a:rPr>
              <a:t>计算单纯形乘子</a:t>
            </a:r>
            <a:r>
              <a:rPr lang="en-US" altLang="zh-CN" b="1" dirty="0">
                <a:solidFill>
                  <a:schemeClr val="tx1"/>
                </a:solidFill>
              </a:rPr>
              <a:t>.  </a:t>
            </a:r>
            <a:r>
              <a:rPr lang="zh-CN" altLang="en-US" b="1" dirty="0">
                <a:solidFill>
                  <a:schemeClr val="tx1"/>
                </a:solidFill>
              </a:rPr>
              <a:t>由根节点开始，沿树弧依次求解方程</a:t>
            </a:r>
          </a:p>
        </p:txBody>
      </p:sp>
      <p:grpSp>
        <p:nvGrpSpPr>
          <p:cNvPr id="2" name="Group 24"/>
          <p:cNvGrpSpPr>
            <a:grpSpLocks/>
          </p:cNvGrpSpPr>
          <p:nvPr/>
        </p:nvGrpSpPr>
        <p:grpSpPr bwMode="auto">
          <a:xfrm>
            <a:off x="1079500" y="3327400"/>
            <a:ext cx="7569200" cy="930275"/>
            <a:chOff x="680" y="2096"/>
            <a:chExt cx="4768" cy="586"/>
          </a:xfrm>
        </p:grpSpPr>
        <p:sp>
          <p:nvSpPr>
            <p:cNvPr id="29708" name="Text Box 19"/>
            <p:cNvSpPr txBox="1">
              <a:spLocks noChangeArrowheads="1"/>
            </p:cNvSpPr>
            <p:nvPr/>
          </p:nvSpPr>
          <p:spPr bwMode="auto">
            <a:xfrm>
              <a:off x="680" y="2368"/>
              <a:ext cx="4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solidFill>
                    <a:schemeClr val="tx1"/>
                  </a:solidFill>
                </a:rPr>
                <a:t> (</a:t>
              </a:r>
              <a:r>
                <a:rPr lang="en-US" altLang="zh-CN" b="1" i="1">
                  <a:solidFill>
                    <a:schemeClr val="tx1"/>
                  </a:solidFill>
                </a:rPr>
                <a:t>i</a:t>
              </a:r>
              <a:r>
                <a:rPr lang="en-US" altLang="zh-CN" b="1">
                  <a:solidFill>
                    <a:schemeClr val="tx1"/>
                  </a:solidFill>
                </a:rPr>
                <a:t>, </a:t>
              </a:r>
              <a:r>
                <a:rPr lang="en-US" altLang="zh-CN" b="1" i="1">
                  <a:solidFill>
                    <a:schemeClr val="tx1"/>
                  </a:solidFill>
                </a:rPr>
                <a:t>j</a:t>
              </a:r>
              <a:r>
                <a:rPr lang="en-US" altLang="zh-CN" b="1">
                  <a:solidFill>
                    <a:schemeClr val="tx1"/>
                  </a:solidFill>
                </a:rPr>
                <a:t>) </a:t>
              </a:r>
              <a:r>
                <a:rPr lang="zh-CN" altLang="en-US" b="1">
                  <a:solidFill>
                    <a:schemeClr val="tx1"/>
                  </a:solidFill>
                </a:rPr>
                <a:t>使得                  ，称之为</a:t>
              </a:r>
              <a:r>
                <a:rPr lang="zh-CN" altLang="en-US" b="1">
                  <a:solidFill>
                    <a:srgbClr val="7030A0"/>
                  </a:solidFill>
                </a:rPr>
                <a:t>入弧</a:t>
              </a:r>
              <a:r>
                <a:rPr lang="en-US" altLang="zh-CN" b="1">
                  <a:solidFill>
                    <a:srgbClr val="7030A0"/>
                  </a:solidFill>
                </a:rPr>
                <a:t>.</a:t>
              </a:r>
            </a:p>
          </p:txBody>
        </p:sp>
        <p:sp>
          <p:nvSpPr>
            <p:cNvPr id="29709" name="Text Box 17"/>
            <p:cNvSpPr txBox="1">
              <a:spLocks noChangeArrowheads="1"/>
            </p:cNvSpPr>
            <p:nvPr/>
          </p:nvSpPr>
          <p:spPr bwMode="auto">
            <a:xfrm>
              <a:off x="680" y="2096"/>
              <a:ext cx="4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如果它们全非负，当前树解是最优的；否则，选取弧</a:t>
              </a:r>
            </a:p>
          </p:txBody>
        </p:sp>
        <p:pic>
          <p:nvPicPr>
            <p:cNvPr id="2971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 y="2411"/>
              <a:ext cx="8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4645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575" y="1757363"/>
            <a:ext cx="41846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Group 23"/>
          <p:cNvGrpSpPr>
            <a:grpSpLocks/>
          </p:cNvGrpSpPr>
          <p:nvPr/>
        </p:nvGrpSpPr>
        <p:grpSpPr bwMode="auto">
          <a:xfrm>
            <a:off x="228600" y="2552700"/>
            <a:ext cx="8115300" cy="798513"/>
            <a:chOff x="144" y="1648"/>
            <a:chExt cx="5112" cy="503"/>
          </a:xfrm>
        </p:grpSpPr>
        <p:sp>
          <p:nvSpPr>
            <p:cNvPr id="29706" name="Text Box 8"/>
            <p:cNvSpPr txBox="1">
              <a:spLocks noChangeArrowheads="1"/>
            </p:cNvSpPr>
            <p:nvPr/>
          </p:nvSpPr>
          <p:spPr bwMode="auto">
            <a:xfrm>
              <a:off x="144" y="1648"/>
              <a:ext cx="5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dirty="0">
                  <a:solidFill>
                    <a:schemeClr val="tx1"/>
                  </a:solidFill>
                </a:rPr>
                <a:t>Step 3. </a:t>
              </a:r>
              <a:r>
                <a:rPr lang="zh-CN" altLang="en-US" b="1" dirty="0">
                  <a:solidFill>
                    <a:schemeClr val="tx1"/>
                  </a:solidFill>
                </a:rPr>
                <a:t>计算既约费用系数</a:t>
              </a:r>
              <a:r>
                <a:rPr lang="en-US" altLang="zh-CN" b="1" dirty="0">
                  <a:solidFill>
                    <a:schemeClr val="tx1"/>
                  </a:solidFill>
                </a:rPr>
                <a:t>/</a:t>
              </a:r>
              <a:r>
                <a:rPr lang="zh-CN" altLang="en-US" b="1" dirty="0">
                  <a:solidFill>
                    <a:schemeClr val="tx1"/>
                  </a:solidFill>
                </a:rPr>
                <a:t>相对费用系数：</a:t>
              </a:r>
            </a:p>
          </p:txBody>
        </p:sp>
        <p:pic>
          <p:nvPicPr>
            <p:cNvPr id="29707"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 y="1883"/>
              <a:ext cx="357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46"/>
                                        </p:tgtEl>
                                        <p:attrNameLst>
                                          <p:attrName>style.visibility</p:attrName>
                                        </p:attrNameLst>
                                      </p:cBhvr>
                                      <p:to>
                                        <p:strVal val="visible"/>
                                      </p:to>
                                    </p:set>
                                    <p:animEffect transition="in" filter="wipe(left)">
                                      <p:cBhvr>
                                        <p:cTn id="7" dur="500"/>
                                        <p:tgtEl>
                                          <p:spTgt spid="1464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6452"/>
                                        </p:tgtEl>
                                        <p:attrNameLst>
                                          <p:attrName>style.visibility</p:attrName>
                                        </p:attrNameLst>
                                      </p:cBhvr>
                                      <p:to>
                                        <p:strVal val="visible"/>
                                      </p:to>
                                    </p:set>
                                    <p:animEffect transition="in" filter="wipe(up)">
                                      <p:cBhvr>
                                        <p:cTn id="12" dur="500"/>
                                        <p:tgtEl>
                                          <p:spTgt spid="146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68663"/>
                                        </p:tgtEl>
                                        <p:attrNameLst>
                                          <p:attrName>style.visibility</p:attrName>
                                        </p:attrNameLst>
                                      </p:cBhvr>
                                      <p:to>
                                        <p:strVal val="visible"/>
                                      </p:to>
                                    </p:set>
                                    <p:anim calcmode="lin" valueType="num">
                                      <p:cBhvr additive="base">
                                        <p:cTn id="27" dur="500" fill="hold"/>
                                        <p:tgtEl>
                                          <p:spTgt spid="368663"/>
                                        </p:tgtEl>
                                        <p:attrNameLst>
                                          <p:attrName>ppt_x</p:attrName>
                                        </p:attrNameLst>
                                      </p:cBhvr>
                                      <p:tavLst>
                                        <p:tav tm="0">
                                          <p:val>
                                            <p:strVal val="1+#ppt_w/2"/>
                                          </p:val>
                                        </p:tav>
                                        <p:tav tm="100000">
                                          <p:val>
                                            <p:strVal val="#ppt_x"/>
                                          </p:val>
                                        </p:tav>
                                      </p:tavLst>
                                    </p:anim>
                                    <p:anim calcmode="lin" valueType="num">
                                      <p:cBhvr additive="base">
                                        <p:cTn id="28" dur="500" fill="hold"/>
                                        <p:tgtEl>
                                          <p:spTgt spid="36866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68667"/>
                                        </p:tgtEl>
                                        <p:attrNameLst>
                                          <p:attrName>style.visibility</p:attrName>
                                        </p:attrNameLst>
                                      </p:cBhvr>
                                      <p:to>
                                        <p:strVal val="visible"/>
                                      </p:to>
                                    </p:set>
                                    <p:anim calcmode="lin" valueType="num">
                                      <p:cBhvr additive="base">
                                        <p:cTn id="33" dur="500" fill="hold"/>
                                        <p:tgtEl>
                                          <p:spTgt spid="368667"/>
                                        </p:tgtEl>
                                        <p:attrNameLst>
                                          <p:attrName>ppt_x</p:attrName>
                                        </p:attrNameLst>
                                      </p:cBhvr>
                                      <p:tavLst>
                                        <p:tav tm="0">
                                          <p:val>
                                            <p:strVal val="1+#ppt_w/2"/>
                                          </p:val>
                                        </p:tav>
                                        <p:tav tm="100000">
                                          <p:val>
                                            <p:strVal val="#ppt_x"/>
                                          </p:val>
                                        </p:tav>
                                      </p:tavLst>
                                    </p:anim>
                                    <p:anim calcmode="lin" valueType="num">
                                      <p:cBhvr additive="base">
                                        <p:cTn id="34" dur="500" fill="hold"/>
                                        <p:tgtEl>
                                          <p:spTgt spid="368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3" grpId="0"/>
      <p:bldP spid="368667" grpId="0"/>
      <p:bldP spid="1464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317500" y="1155700"/>
            <a:ext cx="86614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a:solidFill>
                  <a:srgbClr val="008080"/>
                </a:solidFill>
              </a:rPr>
              <a:t>  </a:t>
            </a:r>
            <a:r>
              <a:rPr lang="zh-CN" altLang="en-US" b="1">
                <a:solidFill>
                  <a:srgbClr val="7030A0"/>
                </a:solidFill>
              </a:rPr>
              <a:t>法</a:t>
            </a:r>
            <a:r>
              <a:rPr lang="en-US" altLang="zh-CN" b="1">
                <a:solidFill>
                  <a:srgbClr val="7030A0"/>
                </a:solidFill>
              </a:rPr>
              <a:t>1</a:t>
            </a:r>
          </a:p>
          <a:p>
            <a:pPr lvl="1" algn="l">
              <a:spcBef>
                <a:spcPct val="20000"/>
              </a:spcBef>
              <a:buFont typeface="Wingdings" pitchFamily="2" charset="2"/>
              <a:buChar char="Ø"/>
            </a:pPr>
            <a:r>
              <a:rPr lang="en-US" altLang="zh-CN" b="1">
                <a:solidFill>
                  <a:schemeClr val="tx1"/>
                </a:solidFill>
              </a:rPr>
              <a:t>   </a:t>
            </a:r>
            <a:r>
              <a:rPr lang="en-US" altLang="zh-CN" b="1">
                <a:solidFill>
                  <a:srgbClr val="CC0000"/>
                </a:solidFill>
              </a:rPr>
              <a:t> </a:t>
            </a:r>
            <a:r>
              <a:rPr lang="zh-CN" altLang="en-US" b="1">
                <a:solidFill>
                  <a:srgbClr val="7030A0"/>
                </a:solidFill>
              </a:rPr>
              <a:t>改变</a:t>
            </a:r>
            <a:r>
              <a:rPr lang="zh-CN" altLang="en-US" b="1">
                <a:solidFill>
                  <a:schemeClr val="tx1"/>
                </a:solidFill>
              </a:rPr>
              <a:t>原始问题的</a:t>
            </a:r>
            <a:r>
              <a:rPr lang="zh-CN" altLang="en-US" b="1">
                <a:solidFill>
                  <a:srgbClr val="7030A0"/>
                </a:solidFill>
              </a:rPr>
              <a:t>费用向量</a:t>
            </a:r>
            <a:r>
              <a:rPr lang="zh-CN" altLang="en-US" b="1">
                <a:solidFill>
                  <a:schemeClr val="tx1"/>
                </a:solidFill>
              </a:rPr>
              <a:t>使得所给树解是对偶可行的；</a:t>
            </a:r>
          </a:p>
          <a:p>
            <a:pPr lvl="1" algn="l">
              <a:spcBef>
                <a:spcPct val="20000"/>
              </a:spcBef>
              <a:buFont typeface="Wingdings" pitchFamily="2" charset="2"/>
              <a:buChar char="Ø"/>
            </a:pPr>
            <a:r>
              <a:rPr lang="zh-CN" altLang="en-US" b="1">
                <a:solidFill>
                  <a:schemeClr val="tx1"/>
                </a:solidFill>
              </a:rPr>
              <a:t>    利用</a:t>
            </a:r>
            <a:r>
              <a:rPr lang="zh-CN" altLang="en-US" b="1">
                <a:solidFill>
                  <a:srgbClr val="7030A0"/>
                </a:solidFill>
              </a:rPr>
              <a:t>对偶</a:t>
            </a:r>
            <a:r>
              <a:rPr lang="zh-CN" altLang="en-US" b="1">
                <a:solidFill>
                  <a:schemeClr val="tx1"/>
                </a:solidFill>
              </a:rPr>
              <a:t>网络单纯形法求解新问题，得到最优解；</a:t>
            </a:r>
          </a:p>
          <a:p>
            <a:pPr lvl="1" algn="l">
              <a:spcBef>
                <a:spcPct val="20000"/>
              </a:spcBef>
              <a:buFont typeface="Wingdings" pitchFamily="2" charset="2"/>
              <a:buChar char="Ø"/>
            </a:pPr>
            <a:r>
              <a:rPr lang="zh-CN" altLang="en-US" b="1">
                <a:solidFill>
                  <a:schemeClr val="tx1"/>
                </a:solidFill>
              </a:rPr>
              <a:t>    新问题的最优解是原始问题的</a:t>
            </a:r>
            <a:r>
              <a:rPr lang="zh-CN" altLang="en-US" b="1">
                <a:solidFill>
                  <a:srgbClr val="7030A0"/>
                </a:solidFill>
              </a:rPr>
              <a:t>可行</a:t>
            </a:r>
            <a:r>
              <a:rPr lang="zh-CN" altLang="en-US" b="1">
                <a:solidFill>
                  <a:schemeClr val="tx1"/>
                </a:solidFill>
              </a:rPr>
              <a:t>树解；</a:t>
            </a:r>
          </a:p>
          <a:p>
            <a:pPr lvl="1" algn="l">
              <a:spcBef>
                <a:spcPct val="20000"/>
              </a:spcBef>
              <a:buFont typeface="Wingdings" pitchFamily="2" charset="2"/>
              <a:buChar char="Ø"/>
            </a:pPr>
            <a:r>
              <a:rPr lang="zh-CN" altLang="en-US" b="1">
                <a:solidFill>
                  <a:schemeClr val="tx1"/>
                </a:solidFill>
              </a:rPr>
              <a:t>   从此树解出发，利用</a:t>
            </a:r>
            <a:r>
              <a:rPr lang="zh-CN" altLang="en-US" b="1">
                <a:solidFill>
                  <a:srgbClr val="7030A0"/>
                </a:solidFill>
              </a:rPr>
              <a:t>原始</a:t>
            </a:r>
            <a:r>
              <a:rPr lang="zh-CN" altLang="en-US" b="1">
                <a:solidFill>
                  <a:schemeClr val="tx1"/>
                </a:solidFill>
              </a:rPr>
              <a:t>网络单纯形法求解所给问题</a:t>
            </a:r>
            <a:r>
              <a:rPr lang="en-US" altLang="zh-CN" b="1">
                <a:solidFill>
                  <a:schemeClr val="tx1"/>
                </a:solidFill>
              </a:rPr>
              <a:t>.</a:t>
            </a:r>
          </a:p>
        </p:txBody>
      </p:sp>
      <p:sp>
        <p:nvSpPr>
          <p:cNvPr id="47107" name="Text Box 5"/>
          <p:cNvSpPr txBox="1">
            <a:spLocks noChangeArrowheads="1"/>
          </p:cNvSpPr>
          <p:nvPr/>
        </p:nvSpPr>
        <p:spPr bwMode="auto">
          <a:xfrm>
            <a:off x="304800" y="3568700"/>
            <a:ext cx="86614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rgbClr val="7030A0"/>
                </a:solidFill>
              </a:rPr>
              <a:t>法</a:t>
            </a:r>
            <a:r>
              <a:rPr lang="en-US" altLang="zh-CN" b="1">
                <a:solidFill>
                  <a:srgbClr val="7030A0"/>
                </a:solidFill>
              </a:rPr>
              <a:t>2</a:t>
            </a:r>
          </a:p>
          <a:p>
            <a:pPr lvl="1" algn="l">
              <a:spcBef>
                <a:spcPct val="20000"/>
              </a:spcBef>
              <a:buFont typeface="Wingdings" pitchFamily="2" charset="2"/>
              <a:buChar char="Ø"/>
            </a:pPr>
            <a:r>
              <a:rPr lang="en-US" altLang="zh-CN" b="1">
                <a:solidFill>
                  <a:schemeClr val="tx1"/>
                </a:solidFill>
              </a:rPr>
              <a:t>    </a:t>
            </a:r>
            <a:r>
              <a:rPr lang="zh-CN" altLang="en-US" b="1">
                <a:solidFill>
                  <a:srgbClr val="7030A0"/>
                </a:solidFill>
              </a:rPr>
              <a:t>改变</a:t>
            </a:r>
            <a:r>
              <a:rPr lang="zh-CN" altLang="en-US" b="1">
                <a:solidFill>
                  <a:schemeClr val="tx1"/>
                </a:solidFill>
              </a:rPr>
              <a:t>原始问题的</a:t>
            </a:r>
            <a:r>
              <a:rPr lang="zh-CN" altLang="en-US" b="1">
                <a:solidFill>
                  <a:srgbClr val="7030A0"/>
                </a:solidFill>
              </a:rPr>
              <a:t>供给向量</a:t>
            </a:r>
            <a:r>
              <a:rPr lang="zh-CN" altLang="en-US" b="1">
                <a:solidFill>
                  <a:schemeClr val="tx1"/>
                </a:solidFill>
              </a:rPr>
              <a:t>使得所给树解是原始可行的；</a:t>
            </a:r>
          </a:p>
          <a:p>
            <a:pPr lvl="1" algn="l">
              <a:spcBef>
                <a:spcPct val="20000"/>
              </a:spcBef>
              <a:buFont typeface="Wingdings" pitchFamily="2" charset="2"/>
              <a:buChar char="Ø"/>
            </a:pPr>
            <a:r>
              <a:rPr lang="zh-CN" altLang="en-US" b="1">
                <a:solidFill>
                  <a:schemeClr val="tx1"/>
                </a:solidFill>
              </a:rPr>
              <a:t>    利用</a:t>
            </a:r>
            <a:r>
              <a:rPr lang="zh-CN" altLang="en-US" b="1">
                <a:solidFill>
                  <a:srgbClr val="7030A0"/>
                </a:solidFill>
              </a:rPr>
              <a:t>原始</a:t>
            </a:r>
            <a:r>
              <a:rPr lang="zh-CN" altLang="en-US" b="1">
                <a:solidFill>
                  <a:schemeClr val="tx1"/>
                </a:solidFill>
              </a:rPr>
              <a:t>网络单纯形法求解新问题，得到最优解；</a:t>
            </a:r>
          </a:p>
          <a:p>
            <a:pPr lvl="1" algn="l">
              <a:spcBef>
                <a:spcPct val="20000"/>
              </a:spcBef>
              <a:buFont typeface="Wingdings" pitchFamily="2" charset="2"/>
              <a:buChar char="Ø"/>
            </a:pPr>
            <a:r>
              <a:rPr lang="zh-CN" altLang="en-US" b="1">
                <a:solidFill>
                  <a:schemeClr val="tx1"/>
                </a:solidFill>
              </a:rPr>
              <a:t>    新问题的最优解是原始问题的</a:t>
            </a:r>
            <a:r>
              <a:rPr lang="zh-CN" altLang="en-US" b="1">
                <a:solidFill>
                  <a:srgbClr val="7030A0"/>
                </a:solidFill>
              </a:rPr>
              <a:t>对偶可行</a:t>
            </a:r>
            <a:r>
              <a:rPr lang="zh-CN" altLang="en-US" b="1">
                <a:solidFill>
                  <a:schemeClr val="tx1"/>
                </a:solidFill>
              </a:rPr>
              <a:t>树解；</a:t>
            </a:r>
          </a:p>
          <a:p>
            <a:pPr lvl="1" algn="l">
              <a:spcBef>
                <a:spcPct val="20000"/>
              </a:spcBef>
              <a:buFont typeface="Wingdings" pitchFamily="2" charset="2"/>
              <a:buChar char="Ø"/>
            </a:pPr>
            <a:r>
              <a:rPr lang="zh-CN" altLang="en-US" b="1">
                <a:solidFill>
                  <a:schemeClr val="tx1"/>
                </a:solidFill>
              </a:rPr>
              <a:t>   从此树解出发，利用</a:t>
            </a:r>
            <a:r>
              <a:rPr lang="zh-CN" altLang="en-US" b="1">
                <a:solidFill>
                  <a:srgbClr val="7030A0"/>
                </a:solidFill>
              </a:rPr>
              <a:t>对偶</a:t>
            </a:r>
            <a:r>
              <a:rPr lang="zh-CN" altLang="en-US" b="1">
                <a:solidFill>
                  <a:schemeClr val="tx1"/>
                </a:solidFill>
              </a:rPr>
              <a:t>网络单纯形法求解所给问题</a:t>
            </a:r>
            <a:r>
              <a:rPr lang="en-US" altLang="zh-CN" b="1">
                <a:solidFill>
                  <a:schemeClr val="tx1"/>
                </a:solidFill>
              </a:rPr>
              <a:t>.</a:t>
            </a:r>
          </a:p>
        </p:txBody>
      </p:sp>
      <p:sp>
        <p:nvSpPr>
          <p:cNvPr id="30724" name="Rectangle 6"/>
          <p:cNvSpPr>
            <a:spLocks noChangeArrowheads="1"/>
          </p:cNvSpPr>
          <p:nvPr/>
        </p:nvSpPr>
        <p:spPr bwMode="auto">
          <a:xfrm>
            <a:off x="477838" y="390525"/>
            <a:ext cx="508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algn="l">
              <a:spcBef>
                <a:spcPct val="50000"/>
              </a:spcBef>
            </a:pPr>
            <a:r>
              <a:rPr lang="zh-CN" altLang="en-US" sz="3200" b="1">
                <a:solidFill>
                  <a:srgbClr val="008080"/>
                </a:solidFill>
              </a:rPr>
              <a:t>求解一般的最小费用流问题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up)">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up)">
                                      <p:cBhvr>
                                        <p:cTn id="1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44500" y="601663"/>
            <a:ext cx="637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8080"/>
                </a:solidFill>
              </a:rPr>
              <a:t>整性定理</a:t>
            </a:r>
            <a:r>
              <a:rPr lang="en-US" altLang="zh-CN" sz="3200" b="1">
                <a:solidFill>
                  <a:srgbClr val="008080"/>
                </a:solidFill>
              </a:rPr>
              <a:t>(integrality theorem)</a:t>
            </a:r>
          </a:p>
        </p:txBody>
      </p:sp>
      <p:sp>
        <p:nvSpPr>
          <p:cNvPr id="148483" name="Text Box 3"/>
          <p:cNvSpPr txBox="1">
            <a:spLocks noChangeArrowheads="1"/>
          </p:cNvSpPr>
          <p:nvPr/>
        </p:nvSpPr>
        <p:spPr bwMode="auto">
          <a:xfrm>
            <a:off x="508000" y="1503363"/>
            <a:ext cx="8407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整性定理</a:t>
            </a:r>
            <a:r>
              <a:rPr lang="en-US" altLang="zh-CN" b="1">
                <a:solidFill>
                  <a:srgbClr val="7030A0"/>
                </a:solidFill>
              </a:rPr>
              <a:t>.  </a:t>
            </a:r>
            <a:r>
              <a:rPr lang="zh-CN" altLang="en-US" b="1">
                <a:solidFill>
                  <a:schemeClr val="tx1"/>
                </a:solidFill>
              </a:rPr>
              <a:t>考虑无容量限制的网络流问题，</a:t>
            </a:r>
            <a:r>
              <a:rPr lang="en-US" altLang="zh-CN" b="1">
                <a:solidFill>
                  <a:schemeClr val="tx1"/>
                </a:solidFill>
              </a:rPr>
              <a:t> </a:t>
            </a:r>
          </a:p>
          <a:p>
            <a:pPr algn="l">
              <a:spcBef>
                <a:spcPct val="50000"/>
              </a:spcBef>
            </a:pPr>
            <a:r>
              <a:rPr lang="en-US" altLang="zh-CN" b="1">
                <a:solidFill>
                  <a:schemeClr val="tx1"/>
                </a:solidFill>
              </a:rPr>
              <a:t> (i) </a:t>
            </a:r>
            <a:r>
              <a:rPr lang="zh-CN" altLang="en-US" b="1">
                <a:solidFill>
                  <a:schemeClr val="tx1"/>
                </a:solidFill>
              </a:rPr>
              <a:t>如果</a:t>
            </a:r>
            <a:r>
              <a:rPr lang="zh-CN" altLang="en-US" b="1">
                <a:solidFill>
                  <a:srgbClr val="7030A0"/>
                </a:solidFill>
              </a:rPr>
              <a:t>供给量 </a:t>
            </a:r>
            <a:r>
              <a:rPr lang="en-US" altLang="zh-CN" b="1" i="1">
                <a:solidFill>
                  <a:srgbClr val="7030A0"/>
                </a:solidFill>
              </a:rPr>
              <a:t>b</a:t>
            </a:r>
            <a:r>
              <a:rPr lang="en-US" altLang="zh-CN" b="1" i="1" baseline="-25000">
                <a:solidFill>
                  <a:srgbClr val="7030A0"/>
                </a:solidFill>
              </a:rPr>
              <a:t>i </a:t>
            </a:r>
            <a:r>
              <a:rPr lang="zh-CN" altLang="en-US" b="1">
                <a:solidFill>
                  <a:schemeClr val="tx1"/>
                </a:solidFill>
              </a:rPr>
              <a:t>是整数，则每个</a:t>
            </a:r>
            <a:r>
              <a:rPr lang="zh-CN" altLang="en-US" b="1">
                <a:solidFill>
                  <a:srgbClr val="7030A0"/>
                </a:solidFill>
              </a:rPr>
              <a:t>基本可行解</a:t>
            </a:r>
            <a:r>
              <a:rPr lang="zh-CN" altLang="en-US" b="1">
                <a:solidFill>
                  <a:schemeClr val="tx1"/>
                </a:solidFill>
              </a:rPr>
              <a:t>的分量是整数</a:t>
            </a:r>
            <a:r>
              <a:rPr lang="en-US" altLang="zh-CN" b="1">
                <a:solidFill>
                  <a:schemeClr val="tx1"/>
                </a:solidFill>
              </a:rPr>
              <a:t>.</a:t>
            </a:r>
          </a:p>
          <a:p>
            <a:pPr algn="l">
              <a:spcBef>
                <a:spcPct val="50000"/>
              </a:spcBef>
            </a:pPr>
            <a:r>
              <a:rPr lang="en-US" altLang="zh-CN" b="1">
                <a:solidFill>
                  <a:schemeClr val="tx1"/>
                </a:solidFill>
              </a:rPr>
              <a:t>(ii) </a:t>
            </a:r>
            <a:r>
              <a:rPr lang="zh-CN" altLang="en-US" b="1">
                <a:solidFill>
                  <a:schemeClr val="tx1"/>
                </a:solidFill>
              </a:rPr>
              <a:t>如果</a:t>
            </a:r>
            <a:r>
              <a:rPr lang="zh-CN" altLang="en-US" b="1">
                <a:solidFill>
                  <a:srgbClr val="7030A0"/>
                </a:solidFill>
              </a:rPr>
              <a:t>费用系数 </a:t>
            </a:r>
            <a:r>
              <a:rPr lang="en-US" altLang="zh-CN" b="1" i="1">
                <a:solidFill>
                  <a:srgbClr val="7030A0"/>
                </a:solidFill>
              </a:rPr>
              <a:t>c</a:t>
            </a:r>
            <a:r>
              <a:rPr lang="en-US" altLang="zh-CN" b="1" i="1" baseline="-25000">
                <a:solidFill>
                  <a:srgbClr val="7030A0"/>
                </a:solidFill>
              </a:rPr>
              <a:t>ij</a:t>
            </a:r>
            <a:r>
              <a:rPr lang="en-US" altLang="zh-CN" b="1" i="1">
                <a:solidFill>
                  <a:srgbClr val="7030A0"/>
                </a:solidFill>
              </a:rPr>
              <a:t> </a:t>
            </a:r>
            <a:r>
              <a:rPr lang="zh-CN" altLang="en-US" b="1">
                <a:solidFill>
                  <a:schemeClr val="tx1"/>
                </a:solidFill>
              </a:rPr>
              <a:t>是整数，则每个</a:t>
            </a:r>
            <a:r>
              <a:rPr lang="zh-CN" altLang="en-US" b="1">
                <a:solidFill>
                  <a:srgbClr val="7030A0"/>
                </a:solidFill>
              </a:rPr>
              <a:t>单纯形乘子</a:t>
            </a:r>
            <a:r>
              <a:rPr lang="zh-CN" altLang="en-US" b="1">
                <a:solidFill>
                  <a:schemeClr val="tx1"/>
                </a:solidFill>
              </a:rPr>
              <a:t>是整数</a:t>
            </a:r>
            <a:r>
              <a:rPr lang="en-US" altLang="zh-CN" b="1">
                <a:solidFill>
                  <a:schemeClr val="tx1"/>
                </a:solidFill>
              </a:rPr>
              <a:t>.</a:t>
            </a:r>
          </a:p>
        </p:txBody>
      </p:sp>
      <p:sp>
        <p:nvSpPr>
          <p:cNvPr id="400388" name="Text Box 4"/>
          <p:cNvSpPr txBox="1">
            <a:spLocks noChangeArrowheads="1"/>
          </p:cNvSpPr>
          <p:nvPr/>
        </p:nvSpPr>
        <p:spPr bwMode="auto">
          <a:xfrm>
            <a:off x="558800" y="3238500"/>
            <a:ext cx="8585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rgbClr val="7030A0"/>
                </a:solidFill>
              </a:rPr>
              <a:t>整数</a:t>
            </a:r>
            <a:r>
              <a:rPr lang="zh-CN" altLang="en-US" b="1" dirty="0">
                <a:solidFill>
                  <a:schemeClr val="tx1"/>
                </a:solidFill>
              </a:rPr>
              <a:t>线性规划通常不易求解；</a:t>
            </a:r>
          </a:p>
          <a:p>
            <a:pPr algn="l">
              <a:spcBef>
                <a:spcPct val="50000"/>
              </a:spcBef>
            </a:pPr>
            <a:r>
              <a:rPr lang="zh-CN" altLang="en-US" b="1" dirty="0">
                <a:solidFill>
                  <a:schemeClr val="tx1"/>
                </a:solidFill>
              </a:rPr>
              <a:t>但是具有整性数据的最小费用流问题可用网络单纯形法求解！</a:t>
            </a:r>
          </a:p>
        </p:txBody>
      </p:sp>
      <mc:AlternateContent xmlns:mc="http://schemas.openxmlformats.org/markup-compatibility/2006" xmlns:a14="http://schemas.microsoft.com/office/drawing/2010/main">
        <mc:Choice Requires="a14">
          <p:sp>
            <p:nvSpPr>
              <p:cNvPr id="3" name="TextBox 2"/>
              <p:cNvSpPr txBox="1"/>
              <p:nvPr/>
            </p:nvSpPr>
            <p:spPr>
              <a:xfrm>
                <a:off x="577850" y="4381500"/>
                <a:ext cx="7092950" cy="462947"/>
              </a:xfrm>
              <a:prstGeom prst="rect">
                <a:avLst/>
              </a:prstGeom>
              <a:noFill/>
            </p:spPr>
            <p:txBody>
              <a:bodyPr wrap="square" rtlCol="0">
                <a:spAutoFit/>
              </a:bodyPr>
              <a:lstStyle/>
              <a:p>
                <a:pPr marL="342900" indent="-342900" algn="l">
                  <a:buFont typeface="Wingdings" panose="05000000000000000000" pitchFamily="2" charset="2"/>
                  <a:buChar char="l"/>
                </a:pPr>
                <a:r>
                  <a:rPr lang="zh-CN" altLang="en-US" dirty="0">
                    <a:solidFill>
                      <a:schemeClr val="tx1"/>
                    </a:solidFill>
                    <a:latin typeface="黑体" panose="02010600030101010101" pitchFamily="2" charset="-122"/>
                    <a:ea typeface="黑体" panose="02010600030101010101" pitchFamily="2" charset="-122"/>
                  </a:rPr>
                  <a:t>设</a:t>
                </a:r>
                <a14:m>
                  <m:oMath xmlns:m="http://schemas.openxmlformats.org/officeDocument/2006/math">
                    <m:r>
                      <a:rPr lang="en-US" altLang="zh-CN" b="1" i="1" smtClean="0">
                        <a:solidFill>
                          <a:schemeClr val="tx1"/>
                        </a:solidFill>
                        <a:latin typeface="Cambria Math"/>
                      </a:rPr>
                      <m:t>𝑨</m:t>
                    </m:r>
                  </m:oMath>
                </a14:m>
                <a:r>
                  <a:rPr lang="zh-CN" altLang="en-US" dirty="0">
                    <a:solidFill>
                      <a:schemeClr val="tx1"/>
                    </a:solidFill>
                    <a:latin typeface="黑体" panose="02010600030101010101" pitchFamily="2" charset="-122"/>
                    <a:ea typeface="黑体" panose="02010600030101010101" pitchFamily="2" charset="-122"/>
                  </a:rPr>
                  <a:t>是某网络的</a:t>
                </a:r>
                <a:r>
                  <a:rPr lang="zh-CN" altLang="en-US" dirty="0">
                    <a:solidFill>
                      <a:srgbClr val="7030A0"/>
                    </a:solidFill>
                    <a:latin typeface="黑体" panose="02010600030101010101" pitchFamily="2" charset="-122"/>
                    <a:ea typeface="黑体" panose="02010600030101010101" pitchFamily="2" charset="-122"/>
                  </a:rPr>
                  <a:t>点弧关联矩阵</a:t>
                </a:r>
                <a:r>
                  <a:rPr lang="zh-CN" altLang="en-US" dirty="0">
                    <a:solidFill>
                      <a:schemeClr val="tx1"/>
                    </a:solidFill>
                    <a:latin typeface="黑体" panose="02010600030101010101" pitchFamily="2" charset="-122"/>
                    <a:ea typeface="黑体" panose="02010600030101010101" pitchFamily="2" charset="-122"/>
                  </a:rPr>
                  <a:t>，且</a:t>
                </a:r>
                <a14:m>
                  <m:oMath xmlns:m="http://schemas.openxmlformats.org/officeDocument/2006/math">
                    <m:nary>
                      <m:naryPr>
                        <m:chr m:val="∑"/>
                        <m:limLoc m:val="subSup"/>
                        <m:ctrlPr>
                          <a:rPr lang="zh-CN" altLang="en-US" i="1" smtClean="0">
                            <a:solidFill>
                              <a:schemeClr val="tx1"/>
                            </a:solidFill>
                            <a:latin typeface="Cambria Math" panose="02040503050406030204" pitchFamily="18" charset="0"/>
                          </a:rPr>
                        </m:ctrlPr>
                      </m:naryPr>
                      <m:sub>
                        <m:r>
                          <m:rPr>
                            <m:brk m:alnAt="25"/>
                          </m:rPr>
                          <a:rPr lang="en-US" altLang="zh-CN" b="0" i="1" smtClean="0">
                            <a:solidFill>
                              <a:schemeClr val="tx1"/>
                            </a:solidFill>
                            <a:latin typeface="Cambria Math"/>
                          </a:rPr>
                          <m:t>𝑖</m:t>
                        </m:r>
                        <m:r>
                          <a:rPr lang="en-US" altLang="zh-CN" b="0" i="1" smtClean="0">
                            <a:solidFill>
                              <a:schemeClr val="tx1"/>
                            </a:solidFill>
                            <a:latin typeface="Cambria Math"/>
                          </a:rPr>
                          <m:t>=1</m:t>
                        </m:r>
                      </m:sub>
                      <m:sup>
                        <m:r>
                          <a:rPr lang="en-US" altLang="zh-CN" b="0" i="1" smtClean="0">
                            <a:solidFill>
                              <a:schemeClr val="tx1"/>
                            </a:solidFill>
                            <a:latin typeface="Cambria Math"/>
                          </a:rPr>
                          <m:t>𝑚</m:t>
                        </m:r>
                      </m:sup>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a:rPr>
                              <m:t>𝑏</m:t>
                            </m:r>
                          </m:e>
                          <m:sub>
                            <m:r>
                              <a:rPr lang="en-US" altLang="zh-CN" b="0" i="1" smtClean="0">
                                <a:solidFill>
                                  <a:schemeClr val="tx1"/>
                                </a:solidFill>
                                <a:latin typeface="Cambria Math"/>
                              </a:rPr>
                              <m:t>𝑖</m:t>
                            </m:r>
                          </m:sub>
                        </m:sSub>
                        <m:r>
                          <a:rPr lang="en-US" altLang="zh-CN" b="0" i="1" smtClean="0">
                            <a:solidFill>
                              <a:schemeClr val="tx1"/>
                            </a:solidFill>
                            <a:latin typeface="Cambria Math"/>
                          </a:rPr>
                          <m:t>=0</m:t>
                        </m:r>
                      </m:e>
                    </m:nary>
                    <m:r>
                      <a:rPr lang="en-US" altLang="zh-CN" b="0" i="1" smtClean="0">
                        <a:solidFill>
                          <a:schemeClr val="tx1"/>
                        </a:solidFill>
                        <a:latin typeface="Cambria Math"/>
                      </a:rPr>
                      <m:t>.</m:t>
                    </m:r>
                  </m:oMath>
                </a14:m>
                <a:endParaRPr lang="zh-CN" altLang="en-US" dirty="0">
                  <a:solidFill>
                    <a:schemeClr val="tx1"/>
                  </a:solidFill>
                  <a:latin typeface="黑体" panose="02010600030101010101" pitchFamily="2" charset="-122"/>
                  <a:ea typeface="黑体" panose="02010600030101010101" pitchFamily="2" charset="-12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77850" y="4381500"/>
                <a:ext cx="7092950" cy="462947"/>
              </a:xfrm>
              <a:prstGeom prst="rect">
                <a:avLst/>
              </a:prstGeom>
              <a:blipFill>
                <a:blip r:embed="rId2"/>
                <a:stretch>
                  <a:fillRect l="-1204" t="-128947" b="-196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55930" y="5019040"/>
                <a:ext cx="4298950" cy="11862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2200" i="1" smtClean="0">
                              <a:solidFill>
                                <a:schemeClr val="tx1"/>
                              </a:solidFill>
                              <a:latin typeface="Cambria Math" panose="02040503050406030204" pitchFamily="18" charset="0"/>
                            </a:rPr>
                          </m:ctrlPr>
                        </m:mPr>
                        <m:mr>
                          <m:e>
                            <m:r>
                              <m:rPr>
                                <m:sty m:val="p"/>
                                <m:brk m:alnAt="7"/>
                              </m:rPr>
                              <a:rPr lang="en-US" altLang="zh-CN" sz="2200" b="0" i="0" smtClean="0">
                                <a:solidFill>
                                  <a:schemeClr val="tx1"/>
                                </a:solidFill>
                                <a:latin typeface="Cambria Math"/>
                              </a:rPr>
                              <m:t>m</m:t>
                            </m:r>
                            <m:r>
                              <m:rPr>
                                <m:sty m:val="p"/>
                              </m:rPr>
                              <a:rPr lang="en-US" altLang="zh-CN" sz="2200" b="0" i="0" smtClean="0">
                                <a:solidFill>
                                  <a:schemeClr val="tx1"/>
                                </a:solidFill>
                                <a:latin typeface="Cambria Math"/>
                              </a:rPr>
                              <m:t>inimize</m:t>
                            </m:r>
                          </m:e>
                          <m:e>
                            <m:sSup>
                              <m:sSupPr>
                                <m:ctrlPr>
                                  <a:rPr lang="en-US" altLang="zh-CN" sz="2200" b="1" i="1">
                                    <a:solidFill>
                                      <a:schemeClr val="tx1"/>
                                    </a:solidFill>
                                    <a:latin typeface="Cambria Math" panose="02040503050406030204" pitchFamily="18" charset="0"/>
                                  </a:rPr>
                                </m:ctrlPr>
                              </m:sSupPr>
                              <m:e>
                                <m:r>
                                  <a:rPr lang="en-US" altLang="zh-CN" sz="2200" b="1" i="1">
                                    <a:solidFill>
                                      <a:schemeClr val="tx1"/>
                                    </a:solidFill>
                                    <a:latin typeface="Cambria Math"/>
                                  </a:rPr>
                                  <m:t>𝒄</m:t>
                                </m:r>
                              </m:e>
                              <m:sup>
                                <m:r>
                                  <a:rPr lang="en-US" altLang="zh-CN" sz="2200" b="1" i="1">
                                    <a:solidFill>
                                      <a:schemeClr val="tx1"/>
                                    </a:solidFill>
                                    <a:latin typeface="Cambria Math"/>
                                  </a:rPr>
                                  <m:t>𝑻</m:t>
                                </m:r>
                              </m:sup>
                            </m:sSup>
                            <m:r>
                              <a:rPr lang="en-US" altLang="zh-CN" sz="2200" b="1" i="1">
                                <a:solidFill>
                                  <a:schemeClr val="tx1"/>
                                </a:solidFill>
                                <a:latin typeface="Cambria Math"/>
                              </a:rPr>
                              <m:t>𝒙</m:t>
                            </m:r>
                            <m:r>
                              <a:rPr lang="en-US" altLang="zh-CN" sz="2200" b="1" i="1" smtClean="0">
                                <a:solidFill>
                                  <a:schemeClr val="tx1"/>
                                </a:solidFill>
                                <a:latin typeface="Cambria Math"/>
                              </a:rPr>
                              <m:t>                                   </m:t>
                            </m:r>
                          </m:e>
                        </m:mr>
                        <m:mr>
                          <m:e>
                            <m:r>
                              <m:rPr>
                                <m:sty m:val="p"/>
                              </m:rPr>
                              <a:rPr lang="en-US" altLang="zh-CN" sz="2200" b="0" i="0" smtClean="0">
                                <a:solidFill>
                                  <a:schemeClr val="tx1"/>
                                </a:solidFill>
                                <a:latin typeface="Cambria Math"/>
                              </a:rPr>
                              <m:t>subject</m:t>
                            </m:r>
                            <m:r>
                              <a:rPr lang="en-US" altLang="zh-CN" sz="2200" b="0" i="0" smtClean="0">
                                <a:solidFill>
                                  <a:schemeClr val="tx1"/>
                                </a:solidFill>
                                <a:latin typeface="Cambria Math"/>
                              </a:rPr>
                              <m:t> </m:t>
                            </m:r>
                            <m:r>
                              <m:rPr>
                                <m:sty m:val="p"/>
                              </m:rPr>
                              <a:rPr lang="en-US" altLang="zh-CN" sz="2200" b="0" i="0" smtClean="0">
                                <a:solidFill>
                                  <a:schemeClr val="tx1"/>
                                </a:solidFill>
                                <a:latin typeface="Cambria Math"/>
                              </a:rPr>
                              <m:t>to</m:t>
                            </m:r>
                          </m:e>
                          <m:e>
                            <m:r>
                              <a:rPr lang="en-US" altLang="zh-CN" sz="2200" b="1" i="1">
                                <a:solidFill>
                                  <a:schemeClr val="tx1"/>
                                </a:solidFill>
                                <a:latin typeface="Cambria Math"/>
                              </a:rPr>
                              <m:t>𝑨𝒙</m:t>
                            </m:r>
                            <m:r>
                              <a:rPr lang="en-US" altLang="zh-CN" sz="2200" b="1" i="1">
                                <a:solidFill>
                                  <a:schemeClr val="tx1"/>
                                </a:solidFill>
                                <a:latin typeface="Cambria Math"/>
                              </a:rPr>
                              <m:t>=</m:t>
                            </m:r>
                            <m:r>
                              <a:rPr lang="en-US" altLang="zh-CN" sz="2200" b="1" i="1" smtClean="0">
                                <a:solidFill>
                                  <a:srgbClr val="7030A0"/>
                                </a:solidFill>
                                <a:latin typeface="Cambria Math"/>
                              </a:rPr>
                              <m:t>𝒃</m:t>
                            </m:r>
                            <m:r>
                              <a:rPr lang="en-US" altLang="zh-CN" sz="2200" b="1" i="1">
                                <a:solidFill>
                                  <a:schemeClr val="tx1"/>
                                </a:solidFill>
                                <a:latin typeface="Cambria Math"/>
                              </a:rPr>
                              <m:t>, </m:t>
                            </m:r>
                            <m:r>
                              <a:rPr lang="en-US" altLang="zh-CN" sz="2200" b="1" i="1">
                                <a:solidFill>
                                  <a:schemeClr val="tx1"/>
                                </a:solidFill>
                                <a:latin typeface="Cambria Math"/>
                              </a:rPr>
                              <m:t>𝒙</m:t>
                            </m:r>
                            <m:r>
                              <a:rPr lang="en-US" altLang="zh-CN" sz="2200" b="1" i="1">
                                <a:solidFill>
                                  <a:schemeClr val="tx1"/>
                                </a:solidFill>
                                <a:latin typeface="Cambria Math"/>
                                <a:ea typeface="Cambria Math"/>
                              </a:rPr>
                              <m:t>≥</m:t>
                            </m:r>
                            <m:r>
                              <a:rPr lang="en-US" altLang="zh-CN" sz="2200" b="1" i="1">
                                <a:solidFill>
                                  <a:schemeClr val="tx1"/>
                                </a:solidFill>
                                <a:latin typeface="Cambria Math"/>
                                <a:ea typeface="Cambria Math"/>
                              </a:rPr>
                              <m:t>𝟎</m:t>
                            </m:r>
                            <m:r>
                              <a:rPr lang="en-US" altLang="zh-CN" sz="2200" b="1" i="1" smtClean="0">
                                <a:solidFill>
                                  <a:schemeClr val="tx1"/>
                                </a:solidFill>
                                <a:latin typeface="Cambria Math"/>
                                <a:ea typeface="Cambria Math"/>
                              </a:rPr>
                              <m:t>              </m:t>
                            </m:r>
                          </m:e>
                        </m:mr>
                        <m:mr>
                          <m:e/>
                          <m:e>
                            <m:sSub>
                              <m:sSubPr>
                                <m:ctrlPr>
                                  <a:rPr lang="en-US" altLang="zh-CN" sz="2200" b="1" i="1" smtClean="0">
                                    <a:solidFill>
                                      <a:schemeClr val="tx1"/>
                                    </a:solidFill>
                                    <a:latin typeface="Cambria Math" panose="02040503050406030204" pitchFamily="18" charset="0"/>
                                  </a:rPr>
                                </m:ctrlPr>
                              </m:sSubPr>
                              <m:e>
                                <m:r>
                                  <a:rPr lang="en-US" altLang="zh-CN" sz="2200" b="1" i="1" smtClean="0">
                                    <a:solidFill>
                                      <a:schemeClr val="tx1"/>
                                    </a:solidFill>
                                    <a:latin typeface="Cambria Math"/>
                                  </a:rPr>
                                  <m:t>𝒙</m:t>
                                </m:r>
                              </m:e>
                              <m:sub>
                                <m:r>
                                  <a:rPr lang="en-US" altLang="zh-CN" sz="2200" b="1" i="1" smtClean="0">
                                    <a:solidFill>
                                      <a:schemeClr val="tx1"/>
                                    </a:solidFill>
                                    <a:latin typeface="Cambria Math" panose="02040503050406030204" pitchFamily="18" charset="0"/>
                                  </a:rPr>
                                  <m:t>𝒋</m:t>
                                </m:r>
                              </m:sub>
                            </m:sSub>
                            <m:r>
                              <a:rPr lang="zh-CN" altLang="en-US" sz="2200" b="1" i="1" smtClean="0">
                                <a:solidFill>
                                  <a:schemeClr val="tx1"/>
                                </a:solidFill>
                                <a:latin typeface="Cambria Math"/>
                              </a:rPr>
                              <m:t>为</m:t>
                            </m:r>
                            <m:r>
                              <a:rPr lang="zh-CN" altLang="en-US" sz="2200" i="1">
                                <a:solidFill>
                                  <a:schemeClr val="tx1"/>
                                </a:solidFill>
                                <a:latin typeface="Cambria Math"/>
                              </a:rPr>
                              <m:t>整数</m:t>
                            </m:r>
                            <m:r>
                              <a:rPr lang="zh-CN" altLang="en-US" sz="2200" b="0" i="1" smtClean="0">
                                <a:solidFill>
                                  <a:schemeClr val="tx1"/>
                                </a:solidFill>
                                <a:latin typeface="Cambria Math"/>
                              </a:rPr>
                              <m:t>，</m:t>
                            </m:r>
                            <m:r>
                              <a:rPr lang="en-US" altLang="zh-CN" sz="2200" b="1" i="1" smtClean="0">
                                <a:solidFill>
                                  <a:schemeClr val="tx1"/>
                                </a:solidFill>
                                <a:latin typeface="Cambria Math" panose="02040503050406030204" pitchFamily="18" charset="0"/>
                              </a:rPr>
                              <m:t>𝒋</m:t>
                            </m:r>
                            <m:r>
                              <a:rPr lang="en-US" altLang="zh-CN" sz="2200" b="1" i="1" smtClean="0">
                                <a:solidFill>
                                  <a:schemeClr val="tx1"/>
                                </a:solidFill>
                                <a:latin typeface="Cambria Math"/>
                              </a:rPr>
                              <m:t>=</m:t>
                            </m:r>
                            <m:r>
                              <a:rPr lang="en-US" altLang="zh-CN" sz="2200" b="1" i="1" smtClean="0">
                                <a:solidFill>
                                  <a:schemeClr val="tx1"/>
                                </a:solidFill>
                                <a:latin typeface="Cambria Math"/>
                              </a:rPr>
                              <m:t>𝟏</m:t>
                            </m:r>
                            <m:r>
                              <a:rPr lang="en-US" altLang="zh-CN" sz="2200" b="1" i="1" smtClean="0">
                                <a:solidFill>
                                  <a:schemeClr val="tx1"/>
                                </a:solidFill>
                                <a:latin typeface="Cambria Math"/>
                              </a:rPr>
                              <m:t>,⋯,</m:t>
                            </m:r>
                            <m:r>
                              <a:rPr lang="en-US" altLang="zh-CN" sz="2200" b="1" i="1" smtClean="0">
                                <a:solidFill>
                                  <a:schemeClr val="tx1"/>
                                </a:solidFill>
                                <a:latin typeface="Cambria Math"/>
                              </a:rPr>
                              <m:t>𝒏</m:t>
                            </m:r>
                          </m:e>
                        </m:mr>
                      </m:m>
                    </m:oMath>
                  </m:oMathPara>
                </a14:m>
                <a:endParaRPr lang="zh-CN" altLang="en-US" sz="22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930" y="5019040"/>
                <a:ext cx="4298950" cy="11862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56030" y="4954346"/>
                <a:ext cx="4335570" cy="12056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2200" b="1" i="1" smtClean="0">
                              <a:solidFill>
                                <a:schemeClr val="tx1"/>
                              </a:solidFill>
                              <a:latin typeface="Cambria Math" panose="02040503050406030204" pitchFamily="18" charset="0"/>
                            </a:rPr>
                          </m:ctrlPr>
                        </m:mPr>
                        <m:mr>
                          <m:e>
                            <m:r>
                              <m:rPr>
                                <m:brk m:alnAt="7"/>
                              </m:rPr>
                              <a:rPr lang="en-US" altLang="zh-CN" sz="2200" b="1" i="0" smtClean="0">
                                <a:solidFill>
                                  <a:schemeClr val="tx1"/>
                                </a:solidFill>
                                <a:latin typeface="Cambria Math"/>
                              </a:rPr>
                              <m:t>𝐦</m:t>
                            </m:r>
                            <m:r>
                              <a:rPr lang="en-US" altLang="zh-CN" sz="2200" b="1" i="0" smtClean="0">
                                <a:solidFill>
                                  <a:schemeClr val="tx1"/>
                                </a:solidFill>
                                <a:latin typeface="Cambria Math"/>
                              </a:rPr>
                              <m:t>𝐚𝐱𝐢𝐦𝐢𝐳𝐞</m:t>
                            </m:r>
                          </m:e>
                          <m:e>
                            <m:sSup>
                              <m:sSupPr>
                                <m:ctrlPr>
                                  <a:rPr lang="en-US" altLang="zh-CN" sz="2200" b="1" i="1">
                                    <a:solidFill>
                                      <a:schemeClr val="tx1"/>
                                    </a:solidFill>
                                    <a:latin typeface="Cambria Math" panose="02040503050406030204" pitchFamily="18" charset="0"/>
                                  </a:rPr>
                                </m:ctrlPr>
                              </m:sSupPr>
                              <m:e>
                                <m:r>
                                  <a:rPr lang="en-US" altLang="zh-CN" sz="2200" b="1" i="1" smtClean="0">
                                    <a:solidFill>
                                      <a:schemeClr val="tx1"/>
                                    </a:solidFill>
                                    <a:latin typeface="Cambria Math"/>
                                  </a:rPr>
                                  <m:t>𝒃</m:t>
                                </m:r>
                              </m:e>
                              <m:sup>
                                <m:r>
                                  <a:rPr lang="en-US" altLang="zh-CN" sz="2200" b="1" i="1">
                                    <a:solidFill>
                                      <a:schemeClr val="tx1"/>
                                    </a:solidFill>
                                    <a:latin typeface="Cambria Math"/>
                                  </a:rPr>
                                  <m:t>𝑻</m:t>
                                </m:r>
                              </m:sup>
                            </m:sSup>
                            <m:r>
                              <a:rPr lang="en-US" altLang="zh-CN" sz="2200" b="1" i="1" smtClean="0">
                                <a:solidFill>
                                  <a:schemeClr val="tx1"/>
                                </a:solidFill>
                                <a:latin typeface="Cambria Math"/>
                              </a:rPr>
                              <m:t>𝒚</m:t>
                            </m:r>
                            <m:r>
                              <a:rPr lang="en-US" altLang="zh-CN" sz="2200" b="1" i="1" smtClean="0">
                                <a:solidFill>
                                  <a:schemeClr val="tx1"/>
                                </a:solidFill>
                                <a:latin typeface="Cambria Math"/>
                              </a:rPr>
                              <m:t>                                   </m:t>
                            </m:r>
                          </m:e>
                        </m:mr>
                        <m:mr>
                          <m:e>
                            <m:r>
                              <a:rPr lang="en-US" altLang="zh-CN" sz="2200" b="1" i="0" smtClean="0">
                                <a:solidFill>
                                  <a:schemeClr val="tx1"/>
                                </a:solidFill>
                                <a:latin typeface="Cambria Math"/>
                              </a:rPr>
                              <m:t>𝐬𝐮𝐛𝐣𝐞𝐜𝐭</m:t>
                            </m:r>
                            <m:r>
                              <a:rPr lang="en-US" altLang="zh-CN" sz="2200" b="1" i="0" smtClean="0">
                                <a:solidFill>
                                  <a:schemeClr val="tx1"/>
                                </a:solidFill>
                                <a:latin typeface="Cambria Math"/>
                              </a:rPr>
                              <m:t> </m:t>
                            </m:r>
                            <m:r>
                              <a:rPr lang="en-US" altLang="zh-CN" sz="2200" b="1" i="0" smtClean="0">
                                <a:solidFill>
                                  <a:schemeClr val="tx1"/>
                                </a:solidFill>
                                <a:latin typeface="Cambria Math"/>
                              </a:rPr>
                              <m:t>𝐭𝐨</m:t>
                            </m:r>
                          </m:e>
                          <m:e>
                            <m:sSup>
                              <m:sSupPr>
                                <m:ctrlPr>
                                  <a:rPr lang="en-US" altLang="zh-CN" sz="2200" b="1" i="1">
                                    <a:solidFill>
                                      <a:schemeClr val="tx1"/>
                                    </a:solidFill>
                                    <a:latin typeface="Cambria Math" panose="02040503050406030204" pitchFamily="18" charset="0"/>
                                  </a:rPr>
                                </m:ctrlPr>
                              </m:sSupPr>
                              <m:e>
                                <m:r>
                                  <a:rPr lang="en-US" altLang="zh-CN" sz="2200" b="1" i="1" smtClean="0">
                                    <a:solidFill>
                                      <a:schemeClr val="tx1"/>
                                    </a:solidFill>
                                    <a:latin typeface="Cambria Math"/>
                                  </a:rPr>
                                  <m:t>𝑨</m:t>
                                </m:r>
                              </m:e>
                              <m:sup>
                                <m:r>
                                  <a:rPr lang="en-US" altLang="zh-CN" sz="2200" b="1" i="1">
                                    <a:solidFill>
                                      <a:schemeClr val="tx1"/>
                                    </a:solidFill>
                                    <a:latin typeface="Cambria Math"/>
                                  </a:rPr>
                                  <m:t>𝑻</m:t>
                                </m:r>
                              </m:sup>
                            </m:sSup>
                            <m:r>
                              <a:rPr lang="en-US" altLang="zh-CN" sz="2200" b="1" i="1">
                                <a:solidFill>
                                  <a:schemeClr val="tx1"/>
                                </a:solidFill>
                                <a:latin typeface="Cambria Math"/>
                              </a:rPr>
                              <m:t>𝒚</m:t>
                            </m:r>
                            <m:r>
                              <a:rPr lang="en-US" altLang="zh-CN" sz="2200" b="1" i="1" smtClean="0">
                                <a:solidFill>
                                  <a:schemeClr val="tx1"/>
                                </a:solidFill>
                                <a:latin typeface="Cambria Math"/>
                                <a:ea typeface="Cambria Math"/>
                              </a:rPr>
                              <m:t>≤</m:t>
                            </m:r>
                            <m:r>
                              <a:rPr lang="en-US" altLang="zh-CN" sz="2200" b="1" i="1" smtClean="0">
                                <a:solidFill>
                                  <a:srgbClr val="7030A0"/>
                                </a:solidFill>
                                <a:latin typeface="Cambria Math"/>
                                <a:ea typeface="Cambria Math"/>
                              </a:rPr>
                              <m:t>𝒄</m:t>
                            </m:r>
                            <m:r>
                              <a:rPr lang="en-US" altLang="zh-CN" sz="2200" b="1" i="1" smtClean="0">
                                <a:solidFill>
                                  <a:schemeClr val="tx1"/>
                                </a:solidFill>
                                <a:latin typeface="Cambria Math"/>
                                <a:ea typeface="Cambria Math"/>
                              </a:rPr>
                              <m:t>                          </m:t>
                            </m:r>
                          </m:e>
                        </m:mr>
                        <m:mr>
                          <m:e/>
                          <m:e>
                            <m:sSub>
                              <m:sSubPr>
                                <m:ctrlPr>
                                  <a:rPr lang="en-US" altLang="zh-CN" sz="2200" b="1" i="1" smtClean="0">
                                    <a:solidFill>
                                      <a:schemeClr val="tx1"/>
                                    </a:solidFill>
                                    <a:latin typeface="Cambria Math" panose="02040503050406030204" pitchFamily="18" charset="0"/>
                                  </a:rPr>
                                </m:ctrlPr>
                              </m:sSubPr>
                              <m:e>
                                <m:r>
                                  <a:rPr lang="en-US" altLang="zh-CN" sz="2200" b="1" i="1" smtClean="0">
                                    <a:solidFill>
                                      <a:schemeClr val="tx1"/>
                                    </a:solidFill>
                                    <a:latin typeface="Cambria Math" panose="02040503050406030204" pitchFamily="18" charset="0"/>
                                    <a:ea typeface="Cambria Math"/>
                                  </a:rPr>
                                  <m:t>𝒚</m:t>
                                </m:r>
                              </m:e>
                              <m:sub>
                                <m:r>
                                  <a:rPr lang="en-US" altLang="zh-CN" sz="2200" b="1" i="1" smtClean="0">
                                    <a:solidFill>
                                      <a:schemeClr val="tx1"/>
                                    </a:solidFill>
                                    <a:latin typeface="Cambria Math"/>
                                  </a:rPr>
                                  <m:t>𝒊</m:t>
                                </m:r>
                              </m:sub>
                            </m:sSub>
                            <m:r>
                              <a:rPr lang="zh-CN" altLang="en-US" sz="2200" b="1" i="1" smtClean="0">
                                <a:solidFill>
                                  <a:schemeClr val="tx1"/>
                                </a:solidFill>
                                <a:latin typeface="Cambria Math"/>
                              </a:rPr>
                              <m:t>为</m:t>
                            </m:r>
                            <m:r>
                              <a:rPr lang="zh-CN" altLang="en-US" sz="2200" b="1" i="1">
                                <a:solidFill>
                                  <a:schemeClr val="tx1"/>
                                </a:solidFill>
                                <a:latin typeface="Cambria Math"/>
                              </a:rPr>
                              <m:t>整数</m:t>
                            </m:r>
                            <m:r>
                              <a:rPr lang="zh-CN" altLang="en-US" sz="2200" b="1" i="1" smtClean="0">
                                <a:solidFill>
                                  <a:schemeClr val="tx1"/>
                                </a:solidFill>
                                <a:latin typeface="Cambria Math"/>
                              </a:rPr>
                              <m:t>，</m:t>
                            </m:r>
                            <m:r>
                              <a:rPr lang="en-US" altLang="zh-CN" sz="2200" b="1" i="1" smtClean="0">
                                <a:solidFill>
                                  <a:schemeClr val="tx1"/>
                                </a:solidFill>
                                <a:latin typeface="Cambria Math"/>
                              </a:rPr>
                              <m:t>𝒊</m:t>
                            </m:r>
                            <m:r>
                              <a:rPr lang="en-US" altLang="zh-CN" sz="2200" b="1" i="1" smtClean="0">
                                <a:solidFill>
                                  <a:schemeClr val="tx1"/>
                                </a:solidFill>
                                <a:latin typeface="Cambria Math"/>
                              </a:rPr>
                              <m:t>=</m:t>
                            </m:r>
                            <m:r>
                              <a:rPr lang="en-US" altLang="zh-CN" sz="2200" b="1" i="1" smtClean="0">
                                <a:solidFill>
                                  <a:schemeClr val="tx1"/>
                                </a:solidFill>
                                <a:latin typeface="Cambria Math"/>
                              </a:rPr>
                              <m:t>𝟏</m:t>
                            </m:r>
                            <m:r>
                              <a:rPr lang="en-US" altLang="zh-CN" sz="2200" b="1" i="1" smtClean="0">
                                <a:solidFill>
                                  <a:schemeClr val="tx1"/>
                                </a:solidFill>
                                <a:latin typeface="Cambria Math"/>
                              </a:rPr>
                              <m:t>,⋯,</m:t>
                            </m:r>
                            <m:r>
                              <a:rPr lang="en-US" altLang="zh-CN" sz="2200" b="1" i="1" smtClean="0">
                                <a:solidFill>
                                  <a:schemeClr val="tx1"/>
                                </a:solidFill>
                                <a:latin typeface="Cambria Math"/>
                              </a:rPr>
                              <m:t>𝒎</m:t>
                            </m:r>
                          </m:e>
                        </m:mr>
                      </m:m>
                    </m:oMath>
                  </m:oMathPara>
                </a14:m>
                <a:endParaRPr lang="zh-CN" altLang="en-US" sz="2200" b="1"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656030" y="4954346"/>
                <a:ext cx="4335570" cy="1205651"/>
              </a:xfrm>
              <a:prstGeom prst="rect">
                <a:avLst/>
              </a:prstGeom>
              <a:blipFill>
                <a:blip r:embed="rId4"/>
                <a:stretch>
                  <a:fillRect l="-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8C79FA5-802D-460E-B700-62E5384C8DCD}"/>
                  </a:ext>
                </a:extLst>
              </p:cNvPr>
              <p:cNvSpPr txBox="1"/>
              <p:nvPr/>
            </p:nvSpPr>
            <p:spPr>
              <a:xfrm>
                <a:off x="425450" y="6159500"/>
                <a:ext cx="3322320" cy="413307"/>
              </a:xfrm>
              <a:prstGeom prst="rect">
                <a:avLst/>
              </a:prstGeom>
              <a:noFill/>
            </p:spPr>
            <p:txBody>
              <a:bodyPr wrap="square" rtlCol="0">
                <a:spAutoFit/>
              </a:bodyPr>
              <a:lstStyle/>
              <a:p>
                <a:r>
                  <a:rPr lang="zh-CN" altLang="en-US" sz="2000" dirty="0">
                    <a:solidFill>
                      <a:schemeClr val="tx1"/>
                    </a:solidFill>
                    <a:latin typeface="黑体" panose="02010609060101010101" pitchFamily="49" charset="-122"/>
                    <a:ea typeface="黑体" panose="02010609060101010101" pitchFamily="49" charset="-122"/>
                  </a:rPr>
                  <a:t>如果</a:t>
                </a:r>
                <a14:m>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𝒃</m:t>
                        </m:r>
                      </m:e>
                      <m:sub>
                        <m:r>
                          <a:rPr lang="en-US" altLang="zh-CN" sz="2000" b="1" i="1" smtClean="0">
                            <a:solidFill>
                              <a:schemeClr val="tx1"/>
                            </a:solidFill>
                            <a:latin typeface="Cambria Math" panose="02040503050406030204" pitchFamily="18" charset="0"/>
                          </a:rPr>
                          <m:t>𝒊</m:t>
                        </m:r>
                      </m:sub>
                    </m:sSub>
                  </m:oMath>
                </a14:m>
                <a:r>
                  <a:rPr lang="zh-CN" altLang="en-US" sz="2000" dirty="0">
                    <a:solidFill>
                      <a:schemeClr val="tx1"/>
                    </a:solidFill>
                    <a:latin typeface="黑体" panose="02010609060101010101" pitchFamily="49" charset="-122"/>
                    <a:ea typeface="黑体" panose="02010609060101010101" pitchFamily="49" charset="-122"/>
                  </a:rPr>
                  <a:t>是整数</a:t>
                </a:r>
                <a:r>
                  <a:rPr lang="en-US" altLang="zh-CN" sz="2000" dirty="0">
                    <a:solidFill>
                      <a:schemeClr val="tx1"/>
                    </a:solidFill>
                    <a:latin typeface="黑体" panose="02010609060101010101" pitchFamily="49" charset="-122"/>
                    <a:ea typeface="黑体" panose="02010609060101010101" pitchFamily="49" charset="-122"/>
                  </a:rPr>
                  <a:t>,</a:t>
                </a:r>
                <a:r>
                  <a:rPr lang="en-US" altLang="zh-CN" sz="2000" dirty="0">
                    <a:solidFill>
                      <a:schemeClr val="tx1"/>
                    </a:solidFill>
                  </a:rPr>
                  <a:t> </a:t>
                </a:r>
                <a14:m>
                  <m:oMath xmlns:m="http://schemas.openxmlformats.org/officeDocument/2006/math">
                    <m:r>
                      <a:rPr lang="en-US" altLang="zh-CN" sz="2000" b="1" i="1">
                        <a:solidFill>
                          <a:schemeClr val="tx1"/>
                        </a:solidFill>
                        <a:latin typeface="Cambria Math"/>
                      </a:rPr>
                      <m:t>𝒊</m:t>
                    </m:r>
                    <m:r>
                      <a:rPr lang="en-US" altLang="zh-CN" sz="2000" b="1" i="1">
                        <a:solidFill>
                          <a:schemeClr val="tx1"/>
                        </a:solidFill>
                        <a:latin typeface="Cambria Math"/>
                      </a:rPr>
                      <m:t>=</m:t>
                    </m:r>
                    <m:r>
                      <a:rPr lang="en-US" altLang="zh-CN" sz="2000" b="1" i="1">
                        <a:solidFill>
                          <a:schemeClr val="tx1"/>
                        </a:solidFill>
                        <a:latin typeface="Cambria Math"/>
                      </a:rPr>
                      <m:t>𝟏</m:t>
                    </m:r>
                    <m:r>
                      <a:rPr lang="en-US" altLang="zh-CN" sz="2000" b="1" i="1">
                        <a:solidFill>
                          <a:schemeClr val="tx1"/>
                        </a:solidFill>
                        <a:latin typeface="Cambria Math"/>
                      </a:rPr>
                      <m:t>,⋯,</m:t>
                    </m:r>
                    <m:r>
                      <a:rPr lang="en-US" altLang="zh-CN" sz="2000" b="1" i="1" smtClean="0">
                        <a:solidFill>
                          <a:schemeClr val="tx1"/>
                        </a:solidFill>
                        <a:latin typeface="Cambria Math" panose="02040503050406030204" pitchFamily="18" charset="0"/>
                      </a:rPr>
                      <m:t>𝒎</m:t>
                    </m:r>
                  </m:oMath>
                </a14:m>
                <a:endParaRPr lang="zh-CN" altLang="en-US" sz="2000" b="1" dirty="0">
                  <a:solidFill>
                    <a:schemeClr val="tx1"/>
                  </a:solidFill>
                  <a:latin typeface="黑体" panose="02010609060101010101" pitchFamily="49" charset="-122"/>
                  <a:ea typeface="黑体" panose="02010609060101010101" pitchFamily="49" charset="-122"/>
                </a:endParaRPr>
              </a:p>
            </p:txBody>
          </p:sp>
        </mc:Choice>
        <mc:Fallback xmlns="">
          <p:sp>
            <p:nvSpPr>
              <p:cNvPr id="2" name="文本框 1">
                <a:extLst>
                  <a:ext uri="{FF2B5EF4-FFF2-40B4-BE49-F238E27FC236}">
                    <a16:creationId xmlns:a16="http://schemas.microsoft.com/office/drawing/2014/main" id="{28C79FA5-802D-460E-B700-62E5384C8DCD}"/>
                  </a:ext>
                </a:extLst>
              </p:cNvPr>
              <p:cNvSpPr txBox="1">
                <a:spLocks noRot="1" noChangeAspect="1" noMove="1" noResize="1" noEditPoints="1" noAdjustHandles="1" noChangeArrowheads="1" noChangeShapeType="1" noTextEdit="1"/>
              </p:cNvSpPr>
              <p:nvPr/>
            </p:nvSpPr>
            <p:spPr>
              <a:xfrm>
                <a:off x="425450" y="6159500"/>
                <a:ext cx="3322320" cy="413307"/>
              </a:xfrm>
              <a:prstGeom prst="rect">
                <a:avLst/>
              </a:prstGeom>
              <a:blipFill>
                <a:blip r:embed="rId5"/>
                <a:stretch>
                  <a:fillRect t="-10294" b="-19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B7A0618-CBDD-4854-9D9D-0019F08C695B}"/>
                  </a:ext>
                </a:extLst>
              </p:cNvPr>
              <p:cNvSpPr txBox="1"/>
              <p:nvPr/>
            </p:nvSpPr>
            <p:spPr>
              <a:xfrm>
                <a:off x="4572000" y="6159500"/>
                <a:ext cx="3322320" cy="429220"/>
              </a:xfrm>
              <a:prstGeom prst="rect">
                <a:avLst/>
              </a:prstGeom>
              <a:noFill/>
            </p:spPr>
            <p:txBody>
              <a:bodyPr wrap="square" rtlCol="0">
                <a:spAutoFit/>
              </a:bodyPr>
              <a:lstStyle/>
              <a:p>
                <a:r>
                  <a:rPr lang="zh-CN" altLang="en-US" sz="2000" dirty="0">
                    <a:solidFill>
                      <a:schemeClr val="tx1"/>
                    </a:solidFill>
                    <a:latin typeface="黑体" panose="02010609060101010101" pitchFamily="49" charset="-122"/>
                    <a:ea typeface="黑体" panose="02010609060101010101" pitchFamily="49" charset="-122"/>
                  </a:rPr>
                  <a:t>如果</a:t>
                </a:r>
                <a14:m>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𝒄</m:t>
                        </m:r>
                      </m:e>
                      <m:sub>
                        <m:r>
                          <a:rPr lang="en-US" altLang="zh-CN" sz="2000" b="1" i="1" smtClean="0">
                            <a:solidFill>
                              <a:schemeClr val="tx1"/>
                            </a:solidFill>
                            <a:latin typeface="Cambria Math" panose="02040503050406030204" pitchFamily="18" charset="0"/>
                          </a:rPr>
                          <m:t>𝒋</m:t>
                        </m:r>
                      </m:sub>
                    </m:sSub>
                  </m:oMath>
                </a14:m>
                <a:r>
                  <a:rPr lang="zh-CN" altLang="en-US" sz="2000" dirty="0">
                    <a:solidFill>
                      <a:schemeClr val="tx1"/>
                    </a:solidFill>
                    <a:latin typeface="黑体" panose="02010609060101010101" pitchFamily="49" charset="-122"/>
                    <a:ea typeface="黑体" panose="02010609060101010101" pitchFamily="49" charset="-122"/>
                  </a:rPr>
                  <a:t>是整数</a:t>
                </a:r>
                <a:r>
                  <a:rPr lang="en-US" altLang="zh-CN" sz="2000" dirty="0">
                    <a:solidFill>
                      <a:schemeClr val="tx1"/>
                    </a:solidFill>
                    <a:latin typeface="黑体" panose="02010609060101010101" pitchFamily="49" charset="-122"/>
                    <a:ea typeface="黑体" panose="02010609060101010101" pitchFamily="49" charset="-122"/>
                  </a:rPr>
                  <a:t>,</a:t>
                </a:r>
                <a:r>
                  <a:rPr lang="en-US" altLang="zh-CN" sz="2000" dirty="0">
                    <a:solidFill>
                      <a:schemeClr val="tx1"/>
                    </a:solidFill>
                  </a:rPr>
                  <a:t> </a:t>
                </a:r>
                <a14:m>
                  <m:oMath xmlns:m="http://schemas.openxmlformats.org/officeDocument/2006/math">
                    <m:r>
                      <a:rPr lang="en-US" altLang="zh-CN" sz="2000" b="1" i="1" smtClean="0">
                        <a:solidFill>
                          <a:schemeClr val="tx1"/>
                        </a:solidFill>
                        <a:latin typeface="Cambria Math" panose="02040503050406030204" pitchFamily="18" charset="0"/>
                      </a:rPr>
                      <m:t>𝒋</m:t>
                    </m:r>
                    <m:r>
                      <a:rPr lang="en-US" altLang="zh-CN" sz="2000" b="1" i="1">
                        <a:solidFill>
                          <a:schemeClr val="tx1"/>
                        </a:solidFill>
                        <a:latin typeface="Cambria Math"/>
                      </a:rPr>
                      <m:t>=</m:t>
                    </m:r>
                    <m:r>
                      <a:rPr lang="en-US" altLang="zh-CN" sz="2000" b="1" i="1">
                        <a:solidFill>
                          <a:schemeClr val="tx1"/>
                        </a:solidFill>
                        <a:latin typeface="Cambria Math"/>
                      </a:rPr>
                      <m:t>𝟏</m:t>
                    </m:r>
                    <m:r>
                      <a:rPr lang="en-US" altLang="zh-CN" sz="2000" b="1" i="1">
                        <a:solidFill>
                          <a:schemeClr val="tx1"/>
                        </a:solidFill>
                        <a:latin typeface="Cambria Math"/>
                      </a:rPr>
                      <m:t>,⋯,</m:t>
                    </m:r>
                    <m:r>
                      <a:rPr lang="en-US" altLang="zh-CN" sz="2000" b="1" i="1">
                        <a:solidFill>
                          <a:schemeClr val="tx1"/>
                        </a:solidFill>
                        <a:latin typeface="Cambria Math"/>
                      </a:rPr>
                      <m:t>𝒏</m:t>
                    </m:r>
                  </m:oMath>
                </a14:m>
                <a:endParaRPr lang="zh-CN" altLang="en-US" sz="2000" b="1" dirty="0">
                  <a:solidFill>
                    <a:schemeClr val="tx1"/>
                  </a:solidFill>
                  <a:latin typeface="黑体" panose="02010609060101010101" pitchFamily="49" charset="-122"/>
                  <a:ea typeface="黑体" panose="02010609060101010101" pitchFamily="49" charset="-122"/>
                </a:endParaRPr>
              </a:p>
            </p:txBody>
          </p:sp>
        </mc:Choice>
        <mc:Fallback xmlns="">
          <p:sp>
            <p:nvSpPr>
              <p:cNvPr id="9" name="文本框 8">
                <a:extLst>
                  <a:ext uri="{FF2B5EF4-FFF2-40B4-BE49-F238E27FC236}">
                    <a16:creationId xmlns:a16="http://schemas.microsoft.com/office/drawing/2014/main" id="{0B7A0618-CBDD-4854-9D9D-0019F08C695B}"/>
                  </a:ext>
                </a:extLst>
              </p:cNvPr>
              <p:cNvSpPr txBox="1">
                <a:spLocks noRot="1" noChangeAspect="1" noMove="1" noResize="1" noEditPoints="1" noAdjustHandles="1" noChangeArrowheads="1" noChangeShapeType="1" noTextEdit="1"/>
              </p:cNvSpPr>
              <p:nvPr/>
            </p:nvSpPr>
            <p:spPr>
              <a:xfrm>
                <a:off x="4572000" y="6159500"/>
                <a:ext cx="3322320" cy="429220"/>
              </a:xfrm>
              <a:prstGeom prst="rect">
                <a:avLst/>
              </a:prstGeom>
              <a:blipFill>
                <a:blip r:embed="rId6"/>
                <a:stretch>
                  <a:fillRect t="-11268" b="-12676"/>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wipe(up)">
                                      <p:cBhvr>
                                        <p:cTn id="7" dur="500"/>
                                        <p:tgtEl>
                                          <p:spTgt spid="1484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0388"/>
                                        </p:tgtEl>
                                        <p:attrNameLst>
                                          <p:attrName>style.visibility</p:attrName>
                                        </p:attrNameLst>
                                      </p:cBhvr>
                                      <p:to>
                                        <p:strVal val="visible"/>
                                      </p:to>
                                    </p:set>
                                    <p:animEffect transition="in" filter="wipe(up)">
                                      <p:cBhvr>
                                        <p:cTn id="12" dur="500"/>
                                        <p:tgtEl>
                                          <p:spTgt spid="4003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P spid="400388" grpId="0"/>
      <p:bldP spid="3" grpId="0"/>
      <p:bldP spid="4" grpId="0"/>
      <p:bldP spid="8" grpId="0"/>
      <p:bldP spid="2"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lgn="l"/>
            <a:r>
              <a:rPr lang="zh-CN" altLang="en-US" sz="3600">
                <a:ea typeface="黑体" pitchFamily="2" charset="-122"/>
              </a:rPr>
              <a:t>最小费用流问题的特例和扩展</a:t>
            </a:r>
          </a:p>
        </p:txBody>
      </p:sp>
      <p:sp>
        <p:nvSpPr>
          <p:cNvPr id="32771" name="Text Box 3"/>
          <p:cNvSpPr txBox="1">
            <a:spLocks noChangeArrowheads="1"/>
          </p:cNvSpPr>
          <p:nvPr/>
        </p:nvSpPr>
        <p:spPr bwMode="auto">
          <a:xfrm>
            <a:off x="3771900" y="2044700"/>
            <a:ext cx="558800" cy="2565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最小费用流问题</a:t>
            </a:r>
          </a:p>
        </p:txBody>
      </p:sp>
      <p:grpSp>
        <p:nvGrpSpPr>
          <p:cNvPr id="32772" name="Group 8"/>
          <p:cNvGrpSpPr>
            <a:grpSpLocks/>
          </p:cNvGrpSpPr>
          <p:nvPr/>
        </p:nvGrpSpPr>
        <p:grpSpPr bwMode="auto">
          <a:xfrm>
            <a:off x="1066800" y="2044700"/>
            <a:ext cx="2705100" cy="882650"/>
            <a:chOff x="672" y="1288"/>
            <a:chExt cx="1704" cy="556"/>
          </a:xfrm>
        </p:grpSpPr>
        <p:sp>
          <p:nvSpPr>
            <p:cNvPr id="32796" name="Text Box 9"/>
            <p:cNvSpPr txBox="1">
              <a:spLocks noChangeArrowheads="1"/>
            </p:cNvSpPr>
            <p:nvPr/>
          </p:nvSpPr>
          <p:spPr bwMode="auto">
            <a:xfrm>
              <a:off x="1528" y="1320"/>
              <a:ext cx="544" cy="52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运输问题</a:t>
              </a:r>
            </a:p>
          </p:txBody>
        </p:sp>
        <p:sp>
          <p:nvSpPr>
            <p:cNvPr id="32797" name="Text Box 10"/>
            <p:cNvSpPr txBox="1">
              <a:spLocks noChangeArrowheads="1"/>
            </p:cNvSpPr>
            <p:nvPr/>
          </p:nvSpPr>
          <p:spPr bwMode="auto">
            <a:xfrm>
              <a:off x="672" y="1288"/>
              <a:ext cx="544" cy="52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指派问题</a:t>
              </a:r>
            </a:p>
          </p:txBody>
        </p:sp>
        <p:sp>
          <p:nvSpPr>
            <p:cNvPr id="32798" name="Line 11"/>
            <p:cNvSpPr>
              <a:spLocks noChangeShapeType="1"/>
            </p:cNvSpPr>
            <p:nvPr/>
          </p:nvSpPr>
          <p:spPr bwMode="auto">
            <a:xfrm>
              <a:off x="1224" y="1552"/>
              <a:ext cx="304"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9" name="Line 12"/>
            <p:cNvSpPr>
              <a:spLocks noChangeShapeType="1"/>
            </p:cNvSpPr>
            <p:nvPr/>
          </p:nvSpPr>
          <p:spPr bwMode="auto">
            <a:xfrm>
              <a:off x="2072" y="1576"/>
              <a:ext cx="304"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73" name="Group 13"/>
          <p:cNvGrpSpPr>
            <a:grpSpLocks/>
          </p:cNvGrpSpPr>
          <p:nvPr/>
        </p:nvGrpSpPr>
        <p:grpSpPr bwMode="auto">
          <a:xfrm>
            <a:off x="1422400" y="3124200"/>
            <a:ext cx="2349500" cy="466725"/>
            <a:chOff x="896" y="2008"/>
            <a:chExt cx="1480" cy="294"/>
          </a:xfrm>
        </p:grpSpPr>
        <p:sp>
          <p:nvSpPr>
            <p:cNvPr id="32794" name="Text Box 14"/>
            <p:cNvSpPr txBox="1">
              <a:spLocks noChangeArrowheads="1"/>
            </p:cNvSpPr>
            <p:nvPr/>
          </p:nvSpPr>
          <p:spPr bwMode="auto">
            <a:xfrm>
              <a:off x="896" y="2008"/>
              <a:ext cx="1168" cy="29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最大流问题</a:t>
              </a:r>
            </a:p>
          </p:txBody>
        </p:sp>
        <p:sp>
          <p:nvSpPr>
            <p:cNvPr id="32795" name="Line 15"/>
            <p:cNvSpPr>
              <a:spLocks noChangeShapeType="1"/>
            </p:cNvSpPr>
            <p:nvPr/>
          </p:nvSpPr>
          <p:spPr bwMode="auto">
            <a:xfrm>
              <a:off x="2072" y="2152"/>
              <a:ext cx="304"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74" name="Group 16"/>
          <p:cNvGrpSpPr>
            <a:grpSpLocks/>
          </p:cNvGrpSpPr>
          <p:nvPr/>
        </p:nvGrpSpPr>
        <p:grpSpPr bwMode="auto">
          <a:xfrm>
            <a:off x="1435100" y="3810000"/>
            <a:ext cx="2349500" cy="466725"/>
            <a:chOff x="904" y="2400"/>
            <a:chExt cx="1480" cy="294"/>
          </a:xfrm>
        </p:grpSpPr>
        <p:sp>
          <p:nvSpPr>
            <p:cNvPr id="32792" name="Text Box 17"/>
            <p:cNvSpPr txBox="1">
              <a:spLocks noChangeArrowheads="1"/>
            </p:cNvSpPr>
            <p:nvPr/>
          </p:nvSpPr>
          <p:spPr bwMode="auto">
            <a:xfrm>
              <a:off x="904" y="2400"/>
              <a:ext cx="1168" cy="29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最短路问题</a:t>
              </a:r>
            </a:p>
          </p:txBody>
        </p:sp>
        <p:sp>
          <p:nvSpPr>
            <p:cNvPr id="32793" name="Line 18"/>
            <p:cNvSpPr>
              <a:spLocks noChangeShapeType="1"/>
            </p:cNvSpPr>
            <p:nvPr/>
          </p:nvSpPr>
          <p:spPr bwMode="auto">
            <a:xfrm>
              <a:off x="2080" y="2544"/>
              <a:ext cx="304"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75" name="Group 19"/>
          <p:cNvGrpSpPr>
            <a:grpSpLocks/>
          </p:cNvGrpSpPr>
          <p:nvPr/>
        </p:nvGrpSpPr>
        <p:grpSpPr bwMode="auto">
          <a:xfrm>
            <a:off x="4343400" y="2286000"/>
            <a:ext cx="4165600" cy="466725"/>
            <a:chOff x="2736" y="1440"/>
            <a:chExt cx="2624" cy="294"/>
          </a:xfrm>
        </p:grpSpPr>
        <p:sp>
          <p:nvSpPr>
            <p:cNvPr id="32790" name="Line 20"/>
            <p:cNvSpPr>
              <a:spLocks noChangeShapeType="1"/>
            </p:cNvSpPr>
            <p:nvPr/>
          </p:nvSpPr>
          <p:spPr bwMode="auto">
            <a:xfrm>
              <a:off x="2736" y="1584"/>
              <a:ext cx="304"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Text Box 21"/>
            <p:cNvSpPr txBox="1">
              <a:spLocks noChangeArrowheads="1"/>
            </p:cNvSpPr>
            <p:nvPr/>
          </p:nvSpPr>
          <p:spPr bwMode="auto">
            <a:xfrm>
              <a:off x="3048" y="1440"/>
              <a:ext cx="2312" cy="29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带增益的最小费用流问题</a:t>
              </a:r>
            </a:p>
          </p:txBody>
        </p:sp>
      </p:grpSp>
      <p:grpSp>
        <p:nvGrpSpPr>
          <p:cNvPr id="32776" name="Group 22"/>
          <p:cNvGrpSpPr>
            <a:grpSpLocks/>
          </p:cNvGrpSpPr>
          <p:nvPr/>
        </p:nvGrpSpPr>
        <p:grpSpPr bwMode="auto">
          <a:xfrm>
            <a:off x="4343400" y="2921000"/>
            <a:ext cx="3898900" cy="466725"/>
            <a:chOff x="2736" y="1840"/>
            <a:chExt cx="2456" cy="294"/>
          </a:xfrm>
        </p:grpSpPr>
        <p:sp>
          <p:nvSpPr>
            <p:cNvPr id="32788" name="Text Box 23"/>
            <p:cNvSpPr txBox="1">
              <a:spLocks noChangeArrowheads="1"/>
            </p:cNvSpPr>
            <p:nvPr/>
          </p:nvSpPr>
          <p:spPr bwMode="auto">
            <a:xfrm>
              <a:off x="3040" y="1840"/>
              <a:ext cx="2152" cy="29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非线性最小费用流问题</a:t>
              </a:r>
            </a:p>
          </p:txBody>
        </p:sp>
        <p:sp>
          <p:nvSpPr>
            <p:cNvPr id="32789" name="Line 24"/>
            <p:cNvSpPr>
              <a:spLocks noChangeShapeType="1"/>
            </p:cNvSpPr>
            <p:nvPr/>
          </p:nvSpPr>
          <p:spPr bwMode="auto">
            <a:xfrm>
              <a:off x="2736" y="1984"/>
              <a:ext cx="304"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77" name="Group 25"/>
          <p:cNvGrpSpPr>
            <a:grpSpLocks/>
          </p:cNvGrpSpPr>
          <p:nvPr/>
        </p:nvGrpSpPr>
        <p:grpSpPr bwMode="auto">
          <a:xfrm>
            <a:off x="4343400" y="3644900"/>
            <a:ext cx="2578100" cy="466725"/>
            <a:chOff x="2736" y="2296"/>
            <a:chExt cx="1624" cy="294"/>
          </a:xfrm>
        </p:grpSpPr>
        <p:sp>
          <p:nvSpPr>
            <p:cNvPr id="32786" name="Text Box 26"/>
            <p:cNvSpPr txBox="1">
              <a:spLocks noChangeArrowheads="1"/>
            </p:cNvSpPr>
            <p:nvPr/>
          </p:nvSpPr>
          <p:spPr bwMode="auto">
            <a:xfrm>
              <a:off x="3056" y="2296"/>
              <a:ext cx="1304" cy="29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多商品流问题</a:t>
              </a:r>
            </a:p>
          </p:txBody>
        </p:sp>
        <p:sp>
          <p:nvSpPr>
            <p:cNvPr id="32787" name="Line 27"/>
            <p:cNvSpPr>
              <a:spLocks noChangeShapeType="1"/>
            </p:cNvSpPr>
            <p:nvPr/>
          </p:nvSpPr>
          <p:spPr bwMode="auto">
            <a:xfrm>
              <a:off x="2736" y="2440"/>
              <a:ext cx="304"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 name="组合 1"/>
          <p:cNvGrpSpPr>
            <a:grpSpLocks/>
          </p:cNvGrpSpPr>
          <p:nvPr/>
        </p:nvGrpSpPr>
        <p:grpSpPr bwMode="auto">
          <a:xfrm>
            <a:off x="939800" y="1917700"/>
            <a:ext cx="2717800" cy="3225800"/>
            <a:chOff x="939800" y="1917700"/>
            <a:chExt cx="2717800" cy="3225800"/>
          </a:xfrm>
        </p:grpSpPr>
        <p:sp>
          <p:nvSpPr>
            <p:cNvPr id="32783" name="Line 4"/>
            <p:cNvSpPr>
              <a:spLocks noChangeShapeType="1"/>
            </p:cNvSpPr>
            <p:nvPr/>
          </p:nvSpPr>
          <p:spPr bwMode="auto">
            <a:xfrm flipH="1">
              <a:off x="1295400" y="51435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Text Box 6"/>
            <p:cNvSpPr txBox="1">
              <a:spLocks noChangeArrowheads="1"/>
            </p:cNvSpPr>
            <p:nvPr/>
          </p:nvSpPr>
          <p:spPr bwMode="auto">
            <a:xfrm>
              <a:off x="1714500" y="46228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rPr>
                <a:t>狭义</a:t>
              </a:r>
              <a:r>
                <a:rPr lang="zh-CN" altLang="en-US" b="1">
                  <a:solidFill>
                    <a:schemeClr val="tx1"/>
                  </a:solidFill>
                </a:rPr>
                <a:t>模型</a:t>
              </a:r>
            </a:p>
          </p:txBody>
        </p:sp>
        <p:sp>
          <p:nvSpPr>
            <p:cNvPr id="32785" name="Text Box 28"/>
            <p:cNvSpPr txBox="1">
              <a:spLocks noChangeArrowheads="1"/>
            </p:cNvSpPr>
            <p:nvPr/>
          </p:nvSpPr>
          <p:spPr bwMode="auto">
            <a:xfrm>
              <a:off x="939800" y="1917700"/>
              <a:ext cx="2628900" cy="2686050"/>
            </a:xfrm>
            <a:prstGeom prst="rect">
              <a:avLst/>
            </a:prstGeom>
            <a:noFill/>
            <a:ln w="38100" cap="rnd" cmpd="dbl"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p:txBody>
        </p:sp>
      </p:grpSp>
      <p:grpSp>
        <p:nvGrpSpPr>
          <p:cNvPr id="3" name="组合 2"/>
          <p:cNvGrpSpPr>
            <a:grpSpLocks/>
          </p:cNvGrpSpPr>
          <p:nvPr/>
        </p:nvGrpSpPr>
        <p:grpSpPr bwMode="auto">
          <a:xfrm>
            <a:off x="4483100" y="1930400"/>
            <a:ext cx="4165600" cy="3200400"/>
            <a:chOff x="4483100" y="1930400"/>
            <a:chExt cx="4165600" cy="3200400"/>
          </a:xfrm>
        </p:grpSpPr>
        <p:sp>
          <p:nvSpPr>
            <p:cNvPr id="32780" name="Line 5"/>
            <p:cNvSpPr>
              <a:spLocks noChangeShapeType="1"/>
            </p:cNvSpPr>
            <p:nvPr/>
          </p:nvSpPr>
          <p:spPr bwMode="auto">
            <a:xfrm>
              <a:off x="4483100" y="5130800"/>
              <a:ext cx="2324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1" name="Text Box 7"/>
            <p:cNvSpPr txBox="1">
              <a:spLocks noChangeArrowheads="1"/>
            </p:cNvSpPr>
            <p:nvPr/>
          </p:nvSpPr>
          <p:spPr bwMode="auto">
            <a:xfrm>
              <a:off x="4838700" y="45720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rPr>
                <a:t>广义</a:t>
              </a:r>
              <a:r>
                <a:rPr lang="zh-CN" altLang="en-US" b="1">
                  <a:solidFill>
                    <a:schemeClr val="tx1"/>
                  </a:solidFill>
                </a:rPr>
                <a:t>模型</a:t>
              </a:r>
            </a:p>
          </p:txBody>
        </p:sp>
        <p:sp>
          <p:nvSpPr>
            <p:cNvPr id="32782" name="Text Box 29"/>
            <p:cNvSpPr txBox="1">
              <a:spLocks noChangeArrowheads="1"/>
            </p:cNvSpPr>
            <p:nvPr/>
          </p:nvSpPr>
          <p:spPr bwMode="auto">
            <a:xfrm>
              <a:off x="4546600" y="1930400"/>
              <a:ext cx="4102100" cy="2686050"/>
            </a:xfrm>
            <a:prstGeom prst="rect">
              <a:avLst/>
            </a:prstGeom>
            <a:noFill/>
            <a:ln w="38100" cap="rnd" cmpd="dbl"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711200" y="1866900"/>
            <a:ext cx="8026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914400" indent="-45720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sz="2800">
                <a:solidFill>
                  <a:schemeClr val="tx1"/>
                </a:solidFill>
                <a:latin typeface="黑体" pitchFamily="2" charset="-122"/>
                <a:ea typeface="黑体" pitchFamily="2" charset="-122"/>
              </a:rPr>
              <a:t>运输问题与运输表－</a:t>
            </a:r>
            <a:r>
              <a:rPr lang="zh-CN" altLang="en-US" sz="2800">
                <a:solidFill>
                  <a:srgbClr val="0070C0"/>
                </a:solidFill>
                <a:latin typeface="黑体" pitchFamily="2" charset="-122"/>
                <a:ea typeface="黑体" pitchFamily="2" charset="-122"/>
              </a:rPr>
              <a:t>建模</a:t>
            </a:r>
            <a:r>
              <a:rPr lang="zh-CN" altLang="en-US" sz="2800">
                <a:solidFill>
                  <a:schemeClr val="tx1"/>
                </a:solidFill>
                <a:latin typeface="黑体" pitchFamily="2" charset="-122"/>
                <a:ea typeface="黑体" pitchFamily="2" charset="-122"/>
              </a:rPr>
              <a:t>与</a:t>
            </a:r>
            <a:r>
              <a:rPr lang="zh-CN" altLang="en-US" sz="2800">
                <a:solidFill>
                  <a:srgbClr val="0070C0"/>
                </a:solidFill>
                <a:latin typeface="黑体" pitchFamily="2" charset="-122"/>
                <a:ea typeface="黑体" pitchFamily="2" charset="-122"/>
              </a:rPr>
              <a:t>应用</a:t>
            </a:r>
            <a:endParaRPr lang="en-US" altLang="zh-CN" sz="2800">
              <a:solidFill>
                <a:srgbClr val="0070C0"/>
              </a:solidFill>
              <a:latin typeface="黑体" pitchFamily="2" charset="-122"/>
              <a:ea typeface="黑体" pitchFamily="2" charset="-122"/>
            </a:endParaRPr>
          </a:p>
          <a:p>
            <a:pPr algn="l">
              <a:buFont typeface="Wingdings" pitchFamily="2" charset="2"/>
              <a:buChar char="l"/>
            </a:pPr>
            <a:r>
              <a:rPr lang="zh-CN" altLang="en-US" sz="2800">
                <a:solidFill>
                  <a:schemeClr val="tx1"/>
                </a:solidFill>
                <a:latin typeface="黑体" pitchFamily="2" charset="-122"/>
                <a:ea typeface="黑体" pitchFamily="2" charset="-122"/>
              </a:rPr>
              <a:t>指派问题</a:t>
            </a:r>
            <a:r>
              <a:rPr lang="en-US" altLang="zh-CN" sz="2800">
                <a:solidFill>
                  <a:schemeClr val="tx1"/>
                </a:solidFill>
                <a:latin typeface="黑体" pitchFamily="2" charset="-122"/>
                <a:ea typeface="黑体" pitchFamily="2" charset="-122"/>
              </a:rPr>
              <a:t>—</a:t>
            </a:r>
            <a:r>
              <a:rPr lang="zh-CN" altLang="en-US" sz="2800">
                <a:solidFill>
                  <a:srgbClr val="0070C0"/>
                </a:solidFill>
                <a:latin typeface="黑体" pitchFamily="2" charset="-122"/>
                <a:ea typeface="黑体" pitchFamily="2" charset="-122"/>
              </a:rPr>
              <a:t>建模</a:t>
            </a:r>
            <a:r>
              <a:rPr lang="zh-CN" altLang="en-US" sz="2800">
                <a:solidFill>
                  <a:schemeClr val="tx1"/>
                </a:solidFill>
                <a:latin typeface="黑体" pitchFamily="2" charset="-122"/>
                <a:ea typeface="黑体" pitchFamily="2" charset="-122"/>
              </a:rPr>
              <a:t>与</a:t>
            </a:r>
            <a:r>
              <a:rPr lang="zh-CN" altLang="en-US" sz="2800">
                <a:solidFill>
                  <a:srgbClr val="0070C0"/>
                </a:solidFill>
                <a:latin typeface="黑体" pitchFamily="2" charset="-122"/>
                <a:ea typeface="黑体" pitchFamily="2" charset="-122"/>
              </a:rPr>
              <a:t>整性定理</a:t>
            </a:r>
            <a:endParaRPr lang="en-US" altLang="zh-CN" sz="2800">
              <a:solidFill>
                <a:srgbClr val="0070C0"/>
              </a:solidFill>
              <a:latin typeface="黑体" pitchFamily="2" charset="-122"/>
              <a:ea typeface="黑体" pitchFamily="2" charset="-122"/>
            </a:endParaRPr>
          </a:p>
          <a:p>
            <a:pPr algn="l">
              <a:buFont typeface="Wingdings" pitchFamily="2" charset="2"/>
              <a:buChar char="l"/>
            </a:pPr>
            <a:r>
              <a:rPr lang="zh-CN" altLang="en-US" sz="2800">
                <a:solidFill>
                  <a:schemeClr val="tx1"/>
                </a:solidFill>
                <a:latin typeface="黑体" pitchFamily="2" charset="-122"/>
                <a:ea typeface="黑体" pitchFamily="2" charset="-122"/>
              </a:rPr>
              <a:t>最大流问题</a:t>
            </a:r>
            <a:endParaRPr lang="en-US" altLang="zh-CN" sz="2800">
              <a:solidFill>
                <a:srgbClr val="0070C0"/>
              </a:solidFill>
              <a:latin typeface="黑体" pitchFamily="2" charset="-122"/>
              <a:ea typeface="黑体" pitchFamily="2" charset="-122"/>
            </a:endParaRPr>
          </a:p>
          <a:p>
            <a:pPr lvl="1" algn="l">
              <a:buFont typeface="Wingdings" pitchFamily="2" charset="2"/>
              <a:buChar char="u"/>
            </a:pPr>
            <a:r>
              <a:rPr lang="zh-CN" altLang="en-US" sz="2800">
                <a:solidFill>
                  <a:schemeClr val="tx1"/>
                </a:solidFill>
                <a:latin typeface="黑体" pitchFamily="2" charset="-122"/>
                <a:ea typeface="黑体" pitchFamily="2" charset="-122"/>
              </a:rPr>
              <a:t>最大流问题的表述</a:t>
            </a:r>
            <a:r>
              <a:rPr lang="en-US" altLang="zh-CN" sz="2800">
                <a:solidFill>
                  <a:schemeClr val="tx1"/>
                </a:solidFill>
                <a:latin typeface="黑体" pitchFamily="2" charset="-122"/>
                <a:ea typeface="黑体" pitchFamily="2" charset="-122"/>
              </a:rPr>
              <a:t>—</a:t>
            </a:r>
            <a:r>
              <a:rPr lang="zh-CN" altLang="en-US" sz="2800">
                <a:solidFill>
                  <a:srgbClr val="0070C0"/>
                </a:solidFill>
                <a:latin typeface="黑体" pitchFamily="2" charset="-122"/>
                <a:ea typeface="黑体" pitchFamily="2" charset="-122"/>
              </a:rPr>
              <a:t>建模</a:t>
            </a:r>
            <a:endParaRPr lang="en-US" altLang="zh-CN" sz="2800">
              <a:solidFill>
                <a:schemeClr val="tx1"/>
              </a:solidFill>
              <a:latin typeface="黑体" pitchFamily="2" charset="-122"/>
              <a:ea typeface="黑体" pitchFamily="2" charset="-122"/>
            </a:endParaRPr>
          </a:p>
          <a:p>
            <a:pPr lvl="1" algn="l">
              <a:buFont typeface="Wingdings" pitchFamily="2" charset="2"/>
              <a:buChar char="u"/>
            </a:pPr>
            <a:r>
              <a:rPr lang="zh-CN" altLang="en-US" sz="2800">
                <a:solidFill>
                  <a:schemeClr val="tx1"/>
                </a:solidFill>
                <a:latin typeface="黑体" pitchFamily="2" charset="-122"/>
                <a:ea typeface="黑体" pitchFamily="2" charset="-122"/>
              </a:rPr>
              <a:t>割及割的容量</a:t>
            </a:r>
            <a:r>
              <a:rPr lang="en-US" altLang="zh-CN" sz="2800">
                <a:solidFill>
                  <a:schemeClr val="tx1"/>
                </a:solidFill>
                <a:latin typeface="黑体" pitchFamily="2" charset="-122"/>
                <a:ea typeface="黑体" pitchFamily="2" charset="-122"/>
              </a:rPr>
              <a:t>—</a:t>
            </a:r>
            <a:r>
              <a:rPr lang="zh-CN" altLang="en-US" sz="2800">
                <a:solidFill>
                  <a:srgbClr val="0070C0"/>
                </a:solidFill>
                <a:latin typeface="黑体" pitchFamily="2" charset="-122"/>
                <a:ea typeface="黑体" pitchFamily="2" charset="-122"/>
              </a:rPr>
              <a:t>基本概念</a:t>
            </a:r>
            <a:endParaRPr lang="en-US" altLang="zh-CN" sz="2800">
              <a:solidFill>
                <a:schemeClr val="tx1"/>
              </a:solidFill>
              <a:latin typeface="黑体" pitchFamily="2" charset="-122"/>
              <a:ea typeface="黑体" pitchFamily="2" charset="-122"/>
            </a:endParaRPr>
          </a:p>
          <a:p>
            <a:pPr lvl="1" algn="l">
              <a:buFont typeface="Wingdings" pitchFamily="2" charset="2"/>
              <a:buChar char="u"/>
            </a:pPr>
            <a:r>
              <a:rPr lang="zh-CN" altLang="en-US" sz="2800">
                <a:solidFill>
                  <a:schemeClr val="tx1"/>
                </a:solidFill>
                <a:latin typeface="黑体" pitchFamily="2" charset="-122"/>
                <a:ea typeface="黑体" pitchFamily="2" charset="-122"/>
              </a:rPr>
              <a:t>最大流－最小割定理</a:t>
            </a:r>
            <a:r>
              <a:rPr lang="en-US" altLang="zh-CN" sz="2800">
                <a:solidFill>
                  <a:schemeClr val="tx1"/>
                </a:solidFill>
                <a:latin typeface="黑体" pitchFamily="2" charset="-122"/>
                <a:ea typeface="黑体" pitchFamily="2" charset="-122"/>
              </a:rPr>
              <a:t>—</a:t>
            </a:r>
            <a:r>
              <a:rPr lang="zh-CN" altLang="en-US" sz="2800">
                <a:solidFill>
                  <a:srgbClr val="0070C0"/>
                </a:solidFill>
                <a:latin typeface="黑体" pitchFamily="2" charset="-122"/>
                <a:ea typeface="黑体" pitchFamily="2" charset="-122"/>
              </a:rPr>
              <a:t>难点</a:t>
            </a:r>
            <a:endParaRPr lang="en-US" altLang="zh-CN" sz="2800">
              <a:solidFill>
                <a:schemeClr val="tx1"/>
              </a:solidFill>
              <a:latin typeface="黑体" pitchFamily="2" charset="-122"/>
              <a:ea typeface="黑体" pitchFamily="2" charset="-122"/>
            </a:endParaRPr>
          </a:p>
          <a:p>
            <a:pPr algn="l">
              <a:buFont typeface="Wingdings" pitchFamily="2" charset="2"/>
              <a:buChar char="l"/>
            </a:pPr>
            <a:r>
              <a:rPr lang="zh-CN" altLang="en-US" sz="2800">
                <a:solidFill>
                  <a:schemeClr val="tx1"/>
                </a:solidFill>
                <a:latin typeface="黑体" pitchFamily="2" charset="-122"/>
                <a:ea typeface="黑体" pitchFamily="2" charset="-122"/>
              </a:rPr>
              <a:t>最短路问题－</a:t>
            </a:r>
            <a:r>
              <a:rPr lang="zh-CN" altLang="en-US" sz="2800">
                <a:solidFill>
                  <a:srgbClr val="0070C0"/>
                </a:solidFill>
                <a:latin typeface="黑体" pitchFamily="2" charset="-122"/>
                <a:ea typeface="黑体" pitchFamily="2" charset="-122"/>
              </a:rPr>
              <a:t>应用</a:t>
            </a:r>
            <a:r>
              <a:rPr lang="en-US" altLang="zh-CN" sz="2800">
                <a:solidFill>
                  <a:srgbClr val="0070C0"/>
                </a:solidFill>
                <a:latin typeface="黑体" pitchFamily="2" charset="-122"/>
                <a:ea typeface="黑体" pitchFamily="2" charset="-122"/>
              </a:rPr>
              <a:t>(</a:t>
            </a:r>
            <a:r>
              <a:rPr lang="zh-CN" altLang="en-US" sz="2800">
                <a:solidFill>
                  <a:srgbClr val="0070C0"/>
                </a:solidFill>
                <a:latin typeface="黑体" pitchFamily="2" charset="-122"/>
                <a:ea typeface="黑体" pitchFamily="2" charset="-122"/>
              </a:rPr>
              <a:t>了解</a:t>
            </a:r>
            <a:r>
              <a:rPr lang="en-US" altLang="zh-CN" sz="2800">
                <a:solidFill>
                  <a:srgbClr val="0070C0"/>
                </a:solidFill>
                <a:latin typeface="黑体" pitchFamily="2" charset="-122"/>
                <a:ea typeface="黑体" pitchFamily="2" charset="-122"/>
              </a:rPr>
              <a:t>)</a:t>
            </a:r>
            <a:endParaRPr lang="zh-CN" altLang="en-US" sz="2800">
              <a:solidFill>
                <a:srgbClr val="0070C0"/>
              </a:solidFill>
              <a:latin typeface="黑体" pitchFamily="2" charset="-122"/>
              <a:ea typeface="黑体" pitchFamily="2" charset="-122"/>
            </a:endParaRPr>
          </a:p>
        </p:txBody>
      </p:sp>
      <p:sp>
        <p:nvSpPr>
          <p:cNvPr id="33795" name="TextBox 2"/>
          <p:cNvSpPr txBox="1">
            <a:spLocks noChangeArrowheads="1"/>
          </p:cNvSpPr>
          <p:nvPr/>
        </p:nvSpPr>
        <p:spPr bwMode="auto">
          <a:xfrm>
            <a:off x="2298700" y="838200"/>
            <a:ext cx="4864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本节内容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20700" y="436563"/>
            <a:ext cx="637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8080"/>
                </a:solidFill>
              </a:rPr>
              <a:t>运输问题</a:t>
            </a:r>
            <a:r>
              <a:rPr lang="en-US" altLang="zh-CN" sz="3200" b="1">
                <a:solidFill>
                  <a:srgbClr val="008080"/>
                </a:solidFill>
              </a:rPr>
              <a:t>(transportation problem)</a:t>
            </a:r>
          </a:p>
        </p:txBody>
      </p:sp>
      <p:sp>
        <p:nvSpPr>
          <p:cNvPr id="34819" name="Text Box 3"/>
          <p:cNvSpPr txBox="1">
            <a:spLocks noChangeArrowheads="1"/>
          </p:cNvSpPr>
          <p:nvPr/>
        </p:nvSpPr>
        <p:spPr bwMode="auto">
          <a:xfrm>
            <a:off x="584200" y="10033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每个节点是两种类型之一</a:t>
            </a:r>
          </a:p>
        </p:txBody>
      </p:sp>
      <p:sp>
        <p:nvSpPr>
          <p:cNvPr id="34820" name="Text Box 4"/>
          <p:cNvSpPr txBox="1">
            <a:spLocks noChangeArrowheads="1"/>
          </p:cNvSpPr>
          <p:nvPr/>
        </p:nvSpPr>
        <p:spPr bwMode="auto">
          <a:xfrm>
            <a:off x="698500" y="1506538"/>
            <a:ext cx="24003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40000"/>
              </a:spcBef>
              <a:buFont typeface="Wingdings" pitchFamily="2" charset="2"/>
              <a:buChar char="l"/>
            </a:pPr>
            <a:r>
              <a:rPr lang="en-US" altLang="zh-CN" b="1">
                <a:solidFill>
                  <a:schemeClr val="tx1"/>
                </a:solidFill>
              </a:rPr>
              <a:t> </a:t>
            </a:r>
            <a:r>
              <a:rPr lang="zh-CN" altLang="en-US" b="1">
                <a:solidFill>
                  <a:schemeClr val="tx1"/>
                </a:solidFill>
              </a:rPr>
              <a:t>源</a:t>
            </a:r>
            <a:r>
              <a:rPr lang="en-US" altLang="zh-CN" b="1">
                <a:solidFill>
                  <a:schemeClr val="tx1"/>
                </a:solidFill>
              </a:rPr>
              <a:t>(</a:t>
            </a:r>
            <a:r>
              <a:rPr lang="zh-CN" altLang="en-US" b="1">
                <a:solidFill>
                  <a:schemeClr val="tx1"/>
                </a:solidFill>
              </a:rPr>
              <a:t>供给</a:t>
            </a:r>
            <a:r>
              <a:rPr lang="en-US" altLang="zh-CN" b="1">
                <a:solidFill>
                  <a:schemeClr val="tx1"/>
                </a:solidFill>
              </a:rPr>
              <a:t>)</a:t>
            </a:r>
            <a:r>
              <a:rPr lang="zh-CN" altLang="en-US" b="1">
                <a:solidFill>
                  <a:schemeClr val="tx1"/>
                </a:solidFill>
              </a:rPr>
              <a:t>节点</a:t>
            </a:r>
          </a:p>
          <a:p>
            <a:pPr algn="l">
              <a:spcBef>
                <a:spcPct val="40000"/>
              </a:spcBef>
              <a:buFont typeface="Wingdings" pitchFamily="2" charset="2"/>
              <a:buChar char="l"/>
            </a:pPr>
            <a:r>
              <a:rPr lang="zh-CN" altLang="en-US" b="1">
                <a:solidFill>
                  <a:schemeClr val="tx1"/>
                </a:solidFill>
              </a:rPr>
              <a:t> 宿</a:t>
            </a:r>
            <a:r>
              <a:rPr lang="en-US" altLang="zh-CN" b="1">
                <a:solidFill>
                  <a:schemeClr val="tx1"/>
                </a:solidFill>
              </a:rPr>
              <a:t>(</a:t>
            </a:r>
            <a:r>
              <a:rPr lang="zh-CN" altLang="en-US" b="1">
                <a:solidFill>
                  <a:schemeClr val="tx1"/>
                </a:solidFill>
              </a:rPr>
              <a:t>需求</a:t>
            </a:r>
            <a:r>
              <a:rPr lang="en-US" altLang="zh-CN" b="1">
                <a:solidFill>
                  <a:schemeClr val="tx1"/>
                </a:solidFill>
              </a:rPr>
              <a:t>)</a:t>
            </a:r>
            <a:r>
              <a:rPr lang="zh-CN" altLang="en-US" b="1">
                <a:solidFill>
                  <a:schemeClr val="tx1"/>
                </a:solidFill>
              </a:rPr>
              <a:t>节点</a:t>
            </a:r>
          </a:p>
        </p:txBody>
      </p:sp>
      <p:sp>
        <p:nvSpPr>
          <p:cNvPr id="44037" name="Text Box 5"/>
          <p:cNvSpPr txBox="1">
            <a:spLocks noChangeArrowheads="1"/>
          </p:cNvSpPr>
          <p:nvPr/>
        </p:nvSpPr>
        <p:spPr bwMode="auto">
          <a:xfrm>
            <a:off x="5130800" y="4543425"/>
            <a:ext cx="2339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每条弧满足：</a:t>
            </a:r>
          </a:p>
        </p:txBody>
      </p:sp>
      <p:sp>
        <p:nvSpPr>
          <p:cNvPr id="44038" name="Text Box 6"/>
          <p:cNvSpPr txBox="1">
            <a:spLocks noChangeArrowheads="1"/>
          </p:cNvSpPr>
          <p:nvPr/>
        </p:nvSpPr>
        <p:spPr bwMode="auto">
          <a:xfrm>
            <a:off x="5245100" y="5057775"/>
            <a:ext cx="22637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40000"/>
              </a:spcBef>
              <a:buFont typeface="Wingdings" pitchFamily="2" charset="2"/>
              <a:buChar char="l"/>
            </a:pPr>
            <a:r>
              <a:rPr lang="zh-CN" altLang="en-US" b="1">
                <a:solidFill>
                  <a:schemeClr val="tx1"/>
                </a:solidFill>
              </a:rPr>
              <a:t>尾是源节点</a:t>
            </a:r>
          </a:p>
          <a:p>
            <a:pPr algn="l">
              <a:spcBef>
                <a:spcPct val="40000"/>
              </a:spcBef>
              <a:buFont typeface="Wingdings" pitchFamily="2" charset="2"/>
              <a:buChar char="l"/>
            </a:pPr>
            <a:r>
              <a:rPr lang="zh-CN" altLang="en-US" b="1">
                <a:solidFill>
                  <a:schemeClr val="tx1"/>
                </a:solidFill>
              </a:rPr>
              <a:t>头是宿节点 </a:t>
            </a:r>
          </a:p>
        </p:txBody>
      </p:sp>
      <p:sp>
        <p:nvSpPr>
          <p:cNvPr id="44040" name="Text Box 8"/>
          <p:cNvSpPr txBox="1">
            <a:spLocks noChangeArrowheads="1"/>
          </p:cNvSpPr>
          <p:nvPr/>
        </p:nvSpPr>
        <p:spPr bwMode="auto">
          <a:xfrm>
            <a:off x="5083175" y="4140200"/>
            <a:ext cx="287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二部</a:t>
            </a:r>
            <a:r>
              <a:rPr lang="en-US" altLang="zh-CN" b="1"/>
              <a:t>/</a:t>
            </a:r>
            <a:r>
              <a:rPr lang="zh-CN" altLang="en-US" b="1"/>
              <a:t>分图</a:t>
            </a:r>
            <a:r>
              <a:rPr lang="en-US" altLang="zh-CN" b="1"/>
              <a:t>(bipartite)</a:t>
            </a:r>
          </a:p>
        </p:txBody>
      </p:sp>
      <p:pic>
        <p:nvPicPr>
          <p:cNvPr id="3482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2574925"/>
            <a:ext cx="3116263"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8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5" y="1397000"/>
            <a:ext cx="5641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4"/>
                                        </p:tgtEl>
                                        <p:attrNameLst>
                                          <p:attrName>style.visibility</p:attrName>
                                        </p:attrNameLst>
                                      </p:cBhvr>
                                      <p:to>
                                        <p:strVal val="visible"/>
                                      </p:to>
                                    </p:set>
                                    <p:animEffect transition="in" filter="wipe(up)">
                                      <p:cBhvr>
                                        <p:cTn id="7" dur="500"/>
                                        <p:tgtEl>
                                          <p:spTgt spid="33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40"/>
                                        </p:tgtEl>
                                        <p:attrNameLst>
                                          <p:attrName>style.visibility</p:attrName>
                                        </p:attrNameLst>
                                      </p:cBhvr>
                                      <p:to>
                                        <p:strVal val="visible"/>
                                      </p:to>
                                    </p:set>
                                    <p:animEffect transition="in" filter="wipe(left)">
                                      <p:cBhvr>
                                        <p:cTn id="12" dur="500"/>
                                        <p:tgtEl>
                                          <p:spTgt spid="44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wipe(up)">
                                      <p:cBhvr>
                                        <p:cTn id="17" dur="500"/>
                                        <p:tgtEl>
                                          <p:spTgt spid="4403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4038"/>
                                        </p:tgtEl>
                                        <p:attrNameLst>
                                          <p:attrName>style.visibility</p:attrName>
                                        </p:attrNameLst>
                                      </p:cBhvr>
                                      <p:to>
                                        <p:strVal val="visible"/>
                                      </p:to>
                                    </p:set>
                                    <p:animEffect transition="in" filter="wipe(up)">
                                      <p:cBhvr>
                                        <p:cTn id="20"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P spid="44038" grpId="0"/>
      <p:bldP spid="440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5" name="Group 5"/>
          <p:cNvGraphicFramePr>
            <a:graphicFrameLocks noGrp="1"/>
          </p:cNvGraphicFramePr>
          <p:nvPr/>
        </p:nvGraphicFramePr>
        <p:xfrm>
          <a:off x="5207000" y="342900"/>
          <a:ext cx="3022600" cy="2743199"/>
        </p:xfrm>
        <a:graphic>
          <a:graphicData uri="http://schemas.openxmlformats.org/drawingml/2006/table">
            <a:tbl>
              <a:tblPr/>
              <a:tblGrid>
                <a:gridCol w="1198563">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654050">
                  <a:extLst>
                    <a:ext uri="{9D8B030D-6E8A-4147-A177-3AD203B41FA5}">
                      <a16:colId xmlns:a16="http://schemas.microsoft.com/office/drawing/2014/main" val="20003"/>
                    </a:ext>
                  </a:extLst>
                </a:gridCol>
              </a:tblGrid>
              <a:tr h="890201">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a:ln>
                            <a:noFill/>
                          </a:ln>
                          <a:solidFill>
                            <a:schemeClr val="tx1"/>
                          </a:solidFill>
                          <a:effectLst/>
                          <a:latin typeface="Calibri" pitchFamily="34" charset="0"/>
                          <a:ea typeface="宋体" pitchFamily="2" charset="-122"/>
                        </a:rPr>
                        <a:t>     </a:t>
                      </a:r>
                      <a:r>
                        <a:rPr kumimoji="0" lang="zh-CN" altLang="en-US" sz="1800" b="1" i="0" u="none" strike="noStrike" cap="none" normalizeH="0" baseline="0">
                          <a:ln>
                            <a:noFill/>
                          </a:ln>
                          <a:solidFill>
                            <a:schemeClr val="tx1"/>
                          </a:solidFill>
                          <a:effectLst/>
                          <a:latin typeface="Calibri" pitchFamily="34" charset="0"/>
                          <a:ea typeface="宋体" pitchFamily="2" charset="-122"/>
                        </a:rPr>
                        <a:t>需求量</a:t>
                      </a:r>
                    </a:p>
                    <a:p>
                      <a:pPr marL="0" marR="0" lvl="0" indent="0" algn="l" defTabSz="914400" rtl="0" eaLnBrk="1" fontAlgn="base" latinLnBrk="0" hangingPunct="1">
                        <a:lnSpc>
                          <a:spcPct val="100000"/>
                        </a:lnSpc>
                        <a:spcBef>
                          <a:spcPct val="80000"/>
                        </a:spcBef>
                        <a:spcAft>
                          <a:spcPct val="0"/>
                        </a:spcAft>
                        <a:buClrTx/>
                        <a:buSzTx/>
                        <a:buFont typeface="Arial" pitchFamily="34" charset="0"/>
                        <a:buNone/>
                        <a:tabLst/>
                      </a:pPr>
                      <a:r>
                        <a:rPr kumimoji="0" lang="zh-CN" altLang="en-US" sz="1800" b="1" i="0" u="none" strike="noStrike" cap="none" normalizeH="0" baseline="0">
                          <a:ln>
                            <a:noFill/>
                          </a:ln>
                          <a:solidFill>
                            <a:schemeClr val="tx1"/>
                          </a:solidFill>
                          <a:effectLst/>
                          <a:latin typeface="Calibri" pitchFamily="34" charset="0"/>
                          <a:ea typeface="宋体" pitchFamily="2" charset="-122"/>
                        </a:rPr>
                        <a:t>供给量</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27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113">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7  </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9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9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18</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9</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9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5874" name="Text Box 2"/>
          <p:cNvSpPr txBox="1">
            <a:spLocks noChangeArrowheads="1"/>
          </p:cNvSpPr>
          <p:nvPr/>
        </p:nvSpPr>
        <p:spPr bwMode="auto">
          <a:xfrm>
            <a:off x="495300" y="373063"/>
            <a:ext cx="4635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8080"/>
                </a:solidFill>
              </a:rPr>
              <a:t>运输问题的表上作业法</a:t>
            </a:r>
          </a:p>
        </p:txBody>
      </p:sp>
      <p:pic>
        <p:nvPicPr>
          <p:cNvPr id="3587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858838"/>
            <a:ext cx="3009900"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9000" name="Text Box 18"/>
          <p:cNvSpPr txBox="1">
            <a:spLocks noChangeArrowheads="1"/>
          </p:cNvSpPr>
          <p:nvPr/>
        </p:nvSpPr>
        <p:spPr bwMode="auto">
          <a:xfrm>
            <a:off x="765175" y="4337050"/>
            <a:ext cx="3149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b="1" dirty="0">
                <a:solidFill>
                  <a:schemeClr val="tx1"/>
                </a:solidFill>
              </a:rPr>
              <a:t>7 </a:t>
            </a:r>
            <a:r>
              <a:rPr lang="zh-CN" altLang="en-US" sz="2000" b="1" dirty="0">
                <a:solidFill>
                  <a:schemeClr val="tx1"/>
                </a:solidFill>
              </a:rPr>
              <a:t>个节点 </a:t>
            </a:r>
            <a:r>
              <a:rPr lang="en-US" altLang="zh-CN" sz="2000" b="1" dirty="0">
                <a:solidFill>
                  <a:schemeClr val="tx1"/>
                </a:solidFill>
              </a:rPr>
              <a:t>8 </a:t>
            </a:r>
            <a:r>
              <a:rPr lang="zh-CN" altLang="en-US" sz="2000" b="1" dirty="0">
                <a:solidFill>
                  <a:schemeClr val="tx1"/>
                </a:solidFill>
              </a:rPr>
              <a:t>条弧！</a:t>
            </a:r>
          </a:p>
          <a:p>
            <a:pPr algn="l">
              <a:spcBef>
                <a:spcPct val="50000"/>
              </a:spcBef>
            </a:pPr>
            <a:r>
              <a:rPr lang="zh-CN" altLang="en-US" sz="2000" b="1" dirty="0">
                <a:solidFill>
                  <a:schemeClr val="tx1"/>
                </a:solidFill>
              </a:rPr>
              <a:t> </a:t>
            </a:r>
            <a:r>
              <a:rPr lang="en-US" altLang="zh-CN" sz="2000" b="1" dirty="0">
                <a:solidFill>
                  <a:schemeClr val="tx1"/>
                </a:solidFill>
              </a:rPr>
              <a:t>7-1=6 </a:t>
            </a:r>
            <a:r>
              <a:rPr lang="zh-CN" altLang="en-US" sz="2000" b="1" dirty="0">
                <a:solidFill>
                  <a:schemeClr val="tx1"/>
                </a:solidFill>
              </a:rPr>
              <a:t>个基变量</a:t>
            </a:r>
            <a:r>
              <a:rPr lang="en-US" altLang="zh-CN" sz="2000" b="1" dirty="0">
                <a:solidFill>
                  <a:schemeClr val="tx1"/>
                </a:solidFill>
              </a:rPr>
              <a:t>(</a:t>
            </a:r>
            <a:r>
              <a:rPr lang="zh-CN" altLang="en-US" sz="2000" b="1" dirty="0">
                <a:solidFill>
                  <a:schemeClr val="tx1"/>
                </a:solidFill>
              </a:rPr>
              <a:t>树弧</a:t>
            </a:r>
            <a:r>
              <a:rPr lang="en-US" altLang="zh-CN" sz="2000" b="1" dirty="0">
                <a:solidFill>
                  <a:schemeClr val="tx1"/>
                </a:solidFill>
              </a:rPr>
              <a:t>)</a:t>
            </a:r>
            <a:r>
              <a:rPr lang="zh-CN" altLang="en-US" sz="2000" b="1" dirty="0">
                <a:solidFill>
                  <a:schemeClr val="tx1"/>
                </a:solidFill>
              </a:rPr>
              <a:t>，</a:t>
            </a:r>
          </a:p>
          <a:p>
            <a:pPr algn="l">
              <a:spcBef>
                <a:spcPct val="50000"/>
              </a:spcBef>
            </a:pPr>
            <a:r>
              <a:rPr lang="en-US" altLang="zh-CN" sz="2000" b="1" dirty="0">
                <a:solidFill>
                  <a:schemeClr val="tx1"/>
                </a:solidFill>
              </a:rPr>
              <a:t> 8-6=2 </a:t>
            </a:r>
            <a:r>
              <a:rPr lang="zh-CN" altLang="en-US" sz="2000" b="1" dirty="0">
                <a:solidFill>
                  <a:schemeClr val="tx1"/>
                </a:solidFill>
              </a:rPr>
              <a:t>个非基变量</a:t>
            </a:r>
            <a:r>
              <a:rPr lang="en-US" altLang="zh-CN" sz="2000" b="1" dirty="0">
                <a:solidFill>
                  <a:schemeClr val="tx1"/>
                </a:solidFill>
              </a:rPr>
              <a:t>(</a:t>
            </a:r>
            <a:r>
              <a:rPr lang="zh-CN" altLang="en-US" sz="2000" b="1" dirty="0">
                <a:solidFill>
                  <a:schemeClr val="tx1"/>
                </a:solidFill>
              </a:rPr>
              <a:t>非树弧</a:t>
            </a:r>
            <a:r>
              <a:rPr lang="en-US" altLang="zh-CN" sz="2000" b="1" dirty="0">
                <a:solidFill>
                  <a:schemeClr val="tx1"/>
                </a:solidFill>
              </a:rPr>
              <a:t>)</a:t>
            </a:r>
          </a:p>
        </p:txBody>
      </p:sp>
      <p:graphicFrame>
        <p:nvGraphicFramePr>
          <p:cNvPr id="168997" name="Object 37"/>
          <p:cNvGraphicFramePr>
            <a:graphicFrameLocks noChangeAspect="1"/>
          </p:cNvGraphicFramePr>
          <p:nvPr/>
        </p:nvGraphicFramePr>
        <p:xfrm>
          <a:off x="3741738" y="3133725"/>
          <a:ext cx="2371725" cy="3386138"/>
        </p:xfrm>
        <a:graphic>
          <a:graphicData uri="http://schemas.openxmlformats.org/presentationml/2006/ole">
            <mc:AlternateContent xmlns:mc="http://schemas.openxmlformats.org/markup-compatibility/2006">
              <mc:Choice xmlns:v="urn:schemas-microsoft-com:vml" Requires="v">
                <p:oleObj spid="_x0000_s36004" name="Visio" r:id="rId4" imgW="1813519" imgH="2587630" progId="Visio.Drawing.11">
                  <p:embed/>
                </p:oleObj>
              </mc:Choice>
              <mc:Fallback>
                <p:oleObj name="Visio" r:id="rId4" imgW="1813519" imgH="2587630" progId="Visio.Drawing.11">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738" y="3133725"/>
                        <a:ext cx="2371725"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组合 3"/>
          <p:cNvGrpSpPr>
            <a:grpSpLocks/>
          </p:cNvGrpSpPr>
          <p:nvPr/>
        </p:nvGrpSpPr>
        <p:grpSpPr bwMode="auto">
          <a:xfrm>
            <a:off x="6677025" y="3473450"/>
            <a:ext cx="2343150" cy="1746250"/>
            <a:chOff x="6677636" y="3362305"/>
            <a:chExt cx="2341932" cy="1745655"/>
          </a:xfrm>
        </p:grpSpPr>
        <p:sp>
          <p:nvSpPr>
            <p:cNvPr id="2" name="TextBox 1"/>
            <p:cNvSpPr txBox="1">
              <a:spLocks noRot="1" noChangeAspect="1" noMove="1" noResize="1" noEditPoints="1" noAdjustHandles="1" noChangeArrowheads="1" noChangeShapeType="1" noTextEdit="1"/>
            </p:cNvSpPr>
            <p:nvPr/>
          </p:nvSpPr>
          <p:spPr>
            <a:xfrm>
              <a:off x="7477107" y="3362305"/>
              <a:ext cx="1306127" cy="461665"/>
            </a:xfrm>
            <a:prstGeom prst="rect">
              <a:avLst/>
            </a:prstGeom>
            <a:blipFill rotWithShape="1">
              <a:blip r:embed="rId6"/>
              <a:stretch>
                <a:fillRect b="-5333"/>
              </a:stretch>
            </a:blipFill>
          </p:spPr>
          <p:txBody>
            <a:bodyPr/>
            <a:lstStyle/>
            <a:p>
              <a:pPr>
                <a:defRPr/>
              </a:pPr>
              <a:r>
                <a:rPr lang="zh-CN" altLang="en-US">
                  <a:noFill/>
                </a:rPr>
                <a:t> </a:t>
              </a:r>
            </a:p>
          </p:txBody>
        </p:sp>
        <p:sp>
          <p:nvSpPr>
            <p:cNvPr id="8" name="TextBox 7"/>
            <p:cNvSpPr txBox="1">
              <a:spLocks noRot="1" noChangeAspect="1" noMove="1" noResize="1" noEditPoints="1" noAdjustHandles="1" noChangeArrowheads="1" noChangeShapeType="1" noTextEdit="1"/>
            </p:cNvSpPr>
            <p:nvPr/>
          </p:nvSpPr>
          <p:spPr>
            <a:xfrm>
              <a:off x="7510081" y="4213552"/>
              <a:ext cx="1490472" cy="461665"/>
            </a:xfrm>
            <a:prstGeom prst="rect">
              <a:avLst/>
            </a:prstGeom>
            <a:blipFill rotWithShape="1">
              <a:blip r:embed="rId7"/>
              <a:stretch>
                <a:fillRect b="-2632"/>
              </a:stretch>
            </a:blipFill>
          </p:spPr>
          <p:txBody>
            <a:bodyPr/>
            <a:lstStyle/>
            <a:p>
              <a:pPr>
                <a:defRPr/>
              </a:pPr>
              <a:r>
                <a:rPr lang="zh-CN" altLang="en-US">
                  <a:noFill/>
                </a:rPr>
                <a:t> </a:t>
              </a:r>
            </a:p>
          </p:txBody>
        </p:sp>
        <p:sp>
          <p:nvSpPr>
            <p:cNvPr id="9" name="TextBox 8"/>
            <p:cNvSpPr txBox="1">
              <a:spLocks noRot="1" noChangeAspect="1" noMove="1" noResize="1" noEditPoints="1" noAdjustHandles="1" noChangeArrowheads="1" noChangeShapeType="1" noTextEdit="1"/>
            </p:cNvSpPr>
            <p:nvPr/>
          </p:nvSpPr>
          <p:spPr>
            <a:xfrm>
              <a:off x="6677636" y="3785870"/>
              <a:ext cx="2316532" cy="461665"/>
            </a:xfrm>
            <a:prstGeom prst="rect">
              <a:avLst/>
            </a:prstGeom>
            <a:blipFill rotWithShape="1">
              <a:blip r:embed="rId8"/>
              <a:stretch>
                <a:fillRect b="-3947"/>
              </a:stretch>
            </a:blipFill>
          </p:spPr>
          <p:txBody>
            <a:bodyPr/>
            <a:lstStyle/>
            <a:p>
              <a:pPr>
                <a:defRPr/>
              </a:pPr>
              <a:r>
                <a:rPr lang="zh-CN" altLang="en-US">
                  <a:noFill/>
                </a:rPr>
                <a:t> </a:t>
              </a:r>
            </a:p>
          </p:txBody>
        </p:sp>
        <p:sp>
          <p:nvSpPr>
            <p:cNvPr id="11" name="TextBox 10"/>
            <p:cNvSpPr txBox="1">
              <a:spLocks noRot="1" noChangeAspect="1" noMove="1" noResize="1" noEditPoints="1" noAdjustHandles="1" noChangeArrowheads="1" noChangeShapeType="1" noTextEdit="1"/>
            </p:cNvSpPr>
            <p:nvPr/>
          </p:nvSpPr>
          <p:spPr>
            <a:xfrm>
              <a:off x="6703036" y="4646295"/>
              <a:ext cx="2316532" cy="461665"/>
            </a:xfrm>
            <a:prstGeom prst="rect">
              <a:avLst/>
            </a:prstGeom>
            <a:blipFill rotWithShape="1">
              <a:blip r:embed="rId9"/>
              <a:stretch>
                <a:fillRect b="-2632"/>
              </a:stretch>
            </a:blipFill>
          </p:spPr>
          <p:txBody>
            <a:bodyPr/>
            <a:lstStyle/>
            <a:p>
              <a:pPr>
                <a:defRPr/>
              </a:pPr>
              <a:r>
                <a:rPr lang="zh-CN" altLang="en-US">
                  <a:noFill/>
                </a:rPr>
                <a:t> </a:t>
              </a:r>
            </a:p>
          </p:txBody>
        </p:sp>
      </p:grpSp>
      <p:grpSp>
        <p:nvGrpSpPr>
          <p:cNvPr id="3" name="组合 2"/>
          <p:cNvGrpSpPr>
            <a:grpSpLocks/>
          </p:cNvGrpSpPr>
          <p:nvPr/>
        </p:nvGrpSpPr>
        <p:grpSpPr bwMode="auto">
          <a:xfrm>
            <a:off x="5921375" y="5230813"/>
            <a:ext cx="3154363" cy="1300162"/>
            <a:chOff x="5921706" y="5230495"/>
            <a:chExt cx="3154732" cy="1299865"/>
          </a:xfrm>
        </p:grpSpPr>
        <p:sp>
          <p:nvSpPr>
            <p:cNvPr id="10" name="TextBox 9"/>
            <p:cNvSpPr txBox="1">
              <a:spLocks noRot="1" noChangeAspect="1" noMove="1" noResize="1" noEditPoints="1" noAdjustHandles="1" noChangeArrowheads="1" noChangeShapeType="1" noTextEdit="1"/>
            </p:cNvSpPr>
            <p:nvPr/>
          </p:nvSpPr>
          <p:spPr>
            <a:xfrm>
              <a:off x="6715736" y="5230495"/>
              <a:ext cx="2316532" cy="461665"/>
            </a:xfrm>
            <a:prstGeom prst="rect">
              <a:avLst/>
            </a:prstGeom>
            <a:blipFill rotWithShape="1">
              <a:blip r:embed="rId10"/>
              <a:stretch>
                <a:fillRect b="-3947"/>
              </a:stretch>
            </a:blipFill>
          </p:spPr>
          <p:txBody>
            <a:bodyPr/>
            <a:lstStyle/>
            <a:p>
              <a:pPr>
                <a:defRPr/>
              </a:pPr>
              <a:r>
                <a:rPr lang="zh-CN" altLang="en-US">
                  <a:noFill/>
                </a:rPr>
                <a:t> </a:t>
              </a:r>
            </a:p>
          </p:txBody>
        </p:sp>
        <p:sp>
          <p:nvSpPr>
            <p:cNvPr id="12" name="TextBox 11"/>
            <p:cNvSpPr txBox="1">
              <a:spLocks noRot="1" noChangeAspect="1" noMove="1" noResize="1" noEditPoints="1" noAdjustHandles="1" noChangeArrowheads="1" noChangeShapeType="1" noTextEdit="1"/>
            </p:cNvSpPr>
            <p:nvPr/>
          </p:nvSpPr>
          <p:spPr>
            <a:xfrm>
              <a:off x="5921706" y="5649595"/>
              <a:ext cx="3142592" cy="461665"/>
            </a:xfrm>
            <a:prstGeom prst="rect">
              <a:avLst/>
            </a:prstGeom>
            <a:blipFill rotWithShape="1">
              <a:blip r:embed="rId11"/>
              <a:stretch>
                <a:fillRect b="-2632"/>
              </a:stretch>
            </a:blipFill>
          </p:spPr>
          <p:txBody>
            <a:bodyPr/>
            <a:lstStyle/>
            <a:p>
              <a:pPr>
                <a:defRPr/>
              </a:pPr>
              <a:r>
                <a:rPr lang="zh-CN" altLang="en-US">
                  <a:noFill/>
                </a:rPr>
                <a:t> </a:t>
              </a:r>
            </a:p>
          </p:txBody>
        </p:sp>
        <p:sp>
          <p:nvSpPr>
            <p:cNvPr id="13" name="TextBox 12"/>
            <p:cNvSpPr txBox="1">
              <a:spLocks noRot="1" noChangeAspect="1" noMove="1" noResize="1" noEditPoints="1" noAdjustHandles="1" noChangeArrowheads="1" noChangeShapeType="1" noTextEdit="1"/>
            </p:cNvSpPr>
            <p:nvPr/>
          </p:nvSpPr>
          <p:spPr>
            <a:xfrm>
              <a:off x="7585965" y="6068695"/>
              <a:ext cx="1490473" cy="461665"/>
            </a:xfrm>
            <a:prstGeom prst="rect">
              <a:avLst/>
            </a:prstGeom>
            <a:blipFill rotWithShape="1">
              <a:blip r:embed="rId12"/>
              <a:stretch>
                <a:fillRect b="-4000"/>
              </a:stretch>
            </a:blipFill>
          </p:spPr>
          <p:txBody>
            <a:bodyPr/>
            <a:lstStyle/>
            <a:p>
              <a:pPr>
                <a:defRPr/>
              </a:pPr>
              <a:r>
                <a:rPr lang="zh-CN" altLang="en-US">
                  <a:noFill/>
                </a:rPr>
                <a:t> </a:t>
              </a:r>
            </a:p>
          </p:txBody>
        </p:sp>
      </p:grpSp>
      <p:sp>
        <p:nvSpPr>
          <p:cNvPr id="5" name="TextBox 4"/>
          <p:cNvSpPr txBox="1">
            <a:spLocks noChangeArrowheads="1"/>
          </p:cNvSpPr>
          <p:nvPr/>
        </p:nvSpPr>
        <p:spPr bwMode="auto">
          <a:xfrm>
            <a:off x="4910138" y="3090863"/>
            <a:ext cx="3594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2200" b="1" dirty="0">
                <a:solidFill>
                  <a:schemeClr val="tx1"/>
                </a:solidFill>
              </a:rPr>
              <a:t>这里选取</a:t>
            </a:r>
            <a:r>
              <a:rPr lang="zh-CN" altLang="en-US" sz="2200" b="1" dirty="0">
                <a:solidFill>
                  <a:srgbClr val="7030A0"/>
                </a:solidFill>
              </a:rPr>
              <a:t>节点</a:t>
            </a:r>
            <a:r>
              <a:rPr lang="en-US" altLang="zh-CN" sz="2200" b="1" dirty="0">
                <a:solidFill>
                  <a:srgbClr val="7030A0"/>
                </a:solidFill>
              </a:rPr>
              <a:t>1</a:t>
            </a:r>
            <a:r>
              <a:rPr lang="zh-CN" altLang="en-US" sz="2200" b="1" dirty="0">
                <a:solidFill>
                  <a:srgbClr val="7030A0"/>
                </a:solidFill>
              </a:rPr>
              <a:t>作为根节点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8965"/>
                                        </p:tgtEl>
                                        <p:attrNameLst>
                                          <p:attrName>style.visibility</p:attrName>
                                        </p:attrNameLst>
                                      </p:cBhvr>
                                      <p:to>
                                        <p:strVal val="visible"/>
                                      </p:to>
                                    </p:set>
                                    <p:animEffect transition="in" filter="wipe(up)">
                                      <p:cBhvr>
                                        <p:cTn id="7" dur="500"/>
                                        <p:tgtEl>
                                          <p:spTgt spid="168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9000"/>
                                        </p:tgtEl>
                                        <p:attrNameLst>
                                          <p:attrName>style.visibility</p:attrName>
                                        </p:attrNameLst>
                                      </p:cBhvr>
                                      <p:to>
                                        <p:strVal val="visible"/>
                                      </p:to>
                                    </p:set>
                                    <p:animEffect transition="in" filter="wipe(up)">
                                      <p:cBhvr>
                                        <p:cTn id="12" dur="500"/>
                                        <p:tgtEl>
                                          <p:spTgt spid="169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8997"/>
                                        </p:tgtEl>
                                        <p:attrNameLst>
                                          <p:attrName>style.visibility</p:attrName>
                                        </p:attrNameLst>
                                      </p:cBhvr>
                                      <p:to>
                                        <p:strVal val="visible"/>
                                      </p:to>
                                    </p:set>
                                    <p:animEffect transition="in" filter="wipe(up)">
                                      <p:cBhvr>
                                        <p:cTn id="17" dur="500"/>
                                        <p:tgtEl>
                                          <p:spTgt spid="168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00"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92100" y="411163"/>
            <a:ext cx="4635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200" b="1">
                <a:solidFill>
                  <a:srgbClr val="008080"/>
                </a:solidFill>
              </a:rPr>
              <a:t>运输问题的表上作业法</a:t>
            </a:r>
          </a:p>
        </p:txBody>
      </p:sp>
      <p:sp>
        <p:nvSpPr>
          <p:cNvPr id="36867" name="Text Box 4"/>
          <p:cNvSpPr txBox="1">
            <a:spLocks noChangeArrowheads="1"/>
          </p:cNvSpPr>
          <p:nvPr/>
        </p:nvSpPr>
        <p:spPr bwMode="auto">
          <a:xfrm>
            <a:off x="723900" y="4368800"/>
            <a:ext cx="223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a:latin typeface="黑体" pitchFamily="2" charset="-122"/>
                <a:ea typeface="黑体" pitchFamily="2" charset="-122"/>
              </a:rPr>
              <a:t>数据表</a:t>
            </a:r>
          </a:p>
        </p:txBody>
      </p:sp>
      <p:sp>
        <p:nvSpPr>
          <p:cNvPr id="50216" name="Text Box 17"/>
          <p:cNvSpPr txBox="1">
            <a:spLocks noChangeArrowheads="1"/>
          </p:cNvSpPr>
          <p:nvPr/>
        </p:nvSpPr>
        <p:spPr bwMode="auto">
          <a:xfrm>
            <a:off x="7048500" y="6172200"/>
            <a:ext cx="184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a:solidFill>
                  <a:srgbClr val="7030A0"/>
                </a:solidFill>
                <a:latin typeface="黑体" pitchFamily="2" charset="-122"/>
                <a:ea typeface="黑体" pitchFamily="2" charset="-122"/>
              </a:rPr>
              <a:t>运输表</a:t>
            </a:r>
          </a:p>
        </p:txBody>
      </p:sp>
      <p:graphicFrame>
        <p:nvGraphicFramePr>
          <p:cNvPr id="10326" name="Group 86"/>
          <p:cNvGraphicFramePr>
            <a:graphicFrameLocks noGrp="1"/>
          </p:cNvGraphicFramePr>
          <p:nvPr/>
        </p:nvGraphicFramePr>
        <p:xfrm>
          <a:off x="469900" y="1574800"/>
          <a:ext cx="3022600" cy="2743199"/>
        </p:xfrm>
        <a:graphic>
          <a:graphicData uri="http://schemas.openxmlformats.org/drawingml/2006/table">
            <a:tbl>
              <a:tblPr/>
              <a:tblGrid>
                <a:gridCol w="1198563">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654050">
                  <a:extLst>
                    <a:ext uri="{9D8B030D-6E8A-4147-A177-3AD203B41FA5}">
                      <a16:colId xmlns:a16="http://schemas.microsoft.com/office/drawing/2014/main" val="20003"/>
                    </a:ext>
                  </a:extLst>
                </a:gridCol>
              </a:tblGrid>
              <a:tr h="890201">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Calibri" pitchFamily="34" charset="0"/>
                          <a:ea typeface="宋体" pitchFamily="2" charset="-122"/>
                        </a:rPr>
                        <a:t>     </a:t>
                      </a:r>
                      <a:r>
                        <a:rPr kumimoji="0" lang="zh-CN" altLang="en-US" sz="1800" b="1" i="0" u="none" strike="noStrike" cap="none" normalizeH="0" baseline="0" dirty="0">
                          <a:ln>
                            <a:noFill/>
                          </a:ln>
                          <a:solidFill>
                            <a:schemeClr val="tx1"/>
                          </a:solidFill>
                          <a:effectLst/>
                          <a:latin typeface="Calibri" pitchFamily="34" charset="0"/>
                          <a:ea typeface="宋体" pitchFamily="2" charset="-122"/>
                        </a:rPr>
                        <a:t>需求量</a:t>
                      </a:r>
                    </a:p>
                    <a:p>
                      <a:pPr marL="0" marR="0" lvl="0" indent="0" algn="l" defTabSz="914400" rtl="0" eaLnBrk="1" fontAlgn="base" latinLnBrk="0" hangingPunct="1">
                        <a:lnSpc>
                          <a:spcPct val="100000"/>
                        </a:lnSpc>
                        <a:spcBef>
                          <a:spcPct val="80000"/>
                        </a:spcBef>
                        <a:spcAft>
                          <a:spcPct val="0"/>
                        </a:spcAft>
                        <a:buClrTx/>
                        <a:buSzTx/>
                        <a:buFont typeface="Arial" pitchFamily="34" charset="0"/>
                        <a:buNone/>
                        <a:tabLst/>
                      </a:pPr>
                      <a:r>
                        <a:rPr kumimoji="0" lang="zh-CN" altLang="en-US" sz="1800" b="1" i="0" u="none" strike="noStrike" cap="none" normalizeH="0" baseline="0" dirty="0">
                          <a:ln>
                            <a:noFill/>
                          </a:ln>
                          <a:solidFill>
                            <a:schemeClr val="tx1"/>
                          </a:solidFill>
                          <a:effectLst/>
                          <a:latin typeface="Calibri" pitchFamily="34" charset="0"/>
                          <a:ea typeface="宋体" pitchFamily="2" charset="-122"/>
                        </a:rPr>
                        <a:t>供给量</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27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113">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7  </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9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9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18</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9</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95">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901" name="Line 82"/>
          <p:cNvSpPr>
            <a:spLocks noChangeShapeType="1"/>
          </p:cNvSpPr>
          <p:nvPr/>
        </p:nvSpPr>
        <p:spPr bwMode="auto">
          <a:xfrm>
            <a:off x="495300" y="1574800"/>
            <a:ext cx="1143000" cy="90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aphicFrame>
        <p:nvGraphicFramePr>
          <p:cNvPr id="10328" name="Group 88"/>
          <p:cNvGraphicFramePr>
            <a:graphicFrameLocks noGrp="1"/>
          </p:cNvGraphicFramePr>
          <p:nvPr/>
        </p:nvGraphicFramePr>
        <p:xfrm>
          <a:off x="6083300" y="3416300"/>
          <a:ext cx="2730500" cy="2732088"/>
        </p:xfrm>
        <a:graphic>
          <a:graphicData uri="http://schemas.openxmlformats.org/drawingml/2006/table">
            <a:tbl>
              <a:tblPr/>
              <a:tblGrid>
                <a:gridCol w="6604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tblGrid>
              <a:tr h="90328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Calibri" pitchFamily="34" charset="0"/>
                          <a:ea typeface="宋体" pitchFamily="2" charset="-122"/>
                        </a:rPr>
                        <a:t>   </a:t>
                      </a:r>
                      <a:endParaRPr kumimoji="0" lang="zh-CN" altLang="en-US" sz="1800" b="1" i="0" u="none" strike="noStrike" cap="none" normalizeH="0" baseline="0" dirty="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100000"/>
                        </a:spcBef>
                        <a:spcAft>
                          <a:spcPct val="0"/>
                        </a:spcAft>
                        <a:buClrTx/>
                        <a:buSzTx/>
                        <a:buFont typeface="Arial" pitchFamily="34" charset="0"/>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rgbClr val="CC0000"/>
                          </a:solidFill>
                          <a:effectLst/>
                          <a:latin typeface="Calibri"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rgbClr val="CC0000"/>
                          </a:solidFill>
                          <a:effectLst/>
                          <a:latin typeface="Calibri"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rgbClr val="CC0000"/>
                          </a:solidFill>
                          <a:effectLst/>
                          <a:latin typeface="Calibri"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rgbClr val="CC0000"/>
                          </a:solidFill>
                          <a:effectLst/>
                          <a:latin typeface="Calibri" pitchFamily="34"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a:ln>
                            <a:noFill/>
                          </a:ln>
                          <a:solidFill>
                            <a:schemeClr val="tx1"/>
                          </a:solidFill>
                          <a:effectLst/>
                          <a:latin typeface="Calibri"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dirty="0">
                          <a:ln>
                            <a:noFill/>
                          </a:ln>
                          <a:solidFill>
                            <a:srgbClr val="CC0000"/>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dirty="0">
                          <a:ln>
                            <a:noFill/>
                          </a:ln>
                          <a:solidFill>
                            <a:srgbClr val="CC0000"/>
                          </a:solidFill>
                          <a:effectLst/>
                          <a:latin typeface="Calibri"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36934"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313" y="2640013"/>
            <a:ext cx="2544762"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7" name="组合 6"/>
          <p:cNvGrpSpPr>
            <a:grpSpLocks/>
          </p:cNvGrpSpPr>
          <p:nvPr/>
        </p:nvGrpSpPr>
        <p:grpSpPr bwMode="auto">
          <a:xfrm>
            <a:off x="6188075" y="2641600"/>
            <a:ext cx="2219325" cy="1549400"/>
            <a:chOff x="6188075" y="2641600"/>
            <a:chExt cx="2219325" cy="1549400"/>
          </a:xfrm>
        </p:grpSpPr>
        <p:grpSp>
          <p:nvGrpSpPr>
            <p:cNvPr id="36948" name="Group 87"/>
            <p:cNvGrpSpPr>
              <a:grpSpLocks/>
            </p:cNvGrpSpPr>
            <p:nvPr/>
          </p:nvGrpSpPr>
          <p:grpSpPr bwMode="auto">
            <a:xfrm>
              <a:off x="6188075" y="2641600"/>
              <a:ext cx="2219325" cy="736600"/>
              <a:chOff x="3922" y="712"/>
              <a:chExt cx="1398" cy="464"/>
            </a:xfrm>
          </p:grpSpPr>
          <p:sp>
            <p:nvSpPr>
              <p:cNvPr id="36950" name="Text Box 20"/>
              <p:cNvSpPr txBox="1">
                <a:spLocks noChangeArrowheads="1"/>
              </p:cNvSpPr>
              <p:nvPr/>
            </p:nvSpPr>
            <p:spPr bwMode="auto">
              <a:xfrm>
                <a:off x="3936" y="712"/>
                <a:ext cx="1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单纯形乘子</a:t>
                </a:r>
              </a:p>
            </p:txBody>
          </p:sp>
          <p:sp>
            <p:nvSpPr>
              <p:cNvPr id="36951" name="Line 21"/>
              <p:cNvSpPr>
                <a:spLocks noChangeShapeType="1"/>
              </p:cNvSpPr>
              <p:nvPr/>
            </p:nvSpPr>
            <p:spPr bwMode="auto">
              <a:xfrm flipH="1">
                <a:off x="3922" y="956"/>
                <a:ext cx="414" cy="2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36952" name="Line 22"/>
              <p:cNvSpPr>
                <a:spLocks noChangeShapeType="1"/>
              </p:cNvSpPr>
              <p:nvPr/>
            </p:nvSpPr>
            <p:spPr bwMode="auto">
              <a:xfrm>
                <a:off x="4336" y="956"/>
                <a:ext cx="818" cy="2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graphicFrame>
          <p:nvGraphicFramePr>
            <p:cNvPr id="36949" name="Object 79"/>
            <p:cNvGraphicFramePr>
              <a:graphicFrameLocks noChangeAspect="1"/>
            </p:cNvGraphicFramePr>
            <p:nvPr/>
          </p:nvGraphicFramePr>
          <p:xfrm>
            <a:off x="6254750" y="3619500"/>
            <a:ext cx="514350" cy="571500"/>
          </p:xfrm>
          <a:graphic>
            <a:graphicData uri="http://schemas.openxmlformats.org/presentationml/2006/ole">
              <mc:AlternateContent xmlns:mc="http://schemas.openxmlformats.org/markup-compatibility/2006">
                <mc:Choice xmlns:v="urn:schemas-microsoft-com:vml" Requires="v">
                  <p:oleObj spid="_x0000_s37069" name="Equation" r:id="rId4" imgW="165028" imgH="228501" progId="Equation.DSMT4">
                    <p:embed/>
                  </p:oleObj>
                </mc:Choice>
                <mc:Fallback>
                  <p:oleObj name="Equation" r:id="rId4" imgW="165028" imgH="228501" progId="Equation.DSMT4">
                    <p:embed/>
                    <p:pic>
                      <p:nvPicPr>
                        <p:cNvPr id="0" name="Object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750" y="3619500"/>
                          <a:ext cx="5143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TextBox 2"/>
          <p:cNvSpPr txBox="1">
            <a:spLocks noChangeArrowheads="1"/>
          </p:cNvSpPr>
          <p:nvPr/>
        </p:nvSpPr>
        <p:spPr bwMode="auto">
          <a:xfrm>
            <a:off x="368300" y="952500"/>
            <a:ext cx="5591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dirty="0">
                <a:latin typeface="黑体" pitchFamily="2" charset="-122"/>
                <a:ea typeface="黑体" pitchFamily="2" charset="-122"/>
              </a:rPr>
              <a:t>对于图示树解，取</a:t>
            </a:r>
            <a:r>
              <a:rPr lang="zh-CN" altLang="en-US" dirty="0">
                <a:solidFill>
                  <a:srgbClr val="C00000"/>
                </a:solidFill>
                <a:latin typeface="黑体" pitchFamily="2" charset="-122"/>
                <a:ea typeface="黑体" pitchFamily="2" charset="-122"/>
              </a:rPr>
              <a:t>节点</a:t>
            </a:r>
            <a:r>
              <a:rPr lang="en-US" altLang="zh-CN" dirty="0">
                <a:solidFill>
                  <a:srgbClr val="C00000"/>
                </a:solidFill>
                <a:latin typeface="黑体" pitchFamily="2" charset="-122"/>
                <a:ea typeface="黑体" pitchFamily="2" charset="-122"/>
              </a:rPr>
              <a:t>1</a:t>
            </a:r>
            <a:r>
              <a:rPr lang="zh-CN" altLang="en-US" dirty="0">
                <a:solidFill>
                  <a:srgbClr val="C00000"/>
                </a:solidFill>
                <a:latin typeface="黑体" pitchFamily="2" charset="-122"/>
                <a:ea typeface="黑体" pitchFamily="2" charset="-122"/>
              </a:rPr>
              <a:t>为根节点</a:t>
            </a:r>
            <a:r>
              <a:rPr lang="zh-CN" altLang="en-US" dirty="0">
                <a:latin typeface="黑体" pitchFamily="2" charset="-122"/>
                <a:ea typeface="黑体" pitchFamily="2" charset="-122"/>
              </a:rPr>
              <a:t>，</a:t>
            </a:r>
          </a:p>
        </p:txBody>
      </p:sp>
      <p:sp>
        <p:nvSpPr>
          <p:cNvPr id="4" name="TextBox 3"/>
          <p:cNvSpPr txBox="1">
            <a:spLocks noRot="1" noChangeAspect="1" noMove="1" noResize="1" noEditPoints="1" noAdjustHandles="1" noChangeArrowheads="1" noChangeShapeType="1" noTextEdit="1"/>
          </p:cNvSpPr>
          <p:nvPr/>
        </p:nvSpPr>
        <p:spPr>
          <a:xfrm>
            <a:off x="5004594" y="980132"/>
            <a:ext cx="1916906" cy="461665"/>
          </a:xfrm>
          <a:prstGeom prst="rect">
            <a:avLst/>
          </a:prstGeom>
          <a:blipFill rotWithShape="1">
            <a:blip r:embed="rId6"/>
            <a:stretch>
              <a:fillRect l="-5096" t="-14474" b="-25000"/>
            </a:stretch>
          </a:blipFill>
        </p:spPr>
        <p:txBody>
          <a:bodyPr/>
          <a:lstStyle/>
          <a:p>
            <a:pPr>
              <a:defRPr/>
            </a:pPr>
            <a:r>
              <a:rPr lang="zh-CN" altLang="en-US">
                <a:noFill/>
              </a:rPr>
              <a:t> </a:t>
            </a:r>
          </a:p>
        </p:txBody>
      </p:sp>
      <p:sp>
        <p:nvSpPr>
          <p:cNvPr id="18" name="TextBox 17"/>
          <p:cNvSpPr txBox="1">
            <a:spLocks noRot="1" noChangeAspect="1" noMove="1" noResize="1" noEditPoints="1" noAdjustHandles="1" noChangeArrowheads="1" noChangeShapeType="1" noTextEdit="1"/>
          </p:cNvSpPr>
          <p:nvPr/>
        </p:nvSpPr>
        <p:spPr>
          <a:xfrm>
            <a:off x="3899694" y="1335732"/>
            <a:ext cx="1916906" cy="461665"/>
          </a:xfrm>
          <a:prstGeom prst="rect">
            <a:avLst/>
          </a:prstGeom>
          <a:blipFill rotWithShape="1">
            <a:blip r:embed="rId7"/>
            <a:stretch>
              <a:fillRect b="-11842"/>
            </a:stretch>
          </a:blipFill>
        </p:spPr>
        <p:txBody>
          <a:bodyPr/>
          <a:lstStyle/>
          <a:p>
            <a:pPr>
              <a:defRPr/>
            </a:pPr>
            <a:r>
              <a:rPr lang="zh-CN" altLang="en-US">
                <a:noFill/>
              </a:rPr>
              <a:t> </a:t>
            </a:r>
          </a:p>
        </p:txBody>
      </p:sp>
      <p:sp>
        <p:nvSpPr>
          <p:cNvPr id="19" name="TextBox 18"/>
          <p:cNvSpPr txBox="1">
            <a:spLocks noRot="1" noChangeAspect="1" noMove="1" noResize="1" noEditPoints="1" noAdjustHandles="1" noChangeArrowheads="1" noChangeShapeType="1" noTextEdit="1"/>
          </p:cNvSpPr>
          <p:nvPr/>
        </p:nvSpPr>
        <p:spPr>
          <a:xfrm>
            <a:off x="5563394" y="1335732"/>
            <a:ext cx="1916906" cy="461665"/>
          </a:xfrm>
          <a:prstGeom prst="rect">
            <a:avLst/>
          </a:prstGeom>
          <a:blipFill rotWithShape="1">
            <a:blip r:embed="rId8"/>
            <a:stretch>
              <a:fillRect b="-11842"/>
            </a:stretch>
          </a:blipFill>
        </p:spPr>
        <p:txBody>
          <a:bodyPr/>
          <a:lstStyle/>
          <a:p>
            <a:pPr>
              <a:defRPr/>
            </a:pPr>
            <a:r>
              <a:rPr lang="zh-CN" altLang="en-US">
                <a:noFill/>
              </a:rPr>
              <a:t> </a:t>
            </a:r>
          </a:p>
        </p:txBody>
      </p:sp>
      <p:sp>
        <p:nvSpPr>
          <p:cNvPr id="21" name="TextBox 20"/>
          <p:cNvSpPr txBox="1">
            <a:spLocks noRot="1" noChangeAspect="1" noMove="1" noResize="1" noEditPoints="1" noAdjustHandles="1" noChangeArrowheads="1" noChangeShapeType="1" noTextEdit="1"/>
          </p:cNvSpPr>
          <p:nvPr/>
        </p:nvSpPr>
        <p:spPr>
          <a:xfrm>
            <a:off x="3899694" y="1805632"/>
            <a:ext cx="1916906" cy="461665"/>
          </a:xfrm>
          <a:prstGeom prst="rect">
            <a:avLst/>
          </a:prstGeom>
          <a:blipFill rotWithShape="1">
            <a:blip r:embed="rId9"/>
            <a:stretch>
              <a:fillRect b="-11842"/>
            </a:stretch>
          </a:blipFill>
        </p:spPr>
        <p:txBody>
          <a:bodyPr/>
          <a:lstStyle/>
          <a:p>
            <a:pPr>
              <a:defRPr/>
            </a:pPr>
            <a:r>
              <a:rPr lang="zh-CN" altLang="en-US">
                <a:noFill/>
              </a:rPr>
              <a:t> </a:t>
            </a:r>
          </a:p>
        </p:txBody>
      </p:sp>
      <p:sp>
        <p:nvSpPr>
          <p:cNvPr id="22" name="TextBox 21"/>
          <p:cNvSpPr txBox="1">
            <a:spLocks noRot="1" noChangeAspect="1" noMove="1" noResize="1" noEditPoints="1" noAdjustHandles="1" noChangeArrowheads="1" noChangeShapeType="1" noTextEdit="1"/>
          </p:cNvSpPr>
          <p:nvPr/>
        </p:nvSpPr>
        <p:spPr>
          <a:xfrm>
            <a:off x="5449094" y="1805632"/>
            <a:ext cx="1916906" cy="461665"/>
          </a:xfrm>
          <a:prstGeom prst="rect">
            <a:avLst/>
          </a:prstGeom>
          <a:blipFill rotWithShape="1">
            <a:blip r:embed="rId10"/>
            <a:stretch>
              <a:fillRect b="-11842"/>
            </a:stretch>
          </a:blipFill>
        </p:spPr>
        <p:txBody>
          <a:bodyPr/>
          <a:lstStyle/>
          <a:p>
            <a:pPr>
              <a:defRPr/>
            </a:pPr>
            <a:r>
              <a:rPr lang="zh-CN" altLang="en-US">
                <a:noFill/>
              </a:rPr>
              <a:t> </a:t>
            </a:r>
          </a:p>
        </p:txBody>
      </p:sp>
      <p:sp>
        <p:nvSpPr>
          <p:cNvPr id="23" name="TextBox 22"/>
          <p:cNvSpPr txBox="1">
            <a:spLocks noRot="1" noChangeAspect="1" noMove="1" noResize="1" noEditPoints="1" noAdjustHandles="1" noChangeArrowheads="1" noChangeShapeType="1" noTextEdit="1"/>
          </p:cNvSpPr>
          <p:nvPr/>
        </p:nvSpPr>
        <p:spPr>
          <a:xfrm>
            <a:off x="3874294" y="2224732"/>
            <a:ext cx="1916906" cy="461665"/>
          </a:xfrm>
          <a:prstGeom prst="rect">
            <a:avLst/>
          </a:prstGeom>
          <a:blipFill rotWithShape="1">
            <a:blip r:embed="rId11"/>
            <a:stretch>
              <a:fillRect b="-11842"/>
            </a:stretch>
          </a:blipFill>
        </p:spPr>
        <p:txBody>
          <a:bodyPr/>
          <a:lstStyle/>
          <a:p>
            <a:pPr>
              <a:defRPr/>
            </a:pPr>
            <a:r>
              <a:rPr lang="zh-CN" altLang="en-US">
                <a:noFill/>
              </a:rPr>
              <a:t> </a:t>
            </a:r>
          </a:p>
        </p:txBody>
      </p:sp>
      <p:sp>
        <p:nvSpPr>
          <p:cNvPr id="24" name="TextBox 23"/>
          <p:cNvSpPr txBox="1">
            <a:spLocks noRot="1" noChangeAspect="1" noMove="1" noResize="1" noEditPoints="1" noAdjustHandles="1" noChangeArrowheads="1" noChangeShapeType="1" noTextEdit="1"/>
          </p:cNvSpPr>
          <p:nvPr/>
        </p:nvSpPr>
        <p:spPr>
          <a:xfrm>
            <a:off x="5525294" y="2237432"/>
            <a:ext cx="1916906" cy="461665"/>
          </a:xfrm>
          <a:prstGeom prst="rect">
            <a:avLst/>
          </a:prstGeom>
          <a:blipFill rotWithShape="1">
            <a:blip r:embed="rId12"/>
            <a:stretch>
              <a:fillRect b="-11842"/>
            </a:stretch>
          </a:blipFill>
        </p:spPr>
        <p:txBody>
          <a:bodyPr/>
          <a:lstStyle/>
          <a:p>
            <a:pPr>
              <a:defRPr/>
            </a:pPr>
            <a:r>
              <a:rPr lang="zh-CN" altLang="en-US">
                <a:noFill/>
              </a:rPr>
              <a:t> </a:t>
            </a:r>
          </a:p>
        </p:txBody>
      </p:sp>
      <p:sp>
        <p:nvSpPr>
          <p:cNvPr id="25" name="TextBox 24"/>
          <p:cNvSpPr txBox="1">
            <a:spLocks noRot="1" noChangeAspect="1" noMove="1" noResize="1" noEditPoints="1" noAdjustHandles="1" noChangeArrowheads="1" noChangeShapeType="1" noTextEdit="1"/>
          </p:cNvSpPr>
          <p:nvPr/>
        </p:nvSpPr>
        <p:spPr>
          <a:xfrm>
            <a:off x="248046" y="5075535"/>
            <a:ext cx="3320653" cy="461665"/>
          </a:xfrm>
          <a:prstGeom prst="rect">
            <a:avLst/>
          </a:prstGeom>
          <a:blipFill rotWithShape="1">
            <a:blip r:embed="rId13"/>
            <a:stretch>
              <a:fillRect b="-13333"/>
            </a:stretch>
          </a:blipFill>
        </p:spPr>
        <p:txBody>
          <a:bodyPr/>
          <a:lstStyle/>
          <a:p>
            <a:pPr>
              <a:defRPr/>
            </a:pPr>
            <a:r>
              <a:rPr lang="zh-CN" altLang="en-US">
                <a:noFill/>
              </a:rPr>
              <a:t> </a:t>
            </a:r>
          </a:p>
        </p:txBody>
      </p:sp>
      <p:sp>
        <p:nvSpPr>
          <p:cNvPr id="26" name="TextBox 25"/>
          <p:cNvSpPr txBox="1">
            <a:spLocks noRot="1" noChangeAspect="1" noMove="1" noResize="1" noEditPoints="1" noAdjustHandles="1" noChangeArrowheads="1" noChangeShapeType="1" noTextEdit="1"/>
          </p:cNvSpPr>
          <p:nvPr/>
        </p:nvSpPr>
        <p:spPr>
          <a:xfrm>
            <a:off x="794146" y="5481935"/>
            <a:ext cx="3320653" cy="509178"/>
          </a:xfrm>
          <a:prstGeom prst="rect">
            <a:avLst/>
          </a:prstGeom>
          <a:blipFill rotWithShape="1">
            <a:blip r:embed="rId14"/>
            <a:stretch>
              <a:fillRect/>
            </a:stretch>
          </a:blipFill>
        </p:spPr>
        <p:txBody>
          <a:bodyPr/>
          <a:lstStyle/>
          <a:p>
            <a:pPr>
              <a:defRPr/>
            </a:pPr>
            <a:r>
              <a:rPr lang="zh-CN" altLang="en-US">
                <a:noFill/>
              </a:rPr>
              <a:t> </a:t>
            </a:r>
          </a:p>
        </p:txBody>
      </p:sp>
      <p:sp>
        <p:nvSpPr>
          <p:cNvPr id="27" name="TextBox 26"/>
          <p:cNvSpPr txBox="1">
            <a:spLocks noRot="1" noChangeAspect="1" noMove="1" noResize="1" noEditPoints="1" noAdjustHandles="1" noChangeArrowheads="1" noChangeShapeType="1" noTextEdit="1"/>
          </p:cNvSpPr>
          <p:nvPr/>
        </p:nvSpPr>
        <p:spPr>
          <a:xfrm>
            <a:off x="286146" y="6040735"/>
            <a:ext cx="3320653" cy="461665"/>
          </a:xfrm>
          <a:prstGeom prst="rect">
            <a:avLst/>
          </a:prstGeom>
          <a:blipFill rotWithShape="1">
            <a:blip r:embed="rId15"/>
            <a:stretch>
              <a:fillRect b="-11842"/>
            </a:stretch>
          </a:blipFill>
        </p:spPr>
        <p:txBody>
          <a:bodyPr/>
          <a:lstStyle/>
          <a:p>
            <a:pPr>
              <a:defRPr/>
            </a:pPr>
            <a:r>
              <a:rPr lang="zh-CN" altLang="en-US">
                <a:noFill/>
              </a:rPr>
              <a:t> </a:t>
            </a:r>
          </a:p>
        </p:txBody>
      </p:sp>
      <p:sp>
        <p:nvSpPr>
          <p:cNvPr id="28" name="TextBox 27"/>
          <p:cNvSpPr txBox="1">
            <a:spLocks noRot="1" noChangeAspect="1" noMove="1" noResize="1" noEditPoints="1" noAdjustHandles="1" noChangeArrowheads="1" noChangeShapeType="1" noTextEdit="1"/>
          </p:cNvSpPr>
          <p:nvPr/>
        </p:nvSpPr>
        <p:spPr>
          <a:xfrm>
            <a:off x="3042046" y="6053435"/>
            <a:ext cx="3930254" cy="509178"/>
          </a:xfrm>
          <a:prstGeom prst="rect">
            <a:avLst/>
          </a:prstGeom>
          <a:blipFill rotWithShape="1">
            <a:blip r:embed="rId16"/>
            <a:stretch>
              <a:fillRect/>
            </a:stretch>
          </a:blipFill>
        </p:spPr>
        <p:txBody>
          <a:bodyPr/>
          <a:lstStyle/>
          <a:p>
            <a:pPr>
              <a:defRPr/>
            </a:pPr>
            <a:r>
              <a:rPr lang="zh-CN" altLang="en-US">
                <a:no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0328"/>
                                        </p:tgtEl>
                                        <p:attrNameLst>
                                          <p:attrName>style.visibility</p:attrName>
                                        </p:attrNameLst>
                                      </p:cBhvr>
                                      <p:to>
                                        <p:strVal val="visible"/>
                                      </p:to>
                                    </p:set>
                                    <p:animEffect transition="in" filter="wipe(up)">
                                      <p:cBhvr>
                                        <p:cTn id="67" dur="500"/>
                                        <p:tgtEl>
                                          <p:spTgt spid="103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up)">
                                      <p:cBhvr>
                                        <p:cTn id="72" dur="500"/>
                                        <p:tgtEl>
                                          <p:spTgt spid="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0216"/>
                                        </p:tgtEl>
                                        <p:attrNameLst>
                                          <p:attrName>style.visibility</p:attrName>
                                        </p:attrNameLst>
                                      </p:cBhvr>
                                      <p:to>
                                        <p:strVal val="visible"/>
                                      </p:to>
                                    </p:set>
                                    <p:animEffect transition="in" filter="wipe(left)">
                                      <p:cBhvr>
                                        <p:cTn id="77" dur="500"/>
                                        <p:tgtEl>
                                          <p:spTgt spid="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31800" y="171450"/>
            <a:ext cx="652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8080"/>
                </a:solidFill>
              </a:rPr>
              <a:t>指派问题</a:t>
            </a:r>
            <a:r>
              <a:rPr lang="en-US" altLang="zh-CN" sz="3600" b="1">
                <a:solidFill>
                  <a:srgbClr val="008080"/>
                </a:solidFill>
              </a:rPr>
              <a:t>(assignment problem)</a:t>
            </a:r>
          </a:p>
        </p:txBody>
      </p:sp>
      <p:sp>
        <p:nvSpPr>
          <p:cNvPr id="37891" name="Text Box 3"/>
          <p:cNvSpPr txBox="1">
            <a:spLocks noChangeArrowheads="1"/>
          </p:cNvSpPr>
          <p:nvPr/>
        </p:nvSpPr>
        <p:spPr bwMode="auto">
          <a:xfrm>
            <a:off x="495300" y="812800"/>
            <a:ext cx="82931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给定 </a:t>
            </a:r>
            <a:r>
              <a:rPr lang="en-US" altLang="zh-CN" b="1" i="1">
                <a:solidFill>
                  <a:schemeClr val="tx1"/>
                </a:solidFill>
              </a:rPr>
              <a:t>n </a:t>
            </a:r>
            <a:r>
              <a:rPr lang="zh-CN" altLang="en-US" b="1">
                <a:solidFill>
                  <a:schemeClr val="tx1"/>
                </a:solidFill>
              </a:rPr>
              <a:t>个人和 </a:t>
            </a:r>
            <a:r>
              <a:rPr lang="en-US" altLang="zh-CN" b="1" i="1">
                <a:solidFill>
                  <a:schemeClr val="tx1"/>
                </a:solidFill>
              </a:rPr>
              <a:t>n </a:t>
            </a:r>
            <a:r>
              <a:rPr lang="zh-CN" altLang="en-US" b="1">
                <a:solidFill>
                  <a:schemeClr val="tx1"/>
                </a:solidFill>
              </a:rPr>
              <a:t>项任务，第 </a:t>
            </a:r>
            <a:r>
              <a:rPr lang="en-US" altLang="zh-CN" b="1" i="1">
                <a:solidFill>
                  <a:schemeClr val="tx1"/>
                </a:solidFill>
              </a:rPr>
              <a:t>i </a:t>
            </a:r>
            <a:r>
              <a:rPr lang="zh-CN" altLang="en-US" b="1">
                <a:solidFill>
                  <a:schemeClr val="tx1"/>
                </a:solidFill>
              </a:rPr>
              <a:t>个人完成任务 </a:t>
            </a:r>
            <a:r>
              <a:rPr lang="en-US" altLang="zh-CN" b="1" i="1">
                <a:solidFill>
                  <a:schemeClr val="tx1"/>
                </a:solidFill>
              </a:rPr>
              <a:t>j </a:t>
            </a:r>
            <a:r>
              <a:rPr lang="zh-CN" altLang="en-US" b="1">
                <a:solidFill>
                  <a:schemeClr val="tx1"/>
                </a:solidFill>
              </a:rPr>
              <a:t>的费用是 </a:t>
            </a:r>
            <a:r>
              <a:rPr lang="en-US" altLang="zh-CN" b="1" i="1">
                <a:solidFill>
                  <a:schemeClr val="tx1"/>
                </a:solidFill>
              </a:rPr>
              <a:t>c</a:t>
            </a:r>
            <a:r>
              <a:rPr lang="en-US" altLang="zh-CN" b="1" i="1" baseline="-25000">
                <a:solidFill>
                  <a:schemeClr val="tx1"/>
                </a:solidFill>
              </a:rPr>
              <a:t>ij</a:t>
            </a:r>
          </a:p>
          <a:p>
            <a:pPr algn="l">
              <a:spcBef>
                <a:spcPct val="20000"/>
              </a:spcBef>
              <a:buFont typeface="Wingdings" pitchFamily="2" charset="2"/>
              <a:buChar char="l"/>
            </a:pPr>
            <a:r>
              <a:rPr lang="en-US" altLang="zh-CN" b="1" i="1" baseline="-25000">
                <a:solidFill>
                  <a:schemeClr val="tx1"/>
                </a:solidFill>
              </a:rPr>
              <a:t>  </a:t>
            </a:r>
            <a:r>
              <a:rPr lang="zh-CN" altLang="en-US" b="1">
                <a:solidFill>
                  <a:schemeClr val="tx1"/>
                </a:solidFill>
              </a:rPr>
              <a:t>指派每个人去做且只做一项任务</a:t>
            </a:r>
          </a:p>
          <a:p>
            <a:pPr algn="l">
              <a:spcBef>
                <a:spcPct val="20000"/>
              </a:spcBef>
              <a:buFont typeface="Wingdings" pitchFamily="2" charset="2"/>
              <a:buChar char="l"/>
            </a:pPr>
            <a:r>
              <a:rPr lang="zh-CN" altLang="en-US" b="1">
                <a:solidFill>
                  <a:schemeClr val="tx1"/>
                </a:solidFill>
              </a:rPr>
              <a:t> 每项任务只由一个人去完成</a:t>
            </a:r>
          </a:p>
        </p:txBody>
      </p:sp>
      <p:pic>
        <p:nvPicPr>
          <p:cNvPr id="348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2530475"/>
            <a:ext cx="54435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矩形 6"/>
          <p:cNvSpPr>
            <a:spLocks noChangeArrowheads="1"/>
          </p:cNvSpPr>
          <p:nvPr/>
        </p:nvSpPr>
        <p:spPr bwMode="auto">
          <a:xfrm>
            <a:off x="419100" y="5253038"/>
            <a:ext cx="88265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spcBef>
                <a:spcPct val="50000"/>
              </a:spcBef>
              <a:buFont typeface="Wingdings" pitchFamily="2" charset="2"/>
              <a:buChar char="ü"/>
            </a:pPr>
            <a:r>
              <a:rPr lang="zh-CN" altLang="en-US" sz="2200" b="1" dirty="0">
                <a:solidFill>
                  <a:schemeClr val="tx1"/>
                </a:solidFill>
              </a:rPr>
              <a:t>相对于</a:t>
            </a:r>
            <a:r>
              <a:rPr lang="zh-CN" altLang="en-US" sz="2200" b="1" dirty="0">
                <a:solidFill>
                  <a:srgbClr val="7030A0"/>
                </a:solidFill>
              </a:rPr>
              <a:t>二次指派</a:t>
            </a:r>
            <a:r>
              <a:rPr lang="zh-CN" altLang="en-US" sz="2200" b="1" dirty="0">
                <a:solidFill>
                  <a:schemeClr val="tx1"/>
                </a:solidFill>
              </a:rPr>
              <a:t>问题</a:t>
            </a:r>
            <a:r>
              <a:rPr lang="en-US" altLang="zh-CN" sz="2200" b="1" dirty="0">
                <a:solidFill>
                  <a:schemeClr val="tx1"/>
                </a:solidFill>
              </a:rPr>
              <a:t>(</a:t>
            </a:r>
            <a:r>
              <a:rPr lang="zh-CN" altLang="en-US" sz="2200" b="1" dirty="0">
                <a:solidFill>
                  <a:schemeClr val="tx1"/>
                </a:solidFill>
              </a:rPr>
              <a:t>习题</a:t>
            </a:r>
            <a:r>
              <a:rPr lang="en-US" altLang="zh-CN" sz="2200" b="1" dirty="0">
                <a:solidFill>
                  <a:schemeClr val="tx1"/>
                </a:solidFill>
              </a:rPr>
              <a:t>3.7)</a:t>
            </a:r>
            <a:r>
              <a:rPr lang="zh-CN" altLang="en-US" sz="2200" b="1" dirty="0">
                <a:solidFill>
                  <a:schemeClr val="tx1"/>
                </a:solidFill>
              </a:rPr>
              <a:t>，称该问题为</a:t>
            </a:r>
            <a:r>
              <a:rPr lang="en-US" altLang="zh-CN" sz="2200" b="1" dirty="0">
                <a:solidFill>
                  <a:srgbClr val="7030A0"/>
                </a:solidFill>
              </a:rPr>
              <a:t>(</a:t>
            </a:r>
            <a:r>
              <a:rPr lang="zh-CN" altLang="en-US" sz="2200" b="1" dirty="0">
                <a:solidFill>
                  <a:srgbClr val="7030A0"/>
                </a:solidFill>
              </a:rPr>
              <a:t>线性</a:t>
            </a:r>
            <a:r>
              <a:rPr lang="en-US" altLang="zh-CN" sz="2200" b="1" dirty="0">
                <a:solidFill>
                  <a:srgbClr val="7030A0"/>
                </a:solidFill>
              </a:rPr>
              <a:t>)</a:t>
            </a:r>
            <a:r>
              <a:rPr lang="zh-CN" altLang="en-US" sz="2200" b="1" dirty="0">
                <a:solidFill>
                  <a:srgbClr val="7030A0"/>
                </a:solidFill>
              </a:rPr>
              <a:t>指派</a:t>
            </a:r>
            <a:r>
              <a:rPr lang="zh-CN" altLang="en-US" sz="2200" b="1" dirty="0">
                <a:solidFill>
                  <a:schemeClr val="tx1"/>
                </a:solidFill>
              </a:rPr>
              <a:t>问题！</a:t>
            </a:r>
          </a:p>
        </p:txBody>
      </p:sp>
      <p:sp>
        <p:nvSpPr>
          <p:cNvPr id="2" name="TextBox 1"/>
          <p:cNvSpPr txBox="1">
            <a:spLocks noChangeArrowheads="1"/>
          </p:cNvSpPr>
          <p:nvPr/>
        </p:nvSpPr>
        <p:spPr bwMode="auto">
          <a:xfrm>
            <a:off x="430213" y="4752975"/>
            <a:ext cx="5545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ü"/>
            </a:pPr>
            <a:r>
              <a:rPr lang="zh-CN" altLang="en-US" sz="2200">
                <a:solidFill>
                  <a:schemeClr val="tx1"/>
                </a:solidFill>
                <a:ea typeface="黑体" pitchFamily="2" charset="-122"/>
                <a:cs typeface="Times New Roman" pitchFamily="18" charset="0"/>
              </a:rPr>
              <a:t>线性指派问题：</a:t>
            </a:r>
            <a:r>
              <a:rPr lang="en-US" altLang="zh-CN" sz="2200">
                <a:solidFill>
                  <a:schemeClr val="tx1"/>
                </a:solidFill>
                <a:ea typeface="黑体" pitchFamily="2" charset="-122"/>
                <a:cs typeface="Times New Roman" pitchFamily="18" charset="0"/>
              </a:rPr>
              <a:t>p.2 </a:t>
            </a:r>
            <a:r>
              <a:rPr lang="zh-CN" altLang="en-US" sz="2200">
                <a:solidFill>
                  <a:schemeClr val="tx1"/>
                </a:solidFill>
                <a:ea typeface="黑体" pitchFamily="2" charset="-122"/>
                <a:cs typeface="Times New Roman" pitchFamily="18" charset="0"/>
              </a:rPr>
              <a:t>例</a:t>
            </a:r>
            <a:r>
              <a:rPr lang="en-US" altLang="zh-CN" sz="2200">
                <a:solidFill>
                  <a:schemeClr val="tx1"/>
                </a:solidFill>
                <a:ea typeface="黑体" pitchFamily="2" charset="-122"/>
                <a:cs typeface="Times New Roman" pitchFamily="18" charset="0"/>
              </a:rPr>
              <a:t>1.1.2</a:t>
            </a:r>
            <a:r>
              <a:rPr lang="zh-CN" altLang="en-US" sz="2200">
                <a:solidFill>
                  <a:schemeClr val="tx1"/>
                </a:solidFill>
                <a:ea typeface="黑体" pitchFamily="2" charset="-122"/>
                <a:cs typeface="Times New Roman" pitchFamily="18" charset="0"/>
              </a:rPr>
              <a:t>；</a:t>
            </a:r>
            <a:r>
              <a:rPr lang="en-US" altLang="zh-CN" sz="2200">
                <a:solidFill>
                  <a:schemeClr val="tx1"/>
                </a:solidFill>
                <a:ea typeface="黑体" pitchFamily="2" charset="-122"/>
                <a:cs typeface="Times New Roman" pitchFamily="18" charset="0"/>
              </a:rPr>
              <a:t>p.49</a:t>
            </a:r>
            <a:r>
              <a:rPr lang="zh-CN" altLang="en-US" sz="2200">
                <a:solidFill>
                  <a:schemeClr val="tx1"/>
                </a:solidFill>
                <a:ea typeface="黑体" pitchFamily="2" charset="-122"/>
                <a:cs typeface="Times New Roman" pitchFamily="18" charset="0"/>
              </a:rPr>
              <a:t>，</a:t>
            </a:r>
            <a:r>
              <a:rPr lang="en-US" altLang="zh-CN" sz="2200">
                <a:solidFill>
                  <a:schemeClr val="tx1"/>
                </a:solidFill>
                <a:ea typeface="黑体" pitchFamily="2" charset="-122"/>
                <a:cs typeface="Times New Roman" pitchFamily="18" charset="0"/>
              </a:rPr>
              <a:t>2.26</a:t>
            </a:r>
            <a:endParaRPr lang="zh-CN" altLang="en-US" sz="2200">
              <a:solidFill>
                <a:schemeClr val="tx1"/>
              </a:solidFill>
              <a:ea typeface="黑体" pitchFamily="2" charset="-122"/>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wipe(left)">
                                      <p:cBhvr>
                                        <p:cTn id="7" dur="5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31800" y="171450"/>
            <a:ext cx="652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8080"/>
                </a:solidFill>
              </a:rPr>
              <a:t>指派问题的松弛问题</a:t>
            </a:r>
            <a:endParaRPr lang="en-US" altLang="zh-CN" sz="3600" b="1">
              <a:solidFill>
                <a:srgbClr val="008080"/>
              </a:solidFill>
            </a:endParaRPr>
          </a:p>
        </p:txBody>
      </p:sp>
      <p:sp>
        <p:nvSpPr>
          <p:cNvPr id="404484" name="Text Box 4"/>
          <p:cNvSpPr txBox="1">
            <a:spLocks noChangeArrowheads="1"/>
          </p:cNvSpPr>
          <p:nvPr/>
        </p:nvSpPr>
        <p:spPr bwMode="auto">
          <a:xfrm>
            <a:off x="431800" y="4846638"/>
            <a:ext cx="8356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ü"/>
            </a:pPr>
            <a:r>
              <a:rPr lang="zh-CN" altLang="en-US" sz="2200" b="1">
                <a:solidFill>
                  <a:schemeClr val="tx1"/>
                </a:solidFill>
              </a:rPr>
              <a:t>由</a:t>
            </a:r>
            <a:r>
              <a:rPr lang="zh-CN" altLang="en-US" sz="2200" b="1">
                <a:solidFill>
                  <a:srgbClr val="7030A0"/>
                </a:solidFill>
              </a:rPr>
              <a:t>整性定理</a:t>
            </a:r>
            <a:r>
              <a:rPr lang="zh-CN" altLang="en-US" sz="2200" b="1">
                <a:solidFill>
                  <a:schemeClr val="tx1"/>
                </a:solidFill>
              </a:rPr>
              <a:t>，利用网络单纯形法求解松弛问题可得到指派问题的解！</a:t>
            </a:r>
          </a:p>
        </p:txBody>
      </p:sp>
      <p:pic>
        <p:nvPicPr>
          <p:cNvPr id="389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738188"/>
            <a:ext cx="4951413"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矩形 5"/>
          <p:cNvSpPr>
            <a:spLocks noChangeArrowheads="1"/>
          </p:cNvSpPr>
          <p:nvPr/>
        </p:nvSpPr>
        <p:spPr bwMode="auto">
          <a:xfrm>
            <a:off x="355600" y="5516563"/>
            <a:ext cx="83693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spcBef>
                <a:spcPct val="50000"/>
              </a:spcBef>
              <a:buFont typeface="Wingdings" pitchFamily="2" charset="2"/>
              <a:buChar char="ü"/>
            </a:pPr>
            <a:r>
              <a:rPr lang="zh-CN" altLang="en-US" sz="2200" b="1">
                <a:solidFill>
                  <a:srgbClr val="7030A0"/>
                </a:solidFill>
              </a:rPr>
              <a:t>严重退化！</a:t>
            </a:r>
            <a:r>
              <a:rPr lang="zh-CN" altLang="en-US" sz="2200" b="1">
                <a:solidFill>
                  <a:schemeClr val="tx1"/>
                </a:solidFill>
              </a:rPr>
              <a:t>有 </a:t>
            </a:r>
            <a:r>
              <a:rPr lang="en-US" altLang="zh-CN" sz="2200" b="1">
                <a:solidFill>
                  <a:schemeClr val="tx1"/>
                </a:solidFill>
              </a:rPr>
              <a:t>2</a:t>
            </a:r>
            <a:r>
              <a:rPr lang="en-US" altLang="zh-CN" sz="2200" b="1" i="1">
                <a:solidFill>
                  <a:schemeClr val="tx1"/>
                </a:solidFill>
              </a:rPr>
              <a:t>n </a:t>
            </a:r>
            <a:r>
              <a:rPr lang="zh-CN" altLang="en-US" sz="2200" b="1">
                <a:solidFill>
                  <a:schemeClr val="tx1"/>
                </a:solidFill>
              </a:rPr>
              <a:t>个约束，且有</a:t>
            </a:r>
            <a:r>
              <a:rPr lang="en-US" altLang="zh-CN" sz="2200" b="1">
                <a:solidFill>
                  <a:schemeClr val="tx1"/>
                </a:solidFill>
              </a:rPr>
              <a:t>2</a:t>
            </a:r>
            <a:r>
              <a:rPr lang="en-US" altLang="zh-CN" sz="2200" b="1" i="1">
                <a:solidFill>
                  <a:schemeClr val="tx1"/>
                </a:solidFill>
              </a:rPr>
              <a:t>n</a:t>
            </a:r>
            <a:r>
              <a:rPr lang="en-US" altLang="zh-CN" sz="2200" b="1">
                <a:solidFill>
                  <a:schemeClr val="tx1"/>
                </a:solidFill>
              </a:rPr>
              <a:t>-1</a:t>
            </a:r>
            <a:r>
              <a:rPr lang="zh-CN" altLang="en-US" sz="2200" b="1">
                <a:solidFill>
                  <a:schemeClr val="tx1"/>
                </a:solidFill>
              </a:rPr>
              <a:t>个独立约束；但基本可行解</a:t>
            </a:r>
            <a:r>
              <a:rPr lang="zh-CN" altLang="en-US" sz="2200" b="1">
                <a:solidFill>
                  <a:srgbClr val="7030A0"/>
                </a:solidFill>
              </a:rPr>
              <a:t>只有 </a:t>
            </a:r>
            <a:r>
              <a:rPr lang="en-US" altLang="zh-CN" sz="2200" b="1" i="1">
                <a:solidFill>
                  <a:srgbClr val="7030A0"/>
                </a:solidFill>
              </a:rPr>
              <a:t>n </a:t>
            </a:r>
            <a:r>
              <a:rPr lang="zh-CN" altLang="en-US" sz="2200" b="1">
                <a:solidFill>
                  <a:srgbClr val="7030A0"/>
                </a:solidFill>
              </a:rPr>
              <a:t>个非零元素</a:t>
            </a:r>
            <a:r>
              <a:rPr lang="zh-CN" altLang="en-US" sz="2200" b="1">
                <a:solidFill>
                  <a:schemeClr val="tx1"/>
                </a:solidFill>
              </a:rPr>
              <a:t>！</a:t>
            </a:r>
          </a:p>
        </p:txBody>
      </p:sp>
      <p:sp>
        <p:nvSpPr>
          <p:cNvPr id="5" name="矩形 4"/>
          <p:cNvSpPr>
            <a:spLocks noChangeArrowheads="1"/>
          </p:cNvSpPr>
          <p:nvPr/>
        </p:nvSpPr>
        <p:spPr bwMode="auto">
          <a:xfrm>
            <a:off x="917575" y="6159500"/>
            <a:ext cx="8074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200" b="1">
                <a:solidFill>
                  <a:schemeClr val="tx1"/>
                </a:solidFill>
              </a:rPr>
              <a:t>比如</a:t>
            </a:r>
            <a:r>
              <a:rPr lang="en-US" altLang="zh-CN" sz="2200" b="1" i="1">
                <a:solidFill>
                  <a:schemeClr val="tx1"/>
                </a:solidFill>
              </a:rPr>
              <a:t>n </a:t>
            </a:r>
            <a:r>
              <a:rPr lang="en-US" altLang="zh-CN" sz="2200" b="1">
                <a:solidFill>
                  <a:schemeClr val="tx1"/>
                </a:solidFill>
              </a:rPr>
              <a:t>= 3</a:t>
            </a:r>
            <a:r>
              <a:rPr lang="zh-CN" altLang="en-US" sz="2200" b="1">
                <a:solidFill>
                  <a:schemeClr val="tx1"/>
                </a:solidFill>
              </a:rPr>
              <a:t>，</a:t>
            </a:r>
            <a:r>
              <a:rPr lang="en-US" altLang="zh-CN" sz="2200" b="1">
                <a:solidFill>
                  <a:schemeClr val="tx1"/>
                </a:solidFill>
              </a:rPr>
              <a:t> </a:t>
            </a:r>
            <a:r>
              <a:rPr lang="zh-CN" altLang="en-US" sz="2200" b="1">
                <a:solidFill>
                  <a:schemeClr val="tx1"/>
                </a:solidFill>
              </a:rPr>
              <a:t>一个</a:t>
            </a:r>
            <a:r>
              <a:rPr lang="en-US" altLang="zh-CN" sz="2200" b="1">
                <a:solidFill>
                  <a:schemeClr val="tx1"/>
                </a:solidFill>
              </a:rPr>
              <a:t>BFS</a:t>
            </a:r>
            <a:r>
              <a:rPr lang="zh-CN" altLang="en-US" sz="2200" b="1">
                <a:solidFill>
                  <a:schemeClr val="tx1"/>
                </a:solidFill>
              </a:rPr>
              <a:t>中，</a:t>
            </a:r>
            <a:r>
              <a:rPr lang="en-US" altLang="zh-CN" sz="2200" b="1">
                <a:solidFill>
                  <a:schemeClr val="tx1"/>
                </a:solidFill>
              </a:rPr>
              <a:t>5</a:t>
            </a:r>
            <a:r>
              <a:rPr lang="zh-CN" altLang="en-US" sz="2200" b="1">
                <a:solidFill>
                  <a:schemeClr val="tx1"/>
                </a:solidFill>
              </a:rPr>
              <a:t>个基变量有</a:t>
            </a:r>
            <a:r>
              <a:rPr lang="en-US" altLang="zh-CN" sz="2200" b="1">
                <a:solidFill>
                  <a:schemeClr val="tx1"/>
                </a:solidFill>
              </a:rPr>
              <a:t>3</a:t>
            </a:r>
            <a:r>
              <a:rPr lang="zh-CN" altLang="en-US" sz="2200" b="1">
                <a:solidFill>
                  <a:schemeClr val="tx1"/>
                </a:solidFill>
              </a:rPr>
              <a:t>个取</a:t>
            </a:r>
            <a:r>
              <a:rPr lang="en-US" altLang="zh-CN" sz="2200" b="1">
                <a:solidFill>
                  <a:schemeClr val="tx1"/>
                </a:solidFill>
              </a:rPr>
              <a:t>1</a:t>
            </a:r>
            <a:r>
              <a:rPr lang="zh-CN" altLang="en-US" sz="2200" b="1">
                <a:solidFill>
                  <a:schemeClr val="tx1"/>
                </a:solidFill>
              </a:rPr>
              <a:t>，其余</a:t>
            </a:r>
            <a:r>
              <a:rPr lang="en-US" altLang="zh-CN" sz="2200" b="1">
                <a:solidFill>
                  <a:schemeClr val="tx1"/>
                </a:solidFill>
              </a:rPr>
              <a:t>2</a:t>
            </a:r>
            <a:r>
              <a:rPr lang="zh-CN" altLang="en-US" sz="2200" b="1">
                <a:solidFill>
                  <a:schemeClr val="tx1"/>
                </a:solidFill>
              </a:rPr>
              <a:t>个是</a:t>
            </a:r>
            <a:r>
              <a:rPr lang="en-US" altLang="zh-CN" sz="2200" b="1">
                <a:solidFill>
                  <a:schemeClr val="tx1"/>
                </a:solidFill>
              </a:rPr>
              <a:t>0.</a:t>
            </a:r>
            <a:endParaRPr lang="zh-CN" altLang="en-US" sz="2200" b="1">
              <a:solidFill>
                <a:schemeClr val="tx1"/>
              </a:solidFill>
            </a:endParaRPr>
          </a:p>
        </p:txBody>
      </p:sp>
      <p:grpSp>
        <p:nvGrpSpPr>
          <p:cNvPr id="9" name="组合 8"/>
          <p:cNvGrpSpPr>
            <a:grpSpLocks/>
          </p:cNvGrpSpPr>
          <p:nvPr/>
        </p:nvGrpSpPr>
        <p:grpSpPr bwMode="auto">
          <a:xfrm>
            <a:off x="4194175" y="2632075"/>
            <a:ext cx="4441825" cy="2219325"/>
            <a:chOff x="3828098" y="2651760"/>
            <a:chExt cx="4442142" cy="2219345"/>
          </a:xfrm>
        </p:grpSpPr>
        <p:pic>
          <p:nvPicPr>
            <p:cNvPr id="389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098" y="2651760"/>
              <a:ext cx="4299902" cy="206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2" name="TextBox 7"/>
            <p:cNvSpPr txBox="1">
              <a:spLocks noChangeArrowheads="1"/>
            </p:cNvSpPr>
            <p:nvPr/>
          </p:nvSpPr>
          <p:spPr bwMode="auto">
            <a:xfrm>
              <a:off x="5110480" y="4409440"/>
              <a:ext cx="3159760" cy="461665"/>
            </a:xfrm>
            <a:prstGeom prst="rect">
              <a:avLst/>
            </a:prstGeom>
            <a:solidFill>
              <a:srgbClr val="00808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grpSp>
      <p:sp>
        <p:nvSpPr>
          <p:cNvPr id="15" name="Text Box 4"/>
          <p:cNvSpPr txBox="1">
            <a:spLocks noChangeArrowheads="1"/>
          </p:cNvSpPr>
          <p:nvPr/>
        </p:nvSpPr>
        <p:spPr bwMode="auto">
          <a:xfrm>
            <a:off x="473075" y="4189413"/>
            <a:ext cx="5505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marL="457200" indent="-4572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ü"/>
            </a:pPr>
            <a:r>
              <a:rPr lang="zh-CN" altLang="en-US" sz="2200" b="1">
                <a:solidFill>
                  <a:srgbClr val="7030A0"/>
                </a:solidFill>
              </a:rPr>
              <a:t>忽略</a:t>
            </a:r>
            <a:r>
              <a:rPr lang="zh-CN" altLang="en-US" sz="2200" b="1">
                <a:solidFill>
                  <a:schemeClr val="tx1"/>
                </a:solidFill>
              </a:rPr>
              <a:t>整数要求，得特殊的</a:t>
            </a:r>
            <a:r>
              <a:rPr lang="zh-CN" altLang="en-US" sz="2200" b="1">
                <a:solidFill>
                  <a:srgbClr val="7030A0"/>
                </a:solidFill>
              </a:rPr>
              <a:t>运输问题</a:t>
            </a:r>
            <a:r>
              <a:rPr lang="zh-CN" altLang="en-US" sz="2200" b="1">
                <a:solidFill>
                  <a:schemeClr val="tx1"/>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4484"/>
                                        </p:tgtEl>
                                        <p:attrNameLst>
                                          <p:attrName>style.visibility</p:attrName>
                                        </p:attrNameLst>
                                      </p:cBhvr>
                                      <p:to>
                                        <p:strVal val="visible"/>
                                      </p:to>
                                    </p:set>
                                    <p:animEffect transition="in" filter="wipe(left)">
                                      <p:cBhvr>
                                        <p:cTn id="17" dur="500"/>
                                        <p:tgtEl>
                                          <p:spTgt spid="404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P spid="6" grpId="0"/>
      <p:bldP spid="5"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2"/>
          <p:cNvSpPr txBox="1">
            <a:spLocks noChangeArrowheads="1"/>
          </p:cNvSpPr>
          <p:nvPr/>
        </p:nvSpPr>
        <p:spPr bwMode="auto">
          <a:xfrm>
            <a:off x="723900" y="911225"/>
            <a:ext cx="2349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网络</a:t>
            </a:r>
            <a:r>
              <a:rPr lang="en-US" altLang="zh-CN" sz="4000" b="1">
                <a:solidFill>
                  <a:srgbClr val="008080"/>
                </a:solidFill>
              </a:rPr>
              <a:t>(</a:t>
            </a:r>
            <a:r>
              <a:rPr lang="zh-CN" altLang="en-US" sz="4000" b="1">
                <a:solidFill>
                  <a:srgbClr val="008080"/>
                </a:solidFill>
              </a:rPr>
              <a:t>图</a:t>
            </a:r>
            <a:r>
              <a:rPr lang="en-US" altLang="zh-CN" sz="4000" b="1">
                <a:solidFill>
                  <a:srgbClr val="008080"/>
                </a:solidFill>
              </a:rPr>
              <a:t>)</a:t>
            </a:r>
          </a:p>
        </p:txBody>
      </p:sp>
      <p:graphicFrame>
        <p:nvGraphicFramePr>
          <p:cNvPr id="12291" name="Object 14"/>
          <p:cNvGraphicFramePr>
            <a:graphicFrameLocks noChangeAspect="1"/>
          </p:cNvGraphicFramePr>
          <p:nvPr/>
        </p:nvGraphicFramePr>
        <p:xfrm>
          <a:off x="5311775" y="877888"/>
          <a:ext cx="2935288" cy="2576512"/>
        </p:xfrm>
        <a:graphic>
          <a:graphicData uri="http://schemas.openxmlformats.org/presentationml/2006/ole">
            <mc:AlternateContent xmlns:mc="http://schemas.openxmlformats.org/markup-compatibility/2006">
              <mc:Choice xmlns:v="urn:schemas-microsoft-com:vml" Requires="v">
                <p:oleObj spid="_x0000_s12419" name="Visio" r:id="rId3" imgW="1975754" imgH="1623649" progId="Visio.Drawing.11">
                  <p:embed/>
                </p:oleObj>
              </mc:Choice>
              <mc:Fallback>
                <p:oleObj name="Visio" r:id="rId3" imgW="1975754" imgH="1623649" progId="Visio.Drawing.11">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775" y="877888"/>
                        <a:ext cx="2935288"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6"/>
          <p:cNvGrpSpPr>
            <a:grpSpLocks/>
          </p:cNvGrpSpPr>
          <p:nvPr/>
        </p:nvGrpSpPr>
        <p:grpSpPr bwMode="auto">
          <a:xfrm>
            <a:off x="800100" y="4243388"/>
            <a:ext cx="6362700" cy="457200"/>
            <a:chOff x="504" y="2673"/>
            <a:chExt cx="4008" cy="288"/>
          </a:xfrm>
        </p:grpSpPr>
        <p:sp>
          <p:nvSpPr>
            <p:cNvPr id="12301" name="Text Box 23"/>
            <p:cNvSpPr txBox="1">
              <a:spLocks noChangeArrowheads="1"/>
            </p:cNvSpPr>
            <p:nvPr/>
          </p:nvSpPr>
          <p:spPr bwMode="auto">
            <a:xfrm>
              <a:off x="504" y="2673"/>
              <a:ext cx="4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a:solidFill>
                    <a:schemeClr val="tx1"/>
                  </a:solidFill>
                </a:rPr>
                <a:t>        －节点集</a:t>
              </a:r>
              <a:r>
                <a:rPr lang="en-US" altLang="zh-CN" b="1">
                  <a:solidFill>
                    <a:schemeClr val="tx1"/>
                  </a:solidFill>
                </a:rPr>
                <a:t>(nodes)</a:t>
              </a:r>
              <a:r>
                <a:rPr lang="zh-CN" altLang="en-US" b="1">
                  <a:solidFill>
                    <a:schemeClr val="tx1"/>
                  </a:solidFill>
                </a:rPr>
                <a:t>，设节点的个数为 </a:t>
              </a:r>
              <a:r>
                <a:rPr lang="en-US" altLang="zh-CN" b="1" i="1">
                  <a:solidFill>
                    <a:schemeClr val="tx1"/>
                  </a:solidFill>
                </a:rPr>
                <a:t>m</a:t>
              </a:r>
              <a:endParaRPr lang="en-US" altLang="zh-CN" b="1">
                <a:solidFill>
                  <a:schemeClr val="tx1"/>
                </a:solidFill>
              </a:endParaRPr>
            </a:p>
          </p:txBody>
        </p:sp>
        <p:pic>
          <p:nvPicPr>
            <p:cNvPr id="12302"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 y="2709"/>
              <a:ext cx="2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Group 17"/>
          <p:cNvGrpSpPr>
            <a:grpSpLocks/>
          </p:cNvGrpSpPr>
          <p:nvPr/>
        </p:nvGrpSpPr>
        <p:grpSpPr bwMode="auto">
          <a:xfrm>
            <a:off x="787400" y="4675188"/>
            <a:ext cx="4724400" cy="457200"/>
            <a:chOff x="496" y="2945"/>
            <a:chExt cx="2976" cy="288"/>
          </a:xfrm>
        </p:grpSpPr>
        <p:sp>
          <p:nvSpPr>
            <p:cNvPr id="12299" name="Text Box 23"/>
            <p:cNvSpPr txBox="1">
              <a:spLocks noChangeArrowheads="1"/>
            </p:cNvSpPr>
            <p:nvPr/>
          </p:nvSpPr>
          <p:spPr bwMode="auto">
            <a:xfrm>
              <a:off x="496" y="2945"/>
              <a:ext cx="29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i="1">
                  <a:solidFill>
                    <a:schemeClr val="tx1"/>
                  </a:solidFill>
                </a:rPr>
                <a:t>        </a:t>
              </a:r>
              <a:r>
                <a:rPr lang="zh-CN" altLang="en-US" b="1" i="1">
                  <a:solidFill>
                    <a:schemeClr val="tx1"/>
                  </a:solidFill>
                </a:rPr>
                <a:t>－ </a:t>
              </a:r>
              <a:r>
                <a:rPr lang="zh-CN" altLang="en-US" b="1">
                  <a:solidFill>
                    <a:schemeClr val="tx1"/>
                  </a:solidFill>
                </a:rPr>
                <a:t>有向弧集</a:t>
              </a:r>
              <a:r>
                <a:rPr lang="en-US" altLang="zh-CN" b="1">
                  <a:solidFill>
                    <a:schemeClr val="tx1"/>
                  </a:solidFill>
                </a:rPr>
                <a:t>(directed arcs)</a:t>
              </a:r>
            </a:p>
          </p:txBody>
        </p:sp>
        <p:pic>
          <p:nvPicPr>
            <p:cNvPr id="1230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 y="2990"/>
              <a:ext cx="20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Group 18"/>
          <p:cNvGrpSpPr>
            <a:grpSpLocks/>
          </p:cNvGrpSpPr>
          <p:nvPr/>
        </p:nvGrpSpPr>
        <p:grpSpPr bwMode="auto">
          <a:xfrm>
            <a:off x="1193800" y="5276850"/>
            <a:ext cx="7200900" cy="895350"/>
            <a:chOff x="752" y="3324"/>
            <a:chExt cx="4536" cy="564"/>
          </a:xfrm>
        </p:grpSpPr>
        <p:sp>
          <p:nvSpPr>
            <p:cNvPr id="12296" name="Text Box 27"/>
            <p:cNvSpPr txBox="1">
              <a:spLocks noChangeArrowheads="1"/>
            </p:cNvSpPr>
            <p:nvPr/>
          </p:nvSpPr>
          <p:spPr bwMode="auto">
            <a:xfrm>
              <a:off x="752" y="3324"/>
              <a:ext cx="4536"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Times New Roman" pitchFamily="18" charset="0"/>
                <a:buChar char="–"/>
              </a:pPr>
              <a:r>
                <a:rPr lang="en-US" altLang="zh-CN" b="1" dirty="0">
                  <a:solidFill>
                    <a:schemeClr val="tx1"/>
                  </a:solidFill>
                </a:rPr>
                <a:t> </a:t>
              </a:r>
              <a:r>
                <a:rPr lang="zh-CN" altLang="en-US" b="1" dirty="0">
                  <a:solidFill>
                    <a:schemeClr val="tx1"/>
                  </a:solidFill>
                </a:rPr>
                <a:t>是所有可能弧集                                               的子集</a:t>
              </a:r>
            </a:p>
            <a:p>
              <a:pPr algn="l">
                <a:spcBef>
                  <a:spcPct val="20000"/>
                </a:spcBef>
                <a:buFont typeface="Times New Roman" pitchFamily="18" charset="0"/>
                <a:buChar char="–"/>
              </a:pPr>
              <a:r>
                <a:rPr lang="zh-CN" altLang="en-US" b="1" dirty="0">
                  <a:solidFill>
                    <a:schemeClr val="tx1"/>
                  </a:solidFill>
                </a:rPr>
                <a:t> 弧是有方向的：</a:t>
              </a:r>
            </a:p>
          </p:txBody>
        </p:sp>
        <p:pic>
          <p:nvPicPr>
            <p:cNvPr id="1229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1" y="3345"/>
              <a:ext cx="219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298"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1" y="3627"/>
              <a:ext cx="121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295" name="Rectangle 12"/>
          <p:cNvSpPr>
            <a:spLocks noChangeArrowheads="1"/>
          </p:cNvSpPr>
          <p:nvPr/>
        </p:nvSpPr>
        <p:spPr bwMode="auto">
          <a:xfrm>
            <a:off x="777875" y="37338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b="1">
                <a:solidFill>
                  <a:schemeClr val="tx1"/>
                </a:solidFill>
              </a:rPr>
              <a:t>网络的基本元素：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431800" y="450850"/>
            <a:ext cx="7708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最大流问题</a:t>
            </a:r>
            <a:r>
              <a:rPr lang="en-US" altLang="zh-CN" sz="3600" b="1">
                <a:solidFill>
                  <a:srgbClr val="0070C0"/>
                </a:solidFill>
              </a:rPr>
              <a:t>(maximum flow problem)</a:t>
            </a:r>
          </a:p>
        </p:txBody>
      </p:sp>
      <p:sp>
        <p:nvSpPr>
          <p:cNvPr id="58372" name="Text Box 4"/>
          <p:cNvSpPr txBox="1">
            <a:spLocks noChangeArrowheads="1"/>
          </p:cNvSpPr>
          <p:nvPr/>
        </p:nvSpPr>
        <p:spPr bwMode="auto">
          <a:xfrm>
            <a:off x="492125" y="2563813"/>
            <a:ext cx="810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0070C0"/>
                </a:solidFill>
                <a:ea typeface="黑体" pitchFamily="2" charset="-122"/>
                <a:cs typeface="Times New Roman" pitchFamily="18" charset="0"/>
              </a:rPr>
              <a:t>问题</a:t>
            </a:r>
            <a:r>
              <a:rPr lang="zh-CN" altLang="en-US">
                <a:solidFill>
                  <a:schemeClr val="tx1"/>
                </a:solidFill>
                <a:ea typeface="黑体" pitchFamily="2" charset="-122"/>
                <a:cs typeface="Times New Roman" pitchFamily="18" charset="0"/>
              </a:rPr>
              <a:t>：求从 </a:t>
            </a:r>
            <a:r>
              <a:rPr lang="en-US" altLang="zh-CN" b="1" i="1">
                <a:solidFill>
                  <a:schemeClr val="tx1"/>
                </a:solidFill>
                <a:ea typeface="黑体" pitchFamily="2" charset="-122"/>
                <a:cs typeface="Times New Roman" pitchFamily="18" charset="0"/>
              </a:rPr>
              <a:t>s</a:t>
            </a:r>
            <a:r>
              <a:rPr lang="en-US" altLang="zh-CN">
                <a:solidFill>
                  <a:schemeClr val="tx1"/>
                </a:solidFill>
                <a:ea typeface="黑体" pitchFamily="2" charset="-122"/>
                <a:cs typeface="Times New Roman" pitchFamily="18" charset="0"/>
              </a:rPr>
              <a:t> </a:t>
            </a:r>
            <a:r>
              <a:rPr lang="zh-CN" altLang="en-US">
                <a:solidFill>
                  <a:schemeClr val="tx1"/>
                </a:solidFill>
                <a:ea typeface="黑体" pitchFamily="2" charset="-122"/>
                <a:cs typeface="Times New Roman" pitchFamily="18" charset="0"/>
              </a:rPr>
              <a:t>到 </a:t>
            </a:r>
            <a:r>
              <a:rPr lang="en-US" altLang="zh-CN" b="1" i="1">
                <a:solidFill>
                  <a:schemeClr val="tx1"/>
                </a:solidFill>
                <a:ea typeface="黑体" pitchFamily="2" charset="-122"/>
                <a:cs typeface="Times New Roman" pitchFamily="18" charset="0"/>
              </a:rPr>
              <a:t>t</a:t>
            </a:r>
            <a:r>
              <a:rPr lang="en-US" altLang="zh-CN" b="1">
                <a:solidFill>
                  <a:schemeClr val="tx1"/>
                </a:solidFill>
                <a:ea typeface="黑体" pitchFamily="2" charset="-122"/>
                <a:cs typeface="Times New Roman" pitchFamily="18" charset="0"/>
              </a:rPr>
              <a:t> </a:t>
            </a:r>
            <a:r>
              <a:rPr lang="zh-CN" altLang="en-US">
                <a:solidFill>
                  <a:schemeClr val="tx1"/>
                </a:solidFill>
                <a:ea typeface="黑体" pitchFamily="2" charset="-122"/>
                <a:cs typeface="Times New Roman" pitchFamily="18" charset="0"/>
              </a:rPr>
              <a:t>的最大可行流</a:t>
            </a:r>
            <a:r>
              <a:rPr lang="en-US" altLang="zh-CN">
                <a:solidFill>
                  <a:schemeClr val="tx1"/>
                </a:solidFill>
                <a:ea typeface="黑体" pitchFamily="2" charset="-122"/>
                <a:cs typeface="Times New Roman" pitchFamily="18" charset="0"/>
              </a:rPr>
              <a:t>(</a:t>
            </a:r>
            <a:r>
              <a:rPr lang="zh-CN" altLang="en-US">
                <a:solidFill>
                  <a:schemeClr val="tx1"/>
                </a:solidFill>
                <a:ea typeface="黑体" pitchFamily="2" charset="-122"/>
                <a:cs typeface="Times New Roman" pitchFamily="18" charset="0"/>
              </a:rPr>
              <a:t>将尽可能多的流从 </a:t>
            </a:r>
            <a:r>
              <a:rPr lang="en-US" altLang="zh-CN" b="1" i="1">
                <a:solidFill>
                  <a:schemeClr val="tx1"/>
                </a:solidFill>
                <a:ea typeface="黑体" pitchFamily="2" charset="-122"/>
                <a:cs typeface="Times New Roman" pitchFamily="18" charset="0"/>
              </a:rPr>
              <a:t>s</a:t>
            </a:r>
            <a:r>
              <a:rPr lang="en-US" altLang="zh-CN" b="1">
                <a:solidFill>
                  <a:schemeClr val="tx1"/>
                </a:solidFill>
                <a:ea typeface="黑体" pitchFamily="2" charset="-122"/>
                <a:cs typeface="Times New Roman" pitchFamily="18" charset="0"/>
              </a:rPr>
              <a:t> </a:t>
            </a:r>
            <a:r>
              <a:rPr lang="zh-CN" altLang="en-US">
                <a:solidFill>
                  <a:schemeClr val="tx1"/>
                </a:solidFill>
                <a:ea typeface="黑体" pitchFamily="2" charset="-122"/>
                <a:cs typeface="Times New Roman" pitchFamily="18" charset="0"/>
              </a:rPr>
              <a:t>推向 </a:t>
            </a:r>
            <a:r>
              <a:rPr lang="en-US" altLang="zh-CN" b="1" i="1">
                <a:solidFill>
                  <a:schemeClr val="tx1"/>
                </a:solidFill>
                <a:ea typeface="黑体" pitchFamily="2" charset="-122"/>
                <a:cs typeface="Times New Roman" pitchFamily="18" charset="0"/>
              </a:rPr>
              <a:t>t</a:t>
            </a:r>
            <a:r>
              <a:rPr lang="en-US" altLang="zh-CN">
                <a:solidFill>
                  <a:schemeClr val="tx1"/>
                </a:solidFill>
                <a:ea typeface="黑体" pitchFamily="2" charset="-122"/>
                <a:cs typeface="Times New Roman" pitchFamily="18" charset="0"/>
              </a:rPr>
              <a:t>)</a:t>
            </a:r>
            <a:endParaRPr lang="en-US" altLang="zh-CN">
              <a:solidFill>
                <a:srgbClr val="CC0000"/>
              </a:solidFill>
              <a:ea typeface="黑体" pitchFamily="2" charset="-122"/>
              <a:cs typeface="Times New Roman" pitchFamily="18" charset="0"/>
            </a:endParaRPr>
          </a:p>
        </p:txBody>
      </p:sp>
      <p:sp>
        <p:nvSpPr>
          <p:cNvPr id="39941" name="Text Box 6"/>
          <p:cNvSpPr txBox="1">
            <a:spLocks noChangeArrowheads="1"/>
          </p:cNvSpPr>
          <p:nvPr/>
        </p:nvSpPr>
        <p:spPr bwMode="auto">
          <a:xfrm>
            <a:off x="606425" y="1214438"/>
            <a:ext cx="6870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网络              ，设</a:t>
            </a:r>
            <a:r>
              <a:rPr lang="en-US" altLang="zh-CN" b="1">
                <a:solidFill>
                  <a:schemeClr val="tx1"/>
                </a:solidFill>
              </a:rPr>
              <a:t> </a:t>
            </a:r>
            <a:r>
              <a:rPr lang="en-US" altLang="zh-CN" sz="2800" b="1" i="1">
                <a:solidFill>
                  <a:schemeClr val="tx1"/>
                </a:solidFill>
              </a:rPr>
              <a:t>A</a:t>
            </a:r>
            <a:r>
              <a:rPr lang="en-US" altLang="zh-CN" b="1">
                <a:solidFill>
                  <a:schemeClr val="tx1"/>
                </a:solidFill>
              </a:rPr>
              <a:t> </a:t>
            </a:r>
            <a:r>
              <a:rPr lang="zh-CN" altLang="en-US" b="1">
                <a:solidFill>
                  <a:schemeClr val="tx1"/>
                </a:solidFill>
              </a:rPr>
              <a:t>是点弧关联矩阵                                     </a:t>
            </a:r>
            <a:endParaRPr lang="zh-CN" altLang="en-US" b="1" i="1" baseline="-25000">
              <a:solidFill>
                <a:schemeClr val="tx1"/>
              </a:solidFill>
            </a:endParaRPr>
          </a:p>
          <a:p>
            <a:pPr algn="l">
              <a:spcBef>
                <a:spcPct val="20000"/>
              </a:spcBef>
              <a:buFont typeface="Wingdings" pitchFamily="2" charset="2"/>
              <a:buChar char="l"/>
            </a:pPr>
            <a:r>
              <a:rPr lang="zh-CN" altLang="en-US" b="1" i="1" baseline="-25000">
                <a:solidFill>
                  <a:schemeClr val="tx1"/>
                </a:solidFill>
              </a:rPr>
              <a:t>  </a:t>
            </a:r>
            <a:r>
              <a:rPr lang="zh-CN" altLang="en-US" b="1">
                <a:solidFill>
                  <a:schemeClr val="tx1"/>
                </a:solidFill>
              </a:rPr>
              <a:t>弧的</a:t>
            </a:r>
            <a:r>
              <a:rPr lang="zh-CN" altLang="en-US" b="1">
                <a:solidFill>
                  <a:srgbClr val="7030A0"/>
                </a:solidFill>
              </a:rPr>
              <a:t>容量</a:t>
            </a:r>
            <a:r>
              <a:rPr lang="zh-CN" altLang="en-US" b="1">
                <a:solidFill>
                  <a:srgbClr val="CC0000"/>
                </a:solidFill>
              </a:rPr>
              <a:t>                                </a:t>
            </a:r>
            <a:r>
              <a:rPr lang="en-US" altLang="zh-CN" b="1">
                <a:solidFill>
                  <a:srgbClr val="7030A0"/>
                </a:solidFill>
              </a:rPr>
              <a:t>(*****)</a:t>
            </a:r>
            <a:endParaRPr lang="zh-CN" altLang="en-US" b="1">
              <a:solidFill>
                <a:srgbClr val="7030A0"/>
              </a:solidFill>
            </a:endParaRPr>
          </a:p>
          <a:p>
            <a:pPr algn="l">
              <a:spcBef>
                <a:spcPct val="20000"/>
              </a:spcBef>
              <a:buFont typeface="Wingdings" pitchFamily="2" charset="2"/>
              <a:buChar char="l"/>
            </a:pPr>
            <a:r>
              <a:rPr lang="zh-CN" altLang="en-US" b="1">
                <a:solidFill>
                  <a:schemeClr val="tx1"/>
                </a:solidFill>
              </a:rPr>
              <a:t> 源                和宿             （</a:t>
            </a:r>
            <a:r>
              <a:rPr lang="en-US" altLang="zh-CN" b="1" i="1">
                <a:solidFill>
                  <a:schemeClr val="tx1"/>
                </a:solidFill>
              </a:rPr>
              <a:t>s </a:t>
            </a:r>
            <a:r>
              <a:rPr lang="en-US" altLang="zh-CN" b="1">
                <a:solidFill>
                  <a:schemeClr val="tx1"/>
                </a:solidFill>
              </a:rPr>
              <a:t>= 1, </a:t>
            </a:r>
            <a:r>
              <a:rPr lang="en-US" altLang="zh-CN" b="1" i="1">
                <a:solidFill>
                  <a:schemeClr val="tx1"/>
                </a:solidFill>
              </a:rPr>
              <a:t>t </a:t>
            </a:r>
            <a:r>
              <a:rPr lang="en-US" altLang="zh-CN" b="1">
                <a:solidFill>
                  <a:schemeClr val="tx1"/>
                </a:solidFill>
              </a:rPr>
              <a:t>= 4</a:t>
            </a:r>
            <a:r>
              <a:rPr lang="zh-CN" altLang="en-US" b="1">
                <a:solidFill>
                  <a:schemeClr val="tx1"/>
                </a:solidFill>
              </a:rPr>
              <a:t>）</a:t>
            </a:r>
          </a:p>
        </p:txBody>
      </p:sp>
      <p:sp>
        <p:nvSpPr>
          <p:cNvPr id="39942" name="Text Box 3"/>
          <p:cNvSpPr txBox="1">
            <a:spLocks noChangeArrowheads="1"/>
          </p:cNvSpPr>
          <p:nvPr/>
        </p:nvSpPr>
        <p:spPr bwMode="auto">
          <a:xfrm>
            <a:off x="390525" y="949325"/>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给定：</a:t>
            </a:r>
          </a:p>
        </p:txBody>
      </p:sp>
      <p:sp>
        <p:nvSpPr>
          <p:cNvPr id="28" name="Text Box 11"/>
          <p:cNvSpPr txBox="1">
            <a:spLocks noChangeArrowheads="1"/>
          </p:cNvSpPr>
          <p:nvPr/>
        </p:nvSpPr>
        <p:spPr bwMode="auto">
          <a:xfrm>
            <a:off x="5026025" y="5762625"/>
            <a:ext cx="3968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en-US" altLang="zh-CN" b="1">
                <a:solidFill>
                  <a:schemeClr val="tx1"/>
                </a:solidFill>
              </a:rPr>
              <a:t> Ford-Fulkerson</a:t>
            </a:r>
            <a:r>
              <a:rPr lang="zh-CN" altLang="en-US" b="1">
                <a:solidFill>
                  <a:schemeClr val="tx1"/>
                </a:solidFill>
              </a:rPr>
              <a:t>算法</a:t>
            </a:r>
          </a:p>
          <a:p>
            <a:pPr algn="l">
              <a:buFont typeface="Wingdings" pitchFamily="2" charset="2"/>
              <a:buChar char="l"/>
            </a:pPr>
            <a:r>
              <a:rPr lang="zh-CN" altLang="en-US" b="1">
                <a:solidFill>
                  <a:schemeClr val="tx1"/>
                </a:solidFill>
              </a:rPr>
              <a:t> 最大流－最小割定理</a:t>
            </a:r>
            <a:r>
              <a:rPr lang="en-US" altLang="zh-CN" b="1">
                <a:solidFill>
                  <a:schemeClr val="tx1"/>
                </a:solidFill>
              </a:rPr>
              <a:t>(</a:t>
            </a:r>
            <a:r>
              <a:rPr lang="en-US" altLang="zh-CN" b="1">
                <a:solidFill>
                  <a:srgbClr val="CC0000"/>
                </a:solidFill>
              </a:rPr>
              <a:t>√</a:t>
            </a:r>
            <a:r>
              <a:rPr lang="en-US" altLang="zh-CN" b="1">
                <a:solidFill>
                  <a:schemeClr val="tx1"/>
                </a:solidFill>
              </a:rPr>
              <a:t>)</a:t>
            </a:r>
            <a:r>
              <a:rPr lang="zh-CN" altLang="en-US" b="1">
                <a:solidFill>
                  <a:schemeClr val="tx1"/>
                </a:solidFill>
              </a:rPr>
              <a:t>    </a:t>
            </a:r>
          </a:p>
        </p:txBody>
      </p:sp>
      <p:sp>
        <p:nvSpPr>
          <p:cNvPr id="31" name="Text Box 5"/>
          <p:cNvSpPr txBox="1">
            <a:spLocks noChangeArrowheads="1"/>
          </p:cNvSpPr>
          <p:nvPr/>
        </p:nvSpPr>
        <p:spPr bwMode="auto">
          <a:xfrm>
            <a:off x="590550" y="4129088"/>
            <a:ext cx="790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dirty="0">
                <a:solidFill>
                  <a:schemeClr val="tx1"/>
                </a:solidFill>
              </a:rPr>
              <a:t> 置其它弧的费用</a:t>
            </a:r>
            <a:r>
              <a:rPr lang="en-US" altLang="zh-CN" b="1" i="1" dirty="0" err="1">
                <a:solidFill>
                  <a:schemeClr val="tx1"/>
                </a:solidFill>
              </a:rPr>
              <a:t>c</a:t>
            </a:r>
            <a:r>
              <a:rPr lang="en-US" altLang="zh-CN" b="1" i="1" baseline="-25000" dirty="0" err="1">
                <a:solidFill>
                  <a:schemeClr val="tx1"/>
                </a:solidFill>
              </a:rPr>
              <a:t>ij</a:t>
            </a:r>
            <a:r>
              <a:rPr lang="en-US" altLang="zh-CN" b="1" i="1" baseline="-25000" dirty="0">
                <a:solidFill>
                  <a:schemeClr val="tx1"/>
                </a:solidFill>
              </a:rPr>
              <a:t>  </a:t>
            </a:r>
            <a:r>
              <a:rPr lang="en-US" altLang="zh-CN" b="1" dirty="0">
                <a:solidFill>
                  <a:schemeClr val="tx1"/>
                </a:solidFill>
              </a:rPr>
              <a:t>= 0</a:t>
            </a:r>
            <a:r>
              <a:rPr lang="zh-CN" altLang="en-US" b="1" dirty="0">
                <a:solidFill>
                  <a:schemeClr val="tx1"/>
                </a:solidFill>
              </a:rPr>
              <a:t>；置每个节点的需求量  </a:t>
            </a:r>
            <a:r>
              <a:rPr lang="en-US" altLang="zh-CN" b="1" i="1" dirty="0">
                <a:solidFill>
                  <a:schemeClr val="tx1"/>
                </a:solidFill>
              </a:rPr>
              <a:t>b</a:t>
            </a:r>
            <a:r>
              <a:rPr lang="en-US" altLang="zh-CN" b="1" i="1" baseline="-25000" dirty="0">
                <a:solidFill>
                  <a:schemeClr val="tx1"/>
                </a:solidFill>
              </a:rPr>
              <a:t>i </a:t>
            </a:r>
            <a:r>
              <a:rPr lang="en-US" altLang="zh-CN" b="1" dirty="0">
                <a:solidFill>
                  <a:schemeClr val="tx1"/>
                </a:solidFill>
              </a:rPr>
              <a:t>=  0</a:t>
            </a:r>
          </a:p>
        </p:txBody>
      </p:sp>
      <p:pic>
        <p:nvPicPr>
          <p:cNvPr id="3994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1290638"/>
            <a:ext cx="990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4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1795463"/>
            <a:ext cx="22129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48"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950" y="2206625"/>
            <a:ext cx="94138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49"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3100" y="2236788"/>
            <a:ext cx="914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组合 22"/>
          <p:cNvGrpSpPr>
            <a:grpSpLocks/>
          </p:cNvGrpSpPr>
          <p:nvPr/>
        </p:nvGrpSpPr>
        <p:grpSpPr bwMode="auto">
          <a:xfrm>
            <a:off x="615950" y="3770313"/>
            <a:ext cx="6870700" cy="457200"/>
            <a:chOff x="615950" y="3376613"/>
            <a:chExt cx="6870700" cy="457200"/>
          </a:xfrm>
        </p:grpSpPr>
        <p:sp>
          <p:nvSpPr>
            <p:cNvPr id="39953" name="Text Box 5"/>
            <p:cNvSpPr txBox="1">
              <a:spLocks noChangeArrowheads="1"/>
            </p:cNvSpPr>
            <p:nvPr/>
          </p:nvSpPr>
          <p:spPr bwMode="auto">
            <a:xfrm>
              <a:off x="615950" y="3376613"/>
              <a:ext cx="357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a:solidFill>
                    <a:schemeClr val="tx1"/>
                  </a:solidFill>
                </a:rPr>
                <a:t> 添加人工弧 </a:t>
              </a:r>
              <a:r>
                <a:rPr lang="en-US" altLang="zh-CN" b="1">
                  <a:solidFill>
                    <a:schemeClr val="tx1"/>
                  </a:solidFill>
                </a:rPr>
                <a:t>(</a:t>
              </a:r>
              <a:r>
                <a:rPr lang="en-US" altLang="zh-CN" b="1" i="1">
                  <a:solidFill>
                    <a:schemeClr val="tx1"/>
                  </a:solidFill>
                </a:rPr>
                <a:t>t</a:t>
              </a:r>
              <a:r>
                <a:rPr lang="en-US" altLang="zh-CN" b="1">
                  <a:solidFill>
                    <a:schemeClr val="tx1"/>
                  </a:solidFill>
                </a:rPr>
                <a:t>, </a:t>
              </a:r>
              <a:r>
                <a:rPr lang="en-US" altLang="zh-CN" b="1" i="1">
                  <a:solidFill>
                    <a:schemeClr val="tx1"/>
                  </a:solidFill>
                </a:rPr>
                <a:t>s</a:t>
              </a:r>
              <a:r>
                <a:rPr lang="en-US" altLang="zh-CN" b="1">
                  <a:solidFill>
                    <a:schemeClr val="tx1"/>
                  </a:solidFill>
                </a:rPr>
                <a:t>)</a:t>
              </a:r>
              <a:r>
                <a:rPr lang="zh-CN" altLang="en-US" b="1">
                  <a:solidFill>
                    <a:schemeClr val="tx1"/>
                  </a:solidFill>
                </a:rPr>
                <a:t>，令</a:t>
              </a:r>
            </a:p>
          </p:txBody>
        </p:sp>
        <p:pic>
          <p:nvPicPr>
            <p:cNvPr id="3995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4450" y="3427413"/>
              <a:ext cx="3632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27752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788" y="4649788"/>
            <a:ext cx="5599112"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291" name="Text Box 27"/>
          <p:cNvSpPr txBox="1">
            <a:spLocks noChangeArrowheads="1"/>
          </p:cNvSpPr>
          <p:nvPr/>
        </p:nvSpPr>
        <p:spPr bwMode="auto">
          <a:xfrm>
            <a:off x="406400" y="2997200"/>
            <a:ext cx="8077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200">
                <a:solidFill>
                  <a:schemeClr val="tx1"/>
                </a:solidFill>
                <a:ea typeface="黑体" pitchFamily="2" charset="-122"/>
                <a:cs typeface="Times New Roman" pitchFamily="18" charset="0"/>
              </a:rPr>
              <a:t> </a:t>
            </a:r>
            <a:r>
              <a:rPr lang="zh-CN" altLang="en-US" sz="2200">
                <a:solidFill>
                  <a:srgbClr val="0070C0"/>
                </a:solidFill>
                <a:ea typeface="黑体" pitchFamily="2" charset="-122"/>
                <a:cs typeface="Times New Roman" pitchFamily="18" charset="0"/>
              </a:rPr>
              <a:t>反问题</a:t>
            </a:r>
            <a:r>
              <a:rPr lang="zh-CN" altLang="en-US" sz="2200">
                <a:solidFill>
                  <a:schemeClr val="tx1"/>
                </a:solidFill>
                <a:ea typeface="黑体" pitchFamily="2" charset="-122"/>
                <a:cs typeface="Times New Roman" pitchFamily="18" charset="0"/>
              </a:rPr>
              <a:t>：设 </a:t>
            </a:r>
            <a:r>
              <a:rPr lang="en-US" altLang="zh-CN" sz="2200" b="1" i="1">
                <a:solidFill>
                  <a:schemeClr val="tx1"/>
                </a:solidFill>
                <a:ea typeface="黑体" pitchFamily="2" charset="-122"/>
                <a:cs typeface="Times New Roman" pitchFamily="18" charset="0"/>
              </a:rPr>
              <a:t>s</a:t>
            </a:r>
            <a:r>
              <a:rPr lang="en-US" altLang="zh-CN" sz="2200">
                <a:solidFill>
                  <a:schemeClr val="tx1"/>
                </a:solidFill>
                <a:ea typeface="黑体" pitchFamily="2" charset="-122"/>
                <a:cs typeface="Times New Roman" pitchFamily="18" charset="0"/>
              </a:rPr>
              <a:t> </a:t>
            </a:r>
            <a:r>
              <a:rPr lang="zh-CN" altLang="en-US" sz="2200">
                <a:solidFill>
                  <a:schemeClr val="tx1"/>
                </a:solidFill>
                <a:ea typeface="黑体" pitchFamily="2" charset="-122"/>
                <a:cs typeface="Times New Roman" pitchFamily="18" charset="0"/>
              </a:rPr>
              <a:t>为</a:t>
            </a:r>
            <a:r>
              <a:rPr lang="zh-CN" altLang="en-US" sz="2200">
                <a:solidFill>
                  <a:srgbClr val="7030A0"/>
                </a:solidFill>
                <a:ea typeface="黑体" pitchFamily="2" charset="-122"/>
                <a:cs typeface="Times New Roman" pitchFamily="18" charset="0"/>
              </a:rPr>
              <a:t>唯一</a:t>
            </a:r>
            <a:r>
              <a:rPr lang="zh-CN" altLang="en-US" sz="2200">
                <a:solidFill>
                  <a:schemeClr val="tx1"/>
                </a:solidFill>
                <a:ea typeface="黑体" pitchFamily="2" charset="-122"/>
                <a:cs typeface="Times New Roman" pitchFamily="18" charset="0"/>
              </a:rPr>
              <a:t>的供给节点，</a:t>
            </a:r>
            <a:r>
              <a:rPr lang="en-US" altLang="zh-CN" sz="2200" b="1" i="1">
                <a:solidFill>
                  <a:schemeClr val="tx1"/>
                </a:solidFill>
                <a:ea typeface="黑体" pitchFamily="2" charset="-122"/>
                <a:cs typeface="Times New Roman" pitchFamily="18" charset="0"/>
              </a:rPr>
              <a:t>t</a:t>
            </a:r>
            <a:r>
              <a:rPr lang="en-US" altLang="zh-CN" sz="2200" b="1">
                <a:solidFill>
                  <a:schemeClr val="tx1"/>
                </a:solidFill>
                <a:ea typeface="黑体" pitchFamily="2" charset="-122"/>
                <a:cs typeface="Times New Roman" pitchFamily="18" charset="0"/>
              </a:rPr>
              <a:t> </a:t>
            </a:r>
            <a:r>
              <a:rPr lang="zh-CN" altLang="en-US" sz="2200">
                <a:solidFill>
                  <a:schemeClr val="tx1"/>
                </a:solidFill>
                <a:ea typeface="黑体" pitchFamily="2" charset="-122"/>
                <a:cs typeface="Times New Roman" pitchFamily="18" charset="0"/>
              </a:rPr>
              <a:t>为</a:t>
            </a:r>
            <a:r>
              <a:rPr lang="zh-CN" altLang="en-US" sz="2200">
                <a:solidFill>
                  <a:srgbClr val="7030A0"/>
                </a:solidFill>
                <a:ea typeface="黑体" pitchFamily="2" charset="-122"/>
                <a:cs typeface="Times New Roman" pitchFamily="18" charset="0"/>
              </a:rPr>
              <a:t>唯一</a:t>
            </a:r>
            <a:r>
              <a:rPr lang="zh-CN" altLang="en-US" sz="2200">
                <a:solidFill>
                  <a:schemeClr val="tx1"/>
                </a:solidFill>
                <a:ea typeface="黑体" pitchFamily="2" charset="-122"/>
                <a:cs typeface="Times New Roman" pitchFamily="18" charset="0"/>
              </a:rPr>
              <a:t>的需求节点，其余为</a:t>
            </a:r>
            <a:endParaRPr lang="en-US" altLang="zh-CN" sz="2200">
              <a:solidFill>
                <a:schemeClr val="tx1"/>
              </a:solidFill>
              <a:ea typeface="黑体" pitchFamily="2" charset="-122"/>
              <a:cs typeface="Times New Roman" pitchFamily="18" charset="0"/>
            </a:endParaRPr>
          </a:p>
          <a:p>
            <a:pPr algn="l"/>
            <a:r>
              <a:rPr lang="en-US" altLang="zh-CN" sz="2200">
                <a:solidFill>
                  <a:schemeClr val="tx1"/>
                </a:solidFill>
                <a:ea typeface="黑体" pitchFamily="2" charset="-122"/>
                <a:cs typeface="Times New Roman" pitchFamily="18" charset="0"/>
              </a:rPr>
              <a:t>               </a:t>
            </a:r>
            <a:r>
              <a:rPr lang="zh-CN" altLang="en-US" sz="2200">
                <a:solidFill>
                  <a:schemeClr val="tx1"/>
                </a:solidFill>
                <a:ea typeface="黑体" pitchFamily="2" charset="-122"/>
                <a:cs typeface="Times New Roman" pitchFamily="18" charset="0"/>
              </a:rPr>
              <a:t>  中转节点，求节点 </a:t>
            </a:r>
            <a:r>
              <a:rPr lang="en-US" altLang="zh-CN" sz="2200" b="1" i="1">
                <a:solidFill>
                  <a:schemeClr val="tx1"/>
                </a:solidFill>
                <a:ea typeface="黑体" pitchFamily="2" charset="-122"/>
                <a:cs typeface="Times New Roman" pitchFamily="18" charset="0"/>
              </a:rPr>
              <a:t>s </a:t>
            </a:r>
            <a:r>
              <a:rPr lang="zh-CN" altLang="en-US" sz="2200">
                <a:solidFill>
                  <a:schemeClr val="tx1"/>
                </a:solidFill>
                <a:ea typeface="黑体" pitchFamily="2" charset="-122"/>
                <a:cs typeface="Times New Roman" pitchFamily="18" charset="0"/>
              </a:rPr>
              <a:t>的最大可供给量</a:t>
            </a:r>
            <a:r>
              <a:rPr lang="en-US" altLang="zh-CN" sz="2200">
                <a:solidFill>
                  <a:schemeClr val="tx1"/>
                </a:solidFill>
                <a:ea typeface="黑体" pitchFamily="2" charset="-122"/>
                <a:cs typeface="Times New Roman" pitchFamily="18" charset="0"/>
              </a:rPr>
              <a:t>. </a:t>
            </a:r>
            <a:endParaRPr lang="zh-CN" altLang="en-US" sz="2200">
              <a:solidFill>
                <a:schemeClr val="tx1"/>
              </a:solidFill>
              <a:ea typeface="黑体" pitchFamily="2" charset="-122"/>
              <a:cs typeface="Times New Roman" pitchFamily="18" charset="0"/>
            </a:endParaRPr>
          </a:p>
        </p:txBody>
      </p:sp>
      <p:grpSp>
        <p:nvGrpSpPr>
          <p:cNvPr id="21" name="组合 20">
            <a:extLst>
              <a:ext uri="{FF2B5EF4-FFF2-40B4-BE49-F238E27FC236}">
                <a16:creationId xmlns:a16="http://schemas.microsoft.com/office/drawing/2014/main" id="{1B896147-275C-40CD-BEC4-79D9DDE281F5}"/>
              </a:ext>
            </a:extLst>
          </p:cNvPr>
          <p:cNvGrpSpPr/>
          <p:nvPr/>
        </p:nvGrpSpPr>
        <p:grpSpPr>
          <a:xfrm>
            <a:off x="6248127" y="1828800"/>
            <a:ext cx="2038350" cy="771525"/>
            <a:chOff x="6381750" y="1828800"/>
            <a:chExt cx="2038350" cy="771525"/>
          </a:xfrm>
        </p:grpSpPr>
        <p:pic>
          <p:nvPicPr>
            <p:cNvPr id="22" name="Picture 20">
              <a:extLst>
                <a:ext uri="{FF2B5EF4-FFF2-40B4-BE49-F238E27FC236}">
                  <a16:creationId xmlns:a16="http://schemas.microsoft.com/office/drawing/2014/main" id="{3C63DF81-DFA1-41CC-BD61-61AC22A8A0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1750" y="1828800"/>
              <a:ext cx="20383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BF170CDE-C8A9-4CCA-8CA5-E9B6D5CE4848}"/>
                    </a:ext>
                  </a:extLst>
                </p:cNvPr>
                <p:cNvSpPr txBox="1"/>
                <p:nvPr/>
              </p:nvSpPr>
              <p:spPr>
                <a:xfrm>
                  <a:off x="7552377" y="2151787"/>
                  <a:ext cx="7140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𝟒𝟏</m:t>
                            </m:r>
                          </m:sub>
                        </m:sSub>
                      </m:oMath>
                    </m:oMathPara>
                  </a14:m>
                  <a:endParaRPr lang="zh-CN" altLang="en-US" b="1" dirty="0"/>
                </a:p>
              </p:txBody>
            </p:sp>
          </mc:Choice>
          <mc:Fallback>
            <p:sp>
              <p:nvSpPr>
                <p:cNvPr id="23" name="文本框 22">
                  <a:extLst>
                    <a:ext uri="{FF2B5EF4-FFF2-40B4-BE49-F238E27FC236}">
                      <a16:creationId xmlns:a16="http://schemas.microsoft.com/office/drawing/2014/main" id="{BF170CDE-C8A9-4CCA-8CA5-E9B6D5CE4848}"/>
                    </a:ext>
                  </a:extLst>
                </p:cNvPr>
                <p:cNvSpPr txBox="1">
                  <a:spLocks noRot="1" noChangeAspect="1" noMove="1" noResize="1" noEditPoints="1" noAdjustHandles="1" noChangeArrowheads="1" noChangeShapeType="1" noTextEdit="1"/>
                </p:cNvSpPr>
                <p:nvPr/>
              </p:nvSpPr>
              <p:spPr>
                <a:xfrm>
                  <a:off x="7552377" y="2151787"/>
                  <a:ext cx="714052" cy="369332"/>
                </a:xfrm>
                <a:prstGeom prst="rect">
                  <a:avLst/>
                </a:prstGeom>
                <a:blipFill>
                  <a:blip r:embed="rId10"/>
                  <a:stretch>
                    <a:fillRect b="-27869"/>
                  </a:stretch>
                </a:blipFill>
              </p:spPr>
              <p:txBody>
                <a:bodyPr/>
                <a:lstStyle/>
                <a:p>
                  <a:r>
                    <a:rPr lang="zh-CN" altLang="en-US">
                      <a:noFill/>
                    </a:rPr>
                    <a:t> </a:t>
                  </a:r>
                </a:p>
              </p:txBody>
            </p:sp>
          </mc:Fallback>
        </mc:AlternateContent>
      </p:grpSp>
      <p:graphicFrame>
        <p:nvGraphicFramePr>
          <p:cNvPr id="24" name="Object 18">
            <a:extLst>
              <a:ext uri="{FF2B5EF4-FFF2-40B4-BE49-F238E27FC236}">
                <a16:creationId xmlns:a16="http://schemas.microsoft.com/office/drawing/2014/main" id="{055458F8-4AF2-4CB3-AA39-35CFA5129843}"/>
              </a:ext>
            </a:extLst>
          </p:cNvPr>
          <p:cNvGraphicFramePr>
            <a:graphicFrameLocks noChangeAspect="1"/>
          </p:cNvGraphicFramePr>
          <p:nvPr>
            <p:extLst>
              <p:ext uri="{D42A27DB-BD31-4B8C-83A1-F6EECF244321}">
                <p14:modId xmlns:p14="http://schemas.microsoft.com/office/powerpoint/2010/main" val="1352530616"/>
              </p:ext>
            </p:extLst>
          </p:nvPr>
        </p:nvGraphicFramePr>
        <p:xfrm>
          <a:off x="5940152" y="935038"/>
          <a:ext cx="2503488" cy="1425575"/>
        </p:xfrm>
        <a:graphic>
          <a:graphicData uri="http://schemas.openxmlformats.org/presentationml/2006/ole">
            <mc:AlternateContent xmlns:mc="http://schemas.openxmlformats.org/markup-compatibility/2006">
              <mc:Choice xmlns:v="urn:schemas-microsoft-com:vml" Requires="v">
                <p:oleObj spid="_x0000_s40073" name="Visio" r:id="rId11" imgW="2503749" imgH="1425651" progId="Visio.Drawing.11">
                  <p:embed/>
                </p:oleObj>
              </mc:Choice>
              <mc:Fallback>
                <p:oleObj name="Visio" r:id="rId11" imgW="2503749" imgH="1425651" progId="Visio.Drawing.11">
                  <p:embed/>
                  <p:pic>
                    <p:nvPicPr>
                      <p:cNvPr id="15" name="Object 18">
                        <a:extLst>
                          <a:ext uri="{FF2B5EF4-FFF2-40B4-BE49-F238E27FC236}">
                            <a16:creationId xmlns:a16="http://schemas.microsoft.com/office/drawing/2014/main" id="{77EA39A2-89DB-4482-B83C-8CB7C079AA2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152" y="935038"/>
                        <a:ext cx="2503488"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wipe(left)">
                                      <p:cBhvr>
                                        <p:cTn id="7" dur="500"/>
                                        <p:tgtEl>
                                          <p:spTgt spid="5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91"/>
                                        </p:tgtEl>
                                        <p:attrNameLst>
                                          <p:attrName>style.visibility</p:attrName>
                                        </p:attrNameLst>
                                      </p:cBhvr>
                                      <p:to>
                                        <p:strVal val="visible"/>
                                      </p:to>
                                    </p:set>
                                    <p:animEffect transition="in" filter="wipe(up)">
                                      <p:cBhvr>
                                        <p:cTn id="12" dur="500"/>
                                        <p:tgtEl>
                                          <p:spTgt spid="11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77528"/>
                                        </p:tgtEl>
                                        <p:attrNameLst>
                                          <p:attrName>style.visibility</p:attrName>
                                        </p:attrNameLst>
                                      </p:cBhvr>
                                      <p:to>
                                        <p:strVal val="visible"/>
                                      </p:to>
                                    </p:set>
                                    <p:animEffect transition="in" filter="wipe(up)">
                                      <p:cBhvr>
                                        <p:cTn id="27" dur="500"/>
                                        <p:tgtEl>
                                          <p:spTgt spid="2775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28" grpId="0"/>
      <p:bldP spid="31" grpId="0"/>
      <p:bldP spid="1129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603250" y="320675"/>
            <a:ext cx="368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割及割的容量</a:t>
            </a:r>
            <a:endParaRPr lang="zh-CN" altLang="en-US" sz="2800" b="1">
              <a:solidFill>
                <a:srgbClr val="0070C0"/>
              </a:solidFill>
            </a:endParaRPr>
          </a:p>
        </p:txBody>
      </p:sp>
      <p:grpSp>
        <p:nvGrpSpPr>
          <p:cNvPr id="40963" name="组合 3"/>
          <p:cNvGrpSpPr>
            <a:grpSpLocks/>
          </p:cNvGrpSpPr>
          <p:nvPr/>
        </p:nvGrpSpPr>
        <p:grpSpPr bwMode="auto">
          <a:xfrm>
            <a:off x="625475" y="976313"/>
            <a:ext cx="7924800" cy="503237"/>
            <a:chOff x="727075" y="1522413"/>
            <a:chExt cx="7924800" cy="503237"/>
          </a:xfrm>
        </p:grpSpPr>
        <p:sp>
          <p:nvSpPr>
            <p:cNvPr id="40983" name="Text Box 5"/>
            <p:cNvSpPr txBox="1">
              <a:spLocks noChangeArrowheads="1"/>
            </p:cNvSpPr>
            <p:nvPr/>
          </p:nvSpPr>
          <p:spPr bwMode="auto">
            <a:xfrm>
              <a:off x="727075" y="1557635"/>
              <a:ext cx="792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en-US" altLang="zh-CN" b="1" i="1">
                  <a:solidFill>
                    <a:srgbClr val="7030A0"/>
                  </a:solidFill>
                </a:rPr>
                <a:t>s</a:t>
              </a:r>
              <a:r>
                <a:rPr lang="en-US" altLang="zh-CN" b="1">
                  <a:solidFill>
                    <a:srgbClr val="7030A0"/>
                  </a:solidFill>
                </a:rPr>
                <a:t>-</a:t>
              </a:r>
              <a:r>
                <a:rPr lang="en-US" altLang="zh-CN" b="1" i="1">
                  <a:solidFill>
                    <a:srgbClr val="7030A0"/>
                  </a:solidFill>
                </a:rPr>
                <a:t>t</a:t>
              </a:r>
              <a:r>
                <a:rPr lang="en-US" altLang="zh-CN" b="1">
                  <a:solidFill>
                    <a:srgbClr val="7030A0"/>
                  </a:solidFill>
                </a:rPr>
                <a:t> </a:t>
              </a:r>
              <a:r>
                <a:rPr lang="zh-CN" altLang="en-US" b="1">
                  <a:solidFill>
                    <a:srgbClr val="7030A0"/>
                  </a:solidFill>
                </a:rPr>
                <a:t>割</a:t>
              </a:r>
              <a:r>
                <a:rPr lang="en-US" altLang="zh-CN" b="1">
                  <a:solidFill>
                    <a:schemeClr val="tx1"/>
                  </a:solidFill>
                </a:rPr>
                <a:t>(cut): </a:t>
              </a:r>
              <a:endParaRPr lang="zh-CN" altLang="en-US" b="1">
                <a:solidFill>
                  <a:schemeClr val="tx1"/>
                </a:solidFill>
              </a:endParaRPr>
            </a:p>
          </p:txBody>
        </p:sp>
        <p:pic>
          <p:nvPicPr>
            <p:cNvPr id="4098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8" y="1522413"/>
              <a:ext cx="58658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aphicFrame>
        <p:nvGraphicFramePr>
          <p:cNvPr id="40964" name="Object 10"/>
          <p:cNvGraphicFramePr>
            <a:graphicFrameLocks noChangeAspect="1"/>
          </p:cNvGraphicFramePr>
          <p:nvPr/>
        </p:nvGraphicFramePr>
        <p:xfrm>
          <a:off x="6180138" y="3276600"/>
          <a:ext cx="2503487" cy="1425575"/>
        </p:xfrm>
        <a:graphic>
          <a:graphicData uri="http://schemas.openxmlformats.org/presentationml/2006/ole">
            <mc:AlternateContent xmlns:mc="http://schemas.openxmlformats.org/markup-compatibility/2006">
              <mc:Choice xmlns:v="urn:schemas-microsoft-com:vml" Requires="v">
                <p:oleObj spid="_x0000_s41101" name="Visio" r:id="rId4" imgW="2503749" imgH="1425651" progId="Visio.Drawing.11">
                  <p:embed/>
                </p:oleObj>
              </mc:Choice>
              <mc:Fallback>
                <p:oleObj name="Visio" r:id="rId4" imgW="2503749" imgH="1425651"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0138" y="3276600"/>
                        <a:ext cx="2503487"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0" name="Text Box 12"/>
          <p:cNvSpPr txBox="1">
            <a:spLocks noChangeArrowheads="1"/>
          </p:cNvSpPr>
          <p:nvPr/>
        </p:nvSpPr>
        <p:spPr bwMode="auto">
          <a:xfrm>
            <a:off x="977900" y="2108200"/>
            <a:ext cx="7581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有向图中去掉割集，则不存在从 </a:t>
            </a:r>
            <a:r>
              <a:rPr lang="en-US" altLang="zh-CN" b="1" i="1">
                <a:solidFill>
                  <a:schemeClr val="tx1"/>
                </a:solidFill>
              </a:rPr>
              <a:t>s</a:t>
            </a:r>
            <a:r>
              <a:rPr lang="en-US" altLang="zh-CN" b="1">
                <a:solidFill>
                  <a:schemeClr val="tx1"/>
                </a:solidFill>
              </a:rPr>
              <a:t> </a:t>
            </a:r>
            <a:r>
              <a:rPr lang="zh-CN" altLang="en-US" b="1">
                <a:solidFill>
                  <a:schemeClr val="tx1"/>
                </a:solidFill>
              </a:rPr>
              <a:t>到 </a:t>
            </a:r>
            <a:r>
              <a:rPr lang="en-US" altLang="zh-CN" b="1" i="1">
                <a:solidFill>
                  <a:schemeClr val="tx1"/>
                </a:solidFill>
              </a:rPr>
              <a:t>t </a:t>
            </a:r>
            <a:r>
              <a:rPr lang="zh-CN" altLang="en-US" b="1">
                <a:solidFill>
                  <a:schemeClr val="tx1"/>
                </a:solidFill>
              </a:rPr>
              <a:t>的</a:t>
            </a:r>
            <a:r>
              <a:rPr lang="zh-CN" altLang="en-US" b="1">
                <a:solidFill>
                  <a:srgbClr val="7030A0"/>
                </a:solidFill>
              </a:rPr>
              <a:t>有向路；</a:t>
            </a:r>
            <a:r>
              <a:rPr lang="zh-CN" altLang="en-US" b="1">
                <a:solidFill>
                  <a:schemeClr val="tx1"/>
                </a:solidFill>
              </a:rPr>
              <a:t>无向图中去掉割集，则不存在从 </a:t>
            </a:r>
            <a:r>
              <a:rPr lang="en-US" altLang="zh-CN" b="1" i="1">
                <a:solidFill>
                  <a:schemeClr val="tx1"/>
                </a:solidFill>
              </a:rPr>
              <a:t>s</a:t>
            </a:r>
            <a:r>
              <a:rPr lang="en-US" altLang="zh-CN" b="1">
                <a:solidFill>
                  <a:schemeClr val="tx1"/>
                </a:solidFill>
              </a:rPr>
              <a:t> </a:t>
            </a:r>
            <a:r>
              <a:rPr lang="zh-CN" altLang="en-US" b="1">
                <a:solidFill>
                  <a:schemeClr val="tx1"/>
                </a:solidFill>
              </a:rPr>
              <a:t>到 </a:t>
            </a:r>
            <a:r>
              <a:rPr lang="en-US" altLang="zh-CN" b="1" i="1">
                <a:solidFill>
                  <a:schemeClr val="tx1"/>
                </a:solidFill>
              </a:rPr>
              <a:t>t </a:t>
            </a:r>
            <a:r>
              <a:rPr lang="zh-CN" altLang="en-US" b="1">
                <a:solidFill>
                  <a:schemeClr val="tx1"/>
                </a:solidFill>
              </a:rPr>
              <a:t>的</a:t>
            </a:r>
            <a:r>
              <a:rPr lang="zh-CN" altLang="en-US" b="1">
                <a:solidFill>
                  <a:srgbClr val="7030A0"/>
                </a:solidFill>
              </a:rPr>
              <a:t>路</a:t>
            </a:r>
            <a:r>
              <a:rPr lang="en-US" altLang="zh-CN" b="1">
                <a:solidFill>
                  <a:schemeClr val="tx1"/>
                </a:solidFill>
              </a:rPr>
              <a:t>(</a:t>
            </a:r>
            <a:r>
              <a:rPr lang="zh-CN" altLang="en-US" b="1">
                <a:solidFill>
                  <a:schemeClr val="tx1"/>
                </a:solidFill>
              </a:rPr>
              <a:t>即</a:t>
            </a:r>
            <a:r>
              <a:rPr lang="en-US" altLang="zh-CN" b="1" i="1">
                <a:solidFill>
                  <a:schemeClr val="tx1"/>
                </a:solidFill>
              </a:rPr>
              <a:t>s </a:t>
            </a:r>
            <a:r>
              <a:rPr lang="zh-CN" altLang="en-US" b="1">
                <a:solidFill>
                  <a:schemeClr val="tx1"/>
                </a:solidFill>
              </a:rPr>
              <a:t>与 </a:t>
            </a:r>
            <a:r>
              <a:rPr lang="en-US" altLang="zh-CN" b="1" i="1">
                <a:solidFill>
                  <a:schemeClr val="tx1"/>
                </a:solidFill>
              </a:rPr>
              <a:t>t </a:t>
            </a:r>
            <a:r>
              <a:rPr lang="zh-CN" altLang="en-US" b="1">
                <a:solidFill>
                  <a:schemeClr val="tx1"/>
                </a:solidFill>
              </a:rPr>
              <a:t>不连通</a:t>
            </a:r>
            <a:r>
              <a:rPr lang="en-US" altLang="zh-CN" b="1">
                <a:solidFill>
                  <a:schemeClr val="tx1"/>
                </a:solidFill>
              </a:rPr>
              <a:t>)</a:t>
            </a:r>
          </a:p>
        </p:txBody>
      </p:sp>
      <p:sp>
        <p:nvSpPr>
          <p:cNvPr id="40966" name="Text Box 5"/>
          <p:cNvSpPr txBox="1">
            <a:spLocks noChangeArrowheads="1"/>
          </p:cNvSpPr>
          <p:nvPr/>
        </p:nvSpPr>
        <p:spPr bwMode="auto">
          <a:xfrm>
            <a:off x="625475" y="16589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en-US" altLang="zh-CN" b="1" i="1">
                <a:solidFill>
                  <a:srgbClr val="CC0000"/>
                </a:solidFill>
              </a:rPr>
              <a:t> </a:t>
            </a:r>
            <a:r>
              <a:rPr lang="zh-CN" altLang="en-US" b="1">
                <a:solidFill>
                  <a:srgbClr val="7030A0"/>
                </a:solidFill>
              </a:rPr>
              <a:t>割集</a:t>
            </a:r>
            <a:r>
              <a:rPr lang="en-US" altLang="zh-CN" b="1">
                <a:solidFill>
                  <a:schemeClr val="tx1"/>
                </a:solidFill>
              </a:rPr>
              <a:t>(cut set):</a:t>
            </a:r>
            <a:endParaRPr lang="zh-CN" altLang="en-US" b="1">
              <a:solidFill>
                <a:schemeClr val="tx1"/>
              </a:solidFill>
            </a:endParaRPr>
          </a:p>
        </p:txBody>
      </p:sp>
      <p:sp>
        <p:nvSpPr>
          <p:cNvPr id="5" name="Text Box 5"/>
          <p:cNvSpPr txBox="1">
            <a:spLocks noChangeArrowheads="1"/>
          </p:cNvSpPr>
          <p:nvPr/>
        </p:nvSpPr>
        <p:spPr bwMode="auto">
          <a:xfrm>
            <a:off x="650875" y="3035300"/>
            <a:ext cx="349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a:solidFill>
                  <a:schemeClr val="tx1"/>
                </a:solidFill>
              </a:rPr>
              <a:t> 割的</a:t>
            </a:r>
            <a:r>
              <a:rPr lang="zh-CN" altLang="en-US" b="1">
                <a:solidFill>
                  <a:srgbClr val="7030A0"/>
                </a:solidFill>
              </a:rPr>
              <a:t>容量</a:t>
            </a:r>
            <a:r>
              <a:rPr lang="en-US" altLang="zh-CN" b="1">
                <a:solidFill>
                  <a:schemeClr val="tx1"/>
                </a:solidFill>
              </a:rPr>
              <a:t>(capacity)</a:t>
            </a:r>
            <a:r>
              <a:rPr lang="zh-CN" altLang="en-US" b="1">
                <a:solidFill>
                  <a:schemeClr val="tx1"/>
                </a:solidFill>
              </a:rPr>
              <a:t>：</a:t>
            </a:r>
          </a:p>
        </p:txBody>
      </p:sp>
      <p:pic>
        <p:nvPicPr>
          <p:cNvPr id="38925"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738" y="5140325"/>
            <a:ext cx="1368425"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a:grpSpLocks/>
          </p:cNvGrpSpPr>
          <p:nvPr/>
        </p:nvGrpSpPr>
        <p:grpSpPr bwMode="auto">
          <a:xfrm>
            <a:off x="596900" y="4124325"/>
            <a:ext cx="3060700" cy="1752600"/>
            <a:chOff x="1028700" y="4657725"/>
            <a:chExt cx="3460750" cy="1752600"/>
          </a:xfrm>
        </p:grpSpPr>
        <p:pic>
          <p:nvPicPr>
            <p:cNvPr id="40979"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838" y="5145088"/>
              <a:ext cx="3275012"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2200" y="5562600"/>
              <a:ext cx="3367088"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1"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2200" y="6015038"/>
              <a:ext cx="33972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82" name="TextBox 2"/>
            <p:cNvSpPr txBox="1">
              <a:spLocks noChangeArrowheads="1"/>
            </p:cNvSpPr>
            <p:nvPr/>
          </p:nvSpPr>
          <p:spPr bwMode="auto">
            <a:xfrm>
              <a:off x="1028700" y="4657725"/>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例如</a:t>
              </a:r>
            </a:p>
          </p:txBody>
        </p:sp>
      </p:grpSp>
      <p:sp>
        <p:nvSpPr>
          <p:cNvPr id="38929" name="TextBox 3"/>
          <p:cNvSpPr txBox="1">
            <a:spLocks noChangeArrowheads="1"/>
          </p:cNvSpPr>
          <p:nvPr/>
        </p:nvSpPr>
        <p:spPr bwMode="auto">
          <a:xfrm>
            <a:off x="3148013" y="5892800"/>
            <a:ext cx="4756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latin typeface="黑体" pitchFamily="2" charset="-122"/>
                <a:ea typeface="黑体" pitchFamily="2" charset="-122"/>
              </a:rPr>
              <a:t>问题：</a:t>
            </a:r>
            <a:r>
              <a:rPr lang="zh-CN" altLang="en-US">
                <a:solidFill>
                  <a:schemeClr val="tx1"/>
                </a:solidFill>
                <a:latin typeface="黑体" pitchFamily="2" charset="-122"/>
                <a:ea typeface="黑体" pitchFamily="2" charset="-122"/>
              </a:rPr>
              <a:t>如何求容量最小的割？</a:t>
            </a:r>
          </a:p>
        </p:txBody>
      </p:sp>
      <p:pic>
        <p:nvPicPr>
          <p:cNvPr id="3893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7188" y="4711700"/>
            <a:ext cx="1344612" cy="282575"/>
          </a:xfrm>
          <a:prstGeom prst="rect">
            <a:avLst/>
          </a:prstGeom>
          <a:solidFill>
            <a:srgbClr val="FFC000">
              <a:alpha val="41960"/>
            </a:srgbClr>
          </a:solidFill>
          <a:ln w="9525" algn="ctr">
            <a:solidFill>
              <a:srgbClr val="CC0000"/>
            </a:solidFill>
            <a:miter lim="800000"/>
            <a:headEnd/>
            <a:tailEnd/>
          </a:ln>
        </p:spPr>
      </p:pic>
      <p:pic>
        <p:nvPicPr>
          <p:cNvPr id="39958"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3300" y="4673600"/>
            <a:ext cx="31115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59"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3788" y="5140325"/>
            <a:ext cx="291941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61" name="Picture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2050" y="5499100"/>
            <a:ext cx="50482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62"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4813" y="1743075"/>
            <a:ext cx="48958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a:grpSpLocks/>
          </p:cNvGrpSpPr>
          <p:nvPr/>
        </p:nvGrpSpPr>
        <p:grpSpPr bwMode="auto">
          <a:xfrm>
            <a:off x="2489200" y="3035300"/>
            <a:ext cx="5867400" cy="1420813"/>
            <a:chOff x="2489200" y="3035302"/>
            <a:chExt cx="5867400" cy="1421604"/>
          </a:xfrm>
        </p:grpSpPr>
        <p:sp>
          <p:nvSpPr>
            <p:cNvPr id="40977" name="Text Box 14"/>
            <p:cNvSpPr txBox="1">
              <a:spLocks noChangeArrowheads="1"/>
            </p:cNvSpPr>
            <p:nvPr/>
          </p:nvSpPr>
          <p:spPr bwMode="auto">
            <a:xfrm>
              <a:off x="3721100" y="3035302"/>
              <a:ext cx="4635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割集中弧的容量之和，即</a:t>
              </a:r>
            </a:p>
          </p:txBody>
        </p:sp>
        <p:pic>
          <p:nvPicPr>
            <p:cNvPr id="40978" name="Picture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9200" y="3571140"/>
              <a:ext cx="3327400" cy="88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62"/>
                                        </p:tgtEl>
                                        <p:attrNameLst>
                                          <p:attrName>style.visibility</p:attrName>
                                        </p:attrNameLst>
                                      </p:cBhvr>
                                      <p:to>
                                        <p:strVal val="visible"/>
                                      </p:to>
                                    </p:set>
                                    <p:animEffect transition="in" filter="wipe(left)">
                                      <p:cBhvr>
                                        <p:cTn id="12" dur="500"/>
                                        <p:tgtEl>
                                          <p:spTgt spid="399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58"/>
                                        </p:tgtEl>
                                        <p:attrNameLst>
                                          <p:attrName>style.visibility</p:attrName>
                                        </p:attrNameLst>
                                      </p:cBhvr>
                                      <p:to>
                                        <p:strVal val="visible"/>
                                      </p:to>
                                    </p:set>
                                    <p:animEffect transition="in" filter="wipe(left)">
                                      <p:cBhvr>
                                        <p:cTn id="17" dur="500"/>
                                        <p:tgtEl>
                                          <p:spTgt spid="399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59"/>
                                        </p:tgtEl>
                                        <p:attrNameLst>
                                          <p:attrName>style.visibility</p:attrName>
                                        </p:attrNameLst>
                                      </p:cBhvr>
                                      <p:to>
                                        <p:strVal val="visible"/>
                                      </p:to>
                                    </p:set>
                                    <p:animEffect transition="in" filter="wipe(left)">
                                      <p:cBhvr>
                                        <p:cTn id="22" dur="500"/>
                                        <p:tgtEl>
                                          <p:spTgt spid="39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0"/>
                                        </p:tgtEl>
                                        <p:attrNameLst>
                                          <p:attrName>style.visibility</p:attrName>
                                        </p:attrNameLst>
                                      </p:cBhvr>
                                      <p:to>
                                        <p:strVal val="visible"/>
                                      </p:to>
                                    </p:set>
                                    <p:animEffect transition="in" filter="wipe(up)">
                                      <p:cBhvr>
                                        <p:cTn id="27" dur="500"/>
                                        <p:tgtEl>
                                          <p:spTgt spid="12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8930"/>
                                        </p:tgtEl>
                                        <p:attrNameLst>
                                          <p:attrName>style.visibility</p:attrName>
                                        </p:attrNameLst>
                                      </p:cBhvr>
                                      <p:to>
                                        <p:strVal val="visible"/>
                                      </p:to>
                                    </p:set>
                                    <p:animEffect transition="in" filter="wipe(left)">
                                      <p:cBhvr>
                                        <p:cTn id="42" dur="500"/>
                                        <p:tgtEl>
                                          <p:spTgt spid="389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8925"/>
                                        </p:tgtEl>
                                        <p:attrNameLst>
                                          <p:attrName>style.visibility</p:attrName>
                                        </p:attrNameLst>
                                      </p:cBhvr>
                                      <p:to>
                                        <p:strVal val="visible"/>
                                      </p:to>
                                    </p:set>
                                    <p:animEffect transition="in" filter="wipe(left)">
                                      <p:cBhvr>
                                        <p:cTn id="47" dur="500"/>
                                        <p:tgtEl>
                                          <p:spTgt spid="389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9961"/>
                                        </p:tgtEl>
                                        <p:attrNameLst>
                                          <p:attrName>style.visibility</p:attrName>
                                        </p:attrNameLst>
                                      </p:cBhvr>
                                      <p:to>
                                        <p:strVal val="visible"/>
                                      </p:to>
                                    </p:set>
                                    <p:animEffect transition="in" filter="wipe(up)">
                                      <p:cBhvr>
                                        <p:cTn id="52" dur="500"/>
                                        <p:tgtEl>
                                          <p:spTgt spid="399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8929"/>
                                        </p:tgtEl>
                                        <p:attrNameLst>
                                          <p:attrName>style.visibility</p:attrName>
                                        </p:attrNameLst>
                                      </p:cBhvr>
                                      <p:to>
                                        <p:strVal val="visible"/>
                                      </p:to>
                                    </p:set>
                                    <p:animEffect transition="in" filter="wipe(up)">
                                      <p:cBhvr>
                                        <p:cTn id="57" dur="500"/>
                                        <p:tgtEl>
                                          <p:spTgt spid="38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p:bldP spid="5" grpId="0"/>
      <p:bldP spid="389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603250" y="404813"/>
            <a:ext cx="7981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最大流－最小割定理</a:t>
            </a:r>
            <a:r>
              <a:rPr lang="en-US" altLang="zh-CN" sz="2000" b="1">
                <a:solidFill>
                  <a:srgbClr val="0070C0"/>
                </a:solidFill>
              </a:rPr>
              <a:t>(Max-Flow Min-Cut Theorem)</a:t>
            </a:r>
          </a:p>
        </p:txBody>
      </p:sp>
      <p:sp>
        <p:nvSpPr>
          <p:cNvPr id="41987" name="Text Box 3"/>
          <p:cNvSpPr txBox="1">
            <a:spLocks noChangeArrowheads="1"/>
          </p:cNvSpPr>
          <p:nvPr/>
        </p:nvSpPr>
        <p:spPr bwMode="auto">
          <a:xfrm>
            <a:off x="631825" y="1042988"/>
            <a:ext cx="754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dirty="0">
                <a:solidFill>
                  <a:srgbClr val="0070C0"/>
                </a:solidFill>
              </a:rPr>
              <a:t>定理</a:t>
            </a:r>
            <a:r>
              <a:rPr lang="zh-CN" altLang="en-US" b="1" dirty="0">
                <a:solidFill>
                  <a:schemeClr val="tx1"/>
                </a:solidFill>
              </a:rPr>
              <a:t>  在任一网络中，最大流的流值等于最小割的容量</a:t>
            </a:r>
            <a:r>
              <a:rPr lang="en-US" altLang="zh-CN" b="1" dirty="0">
                <a:solidFill>
                  <a:schemeClr val="tx1"/>
                </a:solidFill>
              </a:rPr>
              <a:t>.</a:t>
            </a:r>
          </a:p>
        </p:txBody>
      </p:sp>
      <p:sp>
        <p:nvSpPr>
          <p:cNvPr id="14" name="Rectangle 4"/>
          <p:cNvSpPr>
            <a:spLocks noChangeArrowheads="1"/>
          </p:cNvSpPr>
          <p:nvPr/>
        </p:nvSpPr>
        <p:spPr bwMode="auto">
          <a:xfrm>
            <a:off x="606425" y="1530350"/>
            <a:ext cx="4816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p>
            <a:pPr marL="342900" indent="-342900" algn="l">
              <a:spcBef>
                <a:spcPct val="50000"/>
              </a:spcBef>
              <a:buFont typeface="Wingdings" pitchFamily="2" charset="2"/>
              <a:buChar char="l"/>
            </a:pPr>
            <a:r>
              <a:rPr lang="zh-CN" altLang="en-US" b="1">
                <a:solidFill>
                  <a:schemeClr val="tx1"/>
                </a:solidFill>
              </a:rPr>
              <a:t>该结论由</a:t>
            </a:r>
            <a:r>
              <a:rPr lang="en-US" altLang="zh-CN" b="1">
                <a:solidFill>
                  <a:schemeClr val="tx1"/>
                </a:solidFill>
              </a:rPr>
              <a:t>Ford</a:t>
            </a:r>
            <a:r>
              <a:rPr lang="zh-CN" altLang="en-US" b="1">
                <a:solidFill>
                  <a:schemeClr val="tx1"/>
                </a:solidFill>
              </a:rPr>
              <a:t>与</a:t>
            </a:r>
            <a:r>
              <a:rPr lang="en-US" altLang="zh-CN" b="1">
                <a:solidFill>
                  <a:schemeClr val="tx1"/>
                </a:solidFill>
              </a:rPr>
              <a:t>Fulkerson</a:t>
            </a:r>
            <a:r>
              <a:rPr lang="zh-CN" altLang="en-US" b="1">
                <a:solidFill>
                  <a:schemeClr val="tx1"/>
                </a:solidFill>
              </a:rPr>
              <a:t>于</a:t>
            </a:r>
            <a:r>
              <a:rPr lang="en-US" altLang="zh-CN" b="1">
                <a:solidFill>
                  <a:schemeClr val="tx1"/>
                </a:solidFill>
              </a:rPr>
              <a:t>1956</a:t>
            </a:r>
            <a:r>
              <a:rPr lang="zh-CN" altLang="en-US" b="1">
                <a:solidFill>
                  <a:schemeClr val="tx1"/>
                </a:solidFill>
              </a:rPr>
              <a:t>年发现，是图论和网络流中的最重要结论之一</a:t>
            </a:r>
            <a:r>
              <a:rPr lang="en-US" altLang="zh-CN" b="1">
                <a:solidFill>
                  <a:schemeClr val="tx1"/>
                </a:solidFill>
              </a:rPr>
              <a:t>!</a:t>
            </a:r>
          </a:p>
        </p:txBody>
      </p:sp>
      <p:graphicFrame>
        <p:nvGraphicFramePr>
          <p:cNvPr id="41989" name="Object 10"/>
          <p:cNvGraphicFramePr>
            <a:graphicFrameLocks noChangeAspect="1"/>
          </p:cNvGraphicFramePr>
          <p:nvPr/>
        </p:nvGraphicFramePr>
        <p:xfrm>
          <a:off x="5661025" y="1458913"/>
          <a:ext cx="2924175" cy="1665287"/>
        </p:xfrm>
        <a:graphic>
          <a:graphicData uri="http://schemas.openxmlformats.org/presentationml/2006/ole">
            <mc:AlternateContent xmlns:mc="http://schemas.openxmlformats.org/markup-compatibility/2006">
              <mc:Choice xmlns:v="urn:schemas-microsoft-com:vml" Requires="v">
                <p:oleObj spid="_x0000_s42122" name="Visio" r:id="rId3" imgW="2503749" imgH="1425651" progId="Visio.Drawing.11">
                  <p:embed/>
                </p:oleObj>
              </mc:Choice>
              <mc:Fallback>
                <p:oleObj name="Visio" r:id="rId3" imgW="2503749" imgH="1425651"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458913"/>
                        <a:ext cx="2924175"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5388" y="4252913"/>
            <a:ext cx="8699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TextBox 3"/>
          <p:cNvSpPr txBox="1">
            <a:spLocks noChangeArrowheads="1"/>
          </p:cNvSpPr>
          <p:nvPr/>
        </p:nvSpPr>
        <p:spPr bwMode="auto">
          <a:xfrm>
            <a:off x="885825" y="3544888"/>
            <a:ext cx="3198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由</a:t>
            </a:r>
            <a:r>
              <a:rPr lang="zh-CN" altLang="en-US">
                <a:solidFill>
                  <a:srgbClr val="0070C0"/>
                </a:solidFill>
                <a:latin typeface="黑体" pitchFamily="2" charset="-122"/>
                <a:ea typeface="黑体" pitchFamily="2" charset="-122"/>
              </a:rPr>
              <a:t>流平衡条件</a:t>
            </a:r>
            <a:r>
              <a:rPr lang="zh-CN" altLang="en-US">
                <a:solidFill>
                  <a:schemeClr val="tx1"/>
                </a:solidFill>
                <a:latin typeface="黑体" pitchFamily="2" charset="-122"/>
                <a:ea typeface="黑体" pitchFamily="2" charset="-122"/>
              </a:rPr>
              <a:t>，得</a:t>
            </a:r>
          </a:p>
        </p:txBody>
      </p:sp>
      <p:pic>
        <p:nvPicPr>
          <p:cNvPr id="39946"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038" y="4992688"/>
            <a:ext cx="2965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7"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400" y="5402263"/>
            <a:ext cx="29289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8"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5815013"/>
            <a:ext cx="3040063"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6088" y="5005388"/>
            <a:ext cx="45942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5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1013" y="5465763"/>
            <a:ext cx="4508500"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56"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3050" y="6153150"/>
            <a:ext cx="65468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a:grpSpLocks/>
          </p:cNvGrpSpPr>
          <p:nvPr/>
        </p:nvGrpSpPr>
        <p:grpSpPr bwMode="auto">
          <a:xfrm>
            <a:off x="622300" y="2667000"/>
            <a:ext cx="7962900" cy="928688"/>
            <a:chOff x="622300" y="2743200"/>
            <a:chExt cx="7962900" cy="928688"/>
          </a:xfrm>
        </p:grpSpPr>
        <p:grpSp>
          <p:nvGrpSpPr>
            <p:cNvPr id="42001" name="组合 4"/>
            <p:cNvGrpSpPr>
              <a:grpSpLocks/>
            </p:cNvGrpSpPr>
            <p:nvPr/>
          </p:nvGrpSpPr>
          <p:grpSpPr bwMode="auto">
            <a:xfrm>
              <a:off x="904875" y="3204865"/>
              <a:ext cx="7680325" cy="467023"/>
              <a:chOff x="752474" y="4687139"/>
              <a:chExt cx="8289926" cy="496674"/>
            </a:xfrm>
          </p:grpSpPr>
          <p:sp>
            <p:nvSpPr>
              <p:cNvPr id="16" name="Text Box 9"/>
              <p:cNvSpPr txBox="1">
                <a:spLocks noRot="1" noChangeAspect="1" noMove="1" noResize="1" noEditPoints="1" noAdjustHandles="1" noChangeArrowheads="1" noChangeShapeType="1" noTextEdit="1"/>
              </p:cNvSpPr>
              <p:nvPr/>
            </p:nvSpPr>
            <p:spPr bwMode="auto">
              <a:xfrm>
                <a:off x="752474" y="4699298"/>
                <a:ext cx="8289926" cy="461665"/>
              </a:xfrm>
              <a:prstGeom prst="rect">
                <a:avLst/>
              </a:prstGeom>
              <a:blipFill rotWithShape="1">
                <a:blip r:embed="rId12"/>
                <a:stretch>
                  <a:fillRect l="-1103" t="-14667" b="-26667"/>
                </a:stretch>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defRPr/>
                </a:pPr>
                <a:r>
                  <a:rPr lang="zh-CN" altLang="en-US">
                    <a:noFill/>
                  </a:rPr>
                  <a:t> </a:t>
                </a:r>
              </a:p>
            </p:txBody>
          </p:sp>
          <p:sp>
            <p:nvSpPr>
              <p:cNvPr id="3" name="TextBox 2"/>
              <p:cNvSpPr txBox="1">
                <a:spLocks noRot="1" noChangeAspect="1" noMove="1" noResize="1" noEditPoints="1" noAdjustHandles="1" noChangeArrowheads="1" noChangeShapeType="1" noTextEdit="1"/>
              </p:cNvSpPr>
              <p:nvPr/>
            </p:nvSpPr>
            <p:spPr>
              <a:xfrm>
                <a:off x="3877852" y="4687139"/>
                <a:ext cx="2251899" cy="496674"/>
              </a:xfrm>
              <a:prstGeom prst="rect">
                <a:avLst/>
              </a:prstGeom>
              <a:blipFill rotWithShape="1">
                <a:blip r:embed="rId13"/>
                <a:stretch>
                  <a:fillRect l="-1897" b="-11111"/>
                </a:stretch>
              </a:blipFill>
            </p:spPr>
            <p:txBody>
              <a:bodyPr/>
              <a:lstStyle/>
              <a:p>
                <a:pPr>
                  <a:defRPr/>
                </a:pPr>
                <a:r>
                  <a:rPr lang="zh-CN" altLang="en-US">
                    <a:noFill/>
                  </a:rPr>
                  <a:t> </a:t>
                </a:r>
              </a:p>
            </p:txBody>
          </p:sp>
        </p:grpSp>
        <p:sp>
          <p:nvSpPr>
            <p:cNvPr id="42002" name="TextBox 1"/>
            <p:cNvSpPr txBox="1">
              <a:spLocks noChangeArrowheads="1"/>
            </p:cNvSpPr>
            <p:nvPr/>
          </p:nvSpPr>
          <p:spPr bwMode="auto">
            <a:xfrm>
              <a:off x="622300" y="2743200"/>
              <a:ext cx="2227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a:solidFill>
                    <a:srgbClr val="0070C0"/>
                  </a:solidFill>
                  <a:latin typeface="黑体" pitchFamily="2" charset="-122"/>
                  <a:ea typeface="黑体" pitchFamily="2" charset="-122"/>
                </a:rPr>
                <a:t>弱对偶</a:t>
              </a:r>
            </a:p>
          </p:txBody>
        </p:sp>
      </p:grpSp>
      <p:sp>
        <p:nvSpPr>
          <p:cNvPr id="7" name="TextBox 6"/>
          <p:cNvSpPr txBox="1">
            <a:spLocks noRot="1" noChangeAspect="1" noMove="1" noResize="1" noEditPoints="1" noAdjustHandles="1" noChangeArrowheads="1" noChangeShapeType="1" noTextEdit="1"/>
          </p:cNvSpPr>
          <p:nvPr/>
        </p:nvSpPr>
        <p:spPr>
          <a:xfrm>
            <a:off x="3378200" y="3570288"/>
            <a:ext cx="5372099" cy="461665"/>
          </a:xfrm>
          <a:prstGeom prst="rect">
            <a:avLst/>
          </a:prstGeom>
          <a:blipFill rotWithShape="1">
            <a:blip r:embed="rId14"/>
            <a:stretch>
              <a:fillRect l="-681" t="-14667" r="-681" b="-26667"/>
            </a:stretch>
          </a:blipFill>
        </p:spPr>
        <p:txBody>
          <a:bodyPr/>
          <a:lstStyle/>
          <a:p>
            <a:pPr>
              <a:defRPr/>
            </a:pPr>
            <a:r>
              <a:rPr lang="zh-CN" altLang="en-US">
                <a:noFill/>
              </a:rPr>
              <a:t> </a:t>
            </a:r>
          </a:p>
        </p:txBody>
      </p:sp>
      <p:pic>
        <p:nvPicPr>
          <p:cNvPr id="42078" name="Picture 9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6774" y="3988389"/>
            <a:ext cx="6377782" cy="8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2078"/>
                                        </p:tgtEl>
                                        <p:attrNameLst>
                                          <p:attrName>style.visibility</p:attrName>
                                        </p:attrNameLst>
                                      </p:cBhvr>
                                      <p:to>
                                        <p:strVal val="visible"/>
                                      </p:to>
                                    </p:set>
                                    <p:animEffect transition="in" filter="wipe(up)">
                                      <p:cBhvr>
                                        <p:cTn id="27" dur="500"/>
                                        <p:tgtEl>
                                          <p:spTgt spid="420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righ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46"/>
                                        </p:tgtEl>
                                        <p:attrNameLst>
                                          <p:attrName>style.visibility</p:attrName>
                                        </p:attrNameLst>
                                      </p:cBhvr>
                                      <p:to>
                                        <p:strVal val="visible"/>
                                      </p:to>
                                    </p:set>
                                    <p:animEffect transition="in" filter="wipe(left)">
                                      <p:cBhvr>
                                        <p:cTn id="37" dur="500"/>
                                        <p:tgtEl>
                                          <p:spTgt spid="399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949"/>
                                        </p:tgtEl>
                                        <p:attrNameLst>
                                          <p:attrName>style.visibility</p:attrName>
                                        </p:attrNameLst>
                                      </p:cBhvr>
                                      <p:to>
                                        <p:strVal val="visible"/>
                                      </p:to>
                                    </p:set>
                                    <p:animEffect transition="in" filter="wipe(left)">
                                      <p:cBhvr>
                                        <p:cTn id="42" dur="500"/>
                                        <p:tgtEl>
                                          <p:spTgt spid="399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947"/>
                                        </p:tgtEl>
                                        <p:attrNameLst>
                                          <p:attrName>style.visibility</p:attrName>
                                        </p:attrNameLst>
                                      </p:cBhvr>
                                      <p:to>
                                        <p:strVal val="visible"/>
                                      </p:to>
                                    </p:set>
                                    <p:animEffect transition="in" filter="wipe(left)">
                                      <p:cBhvr>
                                        <p:cTn id="47" dur="500"/>
                                        <p:tgtEl>
                                          <p:spTgt spid="399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950"/>
                                        </p:tgtEl>
                                        <p:attrNameLst>
                                          <p:attrName>style.visibility</p:attrName>
                                        </p:attrNameLst>
                                      </p:cBhvr>
                                      <p:to>
                                        <p:strVal val="visible"/>
                                      </p:to>
                                    </p:set>
                                    <p:animEffect transition="in" filter="wipe(left)">
                                      <p:cBhvr>
                                        <p:cTn id="52" dur="500"/>
                                        <p:tgtEl>
                                          <p:spTgt spid="399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948"/>
                                        </p:tgtEl>
                                        <p:attrNameLst>
                                          <p:attrName>style.visibility</p:attrName>
                                        </p:attrNameLst>
                                      </p:cBhvr>
                                      <p:to>
                                        <p:strVal val="visible"/>
                                      </p:to>
                                    </p:set>
                                    <p:animEffect transition="in" filter="wipe(left)">
                                      <p:cBhvr>
                                        <p:cTn id="57" dur="500"/>
                                        <p:tgtEl>
                                          <p:spTgt spid="399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9956"/>
                                        </p:tgtEl>
                                        <p:attrNameLst>
                                          <p:attrName>style.visibility</p:attrName>
                                        </p:attrNameLst>
                                      </p:cBhvr>
                                      <p:to>
                                        <p:strVal val="visible"/>
                                      </p:to>
                                    </p:set>
                                    <p:animEffect transition="in" filter="wipe(left)">
                                      <p:cBhvr>
                                        <p:cTn id="62" dur="500"/>
                                        <p:tgtEl>
                                          <p:spTgt spid="39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388" y="2278063"/>
            <a:ext cx="5246687"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1" name="Text Box 2"/>
          <p:cNvSpPr txBox="1">
            <a:spLocks noChangeArrowheads="1"/>
          </p:cNvSpPr>
          <p:nvPr/>
        </p:nvSpPr>
        <p:spPr bwMode="auto">
          <a:xfrm>
            <a:off x="457200" y="95250"/>
            <a:ext cx="5905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dirty="0">
                <a:solidFill>
                  <a:srgbClr val="0070C0"/>
                </a:solidFill>
              </a:rPr>
              <a:t>最大流－最小割定理的证明</a:t>
            </a:r>
            <a:endParaRPr lang="en-US" altLang="zh-CN" b="1" dirty="0">
              <a:solidFill>
                <a:srgbClr val="0070C0"/>
              </a:solidFill>
            </a:endParaRPr>
          </a:p>
        </p:txBody>
      </p:sp>
      <p:grpSp>
        <p:nvGrpSpPr>
          <p:cNvPr id="2" name="组合 19"/>
          <p:cNvGrpSpPr>
            <a:grpSpLocks/>
          </p:cNvGrpSpPr>
          <p:nvPr/>
        </p:nvGrpSpPr>
        <p:grpSpPr bwMode="auto">
          <a:xfrm>
            <a:off x="463550" y="3933825"/>
            <a:ext cx="6362700" cy="547688"/>
            <a:chOff x="450850" y="4175125"/>
            <a:chExt cx="6362700" cy="547688"/>
          </a:xfrm>
        </p:grpSpPr>
        <p:sp>
          <p:nvSpPr>
            <p:cNvPr id="43031" name="Text Box 8"/>
            <p:cNvSpPr txBox="1">
              <a:spLocks noChangeArrowheads="1"/>
            </p:cNvSpPr>
            <p:nvPr/>
          </p:nvSpPr>
          <p:spPr bwMode="auto">
            <a:xfrm>
              <a:off x="450850" y="4175125"/>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设</a:t>
              </a:r>
            </a:p>
          </p:txBody>
        </p:sp>
        <p:sp>
          <p:nvSpPr>
            <p:cNvPr id="43032" name="Text Box 9"/>
            <p:cNvSpPr txBox="1">
              <a:spLocks noChangeArrowheads="1"/>
            </p:cNvSpPr>
            <p:nvPr/>
          </p:nvSpPr>
          <p:spPr bwMode="auto">
            <a:xfrm>
              <a:off x="3981450" y="4238625"/>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是最大流问题的解</a:t>
              </a:r>
            </a:p>
          </p:txBody>
        </p:sp>
        <p:pic>
          <p:nvPicPr>
            <p:cNvPr id="43033"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256088"/>
              <a:ext cx="2997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组合 20"/>
          <p:cNvGrpSpPr>
            <a:grpSpLocks/>
          </p:cNvGrpSpPr>
          <p:nvPr/>
        </p:nvGrpSpPr>
        <p:grpSpPr bwMode="auto">
          <a:xfrm>
            <a:off x="460375" y="4679950"/>
            <a:ext cx="7226300" cy="474663"/>
            <a:chOff x="409575" y="4743450"/>
            <a:chExt cx="7226300" cy="474663"/>
          </a:xfrm>
        </p:grpSpPr>
        <p:sp>
          <p:nvSpPr>
            <p:cNvPr id="43028" name="Text Box 11"/>
            <p:cNvSpPr txBox="1">
              <a:spLocks noChangeArrowheads="1"/>
            </p:cNvSpPr>
            <p:nvPr/>
          </p:nvSpPr>
          <p:spPr bwMode="auto">
            <a:xfrm>
              <a:off x="409575" y="4756150"/>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设</a:t>
              </a:r>
            </a:p>
          </p:txBody>
        </p:sp>
        <p:sp>
          <p:nvSpPr>
            <p:cNvPr id="43029" name="Text Box 13"/>
            <p:cNvSpPr txBox="1">
              <a:spLocks noChangeArrowheads="1"/>
            </p:cNvSpPr>
            <p:nvPr/>
          </p:nvSpPr>
          <p:spPr bwMode="auto">
            <a:xfrm>
              <a:off x="4803775" y="4743450"/>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是对偶问题的解</a:t>
              </a:r>
            </a:p>
          </p:txBody>
        </p:sp>
        <p:pic>
          <p:nvPicPr>
            <p:cNvPr id="4303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375" y="4776788"/>
              <a:ext cx="3829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21"/>
          <p:cNvGrpSpPr>
            <a:grpSpLocks/>
          </p:cNvGrpSpPr>
          <p:nvPr/>
        </p:nvGrpSpPr>
        <p:grpSpPr bwMode="auto">
          <a:xfrm>
            <a:off x="542925" y="5310188"/>
            <a:ext cx="6619875" cy="492125"/>
            <a:chOff x="542925" y="5335588"/>
            <a:chExt cx="6619875" cy="492125"/>
          </a:xfrm>
        </p:grpSpPr>
        <p:sp>
          <p:nvSpPr>
            <p:cNvPr id="43026" name="Text Box 20"/>
            <p:cNvSpPr txBox="1">
              <a:spLocks noChangeArrowheads="1"/>
            </p:cNvSpPr>
            <p:nvPr/>
          </p:nvSpPr>
          <p:spPr bwMode="auto">
            <a:xfrm>
              <a:off x="542925" y="5335588"/>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令</a:t>
              </a:r>
            </a:p>
          </p:txBody>
        </p:sp>
        <p:pic>
          <p:nvPicPr>
            <p:cNvPr id="43027"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49" y="5399437"/>
              <a:ext cx="6191251" cy="42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5" name="组合 22"/>
          <p:cNvGrpSpPr>
            <a:grpSpLocks/>
          </p:cNvGrpSpPr>
          <p:nvPr/>
        </p:nvGrpSpPr>
        <p:grpSpPr bwMode="auto">
          <a:xfrm>
            <a:off x="511175" y="5907088"/>
            <a:ext cx="6753225" cy="457200"/>
            <a:chOff x="511175" y="5881688"/>
            <a:chExt cx="6753225" cy="457200"/>
          </a:xfrm>
        </p:grpSpPr>
        <p:sp>
          <p:nvSpPr>
            <p:cNvPr id="43024" name="Text Box 20"/>
            <p:cNvSpPr txBox="1">
              <a:spLocks noChangeArrowheads="1"/>
            </p:cNvSpPr>
            <p:nvPr/>
          </p:nvSpPr>
          <p:spPr bwMode="auto">
            <a:xfrm>
              <a:off x="511175" y="5881688"/>
              <a:ext cx="675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易验证                            是一个</a:t>
              </a:r>
              <a:r>
                <a:rPr lang="en-US" altLang="zh-CN" b="1" i="1">
                  <a:solidFill>
                    <a:schemeClr val="tx1"/>
                  </a:solidFill>
                </a:rPr>
                <a:t>s</a:t>
              </a:r>
              <a:r>
                <a:rPr lang="en-US" altLang="zh-CN" b="1">
                  <a:solidFill>
                    <a:schemeClr val="tx1"/>
                  </a:solidFill>
                </a:rPr>
                <a:t> – </a:t>
              </a:r>
              <a:r>
                <a:rPr lang="en-US" altLang="zh-CN" b="1" i="1">
                  <a:solidFill>
                    <a:schemeClr val="tx1"/>
                  </a:solidFill>
                </a:rPr>
                <a:t>t </a:t>
              </a:r>
              <a:r>
                <a:rPr lang="zh-CN" altLang="en-US" b="1">
                  <a:solidFill>
                    <a:schemeClr val="tx1"/>
                  </a:solidFill>
                </a:rPr>
                <a:t>割，且</a:t>
              </a:r>
            </a:p>
          </p:txBody>
        </p:sp>
        <p:pic>
          <p:nvPicPr>
            <p:cNvPr id="43025"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8925" y="5964238"/>
              <a:ext cx="2049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279592"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0925" y="5988050"/>
            <a:ext cx="19494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7"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788" y="839788"/>
            <a:ext cx="515461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6" name="组合 23"/>
          <p:cNvGrpSpPr>
            <a:grpSpLocks/>
          </p:cNvGrpSpPr>
          <p:nvPr/>
        </p:nvGrpSpPr>
        <p:grpSpPr bwMode="auto">
          <a:xfrm>
            <a:off x="4837113" y="704850"/>
            <a:ext cx="301625" cy="539750"/>
            <a:chOff x="6259513" y="3968750"/>
            <a:chExt cx="428625" cy="717550"/>
          </a:xfrm>
        </p:grpSpPr>
        <p:graphicFrame>
          <p:nvGraphicFramePr>
            <p:cNvPr id="43022" name="Object 25"/>
            <p:cNvGraphicFramePr>
              <a:graphicFrameLocks noChangeAspect="1"/>
            </p:cNvGraphicFramePr>
            <p:nvPr/>
          </p:nvGraphicFramePr>
          <p:xfrm>
            <a:off x="6259513" y="3968750"/>
            <a:ext cx="428625" cy="358775"/>
          </p:xfrm>
          <a:graphic>
            <a:graphicData uri="http://schemas.openxmlformats.org/presentationml/2006/ole">
              <mc:AlternateContent xmlns:mc="http://schemas.openxmlformats.org/markup-compatibility/2006">
                <mc:Choice xmlns:v="urn:schemas-microsoft-com:vml" Requires="v">
                  <p:oleObj spid="_x0000_s43150" name="Equation" r:id="rId10" imgW="139579" imgH="164957" progId="Equation.DSMT4">
                    <p:embed/>
                  </p:oleObj>
                </mc:Choice>
                <mc:Fallback>
                  <p:oleObj name="Equation" r:id="rId10" imgW="139579" imgH="164957"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9513" y="3968750"/>
                          <a:ext cx="428625" cy="3587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3" name="AutoShape 31"/>
            <p:cNvSpPr>
              <a:spLocks noChangeArrowheads="1"/>
            </p:cNvSpPr>
            <p:nvPr/>
          </p:nvSpPr>
          <p:spPr bwMode="auto">
            <a:xfrm>
              <a:off x="6426200" y="4330700"/>
              <a:ext cx="88900" cy="355600"/>
            </a:xfrm>
            <a:prstGeom prst="downArrow">
              <a:avLst>
                <a:gd name="adj1" fmla="val 50000"/>
                <a:gd name="adj2" fmla="val 100000"/>
              </a:avLst>
            </a:prstGeom>
            <a:solidFill>
              <a:schemeClr val="accent1"/>
            </a:solidFill>
            <a:ln w="9525" algn="ctr">
              <a:solidFill>
                <a:schemeClr val="tx1"/>
              </a:solidFill>
              <a:miter lim="800000"/>
              <a:headEnd/>
              <a:tailEnd/>
            </a:ln>
          </p:spPr>
          <p:txBody>
            <a:bodyPr wrap="none" anchor="ctr"/>
            <a:lstStyle/>
            <a:p>
              <a:endParaRPr lang="zh-CN" altLang="en-US"/>
            </a:p>
          </p:txBody>
        </p:sp>
      </p:grpSp>
      <p:grpSp>
        <p:nvGrpSpPr>
          <p:cNvPr id="7" name="组合 24"/>
          <p:cNvGrpSpPr>
            <a:grpSpLocks/>
          </p:cNvGrpSpPr>
          <p:nvPr/>
        </p:nvGrpSpPr>
        <p:grpSpPr bwMode="auto">
          <a:xfrm>
            <a:off x="3370263" y="1905000"/>
            <a:ext cx="360362" cy="485775"/>
            <a:chOff x="4538663" y="5473700"/>
            <a:chExt cx="487362" cy="714375"/>
          </a:xfrm>
        </p:grpSpPr>
        <p:pic>
          <p:nvPicPr>
            <p:cNvPr id="4302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8663" y="5854700"/>
              <a:ext cx="4873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AutoShape 32"/>
            <p:cNvSpPr>
              <a:spLocks noChangeArrowheads="1"/>
            </p:cNvSpPr>
            <p:nvPr/>
          </p:nvSpPr>
          <p:spPr bwMode="auto">
            <a:xfrm>
              <a:off x="4699000" y="5473700"/>
              <a:ext cx="88900" cy="342900"/>
            </a:xfrm>
            <a:prstGeom prst="upArrow">
              <a:avLst>
                <a:gd name="adj1" fmla="val 50000"/>
                <a:gd name="adj2" fmla="val 96429"/>
              </a:avLst>
            </a:prstGeom>
            <a:solidFill>
              <a:schemeClr val="accent1"/>
            </a:solidFill>
            <a:ln w="9525" algn="ctr">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842"/>
                                        </p:tgtEl>
                                        <p:attrNameLst>
                                          <p:attrName>style.visibility</p:attrName>
                                        </p:attrNameLst>
                                      </p:cBhvr>
                                      <p:to>
                                        <p:strVal val="visible"/>
                                      </p:to>
                                    </p:set>
                                    <p:animEffect transition="in" filter="wipe(up)">
                                      <p:cBhvr>
                                        <p:cTn id="17" dur="500"/>
                                        <p:tgtEl>
                                          <p:spTgt spid="358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79592"/>
                                        </p:tgtEl>
                                        <p:attrNameLst>
                                          <p:attrName>style.visibility</p:attrName>
                                        </p:attrNameLst>
                                      </p:cBhvr>
                                      <p:to>
                                        <p:strVal val="visible"/>
                                      </p:to>
                                    </p:set>
                                    <p:animEffect transition="in" filter="wipe(up)">
                                      <p:cBhvr>
                                        <p:cTn id="42" dur="500"/>
                                        <p:tgtEl>
                                          <p:spTgt spid="279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31800" y="450850"/>
            <a:ext cx="7708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最短路问题</a:t>
            </a:r>
            <a:r>
              <a:rPr lang="en-US" altLang="zh-CN" sz="3600" b="1">
                <a:solidFill>
                  <a:srgbClr val="0070C0"/>
                </a:solidFill>
              </a:rPr>
              <a:t>(shortest path problem)</a:t>
            </a:r>
          </a:p>
        </p:txBody>
      </p:sp>
      <p:sp>
        <p:nvSpPr>
          <p:cNvPr id="44035" name="Text Box 3"/>
          <p:cNvSpPr txBox="1">
            <a:spLocks noChangeArrowheads="1"/>
          </p:cNvSpPr>
          <p:nvPr/>
        </p:nvSpPr>
        <p:spPr bwMode="auto">
          <a:xfrm>
            <a:off x="635000" y="1231900"/>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给定：</a:t>
            </a:r>
          </a:p>
        </p:txBody>
      </p:sp>
      <p:sp>
        <p:nvSpPr>
          <p:cNvPr id="44036" name="Text Box 5"/>
          <p:cNvSpPr txBox="1">
            <a:spLocks noChangeArrowheads="1"/>
          </p:cNvSpPr>
          <p:nvPr/>
        </p:nvSpPr>
        <p:spPr bwMode="auto">
          <a:xfrm>
            <a:off x="571500" y="1765300"/>
            <a:ext cx="82931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网络：</a:t>
            </a:r>
            <a:endParaRPr lang="zh-CN" altLang="en-US" b="1" i="1" baseline="-25000">
              <a:solidFill>
                <a:schemeClr val="tx1"/>
              </a:solidFill>
            </a:endParaRPr>
          </a:p>
          <a:p>
            <a:pPr algn="l">
              <a:spcBef>
                <a:spcPct val="20000"/>
              </a:spcBef>
              <a:buFont typeface="Wingdings" pitchFamily="2" charset="2"/>
              <a:buChar char="l"/>
            </a:pPr>
            <a:r>
              <a:rPr lang="zh-CN" altLang="en-US" b="1" i="1" baseline="-25000">
                <a:solidFill>
                  <a:schemeClr val="tx1"/>
                </a:solidFill>
              </a:rPr>
              <a:t>  </a:t>
            </a:r>
            <a:r>
              <a:rPr lang="zh-CN" altLang="en-US" b="1">
                <a:solidFill>
                  <a:schemeClr val="tx1"/>
                </a:solidFill>
              </a:rPr>
              <a:t>费用</a:t>
            </a:r>
            <a:r>
              <a:rPr lang="en-US" altLang="zh-CN" b="1">
                <a:solidFill>
                  <a:schemeClr val="tx1"/>
                </a:solidFill>
              </a:rPr>
              <a:t>/</a:t>
            </a:r>
            <a:r>
              <a:rPr lang="zh-CN" altLang="en-US" b="1">
                <a:solidFill>
                  <a:schemeClr val="tx1"/>
                </a:solidFill>
              </a:rPr>
              <a:t>权重</a:t>
            </a:r>
            <a:r>
              <a:rPr lang="en-US" altLang="zh-CN" b="1">
                <a:solidFill>
                  <a:schemeClr val="tx1"/>
                </a:solidFill>
              </a:rPr>
              <a:t>/</a:t>
            </a:r>
            <a:r>
              <a:rPr lang="zh-CN" altLang="en-US" b="1">
                <a:solidFill>
                  <a:schemeClr val="tx1"/>
                </a:solidFill>
              </a:rPr>
              <a:t>距离：</a:t>
            </a:r>
          </a:p>
          <a:p>
            <a:pPr algn="l">
              <a:spcBef>
                <a:spcPct val="20000"/>
              </a:spcBef>
              <a:buFont typeface="Wingdings" pitchFamily="2" charset="2"/>
              <a:buChar char="l"/>
            </a:pPr>
            <a:r>
              <a:rPr lang="zh-CN" altLang="en-US" b="1">
                <a:solidFill>
                  <a:schemeClr val="tx1"/>
                </a:solidFill>
              </a:rPr>
              <a:t> 根节点</a:t>
            </a:r>
            <a:r>
              <a:rPr lang="en-US" altLang="zh-CN" b="1">
                <a:solidFill>
                  <a:schemeClr val="tx1"/>
                </a:solidFill>
              </a:rPr>
              <a:t>(home or root)</a:t>
            </a:r>
            <a:r>
              <a:rPr lang="zh-CN" altLang="en-US" b="1">
                <a:solidFill>
                  <a:schemeClr val="tx1"/>
                </a:solidFill>
              </a:rPr>
              <a:t>：</a:t>
            </a:r>
          </a:p>
        </p:txBody>
      </p:sp>
      <p:sp>
        <p:nvSpPr>
          <p:cNvPr id="52229" name="Text Box 9"/>
          <p:cNvSpPr txBox="1">
            <a:spLocks noChangeArrowheads="1"/>
          </p:cNvSpPr>
          <p:nvPr/>
        </p:nvSpPr>
        <p:spPr bwMode="auto">
          <a:xfrm>
            <a:off x="635000" y="3144838"/>
            <a:ext cx="681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问题：确定 每一个节点到</a:t>
            </a:r>
            <a:r>
              <a:rPr lang="zh-CN" altLang="en-US" b="1" dirty="0">
                <a:solidFill>
                  <a:srgbClr val="7030A0"/>
                </a:solidFill>
              </a:rPr>
              <a:t>根节点</a:t>
            </a:r>
            <a:r>
              <a:rPr lang="zh-CN" altLang="en-US" b="1" dirty="0">
                <a:solidFill>
                  <a:schemeClr val="tx1"/>
                </a:solidFill>
              </a:rPr>
              <a:t>的</a:t>
            </a:r>
            <a:r>
              <a:rPr lang="en-US" altLang="zh-CN" b="1" dirty="0">
                <a:solidFill>
                  <a:schemeClr val="tx1"/>
                </a:solidFill>
              </a:rPr>
              <a:t>(</a:t>
            </a:r>
            <a:r>
              <a:rPr lang="zh-CN" altLang="en-US" b="1" dirty="0">
                <a:solidFill>
                  <a:schemeClr val="tx1"/>
                </a:solidFill>
              </a:rPr>
              <a:t>有向</a:t>
            </a:r>
            <a:r>
              <a:rPr lang="en-US" altLang="zh-CN" b="1" dirty="0">
                <a:solidFill>
                  <a:schemeClr val="tx1"/>
                </a:solidFill>
              </a:rPr>
              <a:t>)</a:t>
            </a:r>
            <a:r>
              <a:rPr lang="zh-CN" altLang="en-US" b="1" dirty="0">
                <a:solidFill>
                  <a:srgbClr val="7030A0"/>
                </a:solidFill>
              </a:rPr>
              <a:t>最短路</a:t>
            </a:r>
            <a:endParaRPr lang="en-US" altLang="zh-CN" b="1" dirty="0">
              <a:solidFill>
                <a:srgbClr val="7030A0"/>
              </a:solidFill>
            </a:endParaRPr>
          </a:p>
        </p:txBody>
      </p:sp>
      <p:sp>
        <p:nvSpPr>
          <p:cNvPr id="405515" name="Text Box 11"/>
          <p:cNvSpPr txBox="1">
            <a:spLocks noChangeArrowheads="1"/>
          </p:cNvSpPr>
          <p:nvPr/>
        </p:nvSpPr>
        <p:spPr bwMode="auto">
          <a:xfrm>
            <a:off x="5435600" y="3759200"/>
            <a:ext cx="2794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根节点 </a:t>
            </a:r>
            <a:r>
              <a:rPr lang="en-US" altLang="zh-CN" b="1">
                <a:solidFill>
                  <a:schemeClr val="tx1"/>
                </a:solidFill>
              </a:rPr>
              <a:t>5</a:t>
            </a:r>
            <a:r>
              <a:rPr lang="zh-CN" altLang="en-US" b="1">
                <a:solidFill>
                  <a:schemeClr val="tx1"/>
                </a:solidFill>
              </a:rPr>
              <a:t>：</a:t>
            </a:r>
          </a:p>
          <a:p>
            <a:pPr algn="l">
              <a:spcBef>
                <a:spcPct val="20000"/>
              </a:spcBef>
              <a:buFont typeface="Wingdings" pitchFamily="2" charset="2"/>
              <a:buChar char="l"/>
            </a:pPr>
            <a:r>
              <a:rPr lang="zh-CN" altLang="en-US" b="1">
                <a:solidFill>
                  <a:schemeClr val="tx1"/>
                </a:solidFill>
              </a:rPr>
              <a:t> </a:t>
            </a:r>
            <a:r>
              <a:rPr lang="en-US" altLang="zh-CN" b="1">
                <a:solidFill>
                  <a:schemeClr val="tx1"/>
                </a:solidFill>
              </a:rPr>
              <a:t>1→3 →5</a:t>
            </a:r>
            <a:r>
              <a:rPr lang="zh-CN" altLang="en-US" b="1">
                <a:solidFill>
                  <a:schemeClr val="tx1"/>
                </a:solidFill>
              </a:rPr>
              <a:t>：</a:t>
            </a:r>
            <a:r>
              <a:rPr lang="en-US" altLang="zh-CN" b="1">
                <a:solidFill>
                  <a:schemeClr val="tx1"/>
                </a:solidFill>
              </a:rPr>
              <a:t>5</a:t>
            </a:r>
          </a:p>
          <a:p>
            <a:pPr algn="l">
              <a:spcBef>
                <a:spcPct val="20000"/>
              </a:spcBef>
              <a:buFont typeface="Wingdings" pitchFamily="2" charset="2"/>
              <a:buChar char="l"/>
            </a:pPr>
            <a:r>
              <a:rPr lang="en-US" altLang="zh-CN" b="1">
                <a:solidFill>
                  <a:schemeClr val="tx1"/>
                </a:solidFill>
              </a:rPr>
              <a:t> </a:t>
            </a:r>
            <a:r>
              <a:rPr lang="en-US" altLang="zh-CN" b="1"/>
              <a:t>2</a:t>
            </a:r>
            <a:r>
              <a:rPr lang="en-US" altLang="zh-CN" b="1">
                <a:solidFill>
                  <a:schemeClr val="tx1"/>
                </a:solidFill>
              </a:rPr>
              <a:t>→5</a:t>
            </a:r>
            <a:r>
              <a:rPr lang="zh-CN" altLang="en-US" b="1">
                <a:solidFill>
                  <a:schemeClr val="tx1"/>
                </a:solidFill>
              </a:rPr>
              <a:t>：       </a:t>
            </a:r>
            <a:r>
              <a:rPr lang="en-US" altLang="zh-CN" b="1">
                <a:solidFill>
                  <a:schemeClr val="tx1"/>
                </a:solidFill>
              </a:rPr>
              <a:t>5</a:t>
            </a:r>
          </a:p>
          <a:p>
            <a:pPr algn="l">
              <a:spcBef>
                <a:spcPct val="20000"/>
              </a:spcBef>
              <a:buFont typeface="Wingdings" pitchFamily="2" charset="2"/>
              <a:buChar char="l"/>
            </a:pPr>
            <a:r>
              <a:rPr lang="en-US" altLang="zh-CN" b="1">
                <a:solidFill>
                  <a:schemeClr val="tx1"/>
                </a:solidFill>
              </a:rPr>
              <a:t> 3→5</a:t>
            </a:r>
            <a:r>
              <a:rPr lang="zh-CN" altLang="en-US" b="1">
                <a:solidFill>
                  <a:schemeClr val="tx1"/>
                </a:solidFill>
              </a:rPr>
              <a:t>：       </a:t>
            </a:r>
            <a:r>
              <a:rPr lang="en-US" altLang="zh-CN" b="1">
                <a:solidFill>
                  <a:schemeClr val="tx1"/>
                </a:solidFill>
              </a:rPr>
              <a:t>1</a:t>
            </a:r>
          </a:p>
          <a:p>
            <a:pPr algn="l">
              <a:spcBef>
                <a:spcPct val="20000"/>
              </a:spcBef>
              <a:buFont typeface="Wingdings" pitchFamily="2" charset="2"/>
              <a:buChar char="l"/>
            </a:pPr>
            <a:r>
              <a:rPr lang="en-US" altLang="zh-CN" b="1">
                <a:solidFill>
                  <a:schemeClr val="tx1"/>
                </a:solidFill>
              </a:rPr>
              <a:t> 4→3 →5</a:t>
            </a:r>
            <a:r>
              <a:rPr lang="zh-CN" altLang="en-US" b="1">
                <a:solidFill>
                  <a:schemeClr val="tx1"/>
                </a:solidFill>
              </a:rPr>
              <a:t>：</a:t>
            </a:r>
            <a:r>
              <a:rPr lang="en-US" altLang="zh-CN" b="1">
                <a:solidFill>
                  <a:schemeClr val="tx1"/>
                </a:solidFill>
              </a:rPr>
              <a:t>3</a:t>
            </a:r>
          </a:p>
        </p:txBody>
      </p:sp>
      <p:grpSp>
        <p:nvGrpSpPr>
          <p:cNvPr id="44039" name="Group 14"/>
          <p:cNvGrpSpPr>
            <a:grpSpLocks noChangeAspect="1"/>
          </p:cNvGrpSpPr>
          <p:nvPr/>
        </p:nvGrpSpPr>
        <p:grpSpPr bwMode="auto">
          <a:xfrm>
            <a:off x="633413" y="3457575"/>
            <a:ext cx="7893050" cy="2970213"/>
            <a:chOff x="399" y="2160"/>
            <a:chExt cx="4972" cy="1871"/>
          </a:xfrm>
        </p:grpSpPr>
        <p:sp>
          <p:nvSpPr>
            <p:cNvPr id="44043" name="AutoShape 13"/>
            <p:cNvSpPr>
              <a:spLocks noChangeAspect="1" noChangeArrowheads="1" noTextEdit="1"/>
            </p:cNvSpPr>
            <p:nvPr/>
          </p:nvSpPr>
          <p:spPr bwMode="auto">
            <a:xfrm>
              <a:off x="399" y="2160"/>
              <a:ext cx="4972" cy="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44" name="Rectangle 15"/>
            <p:cNvSpPr>
              <a:spLocks noChangeArrowheads="1"/>
            </p:cNvSpPr>
            <p:nvPr/>
          </p:nvSpPr>
          <p:spPr bwMode="auto">
            <a:xfrm>
              <a:off x="3099" y="3827"/>
              <a:ext cx="8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1600">
                  <a:solidFill>
                    <a:srgbClr val="000000"/>
                  </a:solidFill>
                </a:rPr>
                <a:t> </a:t>
              </a:r>
              <a:endParaRPr lang="zh-CN" altLang="en-US"/>
            </a:p>
          </p:txBody>
        </p:sp>
        <p:grpSp>
          <p:nvGrpSpPr>
            <p:cNvPr id="44045" name="Group 18"/>
            <p:cNvGrpSpPr>
              <a:grpSpLocks/>
            </p:cNvGrpSpPr>
            <p:nvPr/>
          </p:nvGrpSpPr>
          <p:grpSpPr bwMode="auto">
            <a:xfrm>
              <a:off x="506" y="2937"/>
              <a:ext cx="341" cy="340"/>
              <a:chOff x="506" y="2937"/>
              <a:chExt cx="341" cy="340"/>
            </a:xfrm>
          </p:grpSpPr>
          <p:sp>
            <p:nvSpPr>
              <p:cNvPr id="44092" name="Oval 16"/>
              <p:cNvSpPr>
                <a:spLocks noChangeArrowheads="1"/>
              </p:cNvSpPr>
              <p:nvPr/>
            </p:nvSpPr>
            <p:spPr bwMode="auto">
              <a:xfrm>
                <a:off x="506" y="2937"/>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4093" name="Oval 17"/>
              <p:cNvSpPr>
                <a:spLocks noChangeArrowheads="1"/>
              </p:cNvSpPr>
              <p:nvPr/>
            </p:nvSpPr>
            <p:spPr bwMode="auto">
              <a:xfrm>
                <a:off x="506" y="2937"/>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4046" name="Rectangle 19"/>
            <p:cNvSpPr>
              <a:spLocks noChangeArrowheads="1"/>
            </p:cNvSpPr>
            <p:nvPr/>
          </p:nvSpPr>
          <p:spPr bwMode="auto">
            <a:xfrm>
              <a:off x="635" y="3013"/>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1</a:t>
              </a:r>
              <a:endParaRPr lang="en-US" altLang="zh-CN"/>
            </a:p>
          </p:txBody>
        </p:sp>
        <p:sp>
          <p:nvSpPr>
            <p:cNvPr id="44047" name="Rectangle 20"/>
            <p:cNvSpPr>
              <a:spLocks noChangeArrowheads="1"/>
            </p:cNvSpPr>
            <p:nvPr/>
          </p:nvSpPr>
          <p:spPr bwMode="auto">
            <a:xfrm>
              <a:off x="720" y="3013"/>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4048" name="Group 23"/>
            <p:cNvGrpSpPr>
              <a:grpSpLocks/>
            </p:cNvGrpSpPr>
            <p:nvPr/>
          </p:nvGrpSpPr>
          <p:grpSpPr bwMode="auto">
            <a:xfrm>
              <a:off x="1762" y="3539"/>
              <a:ext cx="340" cy="340"/>
              <a:chOff x="1762" y="3539"/>
              <a:chExt cx="340" cy="340"/>
            </a:xfrm>
          </p:grpSpPr>
          <p:sp>
            <p:nvSpPr>
              <p:cNvPr id="44090" name="Oval 21"/>
              <p:cNvSpPr>
                <a:spLocks noChangeArrowheads="1"/>
              </p:cNvSpPr>
              <p:nvPr/>
            </p:nvSpPr>
            <p:spPr bwMode="auto">
              <a:xfrm>
                <a:off x="1762" y="3539"/>
                <a:ext cx="340"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4091" name="Oval 22"/>
              <p:cNvSpPr>
                <a:spLocks noChangeArrowheads="1"/>
              </p:cNvSpPr>
              <p:nvPr/>
            </p:nvSpPr>
            <p:spPr bwMode="auto">
              <a:xfrm>
                <a:off x="1762" y="3539"/>
                <a:ext cx="340"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4049" name="Rectangle 24"/>
            <p:cNvSpPr>
              <a:spLocks noChangeArrowheads="1"/>
            </p:cNvSpPr>
            <p:nvPr/>
          </p:nvSpPr>
          <p:spPr bwMode="auto">
            <a:xfrm>
              <a:off x="1890" y="3609"/>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4</a:t>
              </a:r>
              <a:endParaRPr lang="en-US" altLang="zh-CN"/>
            </a:p>
          </p:txBody>
        </p:sp>
        <p:sp>
          <p:nvSpPr>
            <p:cNvPr id="44050" name="Rectangle 25"/>
            <p:cNvSpPr>
              <a:spLocks noChangeArrowheads="1"/>
            </p:cNvSpPr>
            <p:nvPr/>
          </p:nvSpPr>
          <p:spPr bwMode="auto">
            <a:xfrm>
              <a:off x="1974" y="3609"/>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4051" name="Group 28"/>
            <p:cNvGrpSpPr>
              <a:grpSpLocks/>
            </p:cNvGrpSpPr>
            <p:nvPr/>
          </p:nvGrpSpPr>
          <p:grpSpPr bwMode="auto">
            <a:xfrm>
              <a:off x="1760" y="2316"/>
              <a:ext cx="341" cy="340"/>
              <a:chOff x="1760" y="2316"/>
              <a:chExt cx="341" cy="340"/>
            </a:xfrm>
          </p:grpSpPr>
          <p:sp>
            <p:nvSpPr>
              <p:cNvPr id="44088" name="Oval 26"/>
              <p:cNvSpPr>
                <a:spLocks noChangeArrowheads="1"/>
              </p:cNvSpPr>
              <p:nvPr/>
            </p:nvSpPr>
            <p:spPr bwMode="auto">
              <a:xfrm>
                <a:off x="1760" y="2316"/>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4089" name="Oval 27"/>
              <p:cNvSpPr>
                <a:spLocks noChangeArrowheads="1"/>
              </p:cNvSpPr>
              <p:nvPr/>
            </p:nvSpPr>
            <p:spPr bwMode="auto">
              <a:xfrm>
                <a:off x="1760" y="2316"/>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4052" name="Rectangle 29"/>
            <p:cNvSpPr>
              <a:spLocks noChangeArrowheads="1"/>
            </p:cNvSpPr>
            <p:nvPr/>
          </p:nvSpPr>
          <p:spPr bwMode="auto">
            <a:xfrm>
              <a:off x="1890" y="239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2</a:t>
              </a:r>
              <a:endParaRPr lang="en-US" altLang="zh-CN"/>
            </a:p>
          </p:txBody>
        </p:sp>
        <p:sp>
          <p:nvSpPr>
            <p:cNvPr id="44053" name="Rectangle 30"/>
            <p:cNvSpPr>
              <a:spLocks noChangeArrowheads="1"/>
            </p:cNvSpPr>
            <p:nvPr/>
          </p:nvSpPr>
          <p:spPr bwMode="auto">
            <a:xfrm>
              <a:off x="1974" y="239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4054" name="Group 33"/>
            <p:cNvGrpSpPr>
              <a:grpSpLocks/>
            </p:cNvGrpSpPr>
            <p:nvPr/>
          </p:nvGrpSpPr>
          <p:grpSpPr bwMode="auto">
            <a:xfrm>
              <a:off x="1748" y="2901"/>
              <a:ext cx="341" cy="340"/>
              <a:chOff x="1748" y="2901"/>
              <a:chExt cx="341" cy="340"/>
            </a:xfrm>
          </p:grpSpPr>
          <p:sp>
            <p:nvSpPr>
              <p:cNvPr id="44086" name="Oval 31"/>
              <p:cNvSpPr>
                <a:spLocks noChangeArrowheads="1"/>
              </p:cNvSpPr>
              <p:nvPr/>
            </p:nvSpPr>
            <p:spPr bwMode="auto">
              <a:xfrm>
                <a:off x="1748" y="2901"/>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4087" name="Oval 32"/>
              <p:cNvSpPr>
                <a:spLocks noChangeArrowheads="1"/>
              </p:cNvSpPr>
              <p:nvPr/>
            </p:nvSpPr>
            <p:spPr bwMode="auto">
              <a:xfrm>
                <a:off x="1748" y="2901"/>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4055" name="Rectangle 34"/>
            <p:cNvSpPr>
              <a:spLocks noChangeArrowheads="1"/>
            </p:cNvSpPr>
            <p:nvPr/>
          </p:nvSpPr>
          <p:spPr bwMode="auto">
            <a:xfrm>
              <a:off x="1890" y="298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3</a:t>
              </a:r>
              <a:endParaRPr lang="en-US" altLang="zh-CN"/>
            </a:p>
          </p:txBody>
        </p:sp>
        <p:sp>
          <p:nvSpPr>
            <p:cNvPr id="44056" name="Rectangle 35"/>
            <p:cNvSpPr>
              <a:spLocks noChangeArrowheads="1"/>
            </p:cNvSpPr>
            <p:nvPr/>
          </p:nvSpPr>
          <p:spPr bwMode="auto">
            <a:xfrm>
              <a:off x="1974" y="298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4057" name="Group 38"/>
            <p:cNvGrpSpPr>
              <a:grpSpLocks/>
            </p:cNvGrpSpPr>
            <p:nvPr/>
          </p:nvGrpSpPr>
          <p:grpSpPr bwMode="auto">
            <a:xfrm>
              <a:off x="2632" y="2901"/>
              <a:ext cx="340" cy="340"/>
              <a:chOff x="2632" y="2901"/>
              <a:chExt cx="340" cy="340"/>
            </a:xfrm>
          </p:grpSpPr>
          <p:sp>
            <p:nvSpPr>
              <p:cNvPr id="44084" name="Oval 36"/>
              <p:cNvSpPr>
                <a:spLocks noChangeArrowheads="1"/>
              </p:cNvSpPr>
              <p:nvPr/>
            </p:nvSpPr>
            <p:spPr bwMode="auto">
              <a:xfrm>
                <a:off x="2632" y="2901"/>
                <a:ext cx="340"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4085" name="Oval 37"/>
              <p:cNvSpPr>
                <a:spLocks noChangeArrowheads="1"/>
              </p:cNvSpPr>
              <p:nvPr/>
            </p:nvSpPr>
            <p:spPr bwMode="auto">
              <a:xfrm>
                <a:off x="2632" y="2901"/>
                <a:ext cx="340"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4058" name="Rectangle 39"/>
            <p:cNvSpPr>
              <a:spLocks noChangeArrowheads="1"/>
            </p:cNvSpPr>
            <p:nvPr/>
          </p:nvSpPr>
          <p:spPr bwMode="auto">
            <a:xfrm>
              <a:off x="2754" y="298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5</a:t>
              </a:r>
              <a:endParaRPr lang="en-US" altLang="zh-CN"/>
            </a:p>
          </p:txBody>
        </p:sp>
        <p:sp>
          <p:nvSpPr>
            <p:cNvPr id="44059" name="Rectangle 40"/>
            <p:cNvSpPr>
              <a:spLocks noChangeArrowheads="1"/>
            </p:cNvSpPr>
            <p:nvPr/>
          </p:nvSpPr>
          <p:spPr bwMode="auto">
            <a:xfrm>
              <a:off x="2839" y="298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sp>
          <p:nvSpPr>
            <p:cNvPr id="44060" name="Freeform 41"/>
            <p:cNvSpPr>
              <a:spLocks noEditPoints="1"/>
            </p:cNvSpPr>
            <p:nvPr/>
          </p:nvSpPr>
          <p:spPr bwMode="auto">
            <a:xfrm>
              <a:off x="826" y="2561"/>
              <a:ext cx="976" cy="478"/>
            </a:xfrm>
            <a:custGeom>
              <a:avLst/>
              <a:gdLst>
                <a:gd name="T0" fmla="*/ 0 w 976"/>
                <a:gd name="T1" fmla="*/ 461 h 478"/>
                <a:gd name="T2" fmla="*/ 918 w 976"/>
                <a:gd name="T3" fmla="*/ 20 h 478"/>
                <a:gd name="T4" fmla="*/ 926 w 976"/>
                <a:gd name="T5" fmla="*/ 36 h 478"/>
                <a:gd name="T6" fmla="*/ 8 w 976"/>
                <a:gd name="T7" fmla="*/ 478 h 478"/>
                <a:gd name="T8" fmla="*/ 0 w 976"/>
                <a:gd name="T9" fmla="*/ 461 h 478"/>
                <a:gd name="T10" fmla="*/ 896 w 976"/>
                <a:gd name="T11" fmla="*/ 0 h 478"/>
                <a:gd name="T12" fmla="*/ 976 w 976"/>
                <a:gd name="T13" fmla="*/ 2 h 478"/>
                <a:gd name="T14" fmla="*/ 927 w 976"/>
                <a:gd name="T15" fmla="*/ 65 h 478"/>
                <a:gd name="T16" fmla="*/ 896 w 976"/>
                <a:gd name="T17" fmla="*/ 0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6"/>
                <a:gd name="T28" fmla="*/ 0 h 478"/>
                <a:gd name="T29" fmla="*/ 976 w 976"/>
                <a:gd name="T30" fmla="*/ 478 h 4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6" h="478">
                  <a:moveTo>
                    <a:pt x="0" y="461"/>
                  </a:moveTo>
                  <a:lnTo>
                    <a:pt x="918" y="20"/>
                  </a:lnTo>
                  <a:lnTo>
                    <a:pt x="926" y="36"/>
                  </a:lnTo>
                  <a:lnTo>
                    <a:pt x="8" y="478"/>
                  </a:lnTo>
                  <a:lnTo>
                    <a:pt x="0" y="461"/>
                  </a:lnTo>
                  <a:close/>
                  <a:moveTo>
                    <a:pt x="896" y="0"/>
                  </a:moveTo>
                  <a:lnTo>
                    <a:pt x="976" y="2"/>
                  </a:lnTo>
                  <a:lnTo>
                    <a:pt x="927" y="65"/>
                  </a:lnTo>
                  <a:lnTo>
                    <a:pt x="896" y="0"/>
                  </a:lnTo>
                  <a:close/>
                </a:path>
              </a:pathLst>
            </a:custGeom>
            <a:solidFill>
              <a:srgbClr val="000000"/>
            </a:solidFill>
            <a:ln w="1588">
              <a:solidFill>
                <a:srgbClr val="000000"/>
              </a:solidFill>
              <a:bevel/>
              <a:headEnd/>
              <a:tailEnd/>
            </a:ln>
          </p:spPr>
          <p:txBody>
            <a:bodyPr/>
            <a:lstStyle/>
            <a:p>
              <a:endParaRPr lang="zh-CN" altLang="en-US"/>
            </a:p>
          </p:txBody>
        </p:sp>
        <p:sp>
          <p:nvSpPr>
            <p:cNvPr id="44061" name="Rectangle 42"/>
            <p:cNvSpPr>
              <a:spLocks noChangeArrowheads="1"/>
            </p:cNvSpPr>
            <p:nvPr/>
          </p:nvSpPr>
          <p:spPr bwMode="auto">
            <a:xfrm>
              <a:off x="1241" y="2607"/>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7</a:t>
              </a:r>
              <a:endParaRPr lang="en-US" altLang="zh-CN"/>
            </a:p>
          </p:txBody>
        </p:sp>
        <p:sp>
          <p:nvSpPr>
            <p:cNvPr id="44062" name="Rectangle 43"/>
            <p:cNvSpPr>
              <a:spLocks noChangeArrowheads="1"/>
            </p:cNvSpPr>
            <p:nvPr/>
          </p:nvSpPr>
          <p:spPr bwMode="auto">
            <a:xfrm>
              <a:off x="1326" y="2607"/>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4063" name="Freeform 44"/>
            <p:cNvSpPr>
              <a:spLocks noEditPoints="1"/>
            </p:cNvSpPr>
            <p:nvPr/>
          </p:nvSpPr>
          <p:spPr bwMode="auto">
            <a:xfrm>
              <a:off x="836" y="3083"/>
              <a:ext cx="899" cy="72"/>
            </a:xfrm>
            <a:custGeom>
              <a:avLst/>
              <a:gdLst>
                <a:gd name="T0" fmla="*/ 0 w 899"/>
                <a:gd name="T1" fmla="*/ 26 h 72"/>
                <a:gd name="T2" fmla="*/ 839 w 899"/>
                <a:gd name="T3" fmla="*/ 27 h 72"/>
                <a:gd name="T4" fmla="*/ 839 w 899"/>
                <a:gd name="T5" fmla="*/ 45 h 72"/>
                <a:gd name="T6" fmla="*/ 0 w 899"/>
                <a:gd name="T7" fmla="*/ 44 h 72"/>
                <a:gd name="T8" fmla="*/ 0 w 899"/>
                <a:gd name="T9" fmla="*/ 26 h 72"/>
                <a:gd name="T10" fmla="*/ 827 w 899"/>
                <a:gd name="T11" fmla="*/ 0 h 72"/>
                <a:gd name="T12" fmla="*/ 899 w 899"/>
                <a:gd name="T13" fmla="*/ 36 h 72"/>
                <a:gd name="T14" fmla="*/ 827 w 899"/>
                <a:gd name="T15" fmla="*/ 72 h 72"/>
                <a:gd name="T16" fmla="*/ 827 w 899"/>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9"/>
                <a:gd name="T28" fmla="*/ 0 h 72"/>
                <a:gd name="T29" fmla="*/ 899 w 899"/>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9" h="72">
                  <a:moveTo>
                    <a:pt x="0" y="26"/>
                  </a:moveTo>
                  <a:lnTo>
                    <a:pt x="839" y="27"/>
                  </a:lnTo>
                  <a:lnTo>
                    <a:pt x="839" y="45"/>
                  </a:lnTo>
                  <a:lnTo>
                    <a:pt x="0" y="44"/>
                  </a:lnTo>
                  <a:lnTo>
                    <a:pt x="0" y="26"/>
                  </a:lnTo>
                  <a:close/>
                  <a:moveTo>
                    <a:pt x="827" y="0"/>
                  </a:moveTo>
                  <a:lnTo>
                    <a:pt x="899" y="36"/>
                  </a:lnTo>
                  <a:lnTo>
                    <a:pt x="827" y="72"/>
                  </a:lnTo>
                  <a:lnTo>
                    <a:pt x="827" y="0"/>
                  </a:lnTo>
                  <a:close/>
                </a:path>
              </a:pathLst>
            </a:custGeom>
            <a:solidFill>
              <a:srgbClr val="000000"/>
            </a:solidFill>
            <a:ln w="1588">
              <a:solidFill>
                <a:srgbClr val="000000"/>
              </a:solidFill>
              <a:bevel/>
              <a:headEnd/>
              <a:tailEnd/>
            </a:ln>
          </p:spPr>
          <p:txBody>
            <a:bodyPr/>
            <a:lstStyle/>
            <a:p>
              <a:endParaRPr lang="zh-CN" altLang="en-US"/>
            </a:p>
          </p:txBody>
        </p:sp>
        <p:sp>
          <p:nvSpPr>
            <p:cNvPr id="44064" name="Rectangle 45"/>
            <p:cNvSpPr>
              <a:spLocks noChangeArrowheads="1"/>
            </p:cNvSpPr>
            <p:nvPr/>
          </p:nvSpPr>
          <p:spPr bwMode="auto">
            <a:xfrm>
              <a:off x="1349" y="2929"/>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4</a:t>
              </a:r>
              <a:endParaRPr lang="en-US" altLang="zh-CN"/>
            </a:p>
          </p:txBody>
        </p:sp>
        <p:sp>
          <p:nvSpPr>
            <p:cNvPr id="44065" name="Rectangle 46"/>
            <p:cNvSpPr>
              <a:spLocks noChangeArrowheads="1"/>
            </p:cNvSpPr>
            <p:nvPr/>
          </p:nvSpPr>
          <p:spPr bwMode="auto">
            <a:xfrm>
              <a:off x="1434" y="2929"/>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4066" name="Freeform 47"/>
            <p:cNvSpPr>
              <a:spLocks noEditPoints="1"/>
            </p:cNvSpPr>
            <p:nvPr/>
          </p:nvSpPr>
          <p:spPr bwMode="auto">
            <a:xfrm>
              <a:off x="826" y="3186"/>
              <a:ext cx="970" cy="477"/>
            </a:xfrm>
            <a:custGeom>
              <a:avLst/>
              <a:gdLst>
                <a:gd name="T0" fmla="*/ 8 w 970"/>
                <a:gd name="T1" fmla="*/ 0 h 477"/>
                <a:gd name="T2" fmla="*/ 920 w 970"/>
                <a:gd name="T3" fmla="*/ 442 h 477"/>
                <a:gd name="T4" fmla="*/ 912 w 970"/>
                <a:gd name="T5" fmla="*/ 458 h 477"/>
                <a:gd name="T6" fmla="*/ 0 w 970"/>
                <a:gd name="T7" fmla="*/ 16 h 477"/>
                <a:gd name="T8" fmla="*/ 8 w 970"/>
                <a:gd name="T9" fmla="*/ 0 h 477"/>
                <a:gd name="T10" fmla="*/ 921 w 970"/>
                <a:gd name="T11" fmla="*/ 412 h 477"/>
                <a:gd name="T12" fmla="*/ 970 w 970"/>
                <a:gd name="T13" fmla="*/ 476 h 477"/>
                <a:gd name="T14" fmla="*/ 890 w 970"/>
                <a:gd name="T15" fmla="*/ 477 h 477"/>
                <a:gd name="T16" fmla="*/ 921 w 970"/>
                <a:gd name="T17" fmla="*/ 412 h 4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0"/>
                <a:gd name="T28" fmla="*/ 0 h 477"/>
                <a:gd name="T29" fmla="*/ 970 w 970"/>
                <a:gd name="T30" fmla="*/ 477 h 4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0" h="477">
                  <a:moveTo>
                    <a:pt x="8" y="0"/>
                  </a:moveTo>
                  <a:lnTo>
                    <a:pt x="920" y="442"/>
                  </a:lnTo>
                  <a:lnTo>
                    <a:pt x="912" y="458"/>
                  </a:lnTo>
                  <a:lnTo>
                    <a:pt x="0" y="16"/>
                  </a:lnTo>
                  <a:lnTo>
                    <a:pt x="8" y="0"/>
                  </a:lnTo>
                  <a:close/>
                  <a:moveTo>
                    <a:pt x="921" y="412"/>
                  </a:moveTo>
                  <a:lnTo>
                    <a:pt x="970" y="476"/>
                  </a:lnTo>
                  <a:lnTo>
                    <a:pt x="890" y="477"/>
                  </a:lnTo>
                  <a:lnTo>
                    <a:pt x="921" y="412"/>
                  </a:lnTo>
                  <a:close/>
                </a:path>
              </a:pathLst>
            </a:custGeom>
            <a:solidFill>
              <a:srgbClr val="000000"/>
            </a:solidFill>
            <a:ln w="1588">
              <a:solidFill>
                <a:srgbClr val="000000"/>
              </a:solidFill>
              <a:bevel/>
              <a:headEnd/>
              <a:tailEnd/>
            </a:ln>
          </p:spPr>
          <p:txBody>
            <a:bodyPr/>
            <a:lstStyle/>
            <a:p>
              <a:endParaRPr lang="zh-CN" altLang="en-US"/>
            </a:p>
          </p:txBody>
        </p:sp>
        <p:sp>
          <p:nvSpPr>
            <p:cNvPr id="44067" name="Rectangle 48"/>
            <p:cNvSpPr>
              <a:spLocks noChangeArrowheads="1"/>
            </p:cNvSpPr>
            <p:nvPr/>
          </p:nvSpPr>
          <p:spPr bwMode="auto">
            <a:xfrm>
              <a:off x="1349" y="326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5</a:t>
              </a:r>
              <a:endParaRPr lang="en-US" altLang="zh-CN"/>
            </a:p>
          </p:txBody>
        </p:sp>
        <p:sp>
          <p:nvSpPr>
            <p:cNvPr id="44068" name="Rectangle 49"/>
            <p:cNvSpPr>
              <a:spLocks noChangeArrowheads="1"/>
            </p:cNvSpPr>
            <p:nvPr/>
          </p:nvSpPr>
          <p:spPr bwMode="auto">
            <a:xfrm>
              <a:off x="1434" y="326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4069" name="Freeform 50"/>
            <p:cNvSpPr>
              <a:spLocks noEditPoints="1"/>
            </p:cNvSpPr>
            <p:nvPr/>
          </p:nvSpPr>
          <p:spPr bwMode="auto">
            <a:xfrm>
              <a:off x="1899" y="2632"/>
              <a:ext cx="72" cy="281"/>
            </a:xfrm>
            <a:custGeom>
              <a:avLst/>
              <a:gdLst>
                <a:gd name="T0" fmla="*/ 26 w 72"/>
                <a:gd name="T1" fmla="*/ 281 h 281"/>
                <a:gd name="T2" fmla="*/ 27 w 72"/>
                <a:gd name="T3" fmla="*/ 60 h 281"/>
                <a:gd name="T4" fmla="*/ 45 w 72"/>
                <a:gd name="T5" fmla="*/ 60 h 281"/>
                <a:gd name="T6" fmla="*/ 44 w 72"/>
                <a:gd name="T7" fmla="*/ 281 h 281"/>
                <a:gd name="T8" fmla="*/ 26 w 72"/>
                <a:gd name="T9" fmla="*/ 281 h 281"/>
                <a:gd name="T10" fmla="*/ 0 w 72"/>
                <a:gd name="T11" fmla="*/ 72 h 281"/>
                <a:gd name="T12" fmla="*/ 36 w 72"/>
                <a:gd name="T13" fmla="*/ 0 h 281"/>
                <a:gd name="T14" fmla="*/ 72 w 72"/>
                <a:gd name="T15" fmla="*/ 72 h 281"/>
                <a:gd name="T16" fmla="*/ 0 w 72"/>
                <a:gd name="T17" fmla="*/ 72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81"/>
                <a:gd name="T29" fmla="*/ 72 w 72"/>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81">
                  <a:moveTo>
                    <a:pt x="26" y="281"/>
                  </a:moveTo>
                  <a:lnTo>
                    <a:pt x="27" y="60"/>
                  </a:lnTo>
                  <a:lnTo>
                    <a:pt x="45" y="60"/>
                  </a:lnTo>
                  <a:lnTo>
                    <a:pt x="44" y="281"/>
                  </a:lnTo>
                  <a:lnTo>
                    <a:pt x="26" y="281"/>
                  </a:lnTo>
                  <a:close/>
                  <a:moveTo>
                    <a:pt x="0" y="72"/>
                  </a:moveTo>
                  <a:lnTo>
                    <a:pt x="36" y="0"/>
                  </a:lnTo>
                  <a:lnTo>
                    <a:pt x="72" y="72"/>
                  </a:lnTo>
                  <a:lnTo>
                    <a:pt x="0" y="72"/>
                  </a:lnTo>
                  <a:close/>
                </a:path>
              </a:pathLst>
            </a:custGeom>
            <a:solidFill>
              <a:srgbClr val="000000"/>
            </a:solidFill>
            <a:ln w="1588">
              <a:solidFill>
                <a:srgbClr val="000000"/>
              </a:solidFill>
              <a:bevel/>
              <a:headEnd/>
              <a:tailEnd/>
            </a:ln>
          </p:spPr>
          <p:txBody>
            <a:bodyPr/>
            <a:lstStyle/>
            <a:p>
              <a:endParaRPr lang="zh-CN" altLang="en-US"/>
            </a:p>
          </p:txBody>
        </p:sp>
        <p:sp>
          <p:nvSpPr>
            <p:cNvPr id="44070" name="Rectangle 51"/>
            <p:cNvSpPr>
              <a:spLocks noChangeArrowheads="1"/>
            </p:cNvSpPr>
            <p:nvPr/>
          </p:nvSpPr>
          <p:spPr bwMode="auto">
            <a:xfrm>
              <a:off x="1998" y="2694"/>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1</a:t>
              </a:r>
              <a:endParaRPr lang="en-US" altLang="zh-CN"/>
            </a:p>
          </p:txBody>
        </p:sp>
        <p:sp>
          <p:nvSpPr>
            <p:cNvPr id="44071" name="Rectangle 52"/>
            <p:cNvSpPr>
              <a:spLocks noChangeArrowheads="1"/>
            </p:cNvSpPr>
            <p:nvPr/>
          </p:nvSpPr>
          <p:spPr bwMode="auto">
            <a:xfrm>
              <a:off x="2082" y="2694"/>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4072" name="Freeform 53"/>
            <p:cNvSpPr>
              <a:spLocks noEditPoints="1"/>
            </p:cNvSpPr>
            <p:nvPr/>
          </p:nvSpPr>
          <p:spPr bwMode="auto">
            <a:xfrm>
              <a:off x="1893" y="3218"/>
              <a:ext cx="72" cy="329"/>
            </a:xfrm>
            <a:custGeom>
              <a:avLst/>
              <a:gdLst>
                <a:gd name="T0" fmla="*/ 26 w 72"/>
                <a:gd name="T1" fmla="*/ 329 h 329"/>
                <a:gd name="T2" fmla="*/ 27 w 72"/>
                <a:gd name="T3" fmla="*/ 60 h 329"/>
                <a:gd name="T4" fmla="*/ 45 w 72"/>
                <a:gd name="T5" fmla="*/ 60 h 329"/>
                <a:gd name="T6" fmla="*/ 44 w 72"/>
                <a:gd name="T7" fmla="*/ 329 h 329"/>
                <a:gd name="T8" fmla="*/ 26 w 72"/>
                <a:gd name="T9" fmla="*/ 329 h 329"/>
                <a:gd name="T10" fmla="*/ 0 w 72"/>
                <a:gd name="T11" fmla="*/ 72 h 329"/>
                <a:gd name="T12" fmla="*/ 36 w 72"/>
                <a:gd name="T13" fmla="*/ 0 h 329"/>
                <a:gd name="T14" fmla="*/ 72 w 72"/>
                <a:gd name="T15" fmla="*/ 72 h 329"/>
                <a:gd name="T16" fmla="*/ 0 w 72"/>
                <a:gd name="T17" fmla="*/ 72 h 3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29"/>
                <a:gd name="T29" fmla="*/ 72 w 72"/>
                <a:gd name="T30" fmla="*/ 329 h 3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29">
                  <a:moveTo>
                    <a:pt x="26" y="329"/>
                  </a:moveTo>
                  <a:lnTo>
                    <a:pt x="27" y="60"/>
                  </a:lnTo>
                  <a:lnTo>
                    <a:pt x="45" y="60"/>
                  </a:lnTo>
                  <a:lnTo>
                    <a:pt x="44" y="329"/>
                  </a:lnTo>
                  <a:lnTo>
                    <a:pt x="26" y="329"/>
                  </a:lnTo>
                  <a:close/>
                  <a:moveTo>
                    <a:pt x="0" y="72"/>
                  </a:moveTo>
                  <a:lnTo>
                    <a:pt x="36" y="0"/>
                  </a:lnTo>
                  <a:lnTo>
                    <a:pt x="72" y="72"/>
                  </a:lnTo>
                  <a:lnTo>
                    <a:pt x="0" y="72"/>
                  </a:lnTo>
                  <a:close/>
                </a:path>
              </a:pathLst>
            </a:custGeom>
            <a:solidFill>
              <a:srgbClr val="000000"/>
            </a:solidFill>
            <a:ln w="1588">
              <a:solidFill>
                <a:srgbClr val="000000"/>
              </a:solidFill>
              <a:bevel/>
              <a:headEnd/>
              <a:tailEnd/>
            </a:ln>
          </p:spPr>
          <p:txBody>
            <a:bodyPr/>
            <a:lstStyle/>
            <a:p>
              <a:endParaRPr lang="zh-CN" altLang="en-US"/>
            </a:p>
          </p:txBody>
        </p:sp>
        <p:sp>
          <p:nvSpPr>
            <p:cNvPr id="44073" name="Rectangle 54"/>
            <p:cNvSpPr>
              <a:spLocks noChangeArrowheads="1"/>
            </p:cNvSpPr>
            <p:nvPr/>
          </p:nvSpPr>
          <p:spPr bwMode="auto">
            <a:xfrm>
              <a:off x="1992" y="3304"/>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2</a:t>
              </a:r>
              <a:endParaRPr lang="en-US" altLang="zh-CN"/>
            </a:p>
          </p:txBody>
        </p:sp>
        <p:sp>
          <p:nvSpPr>
            <p:cNvPr id="44074" name="Rectangle 55"/>
            <p:cNvSpPr>
              <a:spLocks noChangeArrowheads="1"/>
            </p:cNvSpPr>
            <p:nvPr/>
          </p:nvSpPr>
          <p:spPr bwMode="auto">
            <a:xfrm>
              <a:off x="2077" y="3304"/>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4075" name="Freeform 56"/>
            <p:cNvSpPr>
              <a:spLocks noEditPoints="1"/>
            </p:cNvSpPr>
            <p:nvPr/>
          </p:nvSpPr>
          <p:spPr bwMode="auto">
            <a:xfrm>
              <a:off x="2109" y="2486"/>
              <a:ext cx="545" cy="475"/>
            </a:xfrm>
            <a:custGeom>
              <a:avLst/>
              <a:gdLst>
                <a:gd name="T0" fmla="*/ 11 w 545"/>
                <a:gd name="T1" fmla="*/ 0 h 475"/>
                <a:gd name="T2" fmla="*/ 506 w 545"/>
                <a:gd name="T3" fmla="*/ 429 h 475"/>
                <a:gd name="T4" fmla="*/ 494 w 545"/>
                <a:gd name="T5" fmla="*/ 442 h 475"/>
                <a:gd name="T6" fmla="*/ 0 w 545"/>
                <a:gd name="T7" fmla="*/ 14 h 475"/>
                <a:gd name="T8" fmla="*/ 11 w 545"/>
                <a:gd name="T9" fmla="*/ 0 h 475"/>
                <a:gd name="T10" fmla="*/ 515 w 545"/>
                <a:gd name="T11" fmla="*/ 401 h 475"/>
                <a:gd name="T12" fmla="*/ 545 w 545"/>
                <a:gd name="T13" fmla="*/ 475 h 475"/>
                <a:gd name="T14" fmla="*/ 468 w 545"/>
                <a:gd name="T15" fmla="*/ 455 h 475"/>
                <a:gd name="T16" fmla="*/ 515 w 545"/>
                <a:gd name="T17" fmla="*/ 401 h 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5"/>
                <a:gd name="T28" fmla="*/ 0 h 475"/>
                <a:gd name="T29" fmla="*/ 545 w 545"/>
                <a:gd name="T30" fmla="*/ 475 h 4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5" h="475">
                  <a:moveTo>
                    <a:pt x="11" y="0"/>
                  </a:moveTo>
                  <a:lnTo>
                    <a:pt x="506" y="429"/>
                  </a:lnTo>
                  <a:lnTo>
                    <a:pt x="494" y="442"/>
                  </a:lnTo>
                  <a:lnTo>
                    <a:pt x="0" y="14"/>
                  </a:lnTo>
                  <a:lnTo>
                    <a:pt x="11" y="0"/>
                  </a:lnTo>
                  <a:close/>
                  <a:moveTo>
                    <a:pt x="515" y="401"/>
                  </a:moveTo>
                  <a:lnTo>
                    <a:pt x="545" y="475"/>
                  </a:lnTo>
                  <a:lnTo>
                    <a:pt x="468" y="455"/>
                  </a:lnTo>
                  <a:lnTo>
                    <a:pt x="515" y="401"/>
                  </a:lnTo>
                  <a:close/>
                </a:path>
              </a:pathLst>
            </a:custGeom>
            <a:solidFill>
              <a:srgbClr val="000000"/>
            </a:solidFill>
            <a:ln w="1588">
              <a:solidFill>
                <a:srgbClr val="000000"/>
              </a:solidFill>
              <a:bevel/>
              <a:headEnd/>
              <a:tailEnd/>
            </a:ln>
          </p:spPr>
          <p:txBody>
            <a:bodyPr/>
            <a:lstStyle/>
            <a:p>
              <a:endParaRPr lang="zh-CN" altLang="en-US"/>
            </a:p>
          </p:txBody>
        </p:sp>
        <p:sp>
          <p:nvSpPr>
            <p:cNvPr id="44076" name="Rectangle 57"/>
            <p:cNvSpPr>
              <a:spLocks noChangeArrowheads="1"/>
            </p:cNvSpPr>
            <p:nvPr/>
          </p:nvSpPr>
          <p:spPr bwMode="auto">
            <a:xfrm>
              <a:off x="2430" y="2607"/>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5</a:t>
              </a:r>
              <a:endParaRPr lang="en-US" altLang="zh-CN"/>
            </a:p>
          </p:txBody>
        </p:sp>
        <p:sp>
          <p:nvSpPr>
            <p:cNvPr id="44077" name="Rectangle 58"/>
            <p:cNvSpPr>
              <a:spLocks noChangeArrowheads="1"/>
            </p:cNvSpPr>
            <p:nvPr/>
          </p:nvSpPr>
          <p:spPr bwMode="auto">
            <a:xfrm>
              <a:off x="2515" y="2607"/>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4078" name="Freeform 59"/>
            <p:cNvSpPr>
              <a:spLocks noEditPoints="1"/>
            </p:cNvSpPr>
            <p:nvPr/>
          </p:nvSpPr>
          <p:spPr bwMode="auto">
            <a:xfrm>
              <a:off x="2096" y="3086"/>
              <a:ext cx="531" cy="72"/>
            </a:xfrm>
            <a:custGeom>
              <a:avLst/>
              <a:gdLst>
                <a:gd name="T0" fmla="*/ 1 w 531"/>
                <a:gd name="T1" fmla="*/ 11 h 72"/>
                <a:gd name="T2" fmla="*/ 471 w 531"/>
                <a:gd name="T3" fmla="*/ 27 h 72"/>
                <a:gd name="T4" fmla="*/ 471 w 531"/>
                <a:gd name="T5" fmla="*/ 45 h 72"/>
                <a:gd name="T6" fmla="*/ 0 w 531"/>
                <a:gd name="T7" fmla="*/ 29 h 72"/>
                <a:gd name="T8" fmla="*/ 1 w 531"/>
                <a:gd name="T9" fmla="*/ 11 h 72"/>
                <a:gd name="T10" fmla="*/ 460 w 531"/>
                <a:gd name="T11" fmla="*/ 0 h 72"/>
                <a:gd name="T12" fmla="*/ 531 w 531"/>
                <a:gd name="T13" fmla="*/ 38 h 72"/>
                <a:gd name="T14" fmla="*/ 458 w 531"/>
                <a:gd name="T15" fmla="*/ 72 h 72"/>
                <a:gd name="T16" fmla="*/ 460 w 531"/>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1"/>
                <a:gd name="T28" fmla="*/ 0 h 72"/>
                <a:gd name="T29" fmla="*/ 531 w 531"/>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1" h="72">
                  <a:moveTo>
                    <a:pt x="1" y="11"/>
                  </a:moveTo>
                  <a:lnTo>
                    <a:pt x="471" y="27"/>
                  </a:lnTo>
                  <a:lnTo>
                    <a:pt x="471" y="45"/>
                  </a:lnTo>
                  <a:lnTo>
                    <a:pt x="0" y="29"/>
                  </a:lnTo>
                  <a:lnTo>
                    <a:pt x="1" y="11"/>
                  </a:lnTo>
                  <a:close/>
                  <a:moveTo>
                    <a:pt x="460" y="0"/>
                  </a:moveTo>
                  <a:lnTo>
                    <a:pt x="531" y="38"/>
                  </a:lnTo>
                  <a:lnTo>
                    <a:pt x="458" y="72"/>
                  </a:lnTo>
                  <a:lnTo>
                    <a:pt x="460" y="0"/>
                  </a:lnTo>
                  <a:close/>
                </a:path>
              </a:pathLst>
            </a:custGeom>
            <a:solidFill>
              <a:srgbClr val="000000"/>
            </a:solidFill>
            <a:ln w="1588">
              <a:solidFill>
                <a:srgbClr val="000000"/>
              </a:solidFill>
              <a:bevel/>
              <a:headEnd/>
              <a:tailEnd/>
            </a:ln>
          </p:spPr>
          <p:txBody>
            <a:bodyPr/>
            <a:lstStyle/>
            <a:p>
              <a:endParaRPr lang="zh-CN" altLang="en-US"/>
            </a:p>
          </p:txBody>
        </p:sp>
        <p:sp>
          <p:nvSpPr>
            <p:cNvPr id="44079" name="Rectangle 60"/>
            <p:cNvSpPr>
              <a:spLocks noChangeArrowheads="1"/>
            </p:cNvSpPr>
            <p:nvPr/>
          </p:nvSpPr>
          <p:spPr bwMode="auto">
            <a:xfrm>
              <a:off x="2322" y="2935"/>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1</a:t>
              </a:r>
              <a:endParaRPr lang="en-US" altLang="zh-CN"/>
            </a:p>
          </p:txBody>
        </p:sp>
        <p:sp>
          <p:nvSpPr>
            <p:cNvPr id="44080" name="Rectangle 61"/>
            <p:cNvSpPr>
              <a:spLocks noChangeArrowheads="1"/>
            </p:cNvSpPr>
            <p:nvPr/>
          </p:nvSpPr>
          <p:spPr bwMode="auto">
            <a:xfrm>
              <a:off x="2407" y="2935"/>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4081" name="Freeform 62"/>
            <p:cNvSpPr>
              <a:spLocks noEditPoints="1"/>
            </p:cNvSpPr>
            <p:nvPr/>
          </p:nvSpPr>
          <p:spPr bwMode="auto">
            <a:xfrm>
              <a:off x="2103" y="3242"/>
              <a:ext cx="653" cy="475"/>
            </a:xfrm>
            <a:custGeom>
              <a:avLst/>
              <a:gdLst>
                <a:gd name="T0" fmla="*/ 0 w 653"/>
                <a:gd name="T1" fmla="*/ 461 h 475"/>
                <a:gd name="T2" fmla="*/ 600 w 653"/>
                <a:gd name="T3" fmla="*/ 28 h 475"/>
                <a:gd name="T4" fmla="*/ 610 w 653"/>
                <a:gd name="T5" fmla="*/ 42 h 475"/>
                <a:gd name="T6" fmla="*/ 11 w 653"/>
                <a:gd name="T7" fmla="*/ 475 h 475"/>
                <a:gd name="T8" fmla="*/ 0 w 653"/>
                <a:gd name="T9" fmla="*/ 461 h 475"/>
                <a:gd name="T10" fmla="*/ 574 w 653"/>
                <a:gd name="T11" fmla="*/ 13 h 475"/>
                <a:gd name="T12" fmla="*/ 653 w 653"/>
                <a:gd name="T13" fmla="*/ 0 h 475"/>
                <a:gd name="T14" fmla="*/ 616 w 653"/>
                <a:gd name="T15" fmla="*/ 71 h 475"/>
                <a:gd name="T16" fmla="*/ 574 w 653"/>
                <a:gd name="T17" fmla="*/ 13 h 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3"/>
                <a:gd name="T28" fmla="*/ 0 h 475"/>
                <a:gd name="T29" fmla="*/ 653 w 653"/>
                <a:gd name="T30" fmla="*/ 475 h 4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3" h="475">
                  <a:moveTo>
                    <a:pt x="0" y="461"/>
                  </a:moveTo>
                  <a:lnTo>
                    <a:pt x="600" y="28"/>
                  </a:lnTo>
                  <a:lnTo>
                    <a:pt x="610" y="42"/>
                  </a:lnTo>
                  <a:lnTo>
                    <a:pt x="11" y="475"/>
                  </a:lnTo>
                  <a:lnTo>
                    <a:pt x="0" y="461"/>
                  </a:lnTo>
                  <a:close/>
                  <a:moveTo>
                    <a:pt x="574" y="13"/>
                  </a:moveTo>
                  <a:lnTo>
                    <a:pt x="653" y="0"/>
                  </a:lnTo>
                  <a:lnTo>
                    <a:pt x="616" y="71"/>
                  </a:lnTo>
                  <a:lnTo>
                    <a:pt x="574" y="13"/>
                  </a:lnTo>
                  <a:close/>
                </a:path>
              </a:pathLst>
            </a:custGeom>
            <a:solidFill>
              <a:srgbClr val="000000"/>
            </a:solidFill>
            <a:ln w="1588">
              <a:solidFill>
                <a:srgbClr val="000000"/>
              </a:solidFill>
              <a:bevel/>
              <a:headEnd/>
              <a:tailEnd/>
            </a:ln>
          </p:spPr>
          <p:txBody>
            <a:bodyPr/>
            <a:lstStyle/>
            <a:p>
              <a:endParaRPr lang="zh-CN" altLang="en-US"/>
            </a:p>
          </p:txBody>
        </p:sp>
        <p:sp>
          <p:nvSpPr>
            <p:cNvPr id="44082" name="Rectangle 63"/>
            <p:cNvSpPr>
              <a:spLocks noChangeArrowheads="1"/>
            </p:cNvSpPr>
            <p:nvPr/>
          </p:nvSpPr>
          <p:spPr bwMode="auto">
            <a:xfrm>
              <a:off x="2424" y="3250"/>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4</a:t>
              </a:r>
              <a:endParaRPr lang="en-US" altLang="zh-CN"/>
            </a:p>
          </p:txBody>
        </p:sp>
        <p:sp>
          <p:nvSpPr>
            <p:cNvPr id="44083" name="Rectangle 64"/>
            <p:cNvSpPr>
              <a:spLocks noChangeArrowheads="1"/>
            </p:cNvSpPr>
            <p:nvPr/>
          </p:nvSpPr>
          <p:spPr bwMode="auto">
            <a:xfrm>
              <a:off x="2509" y="3250"/>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grpSp>
      <p:pic>
        <p:nvPicPr>
          <p:cNvPr id="44040" name="Picture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798638"/>
            <a:ext cx="990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41" name="Picture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613" y="2251075"/>
            <a:ext cx="23018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42"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5263" y="2667000"/>
            <a:ext cx="11461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wipe(left)">
                                      <p:cBhvr>
                                        <p:cTn id="7" dur="500"/>
                                        <p:tgtEl>
                                          <p:spTgt spid="52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05515"/>
                                        </p:tgtEl>
                                        <p:attrNameLst>
                                          <p:attrName>style.visibility</p:attrName>
                                        </p:attrNameLst>
                                      </p:cBhvr>
                                      <p:to>
                                        <p:strVal val="visible"/>
                                      </p:to>
                                    </p:set>
                                    <p:anim calcmode="lin" valueType="num">
                                      <p:cBhvr additive="base">
                                        <p:cTn id="12" dur="500" fill="hold"/>
                                        <p:tgtEl>
                                          <p:spTgt spid="405515"/>
                                        </p:tgtEl>
                                        <p:attrNameLst>
                                          <p:attrName>ppt_x</p:attrName>
                                        </p:attrNameLst>
                                      </p:cBhvr>
                                      <p:tavLst>
                                        <p:tav tm="0">
                                          <p:val>
                                            <p:strVal val="1+#ppt_w/2"/>
                                          </p:val>
                                        </p:tav>
                                        <p:tav tm="100000">
                                          <p:val>
                                            <p:strVal val="#ppt_x"/>
                                          </p:val>
                                        </p:tav>
                                      </p:tavLst>
                                    </p:anim>
                                    <p:anim calcmode="lin" valueType="num">
                                      <p:cBhvr additive="base">
                                        <p:cTn id="13" dur="500" fill="hold"/>
                                        <p:tgtEl>
                                          <p:spTgt spid="405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4055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p:cNvGrpSpPr>
          <p:nvPr/>
        </p:nvGrpSpPr>
        <p:grpSpPr bwMode="auto">
          <a:xfrm>
            <a:off x="738188" y="2290466"/>
            <a:ext cx="7632700" cy="1348061"/>
            <a:chOff x="700088" y="1883892"/>
            <a:chExt cx="7632700" cy="1348335"/>
          </a:xfrm>
        </p:grpSpPr>
        <p:pic>
          <p:nvPicPr>
            <p:cNvPr id="45062"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2838537"/>
              <a:ext cx="11049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5063" name="Text Box 8"/>
            <p:cNvSpPr txBox="1">
              <a:spLocks noChangeArrowheads="1"/>
            </p:cNvSpPr>
            <p:nvPr/>
          </p:nvSpPr>
          <p:spPr bwMode="auto">
            <a:xfrm>
              <a:off x="700088" y="1883892"/>
              <a:ext cx="7632700" cy="134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buFont typeface="Wingdings" pitchFamily="2" charset="2"/>
                <a:buChar char="l"/>
              </a:pPr>
              <a:r>
                <a:rPr lang="zh-CN" altLang="en-US" b="1" i="1" baseline="-25000" dirty="0">
                  <a:solidFill>
                    <a:schemeClr val="tx1"/>
                  </a:solidFill>
                </a:rPr>
                <a:t>  </a:t>
              </a:r>
              <a:r>
                <a:rPr lang="zh-CN" altLang="en-US" b="1" dirty="0">
                  <a:solidFill>
                    <a:schemeClr val="tx1"/>
                  </a:solidFill>
                </a:rPr>
                <a:t>求最小费用网络流问题，得最优树解及单纯形乘子 </a:t>
              </a:r>
              <a:r>
                <a:rPr lang="en-US" altLang="zh-CN" b="1" i="1" dirty="0">
                  <a:solidFill>
                    <a:schemeClr val="tx1"/>
                  </a:solidFill>
                </a:rPr>
                <a:t>y</a:t>
              </a:r>
              <a:r>
                <a:rPr lang="en-US" altLang="zh-CN" b="1" dirty="0">
                  <a:solidFill>
                    <a:schemeClr val="tx1"/>
                  </a:solidFill>
                </a:rPr>
                <a:t>*</a:t>
              </a:r>
              <a:endParaRPr lang="zh-CN" altLang="en-US" b="1" dirty="0">
                <a:solidFill>
                  <a:schemeClr val="tx1"/>
                </a:solidFill>
              </a:endParaRPr>
            </a:p>
            <a:p>
              <a:pPr algn="l">
                <a:spcBef>
                  <a:spcPct val="20000"/>
                </a:spcBef>
                <a:buFont typeface="Wingdings" pitchFamily="2" charset="2"/>
                <a:buChar char="l"/>
              </a:pPr>
              <a:r>
                <a:rPr lang="zh-CN" altLang="en-US" b="1" dirty="0">
                  <a:solidFill>
                    <a:schemeClr val="tx1"/>
                  </a:solidFill>
                </a:rPr>
                <a:t> 由最优树弧得到从  </a:t>
              </a:r>
              <a:r>
                <a:rPr lang="en-US" altLang="zh-CN" b="1" i="1" dirty="0" err="1">
                  <a:solidFill>
                    <a:schemeClr val="tx1"/>
                  </a:solidFill>
                </a:rPr>
                <a:t>i</a:t>
              </a:r>
              <a:r>
                <a:rPr lang="en-US" altLang="zh-CN" b="1" dirty="0">
                  <a:solidFill>
                    <a:schemeClr val="tx1"/>
                  </a:solidFill>
                </a:rPr>
                <a:t>  </a:t>
              </a:r>
              <a:r>
                <a:rPr lang="zh-CN" altLang="en-US" b="1" dirty="0">
                  <a:solidFill>
                    <a:schemeClr val="tx1"/>
                  </a:solidFill>
                </a:rPr>
                <a:t>到  </a:t>
              </a:r>
              <a:r>
                <a:rPr lang="en-US" altLang="zh-CN" b="1" i="1" dirty="0">
                  <a:solidFill>
                    <a:schemeClr val="tx1"/>
                  </a:solidFill>
                </a:rPr>
                <a:t>r</a:t>
              </a:r>
              <a:r>
                <a:rPr lang="en-US" altLang="zh-CN" b="1" dirty="0">
                  <a:solidFill>
                    <a:schemeClr val="tx1"/>
                  </a:solidFill>
                </a:rPr>
                <a:t>  </a:t>
              </a:r>
              <a:r>
                <a:rPr lang="zh-CN" altLang="en-US" b="1" dirty="0">
                  <a:solidFill>
                    <a:schemeClr val="tx1"/>
                  </a:solidFill>
                </a:rPr>
                <a:t>的最短路，且最短路的长 </a:t>
              </a:r>
              <a:endParaRPr lang="en-US" altLang="zh-CN" b="1" dirty="0">
                <a:solidFill>
                  <a:schemeClr val="tx1"/>
                </a:solidFill>
              </a:endParaRPr>
            </a:p>
            <a:p>
              <a:pPr algn="l">
                <a:spcBef>
                  <a:spcPct val="20000"/>
                </a:spcBef>
              </a:pPr>
              <a:r>
                <a:rPr lang="en-US" altLang="zh-CN" b="1" dirty="0">
                  <a:solidFill>
                    <a:schemeClr val="tx1"/>
                  </a:solidFill>
                </a:rPr>
                <a:t>    </a:t>
              </a:r>
              <a:r>
                <a:rPr lang="zh-CN" altLang="en-US" b="1" dirty="0">
                  <a:solidFill>
                    <a:schemeClr val="tx1"/>
                  </a:solidFill>
                </a:rPr>
                <a:t>度为</a:t>
              </a:r>
              <a:endParaRPr lang="en-US" altLang="zh-CN" b="1" dirty="0">
                <a:solidFill>
                  <a:schemeClr val="tx1"/>
                </a:solidFill>
              </a:endParaRPr>
            </a:p>
          </p:txBody>
        </p:sp>
      </p:grpSp>
      <p:sp>
        <p:nvSpPr>
          <p:cNvPr id="45058" name="Text Box 2"/>
          <p:cNvSpPr txBox="1">
            <a:spLocks noChangeArrowheads="1"/>
          </p:cNvSpPr>
          <p:nvPr/>
        </p:nvSpPr>
        <p:spPr bwMode="auto">
          <a:xfrm>
            <a:off x="431800" y="450850"/>
            <a:ext cx="589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最短路的网络流问题表述</a:t>
            </a:r>
          </a:p>
        </p:txBody>
      </p:sp>
      <p:grpSp>
        <p:nvGrpSpPr>
          <p:cNvPr id="45059" name="Group 14"/>
          <p:cNvGrpSpPr>
            <a:grpSpLocks noChangeAspect="1"/>
          </p:cNvGrpSpPr>
          <p:nvPr/>
        </p:nvGrpSpPr>
        <p:grpSpPr bwMode="auto">
          <a:xfrm>
            <a:off x="309562" y="3813175"/>
            <a:ext cx="4249738" cy="2679700"/>
            <a:chOff x="506" y="2316"/>
            <a:chExt cx="2677" cy="1688"/>
          </a:xfrm>
        </p:grpSpPr>
        <p:sp>
          <p:nvSpPr>
            <p:cNvPr id="45066" name="Rectangle 15"/>
            <p:cNvSpPr>
              <a:spLocks noChangeArrowheads="1"/>
            </p:cNvSpPr>
            <p:nvPr/>
          </p:nvSpPr>
          <p:spPr bwMode="auto">
            <a:xfrm>
              <a:off x="3099" y="3827"/>
              <a:ext cx="8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1600">
                  <a:solidFill>
                    <a:srgbClr val="000000"/>
                  </a:solidFill>
                </a:rPr>
                <a:t> </a:t>
              </a:r>
              <a:endParaRPr lang="zh-CN" altLang="en-US"/>
            </a:p>
          </p:txBody>
        </p:sp>
        <p:grpSp>
          <p:nvGrpSpPr>
            <p:cNvPr id="45067" name="Group 18"/>
            <p:cNvGrpSpPr>
              <a:grpSpLocks/>
            </p:cNvGrpSpPr>
            <p:nvPr/>
          </p:nvGrpSpPr>
          <p:grpSpPr bwMode="auto">
            <a:xfrm>
              <a:off x="506" y="2937"/>
              <a:ext cx="341" cy="340"/>
              <a:chOff x="506" y="2937"/>
              <a:chExt cx="341" cy="340"/>
            </a:xfrm>
          </p:grpSpPr>
          <p:sp>
            <p:nvSpPr>
              <p:cNvPr id="45114" name="Oval 16"/>
              <p:cNvSpPr>
                <a:spLocks noChangeArrowheads="1"/>
              </p:cNvSpPr>
              <p:nvPr/>
            </p:nvSpPr>
            <p:spPr bwMode="auto">
              <a:xfrm>
                <a:off x="506" y="2937"/>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5115" name="Oval 17"/>
              <p:cNvSpPr>
                <a:spLocks noChangeArrowheads="1"/>
              </p:cNvSpPr>
              <p:nvPr/>
            </p:nvSpPr>
            <p:spPr bwMode="auto">
              <a:xfrm>
                <a:off x="506" y="2937"/>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5068" name="Rectangle 19"/>
            <p:cNvSpPr>
              <a:spLocks noChangeArrowheads="1"/>
            </p:cNvSpPr>
            <p:nvPr/>
          </p:nvSpPr>
          <p:spPr bwMode="auto">
            <a:xfrm>
              <a:off x="635" y="3013"/>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1</a:t>
              </a:r>
              <a:endParaRPr lang="en-US" altLang="zh-CN"/>
            </a:p>
          </p:txBody>
        </p:sp>
        <p:sp>
          <p:nvSpPr>
            <p:cNvPr id="45069" name="Rectangle 20"/>
            <p:cNvSpPr>
              <a:spLocks noChangeArrowheads="1"/>
            </p:cNvSpPr>
            <p:nvPr/>
          </p:nvSpPr>
          <p:spPr bwMode="auto">
            <a:xfrm>
              <a:off x="720" y="3013"/>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5070" name="Group 23"/>
            <p:cNvGrpSpPr>
              <a:grpSpLocks/>
            </p:cNvGrpSpPr>
            <p:nvPr/>
          </p:nvGrpSpPr>
          <p:grpSpPr bwMode="auto">
            <a:xfrm>
              <a:off x="1762" y="3539"/>
              <a:ext cx="340" cy="340"/>
              <a:chOff x="1762" y="3539"/>
              <a:chExt cx="340" cy="340"/>
            </a:xfrm>
          </p:grpSpPr>
          <p:sp>
            <p:nvSpPr>
              <p:cNvPr id="45112" name="Oval 21"/>
              <p:cNvSpPr>
                <a:spLocks noChangeArrowheads="1"/>
              </p:cNvSpPr>
              <p:nvPr/>
            </p:nvSpPr>
            <p:spPr bwMode="auto">
              <a:xfrm>
                <a:off x="1762" y="3539"/>
                <a:ext cx="340"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5113" name="Oval 22"/>
              <p:cNvSpPr>
                <a:spLocks noChangeArrowheads="1"/>
              </p:cNvSpPr>
              <p:nvPr/>
            </p:nvSpPr>
            <p:spPr bwMode="auto">
              <a:xfrm>
                <a:off x="1762" y="3539"/>
                <a:ext cx="340"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5071" name="Rectangle 24"/>
            <p:cNvSpPr>
              <a:spLocks noChangeArrowheads="1"/>
            </p:cNvSpPr>
            <p:nvPr/>
          </p:nvSpPr>
          <p:spPr bwMode="auto">
            <a:xfrm>
              <a:off x="1890" y="3609"/>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4</a:t>
              </a:r>
              <a:endParaRPr lang="en-US" altLang="zh-CN"/>
            </a:p>
          </p:txBody>
        </p:sp>
        <p:sp>
          <p:nvSpPr>
            <p:cNvPr id="45072" name="Rectangle 25"/>
            <p:cNvSpPr>
              <a:spLocks noChangeArrowheads="1"/>
            </p:cNvSpPr>
            <p:nvPr/>
          </p:nvSpPr>
          <p:spPr bwMode="auto">
            <a:xfrm>
              <a:off x="1974" y="3609"/>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5073" name="Group 28"/>
            <p:cNvGrpSpPr>
              <a:grpSpLocks/>
            </p:cNvGrpSpPr>
            <p:nvPr/>
          </p:nvGrpSpPr>
          <p:grpSpPr bwMode="auto">
            <a:xfrm>
              <a:off x="1760" y="2316"/>
              <a:ext cx="341" cy="340"/>
              <a:chOff x="1760" y="2316"/>
              <a:chExt cx="341" cy="340"/>
            </a:xfrm>
          </p:grpSpPr>
          <p:sp>
            <p:nvSpPr>
              <p:cNvPr id="45110" name="Oval 26"/>
              <p:cNvSpPr>
                <a:spLocks noChangeArrowheads="1"/>
              </p:cNvSpPr>
              <p:nvPr/>
            </p:nvSpPr>
            <p:spPr bwMode="auto">
              <a:xfrm>
                <a:off x="1760" y="2316"/>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5111" name="Oval 27"/>
              <p:cNvSpPr>
                <a:spLocks noChangeArrowheads="1"/>
              </p:cNvSpPr>
              <p:nvPr/>
            </p:nvSpPr>
            <p:spPr bwMode="auto">
              <a:xfrm>
                <a:off x="1760" y="2316"/>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5074" name="Rectangle 29"/>
            <p:cNvSpPr>
              <a:spLocks noChangeArrowheads="1"/>
            </p:cNvSpPr>
            <p:nvPr/>
          </p:nvSpPr>
          <p:spPr bwMode="auto">
            <a:xfrm>
              <a:off x="1890" y="239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2</a:t>
              </a:r>
              <a:endParaRPr lang="en-US" altLang="zh-CN"/>
            </a:p>
          </p:txBody>
        </p:sp>
        <p:sp>
          <p:nvSpPr>
            <p:cNvPr id="45075" name="Rectangle 30"/>
            <p:cNvSpPr>
              <a:spLocks noChangeArrowheads="1"/>
            </p:cNvSpPr>
            <p:nvPr/>
          </p:nvSpPr>
          <p:spPr bwMode="auto">
            <a:xfrm>
              <a:off x="1974" y="239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5076" name="Group 33"/>
            <p:cNvGrpSpPr>
              <a:grpSpLocks/>
            </p:cNvGrpSpPr>
            <p:nvPr/>
          </p:nvGrpSpPr>
          <p:grpSpPr bwMode="auto">
            <a:xfrm>
              <a:off x="1748" y="2901"/>
              <a:ext cx="341" cy="340"/>
              <a:chOff x="1748" y="2901"/>
              <a:chExt cx="341" cy="340"/>
            </a:xfrm>
          </p:grpSpPr>
          <p:sp>
            <p:nvSpPr>
              <p:cNvPr id="45108" name="Oval 31"/>
              <p:cNvSpPr>
                <a:spLocks noChangeArrowheads="1"/>
              </p:cNvSpPr>
              <p:nvPr/>
            </p:nvSpPr>
            <p:spPr bwMode="auto">
              <a:xfrm>
                <a:off x="1748" y="2901"/>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5109" name="Oval 32"/>
              <p:cNvSpPr>
                <a:spLocks noChangeArrowheads="1"/>
              </p:cNvSpPr>
              <p:nvPr/>
            </p:nvSpPr>
            <p:spPr bwMode="auto">
              <a:xfrm>
                <a:off x="1748" y="2901"/>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5077" name="Rectangle 34"/>
            <p:cNvSpPr>
              <a:spLocks noChangeArrowheads="1"/>
            </p:cNvSpPr>
            <p:nvPr/>
          </p:nvSpPr>
          <p:spPr bwMode="auto">
            <a:xfrm>
              <a:off x="1890" y="298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3</a:t>
              </a:r>
              <a:endParaRPr lang="en-US" altLang="zh-CN"/>
            </a:p>
          </p:txBody>
        </p:sp>
        <p:sp>
          <p:nvSpPr>
            <p:cNvPr id="45078" name="Rectangle 35"/>
            <p:cNvSpPr>
              <a:spLocks noChangeArrowheads="1"/>
            </p:cNvSpPr>
            <p:nvPr/>
          </p:nvSpPr>
          <p:spPr bwMode="auto">
            <a:xfrm>
              <a:off x="1974" y="298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5079" name="Group 38"/>
            <p:cNvGrpSpPr>
              <a:grpSpLocks/>
            </p:cNvGrpSpPr>
            <p:nvPr/>
          </p:nvGrpSpPr>
          <p:grpSpPr bwMode="auto">
            <a:xfrm>
              <a:off x="2632" y="2901"/>
              <a:ext cx="340" cy="340"/>
              <a:chOff x="2632" y="2901"/>
              <a:chExt cx="340" cy="340"/>
            </a:xfrm>
          </p:grpSpPr>
          <p:sp>
            <p:nvSpPr>
              <p:cNvPr id="45106" name="Oval 36"/>
              <p:cNvSpPr>
                <a:spLocks noChangeArrowheads="1"/>
              </p:cNvSpPr>
              <p:nvPr/>
            </p:nvSpPr>
            <p:spPr bwMode="auto">
              <a:xfrm>
                <a:off x="2632" y="2901"/>
                <a:ext cx="340"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5107" name="Oval 37"/>
              <p:cNvSpPr>
                <a:spLocks noChangeArrowheads="1"/>
              </p:cNvSpPr>
              <p:nvPr/>
            </p:nvSpPr>
            <p:spPr bwMode="auto">
              <a:xfrm>
                <a:off x="2632" y="2901"/>
                <a:ext cx="340"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5080" name="Rectangle 39"/>
            <p:cNvSpPr>
              <a:spLocks noChangeArrowheads="1"/>
            </p:cNvSpPr>
            <p:nvPr/>
          </p:nvSpPr>
          <p:spPr bwMode="auto">
            <a:xfrm>
              <a:off x="2754" y="298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5</a:t>
              </a:r>
              <a:endParaRPr lang="en-US" altLang="zh-CN"/>
            </a:p>
          </p:txBody>
        </p:sp>
        <p:sp>
          <p:nvSpPr>
            <p:cNvPr id="45081" name="Rectangle 40"/>
            <p:cNvSpPr>
              <a:spLocks noChangeArrowheads="1"/>
            </p:cNvSpPr>
            <p:nvPr/>
          </p:nvSpPr>
          <p:spPr bwMode="auto">
            <a:xfrm>
              <a:off x="2839" y="298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sp>
          <p:nvSpPr>
            <p:cNvPr id="45082" name="Freeform 41"/>
            <p:cNvSpPr>
              <a:spLocks noEditPoints="1"/>
            </p:cNvSpPr>
            <p:nvPr/>
          </p:nvSpPr>
          <p:spPr bwMode="auto">
            <a:xfrm>
              <a:off x="826" y="2561"/>
              <a:ext cx="976" cy="478"/>
            </a:xfrm>
            <a:custGeom>
              <a:avLst/>
              <a:gdLst>
                <a:gd name="T0" fmla="*/ 0 w 976"/>
                <a:gd name="T1" fmla="*/ 461 h 478"/>
                <a:gd name="T2" fmla="*/ 918 w 976"/>
                <a:gd name="T3" fmla="*/ 20 h 478"/>
                <a:gd name="T4" fmla="*/ 926 w 976"/>
                <a:gd name="T5" fmla="*/ 36 h 478"/>
                <a:gd name="T6" fmla="*/ 8 w 976"/>
                <a:gd name="T7" fmla="*/ 478 h 478"/>
                <a:gd name="T8" fmla="*/ 0 w 976"/>
                <a:gd name="T9" fmla="*/ 461 h 478"/>
                <a:gd name="T10" fmla="*/ 896 w 976"/>
                <a:gd name="T11" fmla="*/ 0 h 478"/>
                <a:gd name="T12" fmla="*/ 976 w 976"/>
                <a:gd name="T13" fmla="*/ 2 h 478"/>
                <a:gd name="T14" fmla="*/ 927 w 976"/>
                <a:gd name="T15" fmla="*/ 65 h 478"/>
                <a:gd name="T16" fmla="*/ 896 w 976"/>
                <a:gd name="T17" fmla="*/ 0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6"/>
                <a:gd name="T28" fmla="*/ 0 h 478"/>
                <a:gd name="T29" fmla="*/ 976 w 976"/>
                <a:gd name="T30" fmla="*/ 478 h 4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6" h="478">
                  <a:moveTo>
                    <a:pt x="0" y="461"/>
                  </a:moveTo>
                  <a:lnTo>
                    <a:pt x="918" y="20"/>
                  </a:lnTo>
                  <a:lnTo>
                    <a:pt x="926" y="36"/>
                  </a:lnTo>
                  <a:lnTo>
                    <a:pt x="8" y="478"/>
                  </a:lnTo>
                  <a:lnTo>
                    <a:pt x="0" y="461"/>
                  </a:lnTo>
                  <a:close/>
                  <a:moveTo>
                    <a:pt x="896" y="0"/>
                  </a:moveTo>
                  <a:lnTo>
                    <a:pt x="976" y="2"/>
                  </a:lnTo>
                  <a:lnTo>
                    <a:pt x="927" y="65"/>
                  </a:lnTo>
                  <a:lnTo>
                    <a:pt x="896" y="0"/>
                  </a:lnTo>
                  <a:close/>
                </a:path>
              </a:pathLst>
            </a:custGeom>
            <a:solidFill>
              <a:srgbClr val="000000"/>
            </a:solidFill>
            <a:ln w="1588">
              <a:solidFill>
                <a:srgbClr val="000000"/>
              </a:solidFill>
              <a:bevel/>
              <a:headEnd/>
              <a:tailEnd/>
            </a:ln>
          </p:spPr>
          <p:txBody>
            <a:bodyPr/>
            <a:lstStyle/>
            <a:p>
              <a:endParaRPr lang="zh-CN" altLang="en-US"/>
            </a:p>
          </p:txBody>
        </p:sp>
        <p:sp>
          <p:nvSpPr>
            <p:cNvPr id="45083" name="Rectangle 42"/>
            <p:cNvSpPr>
              <a:spLocks noChangeArrowheads="1"/>
            </p:cNvSpPr>
            <p:nvPr/>
          </p:nvSpPr>
          <p:spPr bwMode="auto">
            <a:xfrm>
              <a:off x="1241" y="2607"/>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7</a:t>
              </a:r>
              <a:endParaRPr lang="en-US" altLang="zh-CN"/>
            </a:p>
          </p:txBody>
        </p:sp>
        <p:sp>
          <p:nvSpPr>
            <p:cNvPr id="45084" name="Rectangle 43"/>
            <p:cNvSpPr>
              <a:spLocks noChangeArrowheads="1"/>
            </p:cNvSpPr>
            <p:nvPr/>
          </p:nvSpPr>
          <p:spPr bwMode="auto">
            <a:xfrm>
              <a:off x="1326" y="2607"/>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5085" name="Freeform 44"/>
            <p:cNvSpPr>
              <a:spLocks noEditPoints="1"/>
            </p:cNvSpPr>
            <p:nvPr/>
          </p:nvSpPr>
          <p:spPr bwMode="auto">
            <a:xfrm>
              <a:off x="836" y="3083"/>
              <a:ext cx="899" cy="72"/>
            </a:xfrm>
            <a:custGeom>
              <a:avLst/>
              <a:gdLst>
                <a:gd name="T0" fmla="*/ 0 w 899"/>
                <a:gd name="T1" fmla="*/ 26 h 72"/>
                <a:gd name="T2" fmla="*/ 839 w 899"/>
                <a:gd name="T3" fmla="*/ 27 h 72"/>
                <a:gd name="T4" fmla="*/ 839 w 899"/>
                <a:gd name="T5" fmla="*/ 45 h 72"/>
                <a:gd name="T6" fmla="*/ 0 w 899"/>
                <a:gd name="T7" fmla="*/ 44 h 72"/>
                <a:gd name="T8" fmla="*/ 0 w 899"/>
                <a:gd name="T9" fmla="*/ 26 h 72"/>
                <a:gd name="T10" fmla="*/ 827 w 899"/>
                <a:gd name="T11" fmla="*/ 0 h 72"/>
                <a:gd name="T12" fmla="*/ 899 w 899"/>
                <a:gd name="T13" fmla="*/ 36 h 72"/>
                <a:gd name="T14" fmla="*/ 827 w 899"/>
                <a:gd name="T15" fmla="*/ 72 h 72"/>
                <a:gd name="T16" fmla="*/ 827 w 899"/>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9"/>
                <a:gd name="T28" fmla="*/ 0 h 72"/>
                <a:gd name="T29" fmla="*/ 899 w 899"/>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9" h="72">
                  <a:moveTo>
                    <a:pt x="0" y="26"/>
                  </a:moveTo>
                  <a:lnTo>
                    <a:pt x="839" y="27"/>
                  </a:lnTo>
                  <a:lnTo>
                    <a:pt x="839" y="45"/>
                  </a:lnTo>
                  <a:lnTo>
                    <a:pt x="0" y="44"/>
                  </a:lnTo>
                  <a:lnTo>
                    <a:pt x="0" y="26"/>
                  </a:lnTo>
                  <a:close/>
                  <a:moveTo>
                    <a:pt x="827" y="0"/>
                  </a:moveTo>
                  <a:lnTo>
                    <a:pt x="899" y="36"/>
                  </a:lnTo>
                  <a:lnTo>
                    <a:pt x="827" y="72"/>
                  </a:lnTo>
                  <a:lnTo>
                    <a:pt x="827" y="0"/>
                  </a:lnTo>
                  <a:close/>
                </a:path>
              </a:pathLst>
            </a:custGeom>
            <a:solidFill>
              <a:srgbClr val="000000"/>
            </a:solidFill>
            <a:ln w="1588">
              <a:solidFill>
                <a:srgbClr val="000000"/>
              </a:solidFill>
              <a:bevel/>
              <a:headEnd/>
              <a:tailEnd/>
            </a:ln>
          </p:spPr>
          <p:txBody>
            <a:bodyPr/>
            <a:lstStyle/>
            <a:p>
              <a:endParaRPr lang="zh-CN" altLang="en-US"/>
            </a:p>
          </p:txBody>
        </p:sp>
        <p:sp>
          <p:nvSpPr>
            <p:cNvPr id="45086" name="Rectangle 45"/>
            <p:cNvSpPr>
              <a:spLocks noChangeArrowheads="1"/>
            </p:cNvSpPr>
            <p:nvPr/>
          </p:nvSpPr>
          <p:spPr bwMode="auto">
            <a:xfrm>
              <a:off x="1349" y="2929"/>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4</a:t>
              </a:r>
              <a:endParaRPr lang="en-US" altLang="zh-CN"/>
            </a:p>
          </p:txBody>
        </p:sp>
        <p:sp>
          <p:nvSpPr>
            <p:cNvPr id="45087" name="Rectangle 46"/>
            <p:cNvSpPr>
              <a:spLocks noChangeArrowheads="1"/>
            </p:cNvSpPr>
            <p:nvPr/>
          </p:nvSpPr>
          <p:spPr bwMode="auto">
            <a:xfrm>
              <a:off x="1434" y="2929"/>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5088" name="Freeform 47"/>
            <p:cNvSpPr>
              <a:spLocks noEditPoints="1"/>
            </p:cNvSpPr>
            <p:nvPr/>
          </p:nvSpPr>
          <p:spPr bwMode="auto">
            <a:xfrm>
              <a:off x="826" y="3186"/>
              <a:ext cx="970" cy="477"/>
            </a:xfrm>
            <a:custGeom>
              <a:avLst/>
              <a:gdLst>
                <a:gd name="T0" fmla="*/ 8 w 970"/>
                <a:gd name="T1" fmla="*/ 0 h 477"/>
                <a:gd name="T2" fmla="*/ 920 w 970"/>
                <a:gd name="T3" fmla="*/ 442 h 477"/>
                <a:gd name="T4" fmla="*/ 912 w 970"/>
                <a:gd name="T5" fmla="*/ 458 h 477"/>
                <a:gd name="T6" fmla="*/ 0 w 970"/>
                <a:gd name="T7" fmla="*/ 16 h 477"/>
                <a:gd name="T8" fmla="*/ 8 w 970"/>
                <a:gd name="T9" fmla="*/ 0 h 477"/>
                <a:gd name="T10" fmla="*/ 921 w 970"/>
                <a:gd name="T11" fmla="*/ 412 h 477"/>
                <a:gd name="T12" fmla="*/ 970 w 970"/>
                <a:gd name="T13" fmla="*/ 476 h 477"/>
                <a:gd name="T14" fmla="*/ 890 w 970"/>
                <a:gd name="T15" fmla="*/ 477 h 477"/>
                <a:gd name="T16" fmla="*/ 921 w 970"/>
                <a:gd name="T17" fmla="*/ 412 h 4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0"/>
                <a:gd name="T28" fmla="*/ 0 h 477"/>
                <a:gd name="T29" fmla="*/ 970 w 970"/>
                <a:gd name="T30" fmla="*/ 477 h 4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0" h="477">
                  <a:moveTo>
                    <a:pt x="8" y="0"/>
                  </a:moveTo>
                  <a:lnTo>
                    <a:pt x="920" y="442"/>
                  </a:lnTo>
                  <a:lnTo>
                    <a:pt x="912" y="458"/>
                  </a:lnTo>
                  <a:lnTo>
                    <a:pt x="0" y="16"/>
                  </a:lnTo>
                  <a:lnTo>
                    <a:pt x="8" y="0"/>
                  </a:lnTo>
                  <a:close/>
                  <a:moveTo>
                    <a:pt x="921" y="412"/>
                  </a:moveTo>
                  <a:lnTo>
                    <a:pt x="970" y="476"/>
                  </a:lnTo>
                  <a:lnTo>
                    <a:pt x="890" y="477"/>
                  </a:lnTo>
                  <a:lnTo>
                    <a:pt x="921" y="412"/>
                  </a:lnTo>
                  <a:close/>
                </a:path>
              </a:pathLst>
            </a:custGeom>
            <a:solidFill>
              <a:srgbClr val="000000"/>
            </a:solidFill>
            <a:ln w="1588">
              <a:solidFill>
                <a:srgbClr val="000000"/>
              </a:solidFill>
              <a:bevel/>
              <a:headEnd/>
              <a:tailEnd/>
            </a:ln>
          </p:spPr>
          <p:txBody>
            <a:bodyPr/>
            <a:lstStyle/>
            <a:p>
              <a:endParaRPr lang="zh-CN" altLang="en-US"/>
            </a:p>
          </p:txBody>
        </p:sp>
        <p:sp>
          <p:nvSpPr>
            <p:cNvPr id="45089" name="Rectangle 48"/>
            <p:cNvSpPr>
              <a:spLocks noChangeArrowheads="1"/>
            </p:cNvSpPr>
            <p:nvPr/>
          </p:nvSpPr>
          <p:spPr bwMode="auto">
            <a:xfrm>
              <a:off x="1349" y="3262"/>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5</a:t>
              </a:r>
              <a:endParaRPr lang="en-US" altLang="zh-CN"/>
            </a:p>
          </p:txBody>
        </p:sp>
        <p:sp>
          <p:nvSpPr>
            <p:cNvPr id="45090" name="Rectangle 49"/>
            <p:cNvSpPr>
              <a:spLocks noChangeArrowheads="1"/>
            </p:cNvSpPr>
            <p:nvPr/>
          </p:nvSpPr>
          <p:spPr bwMode="auto">
            <a:xfrm>
              <a:off x="1434" y="3262"/>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5091" name="Freeform 50"/>
            <p:cNvSpPr>
              <a:spLocks noEditPoints="1"/>
            </p:cNvSpPr>
            <p:nvPr/>
          </p:nvSpPr>
          <p:spPr bwMode="auto">
            <a:xfrm>
              <a:off x="1899" y="2632"/>
              <a:ext cx="72" cy="281"/>
            </a:xfrm>
            <a:custGeom>
              <a:avLst/>
              <a:gdLst>
                <a:gd name="T0" fmla="*/ 26 w 72"/>
                <a:gd name="T1" fmla="*/ 281 h 281"/>
                <a:gd name="T2" fmla="*/ 27 w 72"/>
                <a:gd name="T3" fmla="*/ 60 h 281"/>
                <a:gd name="T4" fmla="*/ 45 w 72"/>
                <a:gd name="T5" fmla="*/ 60 h 281"/>
                <a:gd name="T6" fmla="*/ 44 w 72"/>
                <a:gd name="T7" fmla="*/ 281 h 281"/>
                <a:gd name="T8" fmla="*/ 26 w 72"/>
                <a:gd name="T9" fmla="*/ 281 h 281"/>
                <a:gd name="T10" fmla="*/ 0 w 72"/>
                <a:gd name="T11" fmla="*/ 72 h 281"/>
                <a:gd name="T12" fmla="*/ 36 w 72"/>
                <a:gd name="T13" fmla="*/ 0 h 281"/>
                <a:gd name="T14" fmla="*/ 72 w 72"/>
                <a:gd name="T15" fmla="*/ 72 h 281"/>
                <a:gd name="T16" fmla="*/ 0 w 72"/>
                <a:gd name="T17" fmla="*/ 72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81"/>
                <a:gd name="T29" fmla="*/ 72 w 72"/>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81">
                  <a:moveTo>
                    <a:pt x="26" y="281"/>
                  </a:moveTo>
                  <a:lnTo>
                    <a:pt x="27" y="60"/>
                  </a:lnTo>
                  <a:lnTo>
                    <a:pt x="45" y="60"/>
                  </a:lnTo>
                  <a:lnTo>
                    <a:pt x="44" y="281"/>
                  </a:lnTo>
                  <a:lnTo>
                    <a:pt x="26" y="281"/>
                  </a:lnTo>
                  <a:close/>
                  <a:moveTo>
                    <a:pt x="0" y="72"/>
                  </a:moveTo>
                  <a:lnTo>
                    <a:pt x="36" y="0"/>
                  </a:lnTo>
                  <a:lnTo>
                    <a:pt x="72" y="72"/>
                  </a:lnTo>
                  <a:lnTo>
                    <a:pt x="0" y="72"/>
                  </a:lnTo>
                  <a:close/>
                </a:path>
              </a:pathLst>
            </a:custGeom>
            <a:solidFill>
              <a:srgbClr val="000000"/>
            </a:solidFill>
            <a:ln w="1588">
              <a:solidFill>
                <a:srgbClr val="000000"/>
              </a:solidFill>
              <a:bevel/>
              <a:headEnd/>
              <a:tailEnd/>
            </a:ln>
          </p:spPr>
          <p:txBody>
            <a:bodyPr/>
            <a:lstStyle/>
            <a:p>
              <a:endParaRPr lang="zh-CN" altLang="en-US"/>
            </a:p>
          </p:txBody>
        </p:sp>
        <p:sp>
          <p:nvSpPr>
            <p:cNvPr id="45092" name="Rectangle 51"/>
            <p:cNvSpPr>
              <a:spLocks noChangeArrowheads="1"/>
            </p:cNvSpPr>
            <p:nvPr/>
          </p:nvSpPr>
          <p:spPr bwMode="auto">
            <a:xfrm>
              <a:off x="1998" y="2694"/>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1</a:t>
              </a:r>
              <a:endParaRPr lang="en-US" altLang="zh-CN"/>
            </a:p>
          </p:txBody>
        </p:sp>
        <p:sp>
          <p:nvSpPr>
            <p:cNvPr id="45093" name="Rectangle 52"/>
            <p:cNvSpPr>
              <a:spLocks noChangeArrowheads="1"/>
            </p:cNvSpPr>
            <p:nvPr/>
          </p:nvSpPr>
          <p:spPr bwMode="auto">
            <a:xfrm>
              <a:off x="2082" y="2694"/>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5094" name="Freeform 53"/>
            <p:cNvSpPr>
              <a:spLocks noEditPoints="1"/>
            </p:cNvSpPr>
            <p:nvPr/>
          </p:nvSpPr>
          <p:spPr bwMode="auto">
            <a:xfrm>
              <a:off x="1893" y="3218"/>
              <a:ext cx="72" cy="329"/>
            </a:xfrm>
            <a:custGeom>
              <a:avLst/>
              <a:gdLst>
                <a:gd name="T0" fmla="*/ 26 w 72"/>
                <a:gd name="T1" fmla="*/ 329 h 329"/>
                <a:gd name="T2" fmla="*/ 27 w 72"/>
                <a:gd name="T3" fmla="*/ 60 h 329"/>
                <a:gd name="T4" fmla="*/ 45 w 72"/>
                <a:gd name="T5" fmla="*/ 60 h 329"/>
                <a:gd name="T6" fmla="*/ 44 w 72"/>
                <a:gd name="T7" fmla="*/ 329 h 329"/>
                <a:gd name="T8" fmla="*/ 26 w 72"/>
                <a:gd name="T9" fmla="*/ 329 h 329"/>
                <a:gd name="T10" fmla="*/ 0 w 72"/>
                <a:gd name="T11" fmla="*/ 72 h 329"/>
                <a:gd name="T12" fmla="*/ 36 w 72"/>
                <a:gd name="T13" fmla="*/ 0 h 329"/>
                <a:gd name="T14" fmla="*/ 72 w 72"/>
                <a:gd name="T15" fmla="*/ 72 h 329"/>
                <a:gd name="T16" fmla="*/ 0 w 72"/>
                <a:gd name="T17" fmla="*/ 72 h 3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29"/>
                <a:gd name="T29" fmla="*/ 72 w 72"/>
                <a:gd name="T30" fmla="*/ 329 h 3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29">
                  <a:moveTo>
                    <a:pt x="26" y="329"/>
                  </a:moveTo>
                  <a:lnTo>
                    <a:pt x="27" y="60"/>
                  </a:lnTo>
                  <a:lnTo>
                    <a:pt x="45" y="60"/>
                  </a:lnTo>
                  <a:lnTo>
                    <a:pt x="44" y="329"/>
                  </a:lnTo>
                  <a:lnTo>
                    <a:pt x="26" y="329"/>
                  </a:lnTo>
                  <a:close/>
                  <a:moveTo>
                    <a:pt x="0" y="72"/>
                  </a:moveTo>
                  <a:lnTo>
                    <a:pt x="36" y="0"/>
                  </a:lnTo>
                  <a:lnTo>
                    <a:pt x="72" y="72"/>
                  </a:lnTo>
                  <a:lnTo>
                    <a:pt x="0" y="72"/>
                  </a:lnTo>
                  <a:close/>
                </a:path>
              </a:pathLst>
            </a:custGeom>
            <a:solidFill>
              <a:srgbClr val="000000"/>
            </a:solidFill>
            <a:ln w="1588">
              <a:solidFill>
                <a:srgbClr val="000000"/>
              </a:solidFill>
              <a:bevel/>
              <a:headEnd/>
              <a:tailEnd/>
            </a:ln>
          </p:spPr>
          <p:txBody>
            <a:bodyPr/>
            <a:lstStyle/>
            <a:p>
              <a:endParaRPr lang="zh-CN" altLang="en-US"/>
            </a:p>
          </p:txBody>
        </p:sp>
        <p:sp>
          <p:nvSpPr>
            <p:cNvPr id="45095" name="Rectangle 54"/>
            <p:cNvSpPr>
              <a:spLocks noChangeArrowheads="1"/>
            </p:cNvSpPr>
            <p:nvPr/>
          </p:nvSpPr>
          <p:spPr bwMode="auto">
            <a:xfrm>
              <a:off x="1992" y="3304"/>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2</a:t>
              </a:r>
              <a:endParaRPr lang="en-US" altLang="zh-CN"/>
            </a:p>
          </p:txBody>
        </p:sp>
        <p:sp>
          <p:nvSpPr>
            <p:cNvPr id="45096" name="Rectangle 55"/>
            <p:cNvSpPr>
              <a:spLocks noChangeArrowheads="1"/>
            </p:cNvSpPr>
            <p:nvPr/>
          </p:nvSpPr>
          <p:spPr bwMode="auto">
            <a:xfrm>
              <a:off x="2077" y="3304"/>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5097" name="Freeform 56"/>
            <p:cNvSpPr>
              <a:spLocks noEditPoints="1"/>
            </p:cNvSpPr>
            <p:nvPr/>
          </p:nvSpPr>
          <p:spPr bwMode="auto">
            <a:xfrm>
              <a:off x="2109" y="2486"/>
              <a:ext cx="545" cy="475"/>
            </a:xfrm>
            <a:custGeom>
              <a:avLst/>
              <a:gdLst>
                <a:gd name="T0" fmla="*/ 11 w 545"/>
                <a:gd name="T1" fmla="*/ 0 h 475"/>
                <a:gd name="T2" fmla="*/ 506 w 545"/>
                <a:gd name="T3" fmla="*/ 429 h 475"/>
                <a:gd name="T4" fmla="*/ 494 w 545"/>
                <a:gd name="T5" fmla="*/ 442 h 475"/>
                <a:gd name="T6" fmla="*/ 0 w 545"/>
                <a:gd name="T7" fmla="*/ 14 h 475"/>
                <a:gd name="T8" fmla="*/ 11 w 545"/>
                <a:gd name="T9" fmla="*/ 0 h 475"/>
                <a:gd name="T10" fmla="*/ 515 w 545"/>
                <a:gd name="T11" fmla="*/ 401 h 475"/>
                <a:gd name="T12" fmla="*/ 545 w 545"/>
                <a:gd name="T13" fmla="*/ 475 h 475"/>
                <a:gd name="T14" fmla="*/ 468 w 545"/>
                <a:gd name="T15" fmla="*/ 455 h 475"/>
                <a:gd name="T16" fmla="*/ 515 w 545"/>
                <a:gd name="T17" fmla="*/ 401 h 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5"/>
                <a:gd name="T28" fmla="*/ 0 h 475"/>
                <a:gd name="T29" fmla="*/ 545 w 545"/>
                <a:gd name="T30" fmla="*/ 475 h 4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5" h="475">
                  <a:moveTo>
                    <a:pt x="11" y="0"/>
                  </a:moveTo>
                  <a:lnTo>
                    <a:pt x="506" y="429"/>
                  </a:lnTo>
                  <a:lnTo>
                    <a:pt x="494" y="442"/>
                  </a:lnTo>
                  <a:lnTo>
                    <a:pt x="0" y="14"/>
                  </a:lnTo>
                  <a:lnTo>
                    <a:pt x="11" y="0"/>
                  </a:lnTo>
                  <a:close/>
                  <a:moveTo>
                    <a:pt x="515" y="401"/>
                  </a:moveTo>
                  <a:lnTo>
                    <a:pt x="545" y="475"/>
                  </a:lnTo>
                  <a:lnTo>
                    <a:pt x="468" y="455"/>
                  </a:lnTo>
                  <a:lnTo>
                    <a:pt x="515" y="401"/>
                  </a:lnTo>
                  <a:close/>
                </a:path>
              </a:pathLst>
            </a:custGeom>
            <a:solidFill>
              <a:srgbClr val="000000"/>
            </a:solidFill>
            <a:ln w="1588">
              <a:solidFill>
                <a:srgbClr val="000000"/>
              </a:solidFill>
              <a:bevel/>
              <a:headEnd/>
              <a:tailEnd/>
            </a:ln>
          </p:spPr>
          <p:txBody>
            <a:bodyPr/>
            <a:lstStyle/>
            <a:p>
              <a:endParaRPr lang="zh-CN" altLang="en-US"/>
            </a:p>
          </p:txBody>
        </p:sp>
        <p:sp>
          <p:nvSpPr>
            <p:cNvPr id="45098" name="Rectangle 57"/>
            <p:cNvSpPr>
              <a:spLocks noChangeArrowheads="1"/>
            </p:cNvSpPr>
            <p:nvPr/>
          </p:nvSpPr>
          <p:spPr bwMode="auto">
            <a:xfrm>
              <a:off x="2430" y="2607"/>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5</a:t>
              </a:r>
              <a:endParaRPr lang="en-US" altLang="zh-CN"/>
            </a:p>
          </p:txBody>
        </p:sp>
        <p:sp>
          <p:nvSpPr>
            <p:cNvPr id="45099" name="Rectangle 58"/>
            <p:cNvSpPr>
              <a:spLocks noChangeArrowheads="1"/>
            </p:cNvSpPr>
            <p:nvPr/>
          </p:nvSpPr>
          <p:spPr bwMode="auto">
            <a:xfrm>
              <a:off x="2515" y="2607"/>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5100" name="Freeform 59"/>
            <p:cNvSpPr>
              <a:spLocks noEditPoints="1"/>
            </p:cNvSpPr>
            <p:nvPr/>
          </p:nvSpPr>
          <p:spPr bwMode="auto">
            <a:xfrm>
              <a:off x="2096" y="3086"/>
              <a:ext cx="531" cy="72"/>
            </a:xfrm>
            <a:custGeom>
              <a:avLst/>
              <a:gdLst>
                <a:gd name="T0" fmla="*/ 1 w 531"/>
                <a:gd name="T1" fmla="*/ 11 h 72"/>
                <a:gd name="T2" fmla="*/ 471 w 531"/>
                <a:gd name="T3" fmla="*/ 27 h 72"/>
                <a:gd name="T4" fmla="*/ 471 w 531"/>
                <a:gd name="T5" fmla="*/ 45 h 72"/>
                <a:gd name="T6" fmla="*/ 0 w 531"/>
                <a:gd name="T7" fmla="*/ 29 h 72"/>
                <a:gd name="T8" fmla="*/ 1 w 531"/>
                <a:gd name="T9" fmla="*/ 11 h 72"/>
                <a:gd name="T10" fmla="*/ 460 w 531"/>
                <a:gd name="T11" fmla="*/ 0 h 72"/>
                <a:gd name="T12" fmla="*/ 531 w 531"/>
                <a:gd name="T13" fmla="*/ 38 h 72"/>
                <a:gd name="T14" fmla="*/ 458 w 531"/>
                <a:gd name="T15" fmla="*/ 72 h 72"/>
                <a:gd name="T16" fmla="*/ 460 w 531"/>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1"/>
                <a:gd name="T28" fmla="*/ 0 h 72"/>
                <a:gd name="T29" fmla="*/ 531 w 531"/>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1" h="72">
                  <a:moveTo>
                    <a:pt x="1" y="11"/>
                  </a:moveTo>
                  <a:lnTo>
                    <a:pt x="471" y="27"/>
                  </a:lnTo>
                  <a:lnTo>
                    <a:pt x="471" y="45"/>
                  </a:lnTo>
                  <a:lnTo>
                    <a:pt x="0" y="29"/>
                  </a:lnTo>
                  <a:lnTo>
                    <a:pt x="1" y="11"/>
                  </a:lnTo>
                  <a:close/>
                  <a:moveTo>
                    <a:pt x="460" y="0"/>
                  </a:moveTo>
                  <a:lnTo>
                    <a:pt x="531" y="38"/>
                  </a:lnTo>
                  <a:lnTo>
                    <a:pt x="458" y="72"/>
                  </a:lnTo>
                  <a:lnTo>
                    <a:pt x="460" y="0"/>
                  </a:lnTo>
                  <a:close/>
                </a:path>
              </a:pathLst>
            </a:custGeom>
            <a:solidFill>
              <a:srgbClr val="000000"/>
            </a:solidFill>
            <a:ln w="1588">
              <a:solidFill>
                <a:srgbClr val="000000"/>
              </a:solidFill>
              <a:bevel/>
              <a:headEnd/>
              <a:tailEnd/>
            </a:ln>
          </p:spPr>
          <p:txBody>
            <a:bodyPr/>
            <a:lstStyle/>
            <a:p>
              <a:endParaRPr lang="zh-CN" altLang="en-US"/>
            </a:p>
          </p:txBody>
        </p:sp>
        <p:sp>
          <p:nvSpPr>
            <p:cNvPr id="45101" name="Rectangle 60"/>
            <p:cNvSpPr>
              <a:spLocks noChangeArrowheads="1"/>
            </p:cNvSpPr>
            <p:nvPr/>
          </p:nvSpPr>
          <p:spPr bwMode="auto">
            <a:xfrm>
              <a:off x="2322" y="2935"/>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1</a:t>
              </a:r>
              <a:endParaRPr lang="en-US" altLang="zh-CN"/>
            </a:p>
          </p:txBody>
        </p:sp>
        <p:sp>
          <p:nvSpPr>
            <p:cNvPr id="45102" name="Rectangle 61"/>
            <p:cNvSpPr>
              <a:spLocks noChangeArrowheads="1"/>
            </p:cNvSpPr>
            <p:nvPr/>
          </p:nvSpPr>
          <p:spPr bwMode="auto">
            <a:xfrm>
              <a:off x="2407" y="2935"/>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5103" name="Freeform 62"/>
            <p:cNvSpPr>
              <a:spLocks noEditPoints="1"/>
            </p:cNvSpPr>
            <p:nvPr/>
          </p:nvSpPr>
          <p:spPr bwMode="auto">
            <a:xfrm>
              <a:off x="2103" y="3242"/>
              <a:ext cx="653" cy="475"/>
            </a:xfrm>
            <a:custGeom>
              <a:avLst/>
              <a:gdLst>
                <a:gd name="T0" fmla="*/ 0 w 653"/>
                <a:gd name="T1" fmla="*/ 461 h 475"/>
                <a:gd name="T2" fmla="*/ 600 w 653"/>
                <a:gd name="T3" fmla="*/ 28 h 475"/>
                <a:gd name="T4" fmla="*/ 610 w 653"/>
                <a:gd name="T5" fmla="*/ 42 h 475"/>
                <a:gd name="T6" fmla="*/ 11 w 653"/>
                <a:gd name="T7" fmla="*/ 475 h 475"/>
                <a:gd name="T8" fmla="*/ 0 w 653"/>
                <a:gd name="T9" fmla="*/ 461 h 475"/>
                <a:gd name="T10" fmla="*/ 574 w 653"/>
                <a:gd name="T11" fmla="*/ 13 h 475"/>
                <a:gd name="T12" fmla="*/ 653 w 653"/>
                <a:gd name="T13" fmla="*/ 0 h 475"/>
                <a:gd name="T14" fmla="*/ 616 w 653"/>
                <a:gd name="T15" fmla="*/ 71 h 475"/>
                <a:gd name="T16" fmla="*/ 574 w 653"/>
                <a:gd name="T17" fmla="*/ 13 h 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3"/>
                <a:gd name="T28" fmla="*/ 0 h 475"/>
                <a:gd name="T29" fmla="*/ 653 w 653"/>
                <a:gd name="T30" fmla="*/ 475 h 4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3" h="475">
                  <a:moveTo>
                    <a:pt x="0" y="461"/>
                  </a:moveTo>
                  <a:lnTo>
                    <a:pt x="600" y="28"/>
                  </a:lnTo>
                  <a:lnTo>
                    <a:pt x="610" y="42"/>
                  </a:lnTo>
                  <a:lnTo>
                    <a:pt x="11" y="475"/>
                  </a:lnTo>
                  <a:lnTo>
                    <a:pt x="0" y="461"/>
                  </a:lnTo>
                  <a:close/>
                  <a:moveTo>
                    <a:pt x="574" y="13"/>
                  </a:moveTo>
                  <a:lnTo>
                    <a:pt x="653" y="0"/>
                  </a:lnTo>
                  <a:lnTo>
                    <a:pt x="616" y="71"/>
                  </a:lnTo>
                  <a:lnTo>
                    <a:pt x="574" y="13"/>
                  </a:lnTo>
                  <a:close/>
                </a:path>
              </a:pathLst>
            </a:custGeom>
            <a:solidFill>
              <a:srgbClr val="000000"/>
            </a:solidFill>
            <a:ln w="1588">
              <a:solidFill>
                <a:srgbClr val="000000"/>
              </a:solidFill>
              <a:bevel/>
              <a:headEnd/>
              <a:tailEnd/>
            </a:ln>
          </p:spPr>
          <p:txBody>
            <a:bodyPr/>
            <a:lstStyle/>
            <a:p>
              <a:endParaRPr lang="zh-CN" altLang="en-US"/>
            </a:p>
          </p:txBody>
        </p:sp>
        <p:sp>
          <p:nvSpPr>
            <p:cNvPr id="45104" name="Rectangle 63"/>
            <p:cNvSpPr>
              <a:spLocks noChangeArrowheads="1"/>
            </p:cNvSpPr>
            <p:nvPr/>
          </p:nvSpPr>
          <p:spPr bwMode="auto">
            <a:xfrm>
              <a:off x="2424" y="3250"/>
              <a:ext cx="1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4</a:t>
              </a:r>
              <a:endParaRPr lang="en-US" altLang="zh-CN"/>
            </a:p>
          </p:txBody>
        </p:sp>
        <p:sp>
          <p:nvSpPr>
            <p:cNvPr id="45105" name="Rectangle 64"/>
            <p:cNvSpPr>
              <a:spLocks noChangeArrowheads="1"/>
            </p:cNvSpPr>
            <p:nvPr/>
          </p:nvSpPr>
          <p:spPr bwMode="auto">
            <a:xfrm>
              <a:off x="2509" y="3250"/>
              <a:ext cx="1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grpSp>
      <p:grpSp>
        <p:nvGrpSpPr>
          <p:cNvPr id="2" name="组合 1"/>
          <p:cNvGrpSpPr>
            <a:grpSpLocks/>
          </p:cNvGrpSpPr>
          <p:nvPr/>
        </p:nvGrpSpPr>
        <p:grpSpPr bwMode="auto">
          <a:xfrm>
            <a:off x="739775" y="1155700"/>
            <a:ext cx="7632700" cy="1173163"/>
            <a:chOff x="739775" y="1155700"/>
            <a:chExt cx="7632700" cy="1172595"/>
          </a:xfrm>
        </p:grpSpPr>
        <p:sp>
          <p:nvSpPr>
            <p:cNvPr id="45064" name="Text Box 8"/>
            <p:cNvSpPr txBox="1">
              <a:spLocks noChangeArrowheads="1"/>
            </p:cNvSpPr>
            <p:nvPr/>
          </p:nvSpPr>
          <p:spPr bwMode="auto">
            <a:xfrm>
              <a:off x="739775" y="1423432"/>
              <a:ext cx="76327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令</a:t>
              </a:r>
              <a:endParaRPr lang="zh-CN" altLang="en-US" b="1" i="1" baseline="-25000">
                <a:solidFill>
                  <a:schemeClr val="tx1"/>
                </a:solidFill>
              </a:endParaRPr>
            </a:p>
            <a:p>
              <a:pPr algn="l">
                <a:spcBef>
                  <a:spcPct val="20000"/>
                </a:spcBef>
              </a:pPr>
              <a:r>
                <a:rPr lang="zh-CN" altLang="en-US" b="1" i="1" baseline="-25000">
                  <a:solidFill>
                    <a:schemeClr val="tx1"/>
                  </a:solidFill>
                </a:rPr>
                <a:t> </a:t>
              </a:r>
              <a:endParaRPr lang="en-US" altLang="zh-CN" b="1">
                <a:solidFill>
                  <a:schemeClr val="tx1"/>
                </a:solidFill>
              </a:endParaRPr>
            </a:p>
          </p:txBody>
        </p:sp>
        <p:pic>
          <p:nvPicPr>
            <p:cNvPr id="4506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1155700"/>
              <a:ext cx="373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716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700" y="3814762"/>
            <a:ext cx="3200400" cy="274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1682"/>
                                        </p:tgtEl>
                                        <p:attrNameLst>
                                          <p:attrName>style.visibility</p:attrName>
                                        </p:attrNameLst>
                                      </p:cBhvr>
                                      <p:to>
                                        <p:strVal val="visible"/>
                                      </p:to>
                                    </p:set>
                                    <p:animEffect transition="in" filter="wipe(up)">
                                      <p:cBhvr>
                                        <p:cTn id="17" dur="5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419100" y="525463"/>
            <a:ext cx="835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pPr>
            <a:r>
              <a:rPr lang="zh-CN" altLang="en-US" sz="2800" b="1">
                <a:solidFill>
                  <a:srgbClr val="0070C0"/>
                </a:solidFill>
              </a:rPr>
              <a:t>动态规划</a:t>
            </a:r>
            <a:r>
              <a:rPr lang="en-US" altLang="zh-CN" sz="2800" b="1">
                <a:solidFill>
                  <a:srgbClr val="0070C0"/>
                </a:solidFill>
              </a:rPr>
              <a:t>(dynamic programming)</a:t>
            </a:r>
          </a:p>
        </p:txBody>
      </p:sp>
      <p:sp>
        <p:nvSpPr>
          <p:cNvPr id="49155" name="Text Box 3"/>
          <p:cNvSpPr txBox="1">
            <a:spLocks noChangeArrowheads="1"/>
          </p:cNvSpPr>
          <p:nvPr/>
        </p:nvSpPr>
        <p:spPr bwMode="auto">
          <a:xfrm>
            <a:off x="666750" y="2981325"/>
            <a:ext cx="599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Bellman</a:t>
            </a:r>
            <a:r>
              <a:rPr lang="zh-CN" altLang="en-US" b="1">
                <a:solidFill>
                  <a:schemeClr val="tx1"/>
                </a:solidFill>
              </a:rPr>
              <a:t>方程、动态规划原理</a:t>
            </a:r>
            <a:r>
              <a:rPr lang="en-US" altLang="zh-CN" b="1">
                <a:solidFill>
                  <a:schemeClr val="tx1"/>
                </a:solidFill>
              </a:rPr>
              <a:t>/</a:t>
            </a:r>
            <a:r>
              <a:rPr lang="zh-CN" altLang="en-US" b="1">
                <a:solidFill>
                  <a:schemeClr val="tx1"/>
                </a:solidFill>
              </a:rPr>
              <a:t>最优性原理</a:t>
            </a:r>
          </a:p>
        </p:txBody>
      </p:sp>
      <p:grpSp>
        <p:nvGrpSpPr>
          <p:cNvPr id="46084" name="Group 3"/>
          <p:cNvGrpSpPr>
            <a:grpSpLocks/>
          </p:cNvGrpSpPr>
          <p:nvPr/>
        </p:nvGrpSpPr>
        <p:grpSpPr bwMode="auto">
          <a:xfrm>
            <a:off x="657225" y="1133475"/>
            <a:ext cx="5969000" cy="1778000"/>
            <a:chOff x="392" y="2640"/>
            <a:chExt cx="3760" cy="1120"/>
          </a:xfrm>
        </p:grpSpPr>
        <p:sp>
          <p:nvSpPr>
            <p:cNvPr id="46089" name="Text Box 4"/>
            <p:cNvSpPr txBox="1">
              <a:spLocks noChangeArrowheads="1"/>
            </p:cNvSpPr>
            <p:nvPr/>
          </p:nvSpPr>
          <p:spPr bwMode="auto">
            <a:xfrm>
              <a:off x="400" y="2896"/>
              <a:ext cx="3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令 </a:t>
              </a:r>
              <a:r>
                <a:rPr lang="en-US" altLang="zh-CN" b="1" i="1">
                  <a:solidFill>
                    <a:srgbClr val="CC0000"/>
                  </a:solidFill>
                </a:rPr>
                <a:t>v</a:t>
              </a:r>
              <a:r>
                <a:rPr lang="en-US" altLang="zh-CN" b="1" i="1" baseline="-25000">
                  <a:solidFill>
                    <a:srgbClr val="CC0000"/>
                  </a:solidFill>
                </a:rPr>
                <a:t>i </a:t>
              </a:r>
              <a:r>
                <a:rPr lang="en-US" altLang="zh-CN" b="1">
                  <a:solidFill>
                    <a:schemeClr val="tx1"/>
                  </a:solidFill>
                </a:rPr>
                <a:t>= </a:t>
              </a:r>
              <a:r>
                <a:rPr lang="zh-CN" altLang="en-US" b="1">
                  <a:solidFill>
                    <a:schemeClr val="tx1"/>
                  </a:solidFill>
                </a:rPr>
                <a:t>从节点 </a:t>
              </a:r>
              <a:r>
                <a:rPr lang="en-US" altLang="zh-CN" b="1" i="1">
                  <a:solidFill>
                    <a:schemeClr val="tx1"/>
                  </a:solidFill>
                </a:rPr>
                <a:t>i</a:t>
              </a:r>
              <a:r>
                <a:rPr lang="en-US" altLang="zh-CN" b="1">
                  <a:solidFill>
                    <a:schemeClr val="tx1"/>
                  </a:solidFill>
                </a:rPr>
                <a:t> </a:t>
              </a:r>
              <a:r>
                <a:rPr lang="zh-CN" altLang="en-US" b="1">
                  <a:solidFill>
                    <a:schemeClr val="tx1"/>
                  </a:solidFill>
                </a:rPr>
                <a:t>到根节点 </a:t>
              </a:r>
              <a:r>
                <a:rPr lang="en-US" altLang="zh-CN" b="1" i="1">
                  <a:solidFill>
                    <a:schemeClr val="tx1"/>
                  </a:solidFill>
                </a:rPr>
                <a:t>r</a:t>
              </a:r>
              <a:r>
                <a:rPr lang="en-US" altLang="zh-CN" b="1">
                  <a:solidFill>
                    <a:schemeClr val="tx1"/>
                  </a:solidFill>
                </a:rPr>
                <a:t> </a:t>
              </a:r>
              <a:r>
                <a:rPr lang="zh-CN" altLang="en-US" b="1">
                  <a:solidFill>
                    <a:schemeClr val="tx1"/>
                  </a:solidFill>
                </a:rPr>
                <a:t>的最短时间 </a:t>
              </a:r>
              <a:endParaRPr lang="zh-CN" altLang="en-US" b="1">
                <a:solidFill>
                  <a:srgbClr val="CC0000"/>
                </a:solidFill>
              </a:endParaRPr>
            </a:p>
          </p:txBody>
        </p:sp>
        <p:sp>
          <p:nvSpPr>
            <p:cNvPr id="46090" name="Text Box 5"/>
            <p:cNvSpPr txBox="1">
              <a:spLocks noChangeArrowheads="1"/>
            </p:cNvSpPr>
            <p:nvPr/>
          </p:nvSpPr>
          <p:spPr bwMode="auto">
            <a:xfrm>
              <a:off x="720" y="3190"/>
              <a:ext cx="3432"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buFont typeface="Wingdings" pitchFamily="2" charset="2"/>
                <a:buChar char="Ø"/>
              </a:pPr>
              <a:r>
                <a:rPr lang="en-US" altLang="zh-CN" b="1">
                  <a:solidFill>
                    <a:schemeClr val="tx1"/>
                  </a:solidFill>
                </a:rPr>
                <a:t> </a:t>
              </a:r>
              <a:r>
                <a:rPr lang="zh-CN" altLang="en-US" b="1">
                  <a:solidFill>
                    <a:schemeClr val="tx1"/>
                  </a:solidFill>
                </a:rPr>
                <a:t>在网络文献中称为</a:t>
              </a:r>
              <a:r>
                <a:rPr lang="zh-CN" altLang="en-US" b="1">
                  <a:solidFill>
                    <a:srgbClr val="7030A0"/>
                  </a:solidFill>
                </a:rPr>
                <a:t>标号</a:t>
              </a:r>
              <a:r>
                <a:rPr lang="en-US" altLang="zh-CN" b="1">
                  <a:solidFill>
                    <a:schemeClr val="tx1"/>
                  </a:solidFill>
                </a:rPr>
                <a:t>(label);</a:t>
              </a:r>
            </a:p>
            <a:p>
              <a:pPr algn="l">
                <a:spcBef>
                  <a:spcPct val="20000"/>
                </a:spcBef>
                <a:buFont typeface="Wingdings" pitchFamily="2" charset="2"/>
                <a:buChar char="Ø"/>
              </a:pPr>
              <a:r>
                <a:rPr lang="en-US" altLang="zh-CN" b="1">
                  <a:solidFill>
                    <a:schemeClr val="tx1"/>
                  </a:solidFill>
                </a:rPr>
                <a:t> </a:t>
              </a:r>
              <a:r>
                <a:rPr lang="zh-CN" altLang="en-US" b="1">
                  <a:solidFill>
                    <a:schemeClr val="tx1"/>
                  </a:solidFill>
                </a:rPr>
                <a:t>在动态规划的文献中称为</a:t>
              </a:r>
              <a:r>
                <a:rPr lang="zh-CN" altLang="en-US" b="1">
                  <a:solidFill>
                    <a:srgbClr val="7030A0"/>
                  </a:solidFill>
                </a:rPr>
                <a:t>值</a:t>
              </a:r>
              <a:r>
                <a:rPr lang="en-US" altLang="zh-CN" b="1">
                  <a:solidFill>
                    <a:schemeClr val="tx1"/>
                  </a:solidFill>
                </a:rPr>
                <a:t>(value).</a:t>
              </a:r>
            </a:p>
          </p:txBody>
        </p:sp>
        <p:sp>
          <p:nvSpPr>
            <p:cNvPr id="46091" name="Text Box 6"/>
            <p:cNvSpPr txBox="1">
              <a:spLocks noChangeArrowheads="1"/>
            </p:cNvSpPr>
            <p:nvPr/>
          </p:nvSpPr>
          <p:spPr bwMode="auto">
            <a:xfrm>
              <a:off x="392" y="2640"/>
              <a:ext cx="2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a:solidFill>
                    <a:schemeClr val="tx1"/>
                  </a:solidFill>
                </a:rPr>
                <a:t>以下算法中使用的记号：</a:t>
              </a:r>
              <a:endParaRPr lang="zh-CN" altLang="en-US" b="1">
                <a:solidFill>
                  <a:srgbClr val="CC0000"/>
                </a:solidFill>
              </a:endParaRPr>
            </a:p>
          </p:txBody>
        </p:sp>
      </p:grpSp>
      <p:grpSp>
        <p:nvGrpSpPr>
          <p:cNvPr id="3" name="组合 10"/>
          <p:cNvGrpSpPr>
            <a:grpSpLocks/>
          </p:cNvGrpSpPr>
          <p:nvPr/>
        </p:nvGrpSpPr>
        <p:grpSpPr bwMode="auto">
          <a:xfrm>
            <a:off x="1460500" y="3386138"/>
            <a:ext cx="7251700" cy="854075"/>
            <a:chOff x="1460500" y="3386138"/>
            <a:chExt cx="7251700" cy="854075"/>
          </a:xfrm>
        </p:grpSpPr>
        <p:pic>
          <p:nvPicPr>
            <p:cNvPr id="460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3386138"/>
              <a:ext cx="12033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0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0" y="3794125"/>
              <a:ext cx="72517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54638" name="Rectangle 14"/>
          <p:cNvSpPr>
            <a:spLocks noChangeArrowheads="1"/>
          </p:cNvSpPr>
          <p:nvPr/>
        </p:nvSpPr>
        <p:spPr bwMode="auto">
          <a:xfrm>
            <a:off x="641350" y="4589463"/>
            <a:ext cx="83502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r>
              <a:rPr lang="zh-CN" altLang="en-US" b="1">
                <a:solidFill>
                  <a:schemeClr val="tx1"/>
                </a:solidFill>
                <a:hlinkClick r:id="rId4"/>
              </a:rPr>
              <a:t>最优化原理</a:t>
            </a:r>
            <a:r>
              <a:rPr lang="en-US" altLang="zh-CN" b="1">
                <a:solidFill>
                  <a:schemeClr val="tx1"/>
                </a:solidFill>
              </a:rPr>
              <a:t>(</a:t>
            </a:r>
            <a:r>
              <a:rPr lang="zh-CN" altLang="en-US" b="1">
                <a:solidFill>
                  <a:schemeClr val="tx1"/>
                </a:solidFill>
              </a:rPr>
              <a:t>最优子结构性质</a:t>
            </a:r>
            <a:r>
              <a:rPr lang="en-US" altLang="zh-CN" b="1">
                <a:solidFill>
                  <a:schemeClr val="tx1"/>
                </a:solidFill>
              </a:rPr>
              <a:t>)</a:t>
            </a:r>
            <a:r>
              <a:rPr lang="zh-CN" altLang="en-US" b="1">
                <a:solidFill>
                  <a:schemeClr val="tx1"/>
                </a:solidFill>
              </a:rPr>
              <a:t>：一个最优化策略具有这样的性质，不论过去状态和决策如何，对前面的决策所形成的状态而言，余下的诸决策必须构成最优策略。简而言之，一个最优策略的子策略总是最优的。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up)">
                                      <p:cBhvr>
                                        <p:cTn id="7" dur="500"/>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4638"/>
                                        </p:tgtEl>
                                        <p:attrNameLst>
                                          <p:attrName>style.visibility</p:attrName>
                                        </p:attrNameLst>
                                      </p:cBhvr>
                                      <p:to>
                                        <p:strVal val="visible"/>
                                      </p:to>
                                    </p:set>
                                    <p:animEffect transition="in" filter="wipe(up)">
                                      <p:cBhvr>
                                        <p:cTn id="17" dur="500"/>
                                        <p:tgtEl>
                                          <p:spTgt spid="154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1546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95300" y="331788"/>
            <a:ext cx="8356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标号设置算法</a:t>
            </a:r>
            <a:r>
              <a:rPr lang="en-US" altLang="zh-CN" sz="3200" b="1">
                <a:solidFill>
                  <a:srgbClr val="0070C0"/>
                </a:solidFill>
              </a:rPr>
              <a:t>(label setting algorithm)</a:t>
            </a:r>
            <a:endParaRPr lang="zh-CN" altLang="en-US" sz="2800" b="1">
              <a:solidFill>
                <a:srgbClr val="0070C0"/>
              </a:solidFill>
            </a:endParaRPr>
          </a:p>
        </p:txBody>
      </p:sp>
      <p:sp>
        <p:nvSpPr>
          <p:cNvPr id="47107" name="Text Box 3"/>
          <p:cNvSpPr txBox="1">
            <a:spLocks noChangeArrowheads="1"/>
          </p:cNvSpPr>
          <p:nvPr/>
        </p:nvSpPr>
        <p:spPr bwMode="auto">
          <a:xfrm>
            <a:off x="596900" y="21082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记号：</a:t>
            </a:r>
          </a:p>
        </p:txBody>
      </p:sp>
      <p:sp>
        <p:nvSpPr>
          <p:cNvPr id="47108" name="Text Box 8"/>
          <p:cNvSpPr txBox="1">
            <a:spLocks noChangeArrowheads="1"/>
          </p:cNvSpPr>
          <p:nvPr/>
        </p:nvSpPr>
        <p:spPr bwMode="auto">
          <a:xfrm>
            <a:off x="609600" y="33147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t>Dijkstra</a:t>
            </a:r>
            <a:r>
              <a:rPr lang="zh-CN" altLang="en-US" b="1"/>
              <a:t>算法：</a:t>
            </a:r>
          </a:p>
        </p:txBody>
      </p:sp>
      <p:sp>
        <p:nvSpPr>
          <p:cNvPr id="155656" name="Text Box 12"/>
          <p:cNvSpPr txBox="1">
            <a:spLocks noChangeArrowheads="1"/>
          </p:cNvSpPr>
          <p:nvPr/>
        </p:nvSpPr>
        <p:spPr bwMode="auto">
          <a:xfrm>
            <a:off x="977900" y="4538663"/>
            <a:ext cx="8026400"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－当还有未完成的节点时，选择 </a:t>
            </a:r>
            <a:r>
              <a:rPr lang="en-US" altLang="zh-CN" b="1" i="1">
                <a:solidFill>
                  <a:schemeClr val="tx1"/>
                </a:solidFill>
              </a:rPr>
              <a:t>v</a:t>
            </a:r>
            <a:r>
              <a:rPr lang="en-US" altLang="zh-CN" b="1" i="1" baseline="-25000">
                <a:solidFill>
                  <a:schemeClr val="tx1"/>
                </a:solidFill>
              </a:rPr>
              <a:t>i</a:t>
            </a:r>
            <a:r>
              <a:rPr lang="en-US" altLang="zh-CN" b="1" i="1">
                <a:solidFill>
                  <a:schemeClr val="tx1"/>
                </a:solidFill>
              </a:rPr>
              <a:t> </a:t>
            </a:r>
            <a:r>
              <a:rPr lang="zh-CN" altLang="en-US" b="1">
                <a:solidFill>
                  <a:schemeClr val="tx1"/>
                </a:solidFill>
              </a:rPr>
              <a:t>最小的节点</a:t>
            </a:r>
            <a:r>
              <a:rPr lang="en-US" altLang="zh-CN" b="1">
                <a:solidFill>
                  <a:schemeClr val="tx1"/>
                </a:solidFill>
              </a:rPr>
              <a:t>,  </a:t>
            </a:r>
            <a:r>
              <a:rPr lang="zh-CN" altLang="en-US" b="1">
                <a:solidFill>
                  <a:schemeClr val="tx1"/>
                </a:solidFill>
              </a:rPr>
              <a:t>记为 </a:t>
            </a:r>
            <a:r>
              <a:rPr lang="en-US" altLang="zh-CN" b="1" i="1">
                <a:solidFill>
                  <a:schemeClr val="tx1"/>
                </a:solidFill>
              </a:rPr>
              <a:t>j</a:t>
            </a:r>
            <a:r>
              <a:rPr lang="en-US" altLang="zh-CN" b="1">
                <a:solidFill>
                  <a:schemeClr val="tx1"/>
                </a:solidFill>
              </a:rPr>
              <a:t>. </a:t>
            </a:r>
          </a:p>
          <a:p>
            <a:pPr algn="l">
              <a:spcBef>
                <a:spcPct val="20000"/>
              </a:spcBef>
            </a:pPr>
            <a:r>
              <a:rPr lang="en-US" altLang="zh-CN" b="1">
                <a:solidFill>
                  <a:schemeClr val="tx1"/>
                </a:solidFill>
              </a:rPr>
              <a:t>     </a:t>
            </a:r>
            <a:r>
              <a:rPr lang="zh-CN" altLang="en-US" b="1">
                <a:solidFill>
                  <a:schemeClr val="tx1"/>
                </a:solidFill>
              </a:rPr>
              <a:t>将 </a:t>
            </a:r>
            <a:r>
              <a:rPr lang="en-US" altLang="zh-CN" b="1" i="1">
                <a:solidFill>
                  <a:schemeClr val="tx1"/>
                </a:solidFill>
              </a:rPr>
              <a:t>j</a:t>
            </a:r>
            <a:r>
              <a:rPr lang="en-US" altLang="zh-CN" b="1">
                <a:solidFill>
                  <a:schemeClr val="tx1"/>
                </a:solidFill>
              </a:rPr>
              <a:t> </a:t>
            </a:r>
            <a:r>
              <a:rPr lang="zh-CN" altLang="en-US" b="1">
                <a:solidFill>
                  <a:schemeClr val="tx1"/>
                </a:solidFill>
              </a:rPr>
              <a:t>添加到已完成节点集</a:t>
            </a:r>
          </a:p>
          <a:p>
            <a:pPr algn="l">
              <a:spcBef>
                <a:spcPct val="50000"/>
              </a:spcBef>
            </a:pPr>
            <a:r>
              <a:rPr lang="zh-CN" altLang="en-US" b="1">
                <a:solidFill>
                  <a:schemeClr val="tx1"/>
                </a:solidFill>
              </a:rPr>
              <a:t>－ 对每个未完成的节点 </a:t>
            </a:r>
            <a:r>
              <a:rPr lang="en-US" altLang="zh-CN" b="1" i="1">
                <a:solidFill>
                  <a:schemeClr val="tx1"/>
                </a:solidFill>
              </a:rPr>
              <a:t>i</a:t>
            </a:r>
            <a:r>
              <a:rPr lang="en-US" altLang="zh-CN" b="1">
                <a:solidFill>
                  <a:schemeClr val="tx1"/>
                </a:solidFill>
              </a:rPr>
              <a:t> </a:t>
            </a:r>
            <a:r>
              <a:rPr lang="zh-CN" altLang="en-US" b="1">
                <a:solidFill>
                  <a:schemeClr val="tx1"/>
                </a:solidFill>
              </a:rPr>
              <a:t>，且有弧</a:t>
            </a:r>
            <a:r>
              <a:rPr lang="en-US" altLang="zh-CN" b="1">
                <a:solidFill>
                  <a:schemeClr val="tx1"/>
                </a:solidFill>
              </a:rPr>
              <a:t>(</a:t>
            </a:r>
            <a:r>
              <a:rPr lang="en-US" altLang="zh-CN" b="1" i="1">
                <a:solidFill>
                  <a:schemeClr val="tx1"/>
                </a:solidFill>
              </a:rPr>
              <a:t>i</a:t>
            </a:r>
            <a:r>
              <a:rPr lang="en-US" altLang="zh-CN" b="1">
                <a:solidFill>
                  <a:schemeClr val="tx1"/>
                </a:solidFill>
              </a:rPr>
              <a:t>, </a:t>
            </a:r>
            <a:r>
              <a:rPr lang="en-US" altLang="zh-CN" b="1" i="1">
                <a:solidFill>
                  <a:schemeClr val="tx1"/>
                </a:solidFill>
              </a:rPr>
              <a:t>j</a:t>
            </a:r>
            <a:r>
              <a:rPr lang="en-US" altLang="zh-CN" b="1">
                <a:solidFill>
                  <a:schemeClr val="tx1"/>
                </a:solidFill>
              </a:rPr>
              <a:t>)</a:t>
            </a:r>
            <a:r>
              <a:rPr lang="zh-CN" altLang="en-US" b="1">
                <a:solidFill>
                  <a:schemeClr val="tx1"/>
                </a:solidFill>
              </a:rPr>
              <a:t>将 </a:t>
            </a:r>
            <a:r>
              <a:rPr lang="en-US" altLang="zh-CN" b="1" i="1">
                <a:solidFill>
                  <a:schemeClr val="tx1"/>
                </a:solidFill>
              </a:rPr>
              <a:t>i</a:t>
            </a:r>
            <a:r>
              <a:rPr lang="en-US" altLang="zh-CN" b="1">
                <a:solidFill>
                  <a:schemeClr val="tx1"/>
                </a:solidFill>
              </a:rPr>
              <a:t> </a:t>
            </a:r>
            <a:r>
              <a:rPr lang="zh-CN" altLang="en-US" b="1">
                <a:solidFill>
                  <a:schemeClr val="tx1"/>
                </a:solidFill>
              </a:rPr>
              <a:t>和 </a:t>
            </a:r>
            <a:r>
              <a:rPr lang="en-US" altLang="zh-CN" b="1" i="1">
                <a:solidFill>
                  <a:schemeClr val="tx1"/>
                </a:solidFill>
              </a:rPr>
              <a:t>j</a:t>
            </a:r>
            <a:r>
              <a:rPr lang="en-US" altLang="zh-CN" b="1">
                <a:solidFill>
                  <a:schemeClr val="tx1"/>
                </a:solidFill>
              </a:rPr>
              <a:t> </a:t>
            </a:r>
            <a:r>
              <a:rPr lang="zh-CN" altLang="en-US" b="1">
                <a:solidFill>
                  <a:schemeClr val="tx1"/>
                </a:solidFill>
              </a:rPr>
              <a:t>连接起来：</a:t>
            </a:r>
          </a:p>
        </p:txBody>
      </p:sp>
      <p:grpSp>
        <p:nvGrpSpPr>
          <p:cNvPr id="2" name="组合 16"/>
          <p:cNvGrpSpPr>
            <a:grpSpLocks/>
          </p:cNvGrpSpPr>
          <p:nvPr/>
        </p:nvGrpSpPr>
        <p:grpSpPr bwMode="auto">
          <a:xfrm>
            <a:off x="774700" y="2393950"/>
            <a:ext cx="7140575" cy="895350"/>
            <a:chOff x="774700" y="2393950"/>
            <a:chExt cx="7140575" cy="895350"/>
          </a:xfrm>
        </p:grpSpPr>
        <p:sp>
          <p:nvSpPr>
            <p:cNvPr id="47122" name="Text Box 5"/>
            <p:cNvSpPr txBox="1">
              <a:spLocks noChangeArrowheads="1"/>
            </p:cNvSpPr>
            <p:nvPr/>
          </p:nvSpPr>
          <p:spPr bwMode="auto">
            <a:xfrm>
              <a:off x="774700" y="2393950"/>
              <a:ext cx="7140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en-US" altLang="zh-CN" b="1" i="1">
                  <a:solidFill>
                    <a:schemeClr val="tx1"/>
                  </a:solidFill>
                </a:rPr>
                <a:t>       </a:t>
              </a:r>
              <a:r>
                <a:rPr lang="zh-CN" altLang="en-US" b="1">
                  <a:solidFill>
                    <a:schemeClr val="tx1"/>
                  </a:solidFill>
                </a:rPr>
                <a:t>是已完成的节点集</a:t>
              </a:r>
              <a:r>
                <a:rPr lang="en-US" altLang="zh-CN" b="1">
                  <a:solidFill>
                    <a:schemeClr val="tx1"/>
                  </a:solidFill>
                </a:rPr>
                <a:t>(</a:t>
              </a:r>
              <a:r>
                <a:rPr lang="zh-CN" altLang="en-US" b="1">
                  <a:solidFill>
                    <a:schemeClr val="tx1"/>
                  </a:solidFill>
                </a:rPr>
                <a:t>已经确定了标号的节点集</a:t>
              </a:r>
              <a:r>
                <a:rPr lang="en-US" altLang="zh-CN" b="1">
                  <a:solidFill>
                    <a:schemeClr val="tx1"/>
                  </a:solidFill>
                </a:rPr>
                <a:t>)</a:t>
              </a:r>
              <a:endParaRPr lang="en-US" altLang="zh-CN" b="1" i="1" baseline="-25000">
                <a:solidFill>
                  <a:schemeClr val="tx1"/>
                </a:solidFill>
              </a:endParaRPr>
            </a:p>
            <a:p>
              <a:pPr algn="l">
                <a:spcBef>
                  <a:spcPct val="20000"/>
                </a:spcBef>
                <a:buFont typeface="Wingdings" pitchFamily="2" charset="2"/>
                <a:buChar char="l"/>
              </a:pPr>
              <a:r>
                <a:rPr lang="en-US" altLang="zh-CN" b="1" i="1" baseline="-25000">
                  <a:solidFill>
                    <a:schemeClr val="tx1"/>
                  </a:solidFill>
                </a:rPr>
                <a:t>                               </a:t>
              </a:r>
              <a:r>
                <a:rPr lang="zh-CN" altLang="en-US" b="1">
                  <a:solidFill>
                    <a:schemeClr val="tx1"/>
                  </a:solidFill>
                </a:rPr>
                <a:t>是 在 </a:t>
              </a:r>
              <a:r>
                <a:rPr lang="en-US" altLang="zh-CN" b="1" i="1">
                  <a:solidFill>
                    <a:schemeClr val="tx1"/>
                  </a:solidFill>
                </a:rPr>
                <a:t>i</a:t>
              </a:r>
              <a:r>
                <a:rPr lang="en-US" altLang="zh-CN" b="1">
                  <a:solidFill>
                    <a:schemeClr val="tx1"/>
                  </a:solidFill>
                </a:rPr>
                <a:t> </a:t>
              </a:r>
              <a:r>
                <a:rPr lang="zh-CN" altLang="en-US" b="1">
                  <a:solidFill>
                    <a:schemeClr val="tx1"/>
                  </a:solidFill>
                </a:rPr>
                <a:t>之后要访问的节点</a:t>
              </a:r>
              <a:endParaRPr lang="en-US" altLang="zh-CN" b="1">
                <a:solidFill>
                  <a:schemeClr val="tx1"/>
                </a:solidFill>
              </a:endParaRPr>
            </a:p>
          </p:txBody>
        </p:sp>
        <p:pic>
          <p:nvPicPr>
            <p:cNvPr id="4712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2495550"/>
              <a:ext cx="3778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2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863" y="2867025"/>
              <a:ext cx="16795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组合 17"/>
          <p:cNvGrpSpPr>
            <a:grpSpLocks/>
          </p:cNvGrpSpPr>
          <p:nvPr/>
        </p:nvGrpSpPr>
        <p:grpSpPr bwMode="auto">
          <a:xfrm>
            <a:off x="762000" y="3457575"/>
            <a:ext cx="6464300" cy="1203325"/>
            <a:chOff x="762000" y="3457521"/>
            <a:chExt cx="6464300" cy="1203379"/>
          </a:xfrm>
        </p:grpSpPr>
        <p:sp>
          <p:nvSpPr>
            <p:cNvPr id="47119" name="Text Box 10"/>
            <p:cNvSpPr txBox="1">
              <a:spLocks noChangeArrowheads="1"/>
            </p:cNvSpPr>
            <p:nvPr/>
          </p:nvSpPr>
          <p:spPr bwMode="auto">
            <a:xfrm>
              <a:off x="762000" y="3656013"/>
              <a:ext cx="64643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a:solidFill>
                    <a:schemeClr val="tx1"/>
                  </a:solidFill>
                </a:rPr>
                <a:t> </a:t>
              </a:r>
              <a:r>
                <a:rPr lang="zh-CN" altLang="en-US" b="1">
                  <a:solidFill>
                    <a:schemeClr val="tx1"/>
                  </a:solidFill>
                </a:rPr>
                <a:t>初始化：</a:t>
              </a:r>
            </a:p>
            <a:p>
              <a:pPr algn="l">
                <a:spcBef>
                  <a:spcPct val="50000"/>
                </a:spcBef>
                <a:buFont typeface="Wingdings" pitchFamily="2" charset="2"/>
                <a:buChar char="l"/>
              </a:pPr>
              <a:r>
                <a:rPr lang="zh-CN" altLang="en-US" b="1" i="1" baseline="-25000">
                  <a:solidFill>
                    <a:schemeClr val="tx1"/>
                  </a:solidFill>
                </a:rPr>
                <a:t>  </a:t>
              </a:r>
              <a:r>
                <a:rPr lang="zh-CN" altLang="en-US" b="1">
                  <a:solidFill>
                    <a:schemeClr val="tx1"/>
                  </a:solidFill>
                </a:rPr>
                <a:t>迭代：</a:t>
              </a:r>
            </a:p>
          </p:txBody>
        </p:sp>
        <p:pic>
          <p:nvPicPr>
            <p:cNvPr id="4712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2663" y="3784599"/>
              <a:ext cx="90016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2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3139" y="3457521"/>
              <a:ext cx="2811462" cy="8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组合 18"/>
          <p:cNvGrpSpPr>
            <a:grpSpLocks/>
          </p:cNvGrpSpPr>
          <p:nvPr/>
        </p:nvGrpSpPr>
        <p:grpSpPr bwMode="auto">
          <a:xfrm>
            <a:off x="914400" y="5943600"/>
            <a:ext cx="7418388" cy="485775"/>
            <a:chOff x="914400" y="5943600"/>
            <a:chExt cx="7418388" cy="485775"/>
          </a:xfrm>
        </p:grpSpPr>
        <p:sp>
          <p:nvSpPr>
            <p:cNvPr id="47115" name="Text Box 21"/>
            <p:cNvSpPr txBox="1">
              <a:spLocks noChangeArrowheads="1"/>
            </p:cNvSpPr>
            <p:nvPr/>
          </p:nvSpPr>
          <p:spPr bwMode="auto">
            <a:xfrm>
              <a:off x="914400" y="5943600"/>
              <a:ext cx="401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如果                                置</a:t>
              </a:r>
            </a:p>
          </p:txBody>
        </p:sp>
        <p:pic>
          <p:nvPicPr>
            <p:cNvPr id="4711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838" y="6016625"/>
              <a:ext cx="2308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17"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125" y="6016625"/>
              <a:ext cx="26384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18"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7875" y="6021388"/>
              <a:ext cx="12049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47113" name="矩形 15"/>
          <p:cNvSpPr>
            <a:spLocks noChangeArrowheads="1"/>
          </p:cNvSpPr>
          <p:nvPr/>
        </p:nvSpPr>
        <p:spPr bwMode="auto">
          <a:xfrm>
            <a:off x="647700" y="1303338"/>
            <a:ext cx="787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b="1">
                <a:solidFill>
                  <a:srgbClr val="7030A0"/>
                </a:solidFill>
              </a:rPr>
              <a:t>原理</a:t>
            </a:r>
            <a:r>
              <a:rPr lang="zh-CN" altLang="en-US"/>
              <a:t>：</a:t>
            </a:r>
            <a:r>
              <a:rPr lang="zh-CN" altLang="en-US" b="1"/>
              <a:t>每次新扩展一个标号最小的节点，并更新与其相邻的点的距离。</a:t>
            </a:r>
          </a:p>
        </p:txBody>
      </p:sp>
      <p:sp>
        <p:nvSpPr>
          <p:cNvPr id="47114" name="矩形 4"/>
          <p:cNvSpPr>
            <a:spLocks noChangeArrowheads="1"/>
          </p:cNvSpPr>
          <p:nvPr/>
        </p:nvSpPr>
        <p:spPr bwMode="auto">
          <a:xfrm>
            <a:off x="520700" y="917575"/>
            <a:ext cx="725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pPr>
            <a:r>
              <a:rPr lang="en-US" altLang="zh-CN" b="1">
                <a:solidFill>
                  <a:schemeClr val="tx1"/>
                </a:solidFill>
              </a:rPr>
              <a:t>Dijkstra</a:t>
            </a:r>
            <a:r>
              <a:rPr lang="zh-CN" altLang="en-US" b="1">
                <a:solidFill>
                  <a:schemeClr val="tx1"/>
                </a:solidFill>
              </a:rPr>
              <a:t>算法，</a:t>
            </a:r>
            <a:r>
              <a:rPr lang="en-US" altLang="zh-CN" b="1">
                <a:solidFill>
                  <a:schemeClr val="tx1"/>
                </a:solidFill>
              </a:rPr>
              <a:t>1959</a:t>
            </a:r>
            <a:r>
              <a:rPr lang="zh-CN" altLang="en-US" b="1">
                <a:solidFill>
                  <a:schemeClr val="tx1"/>
                </a:solidFill>
              </a:rPr>
              <a:t>年，适用于</a:t>
            </a:r>
            <a:r>
              <a:rPr lang="zh-CN" altLang="en-US" b="1">
                <a:solidFill>
                  <a:srgbClr val="7030A0"/>
                </a:solidFill>
              </a:rPr>
              <a:t>弧的费用非负</a:t>
            </a:r>
            <a:r>
              <a:rPr lang="zh-CN" altLang="en-US" b="1">
                <a:solidFill>
                  <a:schemeClr val="tx1"/>
                </a:solidFill>
              </a:rPr>
              <a:t>的问题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5656"/>
                                        </p:tgtEl>
                                        <p:attrNameLst>
                                          <p:attrName>style.visibility</p:attrName>
                                        </p:attrNameLst>
                                      </p:cBhvr>
                                      <p:to>
                                        <p:strVal val="visible"/>
                                      </p:to>
                                    </p:set>
                                    <p:animEffect transition="in" filter="wipe(up)">
                                      <p:cBhvr>
                                        <p:cTn id="17" dur="500"/>
                                        <p:tgtEl>
                                          <p:spTgt spid="1556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065213"/>
            <a:ext cx="7469188"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8131" name="Text Box 3"/>
          <p:cNvSpPr txBox="1">
            <a:spLocks noChangeArrowheads="1"/>
          </p:cNvSpPr>
          <p:nvPr/>
        </p:nvSpPr>
        <p:spPr bwMode="auto">
          <a:xfrm>
            <a:off x="571500" y="450850"/>
            <a:ext cx="5626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20000"/>
              </a:spcBef>
            </a:pPr>
            <a:r>
              <a:rPr lang="en-US" altLang="zh-CN" sz="3600" b="1">
                <a:solidFill>
                  <a:srgbClr val="0070C0"/>
                </a:solidFill>
              </a:rPr>
              <a:t>Dijkstra </a:t>
            </a:r>
            <a:r>
              <a:rPr lang="zh-CN" altLang="en-US" sz="3600" b="1">
                <a:solidFill>
                  <a:srgbClr val="0070C0"/>
                </a:solidFill>
              </a:rPr>
              <a:t>算法</a:t>
            </a:r>
          </a:p>
        </p:txBody>
      </p:sp>
      <p:sp>
        <p:nvSpPr>
          <p:cNvPr id="410629" name="Text Box 5"/>
          <p:cNvSpPr txBox="1">
            <a:spLocks noChangeArrowheads="1"/>
          </p:cNvSpPr>
          <p:nvPr/>
        </p:nvSpPr>
        <p:spPr bwMode="auto">
          <a:xfrm>
            <a:off x="6350000" y="4318000"/>
            <a:ext cx="2463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根节点 </a:t>
            </a:r>
            <a:r>
              <a:rPr lang="en-US" altLang="zh-CN" b="1">
                <a:solidFill>
                  <a:schemeClr val="tx1"/>
                </a:solidFill>
              </a:rPr>
              <a:t>5</a:t>
            </a:r>
            <a:r>
              <a:rPr lang="zh-CN" altLang="en-US" b="1">
                <a:solidFill>
                  <a:schemeClr val="tx1"/>
                </a:solidFill>
              </a:rPr>
              <a:t>：</a:t>
            </a:r>
          </a:p>
          <a:p>
            <a:pPr algn="l">
              <a:spcBef>
                <a:spcPct val="20000"/>
              </a:spcBef>
              <a:buFont typeface="Wingdings" pitchFamily="2" charset="2"/>
              <a:buChar char="l"/>
            </a:pPr>
            <a:r>
              <a:rPr lang="zh-CN" altLang="en-US" b="1">
                <a:solidFill>
                  <a:schemeClr val="tx1"/>
                </a:solidFill>
              </a:rPr>
              <a:t> </a:t>
            </a:r>
            <a:r>
              <a:rPr lang="en-US" altLang="zh-CN" b="1">
                <a:solidFill>
                  <a:schemeClr val="tx1"/>
                </a:solidFill>
              </a:rPr>
              <a:t>1→3 →5</a:t>
            </a:r>
            <a:r>
              <a:rPr lang="zh-CN" altLang="en-US" b="1">
                <a:solidFill>
                  <a:schemeClr val="tx1"/>
                </a:solidFill>
              </a:rPr>
              <a:t>：</a:t>
            </a:r>
            <a:r>
              <a:rPr lang="en-US" altLang="zh-CN" b="1">
                <a:solidFill>
                  <a:schemeClr val="tx1"/>
                </a:solidFill>
              </a:rPr>
              <a:t>5</a:t>
            </a:r>
          </a:p>
          <a:p>
            <a:pPr algn="l">
              <a:spcBef>
                <a:spcPct val="20000"/>
              </a:spcBef>
              <a:buFont typeface="Wingdings" pitchFamily="2" charset="2"/>
              <a:buChar char="l"/>
            </a:pPr>
            <a:r>
              <a:rPr lang="en-US" altLang="zh-CN" b="1">
                <a:solidFill>
                  <a:schemeClr val="tx1"/>
                </a:solidFill>
              </a:rPr>
              <a:t> </a:t>
            </a:r>
            <a:r>
              <a:rPr lang="en-US" altLang="zh-CN" b="1"/>
              <a:t>2</a:t>
            </a:r>
            <a:r>
              <a:rPr lang="en-US" altLang="zh-CN" b="1">
                <a:solidFill>
                  <a:schemeClr val="tx1"/>
                </a:solidFill>
              </a:rPr>
              <a:t>→5</a:t>
            </a:r>
            <a:r>
              <a:rPr lang="zh-CN" altLang="en-US" b="1">
                <a:solidFill>
                  <a:schemeClr val="tx1"/>
                </a:solidFill>
              </a:rPr>
              <a:t>：       </a:t>
            </a:r>
            <a:r>
              <a:rPr lang="en-US" altLang="zh-CN" b="1">
                <a:solidFill>
                  <a:schemeClr val="tx1"/>
                </a:solidFill>
              </a:rPr>
              <a:t>5</a:t>
            </a:r>
          </a:p>
          <a:p>
            <a:pPr algn="l">
              <a:spcBef>
                <a:spcPct val="20000"/>
              </a:spcBef>
              <a:buFont typeface="Wingdings" pitchFamily="2" charset="2"/>
              <a:buChar char="l"/>
            </a:pPr>
            <a:r>
              <a:rPr lang="en-US" altLang="zh-CN" b="1">
                <a:solidFill>
                  <a:schemeClr val="tx1"/>
                </a:solidFill>
              </a:rPr>
              <a:t> 3→5</a:t>
            </a:r>
            <a:r>
              <a:rPr lang="zh-CN" altLang="en-US" b="1">
                <a:solidFill>
                  <a:schemeClr val="tx1"/>
                </a:solidFill>
              </a:rPr>
              <a:t>：       </a:t>
            </a:r>
            <a:r>
              <a:rPr lang="en-US" altLang="zh-CN" b="1">
                <a:solidFill>
                  <a:schemeClr val="tx1"/>
                </a:solidFill>
              </a:rPr>
              <a:t>1</a:t>
            </a:r>
          </a:p>
          <a:p>
            <a:pPr algn="l">
              <a:spcBef>
                <a:spcPct val="20000"/>
              </a:spcBef>
              <a:buFont typeface="Wingdings" pitchFamily="2" charset="2"/>
              <a:buChar char="l"/>
            </a:pPr>
            <a:r>
              <a:rPr lang="en-US" altLang="zh-CN" b="1">
                <a:solidFill>
                  <a:schemeClr val="tx1"/>
                </a:solidFill>
              </a:rPr>
              <a:t> 4→3 →5</a:t>
            </a:r>
            <a:r>
              <a:rPr lang="zh-CN" altLang="en-US" b="1">
                <a:solidFill>
                  <a:schemeClr val="tx1"/>
                </a:solidFill>
              </a:rPr>
              <a:t>：</a:t>
            </a:r>
            <a:r>
              <a:rPr lang="en-US" altLang="zh-CN" b="1">
                <a:solidFill>
                  <a:schemeClr val="tx1"/>
                </a:solidFill>
              </a:rPr>
              <a:t>3</a:t>
            </a:r>
          </a:p>
        </p:txBody>
      </p:sp>
      <p:grpSp>
        <p:nvGrpSpPr>
          <p:cNvPr id="48133" name="Group 14"/>
          <p:cNvGrpSpPr>
            <a:grpSpLocks noChangeAspect="1"/>
          </p:cNvGrpSpPr>
          <p:nvPr/>
        </p:nvGrpSpPr>
        <p:grpSpPr bwMode="auto">
          <a:xfrm>
            <a:off x="2235200" y="4064000"/>
            <a:ext cx="4167188" cy="2643188"/>
            <a:chOff x="506" y="2316"/>
            <a:chExt cx="2625" cy="1665"/>
          </a:xfrm>
        </p:grpSpPr>
        <p:sp>
          <p:nvSpPr>
            <p:cNvPr id="48134" name="Rectangle 15"/>
            <p:cNvSpPr>
              <a:spLocks noChangeArrowheads="1"/>
            </p:cNvSpPr>
            <p:nvPr/>
          </p:nvSpPr>
          <p:spPr bwMode="auto">
            <a:xfrm>
              <a:off x="3099" y="3827"/>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1600">
                  <a:solidFill>
                    <a:srgbClr val="000000"/>
                  </a:solidFill>
                </a:rPr>
                <a:t> </a:t>
              </a:r>
              <a:endParaRPr lang="zh-CN" altLang="en-US"/>
            </a:p>
          </p:txBody>
        </p:sp>
        <p:grpSp>
          <p:nvGrpSpPr>
            <p:cNvPr id="48135" name="Group 18"/>
            <p:cNvGrpSpPr>
              <a:grpSpLocks/>
            </p:cNvGrpSpPr>
            <p:nvPr/>
          </p:nvGrpSpPr>
          <p:grpSpPr bwMode="auto">
            <a:xfrm>
              <a:off x="506" y="2937"/>
              <a:ext cx="341" cy="340"/>
              <a:chOff x="506" y="2937"/>
              <a:chExt cx="341" cy="340"/>
            </a:xfrm>
          </p:grpSpPr>
          <p:sp>
            <p:nvSpPr>
              <p:cNvPr id="48182" name="Oval 16"/>
              <p:cNvSpPr>
                <a:spLocks noChangeArrowheads="1"/>
              </p:cNvSpPr>
              <p:nvPr/>
            </p:nvSpPr>
            <p:spPr bwMode="auto">
              <a:xfrm>
                <a:off x="506" y="2937"/>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8183" name="Oval 17"/>
              <p:cNvSpPr>
                <a:spLocks noChangeArrowheads="1"/>
              </p:cNvSpPr>
              <p:nvPr/>
            </p:nvSpPr>
            <p:spPr bwMode="auto">
              <a:xfrm>
                <a:off x="506" y="2937"/>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8136" name="Rectangle 19"/>
            <p:cNvSpPr>
              <a:spLocks noChangeArrowheads="1"/>
            </p:cNvSpPr>
            <p:nvPr/>
          </p:nvSpPr>
          <p:spPr bwMode="auto">
            <a:xfrm>
              <a:off x="635" y="301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1</a:t>
              </a:r>
              <a:endParaRPr lang="en-US" altLang="zh-CN"/>
            </a:p>
          </p:txBody>
        </p:sp>
        <p:sp>
          <p:nvSpPr>
            <p:cNvPr id="48137" name="Rectangle 20"/>
            <p:cNvSpPr>
              <a:spLocks noChangeArrowheads="1"/>
            </p:cNvSpPr>
            <p:nvPr/>
          </p:nvSpPr>
          <p:spPr bwMode="auto">
            <a:xfrm>
              <a:off x="720" y="3013"/>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8138" name="Group 23"/>
            <p:cNvGrpSpPr>
              <a:grpSpLocks/>
            </p:cNvGrpSpPr>
            <p:nvPr/>
          </p:nvGrpSpPr>
          <p:grpSpPr bwMode="auto">
            <a:xfrm>
              <a:off x="1762" y="3539"/>
              <a:ext cx="340" cy="340"/>
              <a:chOff x="1762" y="3539"/>
              <a:chExt cx="340" cy="340"/>
            </a:xfrm>
          </p:grpSpPr>
          <p:sp>
            <p:nvSpPr>
              <p:cNvPr id="48180" name="Oval 21"/>
              <p:cNvSpPr>
                <a:spLocks noChangeArrowheads="1"/>
              </p:cNvSpPr>
              <p:nvPr/>
            </p:nvSpPr>
            <p:spPr bwMode="auto">
              <a:xfrm>
                <a:off x="1762" y="3539"/>
                <a:ext cx="340"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8181" name="Oval 22"/>
              <p:cNvSpPr>
                <a:spLocks noChangeArrowheads="1"/>
              </p:cNvSpPr>
              <p:nvPr/>
            </p:nvSpPr>
            <p:spPr bwMode="auto">
              <a:xfrm>
                <a:off x="1762" y="3539"/>
                <a:ext cx="340"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8139" name="Rectangle 24"/>
            <p:cNvSpPr>
              <a:spLocks noChangeArrowheads="1"/>
            </p:cNvSpPr>
            <p:nvPr/>
          </p:nvSpPr>
          <p:spPr bwMode="auto">
            <a:xfrm>
              <a:off x="1890" y="360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4</a:t>
              </a:r>
              <a:endParaRPr lang="en-US" altLang="zh-CN"/>
            </a:p>
          </p:txBody>
        </p:sp>
        <p:sp>
          <p:nvSpPr>
            <p:cNvPr id="48140" name="Rectangle 25"/>
            <p:cNvSpPr>
              <a:spLocks noChangeArrowheads="1"/>
            </p:cNvSpPr>
            <p:nvPr/>
          </p:nvSpPr>
          <p:spPr bwMode="auto">
            <a:xfrm>
              <a:off x="1974" y="3609"/>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8141" name="Group 28"/>
            <p:cNvGrpSpPr>
              <a:grpSpLocks/>
            </p:cNvGrpSpPr>
            <p:nvPr/>
          </p:nvGrpSpPr>
          <p:grpSpPr bwMode="auto">
            <a:xfrm>
              <a:off x="1760" y="2316"/>
              <a:ext cx="341" cy="340"/>
              <a:chOff x="1760" y="2316"/>
              <a:chExt cx="341" cy="340"/>
            </a:xfrm>
          </p:grpSpPr>
          <p:sp>
            <p:nvSpPr>
              <p:cNvPr id="48178" name="Oval 26"/>
              <p:cNvSpPr>
                <a:spLocks noChangeArrowheads="1"/>
              </p:cNvSpPr>
              <p:nvPr/>
            </p:nvSpPr>
            <p:spPr bwMode="auto">
              <a:xfrm>
                <a:off x="1760" y="2316"/>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8179" name="Oval 27"/>
              <p:cNvSpPr>
                <a:spLocks noChangeArrowheads="1"/>
              </p:cNvSpPr>
              <p:nvPr/>
            </p:nvSpPr>
            <p:spPr bwMode="auto">
              <a:xfrm>
                <a:off x="1760" y="2316"/>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8142" name="Rectangle 29"/>
            <p:cNvSpPr>
              <a:spLocks noChangeArrowheads="1"/>
            </p:cNvSpPr>
            <p:nvPr/>
          </p:nvSpPr>
          <p:spPr bwMode="auto">
            <a:xfrm>
              <a:off x="1890" y="239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2</a:t>
              </a:r>
              <a:endParaRPr lang="en-US" altLang="zh-CN"/>
            </a:p>
          </p:txBody>
        </p:sp>
        <p:sp>
          <p:nvSpPr>
            <p:cNvPr id="48143" name="Rectangle 30"/>
            <p:cNvSpPr>
              <a:spLocks noChangeArrowheads="1"/>
            </p:cNvSpPr>
            <p:nvPr/>
          </p:nvSpPr>
          <p:spPr bwMode="auto">
            <a:xfrm>
              <a:off x="1974" y="2392"/>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8144" name="Group 33"/>
            <p:cNvGrpSpPr>
              <a:grpSpLocks/>
            </p:cNvGrpSpPr>
            <p:nvPr/>
          </p:nvGrpSpPr>
          <p:grpSpPr bwMode="auto">
            <a:xfrm>
              <a:off x="1748" y="2901"/>
              <a:ext cx="341" cy="340"/>
              <a:chOff x="1748" y="2901"/>
              <a:chExt cx="341" cy="340"/>
            </a:xfrm>
          </p:grpSpPr>
          <p:sp>
            <p:nvSpPr>
              <p:cNvPr id="48176" name="Oval 31"/>
              <p:cNvSpPr>
                <a:spLocks noChangeArrowheads="1"/>
              </p:cNvSpPr>
              <p:nvPr/>
            </p:nvSpPr>
            <p:spPr bwMode="auto">
              <a:xfrm>
                <a:off x="1748" y="2901"/>
                <a:ext cx="341"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8177" name="Oval 32"/>
              <p:cNvSpPr>
                <a:spLocks noChangeArrowheads="1"/>
              </p:cNvSpPr>
              <p:nvPr/>
            </p:nvSpPr>
            <p:spPr bwMode="auto">
              <a:xfrm>
                <a:off x="1748" y="2901"/>
                <a:ext cx="341"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8145" name="Rectangle 34"/>
            <p:cNvSpPr>
              <a:spLocks noChangeArrowheads="1"/>
            </p:cNvSpPr>
            <p:nvPr/>
          </p:nvSpPr>
          <p:spPr bwMode="auto">
            <a:xfrm>
              <a:off x="1890" y="298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3</a:t>
              </a:r>
              <a:endParaRPr lang="en-US" altLang="zh-CN"/>
            </a:p>
          </p:txBody>
        </p:sp>
        <p:sp>
          <p:nvSpPr>
            <p:cNvPr id="48146" name="Rectangle 35"/>
            <p:cNvSpPr>
              <a:spLocks noChangeArrowheads="1"/>
            </p:cNvSpPr>
            <p:nvPr/>
          </p:nvSpPr>
          <p:spPr bwMode="auto">
            <a:xfrm>
              <a:off x="1974" y="2982"/>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grpSp>
          <p:nvGrpSpPr>
            <p:cNvPr id="48147" name="Group 38"/>
            <p:cNvGrpSpPr>
              <a:grpSpLocks/>
            </p:cNvGrpSpPr>
            <p:nvPr/>
          </p:nvGrpSpPr>
          <p:grpSpPr bwMode="auto">
            <a:xfrm>
              <a:off x="2632" y="2901"/>
              <a:ext cx="340" cy="340"/>
              <a:chOff x="2632" y="2901"/>
              <a:chExt cx="340" cy="340"/>
            </a:xfrm>
          </p:grpSpPr>
          <p:sp>
            <p:nvSpPr>
              <p:cNvPr id="48174" name="Oval 36"/>
              <p:cNvSpPr>
                <a:spLocks noChangeArrowheads="1"/>
              </p:cNvSpPr>
              <p:nvPr/>
            </p:nvSpPr>
            <p:spPr bwMode="auto">
              <a:xfrm>
                <a:off x="2632" y="2901"/>
                <a:ext cx="340" cy="340"/>
              </a:xfrm>
              <a:prstGeom prst="ellipse">
                <a:avLst/>
              </a:prstGeom>
              <a:solidFill>
                <a:srgbClr val="FFFFFF"/>
              </a:solidFill>
              <a:ln w="0">
                <a:solidFill>
                  <a:srgbClr val="000000"/>
                </a:solidFill>
                <a:round/>
                <a:headEnd/>
                <a:tailEnd/>
              </a:ln>
            </p:spPr>
            <p:txBody>
              <a:bodyPr/>
              <a:lstStyle/>
              <a:p>
                <a:pPr algn="l"/>
                <a:endParaRPr lang="zh-CN" altLang="en-US"/>
              </a:p>
            </p:txBody>
          </p:sp>
          <p:sp>
            <p:nvSpPr>
              <p:cNvPr id="48175" name="Oval 37"/>
              <p:cNvSpPr>
                <a:spLocks noChangeArrowheads="1"/>
              </p:cNvSpPr>
              <p:nvPr/>
            </p:nvSpPr>
            <p:spPr bwMode="auto">
              <a:xfrm>
                <a:off x="2632" y="2901"/>
                <a:ext cx="340" cy="340"/>
              </a:xfrm>
              <a:prstGeom prst="ellipse">
                <a:avLst/>
              </a:prstGeom>
              <a:noFill/>
              <a:ln w="381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grpSp>
        <p:sp>
          <p:nvSpPr>
            <p:cNvPr id="48148" name="Rectangle 39"/>
            <p:cNvSpPr>
              <a:spLocks noChangeArrowheads="1"/>
            </p:cNvSpPr>
            <p:nvPr/>
          </p:nvSpPr>
          <p:spPr bwMode="auto">
            <a:xfrm>
              <a:off x="2754" y="298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000000"/>
                  </a:solidFill>
                </a:rPr>
                <a:t>5</a:t>
              </a:r>
              <a:endParaRPr lang="en-US" altLang="zh-CN"/>
            </a:p>
          </p:txBody>
        </p:sp>
        <p:sp>
          <p:nvSpPr>
            <p:cNvPr id="48149" name="Rectangle 40"/>
            <p:cNvSpPr>
              <a:spLocks noChangeArrowheads="1"/>
            </p:cNvSpPr>
            <p:nvPr/>
          </p:nvSpPr>
          <p:spPr bwMode="auto">
            <a:xfrm>
              <a:off x="2839" y="2982"/>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000000"/>
                  </a:solidFill>
                </a:rPr>
                <a:t> </a:t>
              </a:r>
              <a:endParaRPr lang="zh-CN" altLang="en-US"/>
            </a:p>
          </p:txBody>
        </p:sp>
        <p:sp>
          <p:nvSpPr>
            <p:cNvPr id="48150" name="Freeform 41"/>
            <p:cNvSpPr>
              <a:spLocks noEditPoints="1"/>
            </p:cNvSpPr>
            <p:nvPr/>
          </p:nvSpPr>
          <p:spPr bwMode="auto">
            <a:xfrm>
              <a:off x="826" y="2561"/>
              <a:ext cx="976" cy="478"/>
            </a:xfrm>
            <a:custGeom>
              <a:avLst/>
              <a:gdLst>
                <a:gd name="T0" fmla="*/ 0 w 976"/>
                <a:gd name="T1" fmla="*/ 461 h 478"/>
                <a:gd name="T2" fmla="*/ 918 w 976"/>
                <a:gd name="T3" fmla="*/ 20 h 478"/>
                <a:gd name="T4" fmla="*/ 926 w 976"/>
                <a:gd name="T5" fmla="*/ 36 h 478"/>
                <a:gd name="T6" fmla="*/ 8 w 976"/>
                <a:gd name="T7" fmla="*/ 478 h 478"/>
                <a:gd name="T8" fmla="*/ 0 w 976"/>
                <a:gd name="T9" fmla="*/ 461 h 478"/>
                <a:gd name="T10" fmla="*/ 896 w 976"/>
                <a:gd name="T11" fmla="*/ 0 h 478"/>
                <a:gd name="T12" fmla="*/ 976 w 976"/>
                <a:gd name="T13" fmla="*/ 2 h 478"/>
                <a:gd name="T14" fmla="*/ 927 w 976"/>
                <a:gd name="T15" fmla="*/ 65 h 478"/>
                <a:gd name="T16" fmla="*/ 896 w 976"/>
                <a:gd name="T17" fmla="*/ 0 h 4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6"/>
                <a:gd name="T28" fmla="*/ 0 h 478"/>
                <a:gd name="T29" fmla="*/ 976 w 976"/>
                <a:gd name="T30" fmla="*/ 478 h 4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6" h="478">
                  <a:moveTo>
                    <a:pt x="0" y="461"/>
                  </a:moveTo>
                  <a:lnTo>
                    <a:pt x="918" y="20"/>
                  </a:lnTo>
                  <a:lnTo>
                    <a:pt x="926" y="36"/>
                  </a:lnTo>
                  <a:lnTo>
                    <a:pt x="8" y="478"/>
                  </a:lnTo>
                  <a:lnTo>
                    <a:pt x="0" y="461"/>
                  </a:lnTo>
                  <a:close/>
                  <a:moveTo>
                    <a:pt x="896" y="0"/>
                  </a:moveTo>
                  <a:lnTo>
                    <a:pt x="976" y="2"/>
                  </a:lnTo>
                  <a:lnTo>
                    <a:pt x="927" y="65"/>
                  </a:lnTo>
                  <a:lnTo>
                    <a:pt x="896" y="0"/>
                  </a:lnTo>
                  <a:close/>
                </a:path>
              </a:pathLst>
            </a:custGeom>
            <a:solidFill>
              <a:srgbClr val="000000"/>
            </a:solidFill>
            <a:ln w="1588">
              <a:solidFill>
                <a:srgbClr val="000000"/>
              </a:solidFill>
              <a:bevel/>
              <a:headEnd/>
              <a:tailEnd/>
            </a:ln>
          </p:spPr>
          <p:txBody>
            <a:bodyPr/>
            <a:lstStyle/>
            <a:p>
              <a:endParaRPr lang="zh-CN" altLang="en-US"/>
            </a:p>
          </p:txBody>
        </p:sp>
        <p:sp>
          <p:nvSpPr>
            <p:cNvPr id="48151" name="Rectangle 42"/>
            <p:cNvSpPr>
              <a:spLocks noChangeArrowheads="1"/>
            </p:cNvSpPr>
            <p:nvPr/>
          </p:nvSpPr>
          <p:spPr bwMode="auto">
            <a:xfrm>
              <a:off x="1241" y="2607"/>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7</a:t>
              </a:r>
              <a:endParaRPr lang="en-US" altLang="zh-CN"/>
            </a:p>
          </p:txBody>
        </p:sp>
        <p:sp>
          <p:nvSpPr>
            <p:cNvPr id="48152" name="Rectangle 43"/>
            <p:cNvSpPr>
              <a:spLocks noChangeArrowheads="1"/>
            </p:cNvSpPr>
            <p:nvPr/>
          </p:nvSpPr>
          <p:spPr bwMode="auto">
            <a:xfrm>
              <a:off x="1326" y="2607"/>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8153" name="Freeform 44"/>
            <p:cNvSpPr>
              <a:spLocks noEditPoints="1"/>
            </p:cNvSpPr>
            <p:nvPr/>
          </p:nvSpPr>
          <p:spPr bwMode="auto">
            <a:xfrm>
              <a:off x="836" y="3083"/>
              <a:ext cx="899" cy="72"/>
            </a:xfrm>
            <a:custGeom>
              <a:avLst/>
              <a:gdLst>
                <a:gd name="T0" fmla="*/ 0 w 899"/>
                <a:gd name="T1" fmla="*/ 26 h 72"/>
                <a:gd name="T2" fmla="*/ 839 w 899"/>
                <a:gd name="T3" fmla="*/ 27 h 72"/>
                <a:gd name="T4" fmla="*/ 839 w 899"/>
                <a:gd name="T5" fmla="*/ 45 h 72"/>
                <a:gd name="T6" fmla="*/ 0 w 899"/>
                <a:gd name="T7" fmla="*/ 44 h 72"/>
                <a:gd name="T8" fmla="*/ 0 w 899"/>
                <a:gd name="T9" fmla="*/ 26 h 72"/>
                <a:gd name="T10" fmla="*/ 827 w 899"/>
                <a:gd name="T11" fmla="*/ 0 h 72"/>
                <a:gd name="T12" fmla="*/ 899 w 899"/>
                <a:gd name="T13" fmla="*/ 36 h 72"/>
                <a:gd name="T14" fmla="*/ 827 w 899"/>
                <a:gd name="T15" fmla="*/ 72 h 72"/>
                <a:gd name="T16" fmla="*/ 827 w 899"/>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9"/>
                <a:gd name="T28" fmla="*/ 0 h 72"/>
                <a:gd name="T29" fmla="*/ 899 w 899"/>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9" h="72">
                  <a:moveTo>
                    <a:pt x="0" y="26"/>
                  </a:moveTo>
                  <a:lnTo>
                    <a:pt x="839" y="27"/>
                  </a:lnTo>
                  <a:lnTo>
                    <a:pt x="839" y="45"/>
                  </a:lnTo>
                  <a:lnTo>
                    <a:pt x="0" y="44"/>
                  </a:lnTo>
                  <a:lnTo>
                    <a:pt x="0" y="26"/>
                  </a:lnTo>
                  <a:close/>
                  <a:moveTo>
                    <a:pt x="827" y="0"/>
                  </a:moveTo>
                  <a:lnTo>
                    <a:pt x="899" y="36"/>
                  </a:lnTo>
                  <a:lnTo>
                    <a:pt x="827" y="72"/>
                  </a:lnTo>
                  <a:lnTo>
                    <a:pt x="827" y="0"/>
                  </a:lnTo>
                  <a:close/>
                </a:path>
              </a:pathLst>
            </a:custGeom>
            <a:solidFill>
              <a:srgbClr val="000000"/>
            </a:solidFill>
            <a:ln w="1588">
              <a:solidFill>
                <a:srgbClr val="000000"/>
              </a:solidFill>
              <a:bevel/>
              <a:headEnd/>
              <a:tailEnd/>
            </a:ln>
          </p:spPr>
          <p:txBody>
            <a:bodyPr/>
            <a:lstStyle/>
            <a:p>
              <a:endParaRPr lang="zh-CN" altLang="en-US"/>
            </a:p>
          </p:txBody>
        </p:sp>
        <p:sp>
          <p:nvSpPr>
            <p:cNvPr id="48154" name="Rectangle 45"/>
            <p:cNvSpPr>
              <a:spLocks noChangeArrowheads="1"/>
            </p:cNvSpPr>
            <p:nvPr/>
          </p:nvSpPr>
          <p:spPr bwMode="auto">
            <a:xfrm>
              <a:off x="1349" y="292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4</a:t>
              </a:r>
              <a:endParaRPr lang="en-US" altLang="zh-CN"/>
            </a:p>
          </p:txBody>
        </p:sp>
        <p:sp>
          <p:nvSpPr>
            <p:cNvPr id="48155" name="Rectangle 46"/>
            <p:cNvSpPr>
              <a:spLocks noChangeArrowheads="1"/>
            </p:cNvSpPr>
            <p:nvPr/>
          </p:nvSpPr>
          <p:spPr bwMode="auto">
            <a:xfrm>
              <a:off x="1434" y="2929"/>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8156" name="Freeform 47"/>
            <p:cNvSpPr>
              <a:spLocks noEditPoints="1"/>
            </p:cNvSpPr>
            <p:nvPr/>
          </p:nvSpPr>
          <p:spPr bwMode="auto">
            <a:xfrm>
              <a:off x="826" y="3186"/>
              <a:ext cx="970" cy="477"/>
            </a:xfrm>
            <a:custGeom>
              <a:avLst/>
              <a:gdLst>
                <a:gd name="T0" fmla="*/ 8 w 970"/>
                <a:gd name="T1" fmla="*/ 0 h 477"/>
                <a:gd name="T2" fmla="*/ 920 w 970"/>
                <a:gd name="T3" fmla="*/ 442 h 477"/>
                <a:gd name="T4" fmla="*/ 912 w 970"/>
                <a:gd name="T5" fmla="*/ 458 h 477"/>
                <a:gd name="T6" fmla="*/ 0 w 970"/>
                <a:gd name="T7" fmla="*/ 16 h 477"/>
                <a:gd name="T8" fmla="*/ 8 w 970"/>
                <a:gd name="T9" fmla="*/ 0 h 477"/>
                <a:gd name="T10" fmla="*/ 921 w 970"/>
                <a:gd name="T11" fmla="*/ 412 h 477"/>
                <a:gd name="T12" fmla="*/ 970 w 970"/>
                <a:gd name="T13" fmla="*/ 476 h 477"/>
                <a:gd name="T14" fmla="*/ 890 w 970"/>
                <a:gd name="T15" fmla="*/ 477 h 477"/>
                <a:gd name="T16" fmla="*/ 921 w 970"/>
                <a:gd name="T17" fmla="*/ 412 h 4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0"/>
                <a:gd name="T28" fmla="*/ 0 h 477"/>
                <a:gd name="T29" fmla="*/ 970 w 970"/>
                <a:gd name="T30" fmla="*/ 477 h 4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0" h="477">
                  <a:moveTo>
                    <a:pt x="8" y="0"/>
                  </a:moveTo>
                  <a:lnTo>
                    <a:pt x="920" y="442"/>
                  </a:lnTo>
                  <a:lnTo>
                    <a:pt x="912" y="458"/>
                  </a:lnTo>
                  <a:lnTo>
                    <a:pt x="0" y="16"/>
                  </a:lnTo>
                  <a:lnTo>
                    <a:pt x="8" y="0"/>
                  </a:lnTo>
                  <a:close/>
                  <a:moveTo>
                    <a:pt x="921" y="412"/>
                  </a:moveTo>
                  <a:lnTo>
                    <a:pt x="970" y="476"/>
                  </a:lnTo>
                  <a:lnTo>
                    <a:pt x="890" y="477"/>
                  </a:lnTo>
                  <a:lnTo>
                    <a:pt x="921" y="412"/>
                  </a:lnTo>
                  <a:close/>
                </a:path>
              </a:pathLst>
            </a:custGeom>
            <a:solidFill>
              <a:srgbClr val="000000"/>
            </a:solidFill>
            <a:ln w="1588">
              <a:solidFill>
                <a:srgbClr val="000000"/>
              </a:solidFill>
              <a:bevel/>
              <a:headEnd/>
              <a:tailEnd/>
            </a:ln>
          </p:spPr>
          <p:txBody>
            <a:bodyPr/>
            <a:lstStyle/>
            <a:p>
              <a:endParaRPr lang="zh-CN" altLang="en-US"/>
            </a:p>
          </p:txBody>
        </p:sp>
        <p:sp>
          <p:nvSpPr>
            <p:cNvPr id="48157" name="Rectangle 48"/>
            <p:cNvSpPr>
              <a:spLocks noChangeArrowheads="1"/>
            </p:cNvSpPr>
            <p:nvPr/>
          </p:nvSpPr>
          <p:spPr bwMode="auto">
            <a:xfrm>
              <a:off x="1349" y="326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5</a:t>
              </a:r>
              <a:endParaRPr lang="en-US" altLang="zh-CN"/>
            </a:p>
          </p:txBody>
        </p:sp>
        <p:sp>
          <p:nvSpPr>
            <p:cNvPr id="48158" name="Rectangle 49"/>
            <p:cNvSpPr>
              <a:spLocks noChangeArrowheads="1"/>
            </p:cNvSpPr>
            <p:nvPr/>
          </p:nvSpPr>
          <p:spPr bwMode="auto">
            <a:xfrm>
              <a:off x="1434" y="3262"/>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8159" name="Freeform 50"/>
            <p:cNvSpPr>
              <a:spLocks noEditPoints="1"/>
            </p:cNvSpPr>
            <p:nvPr/>
          </p:nvSpPr>
          <p:spPr bwMode="auto">
            <a:xfrm>
              <a:off x="1899" y="2632"/>
              <a:ext cx="72" cy="281"/>
            </a:xfrm>
            <a:custGeom>
              <a:avLst/>
              <a:gdLst>
                <a:gd name="T0" fmla="*/ 26 w 72"/>
                <a:gd name="T1" fmla="*/ 281 h 281"/>
                <a:gd name="T2" fmla="*/ 27 w 72"/>
                <a:gd name="T3" fmla="*/ 60 h 281"/>
                <a:gd name="T4" fmla="*/ 45 w 72"/>
                <a:gd name="T5" fmla="*/ 60 h 281"/>
                <a:gd name="T6" fmla="*/ 44 w 72"/>
                <a:gd name="T7" fmla="*/ 281 h 281"/>
                <a:gd name="T8" fmla="*/ 26 w 72"/>
                <a:gd name="T9" fmla="*/ 281 h 281"/>
                <a:gd name="T10" fmla="*/ 0 w 72"/>
                <a:gd name="T11" fmla="*/ 72 h 281"/>
                <a:gd name="T12" fmla="*/ 36 w 72"/>
                <a:gd name="T13" fmla="*/ 0 h 281"/>
                <a:gd name="T14" fmla="*/ 72 w 72"/>
                <a:gd name="T15" fmla="*/ 72 h 281"/>
                <a:gd name="T16" fmla="*/ 0 w 72"/>
                <a:gd name="T17" fmla="*/ 72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81"/>
                <a:gd name="T29" fmla="*/ 72 w 72"/>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81">
                  <a:moveTo>
                    <a:pt x="26" y="281"/>
                  </a:moveTo>
                  <a:lnTo>
                    <a:pt x="27" y="60"/>
                  </a:lnTo>
                  <a:lnTo>
                    <a:pt x="45" y="60"/>
                  </a:lnTo>
                  <a:lnTo>
                    <a:pt x="44" y="281"/>
                  </a:lnTo>
                  <a:lnTo>
                    <a:pt x="26" y="281"/>
                  </a:lnTo>
                  <a:close/>
                  <a:moveTo>
                    <a:pt x="0" y="72"/>
                  </a:moveTo>
                  <a:lnTo>
                    <a:pt x="36" y="0"/>
                  </a:lnTo>
                  <a:lnTo>
                    <a:pt x="72" y="72"/>
                  </a:lnTo>
                  <a:lnTo>
                    <a:pt x="0" y="72"/>
                  </a:lnTo>
                  <a:close/>
                </a:path>
              </a:pathLst>
            </a:custGeom>
            <a:solidFill>
              <a:srgbClr val="000000"/>
            </a:solidFill>
            <a:ln w="1588">
              <a:solidFill>
                <a:srgbClr val="000000"/>
              </a:solidFill>
              <a:bevel/>
              <a:headEnd/>
              <a:tailEnd/>
            </a:ln>
          </p:spPr>
          <p:txBody>
            <a:bodyPr/>
            <a:lstStyle/>
            <a:p>
              <a:endParaRPr lang="zh-CN" altLang="en-US"/>
            </a:p>
          </p:txBody>
        </p:sp>
        <p:sp>
          <p:nvSpPr>
            <p:cNvPr id="48160" name="Rectangle 51"/>
            <p:cNvSpPr>
              <a:spLocks noChangeArrowheads="1"/>
            </p:cNvSpPr>
            <p:nvPr/>
          </p:nvSpPr>
          <p:spPr bwMode="auto">
            <a:xfrm>
              <a:off x="1998" y="2694"/>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1</a:t>
              </a:r>
              <a:endParaRPr lang="en-US" altLang="zh-CN"/>
            </a:p>
          </p:txBody>
        </p:sp>
        <p:sp>
          <p:nvSpPr>
            <p:cNvPr id="48161" name="Rectangle 52"/>
            <p:cNvSpPr>
              <a:spLocks noChangeArrowheads="1"/>
            </p:cNvSpPr>
            <p:nvPr/>
          </p:nvSpPr>
          <p:spPr bwMode="auto">
            <a:xfrm>
              <a:off x="2082" y="2694"/>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8162" name="Freeform 53"/>
            <p:cNvSpPr>
              <a:spLocks noEditPoints="1"/>
            </p:cNvSpPr>
            <p:nvPr/>
          </p:nvSpPr>
          <p:spPr bwMode="auto">
            <a:xfrm>
              <a:off x="1893" y="3218"/>
              <a:ext cx="72" cy="329"/>
            </a:xfrm>
            <a:custGeom>
              <a:avLst/>
              <a:gdLst>
                <a:gd name="T0" fmla="*/ 26 w 72"/>
                <a:gd name="T1" fmla="*/ 329 h 329"/>
                <a:gd name="T2" fmla="*/ 27 w 72"/>
                <a:gd name="T3" fmla="*/ 60 h 329"/>
                <a:gd name="T4" fmla="*/ 45 w 72"/>
                <a:gd name="T5" fmla="*/ 60 h 329"/>
                <a:gd name="T6" fmla="*/ 44 w 72"/>
                <a:gd name="T7" fmla="*/ 329 h 329"/>
                <a:gd name="T8" fmla="*/ 26 w 72"/>
                <a:gd name="T9" fmla="*/ 329 h 329"/>
                <a:gd name="T10" fmla="*/ 0 w 72"/>
                <a:gd name="T11" fmla="*/ 72 h 329"/>
                <a:gd name="T12" fmla="*/ 36 w 72"/>
                <a:gd name="T13" fmla="*/ 0 h 329"/>
                <a:gd name="T14" fmla="*/ 72 w 72"/>
                <a:gd name="T15" fmla="*/ 72 h 329"/>
                <a:gd name="T16" fmla="*/ 0 w 72"/>
                <a:gd name="T17" fmla="*/ 72 h 3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29"/>
                <a:gd name="T29" fmla="*/ 72 w 72"/>
                <a:gd name="T30" fmla="*/ 329 h 3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29">
                  <a:moveTo>
                    <a:pt x="26" y="329"/>
                  </a:moveTo>
                  <a:lnTo>
                    <a:pt x="27" y="60"/>
                  </a:lnTo>
                  <a:lnTo>
                    <a:pt x="45" y="60"/>
                  </a:lnTo>
                  <a:lnTo>
                    <a:pt x="44" y="329"/>
                  </a:lnTo>
                  <a:lnTo>
                    <a:pt x="26" y="329"/>
                  </a:lnTo>
                  <a:close/>
                  <a:moveTo>
                    <a:pt x="0" y="72"/>
                  </a:moveTo>
                  <a:lnTo>
                    <a:pt x="36" y="0"/>
                  </a:lnTo>
                  <a:lnTo>
                    <a:pt x="72" y="72"/>
                  </a:lnTo>
                  <a:lnTo>
                    <a:pt x="0" y="72"/>
                  </a:lnTo>
                  <a:close/>
                </a:path>
              </a:pathLst>
            </a:custGeom>
            <a:solidFill>
              <a:srgbClr val="000000"/>
            </a:solidFill>
            <a:ln w="1588">
              <a:solidFill>
                <a:srgbClr val="000000"/>
              </a:solidFill>
              <a:bevel/>
              <a:headEnd/>
              <a:tailEnd/>
            </a:ln>
          </p:spPr>
          <p:txBody>
            <a:bodyPr/>
            <a:lstStyle/>
            <a:p>
              <a:endParaRPr lang="zh-CN" altLang="en-US"/>
            </a:p>
          </p:txBody>
        </p:sp>
        <p:sp>
          <p:nvSpPr>
            <p:cNvPr id="48163" name="Rectangle 54"/>
            <p:cNvSpPr>
              <a:spLocks noChangeArrowheads="1"/>
            </p:cNvSpPr>
            <p:nvPr/>
          </p:nvSpPr>
          <p:spPr bwMode="auto">
            <a:xfrm>
              <a:off x="1992" y="3304"/>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2</a:t>
              </a:r>
              <a:endParaRPr lang="en-US" altLang="zh-CN"/>
            </a:p>
          </p:txBody>
        </p:sp>
        <p:sp>
          <p:nvSpPr>
            <p:cNvPr id="48164" name="Rectangle 55"/>
            <p:cNvSpPr>
              <a:spLocks noChangeArrowheads="1"/>
            </p:cNvSpPr>
            <p:nvPr/>
          </p:nvSpPr>
          <p:spPr bwMode="auto">
            <a:xfrm>
              <a:off x="2077" y="3304"/>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8165" name="Freeform 56"/>
            <p:cNvSpPr>
              <a:spLocks noEditPoints="1"/>
            </p:cNvSpPr>
            <p:nvPr/>
          </p:nvSpPr>
          <p:spPr bwMode="auto">
            <a:xfrm>
              <a:off x="2109" y="2486"/>
              <a:ext cx="545" cy="475"/>
            </a:xfrm>
            <a:custGeom>
              <a:avLst/>
              <a:gdLst>
                <a:gd name="T0" fmla="*/ 11 w 545"/>
                <a:gd name="T1" fmla="*/ 0 h 475"/>
                <a:gd name="T2" fmla="*/ 506 w 545"/>
                <a:gd name="T3" fmla="*/ 429 h 475"/>
                <a:gd name="T4" fmla="*/ 494 w 545"/>
                <a:gd name="T5" fmla="*/ 442 h 475"/>
                <a:gd name="T6" fmla="*/ 0 w 545"/>
                <a:gd name="T7" fmla="*/ 14 h 475"/>
                <a:gd name="T8" fmla="*/ 11 w 545"/>
                <a:gd name="T9" fmla="*/ 0 h 475"/>
                <a:gd name="T10" fmla="*/ 515 w 545"/>
                <a:gd name="T11" fmla="*/ 401 h 475"/>
                <a:gd name="T12" fmla="*/ 545 w 545"/>
                <a:gd name="T13" fmla="*/ 475 h 475"/>
                <a:gd name="T14" fmla="*/ 468 w 545"/>
                <a:gd name="T15" fmla="*/ 455 h 475"/>
                <a:gd name="T16" fmla="*/ 515 w 545"/>
                <a:gd name="T17" fmla="*/ 401 h 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5"/>
                <a:gd name="T28" fmla="*/ 0 h 475"/>
                <a:gd name="T29" fmla="*/ 545 w 545"/>
                <a:gd name="T30" fmla="*/ 475 h 4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5" h="475">
                  <a:moveTo>
                    <a:pt x="11" y="0"/>
                  </a:moveTo>
                  <a:lnTo>
                    <a:pt x="506" y="429"/>
                  </a:lnTo>
                  <a:lnTo>
                    <a:pt x="494" y="442"/>
                  </a:lnTo>
                  <a:lnTo>
                    <a:pt x="0" y="14"/>
                  </a:lnTo>
                  <a:lnTo>
                    <a:pt x="11" y="0"/>
                  </a:lnTo>
                  <a:close/>
                  <a:moveTo>
                    <a:pt x="515" y="401"/>
                  </a:moveTo>
                  <a:lnTo>
                    <a:pt x="545" y="475"/>
                  </a:lnTo>
                  <a:lnTo>
                    <a:pt x="468" y="455"/>
                  </a:lnTo>
                  <a:lnTo>
                    <a:pt x="515" y="401"/>
                  </a:lnTo>
                  <a:close/>
                </a:path>
              </a:pathLst>
            </a:custGeom>
            <a:solidFill>
              <a:srgbClr val="000000"/>
            </a:solidFill>
            <a:ln w="1588">
              <a:solidFill>
                <a:srgbClr val="000000"/>
              </a:solidFill>
              <a:bevel/>
              <a:headEnd/>
              <a:tailEnd/>
            </a:ln>
          </p:spPr>
          <p:txBody>
            <a:bodyPr/>
            <a:lstStyle/>
            <a:p>
              <a:endParaRPr lang="zh-CN" altLang="en-US"/>
            </a:p>
          </p:txBody>
        </p:sp>
        <p:sp>
          <p:nvSpPr>
            <p:cNvPr id="48166" name="Rectangle 57"/>
            <p:cNvSpPr>
              <a:spLocks noChangeArrowheads="1"/>
            </p:cNvSpPr>
            <p:nvPr/>
          </p:nvSpPr>
          <p:spPr bwMode="auto">
            <a:xfrm>
              <a:off x="2430" y="2607"/>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5</a:t>
              </a:r>
              <a:endParaRPr lang="en-US" altLang="zh-CN"/>
            </a:p>
          </p:txBody>
        </p:sp>
        <p:sp>
          <p:nvSpPr>
            <p:cNvPr id="48167" name="Rectangle 58"/>
            <p:cNvSpPr>
              <a:spLocks noChangeArrowheads="1"/>
            </p:cNvSpPr>
            <p:nvPr/>
          </p:nvSpPr>
          <p:spPr bwMode="auto">
            <a:xfrm>
              <a:off x="2515" y="2607"/>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8168" name="Freeform 59"/>
            <p:cNvSpPr>
              <a:spLocks noEditPoints="1"/>
            </p:cNvSpPr>
            <p:nvPr/>
          </p:nvSpPr>
          <p:spPr bwMode="auto">
            <a:xfrm>
              <a:off x="2096" y="3086"/>
              <a:ext cx="531" cy="72"/>
            </a:xfrm>
            <a:custGeom>
              <a:avLst/>
              <a:gdLst>
                <a:gd name="T0" fmla="*/ 1 w 531"/>
                <a:gd name="T1" fmla="*/ 11 h 72"/>
                <a:gd name="T2" fmla="*/ 471 w 531"/>
                <a:gd name="T3" fmla="*/ 27 h 72"/>
                <a:gd name="T4" fmla="*/ 471 w 531"/>
                <a:gd name="T5" fmla="*/ 45 h 72"/>
                <a:gd name="T6" fmla="*/ 0 w 531"/>
                <a:gd name="T7" fmla="*/ 29 h 72"/>
                <a:gd name="T8" fmla="*/ 1 w 531"/>
                <a:gd name="T9" fmla="*/ 11 h 72"/>
                <a:gd name="T10" fmla="*/ 460 w 531"/>
                <a:gd name="T11" fmla="*/ 0 h 72"/>
                <a:gd name="T12" fmla="*/ 531 w 531"/>
                <a:gd name="T13" fmla="*/ 38 h 72"/>
                <a:gd name="T14" fmla="*/ 458 w 531"/>
                <a:gd name="T15" fmla="*/ 72 h 72"/>
                <a:gd name="T16" fmla="*/ 460 w 531"/>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1"/>
                <a:gd name="T28" fmla="*/ 0 h 72"/>
                <a:gd name="T29" fmla="*/ 531 w 531"/>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1" h="72">
                  <a:moveTo>
                    <a:pt x="1" y="11"/>
                  </a:moveTo>
                  <a:lnTo>
                    <a:pt x="471" y="27"/>
                  </a:lnTo>
                  <a:lnTo>
                    <a:pt x="471" y="45"/>
                  </a:lnTo>
                  <a:lnTo>
                    <a:pt x="0" y="29"/>
                  </a:lnTo>
                  <a:lnTo>
                    <a:pt x="1" y="11"/>
                  </a:lnTo>
                  <a:close/>
                  <a:moveTo>
                    <a:pt x="460" y="0"/>
                  </a:moveTo>
                  <a:lnTo>
                    <a:pt x="531" y="38"/>
                  </a:lnTo>
                  <a:lnTo>
                    <a:pt x="458" y="72"/>
                  </a:lnTo>
                  <a:lnTo>
                    <a:pt x="460" y="0"/>
                  </a:lnTo>
                  <a:close/>
                </a:path>
              </a:pathLst>
            </a:custGeom>
            <a:solidFill>
              <a:srgbClr val="000000"/>
            </a:solidFill>
            <a:ln w="1588">
              <a:solidFill>
                <a:srgbClr val="000000"/>
              </a:solidFill>
              <a:bevel/>
              <a:headEnd/>
              <a:tailEnd/>
            </a:ln>
          </p:spPr>
          <p:txBody>
            <a:bodyPr/>
            <a:lstStyle/>
            <a:p>
              <a:endParaRPr lang="zh-CN" altLang="en-US"/>
            </a:p>
          </p:txBody>
        </p:sp>
        <p:sp>
          <p:nvSpPr>
            <p:cNvPr id="48169" name="Rectangle 60"/>
            <p:cNvSpPr>
              <a:spLocks noChangeArrowheads="1"/>
            </p:cNvSpPr>
            <p:nvPr/>
          </p:nvSpPr>
          <p:spPr bwMode="auto">
            <a:xfrm>
              <a:off x="2322" y="293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1</a:t>
              </a:r>
              <a:endParaRPr lang="en-US" altLang="zh-CN"/>
            </a:p>
          </p:txBody>
        </p:sp>
        <p:sp>
          <p:nvSpPr>
            <p:cNvPr id="48170" name="Rectangle 61"/>
            <p:cNvSpPr>
              <a:spLocks noChangeArrowheads="1"/>
            </p:cNvSpPr>
            <p:nvPr/>
          </p:nvSpPr>
          <p:spPr bwMode="auto">
            <a:xfrm>
              <a:off x="2407" y="2935"/>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sp>
          <p:nvSpPr>
            <p:cNvPr id="48171" name="Freeform 62"/>
            <p:cNvSpPr>
              <a:spLocks noEditPoints="1"/>
            </p:cNvSpPr>
            <p:nvPr/>
          </p:nvSpPr>
          <p:spPr bwMode="auto">
            <a:xfrm>
              <a:off x="2103" y="3242"/>
              <a:ext cx="653" cy="475"/>
            </a:xfrm>
            <a:custGeom>
              <a:avLst/>
              <a:gdLst>
                <a:gd name="T0" fmla="*/ 0 w 653"/>
                <a:gd name="T1" fmla="*/ 461 h 475"/>
                <a:gd name="T2" fmla="*/ 600 w 653"/>
                <a:gd name="T3" fmla="*/ 28 h 475"/>
                <a:gd name="T4" fmla="*/ 610 w 653"/>
                <a:gd name="T5" fmla="*/ 42 h 475"/>
                <a:gd name="T6" fmla="*/ 11 w 653"/>
                <a:gd name="T7" fmla="*/ 475 h 475"/>
                <a:gd name="T8" fmla="*/ 0 w 653"/>
                <a:gd name="T9" fmla="*/ 461 h 475"/>
                <a:gd name="T10" fmla="*/ 574 w 653"/>
                <a:gd name="T11" fmla="*/ 13 h 475"/>
                <a:gd name="T12" fmla="*/ 653 w 653"/>
                <a:gd name="T13" fmla="*/ 0 h 475"/>
                <a:gd name="T14" fmla="*/ 616 w 653"/>
                <a:gd name="T15" fmla="*/ 71 h 475"/>
                <a:gd name="T16" fmla="*/ 574 w 653"/>
                <a:gd name="T17" fmla="*/ 13 h 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3"/>
                <a:gd name="T28" fmla="*/ 0 h 475"/>
                <a:gd name="T29" fmla="*/ 653 w 653"/>
                <a:gd name="T30" fmla="*/ 475 h 4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3" h="475">
                  <a:moveTo>
                    <a:pt x="0" y="461"/>
                  </a:moveTo>
                  <a:lnTo>
                    <a:pt x="600" y="28"/>
                  </a:lnTo>
                  <a:lnTo>
                    <a:pt x="610" y="42"/>
                  </a:lnTo>
                  <a:lnTo>
                    <a:pt x="11" y="475"/>
                  </a:lnTo>
                  <a:lnTo>
                    <a:pt x="0" y="461"/>
                  </a:lnTo>
                  <a:close/>
                  <a:moveTo>
                    <a:pt x="574" y="13"/>
                  </a:moveTo>
                  <a:lnTo>
                    <a:pt x="653" y="0"/>
                  </a:lnTo>
                  <a:lnTo>
                    <a:pt x="616" y="71"/>
                  </a:lnTo>
                  <a:lnTo>
                    <a:pt x="574" y="13"/>
                  </a:lnTo>
                  <a:close/>
                </a:path>
              </a:pathLst>
            </a:custGeom>
            <a:solidFill>
              <a:srgbClr val="000000"/>
            </a:solidFill>
            <a:ln w="1588">
              <a:solidFill>
                <a:srgbClr val="000000"/>
              </a:solidFill>
              <a:bevel/>
              <a:headEnd/>
              <a:tailEnd/>
            </a:ln>
          </p:spPr>
          <p:txBody>
            <a:bodyPr/>
            <a:lstStyle/>
            <a:p>
              <a:endParaRPr lang="zh-CN" altLang="en-US"/>
            </a:p>
          </p:txBody>
        </p:sp>
        <p:sp>
          <p:nvSpPr>
            <p:cNvPr id="48172" name="Rectangle 63"/>
            <p:cNvSpPr>
              <a:spLocks noChangeArrowheads="1"/>
            </p:cNvSpPr>
            <p:nvPr/>
          </p:nvSpPr>
          <p:spPr bwMode="auto">
            <a:xfrm>
              <a:off x="2424" y="325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100" b="1">
                  <a:solidFill>
                    <a:srgbClr val="FF0000"/>
                  </a:solidFill>
                </a:rPr>
                <a:t>4</a:t>
              </a:r>
              <a:endParaRPr lang="en-US" altLang="zh-CN"/>
            </a:p>
          </p:txBody>
        </p:sp>
        <p:sp>
          <p:nvSpPr>
            <p:cNvPr id="48173" name="Rectangle 64"/>
            <p:cNvSpPr>
              <a:spLocks noChangeArrowheads="1"/>
            </p:cNvSpPr>
            <p:nvPr/>
          </p:nvSpPr>
          <p:spPr bwMode="auto">
            <a:xfrm>
              <a:off x="2509" y="3250"/>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100" b="1">
                  <a:solidFill>
                    <a:srgbClr val="FF0000"/>
                  </a:solidFill>
                </a:rPr>
                <a:t> </a:t>
              </a: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0629"/>
                                        </p:tgtEl>
                                        <p:attrNameLst>
                                          <p:attrName>style.visibility</p:attrName>
                                        </p:attrNameLst>
                                      </p:cBhvr>
                                      <p:to>
                                        <p:strVal val="visible"/>
                                      </p:to>
                                    </p:set>
                                    <p:anim calcmode="lin" valueType="num">
                                      <p:cBhvr additive="base">
                                        <p:cTn id="7" dur="500" fill="hold"/>
                                        <p:tgtEl>
                                          <p:spTgt spid="410629"/>
                                        </p:tgtEl>
                                        <p:attrNameLst>
                                          <p:attrName>ppt_x</p:attrName>
                                        </p:attrNameLst>
                                      </p:cBhvr>
                                      <p:tavLst>
                                        <p:tav tm="0">
                                          <p:val>
                                            <p:strVal val="1+#ppt_w/2"/>
                                          </p:val>
                                        </p:tav>
                                        <p:tav tm="100000">
                                          <p:val>
                                            <p:strVal val="#ppt_x"/>
                                          </p:val>
                                        </p:tav>
                                      </p:tavLst>
                                    </p:anim>
                                    <p:anim calcmode="lin" valueType="num">
                                      <p:cBhvr additive="base">
                                        <p:cTn id="8" dur="500" fill="hold"/>
                                        <p:tgtEl>
                                          <p:spTgt spid="410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zh-CN" altLang="en-US" sz="3600" b="1">
                <a:solidFill>
                  <a:srgbClr val="0070C0"/>
                </a:solidFill>
                <a:latin typeface="Times New Roman" pitchFamily="18" charset="0"/>
                <a:ea typeface="黑体" pitchFamily="2" charset="-122"/>
              </a:rPr>
              <a:t>动态规划</a:t>
            </a:r>
            <a:r>
              <a:rPr lang="en-US" altLang="zh-CN" sz="3600">
                <a:solidFill>
                  <a:srgbClr val="0070C0"/>
                </a:solidFill>
                <a:latin typeface="Times New Roman" pitchFamily="18" charset="0"/>
                <a:ea typeface="黑体" pitchFamily="2" charset="-122"/>
              </a:rPr>
              <a:t>(</a:t>
            </a:r>
            <a:r>
              <a:rPr lang="en-US" altLang="zh-CN" sz="3600" b="1">
                <a:solidFill>
                  <a:srgbClr val="0070C0"/>
                </a:solidFill>
                <a:latin typeface="Times New Roman" pitchFamily="18" charset="0"/>
                <a:ea typeface="黑体" pitchFamily="2" charset="-122"/>
              </a:rPr>
              <a:t>dynamic programming</a:t>
            </a:r>
            <a:r>
              <a:rPr lang="en-US" altLang="zh-CN" sz="3600">
                <a:solidFill>
                  <a:srgbClr val="0070C0"/>
                </a:solidFill>
                <a:latin typeface="Times New Roman" pitchFamily="18" charset="0"/>
                <a:ea typeface="黑体" pitchFamily="2" charset="-122"/>
              </a:rPr>
              <a:t>)</a:t>
            </a:r>
            <a:endParaRPr lang="zh-CN" altLang="en-US" sz="3600">
              <a:solidFill>
                <a:srgbClr val="0070C0"/>
              </a:solidFill>
              <a:latin typeface="Times New Roman" pitchFamily="18" charset="0"/>
              <a:ea typeface="黑体" pitchFamily="2" charset="-122"/>
            </a:endParaRPr>
          </a:p>
        </p:txBody>
      </p:sp>
      <p:sp>
        <p:nvSpPr>
          <p:cNvPr id="49155" name="Rectangle 3"/>
          <p:cNvSpPr>
            <a:spLocks noGrp="1"/>
          </p:cNvSpPr>
          <p:nvPr>
            <p:ph type="body" idx="1"/>
          </p:nvPr>
        </p:nvSpPr>
        <p:spPr>
          <a:xfrm>
            <a:off x="457200" y="1600200"/>
            <a:ext cx="8280400" cy="4525963"/>
          </a:xfrm>
        </p:spPr>
        <p:txBody>
          <a:bodyPr/>
          <a:lstStyle/>
          <a:p>
            <a:r>
              <a:rPr lang="zh-CN" altLang="en-US" sz="2400" b="1"/>
              <a:t>是</a:t>
            </a:r>
            <a:r>
              <a:rPr lang="zh-CN" altLang="en-US" sz="2400" b="1">
                <a:hlinkClick r:id="rId2"/>
              </a:rPr>
              <a:t>运筹学</a:t>
            </a:r>
            <a:r>
              <a:rPr lang="zh-CN" altLang="en-US" sz="2400" b="1"/>
              <a:t>的一个分支，是求解最优决策过程</a:t>
            </a:r>
            <a:r>
              <a:rPr lang="en-US" altLang="zh-CN" sz="2400" b="1"/>
              <a:t>(decision process)</a:t>
            </a:r>
            <a:r>
              <a:rPr lang="zh-CN" altLang="en-US" sz="2400" b="1"/>
              <a:t> 的数学方法。</a:t>
            </a:r>
          </a:p>
          <a:p>
            <a:r>
              <a:rPr lang="en-US" altLang="zh-CN" sz="2400" b="1"/>
              <a:t>20</a:t>
            </a:r>
            <a:r>
              <a:rPr lang="zh-CN" altLang="en-US" sz="2400" b="1"/>
              <a:t>世纪</a:t>
            </a:r>
            <a:r>
              <a:rPr lang="en-US" altLang="zh-CN" sz="2400" b="1"/>
              <a:t>50</a:t>
            </a:r>
            <a:r>
              <a:rPr lang="zh-CN" altLang="en-US" sz="2400" b="1"/>
              <a:t>年代初</a:t>
            </a:r>
            <a:r>
              <a:rPr lang="zh-CN" altLang="en-US" sz="2400" b="1">
                <a:hlinkClick r:id="rId3"/>
              </a:rPr>
              <a:t>美国</a:t>
            </a:r>
            <a:r>
              <a:rPr lang="zh-CN" altLang="en-US" sz="2400" b="1"/>
              <a:t>数学家</a:t>
            </a:r>
            <a:r>
              <a:rPr lang="en-US" altLang="zh-CN" sz="2400" b="1"/>
              <a:t>R.E.Bellman</a:t>
            </a:r>
            <a:r>
              <a:rPr lang="zh-CN" altLang="en-US" sz="2400" b="1"/>
              <a:t>等人在研究多阶段决策过程</a:t>
            </a:r>
            <a:r>
              <a:rPr lang="en-US" altLang="zh-CN" sz="2400" b="1"/>
              <a:t>(multistep decision process)</a:t>
            </a:r>
            <a:r>
              <a:rPr lang="zh-CN" altLang="en-US" sz="2400" b="1"/>
              <a:t>的优化问题时，提出了著名的</a:t>
            </a:r>
            <a:r>
              <a:rPr lang="zh-CN" altLang="en-US" sz="2400" b="1">
                <a:solidFill>
                  <a:srgbClr val="7030A0"/>
                </a:solidFill>
                <a:ea typeface="黑体" pitchFamily="2" charset="-122"/>
              </a:rPr>
              <a:t>最优性原理</a:t>
            </a:r>
            <a:r>
              <a:rPr lang="en-US" altLang="zh-CN" sz="2400" b="1"/>
              <a:t>(principle of optimality)</a:t>
            </a:r>
            <a:r>
              <a:rPr lang="zh-CN" altLang="en-US" sz="2400" b="1"/>
              <a:t>，把多阶段过程</a:t>
            </a:r>
            <a:r>
              <a:rPr lang="zh-CN" altLang="en-US" sz="2400" b="1">
                <a:solidFill>
                  <a:srgbClr val="7030A0"/>
                </a:solidFill>
                <a:ea typeface="黑体" pitchFamily="2" charset="-122"/>
              </a:rPr>
              <a:t>转化为</a:t>
            </a:r>
            <a:r>
              <a:rPr lang="zh-CN" altLang="en-US" sz="2400" b="1"/>
              <a:t>一系列单阶段问题，利用各阶段之间的关系，逐个求解，创立了解决这类过程优化问题的新方法</a:t>
            </a:r>
            <a:r>
              <a:rPr lang="en-US" altLang="zh-CN" sz="2400" b="1"/>
              <a:t>——</a:t>
            </a:r>
            <a:r>
              <a:rPr lang="zh-CN" altLang="en-US" sz="2400" b="1"/>
              <a:t>动态规划。</a:t>
            </a:r>
          </a:p>
          <a:p>
            <a:r>
              <a:rPr lang="zh-CN" altLang="en-US" sz="2400" b="1"/>
              <a:t> </a:t>
            </a:r>
            <a:r>
              <a:rPr lang="en-US" altLang="zh-CN" sz="2400" b="1"/>
              <a:t>1957</a:t>
            </a:r>
            <a:r>
              <a:rPr lang="zh-CN" altLang="en-US" sz="2400" b="1"/>
              <a:t>年出版了他的名著</a:t>
            </a:r>
            <a:r>
              <a:rPr lang="en-US" altLang="zh-CN" sz="2400" b="1"/>
              <a:t>Dynamic Programming</a:t>
            </a:r>
            <a:r>
              <a:rPr lang="zh-CN" altLang="en-US" sz="2400" b="1"/>
              <a:t>，这是该领域的第一本著作。</a:t>
            </a:r>
            <a:r>
              <a:rPr lang="zh-CN" altLang="en-US" b="1"/>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482600" y="327025"/>
            <a:ext cx="723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网络流 </a:t>
            </a:r>
            <a:r>
              <a:rPr lang="en-US" altLang="zh-CN" sz="4000" b="1">
                <a:solidFill>
                  <a:srgbClr val="008080"/>
                </a:solidFill>
              </a:rPr>
              <a:t>= </a:t>
            </a:r>
            <a:r>
              <a:rPr lang="zh-CN" altLang="en-US" sz="4000" b="1">
                <a:solidFill>
                  <a:srgbClr val="008080"/>
                </a:solidFill>
              </a:rPr>
              <a:t>网络＋数据</a:t>
            </a:r>
            <a:r>
              <a:rPr lang="en-US" altLang="zh-CN" sz="4000" b="1">
                <a:solidFill>
                  <a:srgbClr val="008080"/>
                </a:solidFill>
              </a:rPr>
              <a:t>(</a:t>
            </a:r>
            <a:r>
              <a:rPr lang="zh-CN" altLang="en-US" sz="4000" b="1">
                <a:solidFill>
                  <a:srgbClr val="008080"/>
                </a:solidFill>
              </a:rPr>
              <a:t>运输网络</a:t>
            </a:r>
            <a:r>
              <a:rPr lang="en-US" altLang="zh-CN" sz="4000" b="1">
                <a:solidFill>
                  <a:srgbClr val="008080"/>
                </a:solidFill>
              </a:rPr>
              <a:t>)</a:t>
            </a:r>
          </a:p>
        </p:txBody>
      </p:sp>
      <p:sp>
        <p:nvSpPr>
          <p:cNvPr id="26642" name="Text Box 21"/>
          <p:cNvSpPr txBox="1">
            <a:spLocks noChangeArrowheads="1"/>
          </p:cNvSpPr>
          <p:nvPr/>
        </p:nvSpPr>
        <p:spPr bwMode="auto">
          <a:xfrm>
            <a:off x="1016000" y="5562600"/>
            <a:ext cx="355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7030A0"/>
                </a:solidFill>
                <a:ea typeface="黑体" panose="02010609060101010101" pitchFamily="49" charset="-122"/>
                <a:cs typeface="Times New Roman" panose="02020603050405020304" pitchFamily="18" charset="0"/>
              </a:rPr>
              <a:t>假定</a:t>
            </a:r>
            <a:r>
              <a:rPr lang="en-US" altLang="zh-CN" dirty="0">
                <a:solidFill>
                  <a:srgbClr val="7030A0"/>
                </a:solidFill>
                <a:ea typeface="黑体" panose="02010609060101010101" pitchFamily="49" charset="-122"/>
                <a:cs typeface="Times New Roman" panose="02020603050405020304" pitchFamily="18" charset="0"/>
              </a:rPr>
              <a:t>II</a:t>
            </a:r>
            <a:r>
              <a:rPr lang="zh-CN" altLang="en-US" dirty="0">
                <a:solidFill>
                  <a:schemeClr val="tx1"/>
                </a:solidFill>
                <a:ea typeface="黑体" panose="02010609060101010101" pitchFamily="49" charset="-122"/>
                <a:cs typeface="Times New Roman" panose="02020603050405020304" pitchFamily="18" charset="0"/>
              </a:rPr>
              <a:t>：弧没有容量限制</a:t>
            </a:r>
          </a:p>
        </p:txBody>
      </p:sp>
      <p:graphicFrame>
        <p:nvGraphicFramePr>
          <p:cNvPr id="13316" name="Object 17"/>
          <p:cNvGraphicFramePr>
            <a:graphicFrameLocks noChangeAspect="1"/>
          </p:cNvGraphicFramePr>
          <p:nvPr/>
        </p:nvGraphicFramePr>
        <p:xfrm>
          <a:off x="374650" y="1085850"/>
          <a:ext cx="3937000" cy="2832100"/>
        </p:xfrm>
        <a:graphic>
          <a:graphicData uri="http://schemas.openxmlformats.org/presentationml/2006/ole">
            <mc:AlternateContent xmlns:mc="http://schemas.openxmlformats.org/markup-compatibility/2006">
              <mc:Choice xmlns:v="urn:schemas-microsoft-com:vml" Requires="v">
                <p:oleObj spid="_x0000_s13447" name="Visio" r:id="rId3" imgW="2529434" imgH="1689324" progId="Visio.Drawing.11">
                  <p:embed/>
                </p:oleObj>
              </mc:Choice>
              <mc:Fallback>
                <p:oleObj name="Visio" r:id="rId3" imgW="2529434" imgH="1689324" progId="Visio.Drawing.11">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085850"/>
                        <a:ext cx="39370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7" name="Text Box 5"/>
          <p:cNvSpPr txBox="1">
            <a:spLocks noChangeArrowheads="1"/>
          </p:cNvSpPr>
          <p:nvPr/>
        </p:nvSpPr>
        <p:spPr bwMode="auto">
          <a:xfrm>
            <a:off x="4140200" y="1114437"/>
            <a:ext cx="45720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marL="342900" indent="-342900" algn="l">
              <a:spcBef>
                <a:spcPct val="50000"/>
              </a:spcBef>
              <a:buFont typeface="Wingdings" panose="05000000000000000000" pitchFamily="2" charset="2"/>
              <a:buChar char="l"/>
              <a:defRPr/>
            </a:pPr>
            <a:r>
              <a:rPr lang="en-US" altLang="zh-CN" dirty="0">
                <a:solidFill>
                  <a:schemeClr val="tx1"/>
                </a:solidFill>
                <a:ea typeface="黑体" panose="02010609060101010101" pitchFamily="49" charset="-122"/>
                <a:cs typeface="Times New Roman" panose="02020603050405020304" pitchFamily="18" charset="0"/>
              </a:rPr>
              <a:t>                       , </a:t>
            </a:r>
            <a:r>
              <a:rPr lang="en-US" altLang="zh-CN" i="1"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沿 沿弧 </a:t>
            </a:r>
            <a:r>
              <a:rPr lang="en-US" altLang="zh-CN" b="1" dirty="0">
                <a:solidFill>
                  <a:schemeClr val="tx1"/>
                </a:solidFill>
                <a:ea typeface="黑体" panose="02010609060101010101" pitchFamily="49" charset="-122"/>
                <a:cs typeface="Times New Roman" panose="02020603050405020304" pitchFamily="18" charset="0"/>
              </a:rPr>
              <a:t>(</a:t>
            </a:r>
            <a:r>
              <a:rPr lang="en-US" altLang="zh-CN" b="1" i="1" dirty="0" err="1">
                <a:solidFill>
                  <a:schemeClr val="tx1"/>
                </a:solidFill>
                <a:ea typeface="黑体" panose="02010609060101010101" pitchFamily="49" charset="-122"/>
                <a:cs typeface="Times New Roman" panose="02020603050405020304" pitchFamily="18" charset="0"/>
              </a:rPr>
              <a:t>i</a:t>
            </a:r>
            <a:r>
              <a:rPr lang="en-US" altLang="zh-CN" b="1" dirty="0">
                <a:solidFill>
                  <a:schemeClr val="tx1"/>
                </a:solidFill>
                <a:ea typeface="黑体" panose="02010609060101010101" pitchFamily="49" charset="-122"/>
                <a:cs typeface="Times New Roman" panose="02020603050405020304" pitchFamily="18" charset="0"/>
              </a:rPr>
              <a:t>, </a:t>
            </a:r>
            <a:r>
              <a:rPr lang="en-US" altLang="zh-CN" b="1" i="1" dirty="0">
                <a:solidFill>
                  <a:schemeClr val="tx1"/>
                </a:solidFill>
                <a:ea typeface="黑体" panose="02010609060101010101" pitchFamily="49" charset="-122"/>
                <a:cs typeface="Times New Roman" panose="02020603050405020304" pitchFamily="18" charset="0"/>
              </a:rPr>
              <a:t>j</a:t>
            </a:r>
            <a:r>
              <a:rPr lang="en-US" altLang="zh-CN" b="1" dirty="0">
                <a:solidFill>
                  <a:schemeClr val="tx1"/>
                </a:solidFill>
                <a:ea typeface="黑体" panose="02010609060101010101" pitchFamily="49" charset="-122"/>
                <a:cs typeface="Times New Roman" panose="02020603050405020304" pitchFamily="18" charset="0"/>
              </a:rPr>
              <a:t>)</a:t>
            </a:r>
            <a:endParaRPr lang="en-US" altLang="zh-CN" b="1" i="1" dirty="0">
              <a:solidFill>
                <a:schemeClr val="tx1"/>
              </a:solidFill>
              <a:ea typeface="黑体" panose="02010609060101010101" pitchFamily="49" charset="-122"/>
              <a:cs typeface="Times New Roman" panose="02020603050405020304" pitchFamily="18" charset="0"/>
            </a:endParaRPr>
          </a:p>
          <a:p>
            <a:pPr algn="l">
              <a:spcBef>
                <a:spcPct val="20000"/>
              </a:spcBef>
              <a:buFont typeface="Wingdings" pitchFamily="2" charset="2"/>
              <a:buNone/>
              <a:defRPr/>
            </a:pPr>
            <a:r>
              <a:rPr lang="zh-CN" altLang="en-US" dirty="0">
                <a:solidFill>
                  <a:schemeClr val="tx1"/>
                </a:solidFill>
                <a:ea typeface="黑体" panose="02010609060101010101" pitchFamily="49" charset="-122"/>
                <a:cs typeface="Times New Roman" panose="02020603050405020304" pitchFamily="18" charset="0"/>
              </a:rPr>
              <a:t>     运输 </a:t>
            </a:r>
            <a:r>
              <a:rPr lang="en-US" altLang="zh-CN" dirty="0">
                <a:solidFill>
                  <a:schemeClr val="tx1"/>
                </a:solidFill>
                <a:ea typeface="黑体" panose="02010609060101010101" pitchFamily="49" charset="-122"/>
                <a:cs typeface="Times New Roman" panose="02020603050405020304" pitchFamily="18" charset="0"/>
              </a:rPr>
              <a:t>1 </a:t>
            </a:r>
            <a:r>
              <a:rPr lang="zh-CN" altLang="en-US" dirty="0">
                <a:solidFill>
                  <a:schemeClr val="tx1"/>
                </a:solidFill>
                <a:ea typeface="黑体" panose="02010609060101010101" pitchFamily="49" charset="-122"/>
                <a:cs typeface="Times New Roman" panose="02020603050405020304" pitchFamily="18" charset="0"/>
              </a:rPr>
              <a:t>单位物品的费用</a:t>
            </a:r>
          </a:p>
        </p:txBody>
      </p:sp>
      <p:grpSp>
        <p:nvGrpSpPr>
          <p:cNvPr id="13318" name="组合 5"/>
          <p:cNvGrpSpPr>
            <a:grpSpLocks/>
          </p:cNvGrpSpPr>
          <p:nvPr/>
        </p:nvGrpSpPr>
        <p:grpSpPr bwMode="auto">
          <a:xfrm>
            <a:off x="4127500" y="2120901"/>
            <a:ext cx="4821238" cy="461665"/>
            <a:chOff x="4127500" y="2235200"/>
            <a:chExt cx="4821097" cy="461367"/>
          </a:xfrm>
        </p:grpSpPr>
        <p:sp>
          <p:nvSpPr>
            <p:cNvPr id="13329" name="矩形 4"/>
            <p:cNvSpPr>
              <a:spLocks noChangeArrowheads="1"/>
            </p:cNvSpPr>
            <p:nvPr/>
          </p:nvSpPr>
          <p:spPr bwMode="auto">
            <a:xfrm>
              <a:off x="4127500" y="2235200"/>
              <a:ext cx="4821097" cy="46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spcBef>
                  <a:spcPct val="50000"/>
                </a:spcBef>
                <a:buFont typeface="Wingdings" pitchFamily="2" charset="2"/>
                <a:buChar char="l"/>
              </a:pPr>
              <a:r>
                <a:rPr lang="zh-CN" altLang="en-US" dirty="0">
                  <a:solidFill>
                    <a:schemeClr val="tx1"/>
                  </a:solidFill>
                  <a:ea typeface="黑体" panose="02010609060101010101" pitchFamily="49" charset="-122"/>
                  <a:cs typeface="Times New Roman" panose="02020603050405020304" pitchFamily="18" charset="0"/>
                </a:rPr>
                <a:t>　　　　　 ，节点 </a:t>
              </a:r>
              <a:r>
                <a:rPr lang="en-US" altLang="zh-CN" b="1" i="1" dirty="0" err="1">
                  <a:solidFill>
                    <a:schemeClr val="tx1"/>
                  </a:solidFill>
                  <a:ea typeface="黑体" panose="02010609060101010101" pitchFamily="49" charset="-122"/>
                  <a:cs typeface="Times New Roman" panose="02020603050405020304" pitchFamily="18" charset="0"/>
                </a:rPr>
                <a:t>i</a:t>
              </a:r>
              <a:r>
                <a:rPr lang="en-US" altLang="zh-CN" b="1" i="1" dirty="0">
                  <a:solidFill>
                    <a:schemeClr val="tx1"/>
                  </a:solidFill>
                  <a:ea typeface="黑体" panose="02010609060101010101" pitchFamily="49" charset="-122"/>
                  <a:cs typeface="Times New Roman" panose="02020603050405020304" pitchFamily="18" charset="0"/>
                </a:rPr>
                <a:t> </a:t>
              </a: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的</a:t>
              </a:r>
              <a:r>
                <a:rPr lang="zh-CN" altLang="en-US" dirty="0">
                  <a:solidFill>
                    <a:srgbClr val="7030A0"/>
                  </a:solidFill>
                  <a:ea typeface="黑体" panose="02010609060101010101" pitchFamily="49" charset="-122"/>
                  <a:cs typeface="Times New Roman" panose="02020603050405020304" pitchFamily="18" charset="0"/>
                </a:rPr>
                <a:t>供给量</a:t>
              </a:r>
              <a:r>
                <a:rPr lang="zh-CN" altLang="en-US" i="1" dirty="0">
                  <a:solidFill>
                    <a:schemeClr val="tx1"/>
                  </a:solidFill>
                  <a:ea typeface="黑体" panose="02010609060101010101" pitchFamily="49" charset="-122"/>
                  <a:cs typeface="Times New Roman" panose="02020603050405020304" pitchFamily="18" charset="0"/>
                </a:rPr>
                <a:t> </a:t>
              </a:r>
            </a:p>
          </p:txBody>
        </p:sp>
        <p:pic>
          <p:nvPicPr>
            <p:cNvPr id="1333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88" y="2269034"/>
              <a:ext cx="15176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3319"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6613" y="1158875"/>
            <a:ext cx="23018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Group 21"/>
          <p:cNvGrpSpPr>
            <a:grpSpLocks/>
          </p:cNvGrpSpPr>
          <p:nvPr/>
        </p:nvGrpSpPr>
        <p:grpSpPr bwMode="auto">
          <a:xfrm>
            <a:off x="3868420" y="2733683"/>
            <a:ext cx="4821238" cy="833428"/>
            <a:chOff x="2512" y="1626"/>
            <a:chExt cx="3104" cy="526"/>
          </a:xfrm>
        </p:grpSpPr>
        <p:sp>
          <p:nvSpPr>
            <p:cNvPr id="13326" name="Text Box 18"/>
            <p:cNvSpPr txBox="1">
              <a:spLocks noChangeArrowheads="1"/>
            </p:cNvSpPr>
            <p:nvPr/>
          </p:nvSpPr>
          <p:spPr bwMode="auto">
            <a:xfrm>
              <a:off x="2512" y="1626"/>
              <a:ext cx="310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nchor="ct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lvl="1" algn="l">
                <a:spcBef>
                  <a:spcPct val="50000"/>
                </a:spcBef>
                <a:buFont typeface="Times New Roman" pitchFamily="18" charset="0"/>
                <a:buNone/>
              </a:pPr>
              <a:r>
                <a:rPr lang="zh-CN" altLang="en-US" dirty="0">
                  <a:solidFill>
                    <a:srgbClr val="CC0000"/>
                  </a:solidFill>
                  <a:ea typeface="黑体" panose="02010609060101010101" pitchFamily="49" charset="-122"/>
                  <a:cs typeface="Times New Roman" panose="02020603050405020304" pitchFamily="18" charset="0"/>
                </a:rPr>
                <a:t>注</a:t>
              </a:r>
              <a:r>
                <a:rPr lang="zh-CN" altLang="en-US" dirty="0">
                  <a:solidFill>
                    <a:schemeClr val="tx1"/>
                  </a:solidFill>
                  <a:ea typeface="黑体" panose="02010609060101010101" pitchFamily="49" charset="-122"/>
                  <a:cs typeface="Times New Roman" panose="02020603050405020304" pitchFamily="18" charset="0"/>
                </a:rPr>
                <a:t>：            表示节点 </a:t>
              </a:r>
              <a:r>
                <a:rPr lang="en-US" altLang="zh-CN" b="1" i="1" dirty="0" err="1">
                  <a:solidFill>
                    <a:schemeClr val="tx1"/>
                  </a:solidFill>
                  <a:ea typeface="黑体" panose="02010609060101010101" pitchFamily="49" charset="-122"/>
                  <a:cs typeface="Times New Roman" panose="02020603050405020304" pitchFamily="18" charset="0"/>
                </a:rPr>
                <a:t>i</a:t>
              </a:r>
              <a:r>
                <a:rPr lang="en-US" altLang="zh-CN" b="1"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是需求节点，需求量是</a:t>
              </a:r>
            </a:p>
          </p:txBody>
        </p:sp>
        <p:pic>
          <p:nvPicPr>
            <p:cNvPr id="2"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9" y="1670"/>
              <a:ext cx="6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328"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2" y="1904"/>
              <a:ext cx="4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Group 23"/>
          <p:cNvGrpSpPr>
            <a:grpSpLocks/>
          </p:cNvGrpSpPr>
          <p:nvPr/>
        </p:nvGrpSpPr>
        <p:grpSpPr bwMode="auto">
          <a:xfrm>
            <a:off x="1028700" y="4724400"/>
            <a:ext cx="5078413" cy="692150"/>
            <a:chOff x="648" y="2976"/>
            <a:chExt cx="3199" cy="436"/>
          </a:xfrm>
        </p:grpSpPr>
        <p:sp>
          <p:nvSpPr>
            <p:cNvPr id="13322" name="Text Box 17"/>
            <p:cNvSpPr txBox="1">
              <a:spLocks noChangeArrowheads="1"/>
            </p:cNvSpPr>
            <p:nvPr/>
          </p:nvSpPr>
          <p:spPr bwMode="auto">
            <a:xfrm>
              <a:off x="648" y="3013"/>
              <a:ext cx="8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7030A0"/>
                  </a:solidFill>
                  <a:ea typeface="黑体" panose="02010609060101010101" pitchFamily="49" charset="-122"/>
                  <a:cs typeface="Times New Roman" panose="02020603050405020304" pitchFamily="18" charset="0"/>
                </a:rPr>
                <a:t>假定 </a:t>
              </a:r>
              <a:r>
                <a:rPr lang="en-US" altLang="zh-CN">
                  <a:solidFill>
                    <a:srgbClr val="7030A0"/>
                  </a:solidFill>
                  <a:ea typeface="黑体" panose="02010609060101010101" pitchFamily="49" charset="-122"/>
                  <a:cs typeface="Times New Roman" panose="02020603050405020304" pitchFamily="18" charset="0"/>
                </a:rPr>
                <a:t>I</a:t>
              </a:r>
              <a:r>
                <a:rPr lang="zh-CN" altLang="en-US">
                  <a:solidFill>
                    <a:srgbClr val="7030A0"/>
                  </a:solidFill>
                  <a:ea typeface="黑体" panose="02010609060101010101" pitchFamily="49" charset="-122"/>
                  <a:cs typeface="Times New Roman" panose="02020603050405020304" pitchFamily="18" charset="0"/>
                </a:rPr>
                <a:t>：</a:t>
              </a:r>
            </a:p>
          </p:txBody>
        </p:sp>
        <p:grpSp>
          <p:nvGrpSpPr>
            <p:cNvPr id="13323" name="Group 22"/>
            <p:cNvGrpSpPr>
              <a:grpSpLocks/>
            </p:cNvGrpSpPr>
            <p:nvPr/>
          </p:nvGrpSpPr>
          <p:grpSpPr bwMode="auto">
            <a:xfrm>
              <a:off x="1320" y="2976"/>
              <a:ext cx="2527" cy="436"/>
              <a:chOff x="1320" y="2976"/>
              <a:chExt cx="2527" cy="436"/>
            </a:xfrm>
          </p:grpSpPr>
          <p:sp>
            <p:nvSpPr>
              <p:cNvPr id="13324" name="Text Box 18"/>
              <p:cNvSpPr txBox="1">
                <a:spLocks noChangeArrowheads="1"/>
              </p:cNvSpPr>
              <p:nvPr/>
            </p:nvSpPr>
            <p:spPr bwMode="auto">
              <a:xfrm>
                <a:off x="1320" y="3021"/>
                <a:ext cx="13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chemeClr val="tx1"/>
                    </a:solidFill>
                    <a:latin typeface="黑体" panose="02010609060101010101" pitchFamily="49" charset="-122"/>
                    <a:ea typeface="黑体" panose="02010609060101010101" pitchFamily="49" charset="-122"/>
                  </a:rPr>
                  <a:t>供需平衡，即</a:t>
                </a:r>
              </a:p>
            </p:txBody>
          </p:sp>
          <p:pic>
            <p:nvPicPr>
              <p:cNvPr id="13325"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0" y="2976"/>
                <a:ext cx="118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42"/>
                                        </p:tgtEl>
                                        <p:attrNameLst>
                                          <p:attrName>style.visibility</p:attrName>
                                        </p:attrNameLst>
                                      </p:cBhvr>
                                      <p:to>
                                        <p:strVal val="visible"/>
                                      </p:to>
                                    </p:set>
                                    <p:animEffect transition="in" filter="wipe(left)">
                                      <p:cBhvr>
                                        <p:cTn id="17" dur="500"/>
                                        <p:tgtEl>
                                          <p:spTgt spid="26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zh-CN" altLang="en-US" sz="3600" b="1">
                <a:solidFill>
                  <a:srgbClr val="0070C0"/>
                </a:solidFill>
                <a:latin typeface="Times New Roman" pitchFamily="18" charset="0"/>
                <a:ea typeface="黑体" pitchFamily="2" charset="-122"/>
              </a:rPr>
              <a:t>最优控制</a:t>
            </a:r>
            <a:r>
              <a:rPr lang="en-US" altLang="zh-CN" sz="3600" b="1">
                <a:solidFill>
                  <a:srgbClr val="0070C0"/>
                </a:solidFill>
                <a:latin typeface="Times New Roman" pitchFamily="18" charset="0"/>
                <a:ea typeface="黑体" pitchFamily="2" charset="-122"/>
              </a:rPr>
              <a:t>(</a:t>
            </a:r>
            <a:r>
              <a:rPr lang="en-US" altLang="zh-CN" b="1">
                <a:solidFill>
                  <a:srgbClr val="0070C0"/>
                </a:solidFill>
              </a:rPr>
              <a:t>optimal control</a:t>
            </a:r>
            <a:r>
              <a:rPr lang="en-US" altLang="zh-CN">
                <a:solidFill>
                  <a:srgbClr val="0070C0"/>
                </a:solidFill>
              </a:rPr>
              <a:t> </a:t>
            </a:r>
            <a:r>
              <a:rPr lang="en-US" altLang="zh-CN" sz="3600" b="1">
                <a:solidFill>
                  <a:srgbClr val="0070C0"/>
                </a:solidFill>
                <a:latin typeface="Times New Roman" pitchFamily="18" charset="0"/>
                <a:ea typeface="黑体" pitchFamily="2" charset="-122"/>
              </a:rPr>
              <a:t>)</a:t>
            </a:r>
          </a:p>
        </p:txBody>
      </p:sp>
      <p:sp>
        <p:nvSpPr>
          <p:cNvPr id="50179" name="Rectangle 3"/>
          <p:cNvSpPr>
            <a:spLocks noGrp="1"/>
          </p:cNvSpPr>
          <p:nvPr>
            <p:ph type="body" idx="1"/>
          </p:nvPr>
        </p:nvSpPr>
        <p:spPr>
          <a:xfrm>
            <a:off x="558800" y="1219200"/>
            <a:ext cx="8267700" cy="5173663"/>
          </a:xfrm>
        </p:spPr>
        <p:txBody>
          <a:bodyPr/>
          <a:lstStyle/>
          <a:p>
            <a:pPr>
              <a:lnSpc>
                <a:spcPct val="90000"/>
              </a:lnSpc>
            </a:pPr>
            <a:r>
              <a:rPr lang="zh-CN" altLang="en-US" sz="2400" b="1"/>
              <a:t>是</a:t>
            </a:r>
            <a:r>
              <a:rPr lang="zh-CN" altLang="en-US" sz="2400" b="1">
                <a:solidFill>
                  <a:srgbClr val="7030A0"/>
                </a:solidFill>
              </a:rPr>
              <a:t>现代控制理论</a:t>
            </a:r>
            <a:r>
              <a:rPr lang="zh-CN" altLang="en-US" sz="2400" b="1"/>
              <a:t>的</a:t>
            </a:r>
            <a:r>
              <a:rPr lang="zh-CN" altLang="en-US" sz="2400" b="1">
                <a:solidFill>
                  <a:srgbClr val="7030A0"/>
                </a:solidFill>
              </a:rPr>
              <a:t>核心</a:t>
            </a:r>
            <a:r>
              <a:rPr lang="zh-CN" altLang="en-US" sz="2400" b="1"/>
              <a:t>，它研究的</a:t>
            </a:r>
            <a:r>
              <a:rPr lang="zh-CN" altLang="en-US" sz="2400" b="1">
                <a:solidFill>
                  <a:srgbClr val="7030A0"/>
                </a:solidFill>
              </a:rPr>
              <a:t>主要问题</a:t>
            </a:r>
            <a:r>
              <a:rPr lang="zh-CN" altLang="en-US" sz="2400" b="1"/>
              <a:t>是：在满足一定约束条件下，寻求最优控制策略，使得性能指标取极大值或极小值</a:t>
            </a:r>
            <a:r>
              <a:rPr lang="zh-CN" altLang="en-US" sz="2400"/>
              <a:t> </a:t>
            </a:r>
            <a:r>
              <a:rPr lang="zh-CN" altLang="en-US" sz="2400" b="1"/>
              <a:t>。</a:t>
            </a:r>
          </a:p>
          <a:p>
            <a:pPr>
              <a:lnSpc>
                <a:spcPct val="90000"/>
              </a:lnSpc>
            </a:pPr>
            <a:r>
              <a:rPr lang="zh-CN" altLang="en-US" sz="2400" b="1">
                <a:solidFill>
                  <a:srgbClr val="7030A0"/>
                </a:solidFill>
              </a:rPr>
              <a:t>方法描述</a:t>
            </a:r>
            <a:r>
              <a:rPr lang="zh-CN" altLang="en-US" sz="2400" b="1"/>
              <a:t>：对一个受控的动力学系统或运动过程，从一类允许的控制方案中找出一个最优的控制方案，使系统的运动在由某个初始状态转移到指定的目标状态的同时，其性能指标值为最优</a:t>
            </a:r>
            <a:r>
              <a:rPr lang="zh-CN" altLang="en-US" sz="2400"/>
              <a:t> </a:t>
            </a:r>
            <a:r>
              <a:rPr lang="zh-CN" altLang="en-US" sz="2400" b="1"/>
              <a:t>。</a:t>
            </a:r>
          </a:p>
          <a:p>
            <a:pPr>
              <a:lnSpc>
                <a:spcPct val="90000"/>
              </a:lnSpc>
            </a:pPr>
            <a:r>
              <a:rPr lang="zh-CN" altLang="en-US" sz="2400" b="1">
                <a:solidFill>
                  <a:srgbClr val="7030A0"/>
                </a:solidFill>
              </a:rPr>
              <a:t>典型例子</a:t>
            </a:r>
          </a:p>
          <a:p>
            <a:pPr lvl="1">
              <a:lnSpc>
                <a:spcPct val="90000"/>
              </a:lnSpc>
            </a:pPr>
            <a:r>
              <a:rPr lang="zh-CN" altLang="en-US" sz="2400" b="1"/>
              <a:t>确定一个最优控制方式使空间飞行器由一个轨道转换到另一轨道过程中燃料消耗最少。</a:t>
            </a:r>
          </a:p>
          <a:p>
            <a:pPr lvl="1">
              <a:lnSpc>
                <a:spcPct val="90000"/>
              </a:lnSpc>
            </a:pPr>
            <a:r>
              <a:rPr lang="zh-CN" altLang="en-US" sz="2400" b="1"/>
              <a:t>选择一个温度的调节规律和相应的原料配比使化工反应过程的产量最大。</a:t>
            </a:r>
          </a:p>
          <a:p>
            <a:pPr lvl="1">
              <a:lnSpc>
                <a:spcPct val="90000"/>
              </a:lnSpc>
            </a:pPr>
            <a:r>
              <a:rPr lang="zh-CN" altLang="en-US" sz="2400" b="1"/>
              <a:t>制定一项最合理的人口政策使人口发展过程中老化指数、抚养指数和劳动力指数等为最优。</a:t>
            </a:r>
            <a:r>
              <a:rPr lang="zh-CN" altLang="en-US" sz="240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zh-CN" altLang="en-US" sz="3600" b="1">
                <a:solidFill>
                  <a:srgbClr val="0070C0"/>
                </a:solidFill>
                <a:latin typeface="Times New Roman" pitchFamily="18" charset="0"/>
                <a:ea typeface="黑体" pitchFamily="2" charset="-122"/>
              </a:rPr>
              <a:t>最优控制</a:t>
            </a:r>
            <a:r>
              <a:rPr lang="en-US" altLang="zh-CN" sz="3600" b="1">
                <a:solidFill>
                  <a:srgbClr val="0070C0"/>
                </a:solidFill>
                <a:latin typeface="Times New Roman" pitchFamily="18" charset="0"/>
                <a:ea typeface="黑体" pitchFamily="2" charset="-122"/>
              </a:rPr>
              <a:t>(</a:t>
            </a:r>
            <a:r>
              <a:rPr lang="zh-CN" altLang="en-US" sz="3600" b="1">
                <a:solidFill>
                  <a:srgbClr val="0070C0"/>
                </a:solidFill>
                <a:ea typeface="黑体" pitchFamily="2" charset="-122"/>
              </a:rPr>
              <a:t>续</a:t>
            </a:r>
            <a:r>
              <a:rPr lang="en-US" altLang="zh-CN" sz="3600" b="1">
                <a:solidFill>
                  <a:srgbClr val="0070C0"/>
                </a:solidFill>
                <a:latin typeface="Times New Roman" pitchFamily="18" charset="0"/>
                <a:ea typeface="黑体" pitchFamily="2" charset="-122"/>
              </a:rPr>
              <a:t>)</a:t>
            </a:r>
          </a:p>
        </p:txBody>
      </p:sp>
      <p:sp>
        <p:nvSpPr>
          <p:cNvPr id="51203" name="Rectangle 3"/>
          <p:cNvSpPr>
            <a:spLocks noGrp="1"/>
          </p:cNvSpPr>
          <p:nvPr>
            <p:ph type="body" idx="1"/>
          </p:nvPr>
        </p:nvSpPr>
        <p:spPr>
          <a:xfrm>
            <a:off x="571500" y="1206500"/>
            <a:ext cx="8077200" cy="4525963"/>
          </a:xfrm>
        </p:spPr>
        <p:txBody>
          <a:bodyPr/>
          <a:lstStyle/>
          <a:p>
            <a:pPr>
              <a:lnSpc>
                <a:spcPct val="90000"/>
              </a:lnSpc>
              <a:buFont typeface="Arial" pitchFamily="34" charset="0"/>
              <a:buNone/>
            </a:pPr>
            <a:endParaRPr lang="zh-CN" altLang="en-US" sz="2800" b="1"/>
          </a:p>
          <a:p>
            <a:pPr>
              <a:lnSpc>
                <a:spcPct val="90000"/>
              </a:lnSpc>
            </a:pPr>
            <a:r>
              <a:rPr lang="zh-CN" altLang="en-US" sz="2400" b="1"/>
              <a:t>是 </a:t>
            </a:r>
            <a:r>
              <a:rPr lang="en-US" altLang="zh-CN" sz="2400" b="1"/>
              <a:t>20 </a:t>
            </a:r>
            <a:r>
              <a:rPr lang="zh-CN" altLang="en-US" sz="2400" b="1"/>
              <a:t>世纪 </a:t>
            </a:r>
            <a:r>
              <a:rPr lang="en-US" altLang="zh-CN" sz="2400" b="1"/>
              <a:t>50 </a:t>
            </a:r>
            <a:r>
              <a:rPr lang="zh-CN" altLang="en-US" sz="2400" b="1"/>
              <a:t>年代中期在</a:t>
            </a:r>
            <a:r>
              <a:rPr lang="zh-CN" altLang="en-US" sz="2400" b="1">
                <a:solidFill>
                  <a:srgbClr val="7030A0"/>
                </a:solidFill>
              </a:rPr>
              <a:t>空间技术的推动</a:t>
            </a:r>
            <a:r>
              <a:rPr lang="zh-CN" altLang="en-US" sz="2400" b="1"/>
              <a:t>下开始形成和发展起来的 。</a:t>
            </a:r>
          </a:p>
          <a:p>
            <a:pPr>
              <a:lnSpc>
                <a:spcPct val="90000"/>
              </a:lnSpc>
            </a:pPr>
            <a:r>
              <a:rPr lang="zh-CN" altLang="en-US" sz="2400" b="1">
                <a:solidFill>
                  <a:srgbClr val="7030A0"/>
                </a:solidFill>
              </a:rPr>
              <a:t>开创性</a:t>
            </a:r>
            <a:r>
              <a:rPr lang="zh-CN" altLang="en-US" sz="2400" b="1"/>
              <a:t>工作是美国学者贝尔曼</a:t>
            </a:r>
            <a:r>
              <a:rPr lang="en-US" altLang="zh-CN" sz="2400" b="1"/>
              <a:t>1957</a:t>
            </a:r>
            <a:r>
              <a:rPr lang="zh-CN" altLang="en-US" sz="2400" b="1"/>
              <a:t>年提出的</a:t>
            </a:r>
            <a:r>
              <a:rPr lang="zh-CN" altLang="en-US" sz="2400" b="1">
                <a:hlinkClick r:id="rId2"/>
              </a:rPr>
              <a:t>动态规划</a:t>
            </a:r>
            <a:r>
              <a:rPr lang="zh-CN" altLang="en-US" sz="2400" b="1"/>
              <a:t>和前苏联学者庞特里亚金</a:t>
            </a:r>
            <a:r>
              <a:rPr lang="en-US" altLang="zh-CN" sz="2400" b="1"/>
              <a:t>1958</a:t>
            </a:r>
            <a:r>
              <a:rPr lang="zh-CN" altLang="en-US" sz="2400" b="1"/>
              <a:t>年提出的</a:t>
            </a:r>
            <a:r>
              <a:rPr lang="zh-CN" altLang="en-US" sz="2400" b="1">
                <a:hlinkClick r:id="rId3"/>
              </a:rPr>
              <a:t>极大值原理</a:t>
            </a:r>
            <a:r>
              <a:rPr lang="zh-CN" altLang="en-US" sz="2400" b="1"/>
              <a:t>。</a:t>
            </a:r>
          </a:p>
          <a:p>
            <a:pPr>
              <a:lnSpc>
                <a:spcPct val="90000"/>
              </a:lnSpc>
            </a:pPr>
            <a:r>
              <a:rPr lang="zh-CN" altLang="en-US" sz="2400" b="1">
                <a:solidFill>
                  <a:srgbClr val="7030A0"/>
                </a:solidFill>
              </a:rPr>
              <a:t>前期工作</a:t>
            </a:r>
            <a:r>
              <a:rPr lang="zh-CN" altLang="en-US" sz="2400" b="1"/>
              <a:t>应该追溯到维纳（</a:t>
            </a:r>
            <a:r>
              <a:rPr lang="en-US" altLang="zh-CN" sz="2400" b="1"/>
              <a:t>N.Wiener</a:t>
            </a:r>
            <a:r>
              <a:rPr lang="zh-CN" altLang="en-US" sz="2400" b="1"/>
              <a:t>）等人奠基的控制论（</a:t>
            </a:r>
            <a:r>
              <a:rPr lang="en-US" altLang="zh-CN" sz="2400" b="1"/>
              <a:t>Cybernetics</a:t>
            </a:r>
            <a:r>
              <a:rPr lang="zh-CN" altLang="en-US" sz="2400" b="1"/>
              <a:t>）。</a:t>
            </a:r>
            <a:r>
              <a:rPr lang="en-US" altLang="zh-CN" sz="2400" b="1"/>
              <a:t>1948</a:t>
            </a:r>
            <a:r>
              <a:rPr lang="zh-CN" altLang="en-US" sz="2400" b="1"/>
              <a:t>年维纳发表了题为</a:t>
            </a:r>
            <a:r>
              <a:rPr lang="en-US" altLang="zh-CN" sz="2400" b="1"/>
              <a:t>《</a:t>
            </a:r>
            <a:r>
              <a:rPr lang="zh-CN" altLang="en-US" sz="2400" b="1"/>
              <a:t>控制论</a:t>
            </a:r>
            <a:r>
              <a:rPr lang="en-US" altLang="zh-CN" sz="2400" b="1"/>
              <a:t>—</a:t>
            </a:r>
            <a:r>
              <a:rPr lang="zh-CN" altLang="en-US" sz="2400" b="1"/>
              <a:t>关于动物和机器中控制与通讯的科学</a:t>
            </a:r>
            <a:r>
              <a:rPr lang="en-US" altLang="zh-CN" sz="2400" b="1"/>
              <a:t>》</a:t>
            </a:r>
            <a:r>
              <a:rPr lang="zh-CN" altLang="en-US" sz="2400" b="1"/>
              <a:t>的论文，第一次科学的提出了信息、反馈和控制的概念，为最优控制理论的诞生和发展奠定了基础。</a:t>
            </a:r>
            <a:r>
              <a:rPr lang="zh-CN" altLang="en-US" sz="2400"/>
              <a:t> </a:t>
            </a:r>
            <a:endParaRPr lang="zh-CN" altLang="en-US" sz="2400" b="1"/>
          </a:p>
          <a:p>
            <a:pPr>
              <a:lnSpc>
                <a:spcPct val="90000"/>
              </a:lnSpc>
            </a:pPr>
            <a:r>
              <a:rPr lang="zh-CN" altLang="en-US" sz="2400" b="1"/>
              <a:t>线性系统在二次型性能指标下</a:t>
            </a:r>
            <a:r>
              <a:rPr lang="en-US" altLang="zh-CN" sz="2400" b="1">
                <a:solidFill>
                  <a:srgbClr val="7030A0"/>
                </a:solidFill>
              </a:rPr>
              <a:t>(LQ)</a:t>
            </a:r>
            <a:r>
              <a:rPr lang="zh-CN" altLang="en-US" sz="2400" b="1">
                <a:solidFill>
                  <a:srgbClr val="7030A0"/>
                </a:solidFill>
              </a:rPr>
              <a:t>的最优控制问题</a:t>
            </a:r>
            <a:r>
              <a:rPr lang="zh-CN" altLang="en-US" sz="2400" b="1"/>
              <a:t>则是卡尔曼在</a:t>
            </a:r>
            <a:r>
              <a:rPr lang="en-US" altLang="zh-CN" sz="2400" b="1"/>
              <a:t>60</a:t>
            </a:r>
            <a:r>
              <a:rPr lang="zh-CN" altLang="en-US" sz="2400" b="1"/>
              <a:t>年代初提出和解决的</a:t>
            </a:r>
            <a:r>
              <a:rPr lang="en-US" altLang="zh-CN" sz="2400" b="1"/>
              <a:t>.</a:t>
            </a:r>
            <a:r>
              <a:rPr lang="en-US" altLang="zh-CN" sz="240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4294967295"/>
          </p:nvPr>
        </p:nvSpPr>
        <p:spPr>
          <a:xfrm>
            <a:off x="768350" y="1123950"/>
            <a:ext cx="6985000" cy="666750"/>
          </a:xfrm>
        </p:spPr>
        <p:txBody>
          <a:bodyPr/>
          <a:lstStyle/>
          <a:p>
            <a:pPr eaLnBrk="1" hangingPunct="1">
              <a:buFont typeface="Monotype Sorts" pitchFamily="2" charset="2"/>
              <a:buChar char="l"/>
            </a:pPr>
            <a:r>
              <a:rPr lang="en-US" altLang="zh-CN" sz="3600" b="1">
                <a:ea typeface="大黑体" charset="-122"/>
              </a:rPr>
              <a:t> </a:t>
            </a:r>
            <a:r>
              <a:rPr lang="zh-CN" altLang="en-US" b="1">
                <a:ea typeface="大黑体" charset="-122"/>
              </a:rPr>
              <a:t>整数线性规划</a:t>
            </a:r>
            <a:endParaRPr lang="en-US" altLang="zh-CN" b="1">
              <a:ea typeface="大黑体" charset="-122"/>
            </a:endParaRPr>
          </a:p>
          <a:p>
            <a:pPr eaLnBrk="1" hangingPunct="1">
              <a:buFont typeface="Monotype Sorts" pitchFamily="2" charset="2"/>
              <a:buChar char="l"/>
            </a:pPr>
            <a:endParaRPr lang="en-US" altLang="zh-CN" sz="3600" b="1">
              <a:ea typeface="大黑体" charset="-122"/>
            </a:endParaRPr>
          </a:p>
          <a:p>
            <a:pPr eaLnBrk="1" hangingPunct="1">
              <a:buFont typeface="Arial" pitchFamily="34" charset="0"/>
              <a:buNone/>
            </a:pPr>
            <a:endParaRPr lang="en-US" altLang="zh-CN" sz="3600" b="1">
              <a:ea typeface="大黑体" charset="-122"/>
            </a:endParaRPr>
          </a:p>
          <a:p>
            <a:pPr eaLnBrk="1" hangingPunct="1">
              <a:buFont typeface="Arial" pitchFamily="34" charset="0"/>
              <a:buNone/>
            </a:pPr>
            <a:endParaRPr lang="zh-CN" altLang="en-US" sz="3600" b="1">
              <a:ea typeface="大黑体" charset="-122"/>
            </a:endParaRPr>
          </a:p>
          <a:p>
            <a:pPr eaLnBrk="1" hangingPunct="1">
              <a:buFont typeface="Monotype Sorts" pitchFamily="2" charset="2"/>
              <a:buNone/>
            </a:pPr>
            <a:r>
              <a:rPr lang="zh-CN" altLang="en-US" sz="3600" b="1">
                <a:ea typeface="大黑体" charset="-122"/>
              </a:rPr>
              <a:t>        </a:t>
            </a:r>
            <a:endParaRPr lang="zh-CN" altLang="en-US" sz="4400" b="1">
              <a:ea typeface="大黑体" charset="-122"/>
            </a:endParaRPr>
          </a:p>
        </p:txBody>
      </p:sp>
      <p:sp>
        <p:nvSpPr>
          <p:cNvPr id="45059" name="Rectangle 5"/>
          <p:cNvSpPr>
            <a:spLocks noChangeArrowheads="1"/>
          </p:cNvSpPr>
          <p:nvPr/>
        </p:nvSpPr>
        <p:spPr bwMode="auto">
          <a:xfrm>
            <a:off x="1193800" y="3165475"/>
            <a:ext cx="3949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a:r>
              <a:rPr lang="zh-CN" altLang="en-US" b="1"/>
              <a:t>－典型问题</a:t>
            </a:r>
            <a:r>
              <a:rPr lang="en-US" altLang="zh-CN" b="1"/>
              <a:t>(</a:t>
            </a:r>
            <a:r>
              <a:rPr lang="en-US" altLang="zh-CN" b="1">
                <a:solidFill>
                  <a:srgbClr val="CC0000"/>
                </a:solidFill>
              </a:rPr>
              <a:t>√</a:t>
            </a:r>
            <a:r>
              <a:rPr lang="en-US" altLang="zh-CN" b="1"/>
              <a:t>)</a:t>
            </a:r>
          </a:p>
          <a:p>
            <a:pPr algn="l"/>
            <a:r>
              <a:rPr lang="zh-CN" altLang="en-US" b="1"/>
              <a:t>－实用建模技术</a:t>
            </a:r>
            <a:r>
              <a:rPr lang="en-US" altLang="zh-CN" b="1"/>
              <a:t>(</a:t>
            </a:r>
            <a:r>
              <a:rPr lang="en-US" altLang="zh-CN" b="1">
                <a:solidFill>
                  <a:srgbClr val="CC0000"/>
                </a:solidFill>
              </a:rPr>
              <a:t>√</a:t>
            </a:r>
            <a:r>
              <a:rPr lang="en-US" altLang="zh-CN" b="1"/>
              <a:t>)</a:t>
            </a:r>
            <a:endParaRPr lang="zh-CN" altLang="en-US" b="1"/>
          </a:p>
          <a:p>
            <a:pPr algn="l"/>
            <a:r>
              <a:rPr lang="zh-CN" altLang="en-US" b="1"/>
              <a:t>－对偶理论</a:t>
            </a:r>
          </a:p>
        </p:txBody>
      </p:sp>
      <p:pic>
        <p:nvPicPr>
          <p:cNvPr id="522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888" y="1817688"/>
            <a:ext cx="61055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2229" name="Rectangle 6"/>
          <p:cNvSpPr>
            <a:spLocks noChangeArrowheads="1"/>
          </p:cNvSpPr>
          <p:nvPr/>
        </p:nvSpPr>
        <p:spPr bwMode="auto">
          <a:xfrm>
            <a:off x="774700" y="4638675"/>
            <a:ext cx="6896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a:buFont typeface="Wingdings" pitchFamily="2" charset="2"/>
              <a:buChar char="l"/>
            </a:pPr>
            <a:r>
              <a:rPr lang="zh-CN" altLang="en-US" sz="3600" b="1">
                <a:solidFill>
                  <a:schemeClr val="tx1"/>
                </a:solidFill>
              </a:rPr>
              <a:t> </a:t>
            </a:r>
            <a:r>
              <a:rPr lang="zh-CN" altLang="en-US" sz="3200" b="1">
                <a:solidFill>
                  <a:schemeClr val="tx1"/>
                </a:solidFill>
              </a:rPr>
              <a:t>求解整数线性规划的典型方法</a:t>
            </a:r>
            <a:endParaRPr lang="zh-CN" altLang="en-US" b="1"/>
          </a:p>
        </p:txBody>
      </p:sp>
      <p:sp>
        <p:nvSpPr>
          <p:cNvPr id="45063" name="Rectangle 6"/>
          <p:cNvSpPr>
            <a:spLocks noChangeArrowheads="1"/>
          </p:cNvSpPr>
          <p:nvPr/>
        </p:nvSpPr>
        <p:spPr bwMode="auto">
          <a:xfrm>
            <a:off x="1282700" y="5260975"/>
            <a:ext cx="3632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a:buFont typeface="Wingdings" pitchFamily="2" charset="2"/>
              <a:buNone/>
            </a:pPr>
            <a:r>
              <a:rPr lang="zh-CN" altLang="en-US" b="1"/>
              <a:t>－ </a:t>
            </a:r>
            <a:r>
              <a:rPr lang="en-US" altLang="zh-CN" b="1"/>
              <a:t>Gomory </a:t>
            </a:r>
            <a:r>
              <a:rPr lang="zh-CN" altLang="en-US" b="1"/>
              <a:t>割平面法</a:t>
            </a:r>
          </a:p>
          <a:p>
            <a:pPr algn="l">
              <a:buFont typeface="Wingdings" pitchFamily="2" charset="2"/>
              <a:buNone/>
            </a:pPr>
            <a:r>
              <a:rPr lang="zh-CN" altLang="en-US" b="1"/>
              <a:t>－ 分枝定界法</a:t>
            </a:r>
            <a:r>
              <a:rPr lang="en-US" altLang="zh-CN" b="1"/>
              <a:t>(</a:t>
            </a:r>
            <a:r>
              <a:rPr lang="en-US" altLang="zh-CN" b="1">
                <a:solidFill>
                  <a:srgbClr val="CC0000"/>
                </a:solidFill>
              </a:rPr>
              <a:t>√</a:t>
            </a:r>
            <a:r>
              <a:rPr lang="en-US" altLang="zh-CN" b="1"/>
              <a:t>)</a:t>
            </a:r>
            <a:endParaRPr lang="zh-CN" altLang="en-US" b="1"/>
          </a:p>
        </p:txBody>
      </p:sp>
      <p:sp>
        <p:nvSpPr>
          <p:cNvPr id="2" name="TextBox 1"/>
          <p:cNvSpPr txBox="1">
            <a:spLocks noChangeArrowheads="1"/>
          </p:cNvSpPr>
          <p:nvPr/>
        </p:nvSpPr>
        <p:spPr bwMode="auto">
          <a:xfrm>
            <a:off x="3111500" y="2514600"/>
            <a:ext cx="4572000" cy="461963"/>
          </a:xfrm>
          <a:prstGeom prst="rect">
            <a:avLst/>
          </a:prstGeom>
          <a:solidFill>
            <a:srgbClr val="92D05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wipe(up)">
                                      <p:cBhvr>
                                        <p:cTn id="12" dur="500"/>
                                        <p:tgtEl>
                                          <p:spTgt spid="45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063"/>
                                        </p:tgtEl>
                                        <p:attrNameLst>
                                          <p:attrName>style.visibility</p:attrName>
                                        </p:attrNameLst>
                                      </p:cBhvr>
                                      <p:to>
                                        <p:strVal val="visible"/>
                                      </p:to>
                                    </p:set>
                                    <p:animEffect transition="in" filter="wipe(up)">
                                      <p:cBhvr>
                                        <p:cTn id="17"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3" grpId="0"/>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711200" y="1866900"/>
            <a:ext cx="8026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914400" indent="-45720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sz="2800" dirty="0">
                <a:solidFill>
                  <a:schemeClr val="tx1"/>
                </a:solidFill>
                <a:latin typeface="黑体" pitchFamily="2" charset="-122"/>
                <a:ea typeface="黑体" pitchFamily="2" charset="-122"/>
              </a:rPr>
              <a:t>典型问题－</a:t>
            </a:r>
            <a:r>
              <a:rPr lang="zh-CN" altLang="en-US" sz="2800" dirty="0">
                <a:solidFill>
                  <a:srgbClr val="0070C0"/>
                </a:solidFill>
                <a:latin typeface="黑体" pitchFamily="2" charset="-122"/>
                <a:ea typeface="黑体" pitchFamily="2" charset="-122"/>
              </a:rPr>
              <a:t>建模</a:t>
            </a:r>
            <a:r>
              <a:rPr lang="zh-CN" altLang="en-US" sz="2800" dirty="0">
                <a:solidFill>
                  <a:schemeClr val="tx1"/>
                </a:solidFill>
                <a:latin typeface="黑体" pitchFamily="2" charset="-122"/>
                <a:ea typeface="黑体" pitchFamily="2" charset="-122"/>
              </a:rPr>
              <a:t>与</a:t>
            </a:r>
            <a:r>
              <a:rPr lang="zh-CN" altLang="en-US" sz="2800" dirty="0">
                <a:solidFill>
                  <a:srgbClr val="0070C0"/>
                </a:solidFill>
                <a:latin typeface="黑体" pitchFamily="2" charset="-122"/>
                <a:ea typeface="黑体" pitchFamily="2" charset="-122"/>
              </a:rPr>
              <a:t>应用</a:t>
            </a:r>
            <a:endParaRPr lang="en-US" altLang="zh-CN" sz="2800" dirty="0">
              <a:solidFill>
                <a:srgbClr val="0070C0"/>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集合分割与集合覆盖</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旅行商问题</a:t>
            </a:r>
            <a:endParaRPr lang="en-US" altLang="zh-CN" sz="2800" dirty="0">
              <a:solidFill>
                <a:schemeClr val="tx1"/>
              </a:solidFill>
              <a:latin typeface="黑体" pitchFamily="2" charset="-122"/>
              <a:ea typeface="黑体" pitchFamily="2" charset="-122"/>
            </a:endParaRPr>
          </a:p>
          <a:p>
            <a:pPr algn="l">
              <a:buFont typeface="Wingdings" pitchFamily="2" charset="2"/>
              <a:buChar char="l"/>
            </a:pPr>
            <a:r>
              <a:rPr lang="zh-CN" altLang="en-US" sz="2800" dirty="0">
                <a:solidFill>
                  <a:schemeClr val="tx1"/>
                </a:solidFill>
                <a:latin typeface="黑体" pitchFamily="2" charset="-122"/>
                <a:ea typeface="黑体" pitchFamily="2" charset="-122"/>
              </a:rPr>
              <a:t>建模技巧</a:t>
            </a:r>
            <a:r>
              <a:rPr lang="en-US" altLang="zh-CN" sz="2000" dirty="0">
                <a:solidFill>
                  <a:schemeClr val="tx1"/>
                </a:solidFill>
                <a:latin typeface="黑体" pitchFamily="2" charset="-122"/>
                <a:ea typeface="黑体" pitchFamily="2" charset="-122"/>
              </a:rPr>
              <a:t>(</a:t>
            </a:r>
            <a:r>
              <a:rPr lang="zh-CN" altLang="en-US" sz="2000" dirty="0">
                <a:solidFill>
                  <a:schemeClr val="tx1"/>
                </a:solidFill>
                <a:latin typeface="黑体" pitchFamily="2" charset="-122"/>
                <a:ea typeface="黑体" pitchFamily="2" charset="-122"/>
              </a:rPr>
              <a:t>或约束、分段目标函数、线性化技巧</a:t>
            </a:r>
            <a:r>
              <a:rPr lang="en-US" altLang="zh-CN" sz="2000" dirty="0">
                <a:solidFill>
                  <a:schemeClr val="tx1"/>
                </a:solidFill>
                <a:latin typeface="黑体" pitchFamily="2" charset="-122"/>
                <a:ea typeface="黑体" pitchFamily="2" charset="-122"/>
              </a:rPr>
              <a:t>)</a:t>
            </a:r>
            <a:r>
              <a:rPr lang="en-US" altLang="zh-CN" sz="2800" dirty="0">
                <a:solidFill>
                  <a:schemeClr val="tx1"/>
                </a:solidFill>
                <a:latin typeface="黑体" pitchFamily="2" charset="-122"/>
                <a:ea typeface="黑体" pitchFamily="2" charset="-122"/>
              </a:rPr>
              <a:t>—</a:t>
            </a:r>
            <a:r>
              <a:rPr lang="zh-CN" altLang="en-US" sz="2800" dirty="0">
                <a:solidFill>
                  <a:srgbClr val="0070C0"/>
                </a:solidFill>
                <a:latin typeface="黑体" pitchFamily="2" charset="-122"/>
                <a:ea typeface="黑体" pitchFamily="2" charset="-122"/>
              </a:rPr>
              <a:t>建模</a:t>
            </a:r>
            <a:endParaRPr lang="en-US" altLang="zh-CN" sz="2800" dirty="0">
              <a:solidFill>
                <a:srgbClr val="0070C0"/>
              </a:solidFill>
              <a:latin typeface="黑体" pitchFamily="2" charset="-122"/>
              <a:ea typeface="黑体" pitchFamily="2" charset="-122"/>
            </a:endParaRPr>
          </a:p>
          <a:p>
            <a:pPr algn="l">
              <a:buFont typeface="Wingdings" pitchFamily="2" charset="2"/>
              <a:buChar char="l"/>
            </a:pPr>
            <a:r>
              <a:rPr lang="zh-CN" altLang="en-US" sz="2800" dirty="0">
                <a:solidFill>
                  <a:schemeClr val="tx1"/>
                </a:solidFill>
                <a:latin typeface="黑体" pitchFamily="2" charset="-122"/>
                <a:ea typeface="黑体" pitchFamily="2" charset="-122"/>
              </a:rPr>
              <a:t>分枝定界法</a:t>
            </a:r>
            <a:r>
              <a:rPr lang="en-US" altLang="zh-CN" sz="2000" dirty="0">
                <a:solidFill>
                  <a:schemeClr val="tx1"/>
                </a:solidFill>
                <a:latin typeface="黑体" pitchFamily="2" charset="-122"/>
                <a:ea typeface="黑体" pitchFamily="2" charset="-122"/>
              </a:rPr>
              <a:t>(</a:t>
            </a:r>
            <a:r>
              <a:rPr lang="zh-CN" altLang="en-US" sz="2000" dirty="0">
                <a:solidFill>
                  <a:schemeClr val="tx1"/>
                </a:solidFill>
                <a:latin typeface="黑体" pitchFamily="2" charset="-122"/>
                <a:ea typeface="黑体" pitchFamily="2" charset="-122"/>
              </a:rPr>
              <a:t>非常重要的算法设计策略</a:t>
            </a:r>
            <a:r>
              <a:rPr lang="en-US" altLang="zh-CN" sz="2000" dirty="0">
                <a:solidFill>
                  <a:schemeClr val="tx1"/>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a:t>
            </a:r>
            <a:r>
              <a:rPr lang="zh-CN" altLang="en-US" sz="2800" dirty="0">
                <a:solidFill>
                  <a:srgbClr val="0070C0"/>
                </a:solidFill>
                <a:latin typeface="黑体" pitchFamily="2" charset="-122"/>
                <a:ea typeface="黑体" pitchFamily="2" charset="-122"/>
              </a:rPr>
              <a:t>方法</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线性规划的松弛</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分支与定界</a:t>
            </a:r>
            <a:endParaRPr lang="en-US" altLang="zh-CN" sz="2800" dirty="0">
              <a:solidFill>
                <a:schemeClr val="tx1"/>
              </a:solidFill>
              <a:latin typeface="黑体" pitchFamily="2" charset="-122"/>
              <a:ea typeface="黑体" pitchFamily="2" charset="-122"/>
            </a:endParaRPr>
          </a:p>
          <a:p>
            <a:pPr lvl="1" algn="l">
              <a:buFont typeface="Wingdings" pitchFamily="2" charset="2"/>
              <a:buChar char="u"/>
            </a:pPr>
            <a:r>
              <a:rPr lang="zh-CN" altLang="en-US" sz="2800" dirty="0">
                <a:solidFill>
                  <a:schemeClr val="tx1"/>
                </a:solidFill>
                <a:latin typeface="黑体" pitchFamily="2" charset="-122"/>
                <a:ea typeface="黑体" pitchFamily="2" charset="-122"/>
              </a:rPr>
              <a:t>深度优先搜素与对偶单纯形法</a:t>
            </a:r>
            <a:r>
              <a:rPr lang="en-US" altLang="zh-CN" sz="2800" dirty="0">
                <a:solidFill>
                  <a:schemeClr val="tx1"/>
                </a:solidFill>
                <a:latin typeface="黑体" pitchFamily="2" charset="-122"/>
                <a:ea typeface="黑体" pitchFamily="2" charset="-122"/>
              </a:rPr>
              <a:t>—</a:t>
            </a:r>
            <a:r>
              <a:rPr lang="zh-CN" altLang="en-US" sz="2800" dirty="0">
                <a:solidFill>
                  <a:srgbClr val="0070C0"/>
                </a:solidFill>
                <a:latin typeface="黑体" pitchFamily="2" charset="-122"/>
                <a:ea typeface="黑体" pitchFamily="2" charset="-122"/>
              </a:rPr>
              <a:t>重点</a:t>
            </a:r>
            <a:endParaRPr lang="en-US" altLang="zh-CN" sz="2800" dirty="0">
              <a:solidFill>
                <a:srgbClr val="0070C0"/>
              </a:solidFill>
              <a:latin typeface="黑体" pitchFamily="2" charset="-122"/>
              <a:ea typeface="黑体" pitchFamily="2" charset="-122"/>
            </a:endParaRPr>
          </a:p>
          <a:p>
            <a:pPr lvl="1" algn="l">
              <a:buFont typeface="Wingdings" pitchFamily="2" charset="2"/>
              <a:buChar char="u"/>
            </a:pPr>
            <a:endParaRPr lang="zh-CN" altLang="en-US" sz="2800" dirty="0">
              <a:solidFill>
                <a:srgbClr val="0070C0"/>
              </a:solidFill>
              <a:latin typeface="黑体" pitchFamily="2" charset="-122"/>
              <a:ea typeface="黑体" pitchFamily="2" charset="-122"/>
            </a:endParaRPr>
          </a:p>
        </p:txBody>
      </p:sp>
      <p:sp>
        <p:nvSpPr>
          <p:cNvPr id="53251" name="TextBox 2"/>
          <p:cNvSpPr txBox="1">
            <a:spLocks noChangeArrowheads="1"/>
          </p:cNvSpPr>
          <p:nvPr/>
        </p:nvSpPr>
        <p:spPr bwMode="auto">
          <a:xfrm>
            <a:off x="2298700" y="838200"/>
            <a:ext cx="4864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本节内容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2449513"/>
            <a:ext cx="49466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3"/>
          <p:cNvSpPr txBox="1">
            <a:spLocks noChangeArrowheads="1"/>
          </p:cNvSpPr>
          <p:nvPr/>
        </p:nvSpPr>
        <p:spPr bwMode="auto">
          <a:xfrm>
            <a:off x="698500" y="955675"/>
            <a:ext cx="83185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defRPr/>
            </a:pPr>
            <a:r>
              <a:rPr lang="zh-CN" altLang="en-US" dirty="0">
                <a:solidFill>
                  <a:schemeClr val="tx1"/>
                </a:solidFill>
                <a:ea typeface="黑体" panose="02010600030101010101" pitchFamily="2" charset="-122"/>
                <a:cs typeface="Times New Roman" panose="02020603050405020304" pitchFamily="18" charset="0"/>
              </a:rPr>
              <a:t>考虑移动通信公司，</a:t>
            </a:r>
            <a:r>
              <a:rPr lang="zh-CN" altLang="en-US" dirty="0">
                <a:solidFill>
                  <a:srgbClr val="7030A0"/>
                </a:solidFill>
                <a:ea typeface="黑体" panose="02010600030101010101" pitchFamily="2" charset="-122"/>
                <a:cs typeface="Times New Roman" panose="02020603050405020304" pitchFamily="18" charset="0"/>
              </a:rPr>
              <a:t>已知</a:t>
            </a:r>
            <a:endParaRPr lang="en-US" altLang="zh-CN" i="1" baseline="-25000" dirty="0">
              <a:solidFill>
                <a:srgbClr val="7030A0"/>
              </a:solidFill>
              <a:ea typeface="黑体" panose="02010600030101010101" pitchFamily="2" charset="-122"/>
              <a:cs typeface="Times New Roman" panose="02020603050405020304" pitchFamily="18" charset="0"/>
            </a:endParaRPr>
          </a:p>
          <a:p>
            <a:pPr algn="l">
              <a:spcBef>
                <a:spcPct val="20000"/>
              </a:spcBef>
              <a:buFont typeface="Wingdings" pitchFamily="2" charset="2"/>
              <a:buChar char="l"/>
              <a:defRPr/>
            </a:pPr>
            <a:r>
              <a:rPr lang="zh-CN" altLang="en-US" sz="2200" dirty="0">
                <a:solidFill>
                  <a:schemeClr val="tx1"/>
                </a:solidFill>
                <a:ea typeface="黑体" panose="02010600030101010101" pitchFamily="2" charset="-122"/>
                <a:cs typeface="Times New Roman" panose="02020603050405020304" pitchFamily="18" charset="0"/>
              </a:rPr>
              <a:t> </a:t>
            </a:r>
            <a:r>
              <a:rPr lang="zh-CN" altLang="en-US" b="1" dirty="0">
                <a:solidFill>
                  <a:schemeClr val="tx1"/>
                </a:solidFill>
                <a:ea typeface="黑体" panose="02010600030101010101" pitchFamily="2" charset="-122"/>
                <a:cs typeface="Times New Roman" panose="02020603050405020304" pitchFamily="18" charset="0"/>
              </a:rPr>
              <a:t> </a:t>
            </a:r>
            <a:r>
              <a:rPr lang="en-US" altLang="zh-CN" b="1" i="1" dirty="0">
                <a:solidFill>
                  <a:schemeClr val="tx1"/>
                </a:solidFill>
                <a:ea typeface="黑体" panose="02010600030101010101" pitchFamily="2" charset="-122"/>
                <a:cs typeface="Times New Roman" panose="02020603050405020304" pitchFamily="18" charset="0"/>
              </a:rPr>
              <a:t>n </a:t>
            </a:r>
            <a:r>
              <a:rPr lang="zh-CN" altLang="en-US" dirty="0">
                <a:solidFill>
                  <a:schemeClr val="tx1"/>
                </a:solidFill>
                <a:ea typeface="黑体" panose="02010600030101010101" pitchFamily="2" charset="-122"/>
                <a:cs typeface="Times New Roman" panose="02020603050405020304" pitchFamily="18" charset="0"/>
              </a:rPr>
              <a:t>个备选基站</a:t>
            </a:r>
            <a:r>
              <a:rPr lang="en-US" altLang="zh-CN" dirty="0">
                <a:solidFill>
                  <a:schemeClr val="tx1"/>
                </a:solidFill>
                <a:ea typeface="黑体" panose="02010600030101010101" pitchFamily="2" charset="-122"/>
                <a:cs typeface="Times New Roman" panose="02020603050405020304" pitchFamily="18" charset="0"/>
              </a:rPr>
              <a:t>(</a:t>
            </a:r>
            <a:r>
              <a:rPr lang="en-US" altLang="zh-CN" b="1" dirty="0">
                <a:solidFill>
                  <a:schemeClr val="tx1"/>
                </a:solidFill>
                <a:ea typeface="黑体" panose="02010600030101010101" pitchFamily="2" charset="-122"/>
                <a:cs typeface="Times New Roman" panose="02020603050405020304" pitchFamily="18" charset="0"/>
              </a:rPr>
              <a:t>base station</a:t>
            </a:r>
            <a:r>
              <a:rPr lang="en-US" altLang="zh-CN" dirty="0">
                <a:solidFill>
                  <a:schemeClr val="tx1"/>
                </a:solidFill>
                <a:ea typeface="黑体" panose="02010600030101010101" pitchFamily="2" charset="-122"/>
                <a:cs typeface="Times New Roman" panose="02020603050405020304" pitchFamily="18" charset="0"/>
              </a:rPr>
              <a:t>)</a:t>
            </a:r>
            <a:r>
              <a:rPr lang="zh-CN" altLang="en-US" dirty="0">
                <a:solidFill>
                  <a:schemeClr val="tx1"/>
                </a:solidFill>
                <a:ea typeface="黑体" panose="02010600030101010101" pitchFamily="2" charset="-122"/>
                <a:cs typeface="Times New Roman" panose="02020603050405020304" pitchFamily="18" charset="0"/>
              </a:rPr>
              <a:t>；建站成本 </a:t>
            </a:r>
            <a:r>
              <a:rPr lang="en-US" altLang="zh-CN" b="1" i="1" dirty="0" err="1">
                <a:solidFill>
                  <a:schemeClr val="tx1"/>
                </a:solidFill>
                <a:ea typeface="黑体" panose="02010600030101010101" pitchFamily="2" charset="-122"/>
                <a:cs typeface="Times New Roman" panose="02020603050405020304" pitchFamily="18" charset="0"/>
              </a:rPr>
              <a:t>c</a:t>
            </a:r>
            <a:r>
              <a:rPr lang="en-US" altLang="zh-CN" b="1" i="1" baseline="-25000" dirty="0" err="1">
                <a:solidFill>
                  <a:schemeClr val="tx1"/>
                </a:solidFill>
                <a:ea typeface="黑体" panose="02010600030101010101" pitchFamily="2" charset="-122"/>
                <a:cs typeface="Times New Roman" panose="02020603050405020304" pitchFamily="18" charset="0"/>
              </a:rPr>
              <a:t>j</a:t>
            </a:r>
            <a:r>
              <a:rPr lang="en-US" altLang="zh-CN" b="1" i="1" baseline="-25000" dirty="0">
                <a:solidFill>
                  <a:schemeClr val="tx1"/>
                </a:solidFill>
                <a:ea typeface="黑体" panose="02010600030101010101" pitchFamily="2" charset="-122"/>
                <a:cs typeface="Times New Roman" panose="02020603050405020304" pitchFamily="18" charset="0"/>
              </a:rPr>
              <a:t> , </a:t>
            </a:r>
            <a:r>
              <a:rPr lang="zh-CN" altLang="en-US" dirty="0">
                <a:solidFill>
                  <a:schemeClr val="tx1"/>
                </a:solidFill>
                <a:ea typeface="黑体" panose="02010600030101010101" pitchFamily="2" charset="-122"/>
                <a:cs typeface="Times New Roman" panose="02020603050405020304" pitchFamily="18" charset="0"/>
              </a:rPr>
              <a:t> </a:t>
            </a:r>
            <a:r>
              <a:rPr lang="en-US" altLang="zh-CN" i="1" dirty="0">
                <a:solidFill>
                  <a:schemeClr val="tx1"/>
                </a:solidFill>
                <a:ea typeface="黑体" panose="02010600030101010101" pitchFamily="2" charset="-122"/>
                <a:cs typeface="Times New Roman" panose="02020603050405020304" pitchFamily="18" charset="0"/>
              </a:rPr>
              <a:t>j </a:t>
            </a:r>
            <a:r>
              <a:rPr lang="en-US" altLang="zh-CN" dirty="0">
                <a:solidFill>
                  <a:schemeClr val="tx1"/>
                </a:solidFill>
                <a:ea typeface="黑体" panose="02010600030101010101" pitchFamily="2" charset="-122"/>
                <a:cs typeface="Times New Roman" panose="02020603050405020304" pitchFamily="18" charset="0"/>
              </a:rPr>
              <a:t>= 1,  …, </a:t>
            </a:r>
            <a:r>
              <a:rPr lang="en-US" altLang="zh-CN" i="1" dirty="0">
                <a:solidFill>
                  <a:schemeClr val="tx1"/>
                </a:solidFill>
                <a:ea typeface="黑体" panose="02010600030101010101" pitchFamily="2" charset="-122"/>
                <a:cs typeface="Times New Roman" panose="02020603050405020304" pitchFamily="18" charset="0"/>
              </a:rPr>
              <a:t>n </a:t>
            </a:r>
            <a:r>
              <a:rPr lang="zh-CN" altLang="en-US" dirty="0">
                <a:solidFill>
                  <a:schemeClr val="tx1"/>
                </a:solidFill>
                <a:ea typeface="黑体" panose="02010600030101010101" pitchFamily="2" charset="-122"/>
                <a:cs typeface="Times New Roman" panose="02020603050405020304" pitchFamily="18" charset="0"/>
              </a:rPr>
              <a:t>，</a:t>
            </a:r>
          </a:p>
          <a:p>
            <a:pPr marL="342900" indent="-342900" algn="l">
              <a:spcBef>
                <a:spcPct val="20000"/>
              </a:spcBef>
              <a:buFont typeface="Wingdings" panose="05000000000000000000" pitchFamily="2" charset="2"/>
              <a:buChar char="l"/>
              <a:defRPr/>
            </a:pPr>
            <a:r>
              <a:rPr lang="zh-CN" altLang="en-US" dirty="0">
                <a:solidFill>
                  <a:schemeClr val="tx1"/>
                </a:solidFill>
                <a:ea typeface="黑体" panose="02010600030101010101" pitchFamily="2" charset="-122"/>
                <a:cs typeface="Times New Roman" panose="02020603050405020304" pitchFamily="18" charset="0"/>
              </a:rPr>
              <a:t> </a:t>
            </a:r>
            <a:r>
              <a:rPr lang="en-US" altLang="zh-CN" b="1" i="1" dirty="0">
                <a:solidFill>
                  <a:schemeClr val="tx1"/>
                </a:solidFill>
                <a:ea typeface="黑体" panose="02010600030101010101" pitchFamily="2" charset="-122"/>
                <a:cs typeface="Times New Roman" panose="02020603050405020304" pitchFamily="18" charset="0"/>
              </a:rPr>
              <a:t>m</a:t>
            </a:r>
            <a:r>
              <a:rPr lang="en-US" altLang="zh-CN" i="1" dirty="0">
                <a:solidFill>
                  <a:schemeClr val="tx1"/>
                </a:solidFill>
                <a:ea typeface="黑体" panose="02010600030101010101" pitchFamily="2" charset="-122"/>
                <a:cs typeface="Times New Roman" panose="02020603050405020304" pitchFamily="18" charset="0"/>
              </a:rPr>
              <a:t> </a:t>
            </a:r>
            <a:r>
              <a:rPr lang="zh-CN" altLang="en-US" dirty="0">
                <a:solidFill>
                  <a:schemeClr val="tx1"/>
                </a:solidFill>
                <a:ea typeface="黑体" panose="02010600030101010101" pitchFamily="2" charset="-122"/>
                <a:cs typeface="Times New Roman" panose="02020603050405020304" pitchFamily="18" charset="0"/>
              </a:rPr>
              <a:t>个小区</a:t>
            </a:r>
            <a:r>
              <a:rPr lang="en-US" altLang="zh-CN" dirty="0">
                <a:solidFill>
                  <a:schemeClr val="tx1"/>
                </a:solidFill>
                <a:ea typeface="黑体" panose="02010600030101010101" pitchFamily="2" charset="-122"/>
                <a:cs typeface="Times New Roman" panose="02020603050405020304" pitchFamily="18" charset="0"/>
              </a:rPr>
              <a:t>(</a:t>
            </a:r>
            <a:r>
              <a:rPr lang="en-US" altLang="zh-CN" b="1" dirty="0">
                <a:solidFill>
                  <a:schemeClr val="tx1"/>
                </a:solidFill>
                <a:ea typeface="黑体" panose="02010600030101010101" pitchFamily="2" charset="-122"/>
                <a:cs typeface="Times New Roman" panose="02020603050405020304" pitchFamily="18" charset="0"/>
              </a:rPr>
              <a:t>cell</a:t>
            </a:r>
            <a:r>
              <a:rPr lang="en-US" altLang="zh-CN" dirty="0">
                <a:solidFill>
                  <a:schemeClr val="tx1"/>
                </a:solidFill>
                <a:ea typeface="黑体" panose="02010600030101010101" pitchFamily="2" charset="-122"/>
                <a:cs typeface="Times New Roman" panose="02020603050405020304" pitchFamily="18" charset="0"/>
              </a:rPr>
              <a:t>)</a:t>
            </a:r>
            <a:r>
              <a:rPr lang="zh-CN" altLang="en-US" dirty="0">
                <a:solidFill>
                  <a:schemeClr val="tx1"/>
                </a:solidFill>
                <a:ea typeface="黑体" panose="02010600030101010101" pitchFamily="2" charset="-122"/>
                <a:cs typeface="Times New Roman" panose="02020603050405020304" pitchFamily="18" charset="0"/>
              </a:rPr>
              <a:t>； </a:t>
            </a:r>
            <a:r>
              <a:rPr lang="en-US" altLang="zh-CN" b="1" i="1" dirty="0" err="1">
                <a:solidFill>
                  <a:schemeClr val="tx1"/>
                </a:solidFill>
                <a:ea typeface="黑体" panose="02010600030101010101" pitchFamily="2" charset="-122"/>
                <a:cs typeface="Times New Roman" panose="02020603050405020304" pitchFamily="18" charset="0"/>
              </a:rPr>
              <a:t>i</a:t>
            </a:r>
            <a:r>
              <a:rPr lang="en-US" altLang="zh-CN" b="1" i="1" dirty="0">
                <a:solidFill>
                  <a:schemeClr val="tx1"/>
                </a:solidFill>
                <a:ea typeface="黑体" panose="02010600030101010101" pitchFamily="2" charset="-122"/>
                <a:cs typeface="Times New Roman" panose="02020603050405020304" pitchFamily="18" charset="0"/>
              </a:rPr>
              <a:t> </a:t>
            </a:r>
            <a:r>
              <a:rPr lang="en-US" altLang="zh-CN" b="1" dirty="0">
                <a:solidFill>
                  <a:schemeClr val="tx1"/>
                </a:solidFill>
                <a:ea typeface="黑体" panose="02010600030101010101" pitchFamily="2" charset="-122"/>
                <a:cs typeface="Times New Roman" panose="02020603050405020304" pitchFamily="18" charset="0"/>
              </a:rPr>
              <a:t>= 1,  … , </a:t>
            </a:r>
            <a:r>
              <a:rPr lang="en-US" altLang="zh-CN" b="1" i="1" dirty="0">
                <a:solidFill>
                  <a:schemeClr val="tx1"/>
                </a:solidFill>
                <a:ea typeface="黑体" panose="02010600030101010101" pitchFamily="2" charset="-122"/>
                <a:cs typeface="Times New Roman" panose="02020603050405020304" pitchFamily="18" charset="0"/>
              </a:rPr>
              <a:t>m</a:t>
            </a:r>
            <a:endParaRPr lang="en-US" altLang="zh-CN" b="1" i="1" baseline="-25000" dirty="0">
              <a:solidFill>
                <a:schemeClr val="tx1"/>
              </a:solidFill>
              <a:ea typeface="黑体" panose="02010600030101010101" pitchFamily="2" charset="-122"/>
              <a:cs typeface="Times New Roman" panose="02020603050405020304" pitchFamily="18" charset="0"/>
            </a:endParaRPr>
          </a:p>
          <a:p>
            <a:pPr algn="l">
              <a:spcBef>
                <a:spcPct val="20000"/>
              </a:spcBef>
              <a:buFont typeface="Wingdings" pitchFamily="2" charset="2"/>
              <a:buChar char="l"/>
              <a:defRPr/>
            </a:pPr>
            <a:r>
              <a:rPr lang="en-US" altLang="zh-CN" i="1" dirty="0">
                <a:solidFill>
                  <a:schemeClr val="tx1"/>
                </a:solidFill>
                <a:ea typeface="黑体" panose="02010600030101010101" pitchFamily="2" charset="-122"/>
                <a:cs typeface="Times New Roman" panose="02020603050405020304" pitchFamily="18" charset="0"/>
              </a:rPr>
              <a:t> </a:t>
            </a:r>
            <a:r>
              <a:rPr lang="zh-CN" altLang="en-US" dirty="0">
                <a:solidFill>
                  <a:schemeClr val="tx1"/>
                </a:solidFill>
                <a:ea typeface="黑体" panose="02010600030101010101" pitchFamily="2" charset="-122"/>
                <a:cs typeface="Times New Roman" panose="02020603050405020304" pitchFamily="18" charset="0"/>
              </a:rPr>
              <a:t> 基站和小区的关系：</a:t>
            </a:r>
          </a:p>
        </p:txBody>
      </p:sp>
      <p:sp>
        <p:nvSpPr>
          <p:cNvPr id="54276" name="Text Box 2"/>
          <p:cNvSpPr txBox="1">
            <a:spLocks noChangeArrowheads="1"/>
          </p:cNvSpPr>
          <p:nvPr/>
        </p:nvSpPr>
        <p:spPr bwMode="auto">
          <a:xfrm>
            <a:off x="762000" y="327025"/>
            <a:ext cx="8216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a:solidFill>
                  <a:srgbClr val="0070C0"/>
                </a:solidFill>
                <a:latin typeface="黑体" pitchFamily="2" charset="-122"/>
                <a:ea typeface="黑体" pitchFamily="2" charset="-122"/>
              </a:rPr>
              <a:t>集合覆盖问题</a:t>
            </a:r>
            <a:r>
              <a:rPr lang="en-US" altLang="zh-CN" sz="3600" b="1">
                <a:solidFill>
                  <a:srgbClr val="0070C0"/>
                </a:solidFill>
              </a:rPr>
              <a:t>(set-covering problem)</a:t>
            </a:r>
            <a:endParaRPr lang="zh-CN" altLang="en-US" sz="3600" b="1">
              <a:solidFill>
                <a:srgbClr val="0070C0"/>
              </a:solidFill>
            </a:endParaRPr>
          </a:p>
        </p:txBody>
      </p:sp>
      <p:sp>
        <p:nvSpPr>
          <p:cNvPr id="420868" name="Rectangle 4"/>
          <p:cNvSpPr>
            <a:spLocks noChangeArrowheads="1"/>
          </p:cNvSpPr>
          <p:nvPr/>
        </p:nvSpPr>
        <p:spPr bwMode="auto">
          <a:xfrm>
            <a:off x="647700" y="3241675"/>
            <a:ext cx="76723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p>
            <a:r>
              <a:rPr lang="zh-CN" altLang="en-US" sz="2300">
                <a:solidFill>
                  <a:srgbClr val="7030A0"/>
                </a:solidFill>
                <a:latin typeface="黑体" pitchFamily="2" charset="-122"/>
                <a:ea typeface="黑体" pitchFamily="2" charset="-122"/>
              </a:rPr>
              <a:t>问题</a:t>
            </a:r>
            <a:r>
              <a:rPr lang="zh-CN" altLang="en-US" sz="2300">
                <a:solidFill>
                  <a:schemeClr val="tx1"/>
                </a:solidFill>
                <a:latin typeface="黑体" pitchFamily="2" charset="-122"/>
                <a:ea typeface="黑体" pitchFamily="2" charset="-122"/>
              </a:rPr>
              <a:t>：建哪些基站，能使所有小区被覆盖，且总成本最小</a:t>
            </a:r>
            <a:r>
              <a:rPr lang="en-US" altLang="zh-CN" sz="2300">
                <a:solidFill>
                  <a:schemeClr val="tx1"/>
                </a:solidFill>
                <a:latin typeface="黑体" pitchFamily="2" charset="-122"/>
                <a:ea typeface="黑体" pitchFamily="2" charset="-122"/>
              </a:rPr>
              <a:t>?</a:t>
            </a:r>
            <a:endParaRPr lang="zh-CN" altLang="en-US" sz="2300">
              <a:solidFill>
                <a:schemeClr val="tx1"/>
              </a:solidFill>
              <a:latin typeface="黑体" pitchFamily="2" charset="-122"/>
              <a:ea typeface="黑体" pitchFamily="2" charset="-122"/>
            </a:endParaRPr>
          </a:p>
        </p:txBody>
      </p:sp>
      <p:grpSp>
        <p:nvGrpSpPr>
          <p:cNvPr id="2" name="Group 11"/>
          <p:cNvGrpSpPr>
            <a:grpSpLocks/>
          </p:cNvGrpSpPr>
          <p:nvPr/>
        </p:nvGrpSpPr>
        <p:grpSpPr bwMode="auto">
          <a:xfrm>
            <a:off x="711200" y="3733800"/>
            <a:ext cx="5207000" cy="620713"/>
            <a:chOff x="424" y="2368"/>
            <a:chExt cx="3280" cy="391"/>
          </a:xfrm>
        </p:grpSpPr>
        <p:pic>
          <p:nvPicPr>
            <p:cNvPr id="5428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 y="2368"/>
              <a:ext cx="2384"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TextBox 11"/>
            <p:cNvSpPr txBox="1">
              <a:spLocks noChangeArrowheads="1"/>
            </p:cNvSpPr>
            <p:nvPr/>
          </p:nvSpPr>
          <p:spPr bwMode="auto">
            <a:xfrm>
              <a:off x="424" y="24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决策变量</a:t>
              </a:r>
            </a:p>
          </p:txBody>
        </p:sp>
      </p:grpSp>
      <p:pic>
        <p:nvPicPr>
          <p:cNvPr id="5325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4468813"/>
            <a:ext cx="526097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TextBox 3"/>
          <p:cNvSpPr txBox="1">
            <a:spLocks noChangeArrowheads="1"/>
          </p:cNvSpPr>
          <p:nvPr/>
        </p:nvSpPr>
        <p:spPr bwMode="auto">
          <a:xfrm>
            <a:off x="3225800" y="5789613"/>
            <a:ext cx="4241800" cy="460375"/>
          </a:xfrm>
          <a:prstGeom prst="rect">
            <a:avLst/>
          </a:prstGeom>
          <a:solidFill>
            <a:srgbClr val="92D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sp>
        <p:nvSpPr>
          <p:cNvPr id="58373" name="Text Box 9"/>
          <p:cNvSpPr txBox="1">
            <a:spLocks noChangeArrowheads="1"/>
          </p:cNvSpPr>
          <p:nvPr/>
        </p:nvSpPr>
        <p:spPr bwMode="auto">
          <a:xfrm>
            <a:off x="711200" y="6173788"/>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000">
                <a:solidFill>
                  <a:schemeClr val="tx1"/>
                </a:solidFill>
                <a:latin typeface="黑体" pitchFamily="2" charset="-122"/>
                <a:ea typeface="黑体" pitchFamily="2" charset="-122"/>
              </a:rPr>
              <a:t>合理地建立基站，使每个小区至少位于某个基站的服务覆盖范围内！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wipe(left)">
                                      <p:cBhvr>
                                        <p:cTn id="7" dur="500"/>
                                        <p:tgtEl>
                                          <p:spTgt spid="58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868"/>
                                        </p:tgtEl>
                                        <p:attrNameLst>
                                          <p:attrName>style.visibility</p:attrName>
                                        </p:attrNameLst>
                                      </p:cBhvr>
                                      <p:to>
                                        <p:strVal val="visible"/>
                                      </p:to>
                                    </p:set>
                                    <p:animEffect transition="in" filter="wipe(left)">
                                      <p:cBhvr>
                                        <p:cTn id="12" dur="500"/>
                                        <p:tgtEl>
                                          <p:spTgt spid="420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3257"/>
                                        </p:tgtEl>
                                        <p:attrNameLst>
                                          <p:attrName>style.visibility</p:attrName>
                                        </p:attrNameLst>
                                      </p:cBhvr>
                                      <p:to>
                                        <p:strVal val="visible"/>
                                      </p:to>
                                    </p:set>
                                    <p:animEffect transition="in" filter="wipe(up)">
                                      <p:cBhvr>
                                        <p:cTn id="22" dur="500"/>
                                        <p:tgtEl>
                                          <p:spTgt spid="532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373"/>
                                        </p:tgtEl>
                                        <p:attrNameLst>
                                          <p:attrName>style.visibility</p:attrName>
                                        </p:attrNameLst>
                                      </p:cBhvr>
                                      <p:to>
                                        <p:strVal val="visible"/>
                                      </p:to>
                                    </p:set>
                                    <p:animEffect transition="in" filter="wipe(left)">
                                      <p:cBhvr>
                                        <p:cTn id="32"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P spid="4" grpId="0" animBg="1"/>
      <p:bldP spid="5837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62000" y="314325"/>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集合分割问题</a:t>
            </a:r>
            <a:r>
              <a:rPr lang="en-US" altLang="zh-CN" sz="3600" b="1">
                <a:solidFill>
                  <a:srgbClr val="0070C0"/>
                </a:solidFill>
              </a:rPr>
              <a:t>(set-partitioning problem )</a:t>
            </a:r>
            <a:endParaRPr lang="zh-CN" altLang="en-US" sz="3600" b="1">
              <a:solidFill>
                <a:srgbClr val="0070C0"/>
              </a:solidFill>
            </a:endParaRPr>
          </a:p>
        </p:txBody>
      </p:sp>
      <p:sp>
        <p:nvSpPr>
          <p:cNvPr id="55299" name="Text Box 3"/>
          <p:cNvSpPr txBox="1">
            <a:spLocks noChangeArrowheads="1"/>
          </p:cNvSpPr>
          <p:nvPr/>
        </p:nvSpPr>
        <p:spPr bwMode="auto">
          <a:xfrm>
            <a:off x="698500" y="860425"/>
            <a:ext cx="812800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a:solidFill>
                  <a:schemeClr val="tx1"/>
                </a:solidFill>
                <a:ea typeface="黑体" pitchFamily="2" charset="-122"/>
                <a:cs typeface="Times New Roman" pitchFamily="18" charset="0"/>
              </a:rPr>
              <a:t>航空公司，</a:t>
            </a:r>
            <a:r>
              <a:rPr lang="zh-CN" altLang="en-US">
                <a:solidFill>
                  <a:srgbClr val="7030A0"/>
                </a:solidFill>
                <a:ea typeface="黑体" pitchFamily="2" charset="-122"/>
                <a:cs typeface="Times New Roman" pitchFamily="18" charset="0"/>
              </a:rPr>
              <a:t>已知</a:t>
            </a:r>
            <a:endParaRPr lang="en-US" altLang="zh-CN">
              <a:solidFill>
                <a:srgbClr val="7030A0"/>
              </a:solidFill>
              <a:ea typeface="黑体" pitchFamily="2" charset="-122"/>
              <a:cs typeface="Times New Roman" pitchFamily="18" charset="0"/>
            </a:endParaRPr>
          </a:p>
          <a:p>
            <a:pPr algn="l">
              <a:spcBef>
                <a:spcPct val="50000"/>
              </a:spcBef>
              <a:buFont typeface="Wingdings" pitchFamily="2" charset="2"/>
              <a:buChar char="l"/>
            </a:pPr>
            <a:r>
              <a:rPr lang="en-US" altLang="zh-CN" i="1">
                <a:solidFill>
                  <a:schemeClr val="tx1"/>
                </a:solidFill>
                <a:ea typeface="黑体" pitchFamily="2" charset="-122"/>
                <a:cs typeface="Times New Roman" pitchFamily="18" charset="0"/>
              </a:rPr>
              <a:t> </a:t>
            </a:r>
            <a:r>
              <a:rPr lang="en-US" altLang="zh-CN" b="1" i="1">
                <a:solidFill>
                  <a:schemeClr val="tx1"/>
                </a:solidFill>
                <a:ea typeface="黑体" pitchFamily="2" charset="-122"/>
                <a:cs typeface="Times New Roman" pitchFamily="18" charset="0"/>
              </a:rPr>
              <a:t>n</a:t>
            </a:r>
            <a:r>
              <a:rPr lang="zh-CN" altLang="en-US">
                <a:solidFill>
                  <a:schemeClr val="tx1"/>
                </a:solidFill>
                <a:ea typeface="黑体" pitchFamily="2" charset="-122"/>
                <a:cs typeface="Times New Roman" pitchFamily="18" charset="0"/>
              </a:rPr>
              <a:t>个可能的航线</a:t>
            </a:r>
            <a:r>
              <a:rPr lang="en-US" altLang="zh-CN">
                <a:solidFill>
                  <a:schemeClr val="tx1"/>
                </a:solidFill>
                <a:ea typeface="黑体" pitchFamily="2" charset="-122"/>
                <a:cs typeface="Times New Roman" pitchFamily="18" charset="0"/>
              </a:rPr>
              <a:t>(route)</a:t>
            </a:r>
            <a:r>
              <a:rPr lang="zh-CN" altLang="en-US">
                <a:solidFill>
                  <a:schemeClr val="tx1"/>
                </a:solidFill>
                <a:ea typeface="黑体" pitchFamily="2" charset="-122"/>
                <a:cs typeface="Times New Roman" pitchFamily="18" charset="0"/>
              </a:rPr>
              <a:t>；航线 </a:t>
            </a:r>
            <a:r>
              <a:rPr lang="en-US" altLang="zh-CN" b="1" i="1">
                <a:solidFill>
                  <a:schemeClr val="tx1"/>
                </a:solidFill>
                <a:ea typeface="黑体" pitchFamily="2" charset="-122"/>
                <a:cs typeface="Times New Roman" pitchFamily="18" charset="0"/>
              </a:rPr>
              <a:t>j</a:t>
            </a:r>
            <a:r>
              <a:rPr lang="en-US" altLang="zh-CN" b="1">
                <a:solidFill>
                  <a:schemeClr val="tx1"/>
                </a:solidFill>
                <a:ea typeface="黑体" pitchFamily="2" charset="-122"/>
                <a:cs typeface="Times New Roman" pitchFamily="18" charset="0"/>
              </a:rPr>
              <a:t> = 1, 2, …, </a:t>
            </a:r>
            <a:r>
              <a:rPr lang="en-US" altLang="zh-CN" b="1" i="1">
                <a:solidFill>
                  <a:schemeClr val="tx1"/>
                </a:solidFill>
                <a:ea typeface="黑体" pitchFamily="2" charset="-122"/>
                <a:cs typeface="Times New Roman" pitchFamily="18" charset="0"/>
              </a:rPr>
              <a:t>n</a:t>
            </a:r>
            <a:r>
              <a:rPr lang="en-US" altLang="zh-CN" i="1">
                <a:solidFill>
                  <a:schemeClr val="tx1"/>
                </a:solidFill>
                <a:ea typeface="黑体" pitchFamily="2" charset="-122"/>
                <a:cs typeface="Times New Roman" pitchFamily="18" charset="0"/>
              </a:rPr>
              <a:t> </a:t>
            </a:r>
            <a:r>
              <a:rPr lang="zh-CN" altLang="en-US">
                <a:solidFill>
                  <a:schemeClr val="tx1"/>
                </a:solidFill>
                <a:ea typeface="黑体" pitchFamily="2" charset="-122"/>
                <a:cs typeface="Times New Roman" pitchFamily="18" charset="0"/>
              </a:rPr>
              <a:t>，费用</a:t>
            </a:r>
            <a:r>
              <a:rPr lang="en-US" altLang="zh-CN" b="1" i="1">
                <a:solidFill>
                  <a:schemeClr val="tx1"/>
                </a:solidFill>
                <a:ea typeface="黑体" pitchFamily="2" charset="-122"/>
                <a:cs typeface="Times New Roman" pitchFamily="18" charset="0"/>
              </a:rPr>
              <a:t>c</a:t>
            </a:r>
            <a:r>
              <a:rPr lang="en-US" altLang="zh-CN" b="1" i="1" baseline="-25000">
                <a:solidFill>
                  <a:schemeClr val="tx1"/>
                </a:solidFill>
                <a:ea typeface="黑体" pitchFamily="2" charset="-122"/>
                <a:cs typeface="Times New Roman" pitchFamily="18" charset="0"/>
              </a:rPr>
              <a:t>j</a:t>
            </a:r>
          </a:p>
          <a:p>
            <a:pPr algn="l">
              <a:spcBef>
                <a:spcPct val="50000"/>
              </a:spcBef>
              <a:buFont typeface="Wingdings" pitchFamily="2" charset="2"/>
              <a:buChar char="l"/>
            </a:pPr>
            <a:r>
              <a:rPr lang="en-US" altLang="zh-CN" i="1">
                <a:solidFill>
                  <a:schemeClr val="tx1"/>
                </a:solidFill>
                <a:ea typeface="黑体" pitchFamily="2" charset="-122"/>
                <a:cs typeface="Times New Roman" pitchFamily="18" charset="0"/>
              </a:rPr>
              <a:t> </a:t>
            </a:r>
            <a:r>
              <a:rPr lang="en-US" altLang="zh-CN" b="1" i="1">
                <a:solidFill>
                  <a:schemeClr val="tx1"/>
                </a:solidFill>
                <a:ea typeface="黑体" pitchFamily="2" charset="-122"/>
                <a:cs typeface="Times New Roman" pitchFamily="18" charset="0"/>
              </a:rPr>
              <a:t>m</a:t>
            </a:r>
            <a:r>
              <a:rPr lang="en-US" altLang="zh-CN">
                <a:solidFill>
                  <a:schemeClr val="tx1"/>
                </a:solidFill>
                <a:ea typeface="黑体" pitchFamily="2" charset="-122"/>
                <a:cs typeface="Times New Roman" pitchFamily="18" charset="0"/>
              </a:rPr>
              <a:t> </a:t>
            </a:r>
            <a:r>
              <a:rPr lang="zh-CN" altLang="en-US">
                <a:solidFill>
                  <a:schemeClr val="tx1"/>
                </a:solidFill>
                <a:ea typeface="黑体" pitchFamily="2" charset="-122"/>
                <a:cs typeface="Times New Roman" pitchFamily="18" charset="0"/>
              </a:rPr>
              <a:t>个航段</a:t>
            </a:r>
            <a:r>
              <a:rPr lang="en-US" altLang="zh-CN">
                <a:solidFill>
                  <a:schemeClr val="tx1"/>
                </a:solidFill>
                <a:ea typeface="黑体" pitchFamily="2" charset="-122"/>
                <a:cs typeface="Times New Roman" pitchFamily="18" charset="0"/>
              </a:rPr>
              <a:t>(</a:t>
            </a:r>
            <a:r>
              <a:rPr lang="en-US" altLang="zh-CN" b="1">
                <a:solidFill>
                  <a:schemeClr val="tx1"/>
                </a:solidFill>
                <a:ea typeface="黑体" pitchFamily="2" charset="-122"/>
                <a:cs typeface="Times New Roman" pitchFamily="18" charset="0"/>
              </a:rPr>
              <a:t>leg</a:t>
            </a:r>
            <a:r>
              <a:rPr lang="en-US" altLang="zh-CN">
                <a:solidFill>
                  <a:schemeClr val="tx1"/>
                </a:solidFill>
                <a:ea typeface="黑体" pitchFamily="2" charset="-122"/>
                <a:cs typeface="Times New Roman" pitchFamily="18" charset="0"/>
              </a:rPr>
              <a:t>)</a:t>
            </a:r>
            <a:r>
              <a:rPr lang="zh-CN" altLang="en-US">
                <a:solidFill>
                  <a:schemeClr val="tx1"/>
                </a:solidFill>
                <a:ea typeface="黑体" pitchFamily="2" charset="-122"/>
                <a:cs typeface="Times New Roman" pitchFamily="18" charset="0"/>
              </a:rPr>
              <a:t>；航段 </a:t>
            </a:r>
            <a:r>
              <a:rPr lang="en-US" altLang="zh-CN" b="1" i="1">
                <a:solidFill>
                  <a:schemeClr val="tx1"/>
                </a:solidFill>
                <a:ea typeface="黑体" pitchFamily="2" charset="-122"/>
                <a:cs typeface="Times New Roman" pitchFamily="18" charset="0"/>
              </a:rPr>
              <a:t>i </a:t>
            </a:r>
            <a:r>
              <a:rPr lang="en-US" altLang="zh-CN" b="1">
                <a:solidFill>
                  <a:schemeClr val="tx1"/>
                </a:solidFill>
                <a:ea typeface="黑体" pitchFamily="2" charset="-122"/>
                <a:cs typeface="Times New Roman" pitchFamily="18" charset="0"/>
              </a:rPr>
              <a:t>= 1, 2, …, </a:t>
            </a:r>
            <a:r>
              <a:rPr lang="en-US" altLang="zh-CN" b="1" i="1">
                <a:solidFill>
                  <a:schemeClr val="tx1"/>
                </a:solidFill>
                <a:ea typeface="黑体" pitchFamily="2" charset="-122"/>
                <a:cs typeface="Times New Roman" pitchFamily="18" charset="0"/>
              </a:rPr>
              <a:t>m</a:t>
            </a:r>
            <a:r>
              <a:rPr lang="en-US" altLang="zh-CN" b="1">
                <a:solidFill>
                  <a:schemeClr val="tx1"/>
                </a:solidFill>
                <a:ea typeface="黑体" pitchFamily="2" charset="-122"/>
                <a:cs typeface="Times New Roman" pitchFamily="18" charset="0"/>
              </a:rPr>
              <a:t> </a:t>
            </a:r>
          </a:p>
          <a:p>
            <a:pPr algn="l">
              <a:spcBef>
                <a:spcPct val="30000"/>
              </a:spcBef>
              <a:buFont typeface="Wingdings" pitchFamily="2" charset="2"/>
              <a:buChar char="l"/>
            </a:pPr>
            <a:r>
              <a:rPr lang="zh-CN" altLang="en-US">
                <a:solidFill>
                  <a:schemeClr val="tx1"/>
                </a:solidFill>
                <a:ea typeface="黑体" pitchFamily="2" charset="-122"/>
                <a:cs typeface="Times New Roman" pitchFamily="18" charset="0"/>
              </a:rPr>
              <a:t>航段和航班的关系：</a:t>
            </a:r>
          </a:p>
        </p:txBody>
      </p:sp>
      <p:sp>
        <p:nvSpPr>
          <p:cNvPr id="419845" name="Rectangle 5"/>
          <p:cNvSpPr>
            <a:spLocks noChangeArrowheads="1"/>
          </p:cNvSpPr>
          <p:nvPr/>
        </p:nvSpPr>
        <p:spPr bwMode="auto">
          <a:xfrm>
            <a:off x="582613" y="3005138"/>
            <a:ext cx="8116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p>
            <a:pPr algn="l"/>
            <a:r>
              <a:rPr lang="zh-CN" altLang="en-US" dirty="0">
                <a:solidFill>
                  <a:srgbClr val="7030A0"/>
                </a:solidFill>
                <a:latin typeface="黑体" pitchFamily="2" charset="-122"/>
                <a:ea typeface="黑体" pitchFamily="2" charset="-122"/>
              </a:rPr>
              <a:t>问题</a:t>
            </a:r>
            <a:r>
              <a:rPr lang="zh-CN" altLang="en-US" dirty="0">
                <a:solidFill>
                  <a:schemeClr val="tx1"/>
                </a:solidFill>
                <a:latin typeface="黑体" pitchFamily="2" charset="-122"/>
                <a:ea typeface="黑体" pitchFamily="2" charset="-122"/>
              </a:rPr>
              <a:t>：开通哪些航线以涵盖这些既定航段，使得每个航段</a:t>
            </a:r>
            <a:endParaRPr lang="en-US" altLang="zh-CN" dirty="0">
              <a:solidFill>
                <a:schemeClr val="tx1"/>
              </a:solidFill>
              <a:latin typeface="黑体" pitchFamily="2" charset="-122"/>
              <a:ea typeface="黑体" pitchFamily="2" charset="-122"/>
            </a:endParaRPr>
          </a:p>
          <a:p>
            <a:pPr algn="l"/>
            <a:r>
              <a:rPr lang="zh-CN" altLang="en-US" dirty="0">
                <a:solidFill>
                  <a:srgbClr val="7030A0"/>
                </a:solidFill>
                <a:latin typeface="黑体" pitchFamily="2" charset="-122"/>
                <a:ea typeface="黑体" pitchFamily="2" charset="-122"/>
              </a:rPr>
              <a:t>归属且仅归属于一个</a:t>
            </a:r>
            <a:r>
              <a:rPr lang="zh-CN" altLang="en-US" dirty="0">
                <a:solidFill>
                  <a:schemeClr val="tx1"/>
                </a:solidFill>
                <a:latin typeface="黑体" pitchFamily="2" charset="-122"/>
                <a:ea typeface="黑体" pitchFamily="2" charset="-122"/>
              </a:rPr>
              <a:t>航线，且总成本最低</a:t>
            </a:r>
            <a:r>
              <a:rPr lang="en-US" altLang="zh-CN" dirty="0">
                <a:solidFill>
                  <a:schemeClr val="tx1"/>
                </a:solidFill>
                <a:latin typeface="黑体" pitchFamily="2" charset="-122"/>
                <a:ea typeface="黑体" pitchFamily="2" charset="-122"/>
              </a:rPr>
              <a:t>.</a:t>
            </a:r>
            <a:endParaRPr lang="zh-CN" altLang="en-US" dirty="0">
              <a:solidFill>
                <a:schemeClr val="tx1"/>
              </a:solidFill>
              <a:latin typeface="黑体" pitchFamily="2" charset="-122"/>
              <a:ea typeface="黑体" pitchFamily="2" charset="-122"/>
            </a:endParaRPr>
          </a:p>
        </p:txBody>
      </p:sp>
      <p:pic>
        <p:nvPicPr>
          <p:cNvPr id="4711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975" y="2365375"/>
            <a:ext cx="48037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12"/>
          <p:cNvGrpSpPr>
            <a:grpSpLocks/>
          </p:cNvGrpSpPr>
          <p:nvPr/>
        </p:nvGrpSpPr>
        <p:grpSpPr bwMode="auto">
          <a:xfrm>
            <a:off x="635000" y="3930650"/>
            <a:ext cx="4533900" cy="555625"/>
            <a:chOff x="488" y="2668"/>
            <a:chExt cx="3014" cy="452"/>
          </a:xfrm>
        </p:grpSpPr>
        <p:sp>
          <p:nvSpPr>
            <p:cNvPr id="55306" name="TextBox 14"/>
            <p:cNvSpPr txBox="1">
              <a:spLocks noChangeArrowheads="1"/>
            </p:cNvSpPr>
            <p:nvPr/>
          </p:nvSpPr>
          <p:spPr bwMode="auto">
            <a:xfrm>
              <a:off x="488" y="2727"/>
              <a:ext cx="10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决策变量</a:t>
              </a:r>
            </a:p>
          </p:txBody>
        </p:sp>
        <p:pic>
          <p:nvPicPr>
            <p:cNvPr id="5530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 y="2668"/>
              <a:ext cx="201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5428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502150"/>
            <a:ext cx="50546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 name="TextBox 12"/>
          <p:cNvSpPr txBox="1">
            <a:spLocks noChangeArrowheads="1"/>
          </p:cNvSpPr>
          <p:nvPr/>
        </p:nvSpPr>
        <p:spPr bwMode="auto">
          <a:xfrm>
            <a:off x="2278063" y="5727700"/>
            <a:ext cx="3817937" cy="461963"/>
          </a:xfrm>
          <a:prstGeom prst="rect">
            <a:avLst/>
          </a:prstGeom>
          <a:solidFill>
            <a:srgbClr val="92D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sp>
        <p:nvSpPr>
          <p:cNvPr id="57349" name="Text Box 10"/>
          <p:cNvSpPr txBox="1">
            <a:spLocks noChangeArrowheads="1"/>
          </p:cNvSpPr>
          <p:nvPr/>
        </p:nvSpPr>
        <p:spPr bwMode="auto">
          <a:xfrm>
            <a:off x="5605463" y="4592638"/>
            <a:ext cx="3221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000" dirty="0">
                <a:solidFill>
                  <a:schemeClr val="tx1"/>
                </a:solidFill>
                <a:latin typeface="黑体" pitchFamily="2" charset="-122"/>
                <a:ea typeface="黑体" pitchFamily="2" charset="-122"/>
              </a:rPr>
              <a:t>把航段合理的、不重不漏地安排到不同的航线上！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111"/>
                                        </p:tgtEl>
                                        <p:attrNameLst>
                                          <p:attrName>style.visibility</p:attrName>
                                        </p:attrNameLst>
                                      </p:cBhvr>
                                      <p:to>
                                        <p:strVal val="visible"/>
                                      </p:to>
                                    </p:set>
                                    <p:animEffect transition="in" filter="wipe(up)">
                                      <p:cBhvr>
                                        <p:cTn id="7" dur="500"/>
                                        <p:tgtEl>
                                          <p:spTgt spid="47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845"/>
                                        </p:tgtEl>
                                        <p:attrNameLst>
                                          <p:attrName>style.visibility</p:attrName>
                                        </p:attrNameLst>
                                      </p:cBhvr>
                                      <p:to>
                                        <p:strVal val="visible"/>
                                      </p:to>
                                    </p:set>
                                    <p:animEffect transition="in" filter="wipe(up)">
                                      <p:cBhvr>
                                        <p:cTn id="12" dur="500"/>
                                        <p:tgtEl>
                                          <p:spTgt spid="419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4282"/>
                                        </p:tgtEl>
                                        <p:attrNameLst>
                                          <p:attrName>style.visibility</p:attrName>
                                        </p:attrNameLst>
                                      </p:cBhvr>
                                      <p:to>
                                        <p:strVal val="visible"/>
                                      </p:to>
                                    </p:set>
                                    <p:animEffect transition="in" filter="wipe(up)">
                                      <p:cBhvr>
                                        <p:cTn id="22" dur="500"/>
                                        <p:tgtEl>
                                          <p:spTgt spid="54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7349"/>
                                        </p:tgtEl>
                                        <p:attrNameLst>
                                          <p:attrName>style.visibility</p:attrName>
                                        </p:attrNameLst>
                                      </p:cBhvr>
                                      <p:to>
                                        <p:strVal val="visible"/>
                                      </p:to>
                                    </p:set>
                                    <p:animEffect transition="in" filter="wipe(up)">
                                      <p:cBhvr>
                                        <p:cTn id="32"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p:bldP spid="13" grpId="0" animBg="1"/>
      <p:bldP spid="5734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82600" y="377825"/>
            <a:ext cx="848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4000" b="1">
                <a:solidFill>
                  <a:srgbClr val="0070C0"/>
                </a:solidFill>
              </a:rPr>
              <a:t> </a:t>
            </a:r>
            <a:r>
              <a:rPr lang="zh-CN" altLang="en-US" sz="4000" b="1">
                <a:solidFill>
                  <a:srgbClr val="0070C0"/>
                </a:solidFill>
              </a:rPr>
              <a:t>旅行商问题</a:t>
            </a:r>
            <a:r>
              <a:rPr lang="en-US" altLang="zh-CN" sz="2800" b="1">
                <a:solidFill>
                  <a:srgbClr val="0070C0"/>
                </a:solidFill>
              </a:rPr>
              <a:t>(traveling salesman problem, TSP)</a:t>
            </a:r>
          </a:p>
        </p:txBody>
      </p:sp>
      <p:sp>
        <p:nvSpPr>
          <p:cNvPr id="55299" name="Rectangle 3"/>
          <p:cNvSpPr>
            <a:spLocks noChangeArrowheads="1"/>
          </p:cNvSpPr>
          <p:nvPr/>
        </p:nvSpPr>
        <p:spPr bwMode="auto">
          <a:xfrm>
            <a:off x="635000" y="1265238"/>
            <a:ext cx="4851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p>
            <a:pPr algn="l">
              <a:buFont typeface="Wingdings" pitchFamily="2" charset="2"/>
              <a:buChar char="l"/>
            </a:pPr>
            <a:r>
              <a:rPr lang="zh-CN" altLang="en-US">
                <a:solidFill>
                  <a:schemeClr val="tx1"/>
                </a:solidFill>
                <a:ea typeface="黑体" pitchFamily="2" charset="-122"/>
                <a:cs typeface="Times New Roman" pitchFamily="18" charset="0"/>
              </a:rPr>
              <a:t> 城市两两之间的成本为</a:t>
            </a:r>
            <a:r>
              <a:rPr lang="en-US" altLang="zh-CN" b="1" i="1">
                <a:solidFill>
                  <a:schemeClr val="tx1"/>
                </a:solidFill>
                <a:ea typeface="黑体" pitchFamily="2" charset="-122"/>
                <a:cs typeface="Times New Roman" pitchFamily="18" charset="0"/>
              </a:rPr>
              <a:t>c</a:t>
            </a:r>
            <a:r>
              <a:rPr lang="en-US" altLang="zh-CN" b="1" i="1" baseline="-25000">
                <a:solidFill>
                  <a:schemeClr val="tx1"/>
                </a:solidFill>
                <a:ea typeface="黑体" pitchFamily="2" charset="-122"/>
                <a:cs typeface="Times New Roman" pitchFamily="18" charset="0"/>
              </a:rPr>
              <a:t>ij.</a:t>
            </a:r>
          </a:p>
          <a:p>
            <a:pPr algn="l">
              <a:buFont typeface="Wingdings" pitchFamily="2" charset="2"/>
              <a:buChar char="l"/>
            </a:pPr>
            <a:r>
              <a:rPr lang="zh-CN" altLang="en-US">
                <a:solidFill>
                  <a:schemeClr val="tx1"/>
                </a:solidFill>
                <a:ea typeface="黑体" pitchFamily="2" charset="-122"/>
                <a:cs typeface="Times New Roman" pitchFamily="18" charset="0"/>
              </a:rPr>
              <a:t> 旅行商从城市 </a:t>
            </a:r>
            <a:r>
              <a:rPr lang="en-US" altLang="zh-CN">
                <a:solidFill>
                  <a:schemeClr val="tx1"/>
                </a:solidFill>
                <a:ea typeface="黑体" pitchFamily="2" charset="-122"/>
                <a:cs typeface="Times New Roman" pitchFamily="18" charset="0"/>
              </a:rPr>
              <a:t>1 </a:t>
            </a:r>
            <a:r>
              <a:rPr lang="zh-CN" altLang="en-US">
                <a:solidFill>
                  <a:schemeClr val="tx1"/>
                </a:solidFill>
                <a:ea typeface="黑体" pitchFamily="2" charset="-122"/>
                <a:cs typeface="Times New Roman" pitchFamily="18" charset="0"/>
              </a:rPr>
              <a:t>出发，周游城</a:t>
            </a:r>
          </a:p>
          <a:p>
            <a:pPr algn="l">
              <a:buFont typeface="Wingdings" pitchFamily="2" charset="2"/>
              <a:buNone/>
            </a:pPr>
            <a:r>
              <a:rPr lang="zh-CN" altLang="en-US">
                <a:solidFill>
                  <a:schemeClr val="tx1"/>
                </a:solidFill>
                <a:ea typeface="黑体" pitchFamily="2" charset="-122"/>
                <a:cs typeface="Times New Roman" pitchFamily="18" charset="0"/>
              </a:rPr>
              <a:t>   市</a:t>
            </a:r>
            <a:r>
              <a:rPr lang="en-US" altLang="zh-CN">
                <a:solidFill>
                  <a:schemeClr val="tx1"/>
                </a:solidFill>
                <a:ea typeface="黑体" pitchFamily="2" charset="-122"/>
                <a:cs typeface="Times New Roman" pitchFamily="18" charset="0"/>
              </a:rPr>
              <a:t> </a:t>
            </a:r>
            <a:r>
              <a:rPr lang="en-US" altLang="zh-CN" b="1">
                <a:solidFill>
                  <a:schemeClr val="tx1"/>
                </a:solidFill>
                <a:ea typeface="黑体" pitchFamily="2" charset="-122"/>
                <a:cs typeface="Times New Roman" pitchFamily="18" charset="0"/>
              </a:rPr>
              <a:t>2, ……</a:t>
            </a:r>
            <a:r>
              <a:rPr lang="zh-CN" altLang="en-US" b="1">
                <a:solidFill>
                  <a:schemeClr val="tx1"/>
                </a:solidFill>
                <a:ea typeface="黑体" pitchFamily="2" charset="-122"/>
                <a:cs typeface="Times New Roman" pitchFamily="18" charset="0"/>
              </a:rPr>
              <a:t>，</a:t>
            </a:r>
            <a:r>
              <a:rPr lang="en-US" altLang="zh-CN" b="1" i="1">
                <a:solidFill>
                  <a:schemeClr val="tx1"/>
                </a:solidFill>
                <a:ea typeface="黑体" pitchFamily="2" charset="-122"/>
                <a:cs typeface="Times New Roman" pitchFamily="18" charset="0"/>
              </a:rPr>
              <a:t>n</a:t>
            </a:r>
            <a:r>
              <a:rPr lang="zh-CN" altLang="en-US">
                <a:solidFill>
                  <a:schemeClr val="tx1"/>
                </a:solidFill>
                <a:ea typeface="黑体" pitchFamily="2" charset="-122"/>
                <a:cs typeface="Times New Roman" pitchFamily="18" charset="0"/>
              </a:rPr>
              <a:t>；</a:t>
            </a:r>
          </a:p>
          <a:p>
            <a:pPr algn="l">
              <a:buFont typeface="Wingdings" pitchFamily="2" charset="2"/>
              <a:buChar char="l"/>
            </a:pPr>
            <a:r>
              <a:rPr lang="zh-CN" altLang="en-US">
                <a:solidFill>
                  <a:schemeClr val="tx1"/>
                </a:solidFill>
                <a:ea typeface="黑体" pitchFamily="2" charset="-122"/>
                <a:cs typeface="Times New Roman" pitchFamily="18" charset="0"/>
              </a:rPr>
              <a:t> 每个城市只经过一次，最后回</a:t>
            </a:r>
          </a:p>
          <a:p>
            <a:pPr algn="l">
              <a:buFont typeface="Wingdings" pitchFamily="2" charset="2"/>
              <a:buNone/>
            </a:pPr>
            <a:r>
              <a:rPr lang="zh-CN" altLang="en-US">
                <a:solidFill>
                  <a:schemeClr val="tx1"/>
                </a:solidFill>
                <a:ea typeface="黑体" pitchFamily="2" charset="-122"/>
                <a:cs typeface="Times New Roman" pitchFamily="18" charset="0"/>
              </a:rPr>
              <a:t>   到城市</a:t>
            </a:r>
            <a:r>
              <a:rPr lang="en-US" altLang="zh-CN">
                <a:solidFill>
                  <a:schemeClr val="tx1"/>
                </a:solidFill>
                <a:ea typeface="黑体" pitchFamily="2" charset="-122"/>
                <a:cs typeface="Times New Roman" pitchFamily="18" charset="0"/>
              </a:rPr>
              <a:t>1.</a:t>
            </a:r>
            <a:r>
              <a:rPr lang="zh-CN" altLang="en-US">
                <a:solidFill>
                  <a:schemeClr val="tx1"/>
                </a:solidFill>
                <a:ea typeface="黑体" pitchFamily="2" charset="-122"/>
                <a:cs typeface="Times New Roman" pitchFamily="18" charset="0"/>
              </a:rPr>
              <a:t>  </a:t>
            </a:r>
            <a:endParaRPr lang="en-US" altLang="zh-CN" b="1" i="1" baseline="-25000">
              <a:solidFill>
                <a:schemeClr val="tx1"/>
              </a:solidFill>
              <a:ea typeface="黑体" pitchFamily="2" charset="-122"/>
              <a:cs typeface="Times New Roman" pitchFamily="18" charset="0"/>
            </a:endParaRPr>
          </a:p>
        </p:txBody>
      </p:sp>
      <p:sp>
        <p:nvSpPr>
          <p:cNvPr id="54282" name="Rectangle 6"/>
          <p:cNvSpPr>
            <a:spLocks noChangeArrowheads="1"/>
          </p:cNvSpPr>
          <p:nvPr/>
        </p:nvSpPr>
        <p:spPr bwMode="auto">
          <a:xfrm>
            <a:off x="684213" y="3325813"/>
            <a:ext cx="4675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p>
            <a:pPr algn="l"/>
            <a:r>
              <a:rPr lang="zh-CN" altLang="en-US">
                <a:solidFill>
                  <a:schemeClr val="tx1"/>
                </a:solidFill>
                <a:latin typeface="黑体" pitchFamily="2" charset="-122"/>
                <a:ea typeface="黑体" pitchFamily="2" charset="-122"/>
              </a:rPr>
              <a:t>问题：确定成本最小的周游</a:t>
            </a:r>
            <a:r>
              <a:rPr lang="en-US" altLang="zh-CN">
                <a:solidFill>
                  <a:schemeClr val="tx1"/>
                </a:solidFill>
                <a:latin typeface="黑体" pitchFamily="2" charset="-122"/>
                <a:ea typeface="黑体" pitchFamily="2" charset="-122"/>
              </a:rPr>
              <a:t>.</a:t>
            </a:r>
          </a:p>
        </p:txBody>
      </p:sp>
      <p:sp>
        <p:nvSpPr>
          <p:cNvPr id="54280" name="Text Box 10"/>
          <p:cNvSpPr txBox="1">
            <a:spLocks noChangeArrowheads="1"/>
          </p:cNvSpPr>
          <p:nvPr/>
        </p:nvSpPr>
        <p:spPr bwMode="auto">
          <a:xfrm>
            <a:off x="635000" y="5504596"/>
            <a:ext cx="361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dirty="0">
                <a:solidFill>
                  <a:schemeClr val="tx1"/>
                </a:solidFill>
                <a:latin typeface="黑体" pitchFamily="2" charset="-122"/>
                <a:ea typeface="黑体" pitchFamily="2" charset="-122"/>
              </a:rPr>
              <a:t>可能的周游数目： </a:t>
            </a:r>
            <a:r>
              <a:rPr lang="en-US" altLang="zh-CN" b="1" dirty="0">
                <a:solidFill>
                  <a:schemeClr val="tx1"/>
                </a:solidFill>
              </a:rPr>
              <a:t>(</a:t>
            </a:r>
            <a:r>
              <a:rPr lang="en-US" altLang="zh-CN" b="1" i="1" dirty="0">
                <a:solidFill>
                  <a:schemeClr val="tx1"/>
                </a:solidFill>
              </a:rPr>
              <a:t>n</a:t>
            </a:r>
            <a:r>
              <a:rPr lang="en-US" altLang="zh-CN" b="1" dirty="0">
                <a:solidFill>
                  <a:schemeClr val="tx1"/>
                </a:solidFill>
              </a:rPr>
              <a:t>-1)!</a:t>
            </a:r>
          </a:p>
        </p:txBody>
      </p:sp>
      <p:pic>
        <p:nvPicPr>
          <p:cNvPr id="5632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400" y="1140767"/>
            <a:ext cx="30543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6328" name="Text Box 9"/>
          <p:cNvSpPr txBox="1">
            <a:spLocks noChangeArrowheads="1"/>
          </p:cNvSpPr>
          <p:nvPr/>
        </p:nvSpPr>
        <p:spPr bwMode="auto">
          <a:xfrm>
            <a:off x="698500" y="4250035"/>
            <a:ext cx="414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7030A0"/>
                </a:solidFill>
                <a:latin typeface="黑体" pitchFamily="2" charset="-122"/>
                <a:ea typeface="黑体" pitchFamily="2" charset="-122"/>
              </a:rPr>
              <a:t>周游</a:t>
            </a:r>
            <a:r>
              <a:rPr lang="zh-CN" altLang="en-US" dirty="0">
                <a:solidFill>
                  <a:srgbClr val="CC0000"/>
                </a:solidFill>
                <a:latin typeface="黑体" pitchFamily="2" charset="-122"/>
                <a:ea typeface="黑体" pitchFamily="2" charset="-122"/>
              </a:rPr>
              <a:t> </a:t>
            </a:r>
            <a:r>
              <a:rPr lang="en-US" altLang="zh-CN" dirty="0">
                <a:solidFill>
                  <a:schemeClr val="tx1"/>
                </a:solidFill>
                <a:latin typeface="黑体" pitchFamily="2" charset="-122"/>
                <a:ea typeface="黑体" pitchFamily="2" charset="-122"/>
              </a:rPr>
              <a:t>= </a:t>
            </a:r>
            <a:r>
              <a:rPr lang="zh-CN" altLang="en-US" dirty="0">
                <a:solidFill>
                  <a:schemeClr val="tx1"/>
                </a:solidFill>
                <a:latin typeface="黑体" pitchFamily="2" charset="-122"/>
                <a:ea typeface="黑体" pitchFamily="2" charset="-122"/>
              </a:rPr>
              <a:t>所有城市的排列，即</a:t>
            </a:r>
          </a:p>
        </p:txBody>
      </p:sp>
      <mc:AlternateContent xmlns:mc="http://schemas.openxmlformats.org/markup-compatibility/2006" xmlns:a14="http://schemas.microsoft.com/office/drawing/2010/main">
        <mc:Choice Requires="a14">
          <p:sp>
            <p:nvSpPr>
              <p:cNvPr id="4" name="TextBox 3"/>
              <p:cNvSpPr txBox="1"/>
              <p:nvPr/>
            </p:nvSpPr>
            <p:spPr>
              <a:xfrm>
                <a:off x="720327" y="4737099"/>
                <a:ext cx="4680746" cy="830997"/>
              </a:xfrm>
              <a:prstGeom prst="rect">
                <a:avLst/>
              </a:prstGeom>
              <a:noFill/>
            </p:spPr>
            <p:txBody>
              <a:bodyPr wrap="square" rtlCol="0">
                <a:spAutoFit/>
              </a:bodyPr>
              <a:lstStyle/>
              <a:p>
                <a14:m>
                  <m:oMath xmlns:m="http://schemas.openxmlformats.org/officeDocument/2006/math">
                    <m:r>
                      <a:rPr lang="en-US" altLang="zh-CN" b="1" i="1" smtClean="0">
                        <a:solidFill>
                          <a:schemeClr val="tx1"/>
                        </a:solidFill>
                        <a:latin typeface="Cambria Math"/>
                      </a:rPr>
                      <m:t>𝟏</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a:rPr>
                          <m:t>𝑺</m:t>
                        </m:r>
                      </m:e>
                      <m:sub>
                        <m:r>
                          <a:rPr lang="en-US" altLang="zh-CN" b="1" i="1" smtClean="0">
                            <a:solidFill>
                              <a:schemeClr val="tx1"/>
                            </a:solidFill>
                            <a:latin typeface="Cambria Math"/>
                          </a:rPr>
                          <m:t>𝟐</m:t>
                        </m:r>
                      </m:sub>
                    </m:sSub>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𝑺</m:t>
                        </m:r>
                      </m:e>
                      <m:sub>
                        <m:r>
                          <a:rPr lang="en-US" altLang="zh-CN" b="1" i="1" smtClean="0">
                            <a:solidFill>
                              <a:schemeClr val="tx1"/>
                            </a:solidFill>
                            <a:latin typeface="Cambria Math"/>
                          </a:rPr>
                          <m:t>𝟑</m:t>
                        </m:r>
                      </m:sub>
                    </m:sSub>
                    <m:r>
                      <a:rPr lang="en-US" altLang="zh-CN" b="1" i="1" smtClean="0">
                        <a:solidFill>
                          <a:schemeClr val="tx1"/>
                        </a:solidFill>
                        <a:latin typeface="Cambria Math"/>
                        <a:ea typeface="Cambria Math"/>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𝑺</m:t>
                        </m:r>
                      </m:e>
                      <m:sub>
                        <m:r>
                          <a:rPr lang="en-US" altLang="zh-CN" b="1" i="1" smtClean="0">
                            <a:solidFill>
                              <a:schemeClr val="tx1"/>
                            </a:solidFill>
                            <a:latin typeface="Cambria Math"/>
                          </a:rPr>
                          <m:t>𝒏</m:t>
                        </m:r>
                      </m:sub>
                    </m:sSub>
                  </m:oMath>
                </a14:m>
                <a:r>
                  <a:rPr lang="zh-CN" altLang="en-US" b="1" dirty="0">
                    <a:solidFill>
                      <a:schemeClr val="tx1"/>
                    </a:solidFill>
                  </a:rPr>
                  <a:t>，</a:t>
                </a:r>
                <a:endParaRPr lang="en-US" altLang="zh-CN" b="1" dirty="0">
                  <a:solidFill>
                    <a:schemeClr val="tx1"/>
                  </a:solidFill>
                </a:endParaRPr>
              </a:p>
              <a:p>
                <a:pPr algn="l"/>
                <a:r>
                  <a:rPr lang="zh-CN" altLang="en-US" b="1" dirty="0">
                    <a:solidFill>
                      <a:schemeClr val="tx1"/>
                    </a:solidFill>
                  </a:rPr>
                  <a:t>其中</a:t>
                </a:r>
                <a14:m>
                  <m:oMath xmlns:m="http://schemas.openxmlformats.org/officeDocument/2006/math">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𝑺</m:t>
                        </m:r>
                      </m:e>
                      <m:sub>
                        <m:r>
                          <a:rPr lang="en-US" altLang="zh-CN" b="1" i="1">
                            <a:solidFill>
                              <a:schemeClr val="tx1"/>
                            </a:solidFill>
                            <a:latin typeface="Cambria Math"/>
                          </a:rPr>
                          <m:t>𝟐</m:t>
                        </m:r>
                      </m:sub>
                    </m:sSub>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𝑺</m:t>
                        </m:r>
                      </m:e>
                      <m:sub>
                        <m:r>
                          <a:rPr lang="en-US" altLang="zh-CN" b="1" i="1">
                            <a:solidFill>
                              <a:schemeClr val="tx1"/>
                            </a:solidFill>
                            <a:latin typeface="Cambria Math"/>
                          </a:rPr>
                          <m:t>𝟑</m:t>
                        </m:r>
                      </m:sub>
                    </m:sSub>
                    <m:r>
                      <a:rPr lang="en-US" altLang="zh-CN" b="1" i="1">
                        <a:solidFill>
                          <a:schemeClr val="tx1"/>
                        </a:solidFill>
                        <a:latin typeface="Cambria Math"/>
                        <a:ea typeface="Cambria Math"/>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𝑺</m:t>
                        </m:r>
                      </m:e>
                      <m:sub>
                        <m:r>
                          <a:rPr lang="en-US" altLang="zh-CN" b="1" i="1">
                            <a:solidFill>
                              <a:schemeClr val="tx1"/>
                            </a:solidFill>
                            <a:latin typeface="Cambria Math"/>
                          </a:rPr>
                          <m:t>𝒏</m:t>
                        </m:r>
                      </m:sub>
                    </m:sSub>
                  </m:oMath>
                </a14:m>
                <a:r>
                  <a:rPr lang="zh-CN" altLang="en-US" b="1" dirty="0">
                    <a:solidFill>
                      <a:schemeClr val="tx1"/>
                    </a:solidFill>
                  </a:rPr>
                  <a:t>是</a:t>
                </a:r>
                <a:r>
                  <a:rPr lang="en-US" altLang="zh-CN" b="1" dirty="0">
                    <a:solidFill>
                      <a:schemeClr val="tx1"/>
                    </a:solidFill>
                  </a:rPr>
                  <a:t>2, 3,</a:t>
                </a:r>
                <a:r>
                  <a:rPr lang="en-US" altLang="zh-CN" b="1" dirty="0">
                    <a:solidFill>
                      <a:schemeClr val="tx1"/>
                    </a:solidFill>
                    <a:latin typeface="宋体"/>
                    <a:ea typeface="宋体"/>
                  </a:rPr>
                  <a:t>…,</a:t>
                </a:r>
                <a:r>
                  <a:rPr lang="en-US" altLang="zh-CN" b="1" i="1" dirty="0">
                    <a:solidFill>
                      <a:schemeClr val="tx1"/>
                    </a:solidFill>
                    <a:ea typeface="宋体"/>
                    <a:cs typeface="Times New Roman" panose="02020603050405020304" pitchFamily="18" charset="0"/>
                  </a:rPr>
                  <a:t>n</a:t>
                </a:r>
                <a:r>
                  <a:rPr lang="zh-CN" altLang="en-US" b="1" dirty="0">
                    <a:solidFill>
                      <a:schemeClr val="tx1"/>
                    </a:solidFill>
                    <a:latin typeface="宋体"/>
                    <a:ea typeface="宋体"/>
                  </a:rPr>
                  <a:t>的排列</a:t>
                </a:r>
                <a:endParaRPr lang="zh-CN" altLang="en-US" b="1"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20327" y="4737099"/>
                <a:ext cx="4680746" cy="830997"/>
              </a:xfrm>
              <a:prstGeom prst="rect">
                <a:avLst/>
              </a:prstGeom>
              <a:blipFill rotWithShape="1">
                <a:blip r:embed="rId3"/>
                <a:stretch>
                  <a:fillRect l="-1953" t="-8088" b="-16912"/>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up)">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82"/>
                                        </p:tgtEl>
                                        <p:attrNameLst>
                                          <p:attrName>style.visibility</p:attrName>
                                        </p:attrNameLst>
                                      </p:cBhvr>
                                      <p:to>
                                        <p:strVal val="visible"/>
                                      </p:to>
                                    </p:set>
                                    <p:animEffect transition="in" filter="wipe(left)">
                                      <p:cBhvr>
                                        <p:cTn id="12" dur="500"/>
                                        <p:tgtEl>
                                          <p:spTgt spid="542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6328"/>
                                        </p:tgtEl>
                                        <p:attrNameLst>
                                          <p:attrName>style.visibility</p:attrName>
                                        </p:attrNameLst>
                                      </p:cBhvr>
                                      <p:to>
                                        <p:strVal val="visible"/>
                                      </p:to>
                                    </p:set>
                                    <p:animEffect transition="in" filter="wipe(up)">
                                      <p:cBhvr>
                                        <p:cTn id="17" dur="500"/>
                                        <p:tgtEl>
                                          <p:spTgt spid="56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80"/>
                                        </p:tgtEl>
                                        <p:attrNameLst>
                                          <p:attrName>style.visibility</p:attrName>
                                        </p:attrNameLst>
                                      </p:cBhvr>
                                      <p:to>
                                        <p:strVal val="visible"/>
                                      </p:to>
                                    </p:set>
                                    <p:animEffect transition="in" filter="wipe(left)">
                                      <p:cBhvr>
                                        <p:cTn id="27"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4282" grpId="0"/>
      <p:bldP spid="54280" grpId="0"/>
      <p:bldP spid="56328"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82600" y="377825"/>
            <a:ext cx="2857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4000" b="1">
                <a:solidFill>
                  <a:srgbClr val="0070C0"/>
                </a:solidFill>
              </a:rPr>
              <a:t> </a:t>
            </a:r>
            <a:r>
              <a:rPr lang="zh-CN" altLang="en-US" sz="4000" b="1">
                <a:solidFill>
                  <a:srgbClr val="0070C0"/>
                </a:solidFill>
              </a:rPr>
              <a:t>顶点约束</a:t>
            </a:r>
            <a:endParaRPr lang="zh-CN" altLang="en-US" sz="2800" b="1">
              <a:solidFill>
                <a:srgbClr val="0070C0"/>
              </a:solidFill>
            </a:endParaRPr>
          </a:p>
        </p:txBody>
      </p:sp>
      <p:pic>
        <p:nvPicPr>
          <p:cNvPr id="5531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3008313"/>
            <a:ext cx="572770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5312" name="Text Box 3"/>
          <p:cNvSpPr txBox="1">
            <a:spLocks noChangeArrowheads="1"/>
          </p:cNvSpPr>
          <p:nvPr/>
        </p:nvSpPr>
        <p:spPr bwMode="auto">
          <a:xfrm>
            <a:off x="444500" y="2484438"/>
            <a:ext cx="3201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原有问题的</a:t>
            </a:r>
            <a:r>
              <a:rPr lang="zh-CN" altLang="en-US" b="1" dirty="0">
                <a:solidFill>
                  <a:srgbClr val="7030A0"/>
                </a:solidFill>
              </a:rPr>
              <a:t>松弛：</a:t>
            </a:r>
          </a:p>
        </p:txBody>
      </p:sp>
      <p:sp>
        <p:nvSpPr>
          <p:cNvPr id="422917" name="Text Box 5"/>
          <p:cNvSpPr txBox="1">
            <a:spLocks noChangeArrowheads="1"/>
          </p:cNvSpPr>
          <p:nvPr/>
        </p:nvSpPr>
        <p:spPr bwMode="auto">
          <a:xfrm>
            <a:off x="558800" y="5199063"/>
            <a:ext cx="534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该问题的解可能含子圈，也称</a:t>
            </a:r>
            <a:r>
              <a:rPr lang="zh-CN" altLang="en-US" b="1" dirty="0">
                <a:solidFill>
                  <a:srgbClr val="7030A0"/>
                </a:solidFill>
              </a:rPr>
              <a:t>子周游</a:t>
            </a:r>
            <a:r>
              <a:rPr lang="en-US" altLang="zh-CN" b="1" dirty="0">
                <a:solidFill>
                  <a:schemeClr val="tx1"/>
                </a:solidFill>
              </a:rPr>
              <a:t>.</a:t>
            </a:r>
          </a:p>
        </p:txBody>
      </p:sp>
      <p:sp>
        <p:nvSpPr>
          <p:cNvPr id="422922" name="Text Box 10"/>
          <p:cNvSpPr txBox="1">
            <a:spLocks noChangeArrowheads="1"/>
          </p:cNvSpPr>
          <p:nvPr/>
        </p:nvSpPr>
        <p:spPr bwMode="auto">
          <a:xfrm>
            <a:off x="596900" y="5626100"/>
            <a:ext cx="302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想办法排除子圈！</a:t>
            </a:r>
          </a:p>
        </p:txBody>
      </p:sp>
      <p:sp>
        <p:nvSpPr>
          <p:cNvPr id="49165" name="Text Box 13"/>
          <p:cNvSpPr txBox="1">
            <a:spLocks noChangeArrowheads="1"/>
          </p:cNvSpPr>
          <p:nvPr/>
        </p:nvSpPr>
        <p:spPr bwMode="auto">
          <a:xfrm>
            <a:off x="6477000" y="749300"/>
            <a:ext cx="1841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决定哪些弧在周游上！</a:t>
            </a:r>
          </a:p>
        </p:txBody>
      </p:sp>
      <p:grpSp>
        <p:nvGrpSpPr>
          <p:cNvPr id="4" name="组合 3"/>
          <p:cNvGrpSpPr>
            <a:grpSpLocks/>
          </p:cNvGrpSpPr>
          <p:nvPr/>
        </p:nvGrpSpPr>
        <p:grpSpPr bwMode="auto">
          <a:xfrm>
            <a:off x="2146300" y="2641600"/>
            <a:ext cx="4076700" cy="2441575"/>
            <a:chOff x="2146300" y="2641600"/>
            <a:chExt cx="4076700" cy="2441576"/>
          </a:xfrm>
        </p:grpSpPr>
        <p:sp>
          <p:nvSpPr>
            <p:cNvPr id="57357" name="Text Box 7"/>
            <p:cNvSpPr txBox="1">
              <a:spLocks noChangeArrowheads="1"/>
            </p:cNvSpPr>
            <p:nvPr/>
          </p:nvSpPr>
          <p:spPr bwMode="auto">
            <a:xfrm>
              <a:off x="3848100" y="2641600"/>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指派约束！</a:t>
              </a:r>
            </a:p>
          </p:txBody>
        </p:sp>
        <p:sp>
          <p:nvSpPr>
            <p:cNvPr id="57358" name="Line 8"/>
            <p:cNvSpPr>
              <a:spLocks noChangeShapeType="1"/>
            </p:cNvSpPr>
            <p:nvPr/>
          </p:nvSpPr>
          <p:spPr bwMode="auto">
            <a:xfrm flipH="1">
              <a:off x="4152900" y="3022600"/>
              <a:ext cx="736600" cy="520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57359" name="Rectangle 16"/>
            <p:cNvSpPr>
              <a:spLocks noChangeArrowheads="1"/>
            </p:cNvSpPr>
            <p:nvPr/>
          </p:nvSpPr>
          <p:spPr bwMode="auto">
            <a:xfrm>
              <a:off x="2146300" y="3568700"/>
              <a:ext cx="4076700" cy="1514476"/>
            </a:xfrm>
            <a:prstGeom prst="rect">
              <a:avLst/>
            </a:prstGeom>
            <a:solidFill>
              <a:srgbClr val="FFCCFF">
                <a:alpha val="50195"/>
              </a:srgbClr>
            </a:solidFill>
            <a:ln w="9525" algn="ctr">
              <a:solidFill>
                <a:srgbClr val="FF0000"/>
              </a:solidFill>
              <a:miter lim="800000"/>
              <a:headEnd/>
              <a:tailEnd/>
            </a:ln>
          </p:spPr>
          <p:txBody>
            <a:bodyPr wrap="none" anchor="ctr"/>
            <a:lstStyle/>
            <a:p>
              <a:endParaRPr lang="zh-CN" altLang="en-US">
                <a:solidFill>
                  <a:srgbClr val="CC0000"/>
                </a:solidFill>
              </a:endParaRPr>
            </a:p>
          </p:txBody>
        </p:sp>
      </p:grpSp>
      <p:sp>
        <p:nvSpPr>
          <p:cNvPr id="49170" name="Text Box 18"/>
          <p:cNvSpPr txBox="1">
            <a:spLocks noChangeArrowheads="1"/>
          </p:cNvSpPr>
          <p:nvPr/>
        </p:nvSpPr>
        <p:spPr bwMode="auto">
          <a:xfrm>
            <a:off x="444500" y="6096000"/>
            <a:ext cx="538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dirty="0">
                <a:solidFill>
                  <a:srgbClr val="7030A0"/>
                </a:solidFill>
              </a:rPr>
              <a:t>圈的特征</a:t>
            </a:r>
            <a:r>
              <a:rPr lang="zh-CN" altLang="en-US" b="1" dirty="0">
                <a:solidFill>
                  <a:schemeClr val="tx1"/>
                </a:solidFill>
              </a:rPr>
              <a:t>：节点的数目等于弧的数目</a:t>
            </a:r>
          </a:p>
        </p:txBody>
      </p:sp>
      <p:sp>
        <p:nvSpPr>
          <p:cNvPr id="56327" name="TextBox 10"/>
          <p:cNvSpPr txBox="1">
            <a:spLocks noChangeArrowheads="1"/>
          </p:cNvSpPr>
          <p:nvPr/>
        </p:nvSpPr>
        <p:spPr bwMode="auto">
          <a:xfrm>
            <a:off x="609600" y="1079500"/>
            <a:ext cx="523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b="1">
                <a:solidFill>
                  <a:schemeClr val="tx1"/>
                </a:solidFill>
              </a:rPr>
              <a:t>为每个城市对 </a:t>
            </a:r>
            <a:r>
              <a:rPr lang="en-US" altLang="zh-CN" b="1">
                <a:solidFill>
                  <a:schemeClr val="tx1"/>
                </a:solidFill>
              </a:rPr>
              <a:t>(</a:t>
            </a:r>
            <a:r>
              <a:rPr lang="en-US" altLang="zh-CN" b="1" i="1">
                <a:solidFill>
                  <a:schemeClr val="tx1"/>
                </a:solidFill>
              </a:rPr>
              <a:t>i</a:t>
            </a:r>
            <a:r>
              <a:rPr lang="en-US" altLang="zh-CN" b="1">
                <a:solidFill>
                  <a:schemeClr val="tx1"/>
                </a:solidFill>
              </a:rPr>
              <a:t>, </a:t>
            </a:r>
            <a:r>
              <a:rPr lang="en-US" altLang="zh-CN" b="1" i="1">
                <a:solidFill>
                  <a:schemeClr val="tx1"/>
                </a:solidFill>
              </a:rPr>
              <a:t>j</a:t>
            </a:r>
            <a:r>
              <a:rPr lang="en-US" altLang="zh-CN" b="1">
                <a:solidFill>
                  <a:schemeClr val="tx1"/>
                </a:solidFill>
              </a:rPr>
              <a:t>) </a:t>
            </a:r>
            <a:r>
              <a:rPr lang="zh-CN" altLang="en-US" b="1">
                <a:solidFill>
                  <a:schemeClr val="tx1"/>
                </a:solidFill>
              </a:rPr>
              <a:t>引入决策变量 </a:t>
            </a:r>
            <a:r>
              <a:rPr lang="en-US" altLang="zh-CN" b="1" i="1">
                <a:solidFill>
                  <a:schemeClr val="tx1"/>
                </a:solidFill>
              </a:rPr>
              <a:t>x</a:t>
            </a:r>
            <a:r>
              <a:rPr lang="en-US" altLang="zh-CN" b="1" i="1" baseline="-25000">
                <a:solidFill>
                  <a:schemeClr val="tx1"/>
                </a:solidFill>
              </a:rPr>
              <a:t>ij</a:t>
            </a:r>
            <a:r>
              <a:rPr lang="zh-CN" altLang="en-US" b="1">
                <a:solidFill>
                  <a:schemeClr val="tx1"/>
                </a:solidFill>
              </a:rPr>
              <a:t> </a:t>
            </a:r>
            <a:endParaRPr lang="zh-CN" altLang="en-US" b="1" i="1">
              <a:solidFill>
                <a:schemeClr val="tx1"/>
              </a:solidFill>
            </a:endParaRPr>
          </a:p>
        </p:txBody>
      </p:sp>
      <p:pic>
        <p:nvPicPr>
          <p:cNvPr id="4916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600200"/>
            <a:ext cx="60166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5054600" y="5484167"/>
            <a:ext cx="4114800" cy="819497"/>
            <a:chOff x="5054600" y="5484167"/>
            <a:chExt cx="4114800" cy="819497"/>
          </a:xfrm>
        </p:grpSpPr>
        <mc:AlternateContent xmlns:mc="http://schemas.openxmlformats.org/markup-compatibility/2006" xmlns:a14="http://schemas.microsoft.com/office/drawing/2010/main">
          <mc:Choice Requires="a14">
            <p:sp>
              <p:nvSpPr>
                <p:cNvPr id="2" name="TextBox 1"/>
                <p:cNvSpPr txBox="1"/>
                <p:nvPr/>
              </p:nvSpPr>
              <p:spPr>
                <a:xfrm>
                  <a:off x="6086522" y="5484167"/>
                  <a:ext cx="2833597" cy="461665"/>
                </a:xfrm>
                <a:prstGeom prst="rect">
                  <a:avLst/>
                </a:prstGeom>
                <a:noFill/>
              </p:spPr>
              <p:txBody>
                <a:bodyPr wrap="none" rtlCol="0">
                  <a:spAutoFit/>
                </a:bodyPr>
                <a:lstStyle/>
                <a:p>
                  <a14:m>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a:rPr>
                            <m:t>𝒙</m:t>
                          </m:r>
                        </m:e>
                        <m:sub>
                          <m:r>
                            <a:rPr lang="en-US" altLang="zh-CN" b="1" i="1" smtClean="0">
                              <a:solidFill>
                                <a:schemeClr val="tx1"/>
                              </a:solidFill>
                              <a:latin typeface="Cambria Math"/>
                            </a:rPr>
                            <m:t>𝟏𝟓</m:t>
                          </m:r>
                        </m:sub>
                      </m:sSub>
                      <m:r>
                        <a:rPr lang="en-US" altLang="zh-CN" b="1" i="1" smtClean="0">
                          <a:solidFill>
                            <a:schemeClr val="tx1"/>
                          </a:solidFill>
                          <a:latin typeface="Cambria Math"/>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𝒙</m:t>
                          </m:r>
                        </m:e>
                        <m:sub>
                          <m:r>
                            <a:rPr lang="en-US" altLang="zh-CN" b="1" i="1">
                              <a:solidFill>
                                <a:schemeClr val="tx1"/>
                              </a:solidFill>
                              <a:latin typeface="Cambria Math"/>
                            </a:rPr>
                            <m:t>𝟓</m:t>
                          </m:r>
                          <m:r>
                            <a:rPr lang="en-US" altLang="zh-CN" b="1" i="1" smtClean="0">
                              <a:solidFill>
                                <a:schemeClr val="tx1"/>
                              </a:solidFill>
                              <a:latin typeface="Cambria Math"/>
                            </a:rPr>
                            <m:t>𝟐</m:t>
                          </m:r>
                        </m:sub>
                      </m:sSub>
                      <m:r>
                        <a:rPr lang="en-US" altLang="zh-CN" b="1" i="1">
                          <a:solidFill>
                            <a:schemeClr val="tx1"/>
                          </a:solidFill>
                          <a:latin typeface="Cambria Math"/>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𝒙</m:t>
                          </m:r>
                        </m:e>
                        <m:sub>
                          <m:r>
                            <a:rPr lang="en-US" altLang="zh-CN" b="1" i="1" smtClean="0">
                              <a:solidFill>
                                <a:schemeClr val="tx1"/>
                              </a:solidFill>
                              <a:latin typeface="Cambria Math"/>
                            </a:rPr>
                            <m:t>𝟐𝟏</m:t>
                          </m:r>
                        </m:sub>
                      </m:sSub>
                      <m:r>
                        <a:rPr lang="en-US" altLang="zh-CN" b="1" i="1">
                          <a:solidFill>
                            <a:schemeClr val="tx1"/>
                          </a:solidFill>
                          <a:latin typeface="Cambria Math"/>
                        </a:rPr>
                        <m:t>=</m:t>
                      </m:r>
                    </m:oMath>
                  </a14:m>
                  <a:r>
                    <a:rPr lang="en-US" altLang="zh-CN" b="1" dirty="0">
                      <a:solidFill>
                        <a:schemeClr val="tx1"/>
                      </a:solidFill>
                    </a:rPr>
                    <a:t>1</a:t>
                  </a:r>
                  <a:endParaRPr lang="zh-CN" altLang="en-US" b="1"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086522" y="5484167"/>
                  <a:ext cx="2833597" cy="461665"/>
                </a:xfrm>
                <a:prstGeom prst="rect">
                  <a:avLst/>
                </a:prstGeom>
                <a:blipFill rotWithShape="1">
                  <a:blip r:embed="rId4"/>
                  <a:stretch>
                    <a:fillRect t="-10667" r="-2796"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054600" y="5841999"/>
                  <a:ext cx="4114800" cy="461665"/>
                </a:xfrm>
                <a:prstGeom prst="rect">
                  <a:avLst/>
                </a:prstGeom>
                <a:noFill/>
              </p:spPr>
              <p:txBody>
                <a:bodyPr wrap="square" rtlCol="0">
                  <a:spAutoFit/>
                </a:bodyPr>
                <a:lstStyle/>
                <a:p>
                  <a14:m>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a:rPr>
                            <m:t>𝒙</m:t>
                          </m:r>
                        </m:e>
                        <m:sub>
                          <m:r>
                            <a:rPr lang="en-US" altLang="zh-CN" b="1" i="1" smtClean="0">
                              <a:solidFill>
                                <a:schemeClr val="tx1"/>
                              </a:solidFill>
                              <a:latin typeface="Cambria Math"/>
                            </a:rPr>
                            <m:t>𝟑𝟔</m:t>
                          </m:r>
                        </m:sub>
                      </m:sSub>
                      <m:r>
                        <a:rPr lang="en-US" altLang="zh-CN" b="1" i="1" smtClean="0">
                          <a:solidFill>
                            <a:schemeClr val="tx1"/>
                          </a:solidFill>
                          <a:latin typeface="Cambria Math"/>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𝒙</m:t>
                          </m:r>
                        </m:e>
                        <m:sub>
                          <m:r>
                            <a:rPr lang="en-US" altLang="zh-CN" b="1" i="1" smtClean="0">
                              <a:solidFill>
                                <a:schemeClr val="tx1"/>
                              </a:solidFill>
                              <a:latin typeface="Cambria Math"/>
                            </a:rPr>
                            <m:t>𝟔𝟕</m:t>
                          </m:r>
                        </m:sub>
                      </m:sSub>
                      <m:r>
                        <a:rPr lang="en-US" altLang="zh-CN" b="1" i="1">
                          <a:solidFill>
                            <a:schemeClr val="tx1"/>
                          </a:solidFill>
                          <a:latin typeface="Cambria Math"/>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𝒙</m:t>
                          </m:r>
                        </m:e>
                        <m:sub>
                          <m:r>
                            <a:rPr lang="en-US" altLang="zh-CN" b="1" i="1" smtClean="0">
                              <a:solidFill>
                                <a:schemeClr val="tx1"/>
                              </a:solidFill>
                              <a:latin typeface="Cambria Math"/>
                            </a:rPr>
                            <m:t>𝟕𝟒</m:t>
                          </m:r>
                        </m:sub>
                      </m:sSub>
                      <m:r>
                        <a:rPr lang="en-US" altLang="zh-CN" b="1" i="1">
                          <a:solidFill>
                            <a:schemeClr val="tx1"/>
                          </a:solidFill>
                          <a:latin typeface="Cambria Math"/>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a:rPr>
                            <m:t>𝒙</m:t>
                          </m:r>
                        </m:e>
                        <m:sub>
                          <m:r>
                            <a:rPr lang="en-US" altLang="zh-CN" b="1" i="1">
                              <a:solidFill>
                                <a:schemeClr val="tx1"/>
                              </a:solidFill>
                              <a:latin typeface="Cambria Math"/>
                            </a:rPr>
                            <m:t>𝟒</m:t>
                          </m:r>
                          <m:r>
                            <a:rPr lang="en-US" altLang="zh-CN" b="1" i="1" smtClean="0">
                              <a:solidFill>
                                <a:schemeClr val="tx1"/>
                              </a:solidFill>
                              <a:latin typeface="Cambria Math"/>
                            </a:rPr>
                            <m:t>𝟑</m:t>
                          </m:r>
                        </m:sub>
                      </m:sSub>
                      <m:r>
                        <a:rPr lang="en-US" altLang="zh-CN" b="1" i="1">
                          <a:solidFill>
                            <a:schemeClr val="tx1"/>
                          </a:solidFill>
                          <a:latin typeface="Cambria Math"/>
                        </a:rPr>
                        <m:t>=</m:t>
                      </m:r>
                    </m:oMath>
                  </a14:m>
                  <a:r>
                    <a:rPr lang="en-US" altLang="zh-CN" b="1" dirty="0">
                      <a:solidFill>
                        <a:schemeClr val="tx1"/>
                      </a:solidFill>
                    </a:rPr>
                    <a:t>1</a:t>
                  </a:r>
                  <a:endParaRPr lang="zh-CN" altLang="en-US" b="1"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054600" y="5841999"/>
                  <a:ext cx="4114800" cy="461665"/>
                </a:xfrm>
                <a:prstGeom prst="rect">
                  <a:avLst/>
                </a:prstGeom>
                <a:blipFill rotWithShape="1">
                  <a:blip r:embed="rId5"/>
                  <a:stretch>
                    <a:fillRect t="-10526" b="-28947"/>
                  </a:stretch>
                </a:blipFill>
              </p:spPr>
              <p:txBody>
                <a:bodyPr/>
                <a:lstStyle/>
                <a:p>
                  <a:r>
                    <a:rPr lang="zh-CN" altLang="en-US">
                      <a:noFill/>
                    </a:rPr>
                    <a:t> </a:t>
                  </a:r>
                </a:p>
              </p:txBody>
            </p:sp>
          </mc:Fallback>
        </mc:AlternateContent>
      </p:grpSp>
      <p:pic>
        <p:nvPicPr>
          <p:cNvPr id="4916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963738"/>
            <a:ext cx="2509838"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animEffect transition="in" filter="wipe(left)">
                                      <p:cBhvr>
                                        <p:cTn id="7" dur="500"/>
                                        <p:tgtEl>
                                          <p:spTgt spid="49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wipe(left)">
                                      <p:cBhvr>
                                        <p:cTn id="12" dur="500"/>
                                        <p:tgtEl>
                                          <p:spTgt spid="56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9162"/>
                                        </p:tgtEl>
                                        <p:attrNameLst>
                                          <p:attrName>style.visibility</p:attrName>
                                        </p:attrNameLst>
                                      </p:cBhvr>
                                      <p:to>
                                        <p:strVal val="visible"/>
                                      </p:to>
                                    </p:set>
                                    <p:animEffect transition="in" filter="wipe(up)">
                                      <p:cBhvr>
                                        <p:cTn id="17" dur="500"/>
                                        <p:tgtEl>
                                          <p:spTgt spid="491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5311"/>
                                        </p:tgtEl>
                                        <p:attrNameLst>
                                          <p:attrName>style.visibility</p:attrName>
                                        </p:attrNameLst>
                                      </p:cBhvr>
                                      <p:to>
                                        <p:strVal val="visible"/>
                                      </p:to>
                                    </p:set>
                                    <p:animEffect transition="in" filter="wipe(up)">
                                      <p:cBhvr>
                                        <p:cTn id="22" dur="500"/>
                                        <p:tgtEl>
                                          <p:spTgt spid="55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22917"/>
                                        </p:tgtEl>
                                        <p:attrNameLst>
                                          <p:attrName>style.visibility</p:attrName>
                                        </p:attrNameLst>
                                      </p:cBhvr>
                                      <p:to>
                                        <p:strVal val="visible"/>
                                      </p:to>
                                    </p:set>
                                    <p:animEffect transition="in" filter="wipe(up)">
                                      <p:cBhvr>
                                        <p:cTn id="32" dur="500"/>
                                        <p:tgtEl>
                                          <p:spTgt spid="4229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9163"/>
                                        </p:tgtEl>
                                        <p:attrNameLst>
                                          <p:attrName>style.visibility</p:attrName>
                                        </p:attrNameLst>
                                      </p:cBhvr>
                                      <p:to>
                                        <p:strVal val="visible"/>
                                      </p:to>
                                    </p:set>
                                    <p:animEffect transition="in" filter="wipe(up)">
                                      <p:cBhvr>
                                        <p:cTn id="37" dur="500"/>
                                        <p:tgtEl>
                                          <p:spTgt spid="491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5312"/>
                                        </p:tgtEl>
                                        <p:attrNameLst>
                                          <p:attrName>style.visibility</p:attrName>
                                        </p:attrNameLst>
                                      </p:cBhvr>
                                      <p:to>
                                        <p:strVal val="visible"/>
                                      </p:to>
                                    </p:set>
                                    <p:animEffect transition="in" filter="wipe(up)">
                                      <p:cBhvr>
                                        <p:cTn id="47" dur="500"/>
                                        <p:tgtEl>
                                          <p:spTgt spid="553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22922"/>
                                        </p:tgtEl>
                                        <p:attrNameLst>
                                          <p:attrName>style.visibility</p:attrName>
                                        </p:attrNameLst>
                                      </p:cBhvr>
                                      <p:to>
                                        <p:strVal val="visible"/>
                                      </p:to>
                                    </p:set>
                                    <p:animEffect transition="in" filter="wipe(up)">
                                      <p:cBhvr>
                                        <p:cTn id="52" dur="500"/>
                                        <p:tgtEl>
                                          <p:spTgt spid="4229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9170"/>
                                        </p:tgtEl>
                                        <p:attrNameLst>
                                          <p:attrName>style.visibility</p:attrName>
                                        </p:attrNameLst>
                                      </p:cBhvr>
                                      <p:to>
                                        <p:strVal val="visible"/>
                                      </p:to>
                                    </p:set>
                                    <p:animEffect transition="in" filter="wipe(up)">
                                      <p:cBhvr>
                                        <p:cTn id="57" dur="500"/>
                                        <p:tgtEl>
                                          <p:spTgt spid="49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2" grpId="0"/>
      <p:bldP spid="422917" grpId="0"/>
      <p:bldP spid="422922" grpId="0"/>
      <p:bldP spid="49165" grpId="0"/>
      <p:bldP spid="49170" grpId="0"/>
      <p:bldP spid="563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482600" y="377825"/>
            <a:ext cx="8089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4000" b="1">
                <a:solidFill>
                  <a:srgbClr val="0070C0"/>
                </a:solidFill>
              </a:rPr>
              <a:t> </a:t>
            </a:r>
            <a:r>
              <a:rPr lang="zh-CN" altLang="en-US" sz="4000" b="1">
                <a:solidFill>
                  <a:srgbClr val="0070C0"/>
                </a:solidFill>
              </a:rPr>
              <a:t>子周游表述</a:t>
            </a:r>
            <a:r>
              <a:rPr lang="en-US" altLang="zh-CN" sz="4000" b="1">
                <a:solidFill>
                  <a:srgbClr val="0070C0"/>
                </a:solidFill>
              </a:rPr>
              <a:t>(subtour formulation)</a:t>
            </a:r>
          </a:p>
        </p:txBody>
      </p:sp>
      <p:sp>
        <p:nvSpPr>
          <p:cNvPr id="58372" name="Text Box 4"/>
          <p:cNvSpPr txBox="1">
            <a:spLocks noChangeArrowheads="1"/>
          </p:cNvSpPr>
          <p:nvPr/>
        </p:nvSpPr>
        <p:spPr bwMode="auto">
          <a:xfrm>
            <a:off x="635000" y="1054100"/>
            <a:ext cx="751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添加一族子周游</a:t>
            </a:r>
            <a:r>
              <a:rPr lang="zh-CN" altLang="en-US" b="1" dirty="0">
                <a:solidFill>
                  <a:srgbClr val="7030A0"/>
                </a:solidFill>
              </a:rPr>
              <a:t>消去</a:t>
            </a:r>
            <a:r>
              <a:rPr lang="zh-CN" altLang="en-US" b="1" dirty="0">
                <a:solidFill>
                  <a:schemeClr val="tx1"/>
                </a:solidFill>
              </a:rPr>
              <a:t>约束</a:t>
            </a:r>
          </a:p>
        </p:txBody>
      </p:sp>
      <p:sp>
        <p:nvSpPr>
          <p:cNvPr id="423941" name="Text Box 5"/>
          <p:cNvSpPr txBox="1">
            <a:spLocks noChangeArrowheads="1"/>
          </p:cNvSpPr>
          <p:nvPr/>
        </p:nvSpPr>
        <p:spPr bwMode="auto">
          <a:xfrm>
            <a:off x="698500" y="49863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chemeClr val="tx1"/>
                </a:solidFill>
                <a:latin typeface="黑体" panose="02010600030101010101" pitchFamily="2" charset="-122"/>
                <a:ea typeface="黑体" panose="02010600030101010101" pitchFamily="2" charset="-122"/>
              </a:rPr>
              <a:t>一开始不必把所有的子周游消去约束都放进去；</a:t>
            </a:r>
          </a:p>
          <a:p>
            <a:pPr algn="l"/>
            <a:r>
              <a:rPr lang="zh-CN" altLang="en-US" dirty="0">
                <a:solidFill>
                  <a:schemeClr val="tx1"/>
                </a:solidFill>
                <a:latin typeface="黑体" panose="02010600030101010101" pitchFamily="2" charset="-122"/>
                <a:ea typeface="黑体" panose="02010600030101010101" pitchFamily="2" charset="-122"/>
              </a:rPr>
              <a:t>可以</a:t>
            </a:r>
            <a:r>
              <a:rPr lang="zh-CN" altLang="en-US" dirty="0">
                <a:solidFill>
                  <a:srgbClr val="7030A0"/>
                </a:solidFill>
                <a:latin typeface="黑体" panose="02010600030101010101" pitchFamily="2" charset="-122"/>
                <a:ea typeface="黑体" panose="02010600030101010101" pitchFamily="2" charset="-122"/>
              </a:rPr>
              <a:t>边算边放</a:t>
            </a:r>
            <a:r>
              <a:rPr lang="zh-CN" altLang="en-US" dirty="0">
                <a:solidFill>
                  <a:schemeClr val="tx1"/>
                </a:solidFill>
                <a:latin typeface="黑体" panose="02010600030101010101" pitchFamily="2" charset="-122"/>
                <a:ea typeface="黑体" panose="02010600030101010101" pitchFamily="2" charset="-122"/>
              </a:rPr>
              <a:t>！</a:t>
            </a:r>
          </a:p>
        </p:txBody>
      </p:sp>
      <p:sp>
        <p:nvSpPr>
          <p:cNvPr id="61446" name="Text Box 8"/>
          <p:cNvSpPr txBox="1">
            <a:spLocks noChangeArrowheads="1"/>
          </p:cNvSpPr>
          <p:nvPr/>
        </p:nvSpPr>
        <p:spPr bwMode="auto">
          <a:xfrm>
            <a:off x="5372100" y="21336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有指数多个约束！</a:t>
            </a:r>
          </a:p>
        </p:txBody>
      </p:sp>
      <p:pic>
        <p:nvPicPr>
          <p:cNvPr id="3" name="图片 2">
            <a:extLst>
              <a:ext uri="{FF2B5EF4-FFF2-40B4-BE49-F238E27FC236}">
                <a16:creationId xmlns:a16="http://schemas.microsoft.com/office/drawing/2014/main" id="{A83E6D52-8DFD-4772-9708-7AAABF6F0D9C}"/>
              </a:ext>
            </a:extLst>
          </p:cNvPr>
          <p:cNvPicPr>
            <a:picLocks noChangeAspect="1"/>
          </p:cNvPicPr>
          <p:nvPr/>
        </p:nvPicPr>
        <p:blipFill>
          <a:blip r:embed="rId2"/>
          <a:stretch>
            <a:fillRect/>
          </a:stretch>
        </p:blipFill>
        <p:spPr>
          <a:xfrm>
            <a:off x="629920" y="1440467"/>
            <a:ext cx="7919720" cy="812106"/>
          </a:xfrm>
          <a:prstGeom prst="rect">
            <a:avLst/>
          </a:prstGeom>
        </p:spPr>
      </p:pic>
      <p:pic>
        <p:nvPicPr>
          <p:cNvPr id="4" name="图片 3">
            <a:extLst>
              <a:ext uri="{FF2B5EF4-FFF2-40B4-BE49-F238E27FC236}">
                <a16:creationId xmlns:a16="http://schemas.microsoft.com/office/drawing/2014/main" id="{FDBFECF7-E1A8-4B31-8352-6D216F627C66}"/>
              </a:ext>
            </a:extLst>
          </p:cNvPr>
          <p:cNvPicPr>
            <a:picLocks noChangeAspect="1"/>
          </p:cNvPicPr>
          <p:nvPr/>
        </p:nvPicPr>
        <p:blipFill>
          <a:blip r:embed="rId3"/>
          <a:stretch>
            <a:fillRect/>
          </a:stretch>
        </p:blipFill>
        <p:spPr>
          <a:xfrm>
            <a:off x="594359" y="2593221"/>
            <a:ext cx="8106181" cy="22021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446"/>
                                        </p:tgtEl>
                                        <p:attrNameLst>
                                          <p:attrName>style.visibility</p:attrName>
                                        </p:attrNameLst>
                                      </p:cBhvr>
                                      <p:to>
                                        <p:strVal val="visible"/>
                                      </p:to>
                                    </p:set>
                                    <p:animEffect transition="in" filter="wipe(up)">
                                      <p:cBhvr>
                                        <p:cTn id="12" dur="500"/>
                                        <p:tgtEl>
                                          <p:spTgt spid="614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23941"/>
                                        </p:tgtEl>
                                        <p:attrNameLst>
                                          <p:attrName>style.visibility</p:attrName>
                                        </p:attrNameLst>
                                      </p:cBhvr>
                                      <p:to>
                                        <p:strVal val="visible"/>
                                      </p:to>
                                    </p:set>
                                    <p:animEffect transition="in" filter="wipe(up)">
                                      <p:cBhvr>
                                        <p:cTn id="17"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p:bldP spid="6144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3619500"/>
            <a:ext cx="8423275"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9395" name="Text Box 6"/>
          <p:cNvSpPr txBox="1">
            <a:spLocks noChangeArrowheads="1"/>
          </p:cNvSpPr>
          <p:nvPr/>
        </p:nvSpPr>
        <p:spPr bwMode="auto">
          <a:xfrm>
            <a:off x="482600" y="377825"/>
            <a:ext cx="8089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4000" b="1">
                <a:solidFill>
                  <a:srgbClr val="0070C0"/>
                </a:solidFill>
              </a:rPr>
              <a:t> MTZ(Miller-Tucker-Zemlin)</a:t>
            </a:r>
            <a:r>
              <a:rPr lang="zh-CN" altLang="en-US" sz="4000" b="1">
                <a:solidFill>
                  <a:srgbClr val="0070C0"/>
                </a:solidFill>
              </a:rPr>
              <a:t>表述</a:t>
            </a:r>
          </a:p>
        </p:txBody>
      </p:sp>
      <p:sp>
        <p:nvSpPr>
          <p:cNvPr id="59396" name="Text Box 7"/>
          <p:cNvSpPr txBox="1">
            <a:spLocks noChangeArrowheads="1"/>
          </p:cNvSpPr>
          <p:nvPr/>
        </p:nvSpPr>
        <p:spPr bwMode="auto">
          <a:xfrm>
            <a:off x="635000" y="1054100"/>
            <a:ext cx="179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引入新变量</a:t>
            </a:r>
          </a:p>
        </p:txBody>
      </p:sp>
      <p:sp>
        <p:nvSpPr>
          <p:cNvPr id="424975" name="Text Box 15"/>
          <p:cNvSpPr txBox="1">
            <a:spLocks noChangeArrowheads="1"/>
          </p:cNvSpPr>
          <p:nvPr/>
        </p:nvSpPr>
        <p:spPr bwMode="auto">
          <a:xfrm>
            <a:off x="4419600" y="3686175"/>
            <a:ext cx="454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规模小！可处理有偏好的周游！</a:t>
            </a:r>
          </a:p>
        </p:txBody>
      </p:sp>
      <p:sp>
        <p:nvSpPr>
          <p:cNvPr id="59398" name="Text Box 7"/>
          <p:cNvSpPr txBox="1">
            <a:spLocks noChangeArrowheads="1"/>
          </p:cNvSpPr>
          <p:nvPr/>
        </p:nvSpPr>
        <p:spPr bwMode="auto">
          <a:xfrm>
            <a:off x="2336800" y="995363"/>
            <a:ext cx="594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3200" b="1" i="1">
                <a:solidFill>
                  <a:schemeClr val="tx1"/>
                </a:solidFill>
              </a:rPr>
              <a:t>t</a:t>
            </a:r>
            <a:r>
              <a:rPr lang="en-US" altLang="zh-CN" b="1" i="1" baseline="-25000">
                <a:solidFill>
                  <a:schemeClr val="tx1"/>
                </a:solidFill>
              </a:rPr>
              <a:t>i</a:t>
            </a:r>
            <a:r>
              <a:rPr lang="en-US" altLang="zh-CN" b="1" i="1">
                <a:solidFill>
                  <a:schemeClr val="tx1"/>
                </a:solidFill>
              </a:rPr>
              <a:t> </a:t>
            </a:r>
            <a:r>
              <a:rPr lang="zh-CN" altLang="en-US" b="1" i="1">
                <a:solidFill>
                  <a:schemeClr val="tx1"/>
                </a:solidFill>
              </a:rPr>
              <a:t>－ </a:t>
            </a:r>
            <a:r>
              <a:rPr lang="zh-CN" altLang="en-US" b="1">
                <a:solidFill>
                  <a:schemeClr val="tx1"/>
                </a:solidFill>
              </a:rPr>
              <a:t>表示进入城市 </a:t>
            </a:r>
            <a:r>
              <a:rPr lang="en-US" altLang="zh-CN" b="1" i="1">
                <a:solidFill>
                  <a:schemeClr val="tx1"/>
                </a:solidFill>
              </a:rPr>
              <a:t>i</a:t>
            </a:r>
            <a:r>
              <a:rPr lang="en-US" altLang="zh-CN" b="1">
                <a:solidFill>
                  <a:schemeClr val="tx1"/>
                </a:solidFill>
              </a:rPr>
              <a:t> </a:t>
            </a:r>
            <a:r>
              <a:rPr lang="zh-CN" altLang="en-US" b="1">
                <a:solidFill>
                  <a:schemeClr val="tx1"/>
                </a:solidFill>
              </a:rPr>
              <a:t>之前经过的城市数目</a:t>
            </a:r>
          </a:p>
        </p:txBody>
      </p:sp>
      <p:pic>
        <p:nvPicPr>
          <p:cNvPr id="5736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275" y="1555750"/>
            <a:ext cx="57118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736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1978025"/>
            <a:ext cx="3962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736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2444750"/>
            <a:ext cx="431006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121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0" y="3057525"/>
            <a:ext cx="645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组合 16"/>
          <p:cNvGrpSpPr>
            <a:grpSpLocks/>
          </p:cNvGrpSpPr>
          <p:nvPr/>
        </p:nvGrpSpPr>
        <p:grpSpPr bwMode="auto">
          <a:xfrm>
            <a:off x="838200" y="2057400"/>
            <a:ext cx="4711700" cy="1282700"/>
            <a:chOff x="812800" y="2070100"/>
            <a:chExt cx="4711700" cy="1282700"/>
          </a:xfrm>
        </p:grpSpPr>
        <p:sp>
          <p:nvSpPr>
            <p:cNvPr id="59407" name="AutoShape 14"/>
            <p:cNvSpPr>
              <a:spLocks/>
            </p:cNvSpPr>
            <p:nvPr/>
          </p:nvSpPr>
          <p:spPr bwMode="auto">
            <a:xfrm>
              <a:off x="5410200" y="2070100"/>
              <a:ext cx="114300" cy="711200"/>
            </a:xfrm>
            <a:prstGeom prst="rightBrace">
              <a:avLst>
                <a:gd name="adj1" fmla="val 518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8" name="AutoShape 15"/>
            <p:cNvSpPr>
              <a:spLocks noChangeArrowheads="1"/>
            </p:cNvSpPr>
            <p:nvPr/>
          </p:nvSpPr>
          <p:spPr bwMode="auto">
            <a:xfrm>
              <a:off x="812800" y="3073400"/>
              <a:ext cx="1092200" cy="279400"/>
            </a:xfrm>
            <a:prstGeom prst="rightArrow">
              <a:avLst>
                <a:gd name="adj1" fmla="val 50000"/>
                <a:gd name="adj2" fmla="val 97727"/>
              </a:avLst>
            </a:prstGeom>
            <a:solidFill>
              <a:schemeClr val="accent1"/>
            </a:solidFill>
            <a:ln w="9525" algn="ctr">
              <a:solidFill>
                <a:schemeClr val="tx1"/>
              </a:solidFill>
              <a:miter lim="800000"/>
              <a:headEnd/>
              <a:tailEnd/>
            </a:ln>
          </p:spPr>
          <p:txBody>
            <a:bodyPr wrap="none" anchor="ctr"/>
            <a:lstStyle/>
            <a:p>
              <a:endParaRPr lang="zh-CN" altLang="en-US"/>
            </a:p>
          </p:txBody>
        </p:sp>
      </p:grpSp>
      <p:grpSp>
        <p:nvGrpSpPr>
          <p:cNvPr id="3" name="组合 2"/>
          <p:cNvGrpSpPr>
            <a:grpSpLocks/>
          </p:cNvGrpSpPr>
          <p:nvPr/>
        </p:nvGrpSpPr>
        <p:grpSpPr bwMode="auto">
          <a:xfrm>
            <a:off x="798513" y="1524000"/>
            <a:ext cx="1550987" cy="460375"/>
            <a:chOff x="798513" y="1524000"/>
            <a:chExt cx="1550987" cy="460375"/>
          </a:xfrm>
        </p:grpSpPr>
        <p:pic>
          <p:nvPicPr>
            <p:cNvPr id="59405"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513" y="1603375"/>
              <a:ext cx="116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9406" name="Text Box 18"/>
            <p:cNvSpPr txBox="1">
              <a:spLocks noChangeArrowheads="1"/>
            </p:cNvSpPr>
            <p:nvPr/>
          </p:nvSpPr>
          <p:spPr bwMode="auto">
            <a:xfrm>
              <a:off x="1803400" y="1524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a:t>，</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360"/>
                                        </p:tgtEl>
                                        <p:attrNameLst>
                                          <p:attrName>style.visibility</p:attrName>
                                        </p:attrNameLst>
                                      </p:cBhvr>
                                      <p:to>
                                        <p:strVal val="visible"/>
                                      </p:to>
                                    </p:set>
                                    <p:animEffect transition="in" filter="wipe(left)">
                                      <p:cBhvr>
                                        <p:cTn id="12" dur="500"/>
                                        <p:tgtEl>
                                          <p:spTgt spid="57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61"/>
                                        </p:tgtEl>
                                        <p:attrNameLst>
                                          <p:attrName>style.visibility</p:attrName>
                                        </p:attrNameLst>
                                      </p:cBhvr>
                                      <p:to>
                                        <p:strVal val="visible"/>
                                      </p:to>
                                    </p:set>
                                    <p:animEffect transition="in" filter="wipe(left)">
                                      <p:cBhvr>
                                        <p:cTn id="17" dur="500"/>
                                        <p:tgtEl>
                                          <p:spTgt spid="573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362"/>
                                        </p:tgtEl>
                                        <p:attrNameLst>
                                          <p:attrName>style.visibility</p:attrName>
                                        </p:attrNameLst>
                                      </p:cBhvr>
                                      <p:to>
                                        <p:strVal val="visible"/>
                                      </p:to>
                                    </p:set>
                                    <p:animEffect transition="in" filter="wipe(left)">
                                      <p:cBhvr>
                                        <p:cTn id="22" dur="500"/>
                                        <p:tgtEl>
                                          <p:spTgt spid="573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13"/>
                                        </p:tgtEl>
                                        <p:attrNameLst>
                                          <p:attrName>style.visibility</p:attrName>
                                        </p:attrNameLst>
                                      </p:cBhvr>
                                      <p:to>
                                        <p:strVal val="visible"/>
                                      </p:to>
                                    </p:set>
                                    <p:animEffect transition="in" filter="wipe(left)">
                                      <p:cBhvr>
                                        <p:cTn id="32" dur="500"/>
                                        <p:tgtEl>
                                          <p:spTgt spid="512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1217"/>
                                        </p:tgtEl>
                                        <p:attrNameLst>
                                          <p:attrName>style.visibility</p:attrName>
                                        </p:attrNameLst>
                                      </p:cBhvr>
                                      <p:to>
                                        <p:strVal val="visible"/>
                                      </p:to>
                                    </p:set>
                                    <p:animEffect transition="in" filter="wipe(up)">
                                      <p:cBhvr>
                                        <p:cTn id="37" dur="500"/>
                                        <p:tgtEl>
                                          <p:spTgt spid="512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4975"/>
                                        </p:tgtEl>
                                        <p:attrNameLst>
                                          <p:attrName>style.visibility</p:attrName>
                                        </p:attrNameLst>
                                      </p:cBhvr>
                                      <p:to>
                                        <p:strVal val="visible"/>
                                      </p:to>
                                    </p:set>
                                    <p:animEffect transition="in" filter="wipe(left)">
                                      <p:cBhvr>
                                        <p:cTn id="42" dur="5000"/>
                                        <p:tgtEl>
                                          <p:spTgt spid="42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762000" y="314325"/>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dirty="0">
                <a:solidFill>
                  <a:srgbClr val="008080"/>
                </a:solidFill>
                <a:latin typeface="黑体" panose="02010609060101010101" pitchFamily="49" charset="-122"/>
                <a:ea typeface="黑体" panose="02010609060101010101" pitchFamily="49" charset="-122"/>
              </a:rPr>
              <a:t>最小费用流问题</a:t>
            </a:r>
          </a:p>
        </p:txBody>
      </p:sp>
      <p:sp>
        <p:nvSpPr>
          <p:cNvPr id="14339" name="Text Box 9"/>
          <p:cNvSpPr txBox="1">
            <a:spLocks noChangeArrowheads="1"/>
          </p:cNvSpPr>
          <p:nvPr/>
        </p:nvSpPr>
        <p:spPr bwMode="auto">
          <a:xfrm>
            <a:off x="838200" y="9525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006600"/>
                </a:solidFill>
                <a:latin typeface="黑体" panose="02010609060101010101" pitchFamily="49" charset="-122"/>
                <a:ea typeface="黑体" panose="02010609060101010101" pitchFamily="49" charset="-122"/>
              </a:rPr>
              <a:t>决策变量：</a:t>
            </a:r>
          </a:p>
        </p:txBody>
      </p:sp>
      <p:sp>
        <p:nvSpPr>
          <p:cNvPr id="14340" name="Text Box 10"/>
          <p:cNvSpPr txBox="1">
            <a:spLocks noChangeArrowheads="1"/>
          </p:cNvSpPr>
          <p:nvPr/>
        </p:nvSpPr>
        <p:spPr bwMode="auto">
          <a:xfrm>
            <a:off x="838200" y="19939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006600"/>
                </a:solidFill>
                <a:latin typeface="黑体" panose="02010609060101010101" pitchFamily="49" charset="-122"/>
                <a:ea typeface="黑体" panose="02010609060101010101" pitchFamily="49" charset="-122"/>
              </a:rPr>
              <a:t>目标</a:t>
            </a:r>
            <a:r>
              <a:rPr lang="zh-CN" altLang="en-US" b="1" dirty="0">
                <a:solidFill>
                  <a:srgbClr val="006600"/>
                </a:solidFill>
              </a:rPr>
              <a:t>：</a:t>
            </a:r>
          </a:p>
        </p:txBody>
      </p:sp>
      <p:sp>
        <p:nvSpPr>
          <p:cNvPr id="14341" name="Text Box 3"/>
          <p:cNvSpPr txBox="1">
            <a:spLocks noChangeArrowheads="1"/>
          </p:cNvSpPr>
          <p:nvPr/>
        </p:nvSpPr>
        <p:spPr bwMode="auto">
          <a:xfrm>
            <a:off x="927100" y="2819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006600"/>
                </a:solidFill>
                <a:latin typeface="黑体" panose="02010609060101010101" pitchFamily="49" charset="-122"/>
                <a:ea typeface="黑体" panose="02010609060101010101" pitchFamily="49" charset="-122"/>
              </a:rPr>
              <a:t>约束：</a:t>
            </a:r>
          </a:p>
        </p:txBody>
      </p:sp>
      <p:sp>
        <p:nvSpPr>
          <p:cNvPr id="143370" name="Text Box 6"/>
          <p:cNvSpPr txBox="1">
            <a:spLocks noChangeArrowheads="1"/>
          </p:cNvSpPr>
          <p:nvPr/>
        </p:nvSpPr>
        <p:spPr bwMode="auto">
          <a:xfrm>
            <a:off x="939800" y="4064000"/>
            <a:ext cx="448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dirty="0">
                <a:solidFill>
                  <a:schemeClr val="tx1"/>
                </a:solidFill>
              </a:rPr>
              <a:t> </a:t>
            </a:r>
            <a:r>
              <a:rPr lang="zh-CN" altLang="en-US" dirty="0">
                <a:solidFill>
                  <a:schemeClr val="tx1"/>
                </a:solidFill>
                <a:latin typeface="黑体" panose="02010609060101010101" pitchFamily="49" charset="-122"/>
                <a:ea typeface="黑体" panose="02010609060101010101" pitchFamily="49" charset="-122"/>
              </a:rPr>
              <a:t>流平衡</a:t>
            </a:r>
            <a:r>
              <a:rPr lang="en-US" altLang="zh-CN" b="1" dirty="0">
                <a:solidFill>
                  <a:schemeClr val="tx1"/>
                </a:solidFill>
              </a:rPr>
              <a:t>(flow conservation)</a:t>
            </a:r>
          </a:p>
        </p:txBody>
      </p:sp>
      <p:grpSp>
        <p:nvGrpSpPr>
          <p:cNvPr id="2" name="Group 27"/>
          <p:cNvGrpSpPr>
            <a:grpSpLocks/>
          </p:cNvGrpSpPr>
          <p:nvPr/>
        </p:nvGrpSpPr>
        <p:grpSpPr bwMode="auto">
          <a:xfrm>
            <a:off x="965200" y="1392239"/>
            <a:ext cx="6492875" cy="461963"/>
            <a:chOff x="608" y="877"/>
            <a:chExt cx="4090" cy="291"/>
          </a:xfrm>
        </p:grpSpPr>
        <p:sp>
          <p:nvSpPr>
            <p:cNvPr id="14354" name="Text Box 6"/>
            <p:cNvSpPr txBox="1">
              <a:spLocks noChangeArrowheads="1"/>
            </p:cNvSpPr>
            <p:nvPr/>
          </p:nvSpPr>
          <p:spPr bwMode="auto">
            <a:xfrm>
              <a:off x="608" y="877"/>
              <a:ext cx="29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i="1"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沿弧 </a:t>
              </a:r>
              <a:r>
                <a:rPr lang="en-US" altLang="zh-CN" b="1" dirty="0">
                  <a:solidFill>
                    <a:schemeClr val="tx1"/>
                  </a:solidFill>
                  <a:ea typeface="黑体" panose="02010609060101010101" pitchFamily="49" charset="-122"/>
                  <a:cs typeface="Times New Roman" panose="02020603050405020304" pitchFamily="18" charset="0"/>
                </a:rPr>
                <a:t>(</a:t>
              </a:r>
              <a:r>
                <a:rPr lang="en-US" altLang="zh-CN" b="1" i="1" dirty="0" err="1">
                  <a:solidFill>
                    <a:schemeClr val="tx1"/>
                  </a:solidFill>
                  <a:ea typeface="黑体" panose="02010609060101010101" pitchFamily="49" charset="-122"/>
                  <a:cs typeface="Times New Roman" panose="02020603050405020304" pitchFamily="18" charset="0"/>
                </a:rPr>
                <a:t>i</a:t>
              </a:r>
              <a:r>
                <a:rPr lang="en-US" altLang="zh-CN" b="1" dirty="0">
                  <a:solidFill>
                    <a:schemeClr val="tx1"/>
                  </a:solidFill>
                  <a:ea typeface="黑体" panose="02010609060101010101" pitchFamily="49" charset="-122"/>
                  <a:cs typeface="Times New Roman" panose="02020603050405020304" pitchFamily="18" charset="0"/>
                </a:rPr>
                <a:t>, </a:t>
              </a:r>
              <a:r>
                <a:rPr lang="en-US" altLang="zh-CN" b="1" i="1" dirty="0">
                  <a:solidFill>
                    <a:schemeClr val="tx1"/>
                  </a:solidFill>
                  <a:ea typeface="黑体" panose="02010609060101010101" pitchFamily="49" charset="-122"/>
                  <a:cs typeface="Times New Roman" panose="02020603050405020304" pitchFamily="18" charset="0"/>
                </a:rPr>
                <a:t>j</a:t>
              </a:r>
              <a:r>
                <a:rPr lang="en-US" altLang="zh-CN" b="1"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运输物资的数量：</a:t>
              </a:r>
            </a:p>
          </p:txBody>
        </p:sp>
        <p:pic>
          <p:nvPicPr>
            <p:cNvPr id="14355"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 y="904"/>
              <a:ext cx="14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43383"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1963738"/>
            <a:ext cx="350996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Group 28"/>
          <p:cNvGrpSpPr>
            <a:grpSpLocks/>
          </p:cNvGrpSpPr>
          <p:nvPr/>
        </p:nvGrpSpPr>
        <p:grpSpPr bwMode="auto">
          <a:xfrm>
            <a:off x="939800" y="3314700"/>
            <a:ext cx="4465638" cy="457200"/>
            <a:chOff x="616" y="3664"/>
            <a:chExt cx="2813" cy="288"/>
          </a:xfrm>
        </p:grpSpPr>
        <p:sp>
          <p:nvSpPr>
            <p:cNvPr id="14352" name="Text Box 12"/>
            <p:cNvSpPr txBox="1">
              <a:spLocks noChangeArrowheads="1"/>
            </p:cNvSpPr>
            <p:nvPr/>
          </p:nvSpPr>
          <p:spPr bwMode="auto">
            <a:xfrm>
              <a:off x="616" y="3664"/>
              <a:ext cx="1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dirty="0">
                  <a:solidFill>
                    <a:schemeClr val="tx1"/>
                  </a:solidFill>
                </a:rPr>
                <a:t> </a:t>
              </a:r>
              <a:r>
                <a:rPr lang="zh-CN" altLang="en-US" dirty="0">
                  <a:solidFill>
                    <a:schemeClr val="tx1"/>
                  </a:solidFill>
                  <a:latin typeface="黑体" panose="02010609060101010101" pitchFamily="49" charset="-122"/>
                  <a:ea typeface="黑体" panose="02010609060101010101" pitchFamily="49" charset="-122"/>
                </a:rPr>
                <a:t>非负性：</a:t>
              </a:r>
            </a:p>
          </p:txBody>
        </p:sp>
        <p:pic>
          <p:nvPicPr>
            <p:cNvPr id="14353"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 y="3715"/>
              <a:ext cx="18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 name="Group 21"/>
          <p:cNvGrpSpPr>
            <a:grpSpLocks/>
          </p:cNvGrpSpPr>
          <p:nvPr/>
        </p:nvGrpSpPr>
        <p:grpSpPr bwMode="auto">
          <a:xfrm>
            <a:off x="1028700" y="4533900"/>
            <a:ext cx="7421563" cy="457200"/>
            <a:chOff x="648" y="2856"/>
            <a:chExt cx="4675" cy="288"/>
          </a:xfrm>
        </p:grpSpPr>
        <p:sp>
          <p:nvSpPr>
            <p:cNvPr id="14350" name="Text Box 9"/>
            <p:cNvSpPr txBox="1">
              <a:spLocks noChangeArrowheads="1"/>
            </p:cNvSpPr>
            <p:nvPr/>
          </p:nvSpPr>
          <p:spPr bwMode="auto">
            <a:xfrm>
              <a:off x="648" y="2856"/>
              <a:ext cx="4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solidFill>
                    <a:schemeClr val="tx1"/>
                  </a:solidFill>
                </a:rPr>
                <a:t>outflow(</a:t>
              </a:r>
              <a:r>
                <a:rPr lang="en-US" altLang="zh-CN" b="1" i="1">
                  <a:solidFill>
                    <a:schemeClr val="tx1"/>
                  </a:solidFill>
                </a:rPr>
                <a:t>k</a:t>
              </a:r>
              <a:r>
                <a:rPr lang="en-US" altLang="zh-CN" b="1">
                  <a:solidFill>
                    <a:schemeClr val="tx1"/>
                  </a:solidFill>
                </a:rPr>
                <a:t>) – inflow(</a:t>
              </a:r>
              <a:r>
                <a:rPr lang="en-US" altLang="zh-CN" b="1" i="1">
                  <a:solidFill>
                    <a:schemeClr val="tx1"/>
                  </a:solidFill>
                </a:rPr>
                <a:t>k</a:t>
              </a:r>
              <a:r>
                <a:rPr lang="en-US" altLang="zh-CN" b="1">
                  <a:solidFill>
                    <a:schemeClr val="tx1"/>
                  </a:solidFill>
                </a:rPr>
                <a:t>) =supply(</a:t>
              </a:r>
              <a:r>
                <a:rPr lang="en-US" altLang="zh-CN" b="1" i="1">
                  <a:solidFill>
                    <a:schemeClr val="tx1"/>
                  </a:solidFill>
                </a:rPr>
                <a:t>k</a:t>
              </a:r>
              <a:r>
                <a:rPr lang="en-US" altLang="zh-CN" b="1">
                  <a:solidFill>
                    <a:schemeClr val="tx1"/>
                  </a:solidFill>
                </a:rPr>
                <a:t>) = -demand(</a:t>
              </a:r>
              <a:r>
                <a:rPr lang="en-US" altLang="zh-CN" b="1" i="1">
                  <a:solidFill>
                    <a:schemeClr val="tx1"/>
                  </a:solidFill>
                </a:rPr>
                <a:t>k</a:t>
              </a:r>
              <a:r>
                <a:rPr lang="en-US" altLang="zh-CN" b="1">
                  <a:solidFill>
                    <a:schemeClr val="tx1"/>
                  </a:solidFill>
                </a:rPr>
                <a:t>),</a:t>
              </a:r>
            </a:p>
          </p:txBody>
        </p:sp>
        <p:pic>
          <p:nvPicPr>
            <p:cNvPr id="143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3" y="2889"/>
              <a:ext cx="7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5" name="Group 30"/>
          <p:cNvGrpSpPr>
            <a:grpSpLocks/>
          </p:cNvGrpSpPr>
          <p:nvPr/>
        </p:nvGrpSpPr>
        <p:grpSpPr bwMode="auto">
          <a:xfrm>
            <a:off x="1860550" y="5029200"/>
            <a:ext cx="6089650" cy="1357313"/>
            <a:chOff x="1172" y="3168"/>
            <a:chExt cx="3836" cy="855"/>
          </a:xfrm>
        </p:grpSpPr>
        <p:sp>
          <p:nvSpPr>
            <p:cNvPr id="14348" name="AutoShape 16"/>
            <p:cNvSpPr>
              <a:spLocks noChangeArrowheads="1"/>
            </p:cNvSpPr>
            <p:nvPr/>
          </p:nvSpPr>
          <p:spPr bwMode="auto">
            <a:xfrm>
              <a:off x="2568" y="3168"/>
              <a:ext cx="152" cy="328"/>
            </a:xfrm>
            <a:prstGeom prst="upDownArrow">
              <a:avLst>
                <a:gd name="adj1" fmla="val 50000"/>
                <a:gd name="adj2" fmla="val 43158"/>
              </a:avLst>
            </a:prstGeom>
            <a:solidFill>
              <a:schemeClr val="accent1"/>
            </a:solidFill>
            <a:ln w="9525">
              <a:solidFill>
                <a:schemeClr val="tx1"/>
              </a:solidFill>
              <a:miter lim="800000"/>
              <a:headEnd/>
              <a:tailEnd/>
            </a:ln>
          </p:spPr>
          <p:txBody>
            <a:bodyPr wrap="none" anchor="ctr"/>
            <a:lstStyle/>
            <a:p>
              <a:pPr algn="l"/>
              <a:endParaRPr lang="zh-CN" altLang="en-US"/>
            </a:p>
          </p:txBody>
        </p:sp>
        <p:pic>
          <p:nvPicPr>
            <p:cNvPr id="14349"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2" y="3521"/>
              <a:ext cx="383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83"/>
                                        </p:tgtEl>
                                        <p:attrNameLst>
                                          <p:attrName>style.visibility</p:attrName>
                                        </p:attrNameLst>
                                      </p:cBhvr>
                                      <p:to>
                                        <p:strVal val="visible"/>
                                      </p:to>
                                    </p:set>
                                    <p:animEffect transition="in" filter="wipe(left)">
                                      <p:cBhvr>
                                        <p:cTn id="12" dur="500"/>
                                        <p:tgtEl>
                                          <p:spTgt spid="1433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70"/>
                                        </p:tgtEl>
                                        <p:attrNameLst>
                                          <p:attrName>style.visibility</p:attrName>
                                        </p:attrNameLst>
                                      </p:cBhvr>
                                      <p:to>
                                        <p:strVal val="visible"/>
                                      </p:to>
                                    </p:set>
                                    <p:animEffect transition="in" filter="wipe(left)">
                                      <p:cBhvr>
                                        <p:cTn id="22" dur="500"/>
                                        <p:tgtEl>
                                          <p:spTgt spid="1433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82600" y="377825"/>
            <a:ext cx="3873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4000" b="1">
                <a:solidFill>
                  <a:srgbClr val="0070C0"/>
                </a:solidFill>
              </a:rPr>
              <a:t> </a:t>
            </a:r>
            <a:r>
              <a:rPr lang="zh-CN" altLang="en-US" sz="4000" b="1">
                <a:solidFill>
                  <a:srgbClr val="0070C0"/>
                </a:solidFill>
              </a:rPr>
              <a:t>实用建模技术</a:t>
            </a:r>
            <a:endParaRPr lang="zh-CN" altLang="en-US" sz="2800" b="1">
              <a:solidFill>
                <a:srgbClr val="0070C0"/>
              </a:solidFill>
            </a:endParaRPr>
          </a:p>
        </p:txBody>
      </p:sp>
      <p:sp>
        <p:nvSpPr>
          <p:cNvPr id="60419" name="Text Box 3"/>
          <p:cNvSpPr txBox="1">
            <a:spLocks noChangeArrowheads="1"/>
          </p:cNvSpPr>
          <p:nvPr/>
        </p:nvSpPr>
        <p:spPr bwMode="auto">
          <a:xfrm>
            <a:off x="647700" y="1219200"/>
            <a:ext cx="223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marL="457200" indent="-4572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sz="2800" b="1">
                <a:solidFill>
                  <a:srgbClr val="008080"/>
                </a:solidFill>
              </a:rPr>
              <a:t>或约束</a:t>
            </a: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738" y="1117600"/>
            <a:ext cx="374173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5"/>
          <p:cNvGrpSpPr>
            <a:grpSpLocks/>
          </p:cNvGrpSpPr>
          <p:nvPr/>
        </p:nvGrpSpPr>
        <p:grpSpPr bwMode="auto">
          <a:xfrm>
            <a:off x="622300" y="1841500"/>
            <a:ext cx="7797800" cy="1879600"/>
            <a:chOff x="432" y="1160"/>
            <a:chExt cx="4912" cy="1184"/>
          </a:xfrm>
        </p:grpSpPr>
        <p:sp>
          <p:nvSpPr>
            <p:cNvPr id="60432" name="Text Box 6"/>
            <p:cNvSpPr txBox="1">
              <a:spLocks noChangeArrowheads="1"/>
            </p:cNvSpPr>
            <p:nvPr/>
          </p:nvSpPr>
          <p:spPr bwMode="auto">
            <a:xfrm>
              <a:off x="3352" y="1200"/>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rPr>
                <a:t>引入</a:t>
              </a:r>
              <a:r>
                <a:rPr lang="en-US" altLang="zh-CN" b="1">
                  <a:solidFill>
                    <a:srgbClr val="7030A0"/>
                  </a:solidFill>
                </a:rPr>
                <a:t>0-1</a:t>
              </a:r>
              <a:r>
                <a:rPr lang="zh-CN" altLang="en-US" b="1">
                  <a:solidFill>
                    <a:srgbClr val="7030A0"/>
                  </a:solidFill>
                </a:rPr>
                <a:t>变量 </a:t>
              </a:r>
              <a:r>
                <a:rPr lang="en-US" altLang="zh-CN" b="1" i="1">
                  <a:solidFill>
                    <a:srgbClr val="7030A0"/>
                  </a:solidFill>
                </a:rPr>
                <a:t>y</a:t>
              </a:r>
            </a:p>
          </p:txBody>
        </p:sp>
        <p:grpSp>
          <p:nvGrpSpPr>
            <p:cNvPr id="60433" name="Group 7"/>
            <p:cNvGrpSpPr>
              <a:grpSpLocks/>
            </p:cNvGrpSpPr>
            <p:nvPr/>
          </p:nvGrpSpPr>
          <p:grpSpPr bwMode="auto">
            <a:xfrm>
              <a:off x="432" y="1160"/>
              <a:ext cx="4912" cy="1184"/>
              <a:chOff x="432" y="1160"/>
              <a:chExt cx="4912" cy="1184"/>
            </a:xfrm>
          </p:grpSpPr>
          <p:grpSp>
            <p:nvGrpSpPr>
              <p:cNvPr id="60434" name="Group 8"/>
              <p:cNvGrpSpPr>
                <a:grpSpLocks/>
              </p:cNvGrpSpPr>
              <p:nvPr/>
            </p:nvGrpSpPr>
            <p:grpSpPr bwMode="auto">
              <a:xfrm>
                <a:off x="2047" y="1160"/>
                <a:ext cx="3297" cy="1161"/>
                <a:chOff x="2047" y="1160"/>
                <a:chExt cx="3297" cy="1161"/>
              </a:xfrm>
            </p:grpSpPr>
            <p:pic>
              <p:nvPicPr>
                <p:cNvPr id="6043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 y="1455"/>
                  <a:ext cx="3297"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0437" name="AutoShape 10"/>
                <p:cNvSpPr>
                  <a:spLocks noChangeArrowheads="1"/>
                </p:cNvSpPr>
                <p:nvPr/>
              </p:nvSpPr>
              <p:spPr bwMode="auto">
                <a:xfrm>
                  <a:off x="3184" y="1160"/>
                  <a:ext cx="136" cy="448"/>
                </a:xfrm>
                <a:prstGeom prst="upDownArrow">
                  <a:avLst>
                    <a:gd name="adj1" fmla="val 50000"/>
                    <a:gd name="adj2" fmla="val 65882"/>
                  </a:avLst>
                </a:prstGeom>
                <a:solidFill>
                  <a:schemeClr val="accent1"/>
                </a:solidFill>
                <a:ln w="9525" algn="ctr">
                  <a:solidFill>
                    <a:schemeClr val="tx1"/>
                  </a:solidFill>
                  <a:miter lim="800000"/>
                  <a:headEnd/>
                  <a:tailEnd/>
                </a:ln>
              </p:spPr>
              <p:txBody>
                <a:bodyPr wrap="none" anchor="ctr"/>
                <a:lstStyle/>
                <a:p>
                  <a:pPr algn="l"/>
                  <a:endParaRPr lang="zh-CN" altLang="en-US"/>
                </a:p>
              </p:txBody>
            </p:sp>
          </p:grpSp>
          <p:sp>
            <p:nvSpPr>
              <p:cNvPr id="60435" name="Text Box 11"/>
              <p:cNvSpPr txBox="1">
                <a:spLocks noChangeArrowheads="1"/>
              </p:cNvSpPr>
              <p:nvPr/>
            </p:nvSpPr>
            <p:spPr bwMode="auto">
              <a:xfrm>
                <a:off x="432" y="2056"/>
                <a:ext cx="2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chemeClr val="tx1"/>
                    </a:solidFill>
                  </a:rPr>
                  <a:t>其中 </a:t>
                </a:r>
                <a:r>
                  <a:rPr lang="en-US" altLang="zh-CN" b="1" i="1">
                    <a:solidFill>
                      <a:schemeClr val="tx1"/>
                    </a:solidFill>
                  </a:rPr>
                  <a:t>M </a:t>
                </a:r>
                <a:r>
                  <a:rPr lang="zh-CN" altLang="en-US" b="1">
                    <a:solidFill>
                      <a:schemeClr val="tx1"/>
                    </a:solidFill>
                  </a:rPr>
                  <a:t>是</a:t>
                </a:r>
                <a:r>
                  <a:rPr lang="zh-CN" altLang="en-US" b="1">
                    <a:solidFill>
                      <a:srgbClr val="7030A0"/>
                    </a:solidFill>
                  </a:rPr>
                  <a:t>充分大的正数</a:t>
                </a:r>
              </a:p>
            </p:txBody>
          </p:sp>
        </p:grpSp>
      </p:grpSp>
      <p:sp>
        <p:nvSpPr>
          <p:cNvPr id="60422" name="Text Box 13"/>
          <p:cNvSpPr txBox="1">
            <a:spLocks noChangeArrowheads="1"/>
          </p:cNvSpPr>
          <p:nvPr/>
        </p:nvSpPr>
        <p:spPr bwMode="auto">
          <a:xfrm>
            <a:off x="660400" y="3733800"/>
            <a:ext cx="459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marL="457200" indent="-4572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sz="2800" b="1">
                <a:solidFill>
                  <a:srgbClr val="008080"/>
                </a:solidFill>
              </a:rPr>
              <a:t>带固定成本的目标函数</a:t>
            </a:r>
          </a:p>
        </p:txBody>
      </p:sp>
      <p:pic>
        <p:nvPicPr>
          <p:cNvPr id="60423"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4252913"/>
            <a:ext cx="4711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5" name="Group 16"/>
          <p:cNvGrpSpPr>
            <a:grpSpLocks/>
          </p:cNvGrpSpPr>
          <p:nvPr/>
        </p:nvGrpSpPr>
        <p:grpSpPr bwMode="auto">
          <a:xfrm>
            <a:off x="5791200" y="4508500"/>
            <a:ext cx="2836863" cy="457200"/>
            <a:chOff x="3648" y="2920"/>
            <a:chExt cx="1787" cy="288"/>
          </a:xfrm>
        </p:grpSpPr>
        <p:sp>
          <p:nvSpPr>
            <p:cNvPr id="60430" name="Text Box 17"/>
            <p:cNvSpPr txBox="1">
              <a:spLocks noChangeArrowheads="1"/>
            </p:cNvSpPr>
            <p:nvPr/>
          </p:nvSpPr>
          <p:spPr bwMode="auto">
            <a:xfrm>
              <a:off x="3648" y="2920"/>
              <a:ext cx="1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进一步假设</a:t>
              </a:r>
            </a:p>
          </p:txBody>
        </p:sp>
        <p:pic>
          <p:nvPicPr>
            <p:cNvPr id="6043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 y="2921"/>
              <a:ext cx="7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52233"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100" y="5599113"/>
            <a:ext cx="31750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6" name="Group 20"/>
          <p:cNvGrpSpPr>
            <a:grpSpLocks/>
          </p:cNvGrpSpPr>
          <p:nvPr/>
        </p:nvGrpSpPr>
        <p:grpSpPr bwMode="auto">
          <a:xfrm>
            <a:off x="4178300" y="5195888"/>
            <a:ext cx="3062288" cy="1036637"/>
            <a:chOff x="2632" y="3273"/>
            <a:chExt cx="1929" cy="653"/>
          </a:xfrm>
        </p:grpSpPr>
        <p:pic>
          <p:nvPicPr>
            <p:cNvPr id="60428"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7" y="3273"/>
              <a:ext cx="1474"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0429" name="Text Box 22"/>
            <p:cNvSpPr txBox="1">
              <a:spLocks noChangeArrowheads="1"/>
            </p:cNvSpPr>
            <p:nvPr/>
          </p:nvSpPr>
          <p:spPr bwMode="auto">
            <a:xfrm>
              <a:off x="2632" y="3396"/>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sz="3600" b="1">
                  <a:solidFill>
                    <a:srgbClr val="CC0000"/>
                  </a:solidFill>
                </a:rPr>
                <a:t>+</a:t>
              </a:r>
            </a:p>
          </p:txBody>
        </p:sp>
      </p:grpSp>
      <p:sp>
        <p:nvSpPr>
          <p:cNvPr id="21" name="Text Box 6"/>
          <p:cNvSpPr txBox="1">
            <a:spLocks noChangeArrowheads="1"/>
          </p:cNvSpPr>
          <p:nvPr/>
        </p:nvSpPr>
        <p:spPr bwMode="auto">
          <a:xfrm>
            <a:off x="419100" y="506571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rPr>
              <a:t>引入</a:t>
            </a:r>
            <a:r>
              <a:rPr lang="en-US" altLang="zh-CN" b="1">
                <a:solidFill>
                  <a:srgbClr val="7030A0"/>
                </a:solidFill>
              </a:rPr>
              <a:t>0-1</a:t>
            </a:r>
            <a:r>
              <a:rPr lang="zh-CN" altLang="en-US" b="1">
                <a:solidFill>
                  <a:srgbClr val="7030A0"/>
                </a:solidFill>
              </a:rPr>
              <a:t>变量 </a:t>
            </a:r>
            <a:r>
              <a:rPr lang="en-US" altLang="zh-CN" b="1" i="1">
                <a:solidFill>
                  <a:srgbClr val="7030A0"/>
                </a:solidFill>
              </a:rPr>
              <a: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33"/>
                                        </p:tgtEl>
                                        <p:attrNameLst>
                                          <p:attrName>style.visibility</p:attrName>
                                        </p:attrNameLst>
                                      </p:cBhvr>
                                      <p:to>
                                        <p:strVal val="visible"/>
                                      </p:to>
                                    </p:set>
                                    <p:animEffect transition="in" filter="wipe(left)">
                                      <p:cBhvr>
                                        <p:cTn id="22" dur="500"/>
                                        <p:tgtEl>
                                          <p:spTgt spid="522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85800" y="349250"/>
            <a:ext cx="806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0070C0"/>
                </a:solidFill>
                <a:latin typeface="黑体" pitchFamily="2" charset="-122"/>
                <a:ea typeface="黑体" pitchFamily="2" charset="-122"/>
              </a:rPr>
              <a:t>二次目标</a:t>
            </a:r>
            <a:r>
              <a:rPr lang="zh-CN" altLang="en-US" sz="2800">
                <a:solidFill>
                  <a:srgbClr val="0070C0"/>
                </a:solidFill>
                <a:latin typeface="黑体" pitchFamily="2" charset="-122"/>
                <a:ea typeface="黑体" pitchFamily="2" charset="-122"/>
              </a:rPr>
              <a:t>函数的</a:t>
            </a:r>
            <a:r>
              <a:rPr lang="zh-CN" altLang="en-US" sz="2800">
                <a:solidFill>
                  <a:srgbClr val="7030A0"/>
                </a:solidFill>
                <a:latin typeface="黑体" pitchFamily="2" charset="-122"/>
                <a:ea typeface="黑体" pitchFamily="2" charset="-122"/>
              </a:rPr>
              <a:t>线性化技术</a:t>
            </a:r>
            <a:r>
              <a:rPr lang="en-US" altLang="zh-CN" sz="2800">
                <a:solidFill>
                  <a:srgbClr val="7030A0"/>
                </a:solidFill>
                <a:latin typeface="Arial" pitchFamily="34" charset="0"/>
                <a:ea typeface="黑体" pitchFamily="2" charset="-122"/>
                <a:cs typeface="Arial" pitchFamily="34" charset="0"/>
              </a:rPr>
              <a:t>(linearization technique)</a:t>
            </a:r>
            <a:endParaRPr lang="zh-CN" altLang="en-US" sz="2800">
              <a:solidFill>
                <a:srgbClr val="7030A0"/>
              </a:solidFill>
              <a:latin typeface="Arial" pitchFamily="34" charset="0"/>
              <a:ea typeface="黑体" pitchFamily="2" charset="-122"/>
              <a:cs typeface="Arial" pitchFamily="34" charset="0"/>
            </a:endParaRPr>
          </a:p>
        </p:txBody>
      </p:sp>
      <p:sp>
        <p:nvSpPr>
          <p:cNvPr id="61443" name="Text Box 3"/>
          <p:cNvSpPr txBox="1">
            <a:spLocks noChangeArrowheads="1"/>
          </p:cNvSpPr>
          <p:nvPr/>
        </p:nvSpPr>
        <p:spPr bwMode="auto">
          <a:xfrm>
            <a:off x="812800" y="11557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endParaRPr lang="zh-CN" altLang="zh-CN" b="1"/>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3" y="1265238"/>
            <a:ext cx="2517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4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211263"/>
            <a:ext cx="21256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61446" name="Group 6"/>
          <p:cNvGrpSpPr>
            <a:grpSpLocks/>
          </p:cNvGrpSpPr>
          <p:nvPr/>
        </p:nvGrpSpPr>
        <p:grpSpPr bwMode="auto">
          <a:xfrm>
            <a:off x="596900" y="1778000"/>
            <a:ext cx="2170113" cy="466725"/>
            <a:chOff x="424" y="1296"/>
            <a:chExt cx="1367" cy="294"/>
          </a:xfrm>
        </p:grpSpPr>
        <p:pic>
          <p:nvPicPr>
            <p:cNvPr id="6146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 y="1321"/>
              <a:ext cx="83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461" name="Text Box 8"/>
            <p:cNvSpPr txBox="1">
              <a:spLocks noChangeArrowheads="1"/>
            </p:cNvSpPr>
            <p:nvPr/>
          </p:nvSpPr>
          <p:spPr bwMode="auto">
            <a:xfrm>
              <a:off x="424" y="129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buFont typeface="Wingdings" pitchFamily="2" charset="2"/>
                <a:buChar char="l"/>
              </a:pPr>
              <a:r>
                <a:rPr lang="en-US" altLang="zh-CN"/>
                <a:t> </a:t>
              </a:r>
            </a:p>
          </p:txBody>
        </p:sp>
      </p:grpSp>
      <p:sp>
        <p:nvSpPr>
          <p:cNvPr id="61447" name="Text Box 14"/>
          <p:cNvSpPr txBox="1">
            <a:spLocks noChangeArrowheads="1"/>
          </p:cNvSpPr>
          <p:nvPr/>
        </p:nvSpPr>
        <p:spPr bwMode="auto">
          <a:xfrm>
            <a:off x="698500" y="4064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buFont typeface="Wingdings" pitchFamily="2" charset="2"/>
              <a:buChar char="l"/>
            </a:pPr>
            <a:r>
              <a:rPr lang="en-US" altLang="zh-CN"/>
              <a:t> </a:t>
            </a:r>
          </a:p>
        </p:txBody>
      </p:sp>
      <p:pic>
        <p:nvPicPr>
          <p:cNvPr id="61448"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338" y="4094163"/>
            <a:ext cx="143033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组合 28"/>
          <p:cNvGrpSpPr>
            <a:grpSpLocks/>
          </p:cNvGrpSpPr>
          <p:nvPr/>
        </p:nvGrpSpPr>
        <p:grpSpPr bwMode="auto">
          <a:xfrm>
            <a:off x="990600" y="2317750"/>
            <a:ext cx="2098675" cy="920750"/>
            <a:chOff x="1168400" y="2317750"/>
            <a:chExt cx="2098675" cy="920750"/>
          </a:xfrm>
        </p:grpSpPr>
        <p:sp>
          <p:nvSpPr>
            <p:cNvPr id="61458" name="Text Box 12"/>
            <p:cNvSpPr txBox="1">
              <a:spLocks noChangeArrowheads="1"/>
            </p:cNvSpPr>
            <p:nvPr/>
          </p:nvSpPr>
          <p:spPr bwMode="auto">
            <a:xfrm>
              <a:off x="1168400" y="2781300"/>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其中 </a:t>
              </a:r>
              <a:r>
                <a:rPr lang="en-US" altLang="zh-CN" b="1" i="1"/>
                <a:t>y</a:t>
              </a:r>
              <a:r>
                <a:rPr lang="en-US" altLang="zh-CN" b="1" i="1" baseline="-25000"/>
                <a:t>ij</a:t>
              </a:r>
              <a:r>
                <a:rPr lang="en-US" altLang="zh-CN" b="1" i="1"/>
                <a:t> </a:t>
              </a:r>
              <a:r>
                <a:rPr lang="zh-CN" altLang="en-US" b="1"/>
                <a:t>满足</a:t>
              </a:r>
            </a:p>
          </p:txBody>
        </p:sp>
        <p:pic>
          <p:nvPicPr>
            <p:cNvPr id="61459"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1125" y="2317750"/>
              <a:ext cx="18859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1450" name="Text Box 25"/>
          <p:cNvSpPr txBox="1">
            <a:spLocks noChangeArrowheads="1"/>
          </p:cNvSpPr>
          <p:nvPr/>
        </p:nvSpPr>
        <p:spPr bwMode="auto">
          <a:xfrm>
            <a:off x="1498600" y="3457575"/>
            <a:ext cx="2362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endParaRPr lang="zh-CN" altLang="en-US"/>
          </a:p>
        </p:txBody>
      </p:sp>
      <p:graphicFrame>
        <p:nvGraphicFramePr>
          <p:cNvPr id="15362" name="Object 2"/>
          <p:cNvGraphicFramePr>
            <a:graphicFrameLocks noChangeAspect="1"/>
          </p:cNvGraphicFramePr>
          <p:nvPr/>
        </p:nvGraphicFramePr>
        <p:xfrm>
          <a:off x="2851150" y="2724150"/>
          <a:ext cx="2462213" cy="1143000"/>
        </p:xfrm>
        <a:graphic>
          <a:graphicData uri="http://schemas.openxmlformats.org/presentationml/2006/ole">
            <mc:AlternateContent xmlns:mc="http://schemas.openxmlformats.org/markup-compatibility/2006">
              <mc:Choice xmlns:v="urn:schemas-microsoft-com:vml" Requires="v">
                <p:oleObj spid="_x0000_s61694" name="公式" r:id="rId8" imgW="1117115" imgH="495085" progId="Equation.3">
                  <p:embed/>
                </p:oleObj>
              </mc:Choice>
              <mc:Fallback>
                <p:oleObj name="公式" r:id="rId8" imgW="1117115" imgH="495085"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1150" y="2724150"/>
                        <a:ext cx="2462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29"/>
          <p:cNvGrpSpPr>
            <a:grpSpLocks/>
          </p:cNvGrpSpPr>
          <p:nvPr/>
        </p:nvGrpSpPr>
        <p:grpSpPr bwMode="auto">
          <a:xfrm>
            <a:off x="1206500" y="4622800"/>
            <a:ext cx="2122488" cy="927100"/>
            <a:chOff x="1206500" y="4622800"/>
            <a:chExt cx="2122488" cy="927100"/>
          </a:xfrm>
        </p:grpSpPr>
        <p:pic>
          <p:nvPicPr>
            <p:cNvPr id="61456"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5413" y="4622800"/>
              <a:ext cx="19335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457" name="Text Box 19"/>
            <p:cNvSpPr txBox="1">
              <a:spLocks noChangeArrowheads="1"/>
            </p:cNvSpPr>
            <p:nvPr/>
          </p:nvSpPr>
          <p:spPr bwMode="auto">
            <a:xfrm>
              <a:off x="1206500" y="5092700"/>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其中 </a:t>
              </a:r>
              <a:r>
                <a:rPr lang="en-US" altLang="zh-CN" b="1" i="1"/>
                <a:t>z</a:t>
              </a:r>
              <a:r>
                <a:rPr lang="en-US" altLang="zh-CN" b="1" i="1" baseline="-25000"/>
                <a:t>ij</a:t>
              </a:r>
              <a:r>
                <a:rPr lang="en-US" altLang="zh-CN" b="1" i="1"/>
                <a:t> </a:t>
              </a:r>
              <a:r>
                <a:rPr lang="zh-CN" altLang="en-US" b="1"/>
                <a:t>满足</a:t>
              </a:r>
            </a:p>
          </p:txBody>
        </p:sp>
      </p:grpSp>
      <p:graphicFrame>
        <p:nvGraphicFramePr>
          <p:cNvPr id="15385" name="Object 2"/>
          <p:cNvGraphicFramePr>
            <a:graphicFrameLocks noChangeAspect="1"/>
          </p:cNvGraphicFramePr>
          <p:nvPr/>
        </p:nvGraphicFramePr>
        <p:xfrm>
          <a:off x="3233738" y="5048250"/>
          <a:ext cx="1316037" cy="1143000"/>
        </p:xfrm>
        <a:graphic>
          <a:graphicData uri="http://schemas.openxmlformats.org/presentationml/2006/ole">
            <mc:AlternateContent xmlns:mc="http://schemas.openxmlformats.org/markup-compatibility/2006">
              <mc:Choice xmlns:v="urn:schemas-microsoft-com:vml" Requires="v">
                <p:oleObj spid="_x0000_s61695" name="公式" r:id="rId11" imgW="596641" imgH="495085" progId="Equation.3">
                  <p:embed/>
                </p:oleObj>
              </mc:Choice>
              <mc:Fallback>
                <p:oleObj name="公式" r:id="rId11" imgW="596641" imgH="495085"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3738" y="5048250"/>
                        <a:ext cx="131603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a:spLocks noChangeArrowheads="1"/>
          </p:cNvSpPr>
          <p:nvPr/>
        </p:nvSpPr>
        <p:spPr bwMode="auto">
          <a:xfrm>
            <a:off x="5289550" y="4837113"/>
            <a:ext cx="3308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a:solidFill>
                  <a:schemeClr val="tx1"/>
                </a:solidFill>
                <a:latin typeface="黑体" pitchFamily="2" charset="-122"/>
                <a:ea typeface="黑体" pitchFamily="2" charset="-122"/>
              </a:rPr>
              <a:t>新引入的变量 </a:t>
            </a:r>
            <a:r>
              <a:rPr lang="en-US" altLang="zh-CN" b="1" i="1">
                <a:solidFill>
                  <a:schemeClr val="tx1"/>
                </a:solidFill>
              </a:rPr>
              <a:t>y</a:t>
            </a:r>
            <a:r>
              <a:rPr lang="en-US" altLang="zh-CN" b="1" i="1" baseline="-25000">
                <a:solidFill>
                  <a:schemeClr val="tx1"/>
                </a:solidFill>
              </a:rPr>
              <a:t>ij  </a:t>
            </a:r>
            <a:r>
              <a:rPr lang="zh-CN" altLang="en-US">
                <a:solidFill>
                  <a:schemeClr val="tx1"/>
                </a:solidFill>
                <a:latin typeface="黑体" pitchFamily="2" charset="-122"/>
                <a:ea typeface="黑体" pitchFamily="2" charset="-122"/>
              </a:rPr>
              <a:t>和</a:t>
            </a:r>
            <a:r>
              <a:rPr lang="en-US" altLang="zh-CN" b="1" i="1">
                <a:solidFill>
                  <a:schemeClr val="tx1"/>
                </a:solidFill>
              </a:rPr>
              <a:t>z</a:t>
            </a:r>
            <a:r>
              <a:rPr lang="en-US" altLang="zh-CN" b="1" i="1" baseline="-25000">
                <a:solidFill>
                  <a:schemeClr val="tx1"/>
                </a:solidFill>
              </a:rPr>
              <a:t>ij </a:t>
            </a:r>
            <a:r>
              <a:rPr lang="zh-CN" altLang="en-US">
                <a:solidFill>
                  <a:srgbClr val="7030A0"/>
                </a:solidFill>
                <a:latin typeface="黑体" pitchFamily="2" charset="-122"/>
                <a:ea typeface="黑体" pitchFamily="2" charset="-122"/>
              </a:rPr>
              <a:t>不必是整数</a:t>
            </a:r>
            <a:r>
              <a:rPr lang="zh-CN" altLang="en-US">
                <a:solidFill>
                  <a:schemeClr val="tx1"/>
                </a:solidFill>
                <a:latin typeface="黑体" pitchFamily="2" charset="-122"/>
                <a:ea typeface="黑体" pitchFamily="2" charset="-122"/>
              </a:rPr>
              <a:t>！</a:t>
            </a:r>
          </a:p>
        </p:txBody>
      </p:sp>
      <p:pic>
        <p:nvPicPr>
          <p:cNvPr id="61455"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1750" y="1792288"/>
            <a:ext cx="37909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wipe(up)">
                                      <p:cBhvr>
                                        <p:cTn id="12" dur="500"/>
                                        <p:tgtEl>
                                          <p:spTgt spid="15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385"/>
                                        </p:tgtEl>
                                        <p:attrNameLst>
                                          <p:attrName>style.visibility</p:attrName>
                                        </p:attrNameLst>
                                      </p:cBhvr>
                                      <p:to>
                                        <p:strVal val="visible"/>
                                      </p:to>
                                    </p:set>
                                    <p:animEffect transition="in" filter="wipe(up)">
                                      <p:cBhvr>
                                        <p:cTn id="22" dur="500"/>
                                        <p:tgtEl>
                                          <p:spTgt spid="153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482600" y="420688"/>
            <a:ext cx="7556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0070C0"/>
                </a:solidFill>
              </a:rPr>
              <a:t>整数线性规划的</a:t>
            </a:r>
            <a:r>
              <a:rPr lang="zh-CN" altLang="en-US" sz="2800" b="1">
                <a:solidFill>
                  <a:srgbClr val="7030A0"/>
                </a:solidFill>
              </a:rPr>
              <a:t>线性规划松弛</a:t>
            </a:r>
            <a:r>
              <a:rPr lang="en-US" altLang="zh-CN" sz="2800" b="1">
                <a:solidFill>
                  <a:srgbClr val="0070C0"/>
                </a:solidFill>
              </a:rPr>
              <a:t>(LP-relaxation)</a:t>
            </a:r>
          </a:p>
        </p:txBody>
      </p:sp>
      <p:pic>
        <p:nvPicPr>
          <p:cNvPr id="1742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213" y="995363"/>
            <a:ext cx="27527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246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041400"/>
            <a:ext cx="351631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9" name="Text Box 11"/>
          <p:cNvSpPr txBox="1">
            <a:spLocks noChangeArrowheads="1"/>
          </p:cNvSpPr>
          <p:nvPr/>
        </p:nvSpPr>
        <p:spPr bwMode="auto">
          <a:xfrm>
            <a:off x="566738" y="3402013"/>
            <a:ext cx="4508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称</a:t>
            </a:r>
            <a:r>
              <a:rPr lang="zh-CN" altLang="en-US" b="1">
                <a:solidFill>
                  <a:srgbClr val="7030A0"/>
                </a:solidFill>
              </a:rPr>
              <a:t>忽略掉整性约束</a:t>
            </a:r>
            <a:r>
              <a:rPr lang="zh-CN" altLang="en-US" b="1">
                <a:solidFill>
                  <a:schemeClr val="tx1"/>
                </a:solidFill>
              </a:rPr>
              <a:t>后所得问题是整数线性规划的</a:t>
            </a:r>
            <a:r>
              <a:rPr lang="zh-CN" altLang="en-US" b="1">
                <a:solidFill>
                  <a:srgbClr val="7030A0"/>
                </a:solidFill>
              </a:rPr>
              <a:t>线性规划松弛</a:t>
            </a:r>
            <a:r>
              <a:rPr lang="en-US" altLang="zh-CN" b="1">
                <a:solidFill>
                  <a:srgbClr val="7030A0"/>
                </a:solidFill>
              </a:rPr>
              <a:t>.</a:t>
            </a:r>
            <a:endParaRPr lang="zh-CN" altLang="en-US" b="1">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421"/>
                                        </p:tgtEl>
                                        <p:attrNameLst>
                                          <p:attrName>style.visibility</p:attrName>
                                        </p:attrNameLst>
                                      </p:cBhvr>
                                      <p:to>
                                        <p:strVal val="visible"/>
                                      </p:to>
                                    </p:set>
                                    <p:animEffect transition="in" filter="wipe(up)">
                                      <p:cBhvr>
                                        <p:cTn id="7" dur="500"/>
                                        <p:tgtEl>
                                          <p:spTgt spid="17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259"/>
                                        </p:tgtEl>
                                        <p:attrNameLst>
                                          <p:attrName>style.visibility</p:attrName>
                                        </p:attrNameLst>
                                      </p:cBhvr>
                                      <p:to>
                                        <p:strVal val="visible"/>
                                      </p:to>
                                    </p:set>
                                    <p:animEffect transition="in" filter="wipe(up)">
                                      <p:cBhvr>
                                        <p:cTn id="12" dur="500"/>
                                        <p:tgtEl>
                                          <p:spTgt spid="5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4"/>
          <p:cNvSpPr txBox="1">
            <a:spLocks noChangeArrowheads="1"/>
          </p:cNvSpPr>
          <p:nvPr/>
        </p:nvSpPr>
        <p:spPr bwMode="auto">
          <a:xfrm>
            <a:off x="482600" y="415925"/>
            <a:ext cx="805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0070C0"/>
                </a:solidFill>
              </a:rPr>
              <a:t>整数线性规划的割平面法 </a:t>
            </a:r>
            <a:r>
              <a:rPr lang="en-US" altLang="zh-CN" sz="2800" b="1">
                <a:solidFill>
                  <a:srgbClr val="0070C0"/>
                </a:solidFill>
              </a:rPr>
              <a:t>(cutting plane method)</a:t>
            </a:r>
          </a:p>
        </p:txBody>
      </p:sp>
      <p:pic>
        <p:nvPicPr>
          <p:cNvPr id="1742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25" y="1071563"/>
            <a:ext cx="27527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223963"/>
            <a:ext cx="4173537"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10"/>
          <p:cNvGrpSpPr>
            <a:grpSpLocks/>
          </p:cNvGrpSpPr>
          <p:nvPr/>
        </p:nvGrpSpPr>
        <p:grpSpPr bwMode="auto">
          <a:xfrm>
            <a:off x="7148513" y="1930400"/>
            <a:ext cx="1485900" cy="661988"/>
            <a:chOff x="4568" y="2968"/>
            <a:chExt cx="936" cy="417"/>
          </a:xfrm>
        </p:grpSpPr>
        <p:sp>
          <p:nvSpPr>
            <p:cNvPr id="63501" name="Text Box 8"/>
            <p:cNvSpPr txBox="1">
              <a:spLocks noChangeArrowheads="1"/>
            </p:cNvSpPr>
            <p:nvPr/>
          </p:nvSpPr>
          <p:spPr bwMode="auto">
            <a:xfrm>
              <a:off x="4632" y="2968"/>
              <a:ext cx="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rPr>
                <a:t>割平面</a:t>
              </a:r>
            </a:p>
          </p:txBody>
        </p:sp>
        <p:sp>
          <p:nvSpPr>
            <p:cNvPr id="63502" name="AutoShape 9"/>
            <p:cNvSpPr>
              <a:spLocks noChangeArrowheads="1"/>
            </p:cNvSpPr>
            <p:nvPr/>
          </p:nvSpPr>
          <p:spPr bwMode="auto">
            <a:xfrm rot="-1364005">
              <a:off x="4568" y="3314"/>
              <a:ext cx="526" cy="71"/>
            </a:xfrm>
            <a:prstGeom prst="leftArrow">
              <a:avLst>
                <a:gd name="adj1" fmla="val 50000"/>
                <a:gd name="adj2" fmla="val 185211"/>
              </a:avLst>
            </a:prstGeom>
            <a:solidFill>
              <a:schemeClr val="accent1"/>
            </a:solidFill>
            <a:ln w="9525" algn="ctr">
              <a:solidFill>
                <a:schemeClr val="tx1"/>
              </a:solidFill>
              <a:miter lim="800000"/>
              <a:headEnd/>
              <a:tailEnd/>
            </a:ln>
          </p:spPr>
          <p:txBody>
            <a:bodyPr wrap="none" anchor="ctr"/>
            <a:lstStyle/>
            <a:p>
              <a:endParaRPr lang="zh-CN" altLang="en-US"/>
            </a:p>
          </p:txBody>
        </p:sp>
      </p:grpSp>
      <p:sp>
        <p:nvSpPr>
          <p:cNvPr id="11" name="Text Box 11"/>
          <p:cNvSpPr txBox="1">
            <a:spLocks noChangeArrowheads="1"/>
          </p:cNvSpPr>
          <p:nvPr/>
        </p:nvSpPr>
        <p:spPr bwMode="auto">
          <a:xfrm>
            <a:off x="490538" y="4627563"/>
            <a:ext cx="76374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0070C0"/>
                </a:solidFill>
                <a:latin typeface="黑体" pitchFamily="2" charset="-122"/>
                <a:ea typeface="黑体" pitchFamily="2" charset="-122"/>
              </a:rPr>
              <a:t>割平面法</a:t>
            </a:r>
            <a:r>
              <a:rPr lang="zh-CN" altLang="en-US">
                <a:solidFill>
                  <a:schemeClr val="tx1"/>
                </a:solidFill>
                <a:latin typeface="黑体" pitchFamily="2" charset="-122"/>
                <a:ea typeface="黑体" pitchFamily="2" charset="-122"/>
              </a:rPr>
              <a:t>：给线性规划松弛问题</a:t>
            </a:r>
            <a:r>
              <a:rPr lang="zh-CN" altLang="en-US">
                <a:solidFill>
                  <a:srgbClr val="7030A0"/>
                </a:solidFill>
                <a:latin typeface="黑体" pitchFamily="2" charset="-122"/>
                <a:ea typeface="黑体" pitchFamily="2" charset="-122"/>
              </a:rPr>
              <a:t>添加一系列的割平面约束</a:t>
            </a:r>
            <a:r>
              <a:rPr lang="zh-CN" altLang="en-US">
                <a:solidFill>
                  <a:schemeClr val="tx1"/>
                </a:solidFill>
                <a:latin typeface="黑体" pitchFamily="2" charset="-122"/>
                <a:ea typeface="黑体" pitchFamily="2" charset="-122"/>
              </a:rPr>
              <a:t>，并求解所得</a:t>
            </a:r>
            <a:r>
              <a:rPr lang="en-US" altLang="zh-CN">
                <a:solidFill>
                  <a:schemeClr val="tx1"/>
                </a:solidFill>
                <a:latin typeface="黑体" pitchFamily="2" charset="-122"/>
                <a:ea typeface="黑体" pitchFamily="2" charset="-122"/>
              </a:rPr>
              <a:t>LP</a:t>
            </a:r>
            <a:r>
              <a:rPr lang="zh-CN" altLang="en-US">
                <a:solidFill>
                  <a:schemeClr val="tx1"/>
                </a:solidFill>
                <a:latin typeface="黑体" pitchFamily="2" charset="-122"/>
                <a:ea typeface="黑体" pitchFamily="2" charset="-122"/>
              </a:rPr>
              <a:t>问题，直到得到原始问题的最优解</a:t>
            </a:r>
            <a:r>
              <a:rPr lang="en-US" altLang="zh-CN">
                <a:solidFill>
                  <a:schemeClr val="tx1"/>
                </a:solidFill>
                <a:latin typeface="黑体" pitchFamily="2" charset="-122"/>
                <a:ea typeface="黑体" pitchFamily="2" charset="-122"/>
              </a:rPr>
              <a:t>.</a:t>
            </a:r>
            <a:endParaRPr lang="zh-CN" altLang="en-US">
              <a:solidFill>
                <a:schemeClr val="tx1"/>
              </a:solidFill>
              <a:latin typeface="黑体" pitchFamily="2" charset="-122"/>
              <a:ea typeface="黑体" pitchFamily="2" charset="-122"/>
            </a:endParaRPr>
          </a:p>
        </p:txBody>
      </p:sp>
      <p:sp>
        <p:nvSpPr>
          <p:cNvPr id="12" name="Text Box 11"/>
          <p:cNvSpPr txBox="1">
            <a:spLocks noChangeArrowheads="1"/>
          </p:cNvSpPr>
          <p:nvPr/>
        </p:nvSpPr>
        <p:spPr bwMode="auto">
          <a:xfrm>
            <a:off x="482600" y="3032125"/>
            <a:ext cx="4772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a:solidFill>
                  <a:srgbClr val="0070C0"/>
                </a:solidFill>
                <a:latin typeface="黑体" pitchFamily="2" charset="-122"/>
                <a:ea typeface="黑体" pitchFamily="2" charset="-122"/>
              </a:rPr>
              <a:t>割平面约束</a:t>
            </a:r>
            <a:r>
              <a:rPr lang="zh-CN" altLang="en-US">
                <a:solidFill>
                  <a:schemeClr val="tx1"/>
                </a:solidFill>
                <a:latin typeface="黑体" pitchFamily="2" charset="-122"/>
                <a:ea typeface="黑体" pitchFamily="2" charset="-122"/>
              </a:rPr>
              <a:t>：使得原始问题的解满足，且同时能割掉松弛问题的一部分可行域的约束条件</a:t>
            </a:r>
            <a:r>
              <a:rPr lang="en-US" altLang="zh-CN">
                <a:solidFill>
                  <a:schemeClr val="tx1"/>
                </a:solidFill>
                <a:latin typeface="黑体" pitchFamily="2" charset="-122"/>
                <a:ea typeface="黑体" pitchFamily="2" charset="-122"/>
              </a:rPr>
              <a:t>.</a:t>
            </a:r>
            <a:endParaRPr lang="zh-CN" altLang="en-US">
              <a:solidFill>
                <a:schemeClr val="tx1"/>
              </a:solidFill>
              <a:latin typeface="黑体" pitchFamily="2" charset="-122"/>
              <a:ea typeface="黑体" pitchFamily="2" charset="-122"/>
            </a:endParaRPr>
          </a:p>
        </p:txBody>
      </p:sp>
      <p:sp>
        <p:nvSpPr>
          <p:cNvPr id="14" name="Text Box 8"/>
          <p:cNvSpPr txBox="1">
            <a:spLocks noRot="1" noChangeAspect="1" noMove="1" noResize="1" noEditPoints="1" noAdjustHandles="1" noChangeArrowheads="1" noChangeShapeType="1" noTextEdit="1"/>
          </p:cNvSpPr>
          <p:nvPr/>
        </p:nvSpPr>
        <p:spPr bwMode="auto">
          <a:xfrm>
            <a:off x="5275262" y="3867151"/>
            <a:ext cx="3206750" cy="461665"/>
          </a:xfrm>
          <a:prstGeom prst="rect">
            <a:avLst/>
          </a:prstGeom>
          <a:blipFill rotWithShape="1">
            <a:blip r:embed="rId4"/>
            <a:stretch>
              <a:fillRect t="-14474" b="-25000"/>
            </a:stretch>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defRPr/>
            </a:pPr>
            <a:r>
              <a:rPr lang="zh-CN" altLang="en-US">
                <a:noFill/>
              </a:rPr>
              <a:t> </a:t>
            </a:r>
          </a:p>
        </p:txBody>
      </p:sp>
      <p:sp>
        <p:nvSpPr>
          <p:cNvPr id="16" name="Text Box 11"/>
          <p:cNvSpPr txBox="1">
            <a:spLocks noChangeArrowheads="1"/>
          </p:cNvSpPr>
          <p:nvPr/>
        </p:nvSpPr>
        <p:spPr bwMode="auto">
          <a:xfrm>
            <a:off x="541338" y="5643563"/>
            <a:ext cx="7993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dirty="0">
                <a:solidFill>
                  <a:srgbClr val="0070C0"/>
                </a:solidFill>
                <a:latin typeface="黑体" pitchFamily="2" charset="-122"/>
                <a:ea typeface="黑体" pitchFamily="2" charset="-122"/>
              </a:rPr>
              <a:t>关键问题</a:t>
            </a:r>
            <a:r>
              <a:rPr lang="zh-CN" altLang="en-US" dirty="0">
                <a:solidFill>
                  <a:schemeClr val="tx1"/>
                </a:solidFill>
                <a:latin typeface="黑体" pitchFamily="2" charset="-122"/>
                <a:ea typeface="黑体" pitchFamily="2" charset="-122"/>
              </a:rPr>
              <a:t>：构造</a:t>
            </a:r>
            <a:r>
              <a:rPr lang="zh-CN" altLang="en-US" dirty="0">
                <a:solidFill>
                  <a:srgbClr val="7030A0"/>
                </a:solidFill>
                <a:latin typeface="黑体" pitchFamily="2" charset="-122"/>
                <a:ea typeface="黑体" pitchFamily="2" charset="-122"/>
              </a:rPr>
              <a:t>有效的</a:t>
            </a:r>
            <a:r>
              <a:rPr lang="zh-CN" altLang="en-US" dirty="0">
                <a:solidFill>
                  <a:schemeClr val="tx1"/>
                </a:solidFill>
                <a:latin typeface="黑体" pitchFamily="2" charset="-122"/>
                <a:ea typeface="黑体" pitchFamily="2" charset="-122"/>
              </a:rPr>
              <a:t>割平面约束，使得每次能尽可能地多地</a:t>
            </a:r>
            <a:r>
              <a:rPr lang="zh-CN" altLang="en-US" dirty="0">
                <a:solidFill>
                  <a:srgbClr val="7030A0"/>
                </a:solidFill>
                <a:latin typeface="黑体" pitchFamily="2" charset="-122"/>
                <a:ea typeface="黑体" pitchFamily="2" charset="-122"/>
              </a:rPr>
              <a:t>割去</a:t>
            </a:r>
            <a:r>
              <a:rPr lang="zh-CN" altLang="en-US" dirty="0">
                <a:solidFill>
                  <a:schemeClr val="tx1"/>
                </a:solidFill>
                <a:latin typeface="黑体" pitchFamily="2" charset="-122"/>
                <a:ea typeface="黑体" pitchFamily="2" charset="-122"/>
              </a:rPr>
              <a:t>线性规划松弛问题的</a:t>
            </a:r>
            <a:r>
              <a:rPr lang="zh-CN" altLang="en-US" dirty="0">
                <a:solidFill>
                  <a:srgbClr val="7030A0"/>
                </a:solidFill>
                <a:latin typeface="黑体" pitchFamily="2" charset="-122"/>
                <a:ea typeface="黑体" pitchFamily="2" charset="-122"/>
              </a:rPr>
              <a:t>可行域</a:t>
            </a:r>
            <a:r>
              <a:rPr lang="en-US" altLang="zh-CN" dirty="0">
                <a:solidFill>
                  <a:srgbClr val="7030A0"/>
                </a:solidFill>
                <a:latin typeface="黑体" pitchFamily="2" charset="-122"/>
                <a:ea typeface="黑体" pitchFamily="2" charset="-122"/>
              </a:rPr>
              <a:t>.</a:t>
            </a:r>
            <a:endParaRPr lang="zh-CN" altLang="en-US" dirty="0">
              <a:solidFill>
                <a:schemeClr val="tx1"/>
              </a:solidFill>
              <a:latin typeface="黑体" pitchFamily="2" charset="-122"/>
              <a:ea typeface="黑体" pitchFamily="2" charset="-122"/>
            </a:endParaRPr>
          </a:p>
        </p:txBody>
      </p:sp>
      <p:grpSp>
        <p:nvGrpSpPr>
          <p:cNvPr id="3" name="组合 2"/>
          <p:cNvGrpSpPr>
            <a:grpSpLocks/>
          </p:cNvGrpSpPr>
          <p:nvPr/>
        </p:nvGrpSpPr>
        <p:grpSpPr bwMode="auto">
          <a:xfrm>
            <a:off x="6072188" y="906463"/>
            <a:ext cx="2093912" cy="1336675"/>
            <a:chOff x="6072188" y="906463"/>
            <a:chExt cx="2093912" cy="1335881"/>
          </a:xfrm>
        </p:grpSpPr>
        <p:sp>
          <p:nvSpPr>
            <p:cNvPr id="63499" name="Text Box 8"/>
            <p:cNvSpPr txBox="1">
              <a:spLocks noChangeArrowheads="1"/>
            </p:cNvSpPr>
            <p:nvPr/>
          </p:nvSpPr>
          <p:spPr bwMode="auto">
            <a:xfrm>
              <a:off x="6072188" y="906463"/>
              <a:ext cx="2093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solidFill>
                    <a:srgbClr val="7030A0"/>
                  </a:solidFill>
                </a:rPr>
                <a:t>割平面约束</a:t>
              </a:r>
            </a:p>
          </p:txBody>
        </p:sp>
        <p:sp>
          <p:nvSpPr>
            <p:cNvPr id="63500" name="AutoShape 9"/>
            <p:cNvSpPr>
              <a:spLocks noChangeArrowheads="1"/>
            </p:cNvSpPr>
            <p:nvPr/>
          </p:nvSpPr>
          <p:spPr bwMode="auto">
            <a:xfrm rot="-5400000">
              <a:off x="6704013" y="1768475"/>
              <a:ext cx="835025" cy="112713"/>
            </a:xfrm>
            <a:prstGeom prst="leftArrow">
              <a:avLst>
                <a:gd name="adj1" fmla="val 50000"/>
                <a:gd name="adj2" fmla="val 185210"/>
              </a:avLst>
            </a:prstGeom>
            <a:solidFill>
              <a:schemeClr val="accent1"/>
            </a:solidFill>
            <a:ln w="9525" algn="ctr">
              <a:solidFill>
                <a:schemeClr val="tx1"/>
              </a:solidFill>
              <a:miter lim="800000"/>
              <a:headEnd/>
              <a:tailEnd/>
            </a:ln>
          </p:spPr>
          <p:txBody>
            <a:bodyPr wrap="none" anchor="ctr"/>
            <a:lstStyle/>
            <a:p>
              <a:endParaRPr lang="zh-CN" altLang="en-US"/>
            </a:p>
          </p:txBody>
        </p:sp>
      </p:grpSp>
      <p:sp>
        <p:nvSpPr>
          <p:cNvPr id="4" name="TextBox 3"/>
          <p:cNvSpPr txBox="1"/>
          <p:nvPr/>
        </p:nvSpPr>
        <p:spPr>
          <a:xfrm>
            <a:off x="6108700" y="6072982"/>
            <a:ext cx="2616200" cy="461665"/>
          </a:xfrm>
          <a:prstGeom prst="rect">
            <a:avLst/>
          </a:prstGeom>
          <a:noFill/>
        </p:spPr>
        <p:txBody>
          <a:bodyPr wrap="square" rtlCol="0">
            <a:spAutoFit/>
          </a:bodyPr>
          <a:lstStyle/>
          <a:p>
            <a:r>
              <a:rPr lang="en-US" altLang="zh-CN" dirty="0" err="1">
                <a:solidFill>
                  <a:schemeClr val="tx1"/>
                </a:solidFill>
                <a:ea typeface="黑体" panose="02010600030101010101" pitchFamily="2" charset="-122"/>
                <a:cs typeface="Times New Roman" panose="02020603050405020304" pitchFamily="18" charset="0"/>
              </a:rPr>
              <a:t>Gomory</a:t>
            </a:r>
            <a:r>
              <a:rPr lang="zh-CN" altLang="en-US" dirty="0">
                <a:solidFill>
                  <a:schemeClr val="tx1"/>
                </a:solidFill>
                <a:ea typeface="黑体" panose="02010600030101010101" pitchFamily="2" charset="-122"/>
                <a:cs typeface="Times New Roman" panose="02020603050405020304" pitchFamily="18" charset="0"/>
              </a:rPr>
              <a:t>割平面法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wipe(up)">
                                      <p:cBhvr>
                                        <p:cTn id="7" dur="500"/>
                                        <p:tgtEl>
                                          <p:spTgt spid="53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422"/>
                                        </p:tgtEl>
                                        <p:attrNameLst>
                                          <p:attrName>style.visibility</p:attrName>
                                        </p:attrNameLst>
                                      </p:cBhvr>
                                      <p:to>
                                        <p:strVal val="visible"/>
                                      </p:to>
                                    </p:set>
                                    <p:animEffect transition="in" filter="wipe(up)">
                                      <p:cBhvr>
                                        <p:cTn id="12" dur="500"/>
                                        <p:tgtEl>
                                          <p:spTgt spid="17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685800" y="349250"/>
            <a:ext cx="3340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分枝与定界</a:t>
            </a:r>
          </a:p>
        </p:txBody>
      </p:sp>
      <p:sp>
        <p:nvSpPr>
          <p:cNvPr id="59405" name="Text Box 7"/>
          <p:cNvSpPr txBox="1">
            <a:spLocks noChangeArrowheads="1"/>
          </p:cNvSpPr>
          <p:nvPr/>
        </p:nvSpPr>
        <p:spPr bwMode="auto">
          <a:xfrm>
            <a:off x="739775" y="5631160"/>
            <a:ext cx="5584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当前最好</a:t>
            </a:r>
            <a:r>
              <a:rPr lang="en-US" altLang="zh-CN" b="1" dirty="0"/>
              <a:t>(best-so-far)</a:t>
            </a:r>
            <a:r>
              <a:rPr lang="zh-CN" altLang="en-US" b="1" dirty="0"/>
              <a:t>解与当前最好值</a:t>
            </a:r>
            <a:endParaRPr lang="en-US" altLang="zh-CN" b="1" dirty="0"/>
          </a:p>
        </p:txBody>
      </p:sp>
      <p:sp>
        <p:nvSpPr>
          <p:cNvPr id="432138" name="Text Box 10"/>
          <p:cNvSpPr txBox="1">
            <a:spLocks noChangeArrowheads="1"/>
          </p:cNvSpPr>
          <p:nvPr/>
        </p:nvSpPr>
        <p:spPr bwMode="auto">
          <a:xfrm>
            <a:off x="5076825" y="6019800"/>
            <a:ext cx="372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枚举树</a:t>
            </a:r>
            <a:r>
              <a:rPr lang="en-US" altLang="zh-CN" b="1"/>
              <a:t>(enumeration tree)</a:t>
            </a:r>
          </a:p>
        </p:txBody>
      </p:sp>
      <p:grpSp>
        <p:nvGrpSpPr>
          <p:cNvPr id="2" name="组合 13"/>
          <p:cNvGrpSpPr>
            <a:grpSpLocks/>
          </p:cNvGrpSpPr>
          <p:nvPr/>
        </p:nvGrpSpPr>
        <p:grpSpPr bwMode="auto">
          <a:xfrm>
            <a:off x="739775" y="2578100"/>
            <a:ext cx="3921125" cy="901700"/>
            <a:chOff x="739774" y="2628900"/>
            <a:chExt cx="3921125" cy="901403"/>
          </a:xfrm>
        </p:grpSpPr>
        <p:sp>
          <p:nvSpPr>
            <p:cNvPr id="64524" name="Text Box 12"/>
            <p:cNvSpPr txBox="1">
              <a:spLocks noChangeArrowheads="1"/>
            </p:cNvSpPr>
            <p:nvPr/>
          </p:nvSpPr>
          <p:spPr bwMode="auto">
            <a:xfrm>
              <a:off x="768350" y="2628900"/>
              <a:ext cx="248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t>线性规划松弛：</a:t>
              </a:r>
            </a:p>
          </p:txBody>
        </p:sp>
        <p:sp>
          <p:nvSpPr>
            <p:cNvPr id="64525" name="Text Box 13"/>
            <p:cNvSpPr txBox="1">
              <a:spLocks noChangeArrowheads="1"/>
            </p:cNvSpPr>
            <p:nvPr/>
          </p:nvSpPr>
          <p:spPr bwMode="auto">
            <a:xfrm>
              <a:off x="739774" y="3068638"/>
              <a:ext cx="3921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i="1" dirty="0"/>
                <a:t>x</a:t>
              </a:r>
              <a:r>
                <a:rPr lang="en-US" altLang="zh-CN" b="1" dirty="0"/>
                <a:t>`= (1.25,  0)</a:t>
              </a:r>
              <a:r>
                <a:rPr lang="en-US" altLang="zh-CN" b="1" baseline="30000" dirty="0"/>
                <a:t>T</a:t>
              </a:r>
              <a:r>
                <a:rPr lang="en-US" altLang="zh-CN" b="1" dirty="0"/>
                <a:t>,  </a:t>
              </a:r>
              <a:r>
                <a:rPr lang="en-US" altLang="zh-CN" b="1" i="1" dirty="0"/>
                <a:t>L</a:t>
              </a:r>
              <a:r>
                <a:rPr lang="en-US" altLang="zh-CN" b="1" dirty="0"/>
                <a:t> = 1.25</a:t>
              </a:r>
            </a:p>
          </p:txBody>
        </p:sp>
      </p:grpSp>
      <p:sp>
        <p:nvSpPr>
          <p:cNvPr id="20" name="Text Box 5"/>
          <p:cNvSpPr txBox="1">
            <a:spLocks noChangeArrowheads="1"/>
          </p:cNvSpPr>
          <p:nvPr/>
        </p:nvSpPr>
        <p:spPr bwMode="auto">
          <a:xfrm>
            <a:off x="3940175" y="4644907"/>
            <a:ext cx="4794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宽度优先</a:t>
            </a:r>
            <a:r>
              <a:rPr lang="en-US" altLang="zh-CN" b="1" dirty="0">
                <a:solidFill>
                  <a:schemeClr val="tx1"/>
                </a:solidFill>
              </a:rPr>
              <a:t>(breadth-first-search)</a:t>
            </a:r>
          </a:p>
          <a:p>
            <a:pPr algn="l">
              <a:spcBef>
                <a:spcPct val="50000"/>
              </a:spcBef>
              <a:buFont typeface="Wingdings" pitchFamily="2" charset="2"/>
              <a:buChar char="l"/>
            </a:pPr>
            <a:r>
              <a:rPr lang="zh-CN" altLang="en-US" b="1" dirty="0">
                <a:solidFill>
                  <a:schemeClr val="tx1"/>
                </a:solidFill>
              </a:rPr>
              <a:t> 优先求解树的</a:t>
            </a:r>
            <a:r>
              <a:rPr lang="zh-CN" altLang="en-US" b="1" dirty="0">
                <a:solidFill>
                  <a:srgbClr val="7030A0"/>
                </a:solidFill>
              </a:rPr>
              <a:t>同一层</a:t>
            </a:r>
            <a:r>
              <a:rPr lang="zh-CN" altLang="en-US" b="1" dirty="0">
                <a:solidFill>
                  <a:schemeClr val="tx1"/>
                </a:solidFill>
              </a:rPr>
              <a:t>的子问题 </a:t>
            </a:r>
            <a:endParaRPr lang="en-US" altLang="zh-CN" b="1" dirty="0">
              <a:solidFill>
                <a:schemeClr val="tx1"/>
              </a:solidFill>
            </a:endParaRPr>
          </a:p>
        </p:txBody>
      </p:sp>
      <p:sp>
        <p:nvSpPr>
          <p:cNvPr id="13325" name="Text Box 4"/>
          <p:cNvSpPr txBox="1">
            <a:spLocks noChangeArrowheads="1"/>
          </p:cNvSpPr>
          <p:nvPr/>
        </p:nvSpPr>
        <p:spPr bwMode="auto">
          <a:xfrm>
            <a:off x="719138" y="6105525"/>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剪枝</a:t>
            </a:r>
            <a:r>
              <a:rPr lang="en-US" altLang="zh-CN" b="1" dirty="0"/>
              <a:t>(pruning)</a:t>
            </a:r>
          </a:p>
        </p:txBody>
      </p:sp>
      <p:pic>
        <p:nvPicPr>
          <p:cNvPr id="6452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090613"/>
            <a:ext cx="4071937"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0" y="719138"/>
            <a:ext cx="3100388"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Text Box 4"/>
          <p:cNvSpPr txBox="1">
            <a:spLocks noChangeArrowheads="1"/>
          </p:cNvSpPr>
          <p:nvPr/>
        </p:nvSpPr>
        <p:spPr bwMode="auto">
          <a:xfrm>
            <a:off x="739775" y="3390900"/>
            <a:ext cx="2790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分枝</a:t>
            </a:r>
            <a:r>
              <a:rPr lang="en-US" altLang="zh-CN" b="1" dirty="0"/>
              <a:t>(branching)</a:t>
            </a:r>
          </a:p>
        </p:txBody>
      </p:sp>
      <p:sp>
        <p:nvSpPr>
          <p:cNvPr id="23" name="Text Box 4"/>
          <p:cNvSpPr txBox="1">
            <a:spLocks noChangeArrowheads="1"/>
          </p:cNvSpPr>
          <p:nvPr/>
        </p:nvSpPr>
        <p:spPr bwMode="auto">
          <a:xfrm>
            <a:off x="690563" y="3844688"/>
            <a:ext cx="808196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t>定界</a:t>
            </a:r>
            <a:r>
              <a:rPr lang="en-US" altLang="zh-CN" b="1" dirty="0"/>
              <a:t>(bounding)</a:t>
            </a:r>
            <a:r>
              <a:rPr lang="zh-CN" altLang="en-US" b="1" dirty="0"/>
              <a:t>：</a:t>
            </a:r>
            <a:r>
              <a:rPr lang="zh-CN" altLang="en-US" b="1" dirty="0">
                <a:solidFill>
                  <a:schemeClr val="tx1"/>
                </a:solidFill>
              </a:rPr>
              <a:t>将</a:t>
            </a:r>
            <a:r>
              <a:rPr lang="zh-CN" altLang="en-US" sz="2200" b="1" dirty="0">
                <a:solidFill>
                  <a:schemeClr val="tx1"/>
                </a:solidFill>
              </a:rPr>
              <a:t>父节点对应松弛问题的最优值作为子节点的下界</a:t>
            </a:r>
            <a:r>
              <a:rPr lang="en-US" altLang="zh-CN" sz="2200" b="1" dirty="0">
                <a:solidFill>
                  <a:schemeClr val="tx1"/>
                </a:solidFill>
              </a:rPr>
              <a:t>.</a:t>
            </a:r>
          </a:p>
        </p:txBody>
      </p:sp>
      <p:sp>
        <p:nvSpPr>
          <p:cNvPr id="3" name="TextBox 2"/>
          <p:cNvSpPr txBox="1"/>
          <p:nvPr/>
        </p:nvSpPr>
        <p:spPr>
          <a:xfrm>
            <a:off x="749300" y="4698266"/>
            <a:ext cx="2844800" cy="830997"/>
          </a:xfrm>
          <a:prstGeom prst="rect">
            <a:avLst/>
          </a:prstGeom>
          <a:noFill/>
        </p:spPr>
        <p:txBody>
          <a:bodyPr wrap="square" rtlCol="0">
            <a:spAutoFit/>
          </a:bodyPr>
          <a:lstStyle/>
          <a:p>
            <a:pPr algn="l"/>
            <a:r>
              <a:rPr lang="zh-CN" altLang="en-US" dirty="0">
                <a:solidFill>
                  <a:schemeClr val="tx1"/>
                </a:solidFill>
                <a:latin typeface="黑体" panose="02010600030101010101" pitchFamily="2" charset="-122"/>
                <a:ea typeface="黑体" panose="02010600030101010101" pitchFamily="2" charset="-122"/>
              </a:rPr>
              <a:t>产生了</a:t>
            </a:r>
            <a:r>
              <a:rPr lang="en-US" altLang="zh-CN" dirty="0">
                <a:solidFill>
                  <a:schemeClr val="tx1"/>
                </a:solidFill>
                <a:latin typeface="黑体" panose="02010600030101010101" pitchFamily="2" charset="-122"/>
                <a:ea typeface="黑体" panose="02010600030101010101" pitchFamily="2" charset="-122"/>
              </a:rPr>
              <a:t>3</a:t>
            </a:r>
            <a:r>
              <a:rPr lang="zh-CN" altLang="en-US" dirty="0">
                <a:solidFill>
                  <a:schemeClr val="tx1"/>
                </a:solidFill>
                <a:latin typeface="黑体" panose="02010600030101010101" pitchFamily="2" charset="-122"/>
                <a:ea typeface="黑体" panose="02010600030101010101" pitchFamily="2" charset="-122"/>
              </a:rPr>
              <a:t>个待探测的子问题</a:t>
            </a:r>
            <a:r>
              <a:rPr lang="en-US" altLang="zh-CN" dirty="0">
                <a:solidFill>
                  <a:schemeClr val="tx1"/>
                </a:solidFill>
                <a:latin typeface="黑体" panose="02010600030101010101" pitchFamily="2" charset="-122"/>
                <a:ea typeface="黑体" panose="02010600030101010101" pitchFamily="2" charset="-122"/>
              </a:rPr>
              <a:t>{</a:t>
            </a:r>
            <a:r>
              <a:rPr lang="en-US" altLang="zh-CN" dirty="0">
                <a:solidFill>
                  <a:schemeClr val="tx1"/>
                </a:solidFill>
                <a:latin typeface="Arial" panose="020B0604020202020204" pitchFamily="34" charset="0"/>
                <a:ea typeface="黑体" panose="02010600030101010101" pitchFamily="2" charset="-122"/>
                <a:cs typeface="Arial" panose="020B0604020202020204" pitchFamily="34" charset="0"/>
              </a:rPr>
              <a:t>2, 3, 4</a:t>
            </a:r>
            <a:r>
              <a:rPr lang="en-US" altLang="zh-CN" dirty="0">
                <a:solidFill>
                  <a:schemeClr val="tx1"/>
                </a:solidFill>
                <a:latin typeface="黑体" panose="02010600030101010101" pitchFamily="2" charset="-122"/>
                <a:ea typeface="黑体" panose="02010600030101010101" pitchFamily="2" charset="-122"/>
              </a:rPr>
              <a:t>}</a:t>
            </a:r>
            <a:endParaRPr lang="zh-CN" altLang="en-US" dirty="0">
              <a:solidFill>
                <a:schemeClr val="tx1"/>
              </a:solidFill>
              <a:latin typeface="黑体" panose="02010600030101010101" pitchFamily="2" charset="-122"/>
              <a:ea typeface="黑体" panose="02010600030101010101" pitchFamily="2" charset="-122"/>
            </a:endParaRPr>
          </a:p>
        </p:txBody>
      </p:sp>
      <p:sp>
        <p:nvSpPr>
          <p:cNvPr id="4" name="TextBox 3"/>
          <p:cNvSpPr txBox="1"/>
          <p:nvPr/>
        </p:nvSpPr>
        <p:spPr>
          <a:xfrm>
            <a:off x="4962525" y="1587500"/>
            <a:ext cx="1098550" cy="461665"/>
          </a:xfrm>
          <a:prstGeom prst="rect">
            <a:avLst/>
          </a:prstGeom>
          <a:noFill/>
        </p:spPr>
        <p:txBody>
          <a:bodyPr wrap="square" rtlCol="0">
            <a:spAutoFit/>
          </a:bodyPr>
          <a:lstStyle/>
          <a:p>
            <a:r>
              <a:rPr lang="en-US" altLang="zh-CN" dirty="0">
                <a:solidFill>
                  <a:schemeClr val="tx1"/>
                </a:solidFill>
              </a:rPr>
              <a:t>(1, 0.5)</a:t>
            </a:r>
            <a:endParaRPr lang="zh-CN" altLang="en-US" dirty="0">
              <a:solidFill>
                <a:schemeClr val="tx1"/>
              </a:solidFill>
            </a:endParaRPr>
          </a:p>
        </p:txBody>
      </p:sp>
      <p:sp>
        <p:nvSpPr>
          <p:cNvPr id="16" name="TextBox 15"/>
          <p:cNvSpPr txBox="1"/>
          <p:nvPr/>
        </p:nvSpPr>
        <p:spPr>
          <a:xfrm>
            <a:off x="7286625" y="2120900"/>
            <a:ext cx="1098550" cy="461665"/>
          </a:xfrm>
          <a:prstGeom prst="rect">
            <a:avLst/>
          </a:prstGeom>
          <a:noFill/>
        </p:spPr>
        <p:txBody>
          <a:bodyPr wrap="square" rtlCol="0">
            <a:spAutoFit/>
          </a:bodyPr>
          <a:lstStyle/>
          <a:p>
            <a:r>
              <a:rPr lang="en-US" altLang="zh-CN" dirty="0">
                <a:solidFill>
                  <a:schemeClr val="tx1"/>
                </a:solidFill>
              </a:rPr>
              <a:t>(2, 0)</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05"/>
                                        </p:tgtEl>
                                        <p:attrNameLst>
                                          <p:attrName>style.visibility</p:attrName>
                                        </p:attrNameLst>
                                      </p:cBhvr>
                                      <p:to>
                                        <p:strVal val="visible"/>
                                      </p:to>
                                    </p:set>
                                    <p:animEffect transition="in" filter="wipe(left)">
                                      <p:cBhvr>
                                        <p:cTn id="32" dur="500"/>
                                        <p:tgtEl>
                                          <p:spTgt spid="594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25"/>
                                        </p:tgtEl>
                                        <p:attrNameLst>
                                          <p:attrName>style.visibility</p:attrName>
                                        </p:attrNameLst>
                                      </p:cBhvr>
                                      <p:to>
                                        <p:strVal val="visible"/>
                                      </p:to>
                                    </p:set>
                                    <p:animEffect transition="in" filter="wipe(left)">
                                      <p:cBhvr>
                                        <p:cTn id="37" dur="500"/>
                                        <p:tgtEl>
                                          <p:spTgt spid="133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2138"/>
                                        </p:tgtEl>
                                        <p:attrNameLst>
                                          <p:attrName>style.visibility</p:attrName>
                                        </p:attrNameLst>
                                      </p:cBhvr>
                                      <p:to>
                                        <p:strVal val="visible"/>
                                      </p:to>
                                    </p:set>
                                    <p:animEffect transition="in" filter="wipe(up)">
                                      <p:cBhvr>
                                        <p:cTn id="42" dur="500"/>
                                        <p:tgtEl>
                                          <p:spTgt spid="432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p:bldP spid="432138" grpId="0"/>
      <p:bldP spid="20" grpId="0"/>
      <p:bldP spid="13325" grpId="0"/>
      <p:bldP spid="22" grpId="0"/>
      <p:bldP spid="23"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685800" y="349250"/>
            <a:ext cx="3340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分枝与定界</a:t>
            </a:r>
          </a:p>
        </p:txBody>
      </p:sp>
      <p:pic>
        <p:nvPicPr>
          <p:cNvPr id="6452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090613"/>
            <a:ext cx="4071937"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0" y="719138"/>
            <a:ext cx="3100388"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TextBox 3"/>
          <p:cNvSpPr txBox="1"/>
          <p:nvPr/>
        </p:nvSpPr>
        <p:spPr>
          <a:xfrm>
            <a:off x="4962525" y="1587500"/>
            <a:ext cx="1098550" cy="461665"/>
          </a:xfrm>
          <a:prstGeom prst="rect">
            <a:avLst/>
          </a:prstGeom>
          <a:noFill/>
        </p:spPr>
        <p:txBody>
          <a:bodyPr wrap="square" rtlCol="0">
            <a:spAutoFit/>
          </a:bodyPr>
          <a:lstStyle/>
          <a:p>
            <a:r>
              <a:rPr lang="en-US" altLang="zh-CN" dirty="0">
                <a:solidFill>
                  <a:schemeClr val="tx1"/>
                </a:solidFill>
              </a:rPr>
              <a:t>(1, 0.5)</a:t>
            </a:r>
            <a:endParaRPr lang="zh-CN" altLang="en-US" dirty="0">
              <a:solidFill>
                <a:schemeClr val="tx1"/>
              </a:solidFill>
            </a:endParaRPr>
          </a:p>
        </p:txBody>
      </p:sp>
      <p:sp>
        <p:nvSpPr>
          <p:cNvPr id="16" name="TextBox 15"/>
          <p:cNvSpPr txBox="1"/>
          <p:nvPr/>
        </p:nvSpPr>
        <p:spPr>
          <a:xfrm>
            <a:off x="7286625" y="2120900"/>
            <a:ext cx="1098550" cy="461665"/>
          </a:xfrm>
          <a:prstGeom prst="rect">
            <a:avLst/>
          </a:prstGeom>
          <a:noFill/>
        </p:spPr>
        <p:txBody>
          <a:bodyPr wrap="square" rtlCol="0">
            <a:spAutoFit/>
          </a:bodyPr>
          <a:lstStyle/>
          <a:p>
            <a:r>
              <a:rPr lang="en-US" altLang="zh-CN" dirty="0">
                <a:solidFill>
                  <a:schemeClr val="tx1"/>
                </a:solidFill>
              </a:rPr>
              <a:t>(2, 0)</a:t>
            </a:r>
            <a:endParaRPr lang="zh-CN" altLang="en-US" dirty="0">
              <a:solidFill>
                <a:schemeClr val="tx1"/>
              </a:solidFill>
            </a:endParaRPr>
          </a:p>
        </p:txBody>
      </p:sp>
      <p:pic>
        <p:nvPicPr>
          <p:cNvPr id="71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3687763"/>
            <a:ext cx="8556520"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43107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685800" y="349250"/>
            <a:ext cx="3340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分枝与定界</a:t>
            </a:r>
          </a:p>
        </p:txBody>
      </p:sp>
      <p:pic>
        <p:nvPicPr>
          <p:cNvPr id="65539"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090613"/>
            <a:ext cx="4071937"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 name="Text Box 5"/>
          <p:cNvSpPr txBox="1">
            <a:spLocks noChangeArrowheads="1"/>
          </p:cNvSpPr>
          <p:nvPr/>
        </p:nvSpPr>
        <p:spPr bwMode="auto">
          <a:xfrm>
            <a:off x="600075" y="2981325"/>
            <a:ext cx="4521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深度优先</a:t>
            </a:r>
            <a:r>
              <a:rPr lang="en-US" altLang="zh-CN" b="1" dirty="0">
                <a:solidFill>
                  <a:schemeClr val="tx1"/>
                </a:solidFill>
              </a:rPr>
              <a:t>(depth-first search)</a:t>
            </a:r>
          </a:p>
          <a:p>
            <a:pPr algn="l">
              <a:spcBef>
                <a:spcPct val="50000"/>
              </a:spcBef>
              <a:buFont typeface="Wingdings" pitchFamily="2" charset="2"/>
              <a:buChar char="l"/>
            </a:pPr>
            <a:r>
              <a:rPr lang="zh-CN" altLang="en-US" b="1" dirty="0">
                <a:solidFill>
                  <a:schemeClr val="tx1"/>
                </a:solidFill>
              </a:rPr>
              <a:t> 优先考虑</a:t>
            </a:r>
            <a:r>
              <a:rPr lang="zh-CN" altLang="en-US" b="1" dirty="0">
                <a:solidFill>
                  <a:srgbClr val="7030A0"/>
                </a:solidFill>
              </a:rPr>
              <a:t>底层</a:t>
            </a:r>
            <a:r>
              <a:rPr lang="zh-CN" altLang="en-US" b="1" dirty="0">
                <a:solidFill>
                  <a:schemeClr val="tx1"/>
                </a:solidFill>
              </a:rPr>
              <a:t>问题</a:t>
            </a:r>
            <a:endParaRPr lang="en-US" altLang="zh-CN" b="1" dirty="0">
              <a:solidFill>
                <a:schemeClr val="tx1"/>
              </a:solidFill>
            </a:endParaRPr>
          </a:p>
          <a:p>
            <a:pPr algn="l">
              <a:spcBef>
                <a:spcPct val="50000"/>
              </a:spcBef>
              <a:buFont typeface="Wingdings" pitchFamily="2" charset="2"/>
              <a:buChar char="l"/>
            </a:pPr>
            <a:r>
              <a:rPr lang="zh-CN" altLang="en-US" b="1" dirty="0">
                <a:solidFill>
                  <a:schemeClr val="tx1"/>
                </a:solidFill>
              </a:rPr>
              <a:t> 然后逐层向上回溯</a:t>
            </a:r>
            <a:endParaRPr lang="en-US" altLang="zh-CN" b="1" dirty="0">
              <a:solidFill>
                <a:schemeClr val="tx1"/>
              </a:solidFill>
            </a:endParaRPr>
          </a:p>
          <a:p>
            <a:pPr algn="l">
              <a:spcBef>
                <a:spcPct val="50000"/>
              </a:spcBef>
              <a:buFont typeface="Wingdings" pitchFamily="2" charset="2"/>
              <a:buChar char="l"/>
            </a:pPr>
            <a:r>
              <a:rPr lang="zh-CN" altLang="en-US" b="1" dirty="0">
                <a:solidFill>
                  <a:schemeClr val="tx1"/>
                </a:solidFill>
              </a:rPr>
              <a:t> 回溯过程中仍然保持底层优先</a:t>
            </a:r>
            <a:endParaRPr lang="en-US" altLang="zh-CN" b="1" dirty="0">
              <a:solidFill>
                <a:schemeClr val="tx1"/>
              </a:solidFill>
            </a:endParaRPr>
          </a:p>
        </p:txBody>
      </p:sp>
      <p:grpSp>
        <p:nvGrpSpPr>
          <p:cNvPr id="3" name="组合 2"/>
          <p:cNvGrpSpPr/>
          <p:nvPr/>
        </p:nvGrpSpPr>
        <p:grpSpPr>
          <a:xfrm>
            <a:off x="5002212" y="759767"/>
            <a:ext cx="3646488" cy="4831408"/>
            <a:chOff x="5002212" y="759767"/>
            <a:chExt cx="3646488" cy="4831408"/>
          </a:xfrm>
        </p:grpSpPr>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5" y="819150"/>
              <a:ext cx="345757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p:nvPr/>
          </p:nvSpPr>
          <p:spPr>
            <a:xfrm>
              <a:off x="5675312" y="759767"/>
              <a:ext cx="1244600" cy="461665"/>
            </a:xfrm>
            <a:prstGeom prst="rect">
              <a:avLst/>
            </a:prstGeom>
            <a:noFill/>
          </p:spPr>
          <p:txBody>
            <a:bodyPr wrap="square" rtlCol="0">
              <a:spAutoFit/>
            </a:bodyPr>
            <a:lstStyle/>
            <a:p>
              <a:pPr algn="l"/>
              <a:r>
                <a:rPr lang="en-US" altLang="zh-CN" b="1" dirty="0"/>
                <a:t>(1.25, 0)</a:t>
              </a:r>
              <a:endParaRPr lang="zh-CN" altLang="en-US" b="1" dirty="0"/>
            </a:p>
          </p:txBody>
        </p:sp>
        <p:sp>
          <p:nvSpPr>
            <p:cNvPr id="7" name="TextBox 6"/>
            <p:cNvSpPr txBox="1"/>
            <p:nvPr/>
          </p:nvSpPr>
          <p:spPr>
            <a:xfrm>
              <a:off x="5002212" y="1902767"/>
              <a:ext cx="1244600" cy="461665"/>
            </a:xfrm>
            <a:prstGeom prst="rect">
              <a:avLst/>
            </a:prstGeom>
            <a:noFill/>
          </p:spPr>
          <p:txBody>
            <a:bodyPr wrap="square" rtlCol="0">
              <a:spAutoFit/>
            </a:bodyPr>
            <a:lstStyle/>
            <a:p>
              <a:pPr algn="l"/>
              <a:r>
                <a:rPr lang="en-US" altLang="zh-CN" b="1" dirty="0"/>
                <a:t>(1, 0.5)</a:t>
              </a:r>
              <a:endParaRPr lang="zh-CN" altLang="en-US" b="1" dirty="0"/>
            </a:p>
          </p:txBody>
        </p:sp>
        <p:sp>
          <p:nvSpPr>
            <p:cNvPr id="8" name="TextBox 7"/>
            <p:cNvSpPr txBox="1"/>
            <p:nvPr/>
          </p:nvSpPr>
          <p:spPr>
            <a:xfrm>
              <a:off x="7442200" y="2388542"/>
              <a:ext cx="939800" cy="461665"/>
            </a:xfrm>
            <a:prstGeom prst="rect">
              <a:avLst/>
            </a:prstGeom>
            <a:noFill/>
          </p:spPr>
          <p:txBody>
            <a:bodyPr wrap="square" rtlCol="0">
              <a:spAutoFit/>
            </a:bodyPr>
            <a:lstStyle/>
            <a:p>
              <a:pPr algn="l"/>
              <a:r>
                <a:rPr lang="en-US" altLang="zh-CN" b="1" dirty="0"/>
                <a:t>(2, 0)</a:t>
              </a:r>
              <a:endParaRPr lang="zh-CN" altLang="en-US" b="1" dirty="0"/>
            </a:p>
          </p:txBody>
        </p:sp>
        <p:sp>
          <p:nvSpPr>
            <p:cNvPr id="9" name="TextBox 8"/>
            <p:cNvSpPr txBox="1"/>
            <p:nvPr/>
          </p:nvSpPr>
          <p:spPr>
            <a:xfrm>
              <a:off x="5751512" y="3130549"/>
              <a:ext cx="1373188" cy="461665"/>
            </a:xfrm>
            <a:prstGeom prst="rect">
              <a:avLst/>
            </a:prstGeom>
            <a:noFill/>
          </p:spPr>
          <p:txBody>
            <a:bodyPr wrap="square" rtlCol="0">
              <a:spAutoFit/>
            </a:bodyPr>
            <a:lstStyle/>
            <a:p>
              <a:pPr algn="l"/>
              <a:r>
                <a:rPr lang="en-US" altLang="zh-CN" b="1" dirty="0"/>
                <a:t>(0.75, 1)</a:t>
              </a:r>
              <a:endParaRPr lang="zh-CN" altLang="en-US" b="1" dirty="0"/>
            </a:p>
          </p:txBody>
        </p:sp>
        <p:sp>
          <p:nvSpPr>
            <p:cNvPr id="10" name="TextBox 9"/>
            <p:cNvSpPr txBox="1"/>
            <p:nvPr/>
          </p:nvSpPr>
          <p:spPr>
            <a:xfrm>
              <a:off x="5080000" y="4014142"/>
              <a:ext cx="1224756" cy="461665"/>
            </a:xfrm>
            <a:prstGeom prst="rect">
              <a:avLst/>
            </a:prstGeom>
            <a:noFill/>
          </p:spPr>
          <p:txBody>
            <a:bodyPr wrap="square" rtlCol="0">
              <a:spAutoFit/>
            </a:bodyPr>
            <a:lstStyle/>
            <a:p>
              <a:pPr algn="l"/>
              <a:r>
                <a:rPr lang="en-US" altLang="zh-CN" b="1" dirty="0"/>
                <a:t>(0, 2.5)</a:t>
              </a:r>
              <a:endParaRPr lang="zh-CN" altLang="en-US" b="1" dirty="0"/>
            </a:p>
          </p:txBody>
        </p:sp>
        <p:sp>
          <p:nvSpPr>
            <p:cNvPr id="11" name="TextBox 10"/>
            <p:cNvSpPr txBox="1"/>
            <p:nvPr/>
          </p:nvSpPr>
          <p:spPr>
            <a:xfrm>
              <a:off x="6069012" y="5129510"/>
              <a:ext cx="939800" cy="461665"/>
            </a:xfrm>
            <a:prstGeom prst="rect">
              <a:avLst/>
            </a:prstGeom>
            <a:noFill/>
          </p:spPr>
          <p:txBody>
            <a:bodyPr wrap="square" rtlCol="0">
              <a:spAutoFit/>
            </a:bodyPr>
            <a:lstStyle/>
            <a:p>
              <a:pPr algn="l"/>
              <a:r>
                <a:rPr lang="en-US" altLang="zh-CN" b="1" dirty="0"/>
                <a:t>(0, 3)</a:t>
              </a:r>
              <a:endParaRPr lang="zh-CN" altLang="en-US" b="1" dirty="0"/>
            </a:p>
          </p:txBody>
        </p:sp>
        <p:sp>
          <p:nvSpPr>
            <p:cNvPr id="12" name="TextBox 11"/>
            <p:cNvSpPr txBox="1"/>
            <p:nvPr/>
          </p:nvSpPr>
          <p:spPr>
            <a:xfrm>
              <a:off x="7493000" y="4517677"/>
              <a:ext cx="939800" cy="461665"/>
            </a:xfrm>
            <a:prstGeom prst="rect">
              <a:avLst/>
            </a:prstGeom>
            <a:noFill/>
          </p:spPr>
          <p:txBody>
            <a:bodyPr wrap="square" rtlCol="0">
              <a:spAutoFit/>
            </a:bodyPr>
            <a:lstStyle/>
            <a:p>
              <a:pPr algn="l"/>
              <a:r>
                <a:rPr lang="en-US" altLang="zh-CN" b="1" dirty="0"/>
                <a:t>(1, 1)</a:t>
              </a:r>
              <a:endParaRPr lang="zh-CN" altLang="en-US"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685800" y="349250"/>
            <a:ext cx="3340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3600" b="1">
                <a:solidFill>
                  <a:srgbClr val="0070C0"/>
                </a:solidFill>
              </a:rPr>
              <a:t>分枝与定界</a:t>
            </a:r>
          </a:p>
        </p:txBody>
      </p:sp>
      <p:pic>
        <p:nvPicPr>
          <p:cNvPr id="65539"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090613"/>
            <a:ext cx="4071937"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3" name="组合 2"/>
          <p:cNvGrpSpPr/>
          <p:nvPr/>
        </p:nvGrpSpPr>
        <p:grpSpPr>
          <a:xfrm>
            <a:off x="4931568" y="-29519"/>
            <a:ext cx="3802353" cy="3796988"/>
            <a:chOff x="4809266" y="743439"/>
            <a:chExt cx="4443656" cy="4881649"/>
          </a:xfrm>
        </p:grpSpPr>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5" y="819150"/>
              <a:ext cx="345757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p:nvPr/>
          </p:nvSpPr>
          <p:spPr>
            <a:xfrm>
              <a:off x="5467524" y="743439"/>
              <a:ext cx="1449388" cy="593546"/>
            </a:xfrm>
            <a:prstGeom prst="rect">
              <a:avLst/>
            </a:prstGeom>
            <a:noFill/>
          </p:spPr>
          <p:txBody>
            <a:bodyPr wrap="square" rtlCol="0">
              <a:spAutoFit/>
            </a:bodyPr>
            <a:lstStyle/>
            <a:p>
              <a:pPr algn="l"/>
              <a:r>
                <a:rPr lang="en-US" altLang="zh-CN" b="1" dirty="0"/>
                <a:t>(1.25, 0)</a:t>
              </a:r>
              <a:endParaRPr lang="zh-CN" altLang="en-US" b="1" dirty="0"/>
            </a:p>
          </p:txBody>
        </p:sp>
        <p:sp>
          <p:nvSpPr>
            <p:cNvPr id="7" name="TextBox 6"/>
            <p:cNvSpPr txBox="1"/>
            <p:nvPr/>
          </p:nvSpPr>
          <p:spPr>
            <a:xfrm>
              <a:off x="4809266" y="1837455"/>
              <a:ext cx="1536699" cy="593546"/>
            </a:xfrm>
            <a:prstGeom prst="rect">
              <a:avLst/>
            </a:prstGeom>
            <a:noFill/>
          </p:spPr>
          <p:txBody>
            <a:bodyPr wrap="square" rtlCol="0">
              <a:spAutoFit/>
            </a:bodyPr>
            <a:lstStyle/>
            <a:p>
              <a:pPr algn="l"/>
              <a:r>
                <a:rPr lang="en-US" altLang="zh-CN" b="1" dirty="0"/>
                <a:t>(1, 0.5)</a:t>
              </a:r>
              <a:endParaRPr lang="zh-CN" altLang="en-US" b="1" dirty="0"/>
            </a:p>
          </p:txBody>
        </p:sp>
        <p:sp>
          <p:nvSpPr>
            <p:cNvPr id="8" name="TextBox 7"/>
            <p:cNvSpPr txBox="1"/>
            <p:nvPr/>
          </p:nvSpPr>
          <p:spPr>
            <a:xfrm>
              <a:off x="7457043" y="2339558"/>
              <a:ext cx="1206500" cy="593546"/>
            </a:xfrm>
            <a:prstGeom prst="rect">
              <a:avLst/>
            </a:prstGeom>
            <a:noFill/>
          </p:spPr>
          <p:txBody>
            <a:bodyPr wrap="square" rtlCol="0">
              <a:spAutoFit/>
            </a:bodyPr>
            <a:lstStyle/>
            <a:p>
              <a:pPr algn="l"/>
              <a:r>
                <a:rPr lang="en-US" altLang="zh-CN" b="1" dirty="0"/>
                <a:t>(2, 0)</a:t>
              </a:r>
              <a:endParaRPr lang="zh-CN" altLang="en-US" b="1" dirty="0"/>
            </a:p>
          </p:txBody>
        </p:sp>
        <p:sp>
          <p:nvSpPr>
            <p:cNvPr id="9" name="TextBox 8"/>
            <p:cNvSpPr txBox="1"/>
            <p:nvPr/>
          </p:nvSpPr>
          <p:spPr>
            <a:xfrm>
              <a:off x="7562234" y="2885630"/>
              <a:ext cx="1690688" cy="593546"/>
            </a:xfrm>
            <a:prstGeom prst="rect">
              <a:avLst/>
            </a:prstGeom>
            <a:noFill/>
          </p:spPr>
          <p:txBody>
            <a:bodyPr wrap="square" rtlCol="0">
              <a:spAutoFit/>
            </a:bodyPr>
            <a:lstStyle/>
            <a:p>
              <a:pPr algn="l"/>
              <a:r>
                <a:rPr lang="en-US" altLang="zh-CN" b="1" dirty="0"/>
                <a:t>(0.75, 1)</a:t>
              </a:r>
              <a:endParaRPr lang="zh-CN" altLang="en-US" b="1" dirty="0"/>
            </a:p>
          </p:txBody>
        </p:sp>
        <p:sp>
          <p:nvSpPr>
            <p:cNvPr id="10" name="TextBox 9"/>
            <p:cNvSpPr txBox="1"/>
            <p:nvPr/>
          </p:nvSpPr>
          <p:spPr>
            <a:xfrm>
              <a:off x="4872213" y="3965158"/>
              <a:ext cx="1458912" cy="593546"/>
            </a:xfrm>
            <a:prstGeom prst="rect">
              <a:avLst/>
            </a:prstGeom>
            <a:noFill/>
          </p:spPr>
          <p:txBody>
            <a:bodyPr wrap="square" rtlCol="0">
              <a:spAutoFit/>
            </a:bodyPr>
            <a:lstStyle/>
            <a:p>
              <a:pPr algn="l"/>
              <a:r>
                <a:rPr lang="en-US" altLang="zh-CN" b="1" dirty="0"/>
                <a:t>(0, 2.5)</a:t>
              </a:r>
              <a:endParaRPr lang="zh-CN" altLang="en-US" b="1" dirty="0"/>
            </a:p>
          </p:txBody>
        </p:sp>
        <p:sp>
          <p:nvSpPr>
            <p:cNvPr id="11" name="TextBox 10"/>
            <p:cNvSpPr txBox="1"/>
            <p:nvPr/>
          </p:nvSpPr>
          <p:spPr>
            <a:xfrm>
              <a:off x="5876066" y="5031542"/>
              <a:ext cx="1258753" cy="593546"/>
            </a:xfrm>
            <a:prstGeom prst="rect">
              <a:avLst/>
            </a:prstGeom>
            <a:noFill/>
          </p:spPr>
          <p:txBody>
            <a:bodyPr wrap="square" rtlCol="0">
              <a:spAutoFit/>
            </a:bodyPr>
            <a:lstStyle/>
            <a:p>
              <a:pPr algn="l"/>
              <a:r>
                <a:rPr lang="en-US" altLang="zh-CN" b="1" dirty="0"/>
                <a:t>(0, 3)</a:t>
              </a:r>
              <a:endParaRPr lang="zh-CN" altLang="en-US" b="1" dirty="0"/>
            </a:p>
          </p:txBody>
        </p:sp>
        <p:sp>
          <p:nvSpPr>
            <p:cNvPr id="12" name="TextBox 11"/>
            <p:cNvSpPr txBox="1"/>
            <p:nvPr/>
          </p:nvSpPr>
          <p:spPr>
            <a:xfrm>
              <a:off x="7493000" y="4517677"/>
              <a:ext cx="1318962" cy="593546"/>
            </a:xfrm>
            <a:prstGeom prst="rect">
              <a:avLst/>
            </a:prstGeom>
            <a:noFill/>
          </p:spPr>
          <p:txBody>
            <a:bodyPr wrap="square" rtlCol="0">
              <a:spAutoFit/>
            </a:bodyPr>
            <a:lstStyle/>
            <a:p>
              <a:pPr algn="l"/>
              <a:r>
                <a:rPr lang="en-US" altLang="zh-CN" b="1" dirty="0"/>
                <a:t>(1, 1)</a:t>
              </a:r>
              <a:endParaRPr lang="zh-CN" altLang="en-US" b="1" dirty="0"/>
            </a:p>
          </p:txBody>
        </p:sp>
      </p:grpSp>
      <p:pic>
        <p:nvPicPr>
          <p:cNvPr id="727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49" y="3778027"/>
            <a:ext cx="7702551" cy="298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000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up)">
                                      <p:cBhvr>
                                        <p:cTn id="7"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366713"/>
            <a:ext cx="819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3600" b="1">
                <a:solidFill>
                  <a:srgbClr val="0070C0"/>
                </a:solidFill>
              </a:rPr>
              <a:t>深度优先法</a:t>
            </a:r>
            <a:r>
              <a:rPr lang="en-US" altLang="zh-CN" sz="3600" b="1">
                <a:solidFill>
                  <a:srgbClr val="0070C0"/>
                </a:solidFill>
              </a:rPr>
              <a:t>(</a:t>
            </a:r>
            <a:r>
              <a:rPr lang="zh-CN" altLang="en-US" sz="3600" b="1">
                <a:solidFill>
                  <a:srgbClr val="0070C0"/>
                </a:solidFill>
              </a:rPr>
              <a:t>深探法</a:t>
            </a:r>
            <a:r>
              <a:rPr lang="en-US" altLang="zh-CN" sz="3600" b="1">
                <a:solidFill>
                  <a:srgbClr val="0070C0"/>
                </a:solidFill>
              </a:rPr>
              <a:t>)</a:t>
            </a:r>
            <a:r>
              <a:rPr lang="zh-CN" altLang="en-US" sz="3600" b="1">
                <a:solidFill>
                  <a:srgbClr val="0070C0"/>
                </a:solidFill>
              </a:rPr>
              <a:t>与线性整数规划</a:t>
            </a:r>
          </a:p>
        </p:txBody>
      </p:sp>
      <p:sp>
        <p:nvSpPr>
          <p:cNvPr id="66563" name="Text Box 3"/>
          <p:cNvSpPr txBox="1">
            <a:spLocks noChangeArrowheads="1"/>
          </p:cNvSpPr>
          <p:nvPr/>
        </p:nvSpPr>
        <p:spPr bwMode="auto">
          <a:xfrm>
            <a:off x="838200" y="1198940"/>
            <a:ext cx="81153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探测到整数解的好处：</a:t>
            </a:r>
          </a:p>
          <a:p>
            <a:pPr algn="l">
              <a:spcBef>
                <a:spcPct val="50000"/>
              </a:spcBef>
              <a:buFont typeface="Wingdings" pitchFamily="2" charset="2"/>
              <a:buChar char="l"/>
            </a:pPr>
            <a:r>
              <a:rPr lang="zh-CN" altLang="en-US" b="1" dirty="0">
                <a:solidFill>
                  <a:schemeClr val="tx1"/>
                </a:solidFill>
              </a:rPr>
              <a:t> 一个可行解对应一种</a:t>
            </a:r>
            <a:r>
              <a:rPr lang="zh-CN" altLang="en-US" b="1" dirty="0">
                <a:solidFill>
                  <a:srgbClr val="7030A0"/>
                </a:solidFill>
              </a:rPr>
              <a:t>可行设计</a:t>
            </a:r>
            <a:r>
              <a:rPr lang="zh-CN" altLang="en-US" b="1" dirty="0">
                <a:solidFill>
                  <a:schemeClr val="tx1"/>
                </a:solidFill>
              </a:rPr>
              <a:t>或者</a:t>
            </a:r>
            <a:r>
              <a:rPr lang="zh-CN" altLang="en-US" b="1" dirty="0">
                <a:solidFill>
                  <a:srgbClr val="7030A0"/>
                </a:solidFill>
              </a:rPr>
              <a:t>可行决策</a:t>
            </a:r>
            <a:r>
              <a:rPr lang="zh-CN" altLang="en-US" b="1" dirty="0">
                <a:solidFill>
                  <a:schemeClr val="tx1"/>
                </a:solidFill>
              </a:rPr>
              <a:t>！</a:t>
            </a:r>
          </a:p>
          <a:p>
            <a:pPr algn="l">
              <a:spcBef>
                <a:spcPct val="50000"/>
              </a:spcBef>
              <a:buFont typeface="Wingdings" pitchFamily="2" charset="2"/>
              <a:buChar char="l"/>
            </a:pPr>
            <a:r>
              <a:rPr lang="zh-CN" altLang="en-US" b="1" dirty="0">
                <a:solidFill>
                  <a:schemeClr val="tx1"/>
                </a:solidFill>
              </a:rPr>
              <a:t> 找到可行解有可能</a:t>
            </a:r>
            <a:r>
              <a:rPr lang="zh-CN" altLang="en-US" b="1" dirty="0">
                <a:solidFill>
                  <a:srgbClr val="7030A0"/>
                </a:solidFill>
              </a:rPr>
              <a:t>更新</a:t>
            </a:r>
            <a:r>
              <a:rPr lang="zh-CN" altLang="en-US" b="1" dirty="0">
                <a:solidFill>
                  <a:schemeClr val="tx1"/>
                </a:solidFill>
              </a:rPr>
              <a:t>当前最好解和最好值，帮助剪枝</a:t>
            </a:r>
          </a:p>
        </p:txBody>
      </p:sp>
      <p:sp>
        <p:nvSpPr>
          <p:cNvPr id="434180" name="Text Box 4"/>
          <p:cNvSpPr txBox="1">
            <a:spLocks noChangeArrowheads="1"/>
          </p:cNvSpPr>
          <p:nvPr/>
        </p:nvSpPr>
        <p:spPr bwMode="auto">
          <a:xfrm>
            <a:off x="876300" y="3018135"/>
            <a:ext cx="6921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深探法的</a:t>
            </a:r>
            <a:r>
              <a:rPr lang="zh-CN" altLang="en-US" b="1" dirty="0">
                <a:solidFill>
                  <a:srgbClr val="7030A0"/>
                </a:solidFill>
              </a:rPr>
              <a:t>优势</a:t>
            </a:r>
            <a:r>
              <a:rPr lang="zh-CN" altLang="en-US" b="1" dirty="0">
                <a:solidFill>
                  <a:schemeClr val="tx1"/>
                </a:solidFill>
              </a:rPr>
              <a:t>：</a:t>
            </a:r>
          </a:p>
        </p:txBody>
      </p:sp>
      <p:sp>
        <p:nvSpPr>
          <p:cNvPr id="5" name="Text Box 4"/>
          <p:cNvSpPr txBox="1">
            <a:spLocks noChangeArrowheads="1"/>
          </p:cNvSpPr>
          <p:nvPr/>
        </p:nvSpPr>
        <p:spPr bwMode="auto">
          <a:xfrm>
            <a:off x="895350" y="3653135"/>
            <a:ext cx="6921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dirty="0">
                <a:solidFill>
                  <a:schemeClr val="tx1"/>
                </a:solidFill>
              </a:rPr>
              <a:t> 整数解通常位于枚举树的底层</a:t>
            </a:r>
          </a:p>
        </p:txBody>
      </p:sp>
      <p:sp>
        <p:nvSpPr>
          <p:cNvPr id="6" name="Text Box 4"/>
          <p:cNvSpPr txBox="1">
            <a:spLocks noChangeArrowheads="1"/>
          </p:cNvSpPr>
          <p:nvPr/>
        </p:nvSpPr>
        <p:spPr bwMode="auto">
          <a:xfrm>
            <a:off x="895350" y="4766270"/>
            <a:ext cx="6921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dirty="0">
                <a:solidFill>
                  <a:schemeClr val="tx1"/>
                </a:solidFill>
              </a:rPr>
              <a:t>深探法的程序编写较容易</a:t>
            </a:r>
            <a:r>
              <a:rPr lang="en-US" altLang="zh-CN" b="1" dirty="0">
                <a:solidFill>
                  <a:schemeClr val="tx1"/>
                </a:solidFill>
              </a:rPr>
              <a:t>(</a:t>
            </a:r>
            <a:r>
              <a:rPr lang="zh-CN" altLang="en-US" b="1" dirty="0">
                <a:solidFill>
                  <a:schemeClr val="tx1"/>
                </a:solidFill>
              </a:rPr>
              <a:t>使用栈</a:t>
            </a:r>
            <a:r>
              <a:rPr lang="en-US" altLang="zh-CN" b="1" dirty="0">
                <a:solidFill>
                  <a:schemeClr val="tx1"/>
                </a:solidFill>
              </a:rPr>
              <a:t>)</a:t>
            </a:r>
            <a:endParaRPr lang="zh-CN" altLang="en-US" b="1" dirty="0">
              <a:solidFill>
                <a:schemeClr val="tx1"/>
              </a:solidFill>
            </a:endParaRPr>
          </a:p>
        </p:txBody>
      </p:sp>
      <p:sp>
        <p:nvSpPr>
          <p:cNvPr id="7" name="Text Box 4"/>
          <p:cNvSpPr txBox="1">
            <a:spLocks noChangeArrowheads="1"/>
          </p:cNvSpPr>
          <p:nvPr/>
        </p:nvSpPr>
        <p:spPr bwMode="auto">
          <a:xfrm>
            <a:off x="914400" y="4198898"/>
            <a:ext cx="6921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dirty="0">
                <a:solidFill>
                  <a:schemeClr val="tx1"/>
                </a:solidFill>
              </a:rPr>
              <a:t>可应用</a:t>
            </a:r>
            <a:r>
              <a:rPr lang="zh-CN" altLang="en-US" b="1" dirty="0">
                <a:solidFill>
                  <a:srgbClr val="7030A0"/>
                </a:solidFill>
              </a:rPr>
              <a:t>对偶单纯形法</a:t>
            </a:r>
            <a:r>
              <a:rPr lang="zh-CN" altLang="en-US" b="1" dirty="0">
                <a:solidFill>
                  <a:schemeClr val="tx1"/>
                </a:solidFill>
              </a:rPr>
              <a:t>求解下一层的子问题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4180"/>
                                        </p:tgtEl>
                                        <p:attrNameLst>
                                          <p:attrName>style.visibility</p:attrName>
                                        </p:attrNameLst>
                                      </p:cBhvr>
                                      <p:to>
                                        <p:strVal val="visible"/>
                                      </p:to>
                                    </p:set>
                                    <p:animEffect transition="in" filter="wipe(up)">
                                      <p:cBhvr>
                                        <p:cTn id="7" dur="500"/>
                                        <p:tgtEl>
                                          <p:spTgt spid="4341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p:bldP spid="5"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85800" y="349250"/>
            <a:ext cx="668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3600" b="1">
                <a:solidFill>
                  <a:srgbClr val="0070C0"/>
                </a:solidFill>
              </a:rPr>
              <a:t>应用对偶单纯形法求解子问题</a:t>
            </a:r>
          </a:p>
        </p:txBody>
      </p:sp>
      <p:sp>
        <p:nvSpPr>
          <p:cNvPr id="67587" name="Text Box 3"/>
          <p:cNvSpPr txBox="1">
            <a:spLocks noChangeArrowheads="1"/>
          </p:cNvSpPr>
          <p:nvPr/>
        </p:nvSpPr>
        <p:spPr bwMode="auto">
          <a:xfrm>
            <a:off x="342900" y="1168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P</a:t>
            </a:r>
            <a:r>
              <a:rPr lang="en-US" altLang="zh-CN" b="1" baseline="-25000"/>
              <a:t>1</a:t>
            </a:r>
            <a:r>
              <a:rPr lang="en-US" altLang="zh-CN" b="1"/>
              <a:t>=P</a:t>
            </a:r>
            <a:r>
              <a:rPr lang="en-US" altLang="zh-CN" b="1" baseline="-25000"/>
              <a:t>0</a:t>
            </a:r>
            <a:r>
              <a:rPr lang="en-US" altLang="zh-CN" b="1"/>
              <a:t>+  “</a:t>
            </a:r>
            <a:r>
              <a:rPr lang="en-US" altLang="zh-CN" b="1" i="1"/>
              <a:t>x</a:t>
            </a:r>
            <a:r>
              <a:rPr lang="en-US" altLang="zh-CN" b="1" baseline="-25000"/>
              <a:t>1 </a:t>
            </a:r>
            <a:r>
              <a:rPr lang="en-US" altLang="zh-CN" b="1"/>
              <a:t>≤  1”</a:t>
            </a:r>
          </a:p>
        </p:txBody>
      </p:sp>
      <p:sp>
        <p:nvSpPr>
          <p:cNvPr id="67588" name="Text Box 4"/>
          <p:cNvSpPr txBox="1">
            <a:spLocks noChangeArrowheads="1"/>
          </p:cNvSpPr>
          <p:nvPr/>
        </p:nvSpPr>
        <p:spPr bwMode="auto">
          <a:xfrm>
            <a:off x="355600" y="17526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en-US" altLang="zh-CN" b="1"/>
              <a:t>P</a:t>
            </a:r>
            <a:r>
              <a:rPr lang="en-US" altLang="zh-CN" b="1" baseline="-25000"/>
              <a:t>2</a:t>
            </a:r>
            <a:r>
              <a:rPr lang="en-US" altLang="zh-CN" b="1"/>
              <a:t>=P</a:t>
            </a:r>
            <a:r>
              <a:rPr lang="en-US" altLang="zh-CN" b="1" baseline="-25000"/>
              <a:t>0</a:t>
            </a:r>
            <a:r>
              <a:rPr lang="en-US" altLang="zh-CN" b="1"/>
              <a:t>+  “</a:t>
            </a:r>
            <a:r>
              <a:rPr lang="en-US" altLang="zh-CN" b="1" i="1"/>
              <a:t>x</a:t>
            </a:r>
            <a:r>
              <a:rPr lang="en-US" altLang="zh-CN" b="1" baseline="-25000"/>
              <a:t>1 </a:t>
            </a:r>
            <a:r>
              <a:rPr lang="en-US" altLang="zh-CN" b="1"/>
              <a:t>≥  2”</a:t>
            </a:r>
          </a:p>
        </p:txBody>
      </p:sp>
      <p:sp>
        <p:nvSpPr>
          <p:cNvPr id="435205" name="Text Box 5"/>
          <p:cNvSpPr txBox="1">
            <a:spLocks noChangeArrowheads="1"/>
          </p:cNvSpPr>
          <p:nvPr/>
        </p:nvSpPr>
        <p:spPr bwMode="auto">
          <a:xfrm>
            <a:off x="889000" y="2374900"/>
            <a:ext cx="735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b="1"/>
              <a:t>用单纯形法求解</a:t>
            </a:r>
            <a:r>
              <a:rPr lang="en-US" altLang="zh-CN" b="1"/>
              <a:t>P</a:t>
            </a:r>
            <a:r>
              <a:rPr lang="en-US" altLang="zh-CN" b="1" baseline="-25000"/>
              <a:t>0</a:t>
            </a:r>
            <a:r>
              <a:rPr lang="zh-CN" altLang="en-US" b="1"/>
              <a:t>，之后用</a:t>
            </a:r>
            <a:r>
              <a:rPr lang="zh-CN" altLang="en-US" b="1">
                <a:solidFill>
                  <a:srgbClr val="7030A0"/>
                </a:solidFill>
              </a:rPr>
              <a:t>对偶</a:t>
            </a:r>
            <a:r>
              <a:rPr lang="zh-CN" altLang="en-US" b="1"/>
              <a:t>单纯形法求解</a:t>
            </a:r>
            <a:r>
              <a:rPr lang="zh-CN" altLang="en-US"/>
              <a:t> </a:t>
            </a:r>
            <a:r>
              <a:rPr lang="en-US" altLang="zh-CN" b="1"/>
              <a:t>P</a:t>
            </a:r>
            <a:r>
              <a:rPr lang="en-US" altLang="zh-CN" b="1" baseline="-25000"/>
              <a:t>1</a:t>
            </a:r>
            <a:r>
              <a:rPr lang="zh-CN" altLang="en-US" b="1"/>
              <a:t>和</a:t>
            </a:r>
            <a:r>
              <a:rPr lang="en-US" altLang="zh-CN" b="1"/>
              <a:t>P</a:t>
            </a:r>
            <a:r>
              <a:rPr lang="en-US" altLang="zh-CN" b="1" baseline="-25000"/>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5"/>
                                        </p:tgtEl>
                                        <p:attrNameLst>
                                          <p:attrName>style.visibility</p:attrName>
                                        </p:attrNameLst>
                                      </p:cBhvr>
                                      <p:to>
                                        <p:strVal val="visible"/>
                                      </p:to>
                                    </p:set>
                                    <p:animEffect transition="in" filter="wipe(left)">
                                      <p:cBhvr>
                                        <p:cTn id="7" dur="5000"/>
                                        <p:tgtEl>
                                          <p:spTgt spid="435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3400425"/>
            <a:ext cx="83343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3" name="Text Box 2"/>
          <p:cNvSpPr txBox="1">
            <a:spLocks noChangeArrowheads="1"/>
          </p:cNvSpPr>
          <p:nvPr/>
        </p:nvSpPr>
        <p:spPr bwMode="auto">
          <a:xfrm>
            <a:off x="762000" y="314325"/>
            <a:ext cx="4305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矩阵记号</a:t>
            </a:r>
          </a:p>
        </p:txBody>
      </p:sp>
      <p:grpSp>
        <p:nvGrpSpPr>
          <p:cNvPr id="2" name="Group 18"/>
          <p:cNvGrpSpPr>
            <a:grpSpLocks/>
          </p:cNvGrpSpPr>
          <p:nvPr/>
        </p:nvGrpSpPr>
        <p:grpSpPr bwMode="auto">
          <a:xfrm>
            <a:off x="812800" y="5005388"/>
            <a:ext cx="7753350" cy="1360487"/>
            <a:chOff x="512" y="3009"/>
            <a:chExt cx="4884" cy="857"/>
          </a:xfrm>
        </p:grpSpPr>
        <p:sp>
          <p:nvSpPr>
            <p:cNvPr id="15376" name="Text Box 9"/>
            <p:cNvSpPr txBox="1">
              <a:spLocks noChangeArrowheads="1"/>
            </p:cNvSpPr>
            <p:nvPr/>
          </p:nvSpPr>
          <p:spPr bwMode="auto">
            <a:xfrm>
              <a:off x="604" y="3296"/>
              <a:ext cx="4792"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dirty="0">
                  <a:solidFill>
                    <a:schemeClr val="tx1"/>
                  </a:solidFill>
                </a:rPr>
                <a:t> </a:t>
              </a:r>
              <a:r>
                <a:rPr lang="en-US" altLang="zh-CN" b="1" i="1" dirty="0">
                  <a:solidFill>
                    <a:schemeClr val="tx1"/>
                  </a:solidFill>
                </a:rPr>
                <a:t>A</a:t>
              </a:r>
              <a:r>
                <a:rPr lang="zh-CN" altLang="en-US" dirty="0">
                  <a:solidFill>
                    <a:schemeClr val="tx1"/>
                  </a:solidFill>
                  <a:latin typeface="黑体" panose="02010609060101010101" pitchFamily="49" charset="-122"/>
                  <a:ea typeface="黑体" panose="02010609060101010101" pitchFamily="49" charset="-122"/>
                </a:rPr>
                <a:t>是</a:t>
              </a:r>
              <a:r>
                <a:rPr lang="zh-CN" altLang="en-US" dirty="0">
                  <a:solidFill>
                    <a:srgbClr val="7030A0"/>
                  </a:solidFill>
                  <a:latin typeface="黑体" panose="02010609060101010101" pitchFamily="49" charset="-122"/>
                  <a:ea typeface="黑体" panose="02010609060101010101" pitchFamily="49" charset="-122"/>
                </a:rPr>
                <a:t>点弧关联矩阵</a:t>
              </a:r>
              <a:r>
                <a:rPr lang="en-US" altLang="zh-CN" b="1" dirty="0">
                  <a:solidFill>
                    <a:srgbClr val="7030A0"/>
                  </a:solidFill>
                </a:rPr>
                <a:t>(node-arc incidence matrix)</a:t>
              </a:r>
            </a:p>
            <a:p>
              <a:pPr algn="l">
                <a:spcBef>
                  <a:spcPct val="20000"/>
                </a:spcBef>
                <a:buFont typeface="Wingdings" pitchFamily="2" charset="2"/>
                <a:buChar char="l"/>
              </a:pPr>
              <a:r>
                <a:rPr lang="en-US" altLang="zh-CN" b="1" dirty="0">
                  <a:solidFill>
                    <a:schemeClr val="tx1"/>
                  </a:solidFill>
                </a:rPr>
                <a:t> </a:t>
              </a:r>
              <a:r>
                <a:rPr lang="en-US" altLang="zh-CN" b="1" i="1" dirty="0">
                  <a:solidFill>
                    <a:schemeClr val="tx1"/>
                  </a:solidFill>
                </a:rPr>
                <a:t>A</a:t>
              </a:r>
              <a:r>
                <a:rPr lang="zh-CN" altLang="en-US" dirty="0">
                  <a:solidFill>
                    <a:schemeClr val="tx1"/>
                  </a:solidFill>
                  <a:ea typeface="黑体" panose="02010609060101010101" pitchFamily="49" charset="-122"/>
                  <a:cs typeface="Times New Roman" panose="02020603050405020304" pitchFamily="18" charset="0"/>
                </a:rPr>
                <a:t>是</a:t>
              </a:r>
              <a:r>
                <a:rPr lang="zh-CN" altLang="en-US" dirty="0">
                  <a:solidFill>
                    <a:srgbClr val="7030A0"/>
                  </a:solidFill>
                  <a:ea typeface="黑体" panose="02010609060101010101" pitchFamily="49" charset="-122"/>
                  <a:cs typeface="Times New Roman" panose="02020603050405020304" pitchFamily="18" charset="0"/>
                </a:rPr>
                <a:t>稀疏</a:t>
              </a:r>
              <a:r>
                <a:rPr lang="zh-CN" altLang="en-US" dirty="0">
                  <a:solidFill>
                    <a:schemeClr val="tx1"/>
                  </a:solidFill>
                  <a:ea typeface="黑体" panose="02010609060101010101" pitchFamily="49" charset="-122"/>
                  <a:cs typeface="Times New Roman" panose="02020603050405020304" pitchFamily="18" charset="0"/>
                </a:rPr>
                <a:t>的，行相关，且可证明</a:t>
              </a:r>
              <a:r>
                <a:rPr lang="en-US" altLang="zh-CN" b="1" i="1" dirty="0">
                  <a:solidFill>
                    <a:schemeClr val="tx1"/>
                  </a:solidFill>
                  <a:ea typeface="黑体" panose="02010609060101010101" pitchFamily="49" charset="-122"/>
                  <a:cs typeface="Times New Roman" panose="02020603050405020304" pitchFamily="18" charset="0"/>
                </a:rPr>
                <a:t>A</a:t>
              </a:r>
              <a:r>
                <a:rPr lang="zh-CN" altLang="en-US" dirty="0">
                  <a:solidFill>
                    <a:schemeClr val="tx1"/>
                  </a:solidFill>
                  <a:ea typeface="黑体" panose="02010609060101010101" pitchFamily="49" charset="-122"/>
                  <a:cs typeface="Times New Roman" panose="02020603050405020304" pitchFamily="18" charset="0"/>
                </a:rPr>
                <a:t>的秩为</a:t>
              </a:r>
              <a:r>
                <a:rPr lang="en-US" altLang="zh-CN" b="1" i="1" dirty="0">
                  <a:solidFill>
                    <a:schemeClr val="tx1"/>
                  </a:solidFill>
                </a:rPr>
                <a:t>m</a:t>
              </a:r>
              <a:r>
                <a:rPr lang="en-US" altLang="zh-CN" b="1" dirty="0">
                  <a:solidFill>
                    <a:schemeClr val="tx1"/>
                  </a:solidFill>
                </a:rPr>
                <a:t>-1</a:t>
              </a:r>
            </a:p>
          </p:txBody>
        </p:sp>
        <p:sp>
          <p:nvSpPr>
            <p:cNvPr id="15377" name="Text Box 14"/>
            <p:cNvSpPr txBox="1">
              <a:spLocks noChangeArrowheads="1"/>
            </p:cNvSpPr>
            <p:nvPr/>
          </p:nvSpPr>
          <p:spPr bwMode="auto">
            <a:xfrm>
              <a:off x="512" y="3009"/>
              <a:ext cx="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7030A0"/>
                  </a:solidFill>
                </a:rPr>
                <a:t>注</a:t>
              </a:r>
            </a:p>
          </p:txBody>
        </p:sp>
      </p:grpSp>
      <p:sp>
        <p:nvSpPr>
          <p:cNvPr id="15365" name="Text Box 3"/>
          <p:cNvSpPr txBox="1">
            <a:spLocks noChangeArrowheads="1"/>
          </p:cNvSpPr>
          <p:nvPr/>
        </p:nvSpPr>
        <p:spPr bwMode="auto">
          <a:xfrm>
            <a:off x="787400" y="1627188"/>
            <a:ext cx="128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800" b="1">
                <a:solidFill>
                  <a:srgbClr val="006600"/>
                </a:solidFill>
              </a:rPr>
              <a:t>其中：</a:t>
            </a:r>
          </a:p>
        </p:txBody>
      </p:sp>
      <p:pic>
        <p:nvPicPr>
          <p:cNvPr id="1536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2235200"/>
            <a:ext cx="74326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838" y="2827338"/>
            <a:ext cx="53308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8"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7025" y="857250"/>
            <a:ext cx="32432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684" name="Text Box 12"/>
          <p:cNvSpPr txBox="1">
            <a:spLocks noChangeArrowheads="1"/>
          </p:cNvSpPr>
          <p:nvPr/>
        </p:nvSpPr>
        <p:spPr bwMode="auto">
          <a:xfrm>
            <a:off x="6705600" y="1003300"/>
            <a:ext cx="165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dirty="0">
                <a:solidFill>
                  <a:srgbClr val="7030A0"/>
                </a:solidFill>
                <a:ea typeface="黑体" panose="02010609060101010101" pitchFamily="49" charset="-122"/>
                <a:cs typeface="Times New Roman" panose="02020603050405020304" pitchFamily="18" charset="0"/>
              </a:rPr>
              <a:t>利用矩阵</a:t>
            </a:r>
            <a:r>
              <a:rPr lang="en-US" altLang="zh-CN" b="1" i="1" dirty="0">
                <a:solidFill>
                  <a:srgbClr val="7030A0"/>
                </a:solidFill>
                <a:ea typeface="黑体" panose="02010609060101010101" pitchFamily="49" charset="-122"/>
                <a:cs typeface="Times New Roman" panose="02020603050405020304" pitchFamily="18" charset="0"/>
              </a:rPr>
              <a:t>A</a:t>
            </a:r>
            <a:r>
              <a:rPr lang="zh-CN" altLang="en-US" dirty="0">
                <a:solidFill>
                  <a:srgbClr val="7030A0"/>
                </a:solidFill>
                <a:ea typeface="黑体" panose="02010609060101010101" pitchFamily="49" charset="-122"/>
                <a:cs typeface="Times New Roman" panose="02020603050405020304" pitchFamily="18" charset="0"/>
              </a:rPr>
              <a:t>的结构！</a:t>
            </a:r>
          </a:p>
        </p:txBody>
      </p:sp>
      <p:sp>
        <p:nvSpPr>
          <p:cNvPr id="3" name="TextBox 2"/>
          <p:cNvSpPr txBox="1">
            <a:spLocks noChangeArrowheads="1"/>
          </p:cNvSpPr>
          <p:nvPr/>
        </p:nvSpPr>
        <p:spPr bwMode="auto">
          <a:xfrm>
            <a:off x="1320800" y="4954588"/>
            <a:ext cx="7607300" cy="461962"/>
          </a:xfrm>
          <a:prstGeom prst="rect">
            <a:avLst/>
          </a:prstGeom>
          <a:solidFill>
            <a:srgbClr val="FFFFCC">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zh-CN" altLang="en-US"/>
          </a:p>
        </p:txBody>
      </p:sp>
      <p:grpSp>
        <p:nvGrpSpPr>
          <p:cNvPr id="5" name="组合 4"/>
          <p:cNvGrpSpPr>
            <a:grpSpLocks/>
          </p:cNvGrpSpPr>
          <p:nvPr/>
        </p:nvGrpSpPr>
        <p:grpSpPr bwMode="auto">
          <a:xfrm>
            <a:off x="2222500" y="3340100"/>
            <a:ext cx="4683125" cy="1620838"/>
            <a:chOff x="2222500" y="3340100"/>
            <a:chExt cx="4683125" cy="1620460"/>
          </a:xfrm>
        </p:grpSpPr>
        <p:sp>
          <p:nvSpPr>
            <p:cNvPr id="15372" name="TextBox 3"/>
            <p:cNvSpPr txBox="1">
              <a:spLocks noChangeArrowheads="1"/>
            </p:cNvSpPr>
            <p:nvPr/>
          </p:nvSpPr>
          <p:spPr bwMode="auto">
            <a:xfrm>
              <a:off x="2222500" y="3390900"/>
              <a:ext cx="644525" cy="1569660"/>
            </a:xfrm>
            <a:prstGeom prst="rect">
              <a:avLst/>
            </a:prstGeom>
            <a:solidFill>
              <a:srgbClr val="92D05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en-US" altLang="zh-CN"/>
            </a:p>
            <a:p>
              <a:endParaRPr lang="en-US" altLang="zh-CN"/>
            </a:p>
            <a:p>
              <a:endParaRPr lang="en-US" altLang="zh-CN"/>
            </a:p>
            <a:p>
              <a:endParaRPr lang="zh-CN" altLang="en-US"/>
            </a:p>
          </p:txBody>
        </p:sp>
        <p:sp>
          <p:nvSpPr>
            <p:cNvPr id="15373" name="TextBox 13"/>
            <p:cNvSpPr txBox="1">
              <a:spLocks noChangeArrowheads="1"/>
            </p:cNvSpPr>
            <p:nvPr/>
          </p:nvSpPr>
          <p:spPr bwMode="auto">
            <a:xfrm>
              <a:off x="4229100" y="3352800"/>
              <a:ext cx="644525" cy="1569660"/>
            </a:xfrm>
            <a:prstGeom prst="rect">
              <a:avLst/>
            </a:prstGeom>
            <a:solidFill>
              <a:srgbClr val="92D05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en-US" altLang="zh-CN"/>
            </a:p>
            <a:p>
              <a:endParaRPr lang="en-US" altLang="zh-CN"/>
            </a:p>
            <a:p>
              <a:endParaRPr lang="en-US" altLang="zh-CN"/>
            </a:p>
            <a:p>
              <a:endParaRPr lang="zh-CN" altLang="en-US"/>
            </a:p>
          </p:txBody>
        </p:sp>
        <p:sp>
          <p:nvSpPr>
            <p:cNvPr id="15374" name="TextBox 14"/>
            <p:cNvSpPr txBox="1">
              <a:spLocks noChangeArrowheads="1"/>
            </p:cNvSpPr>
            <p:nvPr/>
          </p:nvSpPr>
          <p:spPr bwMode="auto">
            <a:xfrm>
              <a:off x="4965700" y="3352800"/>
              <a:ext cx="644525" cy="1569660"/>
            </a:xfrm>
            <a:prstGeom prst="rect">
              <a:avLst/>
            </a:prstGeom>
            <a:solidFill>
              <a:srgbClr val="92D05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en-US" altLang="zh-CN"/>
            </a:p>
            <a:p>
              <a:endParaRPr lang="en-US" altLang="zh-CN"/>
            </a:p>
            <a:p>
              <a:endParaRPr lang="en-US" altLang="zh-CN"/>
            </a:p>
            <a:p>
              <a:endParaRPr lang="zh-CN" altLang="en-US"/>
            </a:p>
          </p:txBody>
        </p:sp>
        <p:sp>
          <p:nvSpPr>
            <p:cNvPr id="15375" name="TextBox 15"/>
            <p:cNvSpPr txBox="1">
              <a:spLocks noChangeArrowheads="1"/>
            </p:cNvSpPr>
            <p:nvPr/>
          </p:nvSpPr>
          <p:spPr bwMode="auto">
            <a:xfrm>
              <a:off x="6261100" y="3340100"/>
              <a:ext cx="644525" cy="1569660"/>
            </a:xfrm>
            <a:prstGeom prst="rect">
              <a:avLst/>
            </a:prstGeom>
            <a:solidFill>
              <a:srgbClr val="92D05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endParaRPr lang="en-US" altLang="zh-CN"/>
            </a:p>
            <a:p>
              <a:endParaRPr lang="en-US" altLang="zh-CN"/>
            </a:p>
            <a:p>
              <a:endParaRPr lang="en-US" altLang="zh-CN"/>
            </a:p>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84"/>
                                        </p:tgtEl>
                                        <p:attrNameLst>
                                          <p:attrName>style.visibility</p:attrName>
                                        </p:attrNameLst>
                                      </p:cBhvr>
                                      <p:to>
                                        <p:strVal val="visible"/>
                                      </p:to>
                                    </p:set>
                                    <p:animEffect transition="in" filter="wipe(up)">
                                      <p:cBhvr>
                                        <p:cTn id="17" dur="500"/>
                                        <p:tgtEl>
                                          <p:spTgt spid="286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zh-CN" altLang="en-US" sz="4000">
                <a:solidFill>
                  <a:srgbClr val="0070C0"/>
                </a:solidFill>
                <a:latin typeface="黑体" pitchFamily="2" charset="-122"/>
                <a:ea typeface="黑体" pitchFamily="2" charset="-122"/>
              </a:rPr>
              <a:t>分枝定界法的原理</a:t>
            </a:r>
          </a:p>
        </p:txBody>
      </p:sp>
      <p:sp>
        <p:nvSpPr>
          <p:cNvPr id="91139" name="Rectangle 3"/>
          <p:cNvSpPr>
            <a:spLocks noGrp="1" noChangeArrowheads="1"/>
          </p:cNvSpPr>
          <p:nvPr>
            <p:ph type="body" idx="4294967295"/>
          </p:nvPr>
        </p:nvSpPr>
        <p:spPr>
          <a:xfrm>
            <a:off x="685800" y="1905000"/>
            <a:ext cx="7772400" cy="2273300"/>
          </a:xfrm>
        </p:spPr>
        <p:txBody>
          <a:bodyPr/>
          <a:lstStyle/>
          <a:p>
            <a:pPr eaLnBrk="1" hangingPunct="1"/>
            <a:r>
              <a:rPr lang="zh-CN" altLang="en-US" sz="2400" b="1"/>
              <a:t>节点对应着一个连续优化问题，其中根节点对应的是松弛问题</a:t>
            </a:r>
            <a:r>
              <a:rPr lang="en-US" altLang="zh-CN" sz="2400" b="1"/>
              <a:t>P</a:t>
            </a:r>
            <a:r>
              <a:rPr lang="en-US" altLang="zh-CN" sz="2400" b="1" baseline="-25000"/>
              <a:t>0 </a:t>
            </a:r>
            <a:endParaRPr lang="zh-CN" altLang="en-US" sz="2400" b="1"/>
          </a:p>
          <a:p>
            <a:pPr eaLnBrk="1" hangingPunct="1"/>
            <a:r>
              <a:rPr lang="zh-CN" altLang="en-US" sz="2400" b="1"/>
              <a:t>节点分三类：根节点、父节点和叶子节点；其中叶子节点分为：</a:t>
            </a:r>
            <a:r>
              <a:rPr lang="zh-CN" altLang="en-US" sz="2400" b="1">
                <a:solidFill>
                  <a:srgbClr val="7030A0"/>
                </a:solidFill>
              </a:rPr>
              <a:t>无可行解、下界大于等于当前最好值、解是整数</a:t>
            </a:r>
          </a:p>
          <a:p>
            <a:pPr eaLnBrk="1" hangingPunct="1"/>
            <a:r>
              <a:rPr lang="zh-CN" altLang="en-US" sz="2400" b="1"/>
              <a:t>节点与节点之间由分枝连接起来</a:t>
            </a:r>
            <a:endParaRPr lang="zh-CN" altLang="en-US" sz="2400" b="1" baseline="-25000"/>
          </a:p>
        </p:txBody>
      </p:sp>
      <p:sp>
        <p:nvSpPr>
          <p:cNvPr id="68612" name="Text Box 7"/>
          <p:cNvSpPr txBox="1">
            <a:spLocks noChangeArrowheads="1"/>
          </p:cNvSpPr>
          <p:nvPr/>
        </p:nvSpPr>
        <p:spPr bwMode="auto">
          <a:xfrm>
            <a:off x="685800" y="1422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分枝定界法中枚举树的结构</a:t>
            </a:r>
          </a:p>
        </p:txBody>
      </p:sp>
      <p:sp>
        <p:nvSpPr>
          <p:cNvPr id="91145" name="Text Box 9"/>
          <p:cNvSpPr txBox="1">
            <a:spLocks noChangeArrowheads="1"/>
          </p:cNvSpPr>
          <p:nvPr/>
        </p:nvSpPr>
        <p:spPr bwMode="auto">
          <a:xfrm>
            <a:off x="749300" y="5524500"/>
            <a:ext cx="7404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分枝定界法的动机</a:t>
            </a:r>
            <a:r>
              <a:rPr lang="zh-CN" altLang="en-US" b="1"/>
              <a:t>：</a:t>
            </a:r>
            <a:r>
              <a:rPr kumimoji="0" lang="zh-CN" altLang="en-US" b="1">
                <a:solidFill>
                  <a:schemeClr val="tx1"/>
                </a:solidFill>
              </a:rPr>
              <a:t>通过探测枚举树来寻找解是整数的叶子节点，从而找到目标值最小的一个。</a:t>
            </a:r>
          </a:p>
        </p:txBody>
      </p:sp>
      <p:sp>
        <p:nvSpPr>
          <p:cNvPr id="91146" name="Text Box 10"/>
          <p:cNvSpPr txBox="1">
            <a:spLocks noChangeArrowheads="1"/>
          </p:cNvSpPr>
          <p:nvPr/>
        </p:nvSpPr>
        <p:spPr bwMode="auto">
          <a:xfrm>
            <a:off x="749300" y="4346575"/>
            <a:ext cx="7632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        在一个父节点，连续优化问题的解可能有多个分量违反整性约束。因此有多种方式来选取分枝变量。从而枚举树不是惟一确定的。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up)">
                                      <p:cBhvr>
                                        <p:cTn id="7" dur="10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wipe(up)">
                                      <p:cBhvr>
                                        <p:cTn id="12" dur="1000"/>
                                        <p:tgtEl>
                                          <p:spTgt spid="91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wipe(up)">
                                      <p:cBhvr>
                                        <p:cTn id="17" dur="1000"/>
                                        <p:tgtEl>
                                          <p:spTgt spid="91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1146"/>
                                        </p:tgtEl>
                                        <p:attrNameLst>
                                          <p:attrName>style.visibility</p:attrName>
                                        </p:attrNameLst>
                                      </p:cBhvr>
                                      <p:to>
                                        <p:strVal val="visible"/>
                                      </p:to>
                                    </p:set>
                                    <p:animEffect transition="in" filter="wipe(up)">
                                      <p:cBhvr>
                                        <p:cTn id="22" dur="500"/>
                                        <p:tgtEl>
                                          <p:spTgt spid="911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1145"/>
                                        </p:tgtEl>
                                        <p:attrNameLst>
                                          <p:attrName>style.visibility</p:attrName>
                                        </p:attrNameLst>
                                      </p:cBhvr>
                                      <p:to>
                                        <p:strVal val="visible"/>
                                      </p:to>
                                    </p:set>
                                    <p:animEffect transition="in" filter="wipe(up)">
                                      <p:cBhvr>
                                        <p:cTn id="27" dur="500"/>
                                        <p:tgtEl>
                                          <p:spTgt spid="9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91145" grpId="0"/>
      <p:bldP spid="9114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85800" y="111125"/>
            <a:ext cx="7772400" cy="1143000"/>
          </a:xfrm>
        </p:spPr>
        <p:txBody>
          <a:bodyPr/>
          <a:lstStyle/>
          <a:p>
            <a:pPr eaLnBrk="1" hangingPunct="1"/>
            <a:r>
              <a:rPr lang="zh-CN" altLang="en-US" sz="4000">
                <a:solidFill>
                  <a:srgbClr val="0070C0"/>
                </a:solidFill>
                <a:latin typeface="黑体" pitchFamily="2" charset="-122"/>
                <a:ea typeface="黑体" pitchFamily="2" charset="-122"/>
              </a:rPr>
              <a:t>分枝定界法的原理</a:t>
            </a:r>
            <a:r>
              <a:rPr lang="en-US" altLang="zh-CN" sz="4000">
                <a:solidFill>
                  <a:srgbClr val="0070C0"/>
                </a:solidFill>
                <a:latin typeface="黑体" pitchFamily="2" charset="-122"/>
                <a:ea typeface="黑体" pitchFamily="2" charset="-122"/>
              </a:rPr>
              <a:t>(</a:t>
            </a:r>
            <a:r>
              <a:rPr lang="zh-CN" altLang="en-US" sz="4000">
                <a:solidFill>
                  <a:srgbClr val="0070C0"/>
                </a:solidFill>
                <a:latin typeface="黑体" pitchFamily="2" charset="-122"/>
                <a:ea typeface="黑体" pitchFamily="2" charset="-122"/>
              </a:rPr>
              <a:t>续</a:t>
            </a:r>
            <a:r>
              <a:rPr lang="en-US" altLang="zh-CN" sz="4000">
                <a:solidFill>
                  <a:srgbClr val="0070C0"/>
                </a:solidFill>
                <a:latin typeface="黑体" pitchFamily="2" charset="-122"/>
                <a:ea typeface="黑体" pitchFamily="2" charset="-122"/>
              </a:rPr>
              <a:t>)</a:t>
            </a:r>
          </a:p>
        </p:txBody>
      </p:sp>
      <p:sp>
        <p:nvSpPr>
          <p:cNvPr id="92163" name="Rectangle 3"/>
          <p:cNvSpPr>
            <a:spLocks noGrp="1" noChangeArrowheads="1"/>
          </p:cNvSpPr>
          <p:nvPr>
            <p:ph type="body" sz="half" idx="4294967295"/>
          </p:nvPr>
        </p:nvSpPr>
        <p:spPr>
          <a:xfrm>
            <a:off x="457200" y="1600200"/>
            <a:ext cx="7853363" cy="1422400"/>
          </a:xfrm>
        </p:spPr>
        <p:txBody>
          <a:bodyPr/>
          <a:lstStyle/>
          <a:p>
            <a:pPr eaLnBrk="1" hangingPunct="1"/>
            <a:r>
              <a:rPr lang="zh-CN" altLang="en-US" sz="2400" b="1"/>
              <a:t>下一次应该求解哪个节点对应的问题</a:t>
            </a:r>
          </a:p>
          <a:p>
            <a:pPr eaLnBrk="1" hangingPunct="1"/>
            <a:r>
              <a:rPr lang="zh-CN" altLang="en-US" sz="2400" b="1"/>
              <a:t>应该对哪个变量进行分支</a:t>
            </a:r>
          </a:p>
          <a:p>
            <a:pPr eaLnBrk="1" hangingPunct="1"/>
            <a:r>
              <a:rPr lang="zh-CN" altLang="en-US" sz="2400" b="1"/>
              <a:t>为当前节点对应的子问题确定一个下界</a:t>
            </a:r>
            <a:endParaRPr lang="en-US" altLang="zh-CN" sz="2400" b="1" baseline="-25000"/>
          </a:p>
        </p:txBody>
      </p:sp>
      <p:sp>
        <p:nvSpPr>
          <p:cNvPr id="67592" name="Text Box 7"/>
          <p:cNvSpPr txBox="1">
            <a:spLocks noChangeArrowheads="1"/>
          </p:cNvSpPr>
          <p:nvPr/>
        </p:nvSpPr>
        <p:spPr bwMode="auto">
          <a:xfrm>
            <a:off x="660400" y="4745038"/>
            <a:ext cx="289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kumimoji="0" lang="en-US" altLang="zh-CN" b="1" dirty="0">
                <a:solidFill>
                  <a:schemeClr val="tx1"/>
                </a:solidFill>
              </a:rPr>
              <a:t>2 </a:t>
            </a:r>
            <a:r>
              <a:rPr kumimoji="0" lang="zh-CN" altLang="en-US" b="1" dirty="0">
                <a:solidFill>
                  <a:schemeClr val="tx1"/>
                </a:solidFill>
              </a:rPr>
              <a:t>先进后出原则</a:t>
            </a:r>
            <a:r>
              <a:rPr kumimoji="0" lang="en-US" altLang="zh-CN" b="1" dirty="0">
                <a:solidFill>
                  <a:schemeClr val="tx1"/>
                </a:solidFill>
              </a:rPr>
              <a:t>.</a:t>
            </a:r>
            <a:endParaRPr kumimoji="0" lang="zh-CN" altLang="en-US" sz="2300" b="1" dirty="0">
              <a:solidFill>
                <a:schemeClr val="tx1"/>
              </a:solidFill>
            </a:endParaRPr>
          </a:p>
        </p:txBody>
      </p:sp>
      <p:sp>
        <p:nvSpPr>
          <p:cNvPr id="69637" name="Text Box 4"/>
          <p:cNvSpPr txBox="1">
            <a:spLocks noChangeArrowheads="1"/>
          </p:cNvSpPr>
          <p:nvPr/>
        </p:nvSpPr>
        <p:spPr bwMode="auto">
          <a:xfrm>
            <a:off x="647700" y="1193800"/>
            <a:ext cx="543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rgbClr val="7030A0"/>
                </a:solidFill>
              </a:rPr>
              <a:t>部分搜索策略中需要确定</a:t>
            </a:r>
          </a:p>
        </p:txBody>
      </p:sp>
      <p:sp>
        <p:nvSpPr>
          <p:cNvPr id="92165" name="Text Box 5"/>
          <p:cNvSpPr txBox="1">
            <a:spLocks noChangeArrowheads="1"/>
          </p:cNvSpPr>
          <p:nvPr/>
        </p:nvSpPr>
        <p:spPr bwMode="auto">
          <a:xfrm>
            <a:off x="635000" y="4025900"/>
            <a:ext cx="825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kumimoji="0" lang="en-US" altLang="zh-CN" b="1">
                <a:solidFill>
                  <a:schemeClr val="tx1"/>
                </a:solidFill>
              </a:rPr>
              <a:t>1 </a:t>
            </a:r>
            <a:r>
              <a:rPr kumimoji="0" lang="zh-CN" altLang="en-US" sz="2300" b="1">
                <a:solidFill>
                  <a:schemeClr val="tx1"/>
                </a:solidFill>
              </a:rPr>
              <a:t>保持一个未解决问题栈，且每个问题有一个最优值的下界；</a:t>
            </a:r>
          </a:p>
        </p:txBody>
      </p:sp>
      <p:sp>
        <p:nvSpPr>
          <p:cNvPr id="92166" name="Text Box 6"/>
          <p:cNvSpPr txBox="1">
            <a:spLocks noChangeArrowheads="1"/>
          </p:cNvSpPr>
          <p:nvPr/>
        </p:nvSpPr>
        <p:spPr bwMode="auto">
          <a:xfrm>
            <a:off x="635000" y="3492500"/>
            <a:ext cx="346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a:solidFill>
                  <a:schemeClr val="tx1"/>
                </a:solidFill>
              </a:rPr>
              <a:t>栈</a:t>
            </a:r>
            <a:r>
              <a:rPr lang="en-US" altLang="zh-CN" b="1">
                <a:solidFill>
                  <a:schemeClr val="tx1"/>
                </a:solidFill>
              </a:rPr>
              <a:t>(stack)</a:t>
            </a:r>
            <a:r>
              <a:rPr lang="zh-CN" altLang="en-US" b="1">
                <a:solidFill>
                  <a:schemeClr val="tx1"/>
                </a:solidFill>
              </a:rPr>
              <a:t>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up)">
                                      <p:cBhvr>
                                        <p:cTn id="7" dur="1000"/>
                                        <p:tgtEl>
                                          <p:spTgt spid="9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wipe(up)">
                                      <p:cBhvr>
                                        <p:cTn id="12" dur="1000"/>
                                        <p:tgtEl>
                                          <p:spTgt spid="92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wipe(up)">
                                      <p:cBhvr>
                                        <p:cTn id="17" dur="1000"/>
                                        <p:tgtEl>
                                          <p:spTgt spid="92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2166"/>
                                        </p:tgtEl>
                                        <p:attrNameLst>
                                          <p:attrName>style.visibility</p:attrName>
                                        </p:attrNameLst>
                                      </p:cBhvr>
                                      <p:to>
                                        <p:strVal val="visible"/>
                                      </p:to>
                                    </p:set>
                                    <p:animEffect transition="in" filter="wipe(up)">
                                      <p:cBhvr>
                                        <p:cTn id="22" dur="500"/>
                                        <p:tgtEl>
                                          <p:spTgt spid="92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165"/>
                                        </p:tgtEl>
                                        <p:attrNameLst>
                                          <p:attrName>style.visibility</p:attrName>
                                        </p:attrNameLst>
                                      </p:cBhvr>
                                      <p:to>
                                        <p:strVal val="visible"/>
                                      </p:to>
                                    </p:set>
                                    <p:animEffect transition="in" filter="wipe(up)">
                                      <p:cBhvr>
                                        <p:cTn id="27" dur="500"/>
                                        <p:tgtEl>
                                          <p:spTgt spid="921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7592"/>
                                        </p:tgtEl>
                                        <p:attrNameLst>
                                          <p:attrName>style.visibility</p:attrName>
                                        </p:attrNameLst>
                                      </p:cBhvr>
                                      <p:to>
                                        <p:strVal val="visible"/>
                                      </p:to>
                                    </p:set>
                                    <p:animEffect transition="in" filter="wipe(up)">
                                      <p:cBhvr>
                                        <p:cTn id="32"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67592" grpId="0"/>
      <p:bldP spid="92165" grpId="0"/>
      <p:bldP spid="9216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1"/>
          <p:cNvGrpSpPr>
            <a:grpSpLocks/>
          </p:cNvGrpSpPr>
          <p:nvPr/>
        </p:nvGrpSpPr>
        <p:grpSpPr bwMode="auto">
          <a:xfrm>
            <a:off x="514350" y="923925"/>
            <a:ext cx="8140700" cy="396875"/>
            <a:chOff x="432" y="1158"/>
            <a:chExt cx="5128" cy="250"/>
          </a:xfrm>
        </p:grpSpPr>
        <p:sp>
          <p:nvSpPr>
            <p:cNvPr id="70682" name="Text Box 12"/>
            <p:cNvSpPr txBox="1">
              <a:spLocks noChangeArrowheads="1"/>
            </p:cNvSpPr>
            <p:nvPr/>
          </p:nvSpPr>
          <p:spPr bwMode="auto">
            <a:xfrm>
              <a:off x="432" y="1158"/>
              <a:ext cx="51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Initially           , the continuous problem is put in the stack with             , and</a:t>
              </a:r>
            </a:p>
          </p:txBody>
        </p:sp>
        <p:graphicFrame>
          <p:nvGraphicFramePr>
            <p:cNvPr id="70683" name="Object 8"/>
            <p:cNvGraphicFramePr>
              <a:graphicFrameLocks noChangeAspect="1"/>
            </p:cNvGraphicFramePr>
            <p:nvPr/>
          </p:nvGraphicFramePr>
          <p:xfrm>
            <a:off x="996" y="1184"/>
            <a:ext cx="392" cy="208"/>
          </p:xfrm>
          <a:graphic>
            <a:graphicData uri="http://schemas.openxmlformats.org/presentationml/2006/ole">
              <mc:AlternateContent xmlns:mc="http://schemas.openxmlformats.org/markup-compatibility/2006">
                <mc:Choice xmlns:v="urn:schemas-microsoft-com:vml" Requires="v">
                  <p:oleObj spid="_x0000_s71613" name="公式" r:id="rId3" imgW="622030" imgH="330057" progId="Equation.3">
                    <p:embed/>
                  </p:oleObj>
                </mc:Choice>
                <mc:Fallback>
                  <p:oleObj name="公式" r:id="rId3" imgW="622030" imgH="330057"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 y="1184"/>
                          <a:ext cx="3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4" name="Object 9"/>
            <p:cNvGraphicFramePr>
              <a:graphicFrameLocks noChangeAspect="1"/>
            </p:cNvGraphicFramePr>
            <p:nvPr/>
          </p:nvGraphicFramePr>
          <p:xfrm>
            <a:off x="4524" y="1212"/>
            <a:ext cx="456" cy="136"/>
          </p:xfrm>
          <a:graphic>
            <a:graphicData uri="http://schemas.openxmlformats.org/presentationml/2006/ole">
              <mc:AlternateContent xmlns:mc="http://schemas.openxmlformats.org/markup-compatibility/2006">
                <mc:Choice xmlns:v="urn:schemas-microsoft-com:vml" Requires="v">
                  <p:oleObj spid="_x0000_s71614" name="公式" r:id="rId5" imgW="723586" imgH="215806" progId="Equation.3">
                    <p:embed/>
                  </p:oleObj>
                </mc:Choice>
                <mc:Fallback>
                  <p:oleObj name="公式" r:id="rId5" imgW="723586" imgH="21580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 y="1212"/>
                          <a:ext cx="45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59" name="Text Box 8"/>
          <p:cNvSpPr txBox="1">
            <a:spLocks noChangeArrowheads="1"/>
          </p:cNvSpPr>
          <p:nvPr/>
        </p:nvSpPr>
        <p:spPr bwMode="auto">
          <a:xfrm>
            <a:off x="317500" y="311150"/>
            <a:ext cx="855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b="1">
                <a:solidFill>
                  <a:srgbClr val="0070C0"/>
                </a:solidFill>
              </a:rPr>
              <a:t>Branch and Bound Method for Integer Programming Problem</a:t>
            </a:r>
            <a:endParaRPr lang="zh-CN" altLang="en-US" b="1">
              <a:solidFill>
                <a:srgbClr val="0070C0"/>
              </a:solidFill>
            </a:endParaRPr>
          </a:p>
        </p:txBody>
      </p:sp>
      <p:sp>
        <p:nvSpPr>
          <p:cNvPr id="70660" name="Text Box 17"/>
          <p:cNvSpPr txBox="1">
            <a:spLocks noChangeArrowheads="1"/>
          </p:cNvSpPr>
          <p:nvPr/>
        </p:nvSpPr>
        <p:spPr bwMode="auto">
          <a:xfrm>
            <a:off x="504825" y="1301750"/>
            <a:ext cx="436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The algorithm proceeds as following:</a:t>
            </a:r>
          </a:p>
        </p:txBody>
      </p:sp>
      <p:grpSp>
        <p:nvGrpSpPr>
          <p:cNvPr id="70661" name="Group 26"/>
          <p:cNvGrpSpPr>
            <a:grpSpLocks/>
          </p:cNvGrpSpPr>
          <p:nvPr/>
        </p:nvGrpSpPr>
        <p:grpSpPr bwMode="auto">
          <a:xfrm>
            <a:off x="546100" y="1716088"/>
            <a:ext cx="7442200" cy="731837"/>
            <a:chOff x="392" y="1595"/>
            <a:chExt cx="4688" cy="461"/>
          </a:xfrm>
        </p:grpSpPr>
        <p:sp>
          <p:nvSpPr>
            <p:cNvPr id="70680" name="Text Box 18"/>
            <p:cNvSpPr txBox="1">
              <a:spLocks noChangeArrowheads="1"/>
            </p:cNvSpPr>
            <p:nvPr/>
          </p:nvSpPr>
          <p:spPr bwMode="auto">
            <a:xfrm>
              <a:off x="392" y="1595"/>
              <a:ext cx="468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95300" indent="-4953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(i) If no problem is in the stack, finish with        as </a:t>
              </a:r>
              <a:r>
                <a:rPr lang="en-US" altLang="zh-CN" sz="2000" b="1">
                  <a:solidFill>
                    <a:schemeClr val="tx1"/>
                  </a:solidFill>
                </a:rPr>
                <a:t>x*</a:t>
              </a:r>
              <a:r>
                <a:rPr lang="en-US" altLang="zh-CN" sz="2000"/>
                <a:t> and  </a:t>
              </a:r>
              <a:r>
                <a:rPr lang="en-US" altLang="zh-CN" sz="2000" b="1" i="1"/>
                <a:t>f </a:t>
              </a:r>
              <a:r>
                <a:rPr lang="en-US" altLang="zh-CN" sz="2000" b="1"/>
                <a:t>*;</a:t>
              </a:r>
            </a:p>
            <a:p>
              <a:pPr algn="l">
                <a:spcBef>
                  <a:spcPct val="10000"/>
                </a:spcBef>
              </a:pPr>
              <a:r>
                <a:rPr lang="en-US" altLang="zh-CN" sz="2000"/>
                <a:t>        Otherwise take the </a:t>
              </a:r>
              <a:r>
                <a:rPr lang="en-US" altLang="zh-CN" sz="2000" b="1">
                  <a:solidFill>
                    <a:srgbClr val="7030A0"/>
                  </a:solidFill>
                </a:rPr>
                <a:t>top</a:t>
              </a:r>
              <a:r>
                <a:rPr lang="en-US" altLang="zh-CN" sz="2000"/>
                <a:t> problem from the stack.</a:t>
              </a:r>
            </a:p>
          </p:txBody>
        </p:sp>
        <p:graphicFrame>
          <p:nvGraphicFramePr>
            <p:cNvPr id="70681" name="Object 7"/>
            <p:cNvGraphicFramePr>
              <a:graphicFrameLocks noChangeAspect="1"/>
            </p:cNvGraphicFramePr>
            <p:nvPr/>
          </p:nvGraphicFramePr>
          <p:xfrm>
            <a:off x="3212" y="1624"/>
            <a:ext cx="280" cy="208"/>
          </p:xfrm>
          <a:graphic>
            <a:graphicData uri="http://schemas.openxmlformats.org/presentationml/2006/ole">
              <mc:AlternateContent xmlns:mc="http://schemas.openxmlformats.org/markup-compatibility/2006">
                <mc:Choice xmlns:v="urn:schemas-microsoft-com:vml" Requires="v">
                  <p:oleObj spid="_x0000_s71615" name="公式" r:id="rId7" imgW="444307" imgH="330057" progId="Equation.3">
                    <p:embed/>
                  </p:oleObj>
                </mc:Choice>
                <mc:Fallback>
                  <p:oleObj name="公式" r:id="rId7" imgW="444307" imgH="33005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2" y="1624"/>
                          <a:ext cx="28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62" name="Text Box 29"/>
          <p:cNvSpPr txBox="1">
            <a:spLocks noChangeArrowheads="1"/>
          </p:cNvSpPr>
          <p:nvPr/>
        </p:nvSpPr>
        <p:spPr bwMode="auto">
          <a:xfrm>
            <a:off x="450850" y="2886075"/>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95300" indent="-4953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(iii) Try to solve the problem: if no feasible point exists </a:t>
            </a:r>
            <a:r>
              <a:rPr lang="en-US" altLang="zh-CN" sz="2000" b="1">
                <a:solidFill>
                  <a:srgbClr val="7030A0"/>
                </a:solidFill>
              </a:rPr>
              <a:t>reject</a:t>
            </a:r>
            <a:r>
              <a:rPr lang="en-US" altLang="zh-CN" sz="2000"/>
              <a:t> the problem and go to (i).</a:t>
            </a:r>
          </a:p>
        </p:txBody>
      </p:sp>
      <p:grpSp>
        <p:nvGrpSpPr>
          <p:cNvPr id="70663" name="Group 33"/>
          <p:cNvGrpSpPr>
            <a:grpSpLocks/>
          </p:cNvGrpSpPr>
          <p:nvPr/>
        </p:nvGrpSpPr>
        <p:grpSpPr bwMode="auto">
          <a:xfrm>
            <a:off x="485775" y="3613150"/>
            <a:ext cx="8204200" cy="396875"/>
            <a:chOff x="306" y="2276"/>
            <a:chExt cx="5168" cy="250"/>
          </a:xfrm>
        </p:grpSpPr>
        <p:sp>
          <p:nvSpPr>
            <p:cNvPr id="70678" name="Text Box 33"/>
            <p:cNvSpPr txBox="1">
              <a:spLocks noChangeArrowheads="1"/>
            </p:cNvSpPr>
            <p:nvPr/>
          </p:nvSpPr>
          <p:spPr bwMode="auto">
            <a:xfrm>
              <a:off x="306" y="2276"/>
              <a:ext cx="51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95300" indent="-4953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(iv) Let the solution be </a:t>
              </a:r>
              <a:r>
                <a:rPr lang="en-US" altLang="zh-CN" sz="2000" b="1">
                  <a:solidFill>
                    <a:schemeClr val="tx1"/>
                  </a:solidFill>
                </a:rPr>
                <a:t>x`</a:t>
              </a:r>
              <a:r>
                <a:rPr lang="en-US" altLang="zh-CN" sz="2000"/>
                <a:t> with </a:t>
              </a:r>
              <a:r>
                <a:rPr lang="en-US" altLang="zh-CN" sz="2000" b="1" i="1">
                  <a:solidFill>
                    <a:schemeClr val="tx1"/>
                  </a:solidFill>
                </a:rPr>
                <a:t>f</a:t>
              </a:r>
              <a:r>
                <a:rPr lang="en-US" altLang="zh-CN" sz="2000" b="1">
                  <a:solidFill>
                    <a:schemeClr val="tx1"/>
                  </a:solidFill>
                </a:rPr>
                <a:t> `</a:t>
              </a:r>
              <a:r>
                <a:rPr lang="en-US" altLang="zh-CN" sz="2000">
                  <a:solidFill>
                    <a:schemeClr val="tx1"/>
                  </a:solidFill>
                </a:rPr>
                <a:t>:</a:t>
              </a:r>
              <a:r>
                <a:rPr lang="en-US" altLang="zh-CN" sz="2000"/>
                <a:t> if           </a:t>
              </a:r>
              <a:r>
                <a:rPr lang="en-US" altLang="zh-CN" sz="2000" b="1">
                  <a:solidFill>
                    <a:srgbClr val="7030A0"/>
                  </a:solidFill>
                </a:rPr>
                <a:t>reject</a:t>
              </a:r>
              <a:r>
                <a:rPr lang="en-US" altLang="zh-CN" sz="2000"/>
                <a:t> the problem and go to (i).</a:t>
              </a:r>
            </a:p>
          </p:txBody>
        </p:sp>
        <p:graphicFrame>
          <p:nvGraphicFramePr>
            <p:cNvPr id="70679" name="Object 5"/>
            <p:cNvGraphicFramePr>
              <a:graphicFrameLocks noChangeAspect="1"/>
            </p:cNvGraphicFramePr>
            <p:nvPr/>
          </p:nvGraphicFramePr>
          <p:xfrm>
            <a:off x="2702" y="2303"/>
            <a:ext cx="415" cy="211"/>
          </p:xfrm>
          <a:graphic>
            <a:graphicData uri="http://schemas.openxmlformats.org/presentationml/2006/ole">
              <mc:AlternateContent xmlns:mc="http://schemas.openxmlformats.org/markup-compatibility/2006">
                <mc:Choice xmlns:v="urn:schemas-microsoft-com:vml" Requires="v">
                  <p:oleObj spid="_x0000_s71616" name="公式" r:id="rId9" imgW="647700" imgH="330200" progId="Equation.3">
                    <p:embed/>
                  </p:oleObj>
                </mc:Choice>
                <mc:Fallback>
                  <p:oleObj name="公式" r:id="rId9" imgW="647700" imgH="330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2" y="2303"/>
                          <a:ext cx="41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64" name="Group 29"/>
          <p:cNvGrpSpPr>
            <a:grpSpLocks/>
          </p:cNvGrpSpPr>
          <p:nvPr/>
        </p:nvGrpSpPr>
        <p:grpSpPr bwMode="auto">
          <a:xfrm>
            <a:off x="511175" y="4102100"/>
            <a:ext cx="7315200" cy="396875"/>
            <a:chOff x="346" y="3118"/>
            <a:chExt cx="4608" cy="250"/>
          </a:xfrm>
        </p:grpSpPr>
        <p:sp>
          <p:nvSpPr>
            <p:cNvPr id="70676" name="Text Box 37"/>
            <p:cNvSpPr txBox="1">
              <a:spLocks noChangeArrowheads="1"/>
            </p:cNvSpPr>
            <p:nvPr/>
          </p:nvSpPr>
          <p:spPr bwMode="auto">
            <a:xfrm>
              <a:off x="346" y="3118"/>
              <a:ext cx="46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95300" indent="-4953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(v)  If </a:t>
              </a:r>
              <a:r>
                <a:rPr lang="en-US" altLang="zh-CN" sz="2000" b="1"/>
                <a:t>x`</a:t>
              </a:r>
              <a:r>
                <a:rPr lang="en-US" altLang="zh-CN" sz="2000"/>
                <a:t> is </a:t>
              </a:r>
              <a:r>
                <a:rPr lang="en-US" altLang="zh-CN" sz="2000" b="1">
                  <a:solidFill>
                    <a:srgbClr val="7030A0"/>
                  </a:solidFill>
                </a:rPr>
                <a:t>integer feasible </a:t>
              </a:r>
              <a:r>
                <a:rPr lang="en-US" altLang="zh-CN" sz="2000"/>
                <a:t>then set                         and go to (i).</a:t>
              </a:r>
            </a:p>
          </p:txBody>
        </p:sp>
        <p:graphicFrame>
          <p:nvGraphicFramePr>
            <p:cNvPr id="70677" name="Object 4"/>
            <p:cNvGraphicFramePr>
              <a:graphicFrameLocks noChangeAspect="1"/>
            </p:cNvGraphicFramePr>
            <p:nvPr/>
          </p:nvGraphicFramePr>
          <p:xfrm>
            <a:off x="2715" y="3149"/>
            <a:ext cx="868" cy="211"/>
          </p:xfrm>
          <a:graphic>
            <a:graphicData uri="http://schemas.openxmlformats.org/presentationml/2006/ole">
              <mc:AlternateContent xmlns:mc="http://schemas.openxmlformats.org/markup-compatibility/2006">
                <mc:Choice xmlns:v="urn:schemas-microsoft-com:vml" Requires="v">
                  <p:oleObj spid="_x0000_s71617" name="公式" r:id="rId11" imgW="1358900" imgH="330200" progId="Equation.3">
                    <p:embed/>
                  </p:oleObj>
                </mc:Choice>
                <mc:Fallback>
                  <p:oleObj name="公式" r:id="rId11" imgW="1358900" imgH="3302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5" y="3149"/>
                          <a:ext cx="86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65" name="Group 32"/>
          <p:cNvGrpSpPr>
            <a:grpSpLocks/>
          </p:cNvGrpSpPr>
          <p:nvPr/>
        </p:nvGrpSpPr>
        <p:grpSpPr bwMode="auto">
          <a:xfrm>
            <a:off x="463550" y="4611688"/>
            <a:ext cx="8509000" cy="1036637"/>
            <a:chOff x="292" y="2905"/>
            <a:chExt cx="5360" cy="653"/>
          </a:xfrm>
        </p:grpSpPr>
        <p:sp>
          <p:nvSpPr>
            <p:cNvPr id="70673" name="Text Box 42"/>
            <p:cNvSpPr txBox="1">
              <a:spLocks noChangeArrowheads="1"/>
            </p:cNvSpPr>
            <p:nvPr/>
          </p:nvSpPr>
          <p:spPr bwMode="auto">
            <a:xfrm>
              <a:off x="292" y="2905"/>
              <a:ext cx="5360"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95300" indent="-4953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Tx/>
                <a:buAutoNum type="romanLcParenBoth" startAt="6"/>
              </a:pPr>
              <a:r>
                <a:rPr lang="en-US" altLang="zh-CN" sz="2000"/>
                <a:t>Select an integer variable </a:t>
              </a:r>
              <a:r>
                <a:rPr lang="en-US" altLang="zh-CN" sz="2000" b="1" i="1"/>
                <a:t>i</a:t>
              </a:r>
              <a:r>
                <a:rPr lang="en-US" altLang="zh-CN" sz="2000"/>
                <a:t> such that                     ,  create two new problems by </a:t>
              </a:r>
              <a:r>
                <a:rPr lang="en-US" altLang="zh-CN" sz="2000" b="1">
                  <a:solidFill>
                    <a:srgbClr val="7030A0"/>
                  </a:solidFill>
                </a:rPr>
                <a:t>branching</a:t>
              </a:r>
              <a:r>
                <a:rPr lang="en-US" altLang="zh-CN" sz="2000"/>
                <a:t> on </a:t>
              </a:r>
              <a:r>
                <a:rPr lang="en-US" altLang="zh-CN" sz="2000" i="1"/>
                <a:t>x</a:t>
              </a:r>
              <a:r>
                <a:rPr lang="en-US" altLang="zh-CN" sz="2000" i="1" baseline="-25000"/>
                <a:t>i </a:t>
              </a:r>
              <a:r>
                <a:rPr lang="en-US" altLang="zh-CN" sz="2000"/>
                <a:t>, place these on the stack with </a:t>
              </a:r>
              <a:r>
                <a:rPr lang="en-US" altLang="zh-CN" sz="2000" b="1">
                  <a:solidFill>
                    <a:srgbClr val="7030A0"/>
                  </a:solidFill>
                </a:rPr>
                <a:t>lower bound</a:t>
              </a:r>
              <a:r>
                <a:rPr lang="en-US" altLang="zh-CN" sz="2000"/>
                <a:t>                  </a:t>
              </a:r>
            </a:p>
            <a:p>
              <a:pPr algn="l">
                <a:spcBef>
                  <a:spcPct val="10000"/>
                </a:spcBef>
              </a:pPr>
              <a:r>
                <a:rPr lang="en-US" altLang="zh-CN" sz="2000"/>
                <a:t>       (or a </a:t>
              </a:r>
              <a:r>
                <a:rPr lang="en-US" altLang="zh-CN" sz="2000" b="1">
                  <a:solidFill>
                    <a:srgbClr val="7030A0"/>
                  </a:solidFill>
                </a:rPr>
                <a:t>tighter lower bound</a:t>
              </a:r>
              <a:r>
                <a:rPr lang="en-US" altLang="zh-CN" sz="2000">
                  <a:solidFill>
                    <a:srgbClr val="7030A0"/>
                  </a:solidFill>
                </a:rPr>
                <a:t> </a:t>
              </a:r>
              <a:r>
                <a:rPr lang="en-US" altLang="zh-CN" sz="2000"/>
                <a:t>derived from  </a:t>
              </a:r>
              <a:r>
                <a:rPr lang="en-US" altLang="zh-CN" sz="2000" b="1" i="1">
                  <a:solidFill>
                    <a:schemeClr val="tx1"/>
                  </a:solidFill>
                </a:rPr>
                <a:t>f</a:t>
              </a:r>
              <a:r>
                <a:rPr lang="en-US" altLang="zh-CN" sz="2000">
                  <a:solidFill>
                    <a:schemeClr val="tx1"/>
                  </a:solidFill>
                </a:rPr>
                <a:t> </a:t>
              </a:r>
              <a:r>
                <a:rPr lang="en-US" altLang="zh-CN" sz="2000" b="1">
                  <a:solidFill>
                    <a:schemeClr val="tx1"/>
                  </a:solidFill>
                </a:rPr>
                <a:t>`</a:t>
              </a:r>
              <a:r>
                <a:rPr lang="en-US" altLang="zh-CN" sz="2000">
                  <a:solidFill>
                    <a:schemeClr val="tx1"/>
                  </a:solidFill>
                </a:rPr>
                <a:t>)</a:t>
              </a:r>
              <a:r>
                <a:rPr lang="en-US" altLang="zh-CN" sz="2000" b="1">
                  <a:solidFill>
                    <a:schemeClr val="tx1"/>
                  </a:solidFill>
                </a:rPr>
                <a:t> , </a:t>
              </a:r>
              <a:r>
                <a:rPr lang="en-US" altLang="zh-CN" sz="2000"/>
                <a:t>and go to (i).</a:t>
              </a:r>
            </a:p>
          </p:txBody>
        </p:sp>
        <p:graphicFrame>
          <p:nvGraphicFramePr>
            <p:cNvPr id="70674" name="Object 2"/>
            <p:cNvGraphicFramePr>
              <a:graphicFrameLocks noChangeAspect="1"/>
            </p:cNvGraphicFramePr>
            <p:nvPr/>
          </p:nvGraphicFramePr>
          <p:xfrm>
            <a:off x="3029" y="2935"/>
            <a:ext cx="668" cy="211"/>
          </p:xfrm>
          <a:graphic>
            <a:graphicData uri="http://schemas.openxmlformats.org/presentationml/2006/ole">
              <mc:AlternateContent xmlns:mc="http://schemas.openxmlformats.org/markup-compatibility/2006">
                <mc:Choice xmlns:v="urn:schemas-microsoft-com:vml" Requires="v">
                  <p:oleObj spid="_x0000_s71618" name="公式" r:id="rId13" imgW="964781" imgH="304668" progId="Equation.3">
                    <p:embed/>
                  </p:oleObj>
                </mc:Choice>
                <mc:Fallback>
                  <p:oleObj name="公式" r:id="rId13" imgW="964781" imgH="304668"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9" y="2935"/>
                          <a:ext cx="66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5" name="Object 3"/>
            <p:cNvGraphicFramePr>
              <a:graphicFrameLocks noChangeAspect="1"/>
            </p:cNvGraphicFramePr>
            <p:nvPr/>
          </p:nvGraphicFramePr>
          <p:xfrm>
            <a:off x="4766" y="3162"/>
            <a:ext cx="408" cy="168"/>
          </p:xfrm>
          <a:graphic>
            <a:graphicData uri="http://schemas.openxmlformats.org/presentationml/2006/ole">
              <mc:AlternateContent xmlns:mc="http://schemas.openxmlformats.org/markup-compatibility/2006">
                <mc:Choice xmlns:v="urn:schemas-microsoft-com:vml" Requires="v">
                  <p:oleObj spid="_x0000_s71619" name="公式" r:id="rId15" imgW="647419" imgH="266584" progId="Equation.3">
                    <p:embed/>
                  </p:oleObj>
                </mc:Choice>
                <mc:Fallback>
                  <p:oleObj name="公式" r:id="rId15" imgW="647419" imgH="266584"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6" y="3162"/>
                          <a:ext cx="40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66" name="Group 31"/>
          <p:cNvGrpSpPr>
            <a:grpSpLocks/>
          </p:cNvGrpSpPr>
          <p:nvPr/>
        </p:nvGrpSpPr>
        <p:grpSpPr bwMode="auto">
          <a:xfrm>
            <a:off x="546100" y="2409825"/>
            <a:ext cx="4918075" cy="396875"/>
            <a:chOff x="344" y="1518"/>
            <a:chExt cx="3098" cy="250"/>
          </a:xfrm>
        </p:grpSpPr>
        <p:sp>
          <p:nvSpPr>
            <p:cNvPr id="70671" name="Text Box 24"/>
            <p:cNvSpPr txBox="1">
              <a:spLocks noChangeArrowheads="1"/>
            </p:cNvSpPr>
            <p:nvPr/>
          </p:nvSpPr>
          <p:spPr bwMode="auto">
            <a:xfrm>
              <a:off x="344" y="1518"/>
              <a:ext cx="30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95300" indent="-4953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en-US" altLang="zh-CN" sz="2000"/>
                <a:t>(ii) If           </a:t>
              </a:r>
              <a:r>
                <a:rPr lang="en-US" altLang="zh-CN" sz="2000" b="1">
                  <a:solidFill>
                    <a:srgbClr val="7030A0"/>
                  </a:solidFill>
                </a:rPr>
                <a:t>reject</a:t>
              </a:r>
              <a:r>
                <a:rPr lang="en-US" altLang="zh-CN" sz="2000"/>
                <a:t> the problem and go to (i).</a:t>
              </a:r>
            </a:p>
          </p:txBody>
        </p:sp>
        <p:graphicFrame>
          <p:nvGraphicFramePr>
            <p:cNvPr id="70672" name="Object 26"/>
            <p:cNvGraphicFramePr>
              <a:graphicFrameLocks noChangeAspect="1"/>
            </p:cNvGraphicFramePr>
            <p:nvPr/>
          </p:nvGraphicFramePr>
          <p:xfrm>
            <a:off x="781" y="1552"/>
            <a:ext cx="361" cy="209"/>
          </p:xfrm>
          <a:graphic>
            <a:graphicData uri="http://schemas.openxmlformats.org/presentationml/2006/ole">
              <mc:AlternateContent xmlns:mc="http://schemas.openxmlformats.org/markup-compatibility/2006">
                <mc:Choice xmlns:v="urn:schemas-microsoft-com:vml" Requires="v">
                  <p:oleObj spid="_x0000_s71620" name="Equation" r:id="rId17" imgW="418918" imgH="241195" progId="Equation.DSMT4">
                    <p:embed/>
                  </p:oleObj>
                </mc:Choice>
                <mc:Fallback>
                  <p:oleObj name="Equation" r:id="rId17" imgW="418918" imgH="241195"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1" y="1552"/>
                          <a:ext cx="36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组合 30"/>
          <p:cNvGrpSpPr>
            <a:grpSpLocks/>
          </p:cNvGrpSpPr>
          <p:nvPr/>
        </p:nvGrpSpPr>
        <p:grpSpPr bwMode="auto">
          <a:xfrm>
            <a:off x="2282825" y="2501900"/>
            <a:ext cx="5756275" cy="1362075"/>
            <a:chOff x="2282395" y="2501900"/>
            <a:chExt cx="5756705" cy="1362553"/>
          </a:xfrm>
        </p:grpSpPr>
        <p:sp>
          <p:nvSpPr>
            <p:cNvPr id="70668" name="TextBox 24"/>
            <p:cNvSpPr txBox="1">
              <a:spLocks noChangeArrowheads="1"/>
            </p:cNvSpPr>
            <p:nvPr/>
          </p:nvSpPr>
          <p:spPr bwMode="auto">
            <a:xfrm>
              <a:off x="5664200" y="2501900"/>
              <a:ext cx="2374900" cy="46166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b="1">
                  <a:solidFill>
                    <a:srgbClr val="339966"/>
                  </a:solidFill>
                </a:rPr>
                <a:t>由下界来剪枝！</a:t>
              </a:r>
            </a:p>
          </p:txBody>
        </p:sp>
        <p:sp>
          <p:nvSpPr>
            <p:cNvPr id="70669" name="AutoShape 9"/>
            <p:cNvSpPr>
              <a:spLocks noChangeArrowheads="1"/>
            </p:cNvSpPr>
            <p:nvPr/>
          </p:nvSpPr>
          <p:spPr bwMode="auto">
            <a:xfrm rot="18720966" flipV="1">
              <a:off x="5193094" y="3276222"/>
              <a:ext cx="1043016" cy="133445"/>
            </a:xfrm>
            <a:prstGeom prst="leftArrow">
              <a:avLst>
                <a:gd name="adj1" fmla="val 50000"/>
                <a:gd name="adj2" fmla="val 185198"/>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70670" name="AutoShape 9"/>
            <p:cNvSpPr>
              <a:spLocks noChangeArrowheads="1"/>
            </p:cNvSpPr>
            <p:nvPr/>
          </p:nvSpPr>
          <p:spPr bwMode="auto">
            <a:xfrm rot="240848">
              <a:off x="2282395" y="2777976"/>
              <a:ext cx="3355465" cy="144469"/>
            </a:xfrm>
            <a:prstGeom prst="leftArrow">
              <a:avLst>
                <a:gd name="adj1" fmla="val 50000"/>
                <a:gd name="adj2" fmla="val 185164"/>
              </a:avLst>
            </a:prstGeom>
            <a:solidFill>
              <a:schemeClr val="accent1"/>
            </a:solidFill>
            <a:ln w="9525" algn="ctr">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1"/>
          <p:cNvSpPr txBox="1">
            <a:spLocks noChangeArrowheads="1"/>
          </p:cNvSpPr>
          <p:nvPr/>
        </p:nvSpPr>
        <p:spPr bwMode="auto">
          <a:xfrm>
            <a:off x="1028700" y="355600"/>
            <a:ext cx="7061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r>
              <a:rPr lang="zh-CN" altLang="en-US" sz="4400">
                <a:solidFill>
                  <a:srgbClr val="0070C0"/>
                </a:solidFill>
                <a:latin typeface="黑体" pitchFamily="2" charset="-122"/>
                <a:ea typeface="黑体" pitchFamily="2" charset="-122"/>
              </a:rPr>
              <a:t>算法设计中的五大常用策略</a:t>
            </a:r>
          </a:p>
        </p:txBody>
      </p:sp>
      <p:sp>
        <p:nvSpPr>
          <p:cNvPr id="3" name="TextBox 2"/>
          <p:cNvSpPr txBox="1">
            <a:spLocks noChangeArrowheads="1"/>
          </p:cNvSpPr>
          <p:nvPr/>
        </p:nvSpPr>
        <p:spPr bwMode="auto">
          <a:xfrm>
            <a:off x="1219200" y="1303338"/>
            <a:ext cx="26670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ts val="600"/>
              </a:spcBef>
              <a:buFont typeface="Wingdings" pitchFamily="2" charset="2"/>
              <a:buChar char="l"/>
            </a:pPr>
            <a:r>
              <a:rPr lang="zh-CN" altLang="en-US">
                <a:solidFill>
                  <a:schemeClr val="tx1"/>
                </a:solidFill>
                <a:latin typeface="黑体" pitchFamily="2" charset="-122"/>
                <a:ea typeface="黑体" pitchFamily="2" charset="-122"/>
              </a:rPr>
              <a:t>分治法</a:t>
            </a:r>
            <a:endParaRPr lang="en-US" altLang="zh-CN">
              <a:solidFill>
                <a:schemeClr val="tx1"/>
              </a:solidFill>
              <a:latin typeface="黑体" pitchFamily="2" charset="-122"/>
              <a:ea typeface="黑体" pitchFamily="2" charset="-122"/>
            </a:endParaRPr>
          </a:p>
          <a:p>
            <a:pPr algn="l">
              <a:spcBef>
                <a:spcPts val="600"/>
              </a:spcBef>
              <a:buFont typeface="Wingdings" pitchFamily="2" charset="2"/>
              <a:buChar char="l"/>
            </a:pPr>
            <a:r>
              <a:rPr lang="zh-CN" altLang="en-US">
                <a:solidFill>
                  <a:schemeClr val="tx1"/>
                </a:solidFill>
                <a:latin typeface="黑体" pitchFamily="2" charset="-122"/>
                <a:ea typeface="黑体" pitchFamily="2" charset="-122"/>
              </a:rPr>
              <a:t>贪心法</a:t>
            </a:r>
            <a:endParaRPr lang="en-US" altLang="zh-CN">
              <a:solidFill>
                <a:schemeClr val="tx1"/>
              </a:solidFill>
              <a:latin typeface="黑体" pitchFamily="2" charset="-122"/>
              <a:ea typeface="黑体" pitchFamily="2" charset="-122"/>
            </a:endParaRPr>
          </a:p>
          <a:p>
            <a:pPr algn="l">
              <a:spcBef>
                <a:spcPts val="600"/>
              </a:spcBef>
              <a:buFont typeface="Wingdings" pitchFamily="2" charset="2"/>
              <a:buChar char="l"/>
            </a:pPr>
            <a:r>
              <a:rPr lang="zh-CN" altLang="en-US">
                <a:solidFill>
                  <a:schemeClr val="tx1"/>
                </a:solidFill>
                <a:latin typeface="黑体" pitchFamily="2" charset="-122"/>
                <a:ea typeface="黑体" pitchFamily="2" charset="-122"/>
              </a:rPr>
              <a:t>回溯法</a:t>
            </a:r>
            <a:endParaRPr lang="en-US" altLang="zh-CN">
              <a:solidFill>
                <a:schemeClr val="tx1"/>
              </a:solidFill>
              <a:latin typeface="黑体" pitchFamily="2" charset="-122"/>
              <a:ea typeface="黑体" pitchFamily="2" charset="-122"/>
            </a:endParaRPr>
          </a:p>
          <a:p>
            <a:pPr algn="l">
              <a:spcBef>
                <a:spcPts val="600"/>
              </a:spcBef>
              <a:buFont typeface="Wingdings" pitchFamily="2" charset="2"/>
              <a:buChar char="l"/>
            </a:pPr>
            <a:r>
              <a:rPr lang="zh-CN" altLang="en-US">
                <a:solidFill>
                  <a:schemeClr val="tx1"/>
                </a:solidFill>
                <a:latin typeface="黑体" pitchFamily="2" charset="-122"/>
                <a:ea typeface="黑体" pitchFamily="2" charset="-122"/>
              </a:rPr>
              <a:t>分枝定界法</a:t>
            </a:r>
            <a:endParaRPr lang="en-US" altLang="zh-CN">
              <a:solidFill>
                <a:schemeClr val="tx1"/>
              </a:solidFill>
              <a:latin typeface="黑体" pitchFamily="2" charset="-122"/>
              <a:ea typeface="黑体" pitchFamily="2" charset="-122"/>
            </a:endParaRPr>
          </a:p>
          <a:p>
            <a:pPr algn="l">
              <a:spcBef>
                <a:spcPts val="600"/>
              </a:spcBef>
              <a:buFont typeface="Wingdings" pitchFamily="2" charset="2"/>
              <a:buChar char="l"/>
            </a:pPr>
            <a:r>
              <a:rPr lang="zh-CN" altLang="en-US">
                <a:solidFill>
                  <a:schemeClr val="tx1"/>
                </a:solidFill>
                <a:latin typeface="黑体" pitchFamily="2" charset="-122"/>
                <a:ea typeface="黑体" pitchFamily="2" charset="-122"/>
              </a:rPr>
              <a:t>动态规划法</a:t>
            </a:r>
            <a:endParaRPr lang="en-US" altLang="zh-CN">
              <a:solidFill>
                <a:schemeClr val="tx1"/>
              </a:solidFill>
              <a:latin typeface="黑体" pitchFamily="2" charset="-122"/>
              <a:ea typeface="黑体" pitchFamily="2" charset="-122"/>
            </a:endParaRPr>
          </a:p>
        </p:txBody>
      </p:sp>
      <p:sp>
        <p:nvSpPr>
          <p:cNvPr id="4" name="TextBox 3"/>
          <p:cNvSpPr txBox="1">
            <a:spLocks noChangeArrowheads="1"/>
          </p:cNvSpPr>
          <p:nvPr/>
        </p:nvSpPr>
        <p:spPr bwMode="auto">
          <a:xfrm>
            <a:off x="1790700" y="3975100"/>
            <a:ext cx="69469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ts val="600"/>
              </a:spcBef>
              <a:buFont typeface="Wingdings" pitchFamily="2" charset="2"/>
              <a:buChar char="l"/>
            </a:pPr>
            <a:r>
              <a:rPr lang="zh-CN" altLang="en-US">
                <a:solidFill>
                  <a:schemeClr val="tx1"/>
                </a:solidFill>
                <a:latin typeface="Arial" pitchFamily="34" charset="0"/>
                <a:ea typeface="黑体" pitchFamily="2" charset="-122"/>
                <a:cs typeface="Arial" pitchFamily="34" charset="0"/>
              </a:rPr>
              <a:t>分治法</a:t>
            </a:r>
            <a:r>
              <a:rPr lang="en-US" altLang="zh-CN" sz="2000">
                <a:solidFill>
                  <a:srgbClr val="0070C0"/>
                </a:solidFill>
                <a:latin typeface="Arial" pitchFamily="34" charset="0"/>
                <a:ea typeface="黑体" pitchFamily="2" charset="-122"/>
                <a:cs typeface="Arial" pitchFamily="34" charset="0"/>
              </a:rPr>
              <a:t>(</a:t>
            </a:r>
            <a:r>
              <a:rPr lang="zh-CN" altLang="en-US" sz="2000">
                <a:solidFill>
                  <a:srgbClr val="0070C0"/>
                </a:solidFill>
                <a:latin typeface="Arial" pitchFamily="34" charset="0"/>
                <a:ea typeface="黑体" pitchFamily="2" charset="-122"/>
                <a:cs typeface="Arial" pitchFamily="34" charset="0"/>
              </a:rPr>
              <a:t>求函数根的二分法</a:t>
            </a:r>
            <a:r>
              <a:rPr lang="en-US" altLang="zh-CN" sz="2000">
                <a:solidFill>
                  <a:srgbClr val="0070C0"/>
                </a:solidFill>
                <a:latin typeface="Arial" pitchFamily="34" charset="0"/>
                <a:ea typeface="黑体" pitchFamily="2" charset="-122"/>
                <a:cs typeface="Arial" pitchFamily="34" charset="0"/>
              </a:rPr>
              <a:t>)</a:t>
            </a:r>
          </a:p>
          <a:p>
            <a:pPr algn="l">
              <a:spcBef>
                <a:spcPts val="600"/>
              </a:spcBef>
              <a:buFont typeface="Wingdings" pitchFamily="2" charset="2"/>
              <a:buChar char="l"/>
            </a:pPr>
            <a:r>
              <a:rPr lang="zh-CN" altLang="en-US">
                <a:solidFill>
                  <a:schemeClr val="tx1"/>
                </a:solidFill>
                <a:latin typeface="Arial" pitchFamily="34" charset="0"/>
                <a:ea typeface="黑体" pitchFamily="2" charset="-122"/>
                <a:cs typeface="Arial" pitchFamily="34" charset="0"/>
              </a:rPr>
              <a:t>贪心法</a:t>
            </a:r>
            <a:r>
              <a:rPr lang="en-US" altLang="zh-CN" sz="2000">
                <a:solidFill>
                  <a:srgbClr val="0070C0"/>
                </a:solidFill>
                <a:latin typeface="Arial" pitchFamily="34" charset="0"/>
                <a:ea typeface="黑体" pitchFamily="2" charset="-122"/>
                <a:cs typeface="Arial" pitchFamily="34" charset="0"/>
              </a:rPr>
              <a:t>(</a:t>
            </a:r>
            <a:r>
              <a:rPr lang="zh-CN" altLang="en-US" sz="2000">
                <a:solidFill>
                  <a:srgbClr val="0070C0"/>
                </a:solidFill>
                <a:latin typeface="Arial" pitchFamily="34" charset="0"/>
                <a:ea typeface="黑体" pitchFamily="2" charset="-122"/>
                <a:cs typeface="Arial" pitchFamily="34" charset="0"/>
              </a:rPr>
              <a:t>梯度下降法，</a:t>
            </a:r>
            <a:r>
              <a:rPr lang="en-US" altLang="zh-CN" sz="2000">
                <a:solidFill>
                  <a:srgbClr val="0070C0"/>
                </a:solidFill>
                <a:latin typeface="Arial" pitchFamily="34" charset="0"/>
                <a:ea typeface="黑体" pitchFamily="2" charset="-122"/>
                <a:cs typeface="Arial" pitchFamily="34" charset="0"/>
              </a:rPr>
              <a:t>5.1</a:t>
            </a:r>
            <a:r>
              <a:rPr lang="zh-CN" altLang="en-US" sz="2000">
                <a:solidFill>
                  <a:srgbClr val="0070C0"/>
                </a:solidFill>
                <a:latin typeface="Arial" pitchFamily="34" charset="0"/>
                <a:ea typeface="黑体" pitchFamily="2" charset="-122"/>
                <a:cs typeface="Arial" pitchFamily="34" charset="0"/>
              </a:rPr>
              <a:t>节</a:t>
            </a:r>
            <a:r>
              <a:rPr lang="en-US" altLang="zh-CN" sz="2000">
                <a:solidFill>
                  <a:srgbClr val="0070C0"/>
                </a:solidFill>
                <a:latin typeface="Arial" pitchFamily="34" charset="0"/>
                <a:ea typeface="黑体" pitchFamily="2" charset="-122"/>
                <a:cs typeface="Arial" pitchFamily="34" charset="0"/>
              </a:rPr>
              <a:t>)</a:t>
            </a:r>
          </a:p>
          <a:p>
            <a:pPr algn="l">
              <a:spcBef>
                <a:spcPts val="600"/>
              </a:spcBef>
              <a:buFont typeface="Wingdings" pitchFamily="2" charset="2"/>
              <a:buChar char="l"/>
            </a:pPr>
            <a:r>
              <a:rPr lang="zh-CN" altLang="en-US">
                <a:solidFill>
                  <a:schemeClr val="tx1"/>
                </a:solidFill>
                <a:latin typeface="Arial" pitchFamily="34" charset="0"/>
                <a:ea typeface="黑体" pitchFamily="2" charset="-122"/>
                <a:cs typeface="Arial" pitchFamily="34" charset="0"/>
              </a:rPr>
              <a:t>回溯法</a:t>
            </a:r>
            <a:r>
              <a:rPr lang="en-US" altLang="zh-CN" sz="2000">
                <a:solidFill>
                  <a:srgbClr val="0070C0"/>
                </a:solidFill>
                <a:latin typeface="Arial" pitchFamily="34" charset="0"/>
                <a:ea typeface="黑体" pitchFamily="2" charset="-122"/>
                <a:cs typeface="Arial" pitchFamily="34" charset="0"/>
              </a:rPr>
              <a:t>(Armijo</a:t>
            </a:r>
            <a:r>
              <a:rPr lang="zh-CN" altLang="en-US" sz="2000">
                <a:solidFill>
                  <a:srgbClr val="0070C0"/>
                </a:solidFill>
                <a:latin typeface="Arial" pitchFamily="34" charset="0"/>
                <a:ea typeface="黑体" pitchFamily="2" charset="-122"/>
                <a:cs typeface="Arial" pitchFamily="34" charset="0"/>
              </a:rPr>
              <a:t>回溯法确定步长，算法</a:t>
            </a:r>
            <a:r>
              <a:rPr lang="en-US" altLang="zh-CN" sz="2000">
                <a:solidFill>
                  <a:srgbClr val="0070C0"/>
                </a:solidFill>
                <a:latin typeface="Arial" pitchFamily="34" charset="0"/>
                <a:ea typeface="黑体" pitchFamily="2" charset="-122"/>
                <a:cs typeface="Arial" pitchFamily="34" charset="0"/>
              </a:rPr>
              <a:t>4.3.1)</a:t>
            </a:r>
          </a:p>
          <a:p>
            <a:pPr algn="l">
              <a:spcBef>
                <a:spcPts val="600"/>
              </a:spcBef>
              <a:buFont typeface="Wingdings" pitchFamily="2" charset="2"/>
              <a:buChar char="l"/>
            </a:pPr>
            <a:r>
              <a:rPr lang="zh-CN" altLang="en-US">
                <a:solidFill>
                  <a:schemeClr val="tx1"/>
                </a:solidFill>
                <a:latin typeface="Arial" pitchFamily="34" charset="0"/>
                <a:ea typeface="黑体" pitchFamily="2" charset="-122"/>
                <a:cs typeface="Arial" pitchFamily="34" charset="0"/>
              </a:rPr>
              <a:t>分枝定界法</a:t>
            </a:r>
            <a:r>
              <a:rPr lang="en-US" altLang="zh-CN" sz="2000">
                <a:solidFill>
                  <a:srgbClr val="0070C0"/>
                </a:solidFill>
                <a:latin typeface="Arial" pitchFamily="34" charset="0"/>
                <a:ea typeface="黑体" pitchFamily="2" charset="-122"/>
                <a:cs typeface="Arial" pitchFamily="34" charset="0"/>
              </a:rPr>
              <a:t>(</a:t>
            </a:r>
            <a:r>
              <a:rPr lang="zh-CN" altLang="en-US" sz="2000">
                <a:solidFill>
                  <a:srgbClr val="0070C0"/>
                </a:solidFill>
                <a:latin typeface="Arial" pitchFamily="34" charset="0"/>
                <a:ea typeface="黑体" pitchFamily="2" charset="-122"/>
                <a:cs typeface="Arial" pitchFamily="34" charset="0"/>
              </a:rPr>
              <a:t>整数线性规划的分枝定界法，算法</a:t>
            </a:r>
            <a:r>
              <a:rPr lang="en-US" altLang="zh-CN" sz="2000">
                <a:solidFill>
                  <a:srgbClr val="0070C0"/>
                </a:solidFill>
                <a:latin typeface="Arial" pitchFamily="34" charset="0"/>
                <a:ea typeface="黑体" pitchFamily="2" charset="-122"/>
                <a:cs typeface="Arial" pitchFamily="34" charset="0"/>
              </a:rPr>
              <a:t>3.4.1)</a:t>
            </a:r>
          </a:p>
          <a:p>
            <a:pPr algn="l">
              <a:spcBef>
                <a:spcPts val="600"/>
              </a:spcBef>
              <a:buFont typeface="Wingdings" pitchFamily="2" charset="2"/>
              <a:buChar char="l"/>
            </a:pPr>
            <a:r>
              <a:rPr lang="zh-CN" altLang="en-US">
                <a:solidFill>
                  <a:schemeClr val="tx1"/>
                </a:solidFill>
                <a:latin typeface="Arial" pitchFamily="34" charset="0"/>
                <a:ea typeface="黑体" pitchFamily="2" charset="-122"/>
                <a:cs typeface="Arial" pitchFamily="34" charset="0"/>
              </a:rPr>
              <a:t>动态规划法</a:t>
            </a:r>
            <a:r>
              <a:rPr lang="en-US" altLang="zh-CN" sz="2000">
                <a:solidFill>
                  <a:srgbClr val="0070C0"/>
                </a:solidFill>
                <a:latin typeface="Arial" pitchFamily="34" charset="0"/>
                <a:ea typeface="黑体" pitchFamily="2" charset="-122"/>
                <a:cs typeface="Arial" pitchFamily="34" charset="0"/>
              </a:rPr>
              <a:t>(</a:t>
            </a:r>
            <a:r>
              <a:rPr lang="zh-CN" altLang="en-US" sz="2000">
                <a:solidFill>
                  <a:srgbClr val="0070C0"/>
                </a:solidFill>
                <a:latin typeface="Arial" pitchFamily="34" charset="0"/>
                <a:ea typeface="黑体" pitchFamily="2" charset="-122"/>
                <a:cs typeface="Arial" pitchFamily="34" charset="0"/>
              </a:rPr>
              <a:t>最短路的</a:t>
            </a:r>
            <a:r>
              <a:rPr lang="en-US" altLang="zh-CN" sz="2000">
                <a:solidFill>
                  <a:srgbClr val="0070C0"/>
                </a:solidFill>
                <a:latin typeface="Arial" pitchFamily="34" charset="0"/>
                <a:ea typeface="黑体" pitchFamily="2" charset="-122"/>
                <a:cs typeface="Arial" pitchFamily="34" charset="0"/>
              </a:rPr>
              <a:t>Dijkstra</a:t>
            </a:r>
            <a:r>
              <a:rPr lang="zh-CN" altLang="en-US" sz="2000">
                <a:solidFill>
                  <a:srgbClr val="0070C0"/>
                </a:solidFill>
                <a:latin typeface="Arial" pitchFamily="34" charset="0"/>
                <a:ea typeface="黑体" pitchFamily="2" charset="-122"/>
                <a:cs typeface="Arial" pitchFamily="34" charset="0"/>
              </a:rPr>
              <a:t>算法</a:t>
            </a:r>
            <a:r>
              <a:rPr lang="en-US" altLang="zh-CN" sz="2000">
                <a:solidFill>
                  <a:srgbClr val="0070C0"/>
                </a:solidFill>
                <a:latin typeface="Arial" pitchFamily="34" charset="0"/>
                <a:ea typeface="黑体" pitchFamily="2" charset="-122"/>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0" y="1546225"/>
            <a:ext cx="8228013"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extBox 1"/>
          <p:cNvSpPr txBox="1">
            <a:spLocks noChangeArrowheads="1"/>
          </p:cNvSpPr>
          <p:nvPr/>
        </p:nvSpPr>
        <p:spPr bwMode="auto">
          <a:xfrm>
            <a:off x="698500" y="835025"/>
            <a:ext cx="462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2800">
                <a:latin typeface="黑体" pitchFamily="2" charset="-122"/>
                <a:ea typeface="黑体" pitchFamily="2" charset="-122"/>
              </a:rPr>
              <a:t>去掉冗余约束后的数据</a:t>
            </a:r>
          </a:p>
        </p:txBody>
      </p:sp>
      <p:sp>
        <p:nvSpPr>
          <p:cNvPr id="4" name="TextBox 3"/>
          <p:cNvSpPr txBox="1">
            <a:spLocks noChangeArrowheads="1"/>
          </p:cNvSpPr>
          <p:nvPr/>
        </p:nvSpPr>
        <p:spPr bwMode="auto">
          <a:xfrm>
            <a:off x="874713" y="3865563"/>
            <a:ext cx="660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r>
              <a:rPr lang="zh-CN" altLang="en-US" sz="2800" dirty="0">
                <a:solidFill>
                  <a:schemeClr val="tx1"/>
                </a:solidFill>
                <a:latin typeface="黑体" pitchFamily="2" charset="-122"/>
                <a:ea typeface="黑体" pitchFamily="2" charset="-122"/>
              </a:rPr>
              <a:t>理论上可以去掉</a:t>
            </a:r>
            <a:r>
              <a:rPr lang="zh-CN" altLang="en-US" sz="2800" dirty="0">
                <a:solidFill>
                  <a:srgbClr val="7030A0"/>
                </a:solidFill>
                <a:latin typeface="黑体" pitchFamily="2" charset="-122"/>
                <a:ea typeface="黑体" pitchFamily="2" charset="-122"/>
              </a:rPr>
              <a:t>任意一个</a:t>
            </a:r>
            <a:r>
              <a:rPr lang="zh-CN" altLang="en-US" sz="2800" dirty="0">
                <a:solidFill>
                  <a:schemeClr val="tx1"/>
                </a:solidFill>
                <a:latin typeface="黑体" pitchFamily="2" charset="-122"/>
                <a:ea typeface="黑体" pitchFamily="2" charset="-122"/>
              </a:rPr>
              <a:t>等式约束！</a:t>
            </a:r>
          </a:p>
        </p:txBody>
      </p:sp>
      <p:sp>
        <p:nvSpPr>
          <p:cNvPr id="2" name="TextBox 1"/>
          <p:cNvSpPr txBox="1">
            <a:spLocks noChangeArrowheads="1"/>
          </p:cNvSpPr>
          <p:nvPr/>
        </p:nvSpPr>
        <p:spPr bwMode="auto">
          <a:xfrm>
            <a:off x="874713" y="4645025"/>
            <a:ext cx="774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buFont typeface="Wingdings" pitchFamily="2" charset="2"/>
              <a:buChar char="l"/>
            </a:pPr>
            <a:r>
              <a:rPr lang="zh-CN" altLang="en-US" sz="2800" dirty="0">
                <a:solidFill>
                  <a:srgbClr val="0070C0"/>
                </a:solidFill>
                <a:latin typeface="黑体" pitchFamily="2" charset="-122"/>
                <a:ea typeface="黑体" pitchFamily="2" charset="-122"/>
              </a:rPr>
              <a:t>基本解</a:t>
            </a:r>
            <a:r>
              <a:rPr lang="zh-CN" altLang="en-US" sz="2800" dirty="0">
                <a:solidFill>
                  <a:schemeClr val="tx1"/>
                </a:solidFill>
                <a:latin typeface="黑体" pitchFamily="2" charset="-122"/>
                <a:ea typeface="黑体" pitchFamily="2" charset="-122"/>
              </a:rPr>
              <a:t>，基本可行解、对偶可行基本解</a:t>
            </a:r>
          </a:p>
        </p:txBody>
      </p:sp>
      <p:grpSp>
        <p:nvGrpSpPr>
          <p:cNvPr id="6" name="组合 5"/>
          <p:cNvGrpSpPr/>
          <p:nvPr/>
        </p:nvGrpSpPr>
        <p:grpSpPr>
          <a:xfrm>
            <a:off x="1511300" y="5168900"/>
            <a:ext cx="812800" cy="1290637"/>
            <a:chOff x="1511300" y="5168900"/>
            <a:chExt cx="812800" cy="1290637"/>
          </a:xfrm>
        </p:grpSpPr>
        <p:sp>
          <p:nvSpPr>
            <p:cNvPr id="16391" name="Text Box 11"/>
            <p:cNvSpPr txBox="1">
              <a:spLocks noChangeArrowheads="1"/>
            </p:cNvSpPr>
            <p:nvPr/>
          </p:nvSpPr>
          <p:spPr bwMode="auto">
            <a:xfrm>
              <a:off x="1511300" y="5997575"/>
              <a:ext cx="812800" cy="4619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dirty="0">
                  <a:solidFill>
                    <a:schemeClr val="tx1"/>
                  </a:solidFill>
                </a:rPr>
                <a:t>树解　　　</a:t>
              </a:r>
              <a:endParaRPr lang="en-US" altLang="zh-CN" b="1" dirty="0">
                <a:solidFill>
                  <a:schemeClr val="tx1"/>
                </a:solidFill>
              </a:endParaRPr>
            </a:p>
          </p:txBody>
        </p:sp>
        <p:sp>
          <p:nvSpPr>
            <p:cNvPr id="5" name="上下箭头 4"/>
            <p:cNvSpPr/>
            <p:nvPr/>
          </p:nvSpPr>
          <p:spPr bwMode="auto">
            <a:xfrm>
              <a:off x="1790700" y="5168900"/>
              <a:ext cx="304800" cy="752475"/>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rgbClr val="000066"/>
                </a:solidFill>
                <a:effectLst/>
                <a:latin typeface="Times New Roman" pitchFamily="18" charset="0"/>
                <a:ea typeface="宋体" pitchFamily="2" charset="-122"/>
              </a:endParaRPr>
            </a:p>
          </p:txBody>
        </p:sp>
      </p:grpSp>
      <p:grpSp>
        <p:nvGrpSpPr>
          <p:cNvPr id="8" name="组合 7"/>
          <p:cNvGrpSpPr/>
          <p:nvPr/>
        </p:nvGrpSpPr>
        <p:grpSpPr>
          <a:xfrm>
            <a:off x="2946399" y="5130800"/>
            <a:ext cx="1560514" cy="1290637"/>
            <a:chOff x="2946399" y="5130800"/>
            <a:chExt cx="1560514" cy="1290637"/>
          </a:xfrm>
        </p:grpSpPr>
        <p:sp>
          <p:nvSpPr>
            <p:cNvPr id="12" name="Text Box 11"/>
            <p:cNvSpPr txBox="1">
              <a:spLocks noChangeArrowheads="1"/>
            </p:cNvSpPr>
            <p:nvPr/>
          </p:nvSpPr>
          <p:spPr bwMode="auto">
            <a:xfrm>
              <a:off x="2946399" y="5959772"/>
              <a:ext cx="1560514" cy="4616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dirty="0">
                  <a:solidFill>
                    <a:schemeClr val="tx1"/>
                  </a:solidFill>
                </a:rPr>
                <a:t>可行树解　　　</a:t>
              </a:r>
              <a:endParaRPr lang="en-US" altLang="zh-CN" b="1" dirty="0">
                <a:solidFill>
                  <a:schemeClr val="tx1"/>
                </a:solidFill>
              </a:endParaRPr>
            </a:p>
          </p:txBody>
        </p:sp>
        <p:sp>
          <p:nvSpPr>
            <p:cNvPr id="13" name="上下箭头 12"/>
            <p:cNvSpPr/>
            <p:nvPr/>
          </p:nvSpPr>
          <p:spPr bwMode="auto">
            <a:xfrm>
              <a:off x="3556000" y="5130800"/>
              <a:ext cx="304800" cy="752475"/>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rgbClr val="000066"/>
                </a:solidFill>
                <a:effectLst/>
                <a:latin typeface="Times New Roman" pitchFamily="18" charset="0"/>
                <a:ea typeface="宋体" pitchFamily="2" charset="-122"/>
              </a:endParaRPr>
            </a:p>
          </p:txBody>
        </p:sp>
      </p:grpSp>
      <p:grpSp>
        <p:nvGrpSpPr>
          <p:cNvPr id="7" name="组合 6"/>
          <p:cNvGrpSpPr/>
          <p:nvPr/>
        </p:nvGrpSpPr>
        <p:grpSpPr>
          <a:xfrm>
            <a:off x="5118100" y="5156200"/>
            <a:ext cx="2044700" cy="1290637"/>
            <a:chOff x="5118100" y="5156200"/>
            <a:chExt cx="2044700" cy="1290637"/>
          </a:xfrm>
        </p:grpSpPr>
        <p:sp>
          <p:nvSpPr>
            <p:cNvPr id="15" name="Text Box 11"/>
            <p:cNvSpPr txBox="1">
              <a:spLocks noChangeArrowheads="1"/>
            </p:cNvSpPr>
            <p:nvPr/>
          </p:nvSpPr>
          <p:spPr bwMode="auto">
            <a:xfrm>
              <a:off x="5118100" y="5984875"/>
              <a:ext cx="2044700" cy="4619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None/>
              </a:pPr>
              <a:r>
                <a:rPr lang="zh-CN" altLang="en-US" b="1" dirty="0">
                  <a:solidFill>
                    <a:schemeClr val="tx1"/>
                  </a:solidFill>
                </a:rPr>
                <a:t>对偶可行树解　　　</a:t>
              </a:r>
              <a:endParaRPr lang="en-US" altLang="zh-CN" b="1" dirty="0">
                <a:solidFill>
                  <a:schemeClr val="tx1"/>
                </a:solidFill>
              </a:endParaRPr>
            </a:p>
          </p:txBody>
        </p:sp>
        <p:sp>
          <p:nvSpPr>
            <p:cNvPr id="16" name="上下箭头 15"/>
            <p:cNvSpPr/>
            <p:nvPr/>
          </p:nvSpPr>
          <p:spPr bwMode="auto">
            <a:xfrm>
              <a:off x="5930900" y="5156200"/>
              <a:ext cx="304800" cy="752475"/>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rgbClr val="000066"/>
                </a:solidFill>
                <a:effectLst/>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762000" y="314325"/>
            <a:ext cx="4305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图的基本概念</a:t>
            </a:r>
          </a:p>
        </p:txBody>
      </p:sp>
      <p:sp>
        <p:nvSpPr>
          <p:cNvPr id="17411" name="Text Box 9"/>
          <p:cNvSpPr txBox="1">
            <a:spLocks noChangeArrowheads="1"/>
          </p:cNvSpPr>
          <p:nvPr/>
        </p:nvSpPr>
        <p:spPr bwMode="auto">
          <a:xfrm>
            <a:off x="530224" y="986016"/>
            <a:ext cx="4460875" cy="306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ts val="600"/>
              </a:spcBef>
              <a:buFont typeface="Wingdings" pitchFamily="2" charset="2"/>
              <a:buChar char="l"/>
            </a:pPr>
            <a:r>
              <a:rPr lang="zh-CN" altLang="en-US" dirty="0">
                <a:solidFill>
                  <a:schemeClr val="tx1"/>
                </a:solidFill>
                <a:ea typeface="黑体" panose="02010609060101010101" pitchFamily="49" charset="-122"/>
                <a:cs typeface="Times New Roman" panose="02020603050405020304" pitchFamily="18" charset="0"/>
              </a:rPr>
              <a:t> 弧的头和尾</a:t>
            </a:r>
            <a:r>
              <a:rPr lang="en-US" altLang="zh-CN" dirty="0">
                <a:solidFill>
                  <a:schemeClr val="tx1"/>
                </a:solidFill>
                <a:ea typeface="黑体" panose="02010609060101010101" pitchFamily="49" charset="-122"/>
                <a:cs typeface="Times New Roman" panose="02020603050405020304" pitchFamily="18" charset="0"/>
              </a:rPr>
              <a:t>(</a:t>
            </a:r>
            <a:r>
              <a:rPr lang="en-US" altLang="zh-CN" b="1" dirty="0">
                <a:solidFill>
                  <a:schemeClr val="tx1"/>
                </a:solidFill>
                <a:ea typeface="黑体" panose="02010609060101010101" pitchFamily="49" charset="-122"/>
                <a:cs typeface="Times New Roman" panose="02020603050405020304" pitchFamily="18" charset="0"/>
              </a:rPr>
              <a:t>head vs. tail</a:t>
            </a:r>
            <a:r>
              <a:rPr lang="en-US" altLang="zh-CN" dirty="0">
                <a:solidFill>
                  <a:schemeClr val="tx1"/>
                </a:solidFill>
                <a:ea typeface="黑体" panose="02010609060101010101" pitchFamily="49" charset="-122"/>
                <a:cs typeface="Times New Roman" panose="02020603050405020304" pitchFamily="18" charset="0"/>
              </a:rPr>
              <a:t>) </a:t>
            </a:r>
          </a:p>
          <a:p>
            <a:pPr algn="l">
              <a:spcBef>
                <a:spcPts val="600"/>
              </a:spcBef>
              <a:buFont typeface="Wingdings" pitchFamily="2" charset="2"/>
              <a:buChar char="l"/>
            </a:pPr>
            <a:r>
              <a:rPr lang="zh-CN" altLang="en-US" dirty="0">
                <a:solidFill>
                  <a:schemeClr val="tx1"/>
                </a:solidFill>
                <a:ea typeface="黑体" panose="02010609060101010101" pitchFamily="49" charset="-122"/>
                <a:cs typeface="Times New Roman" panose="02020603050405020304" pitchFamily="18" charset="0"/>
              </a:rPr>
              <a:t> 出度和入度</a:t>
            </a:r>
            <a:r>
              <a:rPr lang="en-US" altLang="zh-CN" dirty="0">
                <a:solidFill>
                  <a:schemeClr val="tx1"/>
                </a:solidFill>
                <a:ea typeface="黑体" panose="02010609060101010101" pitchFamily="49" charset="-122"/>
                <a:cs typeface="Times New Roman" panose="02020603050405020304" pitchFamily="18" charset="0"/>
              </a:rPr>
              <a:t>(</a:t>
            </a:r>
            <a:r>
              <a:rPr lang="en-US" altLang="zh-CN" b="1" dirty="0" err="1">
                <a:solidFill>
                  <a:schemeClr val="tx1"/>
                </a:solidFill>
                <a:ea typeface="黑体" panose="02010609060101010101" pitchFamily="49" charset="-122"/>
                <a:cs typeface="Times New Roman" panose="02020603050405020304" pitchFamily="18" charset="0"/>
              </a:rPr>
              <a:t>Outdegree</a:t>
            </a:r>
            <a:r>
              <a:rPr lang="en-US" altLang="zh-CN" b="1" dirty="0">
                <a:solidFill>
                  <a:schemeClr val="tx1"/>
                </a:solidFill>
                <a:ea typeface="黑体" panose="02010609060101010101" pitchFamily="49" charset="-122"/>
                <a:cs typeface="Times New Roman" panose="02020603050405020304" pitchFamily="18" charset="0"/>
              </a:rPr>
              <a:t>(Od</a:t>
            </a:r>
            <a:r>
              <a:rPr lang="en-US" altLang="zh-CN" dirty="0">
                <a:solidFill>
                  <a:schemeClr val="tx1"/>
                </a:solidFill>
                <a:ea typeface="黑体" panose="02010609060101010101" pitchFamily="49" charset="-122"/>
                <a:cs typeface="Times New Roman" panose="02020603050405020304" pitchFamily="18" charset="0"/>
              </a:rPr>
              <a:t>) </a:t>
            </a:r>
          </a:p>
          <a:p>
            <a:pPr algn="l">
              <a:spcBef>
                <a:spcPts val="600"/>
              </a:spcBef>
              <a:buFont typeface="Wingdings" pitchFamily="2" charset="2"/>
              <a:buNone/>
            </a:pPr>
            <a:r>
              <a:rPr lang="en-US" altLang="zh-CN" dirty="0">
                <a:solidFill>
                  <a:schemeClr val="tx1"/>
                </a:solidFill>
                <a:ea typeface="黑体" panose="02010609060101010101" pitchFamily="49" charset="-122"/>
                <a:cs typeface="Times New Roman" panose="02020603050405020304" pitchFamily="18" charset="0"/>
              </a:rPr>
              <a:t>    </a:t>
            </a:r>
            <a:r>
              <a:rPr lang="en-US" altLang="zh-CN" b="1" dirty="0">
                <a:solidFill>
                  <a:schemeClr val="tx1"/>
                </a:solidFill>
                <a:ea typeface="黑体" panose="02010609060101010101" pitchFamily="49" charset="-122"/>
                <a:cs typeface="Times New Roman" panose="02020603050405020304" pitchFamily="18" charset="0"/>
              </a:rPr>
              <a:t>vs.  </a:t>
            </a:r>
            <a:r>
              <a:rPr lang="en-US" altLang="zh-CN" b="1" dirty="0" err="1">
                <a:solidFill>
                  <a:schemeClr val="tx1"/>
                </a:solidFill>
                <a:ea typeface="黑体" panose="02010609060101010101" pitchFamily="49" charset="-122"/>
                <a:cs typeface="Times New Roman" panose="02020603050405020304" pitchFamily="18" charset="0"/>
              </a:rPr>
              <a:t>Indegree</a:t>
            </a:r>
            <a:r>
              <a:rPr lang="en-US" altLang="zh-CN" b="1" dirty="0">
                <a:solidFill>
                  <a:schemeClr val="tx1"/>
                </a:solidFill>
                <a:ea typeface="黑体" panose="02010609060101010101" pitchFamily="49" charset="-122"/>
                <a:cs typeface="Times New Roman" panose="02020603050405020304" pitchFamily="18" charset="0"/>
              </a:rPr>
              <a:t>(Id)</a:t>
            </a:r>
            <a:r>
              <a:rPr lang="en-US" altLang="zh-CN" dirty="0">
                <a:solidFill>
                  <a:schemeClr val="tx1"/>
                </a:solidFill>
                <a:ea typeface="黑体" panose="02010609060101010101" pitchFamily="49" charset="-122"/>
                <a:cs typeface="Times New Roman" panose="02020603050405020304" pitchFamily="18" charset="0"/>
              </a:rPr>
              <a:t>)</a:t>
            </a:r>
          </a:p>
          <a:p>
            <a:pPr marL="342900" indent="-342900" algn="l">
              <a:spcBef>
                <a:spcPts val="600"/>
              </a:spcBef>
              <a:buFont typeface="Wingdings" panose="05000000000000000000" pitchFamily="2" charset="2"/>
              <a:buChar char="l"/>
            </a:pPr>
            <a:r>
              <a:rPr lang="zh-CN" altLang="en-US" dirty="0">
                <a:solidFill>
                  <a:schemeClr val="tx1"/>
                </a:solidFill>
                <a:ea typeface="黑体" panose="02010609060101010101" pitchFamily="49" charset="-122"/>
                <a:cs typeface="Times New Roman" panose="02020603050405020304" pitchFamily="18" charset="0"/>
              </a:rPr>
              <a:t>叶子节点</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出度与入度之和为</a:t>
            </a:r>
            <a:r>
              <a:rPr lang="en-US" altLang="zh-CN" dirty="0">
                <a:solidFill>
                  <a:schemeClr val="tx1"/>
                </a:solidFill>
                <a:ea typeface="黑体" panose="02010609060101010101" pitchFamily="49" charset="-122"/>
                <a:cs typeface="Times New Roman" panose="02020603050405020304" pitchFamily="18" charset="0"/>
              </a:rPr>
              <a:t>1</a:t>
            </a:r>
            <a:r>
              <a:rPr lang="zh-CN" altLang="en-US" dirty="0">
                <a:solidFill>
                  <a:schemeClr val="tx1"/>
                </a:solidFill>
                <a:ea typeface="黑体" panose="02010609060101010101" pitchFamily="49" charset="-122"/>
                <a:cs typeface="Times New Roman" panose="02020603050405020304" pitchFamily="18" charset="0"/>
              </a:rPr>
              <a:t>的节点</a:t>
            </a:r>
            <a:endParaRPr lang="en-US" altLang="zh-CN" dirty="0">
              <a:solidFill>
                <a:schemeClr val="tx1"/>
              </a:solidFill>
              <a:ea typeface="黑体" panose="02010609060101010101" pitchFamily="49" charset="-122"/>
              <a:cs typeface="Times New Roman" panose="02020603050405020304" pitchFamily="18" charset="0"/>
            </a:endParaRPr>
          </a:p>
          <a:p>
            <a:pPr algn="l">
              <a:spcBef>
                <a:spcPts val="600"/>
              </a:spcBef>
              <a:buFont typeface="Wingdings" pitchFamily="2" charset="2"/>
              <a:buChar char="l"/>
            </a:pPr>
            <a:r>
              <a:rPr lang="zh-CN" altLang="en-US" dirty="0">
                <a:solidFill>
                  <a:schemeClr val="tx1"/>
                </a:solidFill>
                <a:ea typeface="黑体" panose="02010609060101010101" pitchFamily="49" charset="-122"/>
                <a:cs typeface="Times New Roman" panose="02020603050405020304" pitchFamily="18" charset="0"/>
              </a:rPr>
              <a:t>  源和宿</a:t>
            </a:r>
            <a:r>
              <a:rPr lang="en-US" altLang="zh-CN" dirty="0">
                <a:solidFill>
                  <a:schemeClr val="tx1"/>
                </a:solidFill>
                <a:ea typeface="黑体" panose="02010609060101010101" pitchFamily="49" charset="-122"/>
                <a:cs typeface="Times New Roman" panose="02020603050405020304" pitchFamily="18" charset="0"/>
              </a:rPr>
              <a:t>(</a:t>
            </a:r>
            <a:r>
              <a:rPr lang="en-US" altLang="zh-CN" b="1" dirty="0">
                <a:solidFill>
                  <a:schemeClr val="tx1"/>
                </a:solidFill>
                <a:ea typeface="黑体" panose="02010609060101010101" pitchFamily="49" charset="-122"/>
                <a:cs typeface="Times New Roman" panose="02020603050405020304" pitchFamily="18" charset="0"/>
              </a:rPr>
              <a:t>source</a:t>
            </a:r>
            <a:r>
              <a:rPr lang="en-US" altLang="zh-CN" b="1" dirty="0">
                <a:ea typeface="黑体" panose="02010609060101010101" pitchFamily="49" charset="-122"/>
                <a:cs typeface="Times New Roman" panose="02020603050405020304" pitchFamily="18" charset="0"/>
              </a:rPr>
              <a:t> </a:t>
            </a:r>
            <a:r>
              <a:rPr lang="en-US" altLang="zh-CN" b="1" dirty="0">
                <a:solidFill>
                  <a:schemeClr val="tx1"/>
                </a:solidFill>
                <a:ea typeface="黑体" panose="02010609060101010101" pitchFamily="49" charset="-122"/>
                <a:cs typeface="Times New Roman" panose="02020603050405020304" pitchFamily="18" charset="0"/>
              </a:rPr>
              <a:t>vs. sink</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 </a:t>
            </a:r>
            <a:endParaRPr lang="en-US" altLang="zh-CN" dirty="0">
              <a:solidFill>
                <a:schemeClr val="tx1"/>
              </a:solidFill>
              <a:ea typeface="黑体" panose="02010609060101010101" pitchFamily="49" charset="-122"/>
              <a:cs typeface="Times New Roman" panose="02020603050405020304" pitchFamily="18" charset="0"/>
            </a:endParaRPr>
          </a:p>
          <a:p>
            <a:pPr algn="l">
              <a:spcBef>
                <a:spcPts val="600"/>
              </a:spcBef>
              <a:buFont typeface="Wingdings" pitchFamily="2" charset="2"/>
              <a:buChar char="l"/>
            </a:pPr>
            <a:r>
              <a:rPr lang="en-US" altLang="zh-CN" dirty="0">
                <a:solidFill>
                  <a:schemeClr val="tx1"/>
                </a:solidFill>
                <a:ea typeface="黑体" panose="02010609060101010101" pitchFamily="49" charset="-122"/>
                <a:cs typeface="Times New Roman" panose="02020603050405020304" pitchFamily="18" charset="0"/>
              </a:rPr>
              <a:t>  (</a:t>
            </a:r>
            <a:r>
              <a:rPr lang="zh-CN" altLang="en-US" dirty="0">
                <a:solidFill>
                  <a:srgbClr val="7030A0"/>
                </a:solidFill>
                <a:ea typeface="黑体" panose="02010609060101010101" pitchFamily="49" charset="-122"/>
                <a:cs typeface="Times New Roman" panose="02020603050405020304" pitchFamily="18" charset="0"/>
              </a:rPr>
              <a:t>无向</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路径</a:t>
            </a:r>
            <a:r>
              <a:rPr lang="en-US" altLang="zh-CN" dirty="0">
                <a:solidFill>
                  <a:schemeClr val="tx1"/>
                </a:solidFill>
                <a:ea typeface="黑体" panose="02010609060101010101" pitchFamily="49" charset="-122"/>
                <a:cs typeface="Times New Roman" panose="02020603050405020304" pitchFamily="18" charset="0"/>
              </a:rPr>
              <a:t>(</a:t>
            </a:r>
            <a:r>
              <a:rPr lang="en-US" altLang="zh-CN" b="1" dirty="0">
                <a:solidFill>
                  <a:schemeClr val="tx1"/>
                </a:solidFill>
                <a:ea typeface="黑体" panose="02010609060101010101" pitchFamily="49" charset="-122"/>
                <a:cs typeface="Times New Roman" panose="02020603050405020304" pitchFamily="18" charset="0"/>
              </a:rPr>
              <a:t>path</a:t>
            </a:r>
            <a:r>
              <a:rPr lang="en-US" altLang="zh-CN" dirty="0">
                <a:solidFill>
                  <a:schemeClr val="tx1"/>
                </a:solidFill>
                <a:ea typeface="黑体" panose="02010609060101010101" pitchFamily="49" charset="-122"/>
                <a:cs typeface="Times New Roman" panose="02020603050405020304" pitchFamily="18" charset="0"/>
              </a:rPr>
              <a:t>)</a:t>
            </a:r>
          </a:p>
        </p:txBody>
      </p:sp>
      <p:graphicFrame>
        <p:nvGraphicFramePr>
          <p:cNvPr id="17412" name="Object 2"/>
          <p:cNvGraphicFramePr>
            <a:graphicFrameLocks noChangeAspect="1"/>
          </p:cNvGraphicFramePr>
          <p:nvPr/>
        </p:nvGraphicFramePr>
        <p:xfrm>
          <a:off x="854075" y="4111625"/>
          <a:ext cx="2709863" cy="2378075"/>
        </p:xfrm>
        <a:graphic>
          <a:graphicData uri="http://schemas.openxmlformats.org/presentationml/2006/ole">
            <mc:AlternateContent xmlns:mc="http://schemas.openxmlformats.org/markup-compatibility/2006">
              <mc:Choice xmlns:v="urn:schemas-microsoft-com:vml" Requires="v">
                <p:oleObj spid="_x0000_s17888" name="Visio" r:id="rId3" imgW="1975754" imgH="1623649" progId="Visio.Drawing.11">
                  <p:embed/>
                </p:oleObj>
              </mc:Choice>
              <mc:Fallback>
                <p:oleObj name="Visio" r:id="rId3" imgW="1975754" imgH="162364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75" y="4111625"/>
                        <a:ext cx="2709863"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9"/>
          <p:cNvSpPr txBox="1">
            <a:spLocks noChangeArrowheads="1"/>
          </p:cNvSpPr>
          <p:nvPr/>
        </p:nvSpPr>
        <p:spPr bwMode="auto">
          <a:xfrm>
            <a:off x="4587875" y="686137"/>
            <a:ext cx="43338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en-US" altLang="zh-CN" b="1" dirty="0">
                <a:solidFill>
                  <a:schemeClr val="tx1"/>
                </a:solidFill>
              </a:rPr>
              <a:t>  </a:t>
            </a:r>
            <a:r>
              <a:rPr lang="zh-CN" altLang="en-US" dirty="0">
                <a:solidFill>
                  <a:schemeClr val="tx1"/>
                </a:solidFill>
                <a:latin typeface="黑体" panose="02010609060101010101" pitchFamily="49" charset="-122"/>
                <a:ea typeface="黑体" panose="02010609060101010101" pitchFamily="49" charset="-122"/>
              </a:rPr>
              <a:t>连通和不连通 </a:t>
            </a:r>
            <a:endParaRPr lang="en-US" altLang="zh-CN" dirty="0">
              <a:solidFill>
                <a:schemeClr val="tx1"/>
              </a:solidFill>
              <a:latin typeface="黑体" panose="02010609060101010101" pitchFamily="49" charset="-122"/>
              <a:ea typeface="黑体" panose="02010609060101010101" pitchFamily="49" charset="-122"/>
            </a:endParaRPr>
          </a:p>
          <a:p>
            <a:pPr algn="l">
              <a:spcBef>
                <a:spcPct val="50000"/>
              </a:spcBef>
            </a:pPr>
            <a:r>
              <a:rPr lang="en-US" altLang="zh-CN" b="1" dirty="0">
                <a:solidFill>
                  <a:schemeClr val="tx1"/>
                </a:solidFill>
              </a:rPr>
              <a:t>   (connected vs. disconnected) </a:t>
            </a:r>
          </a:p>
        </p:txBody>
      </p:sp>
      <p:grpSp>
        <p:nvGrpSpPr>
          <p:cNvPr id="3" name="Group 14"/>
          <p:cNvGrpSpPr>
            <a:grpSpLocks/>
          </p:cNvGrpSpPr>
          <p:nvPr/>
        </p:nvGrpSpPr>
        <p:grpSpPr bwMode="auto">
          <a:xfrm>
            <a:off x="5813425" y="2427288"/>
            <a:ext cx="1976438" cy="1870075"/>
            <a:chOff x="3662" y="1689"/>
            <a:chExt cx="1245" cy="1178"/>
          </a:xfrm>
        </p:grpSpPr>
        <p:sp>
          <p:nvSpPr>
            <p:cNvPr id="17422" name="Text Box 6"/>
            <p:cNvSpPr txBox="1">
              <a:spLocks noChangeArrowheads="1"/>
            </p:cNvSpPr>
            <p:nvPr/>
          </p:nvSpPr>
          <p:spPr bwMode="auto">
            <a:xfrm>
              <a:off x="3992" y="2636"/>
              <a:ext cx="5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1800" dirty="0">
                  <a:solidFill>
                    <a:schemeClr val="tx1"/>
                  </a:solidFill>
                  <a:latin typeface="黑体" panose="02010609060101010101" pitchFamily="49" charset="-122"/>
                  <a:ea typeface="黑体" panose="02010609060101010101" pitchFamily="49" charset="-122"/>
                </a:rPr>
                <a:t>不连通</a:t>
              </a:r>
            </a:p>
          </p:txBody>
        </p:sp>
        <p:graphicFrame>
          <p:nvGraphicFramePr>
            <p:cNvPr id="17423" name="Object 9"/>
            <p:cNvGraphicFramePr>
              <a:graphicFrameLocks noChangeAspect="1"/>
            </p:cNvGraphicFramePr>
            <p:nvPr/>
          </p:nvGraphicFramePr>
          <p:xfrm>
            <a:off x="3662" y="1689"/>
            <a:ext cx="1245" cy="1018"/>
          </p:xfrm>
          <a:graphic>
            <a:graphicData uri="http://schemas.openxmlformats.org/presentationml/2006/ole">
              <mc:AlternateContent xmlns:mc="http://schemas.openxmlformats.org/markup-compatibility/2006">
                <mc:Choice xmlns:v="urn:schemas-microsoft-com:vml" Requires="v">
                  <p:oleObj spid="_x0000_s17889" name="Visio" r:id="rId5" imgW="1975754" imgH="1615521" progId="Visio.Drawing.11">
                    <p:embed/>
                  </p:oleObj>
                </mc:Choice>
                <mc:Fallback>
                  <p:oleObj name="Visio" r:id="rId5" imgW="1975754" imgH="1615521"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2" y="1689"/>
                          <a:ext cx="124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5"/>
          <p:cNvGrpSpPr>
            <a:grpSpLocks/>
          </p:cNvGrpSpPr>
          <p:nvPr/>
        </p:nvGrpSpPr>
        <p:grpSpPr bwMode="auto">
          <a:xfrm>
            <a:off x="4860925" y="4484688"/>
            <a:ext cx="1976438" cy="2036762"/>
            <a:chOff x="3062" y="2953"/>
            <a:chExt cx="1245" cy="1283"/>
          </a:xfrm>
        </p:grpSpPr>
        <p:sp>
          <p:nvSpPr>
            <p:cNvPr id="17420" name="Text Box 5"/>
            <p:cNvSpPr txBox="1">
              <a:spLocks noChangeArrowheads="1"/>
            </p:cNvSpPr>
            <p:nvPr/>
          </p:nvSpPr>
          <p:spPr bwMode="auto">
            <a:xfrm>
              <a:off x="3418" y="4005"/>
              <a:ext cx="5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1800" dirty="0">
                  <a:solidFill>
                    <a:schemeClr val="tx1"/>
                  </a:solidFill>
                  <a:latin typeface="黑体" panose="02010609060101010101" pitchFamily="49" charset="-122"/>
                  <a:ea typeface="黑体" panose="02010609060101010101" pitchFamily="49" charset="-122"/>
                </a:rPr>
                <a:t>圈</a:t>
              </a:r>
            </a:p>
          </p:txBody>
        </p:sp>
        <p:graphicFrame>
          <p:nvGraphicFramePr>
            <p:cNvPr id="17421" name="Object 10"/>
            <p:cNvGraphicFramePr>
              <a:graphicFrameLocks noChangeAspect="1"/>
            </p:cNvGraphicFramePr>
            <p:nvPr/>
          </p:nvGraphicFramePr>
          <p:xfrm>
            <a:off x="3062" y="2953"/>
            <a:ext cx="1245" cy="1018"/>
          </p:xfrm>
          <a:graphic>
            <a:graphicData uri="http://schemas.openxmlformats.org/presentationml/2006/ole">
              <mc:AlternateContent xmlns:mc="http://schemas.openxmlformats.org/markup-compatibility/2006">
                <mc:Choice xmlns:v="urn:schemas-microsoft-com:vml" Requires="v">
                  <p:oleObj spid="_x0000_s17890" name="Visio" r:id="rId7" imgW="1975754" imgH="1615521" progId="Visio.Drawing.11">
                    <p:embed/>
                  </p:oleObj>
                </mc:Choice>
                <mc:Fallback>
                  <p:oleObj name="Visio" r:id="rId7" imgW="1975754" imgH="1615521" progId="Visio.Drawing.11">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2" y="2953"/>
                          <a:ext cx="124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6"/>
          <p:cNvGrpSpPr>
            <a:grpSpLocks/>
          </p:cNvGrpSpPr>
          <p:nvPr/>
        </p:nvGrpSpPr>
        <p:grpSpPr bwMode="auto">
          <a:xfrm>
            <a:off x="7088188" y="4465638"/>
            <a:ext cx="1976437" cy="2017712"/>
            <a:chOff x="4497" y="2941"/>
            <a:chExt cx="1245" cy="1271"/>
          </a:xfrm>
        </p:grpSpPr>
        <p:sp>
          <p:nvSpPr>
            <p:cNvPr id="17418" name="Text Box 6"/>
            <p:cNvSpPr txBox="1">
              <a:spLocks noChangeArrowheads="1"/>
            </p:cNvSpPr>
            <p:nvPr/>
          </p:nvSpPr>
          <p:spPr bwMode="auto">
            <a:xfrm>
              <a:off x="4736" y="3981"/>
              <a:ext cx="8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1800" dirty="0">
                  <a:solidFill>
                    <a:srgbClr val="7030A0"/>
                  </a:solidFill>
                  <a:latin typeface="黑体" panose="02010609060101010101" pitchFamily="49" charset="-122"/>
                  <a:ea typeface="黑体" panose="02010609060101010101" pitchFamily="49" charset="-122"/>
                </a:rPr>
                <a:t>连通、无圈</a:t>
              </a:r>
            </a:p>
          </p:txBody>
        </p:sp>
        <p:graphicFrame>
          <p:nvGraphicFramePr>
            <p:cNvPr id="17419" name="Object 11"/>
            <p:cNvGraphicFramePr>
              <a:graphicFrameLocks noChangeAspect="1"/>
            </p:cNvGraphicFramePr>
            <p:nvPr/>
          </p:nvGraphicFramePr>
          <p:xfrm>
            <a:off x="4497" y="2941"/>
            <a:ext cx="1245" cy="1018"/>
          </p:xfrm>
          <a:graphic>
            <a:graphicData uri="http://schemas.openxmlformats.org/presentationml/2006/ole">
              <mc:AlternateContent xmlns:mc="http://schemas.openxmlformats.org/markup-compatibility/2006">
                <mc:Choice xmlns:v="urn:schemas-microsoft-com:vml" Requires="v">
                  <p:oleObj spid="_x0000_s17891" name="Visio" r:id="rId9" imgW="1975754" imgH="1615521" progId="Visio.Drawing.11">
                    <p:embed/>
                  </p:oleObj>
                </mc:Choice>
                <mc:Fallback>
                  <p:oleObj name="Visio" r:id="rId9" imgW="1975754" imgH="1615521" progId="Visio.Drawing.11">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7" y="2941"/>
                          <a:ext cx="124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Text Box 9"/>
          <p:cNvSpPr txBox="1">
            <a:spLocks noChangeArrowheads="1"/>
          </p:cNvSpPr>
          <p:nvPr/>
        </p:nvSpPr>
        <p:spPr bwMode="auto">
          <a:xfrm>
            <a:off x="4651375" y="1887538"/>
            <a:ext cx="433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b="1" dirty="0">
                <a:solidFill>
                  <a:schemeClr val="tx1"/>
                </a:solidFill>
              </a:rPr>
              <a:t> </a:t>
            </a:r>
            <a:r>
              <a:rPr lang="zh-CN" altLang="en-US" dirty="0">
                <a:solidFill>
                  <a:schemeClr val="tx1"/>
                </a:solidFill>
                <a:latin typeface="黑体" panose="02010609060101010101" pitchFamily="49" charset="-122"/>
                <a:ea typeface="黑体" panose="02010609060101010101" pitchFamily="49" charset="-122"/>
              </a:rPr>
              <a:t>圈和非圈</a:t>
            </a:r>
            <a:r>
              <a:rPr lang="zh-CN" altLang="en-US" b="1" dirty="0">
                <a:solidFill>
                  <a:schemeClr val="tx1"/>
                </a:solidFill>
              </a:rPr>
              <a:t> </a:t>
            </a:r>
            <a:r>
              <a:rPr lang="en-US" altLang="zh-CN" b="1" dirty="0">
                <a:solidFill>
                  <a:schemeClr val="tx1"/>
                </a:solidFill>
              </a:rPr>
              <a:t>(cyclic vs. acyclic)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314325"/>
            <a:ext cx="8143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4000" b="1">
                <a:solidFill>
                  <a:srgbClr val="008080"/>
                </a:solidFill>
              </a:rPr>
              <a:t>树与生成树</a:t>
            </a:r>
            <a:r>
              <a:rPr lang="en-US" altLang="zh-CN" sz="4000" b="1">
                <a:solidFill>
                  <a:srgbClr val="008080"/>
                </a:solidFill>
              </a:rPr>
              <a:t>(trees &amp; spanning trees)</a:t>
            </a:r>
          </a:p>
        </p:txBody>
      </p:sp>
      <p:sp>
        <p:nvSpPr>
          <p:cNvPr id="39944" name="Text Box 5"/>
          <p:cNvSpPr txBox="1">
            <a:spLocks noChangeArrowheads="1"/>
          </p:cNvSpPr>
          <p:nvPr/>
        </p:nvSpPr>
        <p:spPr bwMode="auto">
          <a:xfrm>
            <a:off x="760095" y="1430973"/>
            <a:ext cx="497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dirty="0">
                <a:solidFill>
                  <a:schemeClr val="tx1"/>
                </a:solidFill>
                <a:latin typeface="黑体" panose="02010609060101010101" pitchFamily="49" charset="-122"/>
                <a:ea typeface="黑体" panose="02010609060101010101" pitchFamily="49" charset="-122"/>
              </a:rPr>
              <a:t>树 ＝ 连通的无圈网络</a:t>
            </a:r>
          </a:p>
        </p:txBody>
      </p:sp>
      <p:grpSp>
        <p:nvGrpSpPr>
          <p:cNvPr id="2" name="组合 10"/>
          <p:cNvGrpSpPr>
            <a:grpSpLocks/>
          </p:cNvGrpSpPr>
          <p:nvPr/>
        </p:nvGrpSpPr>
        <p:grpSpPr bwMode="auto">
          <a:xfrm>
            <a:off x="847725" y="3257550"/>
            <a:ext cx="4965700" cy="2292350"/>
            <a:chOff x="1025525" y="2190749"/>
            <a:chExt cx="4965958" cy="2292164"/>
          </a:xfrm>
        </p:grpSpPr>
        <p:pic>
          <p:nvPicPr>
            <p:cNvPr id="1845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525" y="2205316"/>
              <a:ext cx="2270125" cy="192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Text Box 9"/>
            <p:cNvSpPr txBox="1">
              <a:spLocks noChangeArrowheads="1"/>
            </p:cNvSpPr>
            <p:nvPr/>
          </p:nvSpPr>
          <p:spPr bwMode="auto">
            <a:xfrm>
              <a:off x="1624044" y="4116230"/>
              <a:ext cx="1162110" cy="36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1800" b="1">
                  <a:solidFill>
                    <a:schemeClr val="tx1"/>
                  </a:solidFill>
                </a:rPr>
                <a:t>网    络</a:t>
              </a:r>
            </a:p>
          </p:txBody>
        </p:sp>
        <p:pic>
          <p:nvPicPr>
            <p:cNvPr id="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2190749"/>
              <a:ext cx="2211645" cy="18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Text Box 10"/>
            <p:cNvSpPr txBox="1">
              <a:spLocks noChangeArrowheads="1"/>
            </p:cNvSpPr>
            <p:nvPr/>
          </p:nvSpPr>
          <p:spPr bwMode="auto">
            <a:xfrm>
              <a:off x="4334845" y="4106434"/>
              <a:ext cx="10086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spcBef>
                  <a:spcPct val="50000"/>
                </a:spcBef>
              </a:pPr>
              <a:r>
                <a:rPr lang="zh-CN" altLang="en-US" sz="1800" b="1">
                  <a:solidFill>
                    <a:schemeClr val="tx1"/>
                  </a:solidFill>
                </a:rPr>
                <a:t>子网络</a:t>
              </a:r>
            </a:p>
          </p:txBody>
        </p:sp>
      </p:grpSp>
      <p:graphicFrame>
        <p:nvGraphicFramePr>
          <p:cNvPr id="39947" name="Object 11"/>
          <p:cNvGraphicFramePr>
            <a:graphicFrameLocks noChangeAspect="1"/>
          </p:cNvGraphicFramePr>
          <p:nvPr/>
        </p:nvGraphicFramePr>
        <p:xfrm>
          <a:off x="6005513" y="3213100"/>
          <a:ext cx="2947987" cy="1981200"/>
        </p:xfrm>
        <a:graphic>
          <a:graphicData uri="http://schemas.openxmlformats.org/presentationml/2006/ole">
            <mc:AlternateContent xmlns:mc="http://schemas.openxmlformats.org/markup-compatibility/2006">
              <mc:Choice xmlns:v="urn:schemas-microsoft-com:vml" Requires="v">
                <p:oleObj spid="_x0000_s18574" name="Visio" r:id="rId6" imgW="2529434" imgH="1689324" progId="Visio.Drawing.11">
                  <p:embed/>
                </p:oleObj>
              </mc:Choice>
              <mc:Fallback>
                <p:oleObj name="Visio" r:id="rId6" imgW="2529434" imgH="1689324"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5513" y="3213100"/>
                        <a:ext cx="29479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5"/>
          <p:cNvSpPr txBox="1">
            <a:spLocks noChangeArrowheads="1"/>
          </p:cNvSpPr>
          <p:nvPr/>
        </p:nvSpPr>
        <p:spPr bwMode="auto">
          <a:xfrm>
            <a:off x="730885" y="1914843"/>
            <a:ext cx="7292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dirty="0">
                <a:solidFill>
                  <a:srgbClr val="7030A0"/>
                </a:solidFill>
                <a:ea typeface="黑体" panose="02010609060101010101" pitchFamily="49" charset="-122"/>
                <a:cs typeface="Times New Roman" panose="02020603050405020304" pitchFamily="18" charset="0"/>
              </a:rPr>
              <a:t>重要事实</a:t>
            </a:r>
            <a:r>
              <a:rPr lang="zh-CN" altLang="en-US" dirty="0">
                <a:solidFill>
                  <a:schemeClr val="tx1"/>
                </a:solidFill>
                <a:ea typeface="黑体" panose="02010609060101010101" pitchFamily="49" charset="-122"/>
                <a:cs typeface="Times New Roman" panose="02020603050405020304" pitchFamily="18" charset="0"/>
              </a:rPr>
              <a:t>：</a:t>
            </a:r>
            <a:r>
              <a:rPr lang="en-US" altLang="zh-CN" b="1" i="1" dirty="0">
                <a:solidFill>
                  <a:schemeClr val="tx1"/>
                </a:solidFill>
                <a:ea typeface="黑体" panose="02010609060101010101" pitchFamily="49" charset="-122"/>
                <a:cs typeface="Times New Roman" panose="02020603050405020304" pitchFamily="18" charset="0"/>
              </a:rPr>
              <a:t>m</a:t>
            </a:r>
            <a:r>
              <a:rPr lang="en-US" altLang="zh-CN" i="1" dirty="0">
                <a:solidFill>
                  <a:schemeClr val="tx1"/>
                </a:solidFill>
                <a:ea typeface="黑体" panose="02010609060101010101" pitchFamily="49" charset="-122"/>
                <a:cs typeface="Times New Roman" panose="02020603050405020304" pitchFamily="18" charset="0"/>
              </a:rPr>
              <a:t> </a:t>
            </a:r>
            <a:r>
              <a:rPr lang="zh-CN" altLang="en-US" dirty="0">
                <a:solidFill>
                  <a:schemeClr val="tx1"/>
                </a:solidFill>
                <a:ea typeface="黑体" panose="02010609060101010101" pitchFamily="49" charset="-122"/>
                <a:cs typeface="Times New Roman" panose="02020603050405020304" pitchFamily="18" charset="0"/>
              </a:rPr>
              <a:t>个节点的树，有 </a:t>
            </a:r>
            <a:r>
              <a:rPr lang="en-US" altLang="zh-CN" b="1" i="1" dirty="0">
                <a:solidFill>
                  <a:schemeClr val="tx1"/>
                </a:solidFill>
                <a:ea typeface="黑体" panose="02010609060101010101" pitchFamily="49" charset="-122"/>
                <a:cs typeface="Times New Roman" panose="02020603050405020304" pitchFamily="18" charset="0"/>
              </a:rPr>
              <a:t>m</a:t>
            </a:r>
            <a:r>
              <a:rPr lang="en-US" altLang="zh-CN" b="1" dirty="0">
                <a:solidFill>
                  <a:schemeClr val="tx1"/>
                </a:solidFill>
                <a:ea typeface="黑体" panose="02010609060101010101" pitchFamily="49" charset="-122"/>
                <a:cs typeface="Times New Roman" panose="02020603050405020304" pitchFamily="18" charset="0"/>
              </a:rPr>
              <a:t>-1 </a:t>
            </a:r>
            <a:r>
              <a:rPr lang="zh-CN" altLang="en-US" dirty="0">
                <a:solidFill>
                  <a:schemeClr val="tx1"/>
                </a:solidFill>
                <a:ea typeface="黑体" panose="02010609060101010101" pitchFamily="49" charset="-122"/>
                <a:cs typeface="Times New Roman" panose="02020603050405020304" pitchFamily="18" charset="0"/>
              </a:rPr>
              <a:t>条弧</a:t>
            </a:r>
            <a:r>
              <a:rPr lang="en-US" altLang="zh-CN" dirty="0">
                <a:solidFill>
                  <a:schemeClr val="tx1"/>
                </a:solidFill>
                <a:ea typeface="黑体" panose="02010609060101010101" pitchFamily="49" charset="-122"/>
                <a:cs typeface="Times New Roman" panose="02020603050405020304" pitchFamily="18" charset="0"/>
              </a:rPr>
              <a:t>.</a:t>
            </a:r>
          </a:p>
        </p:txBody>
      </p:sp>
      <p:grpSp>
        <p:nvGrpSpPr>
          <p:cNvPr id="5" name="Group 22"/>
          <p:cNvGrpSpPr>
            <a:grpSpLocks/>
          </p:cNvGrpSpPr>
          <p:nvPr/>
        </p:nvGrpSpPr>
        <p:grpSpPr bwMode="auto">
          <a:xfrm>
            <a:off x="765175" y="5580068"/>
            <a:ext cx="8150225" cy="461963"/>
            <a:chOff x="482" y="3013"/>
            <a:chExt cx="5134" cy="291"/>
          </a:xfrm>
        </p:grpSpPr>
        <p:sp>
          <p:nvSpPr>
            <p:cNvPr id="18446" name="Text Box 5"/>
            <p:cNvSpPr txBox="1">
              <a:spLocks noChangeArrowheads="1"/>
            </p:cNvSpPr>
            <p:nvPr/>
          </p:nvSpPr>
          <p:spPr bwMode="auto">
            <a:xfrm>
              <a:off x="482" y="3013"/>
              <a:ext cx="51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dirty="0">
                  <a:solidFill>
                    <a:srgbClr val="7030A0"/>
                  </a:solidFill>
                  <a:latin typeface="黑体" panose="02010609060101010101" pitchFamily="49" charset="-122"/>
                  <a:ea typeface="黑体" panose="02010609060101010101" pitchFamily="49" charset="-122"/>
                </a:rPr>
                <a:t>生成树</a:t>
              </a:r>
              <a:r>
                <a:rPr lang="zh-CN" altLang="en-US" dirty="0">
                  <a:solidFill>
                    <a:schemeClr val="tx1"/>
                  </a:solidFill>
                  <a:latin typeface="黑体" panose="02010609060101010101" pitchFamily="49" charset="-122"/>
                  <a:ea typeface="黑体" panose="02010609060101010101" pitchFamily="49" charset="-122"/>
                </a:rPr>
                <a:t>－ 触及到</a:t>
              </a:r>
              <a:r>
                <a:rPr lang="zh-CN" altLang="en-US" dirty="0">
                  <a:solidFill>
                    <a:srgbClr val="7030A0"/>
                  </a:solidFill>
                  <a:latin typeface="黑体" panose="02010609060101010101" pitchFamily="49" charset="-122"/>
                  <a:ea typeface="黑体" panose="02010609060101010101" pitchFamily="49" charset="-122"/>
                </a:rPr>
                <a:t>每个节点</a:t>
              </a:r>
              <a:r>
                <a:rPr lang="zh-CN" altLang="en-US" dirty="0">
                  <a:solidFill>
                    <a:schemeClr val="tx1"/>
                  </a:solidFill>
                  <a:latin typeface="黑体" panose="02010609060101010101" pitchFamily="49" charset="-122"/>
                  <a:ea typeface="黑体" panose="02010609060101010101" pitchFamily="49" charset="-122"/>
                </a:rPr>
                <a:t>的树，是节点集为　 的</a:t>
              </a:r>
              <a:r>
                <a:rPr lang="zh-CN" altLang="en-US" dirty="0">
                  <a:solidFill>
                    <a:srgbClr val="7030A0"/>
                  </a:solidFill>
                  <a:latin typeface="黑体" panose="02010609060101010101" pitchFamily="49" charset="-122"/>
                  <a:ea typeface="黑体" panose="02010609060101010101" pitchFamily="49" charset="-122"/>
                </a:rPr>
                <a:t>子网络</a:t>
              </a:r>
            </a:p>
          </p:txBody>
        </p:sp>
        <p:pic>
          <p:nvPicPr>
            <p:cNvPr id="18447"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2" y="3061"/>
              <a:ext cx="2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6" name="组合 5"/>
          <p:cNvGrpSpPr>
            <a:grpSpLocks/>
          </p:cNvGrpSpPr>
          <p:nvPr/>
        </p:nvGrpSpPr>
        <p:grpSpPr bwMode="auto">
          <a:xfrm>
            <a:off x="765175" y="6099141"/>
            <a:ext cx="8150225" cy="436597"/>
            <a:chOff x="765175" y="6099425"/>
            <a:chExt cx="8150225" cy="436630"/>
          </a:xfrm>
        </p:grpSpPr>
        <p:sp>
          <p:nvSpPr>
            <p:cNvPr id="18444" name="Text Box 5"/>
            <p:cNvSpPr txBox="1">
              <a:spLocks noChangeArrowheads="1"/>
            </p:cNvSpPr>
            <p:nvPr/>
          </p:nvSpPr>
          <p:spPr bwMode="auto">
            <a:xfrm>
              <a:off x="765175" y="6099425"/>
              <a:ext cx="8150225" cy="43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sz="2200" dirty="0">
                  <a:solidFill>
                    <a:schemeClr val="tx1"/>
                  </a:solidFill>
                  <a:ea typeface="黑体" panose="02010609060101010101" pitchFamily="49" charset="-122"/>
                  <a:cs typeface="Times New Roman" panose="02020603050405020304" pitchFamily="18" charset="0"/>
                </a:rPr>
                <a:t>表示生成树</a:t>
              </a:r>
              <a:r>
                <a:rPr lang="zh-CN" altLang="en-US" sz="2200" dirty="0">
                  <a:solidFill>
                    <a:srgbClr val="7030A0"/>
                  </a:solidFill>
                  <a:ea typeface="黑体" panose="02010609060101010101" pitchFamily="49" charset="-122"/>
                  <a:cs typeface="Times New Roman" panose="02020603050405020304" pitchFamily="18" charset="0"/>
                </a:rPr>
                <a:t>仅需给出属于树的弧集合</a:t>
              </a:r>
              <a:r>
                <a:rPr lang="zh-CN" altLang="en-US" sz="2200" dirty="0">
                  <a:solidFill>
                    <a:schemeClr val="tx1"/>
                  </a:solidFill>
                  <a:ea typeface="黑体" panose="02010609060101010101" pitchFamily="49" charset="-122"/>
                  <a:cs typeface="Times New Roman" panose="02020603050405020304" pitchFamily="18" charset="0"/>
                </a:rPr>
                <a:t>，即树弧形成的集合       </a:t>
              </a:r>
              <a:r>
                <a:rPr lang="en-US" altLang="zh-CN" sz="2200" dirty="0">
                  <a:solidFill>
                    <a:schemeClr val="tx1"/>
                  </a:solidFill>
                  <a:ea typeface="黑体" panose="02010609060101010101" pitchFamily="49" charset="-122"/>
                  <a:cs typeface="Times New Roman" panose="02020603050405020304" pitchFamily="18" charset="0"/>
                </a:rPr>
                <a:t>.</a:t>
              </a:r>
              <a:endParaRPr lang="zh-CN" altLang="en-US" sz="2200" dirty="0">
                <a:solidFill>
                  <a:schemeClr val="tx1"/>
                </a:solidFill>
                <a:ea typeface="黑体" panose="02010609060101010101" pitchFamily="49" charset="-122"/>
                <a:cs typeface="Times New Roman" panose="02020603050405020304" pitchFamily="18" charset="0"/>
              </a:endParaRPr>
            </a:p>
          </p:txBody>
        </p:sp>
        <p:pic>
          <p:nvPicPr>
            <p:cNvPr id="18445"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1620" y="6134418"/>
              <a:ext cx="482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a:extLst>
              <a:ext uri="{FF2B5EF4-FFF2-40B4-BE49-F238E27FC236}">
                <a16:creationId xmlns:a16="http://schemas.microsoft.com/office/drawing/2014/main" id="{8EF04C16-B755-4C1D-9164-7EDDF3944E66}"/>
              </a:ext>
            </a:extLst>
          </p:cNvPr>
          <p:cNvGrpSpPr/>
          <p:nvPr/>
        </p:nvGrpSpPr>
        <p:grpSpPr>
          <a:xfrm>
            <a:off x="736600" y="2445068"/>
            <a:ext cx="8349615" cy="464346"/>
            <a:chOff x="736600" y="2252028"/>
            <a:chExt cx="8349615" cy="464346"/>
          </a:xfrm>
        </p:grpSpPr>
        <p:grpSp>
          <p:nvGrpSpPr>
            <p:cNvPr id="7" name="组合 6"/>
            <p:cNvGrpSpPr>
              <a:grpSpLocks/>
            </p:cNvGrpSpPr>
            <p:nvPr/>
          </p:nvGrpSpPr>
          <p:grpSpPr bwMode="auto">
            <a:xfrm>
              <a:off x="736600" y="2252028"/>
              <a:ext cx="7810500" cy="461962"/>
              <a:chOff x="736600" y="1957685"/>
              <a:chExt cx="7810500" cy="461665"/>
            </a:xfrm>
          </p:grpSpPr>
          <p:sp>
            <p:nvSpPr>
              <p:cNvPr id="18452" name="Text Box 5"/>
              <p:cNvSpPr txBox="1">
                <a:spLocks noChangeArrowheads="1"/>
              </p:cNvSpPr>
              <p:nvPr/>
            </p:nvSpPr>
            <p:spPr bwMode="auto">
              <a:xfrm>
                <a:off x="736600" y="1957685"/>
                <a:ext cx="7810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buFont typeface="Wingdings" pitchFamily="2" charset="2"/>
                  <a:buChar char="l"/>
                </a:pPr>
                <a:r>
                  <a:rPr lang="zh-CN" altLang="en-US" dirty="0">
                    <a:solidFill>
                      <a:schemeClr val="tx1"/>
                    </a:solidFill>
                    <a:latin typeface="黑体" panose="02010609060101010101" pitchFamily="49" charset="-122"/>
                    <a:ea typeface="黑体" panose="02010609060101010101" pitchFamily="49" charset="-122"/>
                  </a:rPr>
                  <a:t>如果</a:t>
                </a:r>
                <a:r>
                  <a:rPr lang="zh-CN" altLang="en-US" b="1" dirty="0">
                    <a:solidFill>
                      <a:schemeClr val="tx1"/>
                    </a:solidFill>
                  </a:rPr>
                  <a:t>                ，</a:t>
                </a:r>
                <a:endParaRPr lang="zh-CN" altLang="en-US" b="1" dirty="0">
                  <a:solidFill>
                    <a:srgbClr val="7030A0"/>
                  </a:solidFill>
                </a:endParaRPr>
              </a:p>
            </p:txBody>
          </p:sp>
          <p:pic>
            <p:nvPicPr>
              <p:cNvPr id="18453"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1965325"/>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9" name="组合 8">
              <a:extLst>
                <a:ext uri="{FF2B5EF4-FFF2-40B4-BE49-F238E27FC236}">
                  <a16:creationId xmlns:a16="http://schemas.microsoft.com/office/drawing/2014/main" id="{7DDA98AD-1DC5-4A38-88DA-C0AD649C40C3}"/>
                </a:ext>
              </a:extLst>
            </p:cNvPr>
            <p:cNvGrpSpPr/>
            <p:nvPr/>
          </p:nvGrpSpPr>
          <p:grpSpPr>
            <a:xfrm>
              <a:off x="4110990" y="2254709"/>
              <a:ext cx="4975225" cy="461665"/>
              <a:chOff x="4314190" y="1960069"/>
              <a:chExt cx="4975225" cy="461665"/>
            </a:xfrm>
          </p:grpSpPr>
          <p:sp>
            <p:nvSpPr>
              <p:cNvPr id="18448" name="Text Box 5"/>
              <p:cNvSpPr txBox="1">
                <a:spLocks noChangeArrowheads="1"/>
              </p:cNvSpPr>
              <p:nvPr/>
            </p:nvSpPr>
            <p:spPr bwMode="auto">
              <a:xfrm>
                <a:off x="4314190" y="1960069"/>
                <a:ext cx="4975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kumimoji="1" sz="2400">
                    <a:solidFill>
                      <a:srgbClr val="000066"/>
                    </a:solidFill>
                    <a:latin typeface="Times New Roman" pitchFamily="18" charset="0"/>
                    <a:ea typeface="宋体" pitchFamily="2" charset="-122"/>
                  </a:defRPr>
                </a:lvl1pPr>
                <a:lvl2pPr marL="742950" indent="-285750">
                  <a:defRPr kumimoji="1" sz="2400">
                    <a:solidFill>
                      <a:srgbClr val="000066"/>
                    </a:solidFill>
                    <a:latin typeface="Times New Roman" pitchFamily="18" charset="0"/>
                    <a:ea typeface="宋体" pitchFamily="2" charset="-122"/>
                  </a:defRPr>
                </a:lvl2pPr>
                <a:lvl3pPr marL="1143000" indent="-228600">
                  <a:defRPr kumimoji="1" sz="2400">
                    <a:solidFill>
                      <a:srgbClr val="000066"/>
                    </a:solidFill>
                    <a:latin typeface="Times New Roman" pitchFamily="18" charset="0"/>
                    <a:ea typeface="宋体" pitchFamily="2" charset="-122"/>
                  </a:defRPr>
                </a:lvl3pPr>
                <a:lvl4pPr marL="1600200" indent="-228600">
                  <a:defRPr kumimoji="1" sz="2400">
                    <a:solidFill>
                      <a:srgbClr val="000066"/>
                    </a:solidFill>
                    <a:latin typeface="Times New Roman" pitchFamily="18" charset="0"/>
                    <a:ea typeface="宋体" pitchFamily="2" charset="-122"/>
                  </a:defRPr>
                </a:lvl4pPr>
                <a:lvl5pPr marL="2057400" indent="-228600">
                  <a:defRPr kumimoji="1" sz="2400">
                    <a:solidFill>
                      <a:srgbClr val="000066"/>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rgbClr val="000066"/>
                    </a:solidFill>
                    <a:latin typeface="Times New Roman" pitchFamily="18" charset="0"/>
                    <a:ea typeface="宋体" pitchFamily="2" charset="-122"/>
                  </a:defRPr>
                </a:lvl9pPr>
              </a:lstStyle>
              <a:p>
                <a:pPr algn="l">
                  <a:spcBef>
                    <a:spcPct val="50000"/>
                  </a:spcBef>
                </a:pPr>
                <a:r>
                  <a:rPr lang="zh-CN" altLang="en-US" b="1" dirty="0">
                    <a:solidFill>
                      <a:schemeClr val="tx1"/>
                    </a:solidFill>
                  </a:rPr>
                  <a:t>，</a:t>
                </a:r>
                <a:r>
                  <a:rPr lang="zh-CN" altLang="en-US" dirty="0">
                    <a:solidFill>
                      <a:schemeClr val="tx1"/>
                    </a:solidFill>
                    <a:ea typeface="黑体" panose="02010609060101010101" pitchFamily="49" charset="-122"/>
                    <a:cs typeface="Times New Roman" panose="02020603050405020304" pitchFamily="18" charset="0"/>
                  </a:rPr>
                  <a:t>称              是              的</a:t>
                </a:r>
                <a:r>
                  <a:rPr lang="zh-CN" altLang="en-US" dirty="0">
                    <a:solidFill>
                      <a:srgbClr val="7030A0"/>
                    </a:solidFill>
                    <a:ea typeface="黑体" panose="02010609060101010101" pitchFamily="49" charset="-122"/>
                    <a:cs typeface="Times New Roman" panose="02020603050405020304" pitchFamily="18" charset="0"/>
                  </a:rPr>
                  <a:t>子网络</a:t>
                </a:r>
                <a:r>
                  <a:rPr lang="en-US" altLang="zh-CN" dirty="0">
                    <a:solidFill>
                      <a:srgbClr val="7030A0"/>
                    </a:solidFill>
                    <a:ea typeface="黑体" panose="02010609060101010101" pitchFamily="49" charset="-122"/>
                    <a:cs typeface="Times New Roman" panose="02020603050405020304" pitchFamily="18" charset="0"/>
                  </a:rPr>
                  <a:t>.</a:t>
                </a:r>
                <a:endParaRPr lang="zh-CN" altLang="en-US" dirty="0">
                  <a:solidFill>
                    <a:srgbClr val="7030A0"/>
                  </a:solidFill>
                  <a:ea typeface="黑体" panose="02010609060101010101" pitchFamily="49" charset="-122"/>
                  <a:cs typeface="Times New Roman" panose="02020603050405020304" pitchFamily="18" charset="0"/>
                </a:endParaRPr>
              </a:p>
            </p:txBody>
          </p:sp>
          <p:pic>
            <p:nvPicPr>
              <p:cNvPr id="18449"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7455" y="1972154"/>
                <a:ext cx="1028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51"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5565" y="2004222"/>
                <a:ext cx="990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26" name="Picture 17">
              <a:extLst>
                <a:ext uri="{FF2B5EF4-FFF2-40B4-BE49-F238E27FC236}">
                  <a16:creationId xmlns:a16="http://schemas.microsoft.com/office/drawing/2014/main" id="{A1A67416-6473-4EFA-97D3-5CF7ED3088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4838" y="2269967"/>
              <a:ext cx="1009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wipe(left)">
                                      <p:cBhvr>
                                        <p:cTn id="7" dur="500"/>
                                        <p:tgtEl>
                                          <p:spTgt spid="39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9947"/>
                                        </p:tgtEl>
                                        <p:attrNameLst>
                                          <p:attrName>style.visibility</p:attrName>
                                        </p:attrNameLst>
                                      </p:cBhvr>
                                      <p:to>
                                        <p:strVal val="visible"/>
                                      </p:to>
                                    </p:set>
                                    <p:animEffect transition="in" filter="wipe(up)">
                                      <p:cBhvr>
                                        <p:cTn id="27" dur="500"/>
                                        <p:tgtEl>
                                          <p:spTgt spid="399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4" grpId="0"/>
    </p:bldLst>
  </p:timing>
</p:sld>
</file>

<file path=ppt/theme/theme1.xml><?xml version="1.0" encoding="utf-8"?>
<a:theme xmlns:a="http://schemas.openxmlformats.org/drawingml/2006/main" name="最优化理论与算法模板">
  <a:themeElements>
    <a:clrScheme name="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duction_401">
  <a:themeElements>
    <a:clrScheme name="Introduction_4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ntroduction_40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Introduction_4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最优化理论与算法模板">
  <a:themeElements>
    <a:clrScheme name="1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1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最优化理论与算法模板">
  <a:themeElements>
    <a:clrScheme name="2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2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最优化理论与算法模板">
  <a:themeElements>
    <a:clrScheme name="3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3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最优化理论与算法模板">
  <a:themeElements>
    <a:clrScheme name="4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4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最优化理论与算法模板">
  <a:themeElements>
    <a:clrScheme name="5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5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最优化理论与算法模板">
  <a:themeElements>
    <a:clrScheme name="6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6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最优化理论与算法模板">
  <a:themeElements>
    <a:clrScheme name="7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最优化理论与算法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2400" b="0" i="0" u="none" strike="noStrike" cap="none" normalizeH="0" baseline="0" smtClean="0">
            <a:ln>
              <a:noFill/>
            </a:ln>
            <a:solidFill>
              <a:srgbClr val="000066"/>
            </a:solidFill>
            <a:effectLst/>
            <a:latin typeface="Times New Roman" pitchFamily="18" charset="0"/>
            <a:ea typeface="宋体" pitchFamily="2" charset="-122"/>
          </a:defRPr>
        </a:defPPr>
      </a:lstStyle>
    </a:lnDef>
  </a:objectDefaults>
  <a:extraClrSchemeLst>
    <a:extraClrScheme>
      <a:clrScheme name="7_最优化理论与算法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10745</TotalTime>
  <Words>4867</Words>
  <Application>Microsoft Office PowerPoint</Application>
  <PresentationFormat>全屏显示(4:3)</PresentationFormat>
  <Paragraphs>690</Paragraphs>
  <Slides>63</Slides>
  <Notes>3</Notes>
  <HiddenSlides>0</HiddenSlides>
  <MMClips>0</MMClips>
  <ScaleCrop>false</ScaleCrop>
  <HeadingPairs>
    <vt:vector size="8" baseType="variant">
      <vt:variant>
        <vt:lpstr>已用的字体</vt:lpstr>
      </vt:variant>
      <vt:variant>
        <vt:i4>10</vt:i4>
      </vt:variant>
      <vt:variant>
        <vt:lpstr>主题</vt:lpstr>
      </vt:variant>
      <vt:variant>
        <vt:i4>9</vt:i4>
      </vt:variant>
      <vt:variant>
        <vt:lpstr>嵌入 OLE 服务器</vt:lpstr>
      </vt:variant>
      <vt:variant>
        <vt:i4>3</vt:i4>
      </vt:variant>
      <vt:variant>
        <vt:lpstr>幻灯片标题</vt:lpstr>
      </vt:variant>
      <vt:variant>
        <vt:i4>63</vt:i4>
      </vt:variant>
    </vt:vector>
  </HeadingPairs>
  <TitlesOfParts>
    <vt:vector size="85" baseType="lpstr">
      <vt:lpstr>Monotype Sorts</vt:lpstr>
      <vt:lpstr>大黑体</vt:lpstr>
      <vt:lpstr>仿宋_GB2312</vt:lpstr>
      <vt:lpstr>黑体</vt:lpstr>
      <vt:lpstr>宋体</vt:lpstr>
      <vt:lpstr>Arial</vt:lpstr>
      <vt:lpstr>Calibri</vt:lpstr>
      <vt:lpstr>Cambria Math</vt:lpstr>
      <vt:lpstr>Times New Roman</vt:lpstr>
      <vt:lpstr>Wingdings</vt:lpstr>
      <vt:lpstr>最优化理论与算法模板</vt:lpstr>
      <vt:lpstr>Introduction_401</vt:lpstr>
      <vt:lpstr>1_最优化理论与算法模板</vt:lpstr>
      <vt:lpstr>2_最优化理论与算法模板</vt:lpstr>
      <vt:lpstr>3_最优化理论与算法模板</vt:lpstr>
      <vt:lpstr>4_最优化理论与算法模板</vt:lpstr>
      <vt:lpstr>5_最优化理论与算法模板</vt:lpstr>
      <vt:lpstr>6_最优化理论与算法模板</vt:lpstr>
      <vt:lpstr>7_最优化理论与算法模板</vt:lpstr>
      <vt:lpstr>Visio</vt:lpstr>
      <vt:lpstr>Equation</vt:lpstr>
      <vt:lpstr>公式</vt:lpstr>
      <vt:lpstr> 第3章　线性规划：应用及扩展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最小费用流问题的特例和扩展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动态规划(dynamic programming)</vt:lpstr>
      <vt:lpstr>最优控制(optimal control )</vt:lpstr>
      <vt:lpstr>最优控制(续)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分枝定界法的原理</vt:lpstr>
      <vt:lpstr>分枝定界法的原理(续)</vt:lpstr>
      <vt:lpstr>PowerPoint 演示文稿</vt:lpstr>
      <vt:lpstr>PowerPoint 演示文稿</vt:lpstr>
    </vt:vector>
  </TitlesOfParts>
  <Manager/>
  <Company>北京航空航天大学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实用优化方法</dc:title>
  <dc:creator>刘红英</dc:creator>
  <cp:lastModifiedBy>BUAA</cp:lastModifiedBy>
  <cp:revision>1376</cp:revision>
  <dcterms:created xsi:type="dcterms:W3CDTF">1997-11-08T17:22:06Z</dcterms:created>
  <dcterms:modified xsi:type="dcterms:W3CDTF">2021-05-19T08:21:35Z</dcterms:modified>
</cp:coreProperties>
</file>