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5" r:id="rId1"/>
  </p:sldMasterIdLst>
  <p:notesMasterIdLst>
    <p:notesMasterId r:id="rId43"/>
  </p:notesMasterIdLst>
  <p:handoutMasterIdLst>
    <p:handoutMasterId r:id="rId44"/>
  </p:handoutMasterIdLst>
  <p:sldIdLst>
    <p:sldId id="599" r:id="rId2"/>
    <p:sldId id="621" r:id="rId3"/>
    <p:sldId id="564" r:id="rId4"/>
    <p:sldId id="624" r:id="rId5"/>
    <p:sldId id="563" r:id="rId6"/>
    <p:sldId id="565" r:id="rId7"/>
    <p:sldId id="620" r:id="rId8"/>
    <p:sldId id="566" r:id="rId9"/>
    <p:sldId id="567" r:id="rId10"/>
    <p:sldId id="568" r:id="rId11"/>
    <p:sldId id="573" r:id="rId12"/>
    <p:sldId id="607" r:id="rId13"/>
    <p:sldId id="608" r:id="rId14"/>
    <p:sldId id="622" r:id="rId15"/>
    <p:sldId id="574" r:id="rId16"/>
    <p:sldId id="575" r:id="rId17"/>
    <p:sldId id="576" r:id="rId18"/>
    <p:sldId id="577" r:id="rId19"/>
    <p:sldId id="617" r:id="rId20"/>
    <p:sldId id="578" r:id="rId21"/>
    <p:sldId id="579" r:id="rId22"/>
    <p:sldId id="580" r:id="rId23"/>
    <p:sldId id="619" r:id="rId24"/>
    <p:sldId id="618" r:id="rId25"/>
    <p:sldId id="623" r:id="rId26"/>
    <p:sldId id="584" r:id="rId27"/>
    <p:sldId id="585" r:id="rId28"/>
    <p:sldId id="615" r:id="rId29"/>
    <p:sldId id="612" r:id="rId30"/>
    <p:sldId id="613" r:id="rId31"/>
    <p:sldId id="614" r:id="rId32"/>
    <p:sldId id="586" r:id="rId33"/>
    <p:sldId id="605" r:id="rId34"/>
    <p:sldId id="606" r:id="rId35"/>
    <p:sldId id="589" r:id="rId36"/>
    <p:sldId id="609" r:id="rId37"/>
    <p:sldId id="611" r:id="rId38"/>
    <p:sldId id="591" r:id="rId39"/>
    <p:sldId id="610" r:id="rId40"/>
    <p:sldId id="593" r:id="rId41"/>
    <p:sldId id="616" r:id="rId42"/>
  </p:sldIdLst>
  <p:sldSz cx="9144000" cy="6858000" type="screen4x3"/>
  <p:notesSz cx="5541963" cy="82232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90">
          <p15:clr>
            <a:srgbClr val="A4A3A4"/>
          </p15:clr>
        </p15:guide>
        <p15:guide id="2" pos="17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66"/>
    <a:srgbClr val="FFCCFF"/>
    <a:srgbClr val="008080"/>
    <a:srgbClr val="CC0000"/>
    <a:srgbClr val="FFFF99"/>
    <a:srgbClr val="000000"/>
    <a:srgbClr val="FFFF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 snapToGrid="0">
      <p:cViewPr varScale="1">
        <p:scale>
          <a:sx n="63" d="100"/>
          <a:sy n="63" d="100"/>
        </p:scale>
        <p:origin x="1380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-2280" y="-114"/>
      </p:cViewPr>
      <p:guideLst>
        <p:guide orient="horz" pos="2590"/>
        <p:guide pos="17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emf"/><Relationship Id="rId1" Type="http://schemas.openxmlformats.org/officeDocument/2006/relationships/image" Target="../media/image14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4018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t" anchorCtr="0" compatLnSpc="1">
            <a:prstTxWarp prst="textNoShape">
              <a:avLst/>
            </a:prstTxWarp>
          </a:bodyPr>
          <a:lstStyle>
            <a:lvl1pPr defTabSz="755650" eaLnBrk="1" hangingPunct="1">
              <a:defRPr sz="10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140075" y="0"/>
            <a:ext cx="24018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t" anchorCtr="0" compatLnSpc="1">
            <a:prstTxWarp prst="textNoShape">
              <a:avLst/>
            </a:prstTxWarp>
          </a:bodyPr>
          <a:lstStyle>
            <a:lvl1pPr algn="r" defTabSz="755650" eaLnBrk="1" hangingPunct="1">
              <a:defRPr sz="10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812088"/>
            <a:ext cx="240188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b" anchorCtr="0" compatLnSpc="1">
            <a:prstTxWarp prst="textNoShape">
              <a:avLst/>
            </a:prstTxWarp>
          </a:bodyPr>
          <a:lstStyle>
            <a:lvl1pPr defTabSz="755650" eaLnBrk="1" hangingPunct="1">
              <a:defRPr sz="10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140075" y="7812088"/>
            <a:ext cx="240188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b" anchorCtr="0" compatLnSpc="1">
            <a:prstTxWarp prst="textNoShape">
              <a:avLst/>
            </a:prstTxWarp>
          </a:bodyPr>
          <a:lstStyle>
            <a:lvl1pPr algn="r" defTabSz="755650" eaLnBrk="1" hangingPunct="1">
              <a:defRPr sz="10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F62F01B9-4525-4A61-B42F-4EB2222404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568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04.96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0,'20'0,"-20"0,19 0,-19 0,40 0,-40 0,20 0,20 0,-1 0,-19 0,20 0,-1 0,1 0,0 0,-1 0,1 0,0 0,19 0,1 0,-20 0,19 0,-19 0,19 0,1 0,-1 0,-19 0,19 0,-19 0,-20 0,20 0,19 0,-19 0,-20 0,0 0,19 0,-39 0,20 0,20 0,-20 0,19 0,-19 0,0 0,20 0,-21 0,1 0,40 0,-60 0,20 0,19 0,-19 0,0 0,0 0,0 0,-1 0,-19 0,20 0,-20 0,20 0,0 0,0 0,20 0,-40 0,39 0,-19 0,-20 0,20 0,-20 0,40 0,-40 0,19 0,1 0,0 0,20 0,-20 0,-1 0,21 0,-20 0,-20 0,20 0,-20 0,20 0,-20 0,39 0,-19 0,-20 0,0 0,20 0,0 0,-20 0,20 0,-1 0,1 0,0 0,0 0,20 0,-1 0,-19 0,0 0,0 0,0 0,0 0,19 0,-19 0,0 0,0 0,0 0,-1 0,21 0,-20 0,0 0,19 0,-39 0,20 0,-20 0,20 0,-20 0,40 0,-40 0,39 0,-19 0,40 0,-40 0,19 0,-19 0,20 0,-20 0,-20 0,39 0,-39 0,20 0,20 0,0 0,-21 0,41 0,-20 0,-1 0,1 0,-40 0,20 0,0 0,-20 0,19 0,-19 0,20 0,-20 0,20 0,0 0,-20 0,20 0,-20 0,20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3:55.15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33,'0'0,"20"0,20 0,39 0,1 0,39 0,0 0,39 0,21 0,-20 0,59-53,-39 53,59 0,-20 28,-39-28,-20 0,79 0,-80 0,-78 0,118 25,-59-25,-20 0,20 0,20 0,0 0,-20 0,-20 0,40 0,-21 0,1 0,20 0,20 0,39 0,-39 0,39 0,-20 0,21 0,-61 0,1 0,60 0,-61 0,1 0,0 0,19 0,-39 0,20 0,-20 0,20 0,0 0,-60 0,40 0,-40 0,20 0,-40 0,21 0,-1 0,-20 0,1 0,-21 0,1 0,-21 0,1 0,0 0,-1 0,-19 0,0 0,20 0,0 0,-1 0,1 0,19 0,-19 0,40 0,-1 0,0 0,1 0,-21 0,1 0,-21 0,1 0,-20 0,20 0,-1 0,1 0,-20 0,0 0,0 0,-20 0,19 0,1 0,0 0,0 0,0 0,20 0,19 0,1 0,-21 0,-19 0,-20 0,20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07.26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5,'0'0,"20"0,19 0,21 0,39 0,20 0,-39 0,19 0,40 0,-1 0,1 0,-20 0,80 18,-41-18,-19 0,20 0,0 19,-1-19,-19 0,-20 0,40 0,-20 0,-20 0,0 0,39 0,-19 0,0 0,0 0,-20 0,20 0,20 0,-21 0,-38 0,38 19,21-19,-20 0,0 0,0 0,-40 0,60 0,-1 0,-19 0,20 0,-20 0,-20 0,39 0,-39 0,-19 0,38 0,-19 0,0 0,0 0,-19 0,-21 0,0 0,21 0,-41 0,1 0,-1 0,-19 0,-1 0,21 0,-20 0,-1 0,-19 0,20 0,-40 0,20 0,19 0,-19 0,0 0,0 0,19 0,-19 0,0 0,20 0,-20 0,-1 0,-19 0,20 0,-20 0,20 0,-20 0,20 0,20 0,-1 0,-19 0,20 0,19 0,-39 0,0 0,20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09.25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20,'20'0,"20"0,-1 0,21 0,-1 0,21 0,39 0,-20 18,20-18,0 0,20 0,20 0,-21 0,-38 0,39 0,39 19,-39-19,20 0,-1 0,1 18,-20-18,0 0,0 0,-40 0,60 0,-60 0,40 0,-20 0,-20 0,-19 0,39 0,-40 0,0 0,40 0,-39 0,59 0,-40 0,40 0,-20 0,59 0,-19-37,-60 37,60 0,-20 0,-40 0,40 0,-40 0,20 0,-20 0,-39 0,19 0,-19 0,-1 0,1 0,-1 0,-19-18,20 18,-1 0,-19 0,-20 0,19 0,-19 0,40 0,-21 0,21 0,-1 0,1 0,-20 0,-1 0,-19 0,0 0,39 0,1 0,0 0,-21 0,41-18,-41 18,-19 0,20 0,19 0,-19 0,0 0,-1 0,-19 0,0 0,0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11.45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52,'0'0,"59"0,21 0,-1 0,20 0,20 0,0 0,20 0,20 17,0-17,-1 0,1 0,40 0,-21 0,-19 0,0 0,59 0,-39 0,39 0,-99 0,40 0,-21 0,-58 0,39 0,-20 0,20 0,-39 0,19 0,-20 0,40 0,-39 0,-1 0,20 0,0 0,1 0,-1 0,59 0,-19 0,20 0,-20 0,20 0,-20 0,19 0,-39 0,80-34,-60 34,-40 0,40 0,-20 0,0 0,20 0,-20 0,20 0,19 0,-38 0,38 0,-39 0,0 0,-19 0,19 0,-20 0,0 0,20 0,20 0,-20 0,20 0,-40 0,20 0,-39 0,-21 0,20 0,1 0,-1 0,1 0,-1 0,40 0,-20 0,20 0,-39 0,-1-17,-19 17,-1 0,-39 0,39 0,1 0,19 0,-19 0,-1 0,1 0,-40 0,0 0,-1 0,-19 0,20 0,-20 0,20 0,0 0,-20 0,20 0,19 0,-19 0,40 0,-20 0,-1 0,1 0,0 0,19 0,-19 0,-1 0,21 0,-20 0,-1 0,-19-17,20 17,-20 0,0 0,39 0,-19 0,-20 0,59 0,-19 0,-1 0,20 0,-19 0,-40 0,0 0,-20 0,19 0,1 0,20 0,-20 0,-20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14.85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0,'0'0,"40"0,-20 0,39 0,1 0,-1 0,1 0,19 0,-19 0,-1 0,1 0,19 0,-39 0,39 0,21 0,-41 0,40 0,-19 0,-1 0,20 15,1 0,-21-15,40 0,20 0,-40 0,20 0,-20 0,21 0,-21 15,20-15,20 0,-40 0,0 0,20 0,0 0,-20 0,-19 0,-1 0,20 0,-19 0,-1 0,20 0,-19 0,-1 0,20 0,-19 0,-1 0,-19 0,-1 0,21 0,-21 0,20 0,-19 0,19 0,1 0,-21 0,1 0,-40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17.23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50,'0'0,"20"0,-20-10,0 10,20 0,-20-11,20 2,19 9,21 0,-1-10,1-1,19 11,-19 0,-1 0,21 0,-21 0,1 0,19 0,0 0,41 0,-61 0,80 0,0 0,-20 0,0 0,0 0,0 0,20 0,-40 0,0 0,20 0,-39 0,-1 0,1 0,-1 0,60 0,-20 0,-40 0,1 0,19 0,20 0,-40 0,20 0,40 0,-20 0,-19 0,39 0,-40 0,0 0,0 0,-39 0,39 0,20 0,-40 0,1 0,-1 0,0 0,-59 0,60 0,19 0,-20 0,1 0,-1 0,-20 0,21 0,-21 0,21 0,-21 0,1 0,19 0,1 0,-1 0,0 0,1 0,-21 0,21 0,-1 0,20 0,-39 0,-1 0,21 0,-21 0,1 0,-1 0,-19 0,-1 0,1 0,0 0,-20 0,0 0,-1 0,21 0,20 0,-1 0,20 0,-39 0,20 0,19 0,-39 0,19 0,-19 0,19 0,21 0,-1 0,1 0,-1 0,40 0,-40 0,1 0,19 0,-40 0,21 0,-21 0,21 0,-1 0,-39 21,19-12,1-9,-1 0,21 0,-21 11,21-11,-1 0,-19 0,-1 0,1 0,-1 0,-19 0,19 0,1 0,19 0,-19 0,19 0,0 0,1 0,-1 0,-19 0,-1 0,1 0,19 0,-19 0,-1 0,60 0,-20 0,-19 0,-21 0,41 10,-41 0,20-10,-19 0,-20 0,19 0,-19 0,-20 0,39 0,21 0,-21 0,1 11,-1-11,1 0,-21 0,1 0,-20 0,39 0,-39 0,40 0,-40 0,39 0,1 9,-1 1,1 1,-21-11,1 0,-20 0,20 0,-40 0,20 0,19 0,-19 0,0 0,0 0,19 0,1 0,-20 0,0 0,0 0,-1 0,21 0,-40 0,20 0,-20 0,20 0,0 0,0 0,-1 0,-19 0,20 0,0 0,0 0,0 0,0 0,-1 0,1 0,0 0,-20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21.60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0,'0'0,"20"0,-20 0,20 0,0 0,19 0,1 0,0 0,0 0,-1 0,21 0,-21 0,1 0,40 0,-21 0,20 0,21 0,19 0,-20 0,40 0,0 0,-40 0,40 0,-20 0,-20 0,1 0,-1 0,40 0,-60 0,40 0,0 0,-20 0,40 0,0 0,-59 0,-1 0,0 0,21 0,-41 0,21 0,19 0,0 0,20 0,20 0,-59 0,39 0,0 0,-40 0,20 0,40 0,-59 0,39 0,-20 0,60 0,-20 0,-60 0,20 0,20 0,-59 0,19 0,-19 0,19 0,-19 0,-1 0,21 0,-21 0,-39 0,40 0,-21 0,21 0,-1 0,21 0,-1 0,20 0,-59 0,20 0,-21 0,1 0,19 0,-19 0,0 0,0 0,-40 0,19 0,1 0,-20 0,40 0,0 0,-21 0,1 0,20 0,-40 0,20 0,-20 0,40 0,-40 0,19 0,1 0,20 0,0 0,-1 0,1 0,0 0,-40 0,20 0,-1 0,-19 0,20 0,20 0,-20 0,19 0,-19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24.765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0,'20'0,"-1"0,1 0,20 0,-20 0,20 0,-1 0,1 0,19 0,1 0,0 0,19 0,0 19,21-19,-1 0,20 0,0 0,0 0,20 0,0 0,0 0,-40 0,20 0,-20 19,21-19,18 0,-38 0,39 0,-20 0,20 0,-20 0,-20 0,0 0,0 0,-39 0,39 0,-19 0,-1 0,20 0,0 0,1 0,-21 0,0 0,1 0,-1 0,-19 0,-1 0,21 0,-41 19,21-19,19 0,-39 0,-20 0,39 0,1 0,0 0,-21 0,60 20,-39-1,19 0,1 0,-21-19,1 0,-20 0,-21 0,1 0,0 0,20 0,-20 0,-20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4:27.187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0,'0'0,"20"0,0 0,19 0,21 0,-1 0,21 0,-1 0,0 0,1 0,-1 0,20 0,-19 0,-1 0,20 0,20 0,-39 0,59 0,-20 0,-40 0,60 0,-20 0,0 0,0 0,0 0,0 0,20 0,-20 0,20 0,-20 0,0 0,0 0,0 0,20 0,0 0,-20 21,0-21,20 0,0 0,-40 0,40 0,-60 0,60 0,-60 0,1 0,-1 0,20 0,-19 0,-21 0,1 0,-21 0,-19 0,0 0,0 0,0-21,-20 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09.234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-1 10,'20'0,"0"0,-20 0,40 0,0 0,-21 0,41 0,0 0,19 0,-20 0,21 0,19 0,20 0,-20 0,20 0,-39 0,-1 0,-19 0,19 0,1 0,-21 0,-19 0,39 0,-19 0,-1 0,21 0,-21 0,1 0,-1 0,1 0,19 0,-19 0,-1 0,21 0,39 0,-40 0,20 0,20 0,-19 0,-21 0,40 0,-20 0,1 0,-21 0,20 0,1 0,-21 0,0 0,21 0,-21 0,0 0,-19 0,19 0,-19 0,-21 0,1 0,-20 0,20 0,-40 0,20 0,19 0,1 0,0 0,-1 0,-19 0,40 0,-21 0,-19 0,0 0,0 0,0 0,0 0,0 0,-1 0,1 0,0 0,20 0,-1 0,1 0,-20 0,20 0,-20 0,19 0,-19 0,20 0,-20 6,39-6,1 0,-1 0,1 0,19 0,-39 0,0 0,-1 0,-19 0,0 0,0 0,19 0,-19 0,20 0,-20 0,0 0,0 0,-20 0,19 0,1 0,0 0,0 0,-20 0,20 0,0 0,-20 0,19 0,1 0,0 0,0 0,-20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16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8,'0'0,"19"0,21 0,0 0,-1 0,1 0,0 0,39 0,-20 0,21 0,-21 0,1 0,19 0,-59 0,39 0,1 0,-20 0,19 0,-19 0,-40 0,20 0,19 0,1 0,0 0,-21 0,21 0,0 0,-20 0,-1 0,21 0,-20 0,0 0,19 0,41 0,-21 0,-19 0,19 0,-39 0,20 0,-20 0,-1 0,41 0,-1 0,-19 0,0 0,-1 0,1 0,20 0,-41 0,21 0,0 0,-20 0,19 0,-19 0,-20 0,20 0,0 0,0 0,-20 0,39 0,-19 0,20 0,-1 0,1 0,0 0,-1 0,-39 0,40 0,-20 0,20 0,-21 0,1 0,0-6,0 6,0 0,0 0,-20 0,19 0,1 0,0 0,-20 0,40 0,-40 0,20 0,-20 0,19 0,-19 0,20 0,0 0,-20 0,20 0,-20 0,20 0,19 0,1 0,-20 0,0 0,-1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19.14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0,'0'0,"20"0,20 0,-20 0,39 0,1 0,-1 0,21 0,-1 0,0 0,-19 0,19 0,-39 0,39 0,-19 0,-20 0,19 0,1 0,-1 0,1 0,-20 0,-1 0,21 0,-20 0,19 0,1 0,-1 0,21 0,-41 0,21 0,19 0,-19 0,19 0,1 0,39 0,-20 0,-20 0,-19 0,0 0,-21 0,21 0,-20 0,-21 0,21 0,-20 0,0 0,19 0,-19 0,0 0,0 0,-20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30.843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41,'0'0,"20"0,20 0,0 0,-1 0,-19 0,60 0,-21 0,1 0,19 0,-19 0,-1 21,1-21,39 0,0 0,1 0,-21 0,-19 0,19 0,20 0,1 0,-21 0,0 0,41 0,-41 0,40 20,-40-20,1 0,-1 0,1 0,39 0,-40 0,1 0,-1 0,40 0,-39 0,-1 0,0 0,1 0,-1 0,1 0,-1 0,20 0,-19 0,-41 0,61 0,-41 0,21 0,-21 0,21 0,-21 0,21 0,-21 0,1 0,-1 0,1 0,-20 0,-1 0,21 0,-20-20,-1 20,21 0,-21 0,-19-21,20 21,0 0,19 0,1 0,-20 0,19 0,1 0,-60 0,39 0,-19 0,0 0,0 0,0 0,0 0,0 0,-1 0,1 0,20 0,0 0,-21 0,1 0,0 0,0 0,-20 0,40 0,-40 0,39 0,1 0,0 0,19 0,-19 0,0 0,19 0,-19 0,20 0,-21 0,-19 0,0 0,0-20,0 20,20 0,-21 0,1 0,20 0,0 0,-21 0,21 0,-20 0,0 0,-20 0,20 0,0 0,-20 0,19-20,21 20,-20 0,0 0,0 0,19 0,1 0,-40 0,20 0,0 0,-20 0,20 0,0 20,-1-20,1 0,-20 0,20 0,-20 0,0 20,0-20,0 21,0-21,0 20,-20-20,20 20,0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1:01.468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2:40.968"/>
    </inkml:context>
    <inkml:brush xml:id="br0">
      <inkml:brushProperty name="width" value="0.05292" units="cm"/>
      <inkml:brushProperty name="height" value="0.05292" units="cm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111 202,'0'0,"0"19,0-19,0 20,0-1,0 0,0 0,0 1,0-1,-20 19,20-19,0 1,-20 18,20-19,0-19,0 20,0-1,0 0,0-19,-20 19,20 0,0-19,0 20,0-20,0 19,0-19,0 19,0 0,0 0,0-19,0 20,0-20,0 19,20 0,0-19,-20 19,0-19,0 0,0 0,0-19,0 19,20 0,-20 0,19 0,-19 0,20 0</inkml:trace>
  <inkml:trace contextRef="#ctx0" brushRef="#br1" timeOffset="8813">91 221,'0'0,"0"20,0 18,0-38,0 19,0 1,0-1,0 0,0-19,0 19,0-19,0 19,0 1,0-20,0 19,0 19,-20-18,20-1,0 0,-20-19,0 38,20-38,0 20,0-20,-20 19,20-19,0 19,0 0,0 0,0-19,0 20,0-20,0 19,0 0,0-19,0 0,0 19,0-19,0 0,0 0,20 0,-20 0,20 0,20 0,-20 0,39 0,-19 0,19 0,1 0,-20 0,19 0,-19 0,0 0,-1 0,-19 0,0 0,0 0,0 0,0 0,-1 0,1 0,-20 0,20 0,0 0,0 0,20 0,-40 0,39 0,-19 0,20 0,0 0,-1 0,-39 0,40 0,0 0,-1 0,1 0,0 0,-1 0,1 0,0 0,19 0,-19 0,0 0,0 0,-21 0,21 0,-20 0,20 0,-20 0,-1 0,21 0,0 0,-40 0,20 20,19-20,-19 0,0 0,0 0,-20 0,20 19,0-19,-20 0,39 0,1 0,-20 19,20-19,-1 0,-19 0,20 0,-20 0,19 0,-19 0,0 0,20 0,-1 0,-19 0,0 0,20 0,0 0,-1 0,1 0,0 0,-1 0,21 0,-40 0,0 0,19 0,1 0,20 0,-21 0,1 0,0 0,-1 0,1 0,20 0,-21 0,21 0,-20 19,-20-19,19 0,-19 0,20 0,-20 0,19 0,-19 0,20 0,-20 0,19 0,1 0,0 0,-20 0,19 0,1 0,0 0,0 0,-21 0,21 0,0 0,19 0,-39 0,0 0,0 0,20 0,-40 0,39 0,1 19,0 1,-1-20,1 0,-20 0,40 0,-1 0,20 0,-19 0,0 0,-1 0,1 19,19-19,-19 0,-1 0,1 0,-21 0,21 0,0 0,19 0,-19 0,39 0,0 0,-20 0,1 0,-1 0,-19 0,39 0,-39 0,-1 0,21 0,39 0,-20 0,-20 0,21 0,-21 0,0 0,21 0,19 0,-40 0,1 0,-1 0,-19 0,-1 0,1 0,19 0,-19 0,-1 0,1 0,-1 0,1 0,-20 0,19 0,1 0,-21 0,21 0,-40 0,0 0,19 0,-19 0,40 0,-21 0,21 0,-20 0,-1 0,-19 0,40 0,-20 0,-1 0,1 0,20 0,-1 0,-19 0,-1 0,1 0,20 0,-40 0,19-19,1 19,-20 0,20 0,-21 0,21 0,-20 0,20 0,-1 0,-19 0,0 0,20 0,-20 0,19 0,-19 0,20 0,-40 0,20 0,-20 0,20 0,-1 0,1 0,20 0,-20 0,-20 0,40 0,-40 0,19 0,-19 0,20 0,0 0,0 0,-20 0,20 0,-20 0,20 0,0 0,-20 0,19 0,1-20,-20 20,40 0,-40 0,20 0,-20-19,39 19,-19 0,0 0,0 0,-20-19,40 19,-40 0,20-19,-20 0,0 19,19-20,-19 20,0-19,0 19,0 0,0-19,0 0,0 38,0 0,0 0,0 1,0 18,-39-38,19 38,20-18,-20-1,20-19,-20 0,20 0,40 0,-20 0,39 0,-19 0,20 0,-1 0,1 0,-1 0,1 0,-1 0,1 0,-20 0,-1 0,21 0,-1 0,1 0,0 0,-21 0,21 0,-1 0,1 0,19 0,1 0,-21 0,-19 0,20 0,-1 0,-19 0,19 0,21 0,-21 0,-19 0,20 0,-1 0,21 0,-41 0,21 0,-1 0,1 0,-1 0,21 0,-21 0,-19 0,20 0,-21 0,1 0,0 0,-1 0,1 0,20 0,-1 0,1 0,-1 0,-19 0,20 0,-21 0,21 0,-1 0,-19 0,0 0,-20 0,39 0,-19 0,0 0,-20 0,-1 0,21 0,-20 0,0 0,19 0,-19 0,0 0,-20 0,20 0,0 0,0 0,0 0,19 0,1 0,0 0,-1 0,-39 0,40 0,-20 0,0 0,0 0,-20 0,39 0,-39 0,20 0,20 0,-40 0,20 0,-20 0,20 0,-1 0,1 0,0 0,0 0,-20 0,20 0,0 0,-20 0,20 0,-1 0,1 0,0 0,0 0,-20 0,20 0,39 0,-39-19,0 19,0 0,-20 0,20-20,-20 20,20 0,0 0,-20 0,19 0,1 0,0 0,-20 0,20 0,0-19,-20 19,20 0,-1 0,-19 0,20 0,-20 0,20 0,-20 0,40 0,-20 0,0-19,-20 19,19-19,-19 19,20-19,-20 19,20 0,-20-20,0 20,20 0,0 0,-20 0,20-19,-20 0,20 19,-1-19,1 19,20-20,-40 1,20 19,-20-19,0 0,0 19,0-19,0 19,0-20,0 20,0-19,0 0,0 19,0-19,0 0,0-1,0 20,0-19,0 19,0-19,0 19,0-19,0-1,0 1,0 0,0 0,0 19,0-19,0 19,0-20,0 20,0-38,-20 19,0 19,20-20,-20 20,0-19,20 0,-19 19,-1-19,0 19,20 0,-20-19,0-1,0 20,20 0,-39 0,39 0,-20 0,-40-19,20 19,1-19,-1 0,-19 19,39 0,-20 0,0 0,40 0,-39 0,39 0,-20 0,20 0,-20 0,0 0,0 0,20 0,-20 0,0 0,20 0,-19 0,-1 0,0 0,20 0,-20 0,0 0,0 0,20 0,-20 0,1 0,-1 0,0 0,0 0,0 0,-19 0,-1 0,20 0,-20 0,1 0,-1 0,0 0,20 0,0 0,-39 0,19 0,0 0,1 0,19 0,-40 0,21 0,-1 0,0 0,20 0,-19 0,-1 0,20 0,0 0,-19 0,-1 0,20 0,-39 0,39 0,-40 0,1 0,19 0,0 0,-19 0,19 0,-20 0,21 0,-1 0,0 0,-19 0,19 0,0 0,-19 19,-1-19,20 0,-19 19,-21 20,41-39,-1 0,40 19,-40-19,1 0,19 0,0 0,0 0,-20 0,-19 0,-1 19,1 19,-1-38,-19 39,59-39,-20 0,-19 0,19 0,-20 0,21 0,-21 0,1 0,19 0,-20 0,40 0,-19 0,-1 0,0 0,1 0,19 0,-20 0,-19 0,19 0,-20 0,21 0,19 0,-40 0,20 0,-19 0,-1 0,1 0,-1-19,21-1,-21 20,20-19,1 19,-1 0,0 0,0 0,1 0,-21-19,1 19,19 0,-20 0,21 0,-1 0,0 0,20 0,-19 0,-21 0,40 0,-19 0,19 0,-20 0,-19 0,19 0,0 0,0 0,-19 0,19 0,0 0,-19 0,-1 0,-19 0,0 0,-1 0,21 0,-1 0,0 0,21 0,-21 0,20 0,-19 0,19 0,-39 0,19 0,1 0,19 0,-39 0,-1 0,1 0,-1 0,21 0,-1 0,21 0,-1 0,0 0,0 0,21 0,-41 0,20 0,-19 0,19 0,0 0,-19 0,19 0,0 0,1 0,-21 0,-19 0,19-19,-19 19,39 0,-19 0,-1 0,40 0,-20 0,21 0,-41 0,0 0,21 0,-1 0,-20 0,1 0,-1-19,-19 19,19-20,1 20,-1 0,1 0,-21 0,21 0,-1 0,-39 0,0 0,-1 0,1 0,-20-19,40 19,19 0,-19 0,39 0,-39 0,19 0,-19 0,19 0,-19 0,-1 0,21 0,-21 0,21 0,19 0,0 0,1 0,-21 0,20 0,-19 0,-1 0,1 0,-1 0,20 0,1 0,19 0,-20 0,1 0,-21 0,0 0,21 0,-21 0,-19 0,39 0,-20 0,21 0,-1 0,0 0,1 0,-21 0,1 0,-1 0,20 0,-19 0,-1 0,-19 0,19 0,-19 0,-1 0,-19 0,40 0,-21 0,40 0,-19 0,19 0,-19 0,19-19,0 38,1-19,-1 0,-20 0,21 0,-1 0,0 0,0 0,1 0,-21 0,1 0,19 0,0 0,20 0,1 0,-21 0,20 0,0 0,-20 0,1 0,-21 0,40 0,0 0,1 0,-21 0,40 0,-20 0,-20 0,21 0,-1 0,-20 0,0 0,20 0,-19 0,-1 0,20 0,20 0,-20 0,0 0,20 0,0 0,-19 0,-1 0,20 0,-20 0,20 0,-20 19,20-19,-20 0,0 0,0 0,20 0,-39 0,39 0,0 0,-40 0,40 20,-20-20,0 0,20 0,0 0,0 19,0-19,0 19,0-19,-19 0,19 0,0 19,0-19,0 19,0-19,0 20,0-20,0 19,19-19,-19 0,0 19,20-19,0 0,-20 0,0 19,20-19,20 20,19 18,-19-19,0 0,-21-19,-19 20,0-20,-19 0,-1 0,20 0,-20 0,20 0,-20 0,20 0,-20 0,0 0,20 0,-20 0,20 0,0 0,-19 0,-1 0</inkml:trace>
  <inkml:trace contextRef="#ctx0" brushRef="#br1" timeOffset="25422">17938 740,'19'0,"21"0,39 0,-19 0,19 0,41 0,-1 0,-40 0,60 0,0 0,-40 0,20 0,-39 0,-60 0,39 0,-39 0,0 0,0 0,-20 0,20 0,-1 0,1 0,-20 0,20 0,0 0,0 0,-20 0,20 0,39 0,-39 0,20 0,0 0,-1 0,1 0,19 0,-19 0,0 0,-20 0,-20 0,20 0,-20 0,0 0,19 0,-19 0,20 0,-20 0</inkml:trace>
  <inkml:trace contextRef="#ctx0" brushRef="#br1" timeOffset="27563">9501 1451,'0'0,"19"0,1 0,20 0,-20 0,19 0,1 0,0 0,-20 0,19 0,21 0,-40 0,20 0,-1 39,1-58,-20 19,20 0,-21 0,41 0,-40 0,-20-20,39 20,1 0,-20 0,20 0,-20 0,19 0,-19 0,0 0,-20 0,20 0,-20 0,20 0,-20 0,39 0,1 0,0 0,-20 0,19 0,1 0,-20 0,20 0,-21 0,1 0,0 0,0 0,-20 0,20 0,-20 0,20 0,0 0,-1 0,1 0,0 0,0 0,-20 0</inkml:trace>
  <inkml:trace contextRef="#ctx0" brushRef="#br1" timeOffset="34032">2949 2086,'0'0,"20"0,20 0,-40 0,20 19,20-19,-1 0,-19 0,20 0,0 0,-1 0,1 0,0 0,-1 0,-19 0,20 0,0 0,-21 0,1 0,0 0,0 0,0 0,0 0,0 0,-1 0,21 0,-20 0,0 0,0 0,19 0,-19 0,0 0,20 0,-1 0,1 0,0 0,-20 0,19 0,-39 0,20 0,20 0,-40 0,20 0,0 0,0 0,-20 0,19 0,1 0,-20 0,40 0,-40 0,20 0,20 0,-40 0,39 0,-39 0,20 0,20 0,-40 0,20 0,19 0,-19 0,0 0,-20 0,20 0,-20 0,20 0,-20 0,20 0,-20 0,0 0,19 0,-19 0,20 0,0 0,0 0,-20 0,0 0,20 0,-20 0,20 0,-20 0,39 0,-39 0</inkml:trace>
  <inkml:trace contextRef="#ctx0" brushRef="#br1" timeOffset="36063">11347 2124,'20'0,"-1"0,41 0,-20 0,39 0,-19 0,-1 0,-19 0,19 0,1 0,0 0,-1 0,21 0,-41 0,1 0,0 0,19 0,1 0,-1 0,-19 0,20 0,-21 0,1 0,0 0,-1 0,21 0,-40 0,0 0,0 0,-1 0,1 0,-20 0,20 0,-20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3:38.250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259 623,'0'0,"19"0,1 0,0 0,0 0,39 0,-19 0,20 0,19 0,-20 0,1 0,39 0,-20 0,40 0,-40 0,1 0,-21 0,1 0,-1 0,-19 0,19 0,-19 0,19 19,-19-1,-20-18,0 0,0 0,-1 0,41 0,-40 19,19-19,21 0,-20 0,-1 0,21 0,-21 0,1 0,19 0,-19 0,39 0,-59 0,40 0,-1 0,-19 0,19 0,-19 0,0 0,19 18,1-18,-1 0,0 0,21 0,19 0,-40 0,1 0,19 0,-19 0,19 0,-20 0,41 0,18 0,-38 0,39 0,-40 0,0 0,20 0,1 0,-21 0,0 0,0 0,1 0,39 0,-20 0,-20 0,60 0,-60 0,20 0,20 0,-20 0,-19 0,19 0,0 0,-20 0,20 0,20 0,-39 0,-1 0,20 0,-59 0,19 0,21 0,-21 0,20 0,1 0,-21 0,20 0,1 0,-1 0,0 0,-19 0,-1 0,1 0,-1 0,-19 0,-20 0,39 0,1 0,-1 0,1 0,-1 0,-39 0,39 19,-39-19,20 0,19 0,-39 0,20-19,-20 19,39 0,-39 0,20 0,-21 0,21-18,-20 18,-20 0,39 0,-39 0,20 0,0 0,0 0,0 0,0 0,-1 0,21 0,-20 0,-20 0,20 0,0 0,-1 0,-19 0,20 0,0 0,-20 0,20 0,20 0,-21 0,1 0,0 0,0 0,0 0,-1 0,21 0,-20 0,0 0,0 0,-20 0,0-19,0 1,0-1,0 19,0-18,0-1,0 19,0-18,0-1,0 19,0-18,0 18,0-19,0 1,0 18,0-19,0 19,0-19,0 19,0-37,0 37,0-18,0 18,0-19,0 1,0 18,0-19,0 19,0-18,0 18,0-37,0 18,0 19,0-18,0-1,0 19,0-18,0 18,-20-19,0 19,20-18,0-1,0 19,-20 0,0-19,20 1,-20 18,20 0,-19 0,-1 0,0-19,0 19,-19-18,19 18,-40 0,1 0,19 0,-59-19,20 19,-20 0,-20 0,59 0,-39 0,20 0,-1 0,1 0,0 0,-1 0,21 0,0 0,19 0,-20 0,21 0,19 0,0 0,-20 0,1 0,-21 0,21 0,-41 0,-19 0,20 0,-40 0,20 0,-20 0,20 0,-40 0,40 0,-20 0,0 0,-40 0,21 0,-1 0,-20 0,60 0,-40 0,40 0,-20 0,20 0,-20 0,20 0,-20 0,40 0,-20 0,19 0,1 0,-40 0,60-18,-21 18,1 0,0 0,-1 0,21 0,-40 0,0 0,0 0,-1 0,-38 0,-1 0,0 0,40 0,-40 0,40 0,20 0,0 0,-21 0,1 0,20 0,-40 0,60 0,-41 0,21 0,0 0,39 0,-39 0,19 0,21 0,-21 0,21 0,19 0,-40 0,40 0,1 0,-1 0,-20 0,20 0,-19 0,19 0,20 0,-20 0,20 0,-20 0,-19 0,39 0,-40 0,0 0,1 0,19 0,-20 0,40 0,-20 0,20 0,-20 0,20 0,0 0,-19 18,-1-18,20 0,-20 0,0 0,20 19,-20-19,1 18,19-18,0 19,-20-19,20 0,0 18,0-18,-20 19,20-19,0 19,-20-1,20 1,-20-19,20 18,-20-18,1 19,19-19,0 18,-20-18,20 0,0 19,0-19,0 18,0-18,0 19,0-19,0 18,0 1,0-19,-20 0,20 0,0 18,0-18,0 19,20-19,-20 0,20 18,-20 1,0-19,0 18,19-18,21 0,-40 38,60-38,-41 18,1 19,20-18,-40-19,20 0,-20 0,0 18,0-18,19 19,-19-19,20 0,-20 0,0 0,20 0,-20 0,20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14-04-13T14:13:52.359"/>
    </inkml:context>
    <inkml:brush xml:id="br0">
      <inkml:brushProperty name="width" value="0.05292" units="cm"/>
      <inkml:brushProperty name="height" value="0.05292" units="cm"/>
      <inkml:brushProperty name="color" value="#C00000"/>
      <inkml:brushProperty name="fitToCurve" value="1"/>
    </inkml:brush>
  </inkml:definitions>
  <inkml:trace contextRef="#ctx0" brushRef="#br0">1 0,'0'0,"19"0,1 0,0 0,0 0,20 0,19 0,1 0,19 0,0 0,1 0,-1 0,40 0,-19 0,-21 0,60 0,-60 0,21 0,19 0,-20 0,-20 0,40 0,-19 0,-21 0,40 0,-59 0,39 0,40 0,-60 0,20 0,21 0,-1 0,0 0,-20 0,40 0,-40 0,20 0,-20 0,-19 0,39 0,-40 0,21 0,-1 0,20 0,-40 0,40 0,-39 0,-1 0,40 0,-19 0,-21 0,20 0,20 0,-19 0,19 0,-20 0,20 0,-40 0,21 0,19 0,-40 0,0 0,41 0,-41 0,20 0,-39 0,19 0,40 0,-79 0,19 0,21 0,-40 0,-1 0,21 0,-21 0,21 0,0 0,19 0,0 0,-19 0,19 0,-19 0,-20 0,-1 0,21 0,-21 0,1 0,0 0,0 0,19 0,1 0,-1 0,-19 0,19 0,-19 0,-20 0,0 0,0 0,0 0,-1 0,21 0,20 0,-41 0,21 0,-20 0,20 0,-20 0,-1 0,1 0,-20 0,20 0,0 0,0 0,20 0,-1 0,1 0,0 0,-21 0,21 0,-40 0,20 0,20 0,-20 0,19 0,-19 0,20 0,-40 0,20 0,-20 0,19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4018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t" anchorCtr="0" compatLnSpc="1">
            <a:prstTxWarp prst="textNoShape">
              <a:avLst/>
            </a:prstTxWarp>
          </a:bodyPr>
          <a:lstStyle>
            <a:lvl1pPr defTabSz="755650" eaLnBrk="1" hangingPunct="1">
              <a:defRPr sz="10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140075" y="0"/>
            <a:ext cx="240188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t" anchorCtr="0" compatLnSpc="1">
            <a:prstTxWarp prst="textNoShape">
              <a:avLst/>
            </a:prstTxWarp>
          </a:bodyPr>
          <a:lstStyle>
            <a:lvl1pPr algn="r" defTabSz="755650" eaLnBrk="1" hangingPunct="1">
              <a:defRPr sz="10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715963" y="617538"/>
            <a:ext cx="4110037" cy="3082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9775" y="3906838"/>
            <a:ext cx="4062413" cy="369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812088"/>
            <a:ext cx="240188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b" anchorCtr="0" compatLnSpc="1">
            <a:prstTxWarp prst="textNoShape">
              <a:avLst/>
            </a:prstTxWarp>
          </a:bodyPr>
          <a:lstStyle>
            <a:lvl1pPr defTabSz="755650" eaLnBrk="1" hangingPunct="1">
              <a:defRPr sz="10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140075" y="7812088"/>
            <a:ext cx="2401888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5621" tIns="37810" rIns="75621" bIns="37810" numCol="1" anchor="b" anchorCtr="0" compatLnSpc="1">
            <a:prstTxWarp prst="textNoShape">
              <a:avLst/>
            </a:prstTxWarp>
          </a:bodyPr>
          <a:lstStyle>
            <a:lvl1pPr algn="r" defTabSz="755650" eaLnBrk="1" hangingPunct="1">
              <a:defRPr sz="10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222D0B0B-BFD8-4452-BAA2-53671C7A25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208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A134D-60D9-4AB8-A83C-E5E32EED866F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49727-5F8D-4EFA-906B-88BC1646D1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1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3AA49-68DD-4E1B-B57E-4C9D11C5327E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397C1-EE17-4A1D-BD97-CBF8B26F0F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0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A82DB-8B38-4EF8-8B3D-6AF6793D2ED6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A1275-56B6-4BEA-8892-80472027C5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01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B9FB0-F367-4272-B9FF-0CFD18524200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C75B0-9025-4C98-995B-51EA0A73D1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0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6C407-E255-4600-BDBB-D921FB6383F2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ECFAD-400E-4CC3-A726-662FCFB6C7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4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673EC-A37F-4E9E-8C52-B65447330863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15267-180E-45BF-8B6D-962FD36570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5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E68A4-6791-4E9B-871B-A6AEA5EFBB3B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0243-94C3-41E1-BCC3-1CBF931D1D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0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D1AD2-759A-4425-A067-AFFA46EF4153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FC2E3-B042-4B2B-8C21-B127A32414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88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2B4DC-063A-4455-9139-82FA209ED6A7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60BB1-ADE5-4BDC-BD33-90FC08C6C7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5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7CE0D-4894-4E14-9380-6C029EA1D137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EA73A-EE13-4A10-9561-265CAC86FE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38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00BB9-E0C8-4A71-9634-3AB763575AE6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AE4E7-87B3-4BA6-8286-521E58740B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0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7D5924-380B-4E25-B9A8-C3AB79C44A3F}" type="datetimeFigureOut">
              <a:rPr lang="zh-CN" altLang="en-US"/>
              <a:pPr>
                <a:defRPr/>
              </a:pPr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CFA114-3939-4E64-9916-DBBA1D75A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368300" y="6515100"/>
            <a:ext cx="22606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 4   </a:t>
            </a: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章  无约束优化：基础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5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5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0.png"/><Relationship Id="rId11" Type="http://schemas.openxmlformats.org/officeDocument/2006/relationships/image" Target="../media/image66.emf"/><Relationship Id="rId5" Type="http://schemas.openxmlformats.org/officeDocument/2006/relationships/image" Target="../media/image69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30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8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~boyd/cvxbook/" TargetMode="External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7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3.emf"/><Relationship Id="rId17" Type="http://schemas.openxmlformats.org/officeDocument/2006/relationships/image" Target="../media/image1270.png"/><Relationship Id="rId2" Type="http://schemas.openxmlformats.org/officeDocument/2006/relationships/image" Target="../media/image128.png"/><Relationship Id="rId16" Type="http://schemas.openxmlformats.org/officeDocument/2006/relationships/image" Target="../media/image1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32.emf"/><Relationship Id="rId4" Type="http://schemas.openxmlformats.org/officeDocument/2006/relationships/image" Target="../media/image129.emf"/><Relationship Id="rId9" Type="http://schemas.openxmlformats.org/officeDocument/2006/relationships/customXml" Target="../ink/ink4.xml"/><Relationship Id="rId14" Type="http://schemas.openxmlformats.org/officeDocument/2006/relationships/image" Target="../media/image13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://en.wikipedia.org/wiki/File:Rosenbrock_function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wmf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emf"/><Relationship Id="rId5" Type="http://schemas.openxmlformats.org/officeDocument/2006/relationships/customXml" Target="../ink/ink9.xml"/><Relationship Id="rId4" Type="http://schemas.openxmlformats.org/officeDocument/2006/relationships/image" Target="../media/image137.emf"/><Relationship Id="rId9" Type="http://schemas.openxmlformats.org/officeDocument/2006/relationships/image" Target="../media/image12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customXml" Target="../ink/ink16.xml"/><Relationship Id="rId18" Type="http://schemas.openxmlformats.org/officeDocument/2006/relationships/image" Target="../media/image148.emf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45.emf"/><Relationship Id="rId17" Type="http://schemas.openxmlformats.org/officeDocument/2006/relationships/customXml" Target="../ink/ink18.xml"/><Relationship Id="rId2" Type="http://schemas.openxmlformats.org/officeDocument/2006/relationships/image" Target="../media/image130.png"/><Relationship Id="rId16" Type="http://schemas.openxmlformats.org/officeDocument/2006/relationships/image" Target="../media/image14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emf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44.emf"/><Relationship Id="rId19" Type="http://schemas.openxmlformats.org/officeDocument/2006/relationships/image" Target="../media/image1310.png"/><Relationship Id="rId4" Type="http://schemas.openxmlformats.org/officeDocument/2006/relationships/image" Target="../media/image141.emf"/><Relationship Id="rId9" Type="http://schemas.openxmlformats.org/officeDocument/2006/relationships/customXml" Target="../ink/ink14.xml"/><Relationship Id="rId14" Type="http://schemas.openxmlformats.org/officeDocument/2006/relationships/image" Target="../media/image146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0.emf"/><Relationship Id="rId11" Type="http://schemas.openxmlformats.org/officeDocument/2006/relationships/image" Target="../media/image155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54.png"/><Relationship Id="rId4" Type="http://schemas.openxmlformats.org/officeDocument/2006/relationships/image" Target="../media/image149.emf"/><Relationship Id="rId9" Type="http://schemas.openxmlformats.org/officeDocument/2006/relationships/image" Target="../media/image15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8.png"/><Relationship Id="rId7" Type="http://schemas.openxmlformats.org/officeDocument/2006/relationships/image" Target="../media/image155.png"/><Relationship Id="rId12" Type="http://schemas.openxmlformats.org/officeDocument/2006/relationships/image" Target="../media/image16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7.emf"/><Relationship Id="rId11" Type="http://schemas.openxmlformats.org/officeDocument/2006/relationships/image" Target="../media/image162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61.png"/><Relationship Id="rId4" Type="http://schemas.openxmlformats.org/officeDocument/2006/relationships/image" Target="../media/image159.png"/><Relationship Id="rId9" Type="http://schemas.openxmlformats.org/officeDocument/2006/relationships/image" Target="../media/image1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5.png"/><Relationship Id="rId7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69.png"/><Relationship Id="rId5" Type="http://schemas.openxmlformats.org/officeDocument/2006/relationships/image" Target="../media/image162.png"/><Relationship Id="rId10" Type="http://schemas.openxmlformats.org/officeDocument/2006/relationships/image" Target="../media/image168.png"/><Relationship Id="rId4" Type="http://schemas.openxmlformats.org/officeDocument/2006/relationships/image" Target="../media/image163.png"/><Relationship Id="rId9" Type="http://schemas.openxmlformats.org/officeDocument/2006/relationships/image" Target="../media/image16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1.png"/><Relationship Id="rId7" Type="http://schemas.openxmlformats.org/officeDocument/2006/relationships/image" Target="../media/image16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Relationship Id="rId9" Type="http://schemas.openxmlformats.org/officeDocument/2006/relationships/image" Target="../media/image17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90.png"/><Relationship Id="rId7" Type="http://schemas.openxmlformats.org/officeDocument/2006/relationships/image" Target="../media/image183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92.png"/><Relationship Id="rId5" Type="http://schemas.openxmlformats.org/officeDocument/2006/relationships/image" Target="../media/image181.png"/><Relationship Id="rId10" Type="http://schemas.openxmlformats.org/officeDocument/2006/relationships/image" Target="../media/image186.png"/><Relationship Id="rId4" Type="http://schemas.openxmlformats.org/officeDocument/2006/relationships/image" Target="../media/image191.png"/><Relationship Id="rId9" Type="http://schemas.openxmlformats.org/officeDocument/2006/relationships/image" Target="../media/image18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19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11" Type="http://schemas.openxmlformats.org/officeDocument/2006/relationships/image" Target="../media/image15.wmf"/><Relationship Id="rId5" Type="http://schemas.openxmlformats.org/officeDocument/2006/relationships/image" Target="../media/image17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4.emf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00150" y="1885950"/>
            <a:ext cx="6985000" cy="2851150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l"/>
            </a:pPr>
            <a:r>
              <a:rPr lang="zh-CN" altLang="en-US" sz="3600">
                <a:latin typeface="黑体" pitchFamily="2" charset="-122"/>
                <a:ea typeface="黑体" pitchFamily="2" charset="-122"/>
              </a:rPr>
              <a:t> 数学基础</a:t>
            </a:r>
            <a:endParaRPr lang="en-US" altLang="zh-CN" sz="3600"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Monotype Sorts" pitchFamily="2" charset="2"/>
              <a:buChar char="l"/>
            </a:pPr>
            <a:r>
              <a:rPr lang="zh-CN" altLang="en-US" sz="3600">
                <a:latin typeface="黑体" pitchFamily="2" charset="-122"/>
                <a:ea typeface="黑体" pitchFamily="2" charset="-122"/>
              </a:rPr>
              <a:t> 局部极小点的条件</a:t>
            </a:r>
          </a:p>
          <a:p>
            <a:pPr eaLnBrk="1" hangingPunct="1">
              <a:buFont typeface="Monotype Sorts" pitchFamily="2" charset="2"/>
              <a:buChar char="l"/>
            </a:pPr>
            <a:r>
              <a:rPr lang="zh-CN" altLang="en-US" sz="3600">
                <a:latin typeface="黑体" pitchFamily="2" charset="-122"/>
                <a:ea typeface="黑体" pitchFamily="2" charset="-122"/>
              </a:rPr>
              <a:t> 算法概述</a:t>
            </a:r>
          </a:p>
          <a:p>
            <a:pPr eaLnBrk="1" hangingPunct="1">
              <a:buFont typeface="Monotype Sorts" pitchFamily="2" charset="2"/>
              <a:buChar char="l"/>
            </a:pPr>
            <a:r>
              <a:rPr lang="zh-CN" altLang="en-US" sz="3600">
                <a:latin typeface="黑体" pitchFamily="2" charset="-122"/>
                <a:ea typeface="黑体" pitchFamily="2" charset="-122"/>
              </a:rPr>
              <a:t> 非精确线搜索</a:t>
            </a: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1752600" y="9906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第四章 无约束优化：基础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70040" y="4755074"/>
            <a:ext cx="3704284" cy="461665"/>
          </a:xfrm>
          <a:prstGeom prst="rect">
            <a:avLst/>
          </a:prstGeom>
          <a:blipFill rotWithShape="1">
            <a:blip r:embed="rId2"/>
            <a:stretch>
              <a:fillRect l="-1316" t="-14474" r="-1645" b="-3026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81140" y="5267539"/>
            <a:ext cx="5927584" cy="470000"/>
          </a:xfrm>
          <a:prstGeom prst="rect">
            <a:avLst/>
          </a:prstGeom>
          <a:blipFill rotWithShape="1">
            <a:blip r:embed="rId3"/>
            <a:stretch>
              <a:fillRect b="-1948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68440" y="5750139"/>
            <a:ext cx="6543138" cy="470000"/>
          </a:xfrm>
          <a:prstGeom prst="rect">
            <a:avLst/>
          </a:prstGeom>
          <a:blipFill rotWithShape="1">
            <a:blip r:embed="rId4"/>
            <a:stretch>
              <a:fillRect b="-1948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714375" y="890588"/>
            <a:ext cx="3119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kumimoji="0" lang="zh-CN" altLang="en-US" sz="28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二阶</a:t>
            </a:r>
            <a:r>
              <a:rPr kumimoji="0" lang="en-US" altLang="zh-CN" sz="28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Taylor</a:t>
            </a:r>
            <a:r>
              <a:rPr kumimoji="0" lang="zh-CN" altLang="en-US" sz="28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展式：</a:t>
            </a:r>
          </a:p>
        </p:txBody>
      </p:sp>
      <p:pic>
        <p:nvPicPr>
          <p:cNvPr id="1024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00213"/>
            <a:ext cx="64881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14"/>
          <p:cNvSpPr txBox="1">
            <a:spLocks noChangeArrowheads="1"/>
          </p:cNvSpPr>
          <p:nvPr/>
        </p:nvSpPr>
        <p:spPr bwMode="auto">
          <a:xfrm>
            <a:off x="6473825" y="2298700"/>
            <a:ext cx="100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其中</a:t>
            </a:r>
          </a:p>
        </p:txBody>
      </p:sp>
      <p:pic>
        <p:nvPicPr>
          <p:cNvPr id="1024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2425700"/>
            <a:ext cx="13811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309813"/>
            <a:ext cx="52784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654050" y="3441700"/>
            <a:ext cx="8286750" cy="1689100"/>
            <a:chOff x="654050" y="3441700"/>
            <a:chExt cx="8286750" cy="1689100"/>
          </a:xfrm>
        </p:grpSpPr>
        <p:grpSp>
          <p:nvGrpSpPr>
            <p:cNvPr id="10250" name="Group 25"/>
            <p:cNvGrpSpPr>
              <a:grpSpLocks/>
            </p:cNvGrpSpPr>
            <p:nvPr/>
          </p:nvGrpSpPr>
          <p:grpSpPr bwMode="auto">
            <a:xfrm>
              <a:off x="654050" y="3441700"/>
              <a:ext cx="8286750" cy="1689100"/>
              <a:chOff x="412" y="1848"/>
              <a:chExt cx="5220" cy="1064"/>
            </a:xfrm>
          </p:grpSpPr>
          <p:pic>
            <p:nvPicPr>
              <p:cNvPr id="10252" name="Picture 1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" y="2436"/>
                <a:ext cx="450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253" name="Group 20"/>
              <p:cNvGrpSpPr>
                <a:grpSpLocks/>
              </p:cNvGrpSpPr>
              <p:nvPr/>
            </p:nvGrpSpPr>
            <p:grpSpPr bwMode="auto">
              <a:xfrm>
                <a:off x="4294" y="2624"/>
                <a:ext cx="1338" cy="288"/>
                <a:chOff x="3888" y="3528"/>
                <a:chExt cx="1338" cy="288"/>
              </a:xfrm>
            </p:grpSpPr>
            <p:pic>
              <p:nvPicPr>
                <p:cNvPr id="10256" name="Picture 21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2" y="3597"/>
                  <a:ext cx="874" cy="2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25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888" y="3528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>
                      <a:solidFill>
                        <a:schemeClr val="tx1"/>
                      </a:solidFill>
                    </a:rPr>
                    <a:t>其中</a:t>
                  </a:r>
                </a:p>
              </p:txBody>
            </p:sp>
          </p:grpSp>
          <p:sp>
            <p:nvSpPr>
              <p:cNvPr id="10254" name="Rectangle 8"/>
              <p:cNvSpPr>
                <a:spLocks noChangeArrowheads="1"/>
              </p:cNvSpPr>
              <p:nvPr/>
            </p:nvSpPr>
            <p:spPr bwMode="auto">
              <a:xfrm>
                <a:off x="412" y="1848"/>
                <a:ext cx="41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0" lang="zh-CN" altLang="en-US" sz="2400" b="1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</a:rPr>
                  <a:t>令              ，得多元函数的二阶</a:t>
                </a:r>
                <a:r>
                  <a:rPr kumimoji="0" lang="en-US" altLang="zh-CN" sz="2400" b="1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</a:rPr>
                  <a:t>Taylor</a:t>
                </a:r>
                <a:r>
                  <a:rPr kumimoji="0" lang="zh-CN" altLang="en-US" sz="2400" b="1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</a:rPr>
                  <a:t>展式</a:t>
                </a:r>
              </a:p>
            </p:txBody>
          </p:sp>
          <p:pic>
            <p:nvPicPr>
              <p:cNvPr id="10255" name="Picture 2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" y="1905"/>
                <a:ext cx="677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51" name="Picture 1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3914775"/>
              <a:ext cx="7607300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11200" y="5246688"/>
            <a:ext cx="730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kumimoji="0" lang="zh-CN" altLang="en-US" sz="2800" b="1">
                <a:solidFill>
                  <a:srgbClr val="7030A0"/>
                </a:solidFill>
                <a:latin typeface="Arial" pitchFamily="34" charset="0"/>
                <a:ea typeface="黑体" pitchFamily="2" charset="-122"/>
              </a:rPr>
              <a:t>向量值</a:t>
            </a:r>
            <a:r>
              <a:rPr kumimoji="0" lang="zh-CN" altLang="en-US" sz="28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函数的一阶</a:t>
            </a:r>
            <a:r>
              <a:rPr kumimoji="0" lang="en-US" altLang="zh-CN" sz="28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Taylor</a:t>
            </a:r>
            <a:r>
              <a:rPr kumimoji="0" lang="zh-CN" altLang="en-US" sz="28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展式</a:t>
            </a:r>
            <a:r>
              <a:rPr kumimoji="0" lang="en-US" altLang="zh-CN" sz="28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(</a:t>
            </a:r>
            <a:r>
              <a:rPr kumimoji="0" lang="zh-CN" altLang="en-US" sz="28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习题</a:t>
            </a:r>
            <a:r>
              <a:rPr kumimoji="0" lang="en-US" altLang="zh-CN" sz="28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1.6)</a:t>
            </a:r>
            <a:endParaRPr kumimoji="0" lang="zh-CN" altLang="en-US" sz="2800" b="1">
              <a:solidFill>
                <a:schemeClr val="tx1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057275" y="5734050"/>
            <a:ext cx="7596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4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令 </a:t>
            </a:r>
            <a:r>
              <a:rPr kumimoji="0" lang="en-US" altLang="zh-CN" sz="2400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m </a:t>
            </a:r>
            <a:r>
              <a:rPr kumimoji="0" lang="en-US" altLang="zh-CN" sz="24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 2, </a:t>
            </a:r>
            <a:r>
              <a:rPr kumimoji="0" lang="en-US" altLang="zh-CN" sz="2400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n  </a:t>
            </a:r>
            <a:r>
              <a:rPr kumimoji="0" lang="en-US" altLang="zh-CN" sz="24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 3</a:t>
            </a:r>
            <a:r>
              <a:rPr kumimoji="0" lang="zh-CN" altLang="en-US" sz="24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－－写出每个分量函数的一阶</a:t>
            </a:r>
            <a:r>
              <a:rPr kumimoji="0" lang="en-US" altLang="zh-CN" sz="24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Taylor</a:t>
            </a:r>
            <a:r>
              <a:rPr kumimoji="0" lang="zh-CN" altLang="en-US" sz="24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展式，然后用向量表示</a:t>
            </a:r>
            <a:r>
              <a:rPr kumimoji="0" lang="en-US" altLang="zh-CN" sz="24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 </a:t>
            </a:r>
            <a:endParaRPr kumimoji="0" lang="zh-CN" altLang="en-US" sz="2400" b="1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38150" y="4656138"/>
            <a:ext cx="8426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</a:rPr>
              <a:t>光滑函数有</a:t>
            </a:r>
            <a:r>
              <a:rPr lang="en-US" altLang="zh-CN" sz="2400" b="1" dirty="0">
                <a:solidFill>
                  <a:schemeClr val="tx1"/>
                </a:solidFill>
              </a:rPr>
              <a:t>Taylor</a:t>
            </a:r>
            <a:r>
              <a:rPr lang="zh-CN" altLang="en-US" sz="2400" b="1" dirty="0">
                <a:solidFill>
                  <a:schemeClr val="tx1"/>
                </a:solidFill>
              </a:rPr>
              <a:t>展式，进而利用梯度和海森矩阵刻画最优性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79475" y="1260475"/>
            <a:ext cx="651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b="1" dirty="0">
                <a:solidFill>
                  <a:schemeClr val="tx1"/>
                </a:solidFill>
                <a:latin typeface="宋体" pitchFamily="2" charset="-122"/>
              </a:rPr>
              <a:t>局部极小点、全局极小点；非光滑的极小点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极小点的类型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184400" y="4097338"/>
            <a:ext cx="497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</a:rPr>
              <a:t>光滑</a:t>
            </a:r>
            <a:r>
              <a:rPr lang="zh-CN" altLang="en-US" sz="2400" b="1" dirty="0">
                <a:solidFill>
                  <a:schemeClr val="tx1"/>
                </a:solidFill>
              </a:rPr>
              <a:t>函数</a:t>
            </a:r>
            <a:r>
              <a:rPr lang="zh-CN" altLang="en-US" sz="2400" b="1" dirty="0">
                <a:solidFill>
                  <a:srgbClr val="7030A0"/>
                </a:solidFill>
              </a:rPr>
              <a:t>局部</a:t>
            </a:r>
            <a:r>
              <a:rPr lang="zh-CN" altLang="en-US" sz="2400" b="1" dirty="0">
                <a:solidFill>
                  <a:schemeClr val="tx1"/>
                </a:solidFill>
              </a:rPr>
              <a:t>极小点的刻画</a:t>
            </a:r>
          </a:p>
        </p:txBody>
      </p:sp>
      <p:graphicFrame>
        <p:nvGraphicFramePr>
          <p:cNvPr id="112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134586"/>
              </p:ext>
            </p:extLst>
          </p:nvPr>
        </p:nvGraphicFramePr>
        <p:xfrm>
          <a:off x="765175" y="1720850"/>
          <a:ext cx="4110038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6" name="Visio" r:id="rId3" imgW="2204964" imgH="1267643" progId="Visio.Drawing.11">
                  <p:embed/>
                </p:oleObj>
              </mc:Choice>
              <mc:Fallback>
                <p:oleObj name="Visio" r:id="rId3" imgW="2204964" imgH="126764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720850"/>
                        <a:ext cx="4110038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196068"/>
              </p:ext>
            </p:extLst>
          </p:nvPr>
        </p:nvGraphicFramePr>
        <p:xfrm>
          <a:off x="4949825" y="1854200"/>
          <a:ext cx="306705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" name="Visio" r:id="rId5" imgW="1758249" imgH="1272195" progId="Visio.Drawing.11">
                  <p:embed/>
                </p:oleObj>
              </mc:Choice>
              <mc:Fallback>
                <p:oleObj name="Visio" r:id="rId5" imgW="1758249" imgH="1272195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1854200"/>
                        <a:ext cx="3067050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55775" y="5075238"/>
            <a:ext cx="5902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7030A0"/>
                </a:solidFill>
              </a:rPr>
              <a:t>凸</a:t>
            </a:r>
            <a:r>
              <a:rPr lang="en-US" altLang="zh-CN" sz="2400" b="1" dirty="0">
                <a:solidFill>
                  <a:srgbClr val="7030A0"/>
                </a:solidFill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</a:rPr>
              <a:t>碗状</a:t>
            </a:r>
            <a:r>
              <a:rPr lang="en-US" altLang="zh-CN" sz="2400" b="1" dirty="0">
                <a:solidFill>
                  <a:srgbClr val="7030A0"/>
                </a:solidFill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函数的</a:t>
            </a:r>
            <a:r>
              <a:rPr lang="zh-CN" altLang="en-US" sz="2400" b="1" dirty="0">
                <a:solidFill>
                  <a:srgbClr val="7030A0"/>
                </a:solidFill>
              </a:rPr>
              <a:t>局部</a:t>
            </a:r>
            <a:r>
              <a:rPr lang="zh-CN" altLang="en-US" sz="2400" b="1" dirty="0">
                <a:solidFill>
                  <a:schemeClr val="tx1"/>
                </a:solidFill>
              </a:rPr>
              <a:t>极小点也是</a:t>
            </a:r>
            <a:r>
              <a:rPr lang="zh-CN" altLang="en-US" sz="2400" b="1" dirty="0">
                <a:solidFill>
                  <a:srgbClr val="7030A0"/>
                </a:solidFill>
              </a:rPr>
              <a:t>全局</a:t>
            </a:r>
            <a:r>
              <a:rPr lang="zh-CN" altLang="en-US" sz="2400" b="1" dirty="0">
                <a:solidFill>
                  <a:schemeClr val="tx1"/>
                </a:solidFill>
              </a:rPr>
              <a:t>极小点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>
                <a:spLocks noChangeArrowheads="1"/>
              </p:cNvSpPr>
              <p:nvPr/>
            </p:nvSpPr>
            <p:spPr bwMode="auto">
              <a:xfrm>
                <a:off x="88900" y="5503863"/>
                <a:ext cx="89281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凸函数可用次梯度和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黑体" pitchFamily="2" charset="-122"/>
                    <a:ea typeface="黑体" pitchFamily="2" charset="-122"/>
                  </a:rPr>
                  <a:t>次微分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刻画最优性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:</a:t>
                </a:r>
              </a:p>
              <a:p>
                <a:pPr algn="ctr" eaLnBrk="1" hangingPunct="1"/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𝝏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  (p.184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，习题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Arial" pitchFamily="34" charset="0"/>
                    <a:ea typeface="黑体" pitchFamily="2" charset="-122"/>
                    <a:cs typeface="Arial" pitchFamily="34" charset="0"/>
                  </a:rPr>
                  <a:t>7.11)</a:t>
                </a:r>
                <a:endParaRPr lang="zh-CN" altLang="en-US" sz="2400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00" y="5503863"/>
                <a:ext cx="8928100" cy="830997"/>
              </a:xfrm>
              <a:prstGeom prst="rect">
                <a:avLst/>
              </a:prstGeom>
              <a:blipFill rotWithShape="1">
                <a:blip r:embed="rId7"/>
                <a:stretch>
                  <a:fillRect t="-5882" b="-169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54" grpId="0"/>
      <p:bldP spid="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990600" y="12763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60000"/>
              </a:lnSpc>
            </a:pPr>
            <a:endParaRPr lang="zh-CN" altLang="zh-CN" b="1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730250" y="2305050"/>
            <a:ext cx="7772400" cy="19685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3600" b="1">
                <a:latin typeface="大黑体" charset="-122"/>
                <a:ea typeface="大黑体" charset="-122"/>
              </a:rPr>
              <a:t>无约束优化：基础</a:t>
            </a:r>
            <a:br>
              <a:rPr lang="zh-CN" altLang="en-US" sz="2800" b="1">
                <a:latin typeface="大黑体" charset="-122"/>
                <a:ea typeface="大黑体" charset="-122"/>
              </a:rPr>
            </a:br>
            <a:r>
              <a:rPr lang="en-US" altLang="zh-CN" sz="2800" b="1">
                <a:ea typeface="大黑体" charset="-122"/>
              </a:rPr>
              <a:t>Fundamentals</a:t>
            </a:r>
            <a:r>
              <a:rPr lang="en-US" altLang="zh-CN" sz="2800" b="1">
                <a:latin typeface="大黑体" charset="-122"/>
                <a:ea typeface="大黑体" charset="-122"/>
              </a:rPr>
              <a:t> </a:t>
            </a:r>
            <a:r>
              <a:rPr lang="en-US" altLang="zh-CN" sz="2800" b="1">
                <a:ea typeface="大黑体" charset="-122"/>
              </a:rPr>
              <a:t>of Unconstrained Optimization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2590800" y="596900"/>
            <a:ext cx="3035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无约束优化</a:t>
            </a:r>
          </a:p>
        </p:txBody>
      </p:sp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13" y="1447800"/>
            <a:ext cx="261143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6" name="组合 10"/>
          <p:cNvGrpSpPr>
            <a:grpSpLocks/>
          </p:cNvGrpSpPr>
          <p:nvPr/>
        </p:nvGrpSpPr>
        <p:grpSpPr bwMode="auto">
          <a:xfrm>
            <a:off x="863600" y="2514600"/>
            <a:ext cx="7899400" cy="830263"/>
            <a:chOff x="863600" y="2514600"/>
            <a:chExt cx="7899400" cy="830997"/>
          </a:xfrm>
        </p:grpSpPr>
        <p:sp>
          <p:nvSpPr>
            <p:cNvPr id="13321" name="Text Box 5"/>
            <p:cNvSpPr txBox="1">
              <a:spLocks noChangeArrowheads="1"/>
            </p:cNvSpPr>
            <p:nvPr/>
          </p:nvSpPr>
          <p:spPr bwMode="auto">
            <a:xfrm>
              <a:off x="863600" y="2514600"/>
              <a:ext cx="7899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    在设计和分析算法时，通常假设     是连续可微</a:t>
              </a:r>
              <a:r>
                <a:rPr lang="en-US" altLang="zh-CN" sz="2400" b="1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400" b="1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二阶连续可微</a:t>
              </a:r>
              <a:r>
                <a:rPr lang="en-US" altLang="zh-CN" sz="2400" b="1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lang="zh-CN" altLang="en-US" sz="2400" b="1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的，且导数是李普希兹连续的！</a:t>
              </a:r>
            </a:p>
          </p:txBody>
        </p:sp>
        <p:pic>
          <p:nvPicPr>
            <p:cNvPr id="1332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238" y="2636838"/>
              <a:ext cx="6477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4940300"/>
            <a:ext cx="57880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4367213"/>
            <a:ext cx="48831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5530850"/>
            <a:ext cx="67437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11"/>
          <p:cNvSpPr txBox="1">
            <a:spLocks noChangeArrowheads="1"/>
          </p:cNvSpPr>
          <p:nvPr/>
        </p:nvSpPr>
        <p:spPr bwMode="auto">
          <a:xfrm>
            <a:off x="812800" y="3894138"/>
            <a:ext cx="210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黑体" pitchFamily="2" charset="-122"/>
              </a:rPr>
              <a:t>常用记号</a:t>
            </a:r>
            <a:r>
              <a:rPr lang="zh-CN" altLang="en-US" sz="2400" b="1">
                <a:solidFill>
                  <a:schemeClr val="tx1"/>
                </a:solidFill>
              </a:rPr>
              <a:t>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711200" y="1790700"/>
            <a:ext cx="80264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局部极小点的必要条件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一阶必要条件</a:t>
            </a:r>
            <a:endParaRPr lang="en-US" altLang="zh-CN" sz="280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二阶必要条件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局部极小点的二阶充分条件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en-US" altLang="zh-CN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可微</a:t>
            </a:r>
            <a:r>
              <a:rPr lang="en-US" altLang="zh-CN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凸函数理论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凸函数的定义与性质</a:t>
            </a:r>
            <a:r>
              <a:rPr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(Jensen</a:t>
            </a:r>
            <a:r>
              <a:rPr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不等式、</a:t>
            </a:r>
            <a:r>
              <a:rPr lang="zh-CN" altLang="en-US" sz="20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局部极小点是全局极小点</a:t>
            </a:r>
            <a:r>
              <a:rPr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、凸函数的非负线性组合是凸函数、凸函数的水平集是凸集</a:t>
            </a:r>
            <a:r>
              <a:rPr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一阶可微凸函数的判别与</a:t>
            </a:r>
            <a:r>
              <a:rPr lang="zh-CN" altLang="en-US" sz="28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推论</a:t>
            </a:r>
            <a:r>
              <a:rPr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可微凸函数的稳定点是全局最小点</a:t>
            </a:r>
            <a:r>
              <a:rPr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</a:p>
          <a:p>
            <a:pPr lvl="1" eaLnBrk="1" hangingPunct="1">
              <a:buFont typeface="Wingdings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二阶可微凸函数的判别</a:t>
            </a: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2298700" y="838200"/>
            <a:ext cx="54991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最优性条件</a:t>
            </a:r>
            <a:r>
              <a:rPr lang="en-US" altLang="zh-CN" sz="44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44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重点</a:t>
            </a:r>
            <a:r>
              <a:rPr lang="en-US" altLang="zh-CN" sz="44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440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752475" y="5794375"/>
            <a:ext cx="7835900" cy="519113"/>
            <a:chOff x="752475" y="5794375"/>
            <a:chExt cx="7835900" cy="519113"/>
          </a:xfrm>
        </p:grpSpPr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752475" y="5794375"/>
              <a:ext cx="78359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400" b="1">
                  <a:solidFill>
                    <a:srgbClr val="7030A0"/>
                  </a:solidFill>
                  <a:latin typeface="宋体" pitchFamily="2" charset="-122"/>
                </a:rPr>
                <a:t>稳定点</a:t>
              </a:r>
              <a:r>
                <a:rPr kumimoji="0" lang="en-US" altLang="zh-CN" sz="2400" b="1">
                  <a:solidFill>
                    <a:srgbClr val="7030A0"/>
                  </a:solidFill>
                  <a:latin typeface="宋体" pitchFamily="2" charset="-122"/>
                </a:rPr>
                <a:t>/</a:t>
              </a:r>
              <a:r>
                <a:rPr kumimoji="0" lang="zh-CN" altLang="en-US" sz="2400" b="1">
                  <a:solidFill>
                    <a:srgbClr val="7030A0"/>
                  </a:solidFill>
                  <a:latin typeface="宋体" pitchFamily="2" charset="-122"/>
                </a:rPr>
                <a:t>驻点</a:t>
              </a:r>
              <a:r>
                <a:rPr kumimoji="0" lang="en-US" altLang="zh-CN" sz="2400" b="1">
                  <a:solidFill>
                    <a:srgbClr val="7030A0"/>
                  </a:solidFill>
                </a:rPr>
                <a:t>(stationary point)</a:t>
              </a:r>
              <a:r>
                <a:rPr kumimoji="0" lang="zh-CN" altLang="en-US" sz="2400" b="1">
                  <a:solidFill>
                    <a:schemeClr val="tx1"/>
                  </a:solidFill>
                  <a:latin typeface="宋体" pitchFamily="2" charset="-122"/>
                </a:rPr>
                <a:t>：</a:t>
              </a:r>
              <a:r>
                <a:rPr kumimoji="0" lang="zh-CN" altLang="en-US" sz="2400" b="1">
                  <a:solidFill>
                    <a:schemeClr val="tx1"/>
                  </a:solidFill>
                </a:rPr>
                <a:t>使得 </a:t>
              </a:r>
              <a:r>
                <a:rPr kumimoji="0" lang="en-US" altLang="zh-CN" sz="2800" b="1" i="1">
                  <a:solidFill>
                    <a:schemeClr val="tx1"/>
                  </a:solidFill>
                </a:rPr>
                <a:t>g</a:t>
              </a:r>
              <a:r>
                <a:rPr kumimoji="0" lang="en-US" altLang="zh-CN" sz="2800" b="1">
                  <a:solidFill>
                    <a:schemeClr val="tx1"/>
                  </a:solidFill>
                </a:rPr>
                <a:t>(</a:t>
              </a:r>
              <a:r>
                <a:rPr kumimoji="0" lang="en-US" altLang="zh-CN" sz="2800" b="1" i="1">
                  <a:solidFill>
                    <a:schemeClr val="tx1"/>
                  </a:solidFill>
                </a:rPr>
                <a:t>x </a:t>
              </a:r>
              <a:r>
                <a:rPr kumimoji="0" lang="en-US" altLang="zh-CN" sz="2800" b="1" baseline="30000">
                  <a:solidFill>
                    <a:schemeClr val="tx1"/>
                  </a:solidFill>
                  <a:latin typeface="宋体" pitchFamily="2" charset="-122"/>
                </a:rPr>
                <a:t>*</a:t>
              </a:r>
              <a:r>
                <a:rPr kumimoji="0" lang="en-US" altLang="zh-CN" sz="2800" b="1">
                  <a:solidFill>
                    <a:schemeClr val="tx1"/>
                  </a:solidFill>
                </a:rPr>
                <a:t>) = 0</a:t>
              </a:r>
              <a:r>
                <a:rPr kumimoji="0" lang="en-US" altLang="zh-CN" sz="2400" b="1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kumimoji="0" lang="zh-CN" altLang="en-US" sz="2400" b="1">
                  <a:solidFill>
                    <a:schemeClr val="tx1"/>
                  </a:solidFill>
                  <a:latin typeface="宋体" pitchFamily="2" charset="-122"/>
                </a:rPr>
                <a:t>的   </a:t>
              </a:r>
              <a:r>
                <a:rPr kumimoji="0" lang="en-US" altLang="zh-CN" sz="2400" b="1">
                  <a:solidFill>
                    <a:schemeClr val="tx1"/>
                  </a:solidFill>
                  <a:latin typeface="宋体" pitchFamily="2" charset="-122"/>
                </a:rPr>
                <a:t>.</a:t>
              </a:r>
              <a:endParaRPr kumimoji="0" lang="en-US" altLang="zh-CN" sz="2400" b="1">
                <a:solidFill>
                  <a:schemeClr val="tx1"/>
                </a:solidFill>
              </a:endParaRPr>
            </a:p>
          </p:txBody>
        </p:sp>
        <p:pic>
          <p:nvPicPr>
            <p:cNvPr id="15384" name="Picture 3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2550" y="5888038"/>
              <a:ext cx="382588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局部极小点的</a:t>
            </a:r>
            <a:r>
              <a:rPr lang="zh-CN" altLang="en-US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必要</a:t>
            </a:r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条件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828675" y="1336675"/>
            <a:ext cx="582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设 </a:t>
            </a:r>
            <a:r>
              <a:rPr kumimoji="0" lang="en-US" altLang="zh-CN" sz="2400" b="1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是     的局部极小点。令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77875" y="3025775"/>
            <a:ext cx="5651500" cy="457200"/>
            <a:chOff x="754" y="2338"/>
            <a:chExt cx="3560" cy="288"/>
          </a:xfrm>
        </p:grpSpPr>
        <p:sp>
          <p:nvSpPr>
            <p:cNvPr id="15381" name="Text Box 13"/>
            <p:cNvSpPr txBox="1">
              <a:spLocks noChangeArrowheads="1"/>
            </p:cNvSpPr>
            <p:nvPr/>
          </p:nvSpPr>
          <p:spPr bwMode="auto">
            <a:xfrm>
              <a:off x="754" y="2338"/>
              <a:ext cx="35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400" b="1">
                  <a:solidFill>
                    <a:schemeClr val="tx1"/>
                  </a:solidFill>
                  <a:latin typeface="宋体" pitchFamily="2" charset="-122"/>
                </a:rPr>
                <a:t>它在       有零斜率和非负曲率！</a:t>
              </a:r>
            </a:p>
          </p:txBody>
        </p:sp>
        <p:pic>
          <p:nvPicPr>
            <p:cNvPr id="15382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" y="2404"/>
              <a:ext cx="62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6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455738"/>
            <a:ext cx="6477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417638"/>
            <a:ext cx="3825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765175" y="1860550"/>
            <a:ext cx="4999038" cy="922338"/>
            <a:chOff x="765175" y="1860550"/>
            <a:chExt cx="4999038" cy="922338"/>
          </a:xfrm>
        </p:grpSpPr>
        <p:sp>
          <p:nvSpPr>
            <p:cNvPr id="15378" name="Text Box 9"/>
            <p:cNvSpPr txBox="1">
              <a:spLocks noChangeArrowheads="1"/>
            </p:cNvSpPr>
            <p:nvPr/>
          </p:nvSpPr>
          <p:spPr bwMode="auto">
            <a:xfrm>
              <a:off x="765175" y="2314575"/>
              <a:ext cx="1092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400" b="1">
                  <a:solidFill>
                    <a:schemeClr val="tx1"/>
                  </a:solidFill>
                  <a:latin typeface="宋体" pitchFamily="2" charset="-122"/>
                </a:rPr>
                <a:t>考查</a:t>
              </a:r>
            </a:p>
          </p:txBody>
        </p:sp>
        <p:pic>
          <p:nvPicPr>
            <p:cNvPr id="15379" name="Picture 2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9588" y="1860550"/>
              <a:ext cx="2714625" cy="41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0" name="Picture 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238" y="2398713"/>
              <a:ext cx="2663825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790575" y="3495675"/>
            <a:ext cx="4394200" cy="1104900"/>
            <a:chOff x="790575" y="3495675"/>
            <a:chExt cx="4394200" cy="1104900"/>
          </a:xfrm>
        </p:grpSpPr>
        <p:sp>
          <p:nvSpPr>
            <p:cNvPr id="15376" name="Text Box 17"/>
            <p:cNvSpPr txBox="1">
              <a:spLocks noChangeArrowheads="1"/>
            </p:cNvSpPr>
            <p:nvPr/>
          </p:nvSpPr>
          <p:spPr bwMode="auto">
            <a:xfrm>
              <a:off x="790575" y="3495675"/>
              <a:ext cx="4394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400" b="1">
                  <a:solidFill>
                    <a:schemeClr val="tx1"/>
                  </a:solidFill>
                  <a:latin typeface="宋体" pitchFamily="2" charset="-122"/>
                </a:rPr>
                <a:t>故必要条件即对所有 </a:t>
              </a:r>
              <a:r>
                <a:rPr kumimoji="0" lang="en-US" altLang="zh-CN" sz="2800" b="1" i="1">
                  <a:solidFill>
                    <a:schemeClr val="tx1"/>
                  </a:solidFill>
                </a:rPr>
                <a:t>p</a:t>
              </a:r>
              <a:r>
                <a:rPr kumimoji="0" lang="zh-CN" altLang="en-US" sz="2400" b="1">
                  <a:solidFill>
                    <a:schemeClr val="tx1"/>
                  </a:solidFill>
                </a:rPr>
                <a:t>，有</a:t>
              </a:r>
            </a:p>
          </p:txBody>
        </p:sp>
        <p:pic>
          <p:nvPicPr>
            <p:cNvPr id="15377" name="Picture 3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113" y="4125913"/>
              <a:ext cx="4008437" cy="474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5370" name="Object 32"/>
          <p:cNvGraphicFramePr>
            <a:graphicFrameLocks noChangeAspect="1"/>
          </p:cNvGraphicFramePr>
          <p:nvPr/>
        </p:nvGraphicFramePr>
        <p:xfrm>
          <a:off x="5140325" y="1463675"/>
          <a:ext cx="3965575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Visio" r:id="rId10" imgW="2471562" imgH="1670141" progId="Visio.Drawing.11">
                  <p:embed/>
                </p:oleObj>
              </mc:Choice>
              <mc:Fallback>
                <p:oleObj name="Visio" r:id="rId10" imgW="2471562" imgH="1670141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1463675"/>
                        <a:ext cx="3965575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22"/>
          <p:cNvGrpSpPr>
            <a:grpSpLocks/>
          </p:cNvGrpSpPr>
          <p:nvPr/>
        </p:nvGrpSpPr>
        <p:grpSpPr bwMode="auto">
          <a:xfrm>
            <a:off x="825500" y="4765675"/>
            <a:ext cx="7572375" cy="492125"/>
            <a:chOff x="825500" y="4765675"/>
            <a:chExt cx="7572375" cy="492125"/>
          </a:xfrm>
        </p:grpSpPr>
        <p:sp>
          <p:nvSpPr>
            <p:cNvPr id="15372" name="Text Box 21"/>
            <p:cNvSpPr txBox="1">
              <a:spLocks noChangeArrowheads="1"/>
            </p:cNvSpPr>
            <p:nvPr/>
          </p:nvSpPr>
          <p:spPr bwMode="auto">
            <a:xfrm>
              <a:off x="3254375" y="4765675"/>
              <a:ext cx="5143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400" b="1">
                  <a:solidFill>
                    <a:schemeClr val="tx1"/>
                  </a:solidFill>
                </a:rPr>
                <a:t>(</a:t>
              </a:r>
              <a:r>
                <a:rPr kumimoji="0" lang="zh-CN" altLang="en-US" sz="2400" b="1">
                  <a:solidFill>
                    <a:schemeClr val="tx1"/>
                  </a:solidFill>
                </a:rPr>
                <a:t>一阶条件</a:t>
              </a:r>
              <a:r>
                <a:rPr kumimoji="0" lang="en-US" altLang="zh-CN" sz="2400" b="1">
                  <a:solidFill>
                    <a:schemeClr val="tx1"/>
                  </a:solidFill>
                </a:rPr>
                <a:t>)</a:t>
              </a:r>
              <a:r>
                <a:rPr kumimoji="0" lang="zh-CN" altLang="en-US" sz="2400" b="1">
                  <a:solidFill>
                    <a:schemeClr val="tx1"/>
                  </a:solidFill>
                </a:rPr>
                <a:t>，     </a:t>
              </a:r>
              <a:r>
                <a:rPr kumimoji="0" lang="zh-CN" altLang="en-US" sz="2400" b="1">
                  <a:solidFill>
                    <a:schemeClr val="tx1"/>
                  </a:solidFill>
                  <a:latin typeface="宋体" pitchFamily="2" charset="-122"/>
                </a:rPr>
                <a:t>半正定</a:t>
              </a:r>
              <a:r>
                <a:rPr kumimoji="0" lang="en-US" altLang="zh-CN" sz="2400" b="1">
                  <a:solidFill>
                    <a:schemeClr val="tx1"/>
                  </a:solidFill>
                  <a:latin typeface="宋体" pitchFamily="2" charset="-122"/>
                </a:rPr>
                <a:t>(</a:t>
              </a:r>
              <a:r>
                <a:rPr kumimoji="0" lang="zh-CN" altLang="en-US" sz="2400" b="1">
                  <a:solidFill>
                    <a:schemeClr val="tx1"/>
                  </a:solidFill>
                  <a:latin typeface="宋体" pitchFamily="2" charset="-122"/>
                </a:rPr>
                <a:t>二阶条件</a:t>
              </a:r>
              <a:r>
                <a:rPr kumimoji="0" lang="en-US" altLang="zh-CN" sz="2400" b="1">
                  <a:solidFill>
                    <a:schemeClr val="tx1"/>
                  </a:solidFill>
                  <a:latin typeface="宋体" pitchFamily="2" charset="-122"/>
                </a:rPr>
                <a:t>)</a:t>
              </a:r>
              <a:endParaRPr kumimoji="0" lang="en-US" altLang="zh-CN" sz="2400" b="1">
                <a:solidFill>
                  <a:schemeClr val="tx1"/>
                </a:solidFill>
              </a:endParaRPr>
            </a:p>
          </p:txBody>
        </p:sp>
        <p:sp>
          <p:nvSpPr>
            <p:cNvPr id="15373" name="Text Box 22"/>
            <p:cNvSpPr txBox="1">
              <a:spLocks noChangeArrowheads="1"/>
            </p:cNvSpPr>
            <p:nvPr/>
          </p:nvSpPr>
          <p:spPr bwMode="auto">
            <a:xfrm>
              <a:off x="825500" y="4800600"/>
              <a:ext cx="1473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7030A0"/>
                  </a:solidFill>
                </a:rPr>
                <a:t>等价地</a:t>
              </a:r>
            </a:p>
          </p:txBody>
        </p:sp>
        <p:pic>
          <p:nvPicPr>
            <p:cNvPr id="15374" name="Picture 3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688" y="4816475"/>
              <a:ext cx="1265237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3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038" y="4851400"/>
              <a:ext cx="4540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局部极小点的</a:t>
            </a:r>
            <a:r>
              <a:rPr lang="zh-CN" altLang="en-US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充分</a:t>
            </a:r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条件</a:t>
            </a:r>
          </a:p>
        </p:txBody>
      </p:sp>
      <p:sp>
        <p:nvSpPr>
          <p:cNvPr id="443402" name="Text Box 10"/>
          <p:cNvSpPr txBox="1">
            <a:spLocks noChangeArrowheads="1"/>
          </p:cNvSpPr>
          <p:nvPr/>
        </p:nvSpPr>
        <p:spPr bwMode="auto">
          <a:xfrm>
            <a:off x="1003300" y="4110038"/>
            <a:ext cx="437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所以</a:t>
            </a:r>
            <a:r>
              <a:rPr lang="en-US" altLang="zh-CN" sz="2400" b="1" i="1">
                <a:solidFill>
                  <a:schemeClr val="tx1"/>
                </a:solidFill>
              </a:rPr>
              <a:t>x</a:t>
            </a:r>
            <a:r>
              <a:rPr lang="en-US" altLang="zh-CN" sz="2400" b="1">
                <a:solidFill>
                  <a:schemeClr val="tx1"/>
                </a:solidFill>
              </a:rPr>
              <a:t>*</a:t>
            </a:r>
            <a:r>
              <a:rPr lang="zh-CN" altLang="en-US" sz="2400" b="1">
                <a:solidFill>
                  <a:schemeClr val="tx1"/>
                </a:solidFill>
              </a:rPr>
              <a:t>是严格局部极小点；</a:t>
            </a:r>
          </a:p>
        </p:txBody>
      </p:sp>
      <p:sp>
        <p:nvSpPr>
          <p:cNvPr id="26639" name="Text Box 13"/>
          <p:cNvSpPr txBox="1">
            <a:spLocks noChangeArrowheads="1"/>
          </p:cNvSpPr>
          <p:nvPr/>
        </p:nvSpPr>
        <p:spPr bwMode="auto">
          <a:xfrm>
            <a:off x="993775" y="5624513"/>
            <a:ext cx="5184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所以二阶充分条件是</a:t>
            </a:r>
            <a:r>
              <a:rPr lang="zh-CN" altLang="en-US" sz="2400" b="1">
                <a:solidFill>
                  <a:srgbClr val="7030A0"/>
                </a:solidFill>
              </a:rPr>
              <a:t>非</a:t>
            </a:r>
            <a:r>
              <a:rPr lang="zh-CN" altLang="en-US" sz="2400" b="1">
                <a:solidFill>
                  <a:schemeClr val="tx1"/>
                </a:solidFill>
              </a:rPr>
              <a:t>必要的</a:t>
            </a:r>
            <a:r>
              <a:rPr lang="en-US" altLang="zh-CN" sz="2400" b="1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16389" name="组合 17"/>
          <p:cNvGrpSpPr>
            <a:grpSpLocks/>
          </p:cNvGrpSpPr>
          <p:nvPr/>
        </p:nvGrpSpPr>
        <p:grpSpPr bwMode="auto">
          <a:xfrm>
            <a:off x="660400" y="1079500"/>
            <a:ext cx="5816600" cy="809625"/>
            <a:chOff x="660400" y="1333500"/>
            <a:chExt cx="5816600" cy="809625"/>
          </a:xfrm>
        </p:grpSpPr>
        <p:sp>
          <p:nvSpPr>
            <p:cNvPr id="16404" name="Text Box 17"/>
            <p:cNvSpPr txBox="1">
              <a:spLocks noChangeArrowheads="1"/>
            </p:cNvSpPr>
            <p:nvPr/>
          </p:nvSpPr>
          <p:spPr bwMode="auto">
            <a:xfrm>
              <a:off x="660400" y="1333500"/>
              <a:ext cx="5816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7030A0"/>
                  </a:solidFill>
                </a:rPr>
                <a:t>定理</a:t>
              </a:r>
              <a:r>
                <a:rPr lang="en-US" altLang="zh-CN" sz="2400" b="1">
                  <a:solidFill>
                    <a:schemeClr val="tx1"/>
                  </a:solidFill>
                </a:rPr>
                <a:t>      </a:t>
              </a:r>
              <a:r>
                <a:rPr lang="zh-CN" altLang="en-US" sz="2400" b="1">
                  <a:solidFill>
                    <a:schemeClr val="tx1"/>
                  </a:solidFill>
                </a:rPr>
                <a:t>是</a:t>
              </a:r>
              <a:r>
                <a:rPr lang="zh-CN" altLang="en-US" sz="2400" b="1">
                  <a:solidFill>
                    <a:srgbClr val="7030A0"/>
                  </a:solidFill>
                </a:rPr>
                <a:t>严格局部</a:t>
              </a:r>
              <a:r>
                <a:rPr lang="zh-CN" altLang="en-US" sz="2400" b="1">
                  <a:solidFill>
                    <a:schemeClr val="tx1"/>
                  </a:solidFill>
                </a:rPr>
                <a:t>极小点的充分条件是</a:t>
              </a:r>
            </a:p>
          </p:txBody>
        </p:sp>
        <p:sp>
          <p:nvSpPr>
            <p:cNvPr id="16405" name="Text Box 20"/>
            <p:cNvSpPr txBox="1">
              <a:spLocks noChangeArrowheads="1"/>
            </p:cNvSpPr>
            <p:nvPr/>
          </p:nvSpPr>
          <p:spPr bwMode="auto">
            <a:xfrm>
              <a:off x="3698875" y="1679575"/>
              <a:ext cx="1701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400" b="1">
                  <a:solidFill>
                    <a:schemeClr val="tx1"/>
                  </a:solidFill>
                </a:rPr>
                <a:t>，    </a:t>
              </a:r>
              <a:r>
                <a:rPr kumimoji="0" lang="zh-CN" altLang="en-US" sz="2400" b="1">
                  <a:solidFill>
                    <a:schemeClr val="tx1"/>
                  </a:solidFill>
                  <a:latin typeface="宋体" pitchFamily="2" charset="-122"/>
                </a:rPr>
                <a:t>正定</a:t>
              </a:r>
              <a:r>
                <a:rPr kumimoji="0" lang="en-US" altLang="zh-CN" sz="2400" b="1">
                  <a:solidFill>
                    <a:schemeClr val="tx1"/>
                  </a:solidFill>
                  <a:latin typeface="宋体" pitchFamily="2" charset="-122"/>
                </a:rPr>
                <a:t>.</a:t>
              </a:r>
              <a:endParaRPr kumimoji="0" lang="en-US" altLang="zh-CN" sz="2400" b="1">
                <a:solidFill>
                  <a:schemeClr val="tx1"/>
                </a:solidFill>
              </a:endParaRPr>
            </a:p>
          </p:txBody>
        </p:sp>
        <p:pic>
          <p:nvPicPr>
            <p:cNvPr id="16406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1450" y="1366838"/>
              <a:ext cx="382588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7788" y="1760538"/>
              <a:ext cx="1138237" cy="38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8" name="Picture 2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938" y="1790700"/>
              <a:ext cx="4540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638175" y="1908175"/>
            <a:ext cx="8024813" cy="457200"/>
            <a:chOff x="638175" y="2162175"/>
            <a:chExt cx="8024813" cy="457200"/>
          </a:xfrm>
        </p:grpSpPr>
        <p:sp>
          <p:nvSpPr>
            <p:cNvPr id="16402" name="Text Box 4"/>
            <p:cNvSpPr txBox="1">
              <a:spLocks noChangeArrowheads="1"/>
            </p:cNvSpPr>
            <p:nvPr/>
          </p:nvSpPr>
          <p:spPr bwMode="auto">
            <a:xfrm>
              <a:off x="638175" y="2162175"/>
              <a:ext cx="4394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400" b="1">
                  <a:solidFill>
                    <a:schemeClr val="tx1"/>
                  </a:solidFill>
                  <a:latin typeface="宋体" pitchFamily="2" charset="-122"/>
                </a:rPr>
                <a:t>例 </a:t>
              </a:r>
              <a:r>
                <a:rPr kumimoji="0" lang="zh-CN" altLang="en-US" sz="2400" b="1">
                  <a:solidFill>
                    <a:schemeClr val="tx1"/>
                  </a:solidFill>
                </a:rPr>
                <a:t>考虑</a:t>
              </a:r>
              <a:r>
                <a:rPr kumimoji="0" lang="en-US" altLang="zh-CN" sz="2400" b="1">
                  <a:solidFill>
                    <a:schemeClr val="tx1"/>
                  </a:solidFill>
                </a:rPr>
                <a:t>Rosenbrock</a:t>
              </a:r>
              <a:r>
                <a:rPr kumimoji="0" lang="zh-CN" altLang="en-US" sz="2400" b="1">
                  <a:solidFill>
                    <a:schemeClr val="tx1"/>
                  </a:solidFill>
                </a:rPr>
                <a:t>函数</a:t>
              </a:r>
              <a:endParaRPr kumimoji="0" lang="zh-CN" altLang="en-US" sz="2400" b="1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pic>
          <p:nvPicPr>
            <p:cNvPr id="16403" name="Picture 2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913" y="2206625"/>
              <a:ext cx="4664075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650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359025"/>
            <a:ext cx="6265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990600" y="3081338"/>
            <a:ext cx="6235700" cy="1090612"/>
            <a:chOff x="1282700" y="3589338"/>
            <a:chExt cx="6235700" cy="1090612"/>
          </a:xfrm>
        </p:grpSpPr>
        <p:sp>
          <p:nvSpPr>
            <p:cNvPr id="16399" name="Text Box 8"/>
            <p:cNvSpPr txBox="1">
              <a:spLocks noChangeArrowheads="1"/>
            </p:cNvSpPr>
            <p:nvPr/>
          </p:nvSpPr>
          <p:spPr bwMode="auto">
            <a:xfrm>
              <a:off x="1282700" y="3594100"/>
              <a:ext cx="299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在                            处</a:t>
              </a:r>
            </a:p>
          </p:txBody>
        </p:sp>
        <p:pic>
          <p:nvPicPr>
            <p:cNvPr id="16400" name="Picture 2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450" y="3589338"/>
              <a:ext cx="201612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1" name="Picture 2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3650" y="4051300"/>
              <a:ext cx="4984750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654" name="Picture 3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6038850"/>
            <a:ext cx="4003675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1714500" y="5911850"/>
            <a:ext cx="2501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i="1"/>
              <a:t>f </a:t>
            </a:r>
            <a:r>
              <a:rPr lang="en-US" altLang="zh-CN" sz="3200" b="1"/>
              <a:t>(</a:t>
            </a:r>
            <a:r>
              <a:rPr lang="en-US" altLang="zh-CN" sz="3200" b="1" i="1"/>
              <a:t>x</a:t>
            </a:r>
            <a:r>
              <a:rPr lang="en-US" altLang="zh-CN" sz="3200" b="1"/>
              <a:t>)</a:t>
            </a:r>
            <a:r>
              <a:rPr lang="en-US" altLang="zh-CN" b="1"/>
              <a:t> </a:t>
            </a:r>
            <a:r>
              <a:rPr lang="en-US" altLang="zh-CN" sz="3200" b="1"/>
              <a:t>= </a:t>
            </a:r>
            <a:r>
              <a:rPr lang="en-US" altLang="zh-CN" sz="3200" b="1" i="1"/>
              <a:t>x</a:t>
            </a:r>
            <a:r>
              <a:rPr lang="en-US" altLang="zh-CN" sz="3200" b="1"/>
              <a:t> </a:t>
            </a:r>
            <a:r>
              <a:rPr lang="en-US" altLang="zh-CN" sz="3200" b="1" baseline="30000"/>
              <a:t>2</a:t>
            </a:r>
            <a:r>
              <a:rPr lang="en-US" altLang="zh-CN" sz="3200" b="1"/>
              <a:t>,</a:t>
            </a:r>
            <a:endParaRPr lang="en-US" altLang="zh-CN" sz="3200" b="1" baseline="30000"/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028700" y="4656138"/>
            <a:ext cx="4884738" cy="971550"/>
            <a:chOff x="1028700" y="4656435"/>
            <a:chExt cx="4884738" cy="971253"/>
          </a:xfrm>
        </p:grpSpPr>
        <p:pic>
          <p:nvPicPr>
            <p:cNvPr id="16397" name="Picture 2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8" y="5167313"/>
              <a:ext cx="48768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8" name="TextBox 1"/>
            <p:cNvSpPr txBox="1">
              <a:spLocks noChangeArrowheads="1"/>
            </p:cNvSpPr>
            <p:nvPr/>
          </p:nvSpPr>
          <p:spPr bwMode="auto">
            <a:xfrm>
              <a:off x="1028700" y="4656435"/>
              <a:ext cx="33702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latin typeface="黑体" pitchFamily="2" charset="-122"/>
                  <a:ea typeface="黑体" pitchFamily="2" charset="-122"/>
                </a:rPr>
                <a:t>当</a:t>
              </a:r>
              <a:r>
                <a:rPr lang="en-US" altLang="zh-CN" sz="2400" b="1" i="1">
                  <a:ea typeface="黑体" pitchFamily="2" charset="-122"/>
                  <a:cs typeface="Times New Roman" pitchFamily="18" charset="0"/>
                </a:rPr>
                <a:t>G</a:t>
              </a:r>
              <a:r>
                <a:rPr lang="zh-CN" altLang="en-US" sz="2400">
                  <a:latin typeface="黑体" pitchFamily="2" charset="-122"/>
                  <a:ea typeface="黑体" pitchFamily="2" charset="-122"/>
                </a:rPr>
                <a:t>半正定但奇异时，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0"/>
              <p:cNvSpPr txBox="1">
                <a:spLocks noChangeArrowheads="1"/>
              </p:cNvSpPr>
              <p:nvPr/>
            </p:nvSpPr>
            <p:spPr bwMode="auto">
              <a:xfrm>
                <a:off x="4702175" y="4302195"/>
                <a:ext cx="3971925" cy="70788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因为目标函数取非负值，且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处目标值为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0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003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是全局极小点</a:t>
                </a:r>
              </a:p>
            </p:txBody>
          </p:sp>
        </mc:Choice>
        <mc:Fallback xmlns="">
          <p:sp>
            <p:nvSpPr>
              <p:cNvPr id="23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2175" y="4302195"/>
                <a:ext cx="3971925" cy="707886"/>
              </a:xfrm>
              <a:prstGeom prst="rect">
                <a:avLst/>
              </a:prstGeom>
              <a:blipFill rotWithShape="1">
                <a:blip r:embed="rId11"/>
                <a:stretch>
                  <a:fillRect l="-1534" t="-5172" b="-13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2" grpId="0"/>
      <p:bldP spid="26639" grpId="0"/>
      <p:bldP spid="21526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局部极小点的</a:t>
            </a:r>
            <a:r>
              <a:rPr lang="zh-CN" altLang="en-US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充分</a:t>
            </a:r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条件</a:t>
            </a:r>
            <a:r>
              <a:rPr lang="en-US" altLang="zh-CN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069975" y="1641475"/>
            <a:ext cx="78613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95300" indent="-4953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如何判断矩阵的正定性：</a:t>
            </a:r>
          </a:p>
          <a:p>
            <a:pPr eaLnBrk="1" hangingPunct="1">
              <a:spcBef>
                <a:spcPct val="50000"/>
              </a:spcBef>
              <a:buFontTx/>
              <a:buAutoNum type="romanLcParenBoth"/>
            </a:pPr>
            <a:r>
              <a:rPr kumimoji="0" lang="zh-CN" altLang="en-US" sz="2400" b="1">
                <a:solidFill>
                  <a:schemeClr val="tx1"/>
                </a:solidFill>
                <a:latin typeface="宋体" pitchFamily="2" charset="-122"/>
              </a:rPr>
              <a:t>   的所有特征值大于零；</a:t>
            </a:r>
          </a:p>
          <a:p>
            <a:pPr eaLnBrk="1" hangingPunct="1">
              <a:spcBef>
                <a:spcPct val="50000"/>
              </a:spcBef>
              <a:buFontTx/>
              <a:buAutoNum type="romanLcParenBoth"/>
            </a:pPr>
            <a:r>
              <a:rPr kumimoji="0" lang="zh-CN" altLang="en-US" sz="2400" b="1">
                <a:solidFill>
                  <a:schemeClr val="tx1"/>
                </a:solidFill>
              </a:rPr>
              <a:t>      的所有</a:t>
            </a:r>
            <a:r>
              <a:rPr kumimoji="0" lang="zh-CN" altLang="en-US" sz="2400" b="1">
                <a:solidFill>
                  <a:srgbClr val="7030A0"/>
                </a:solidFill>
              </a:rPr>
              <a:t>顺序</a:t>
            </a:r>
            <a:r>
              <a:rPr kumimoji="0" lang="zh-CN" altLang="en-US" sz="2400" b="1">
                <a:solidFill>
                  <a:schemeClr val="tx1"/>
                </a:solidFill>
              </a:rPr>
              <a:t>主子式大于零；</a:t>
            </a:r>
          </a:p>
          <a:p>
            <a:pPr eaLnBrk="1" hangingPunct="1">
              <a:spcBef>
                <a:spcPct val="50000"/>
              </a:spcBef>
              <a:buFontTx/>
              <a:buAutoNum type="romanLcParenBoth"/>
            </a:pPr>
            <a:r>
              <a:rPr kumimoji="0" lang="zh-CN" altLang="en-US" sz="2400" b="1">
                <a:solidFill>
                  <a:schemeClr val="tx1"/>
                </a:solidFill>
              </a:rPr>
              <a:t>       的</a:t>
            </a:r>
            <a:r>
              <a:rPr kumimoji="0" lang="en-US" altLang="zh-CN" sz="2400" b="1">
                <a:solidFill>
                  <a:schemeClr val="tx1"/>
                </a:solidFill>
              </a:rPr>
              <a:t>Cholesky</a:t>
            </a:r>
            <a:r>
              <a:rPr kumimoji="0" lang="zh-CN" altLang="en-US" sz="2400" b="1">
                <a:solidFill>
                  <a:schemeClr val="tx1"/>
                </a:solidFill>
              </a:rPr>
              <a:t>分解 </a:t>
            </a:r>
            <a:r>
              <a:rPr kumimoji="0" lang="en-US" altLang="zh-CN" sz="2400" b="1" i="1">
                <a:solidFill>
                  <a:schemeClr val="tx1"/>
                </a:solidFill>
              </a:rPr>
              <a:t>LL</a:t>
            </a:r>
            <a:r>
              <a:rPr kumimoji="0" lang="en-US" altLang="zh-CN" sz="2400" b="1" baseline="30000">
                <a:solidFill>
                  <a:schemeClr val="tx1"/>
                </a:solidFill>
              </a:rPr>
              <a:t>T </a:t>
            </a:r>
            <a:r>
              <a:rPr kumimoji="0" lang="zh-CN" altLang="en-US" sz="2400" b="1">
                <a:solidFill>
                  <a:schemeClr val="tx1"/>
                </a:solidFill>
              </a:rPr>
              <a:t>存在，其中 </a:t>
            </a:r>
            <a:r>
              <a:rPr kumimoji="0" lang="en-US" altLang="zh-CN" sz="2400" b="1" i="1">
                <a:solidFill>
                  <a:schemeClr val="tx1"/>
                </a:solidFill>
              </a:rPr>
              <a:t>L </a:t>
            </a:r>
            <a:r>
              <a:rPr kumimoji="0" lang="zh-CN" altLang="en-US" sz="2400" b="1">
                <a:solidFill>
                  <a:schemeClr val="tx1"/>
                </a:solidFill>
              </a:rPr>
              <a:t>是下三角矩阵，且 </a:t>
            </a:r>
            <a:r>
              <a:rPr kumimoji="0" lang="en-US" altLang="zh-CN" sz="2400" b="1" i="1">
                <a:solidFill>
                  <a:schemeClr val="tx1"/>
                </a:solidFill>
              </a:rPr>
              <a:t>l</a:t>
            </a:r>
            <a:r>
              <a:rPr kumimoji="0" lang="en-US" altLang="zh-CN" sz="2400" b="1" i="1" baseline="-25000">
                <a:solidFill>
                  <a:schemeClr val="tx1"/>
                </a:solidFill>
              </a:rPr>
              <a:t>ii </a:t>
            </a:r>
            <a:r>
              <a:rPr kumimoji="0" lang="en-US" altLang="zh-CN" sz="2400" b="1">
                <a:solidFill>
                  <a:schemeClr val="tx1"/>
                </a:solidFill>
              </a:rPr>
              <a:t>&gt; 0</a:t>
            </a:r>
            <a:r>
              <a:rPr kumimoji="0" lang="zh-CN" altLang="en-US" sz="2400" b="1">
                <a:solidFill>
                  <a:schemeClr val="tx1"/>
                </a:solidFill>
              </a:rPr>
              <a:t> ；</a:t>
            </a:r>
            <a:endParaRPr kumimoji="0" lang="en-US" altLang="zh-CN" sz="2400" b="1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AutoNum type="romanLcParenBoth"/>
            </a:pPr>
            <a:r>
              <a:rPr kumimoji="0" lang="zh-CN" altLang="en-US" sz="2400" b="1">
                <a:solidFill>
                  <a:schemeClr val="tx1"/>
                </a:solidFill>
              </a:rPr>
              <a:t>       的</a:t>
            </a:r>
            <a:r>
              <a:rPr kumimoji="0" lang="en-US" altLang="zh-CN" sz="2400" b="1" i="1">
                <a:solidFill>
                  <a:schemeClr val="tx1"/>
                </a:solidFill>
              </a:rPr>
              <a:t>LDL</a:t>
            </a:r>
            <a:r>
              <a:rPr kumimoji="0" lang="en-US" altLang="zh-CN" sz="2400" b="1" baseline="30000">
                <a:solidFill>
                  <a:schemeClr val="tx1"/>
                </a:solidFill>
              </a:rPr>
              <a:t>T</a:t>
            </a:r>
            <a:r>
              <a:rPr kumimoji="0" lang="zh-CN" altLang="en-US" sz="2400" b="1">
                <a:solidFill>
                  <a:schemeClr val="tx1"/>
                </a:solidFill>
              </a:rPr>
              <a:t>分解存在，其中</a:t>
            </a:r>
            <a:r>
              <a:rPr kumimoji="0" lang="en-US" altLang="zh-CN" sz="2400" b="1" i="1">
                <a:solidFill>
                  <a:schemeClr val="tx1"/>
                </a:solidFill>
              </a:rPr>
              <a:t>L</a:t>
            </a:r>
            <a:r>
              <a:rPr kumimoji="0" lang="zh-CN" altLang="en-US" sz="2400" b="1">
                <a:solidFill>
                  <a:schemeClr val="tx1"/>
                </a:solidFill>
              </a:rPr>
              <a:t>是单位下三角矩阵；</a:t>
            </a:r>
            <a:r>
              <a:rPr kumimoji="0" lang="en-US" altLang="zh-CN" sz="2400" b="1" i="1">
                <a:solidFill>
                  <a:schemeClr val="tx1"/>
                </a:solidFill>
              </a:rPr>
              <a:t>D</a:t>
            </a:r>
            <a:r>
              <a:rPr kumimoji="0" lang="zh-CN" altLang="en-US" sz="2400" b="1">
                <a:solidFill>
                  <a:schemeClr val="tx1"/>
                </a:solidFill>
              </a:rPr>
              <a:t>是对角矩阵，且 </a:t>
            </a:r>
            <a:r>
              <a:rPr kumimoji="0" lang="en-US" altLang="zh-CN" sz="2400" b="1" i="1">
                <a:solidFill>
                  <a:schemeClr val="tx1"/>
                </a:solidFill>
              </a:rPr>
              <a:t>d</a:t>
            </a:r>
            <a:r>
              <a:rPr kumimoji="0" lang="en-US" altLang="zh-CN" sz="2400" b="1" i="1" baseline="-25000">
                <a:solidFill>
                  <a:schemeClr val="tx1"/>
                </a:solidFill>
              </a:rPr>
              <a:t>i </a:t>
            </a:r>
            <a:r>
              <a:rPr kumimoji="0" lang="en-US" altLang="zh-CN" sz="2400" b="1">
                <a:solidFill>
                  <a:schemeClr val="tx1"/>
                </a:solidFill>
              </a:rPr>
              <a:t>&gt; 0;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324100"/>
            <a:ext cx="4540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2832100"/>
            <a:ext cx="4540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3403600"/>
            <a:ext cx="4540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4292600"/>
            <a:ext cx="4540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稳定点的类型</a:t>
            </a:r>
          </a:p>
        </p:txBody>
      </p:sp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549275" y="1384300"/>
          <a:ext cx="253523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5" name="Visio" r:id="rId3" imgW="1392489" imgH="1067044" progId="Visio.Drawing.11">
                  <p:embed/>
                </p:oleObj>
              </mc:Choice>
              <mc:Fallback>
                <p:oleObj name="Visio" r:id="rId3" imgW="1392489" imgH="106704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384300"/>
                        <a:ext cx="2535238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7"/>
          <p:cNvGraphicFramePr>
            <a:graphicFrameLocks noChangeAspect="1"/>
          </p:cNvGraphicFramePr>
          <p:nvPr/>
        </p:nvGraphicFramePr>
        <p:xfrm>
          <a:off x="2949575" y="1277938"/>
          <a:ext cx="26511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6" name="Visio" r:id="rId5" imgW="1392489" imgH="1025103" progId="Visio.Drawing.11">
                  <p:embed/>
                </p:oleObj>
              </mc:Choice>
              <mc:Fallback>
                <p:oleObj name="Visio" r:id="rId5" imgW="1392489" imgH="102510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1277938"/>
                        <a:ext cx="265112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8"/>
          <p:cNvGraphicFramePr>
            <a:graphicFrameLocks noChangeAspect="1"/>
          </p:cNvGraphicFramePr>
          <p:nvPr/>
        </p:nvGraphicFramePr>
        <p:xfrm>
          <a:off x="6030913" y="1552575"/>
          <a:ext cx="2690812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7" name="Visio" r:id="rId7" imgW="1831726" imgH="1187338" progId="Visio.Drawing.11">
                  <p:embed/>
                </p:oleObj>
              </mc:Choice>
              <mc:Fallback>
                <p:oleObj name="Visio" r:id="rId7" imgW="1831726" imgH="1187338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1552575"/>
                        <a:ext cx="2690812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9"/>
          <p:cNvGraphicFramePr>
            <a:graphicFrameLocks noChangeAspect="1"/>
          </p:cNvGraphicFramePr>
          <p:nvPr/>
        </p:nvGraphicFramePr>
        <p:xfrm>
          <a:off x="877888" y="3625850"/>
          <a:ext cx="3133725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8" name="Visio" r:id="rId9" imgW="1724111" imgH="1561876" progId="Visio.Drawing.11">
                  <p:embed/>
                </p:oleObj>
              </mc:Choice>
              <mc:Fallback>
                <p:oleObj name="Visio" r:id="rId9" imgW="1724111" imgH="1561876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3625850"/>
                        <a:ext cx="3133725" cy="284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0"/>
          <p:cNvGraphicFramePr>
            <a:graphicFrameLocks noChangeAspect="1"/>
          </p:cNvGraphicFramePr>
          <p:nvPr/>
        </p:nvGraphicFramePr>
        <p:xfrm>
          <a:off x="5048250" y="3683000"/>
          <a:ext cx="3136900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9" name="Visio" r:id="rId11" imgW="1714033" imgH="1525788" progId="Visio.Drawing.11">
                  <p:embed/>
                </p:oleObj>
              </mc:Choice>
              <mc:Fallback>
                <p:oleObj name="Visio" r:id="rId11" imgW="1714033" imgH="1525788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3683000"/>
                        <a:ext cx="3136900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upload.wikimedia.org/wikipedia/commons/thumb/1/1e/Saddle_point.svg/300px-Saddle_poi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355600"/>
            <a:ext cx="4656138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4" descr="https://upload.wikimedia.org/wikipedia/commons/thumb/a/ac/Saddle_Point_between_maxima.svg/300px-Saddle_Point_between_maxim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2794000"/>
            <a:ext cx="4673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711200" y="1866900"/>
            <a:ext cx="78613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1" eaLnBrk="1" hangingPunct="1"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等高线和函数图形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射线和直线的参数方程</a:t>
            </a:r>
            <a:r>
              <a:rPr lang="en-US" altLang="zh-CN" sz="28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多元函数沿直线的斜率和曲率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线性函数和二次函数</a:t>
            </a:r>
            <a:endParaRPr lang="en-US" altLang="zh-CN" sz="28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多元函数的泰勒展式</a:t>
            </a: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143000" y="838200"/>
            <a:ext cx="74295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多元微积分基础－</a:t>
            </a:r>
            <a:r>
              <a:rPr lang="zh-CN" altLang="en-US" sz="44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基本概念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19150" y="152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凸函数的定义</a:t>
            </a:r>
          </a:p>
        </p:txBody>
      </p:sp>
      <p:sp>
        <p:nvSpPr>
          <p:cNvPr id="453640" name="Text Box 8"/>
          <p:cNvSpPr txBox="1">
            <a:spLocks noChangeArrowheads="1"/>
          </p:cNvSpPr>
          <p:nvPr/>
        </p:nvSpPr>
        <p:spPr bwMode="auto">
          <a:xfrm>
            <a:off x="685800" y="4548188"/>
            <a:ext cx="80391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7030A0"/>
                </a:solidFill>
              </a:rPr>
              <a:t>命题</a:t>
            </a:r>
            <a:r>
              <a:rPr lang="en-US" altLang="zh-CN" sz="2400" b="1">
                <a:solidFill>
                  <a:srgbClr val="7030A0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若 </a:t>
            </a:r>
            <a:r>
              <a:rPr lang="en-US" altLang="zh-CN" sz="2800" b="1" i="1">
                <a:solidFill>
                  <a:schemeClr val="tx1"/>
                </a:solidFill>
              </a:rPr>
              <a:t>f</a:t>
            </a:r>
            <a:r>
              <a:rPr lang="en-US" altLang="zh-CN" sz="2800" b="1" i="1" baseline="-25000">
                <a:solidFill>
                  <a:schemeClr val="tx1"/>
                </a:solidFill>
              </a:rPr>
              <a:t>i</a:t>
            </a:r>
            <a:r>
              <a:rPr lang="en-US" altLang="zh-CN" sz="2800" b="1">
                <a:solidFill>
                  <a:schemeClr val="tx1"/>
                </a:solidFill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</a:rPr>
              <a:t>x</a:t>
            </a:r>
            <a:r>
              <a:rPr lang="en-US" altLang="zh-CN" sz="2800" b="1">
                <a:solidFill>
                  <a:schemeClr val="tx1"/>
                </a:solidFill>
              </a:rPr>
              <a:t>), </a:t>
            </a:r>
            <a:r>
              <a:rPr lang="en-US" altLang="zh-CN" sz="2800" b="1" i="1">
                <a:solidFill>
                  <a:schemeClr val="tx1"/>
                </a:solidFill>
              </a:rPr>
              <a:t>i </a:t>
            </a:r>
            <a:r>
              <a:rPr lang="en-US" altLang="zh-CN" sz="2800" b="1">
                <a:solidFill>
                  <a:schemeClr val="tx1"/>
                </a:solidFill>
              </a:rPr>
              <a:t>= 1, …, </a:t>
            </a:r>
            <a:r>
              <a:rPr lang="en-US" altLang="zh-CN" sz="2800" b="1" i="1">
                <a:solidFill>
                  <a:schemeClr val="tx1"/>
                </a:solidFill>
              </a:rPr>
              <a:t>m</a:t>
            </a:r>
            <a:r>
              <a:rPr lang="en-US" altLang="zh-CN" sz="2400" b="1" i="1">
                <a:solidFill>
                  <a:schemeClr val="tx1"/>
                </a:solidFill>
              </a:rPr>
              <a:t> ,</a:t>
            </a:r>
            <a:r>
              <a:rPr lang="zh-CN" altLang="en-US" sz="2400" b="1">
                <a:solidFill>
                  <a:schemeClr val="tx1"/>
                </a:solidFill>
              </a:rPr>
              <a:t>是凸集 </a:t>
            </a:r>
            <a:r>
              <a:rPr lang="en-US" altLang="zh-CN" sz="2800" b="1" i="1">
                <a:solidFill>
                  <a:schemeClr val="tx1"/>
                </a:solidFill>
              </a:rPr>
              <a:t>C</a:t>
            </a:r>
            <a:r>
              <a:rPr lang="en-US" altLang="zh-CN" sz="2400" b="1" i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上的凸函数，则它们的非负线性组合仍然是 </a:t>
            </a:r>
            <a:r>
              <a:rPr lang="en-US" altLang="zh-CN" sz="2800" b="1" i="1">
                <a:solidFill>
                  <a:schemeClr val="tx1"/>
                </a:solidFill>
              </a:rPr>
              <a:t>C</a:t>
            </a:r>
            <a:r>
              <a:rPr lang="en-US" altLang="zh-CN" sz="2400" b="1" i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上的凸函数</a:t>
            </a:r>
            <a:r>
              <a:rPr lang="en-US" altLang="zh-CN" sz="2400" b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53641" name="Text Box 9"/>
          <p:cNvSpPr txBox="1">
            <a:spLocks noChangeArrowheads="1"/>
          </p:cNvSpPr>
          <p:nvPr/>
        </p:nvSpPr>
        <p:spPr bwMode="auto">
          <a:xfrm>
            <a:off x="787400" y="2946400"/>
            <a:ext cx="4533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7030A0"/>
                </a:solidFill>
              </a:rPr>
              <a:t>相关定义</a:t>
            </a:r>
            <a:r>
              <a:rPr lang="zh-CN" altLang="en-US" sz="2400" b="1">
                <a:solidFill>
                  <a:schemeClr val="tx1"/>
                </a:solidFill>
              </a:rPr>
              <a:t>：严格凸函数、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                   凹函数</a:t>
            </a:r>
            <a:r>
              <a:rPr lang="en-US" altLang="zh-CN" sz="2400" b="1">
                <a:solidFill>
                  <a:schemeClr val="tx1"/>
                </a:solidFill>
              </a:rPr>
              <a:t>/</a:t>
            </a:r>
            <a:r>
              <a:rPr lang="zh-CN" altLang="en-US" sz="2400" b="1">
                <a:solidFill>
                  <a:schemeClr val="tx1"/>
                </a:solidFill>
              </a:rPr>
              <a:t>严格凹函数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711200" y="5575300"/>
            <a:ext cx="387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7030A0"/>
                </a:solidFill>
              </a:rPr>
              <a:t>Jensen</a:t>
            </a:r>
            <a:r>
              <a:rPr lang="zh-CN" altLang="en-US" sz="2400" b="1">
                <a:solidFill>
                  <a:srgbClr val="7030A0"/>
                </a:solidFill>
              </a:rPr>
              <a:t>不等式</a:t>
            </a:r>
            <a:r>
              <a:rPr lang="zh-CN" altLang="en-US" sz="2400" b="1">
                <a:solidFill>
                  <a:schemeClr val="tx1"/>
                </a:solidFill>
              </a:rPr>
              <a:t>：见习题</a:t>
            </a:r>
            <a:r>
              <a:rPr lang="en-US" altLang="zh-CN" sz="2400" b="1">
                <a:solidFill>
                  <a:schemeClr val="tx1"/>
                </a:solidFill>
              </a:rPr>
              <a:t>4.6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698500" y="6096000"/>
            <a:ext cx="820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b="1">
                <a:solidFill>
                  <a:srgbClr val="7030A0"/>
                </a:solidFill>
              </a:rPr>
              <a:t>定理</a:t>
            </a:r>
            <a:r>
              <a:rPr kumimoji="0" lang="zh-CN" altLang="en-US" sz="2400" b="1">
                <a:solidFill>
                  <a:srgbClr val="CC0000"/>
                </a:solidFill>
              </a:rPr>
              <a:t> </a:t>
            </a:r>
            <a:r>
              <a:rPr kumimoji="0" lang="en-US" altLang="zh-CN" sz="2400" b="1">
                <a:solidFill>
                  <a:schemeClr val="tx1"/>
                </a:solidFill>
              </a:rPr>
              <a:t> </a:t>
            </a:r>
            <a:r>
              <a:rPr kumimoji="0" lang="zh-CN" altLang="en-US" sz="2400" b="1">
                <a:solidFill>
                  <a:schemeClr val="tx1"/>
                </a:solidFill>
              </a:rPr>
              <a:t>凸函数 </a:t>
            </a:r>
            <a:r>
              <a:rPr kumimoji="0" lang="en-US" altLang="zh-CN" sz="2400" b="1" i="1">
                <a:solidFill>
                  <a:schemeClr val="tx1"/>
                </a:solidFill>
              </a:rPr>
              <a:t>f </a:t>
            </a:r>
            <a:r>
              <a:rPr kumimoji="0" lang="zh-CN" altLang="en-US" sz="2400" b="1">
                <a:solidFill>
                  <a:schemeClr val="tx1"/>
                </a:solidFill>
              </a:rPr>
              <a:t>在凸集</a:t>
            </a:r>
            <a:r>
              <a:rPr kumimoji="0" lang="en-US" altLang="zh-CN" sz="2400" b="1" i="1">
                <a:solidFill>
                  <a:schemeClr val="tx1"/>
                </a:solidFill>
              </a:rPr>
              <a:t>C</a:t>
            </a:r>
            <a:r>
              <a:rPr kumimoji="0" lang="zh-CN" altLang="en-US" sz="2400" b="1">
                <a:solidFill>
                  <a:schemeClr val="tx1"/>
                </a:solidFill>
              </a:rPr>
              <a:t>上的局部极小点是全局极小点</a:t>
            </a:r>
            <a:r>
              <a:rPr kumimoji="0" lang="en-US" altLang="zh-CN" sz="24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.*****</a:t>
            </a:r>
          </a:p>
        </p:txBody>
      </p:sp>
      <p:grpSp>
        <p:nvGrpSpPr>
          <p:cNvPr id="20487" name="Group 17"/>
          <p:cNvGrpSpPr>
            <a:grpSpLocks/>
          </p:cNvGrpSpPr>
          <p:nvPr/>
        </p:nvGrpSpPr>
        <p:grpSpPr bwMode="auto">
          <a:xfrm>
            <a:off x="774700" y="1028700"/>
            <a:ext cx="5626100" cy="457200"/>
            <a:chOff x="512" y="640"/>
            <a:chExt cx="3544" cy="288"/>
          </a:xfrm>
        </p:grpSpPr>
        <p:sp>
          <p:nvSpPr>
            <p:cNvPr id="20497" name="Text Box 15"/>
            <p:cNvSpPr txBox="1">
              <a:spLocks noChangeArrowheads="1"/>
            </p:cNvSpPr>
            <p:nvPr/>
          </p:nvSpPr>
          <p:spPr bwMode="auto">
            <a:xfrm>
              <a:off x="512" y="640"/>
              <a:ext cx="3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以下设    是定义在凸集    上的连续函数</a:t>
              </a:r>
            </a:p>
          </p:txBody>
        </p:sp>
        <p:pic>
          <p:nvPicPr>
            <p:cNvPr id="2049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" y="695"/>
              <a:ext cx="13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9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" y="705"/>
              <a:ext cx="17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736600" y="1447800"/>
            <a:ext cx="5438775" cy="1295400"/>
            <a:chOff x="736600" y="1447800"/>
            <a:chExt cx="5438775" cy="1295400"/>
          </a:xfrm>
        </p:grpSpPr>
        <p:sp>
          <p:nvSpPr>
            <p:cNvPr id="20491" name="Text Box 5"/>
            <p:cNvSpPr txBox="1">
              <a:spLocks noChangeArrowheads="1"/>
            </p:cNvSpPr>
            <p:nvPr/>
          </p:nvSpPr>
          <p:spPr bwMode="auto">
            <a:xfrm>
              <a:off x="736600" y="1447800"/>
              <a:ext cx="4851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7030A0"/>
                  </a:solidFill>
                </a:rPr>
                <a:t>定义 </a:t>
              </a:r>
              <a:r>
                <a:rPr lang="zh-CN" altLang="en-US" sz="2400" b="1">
                  <a:solidFill>
                    <a:srgbClr val="CC0000"/>
                  </a:solidFill>
                </a:rPr>
                <a:t> </a:t>
              </a:r>
              <a:r>
                <a:rPr lang="zh-CN" altLang="en-US" sz="2400" b="1">
                  <a:solidFill>
                    <a:schemeClr val="tx1"/>
                  </a:solidFill>
                </a:rPr>
                <a:t>对任意                        应有</a:t>
              </a:r>
              <a:endParaRPr lang="zh-CN" altLang="en-US" sz="2400" b="1">
                <a:solidFill>
                  <a:srgbClr val="CC0000"/>
                </a:solidFill>
              </a:endParaRPr>
            </a:p>
          </p:txBody>
        </p:sp>
        <p:pic>
          <p:nvPicPr>
            <p:cNvPr id="20492" name="Picture 1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100" y="1492250"/>
              <a:ext cx="1741488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3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025" y="1925638"/>
              <a:ext cx="4959350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494" name="Group 22"/>
            <p:cNvGrpSpPr>
              <a:grpSpLocks/>
            </p:cNvGrpSpPr>
            <p:nvPr/>
          </p:nvGrpSpPr>
          <p:grpSpPr bwMode="auto">
            <a:xfrm>
              <a:off x="774700" y="2286000"/>
              <a:ext cx="4265613" cy="457200"/>
              <a:chOff x="560" y="1816"/>
              <a:chExt cx="2687" cy="288"/>
            </a:xfrm>
          </p:grpSpPr>
          <p:sp>
            <p:nvSpPr>
              <p:cNvPr id="20495" name="Text Box 20"/>
              <p:cNvSpPr txBox="1">
                <a:spLocks noChangeArrowheads="1"/>
              </p:cNvSpPr>
              <p:nvPr/>
            </p:nvSpPr>
            <p:spPr bwMode="auto">
              <a:xfrm>
                <a:off x="560" y="1816"/>
                <a:ext cx="6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</a:rPr>
                  <a:t>其中</a:t>
                </a:r>
              </a:p>
            </p:txBody>
          </p:sp>
          <p:pic>
            <p:nvPicPr>
              <p:cNvPr id="20496" name="Picture 2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" y="1864"/>
                <a:ext cx="223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aphicFrame>
        <p:nvGraphicFramePr>
          <p:cNvPr id="20489" name="Object 13"/>
          <p:cNvGraphicFramePr>
            <a:graphicFrameLocks noChangeAspect="1"/>
          </p:cNvGraphicFramePr>
          <p:nvPr/>
        </p:nvGraphicFramePr>
        <p:xfrm>
          <a:off x="5173663" y="2157413"/>
          <a:ext cx="3970337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Visio" r:id="rId8" imgW="2329485" imgH="1560901" progId="Visio.Drawing.11">
                  <p:embed/>
                </p:oleObj>
              </mc:Choice>
              <mc:Fallback>
                <p:oleObj name="Visio" r:id="rId8" imgW="2329485" imgH="1560901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2157413"/>
                        <a:ext cx="3970337" cy="266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254500" y="5619750"/>
            <a:ext cx="406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7030A0"/>
                </a:solidFill>
              </a:rPr>
              <a:t>(</a:t>
            </a:r>
            <a:r>
              <a:rPr lang="zh-CN" altLang="en-US" sz="2000" b="1">
                <a:solidFill>
                  <a:srgbClr val="7030A0"/>
                </a:solidFill>
              </a:rPr>
              <a:t>应用：概率论中的</a:t>
            </a:r>
            <a:r>
              <a:rPr lang="en-US" altLang="zh-CN" sz="2000" b="1">
                <a:solidFill>
                  <a:srgbClr val="7030A0"/>
                </a:solidFill>
              </a:rPr>
              <a:t>Jensen</a:t>
            </a:r>
            <a:r>
              <a:rPr lang="zh-CN" altLang="en-US" sz="2000" b="1">
                <a:solidFill>
                  <a:srgbClr val="7030A0"/>
                </a:solidFill>
              </a:rPr>
              <a:t>不等式</a:t>
            </a:r>
            <a:r>
              <a:rPr lang="en-US" altLang="zh-CN" sz="2000" b="1">
                <a:solidFill>
                  <a:srgbClr val="7030A0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40" grpId="0"/>
      <p:bldP spid="453641" grpId="0"/>
      <p:bldP spid="9" grpId="0"/>
      <p:bldP spid="10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可微凸函数的判别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629025" y="3217863"/>
            <a:ext cx="5492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0727" name="Text Box 3"/>
          <p:cNvSpPr txBox="1">
            <a:spLocks noChangeArrowheads="1"/>
          </p:cNvSpPr>
          <p:nvPr/>
        </p:nvSpPr>
        <p:spPr bwMode="auto">
          <a:xfrm>
            <a:off x="686435" y="2458561"/>
            <a:ext cx="42818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几何直观：曲面在任一点的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切平面支撑函数图形</a:t>
            </a:r>
            <a:r>
              <a:rPr kumimoji="0"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1509" name="Object 14"/>
          <p:cNvGraphicFramePr>
            <a:graphicFrameLocks noChangeAspect="1"/>
          </p:cNvGraphicFramePr>
          <p:nvPr/>
        </p:nvGraphicFramePr>
        <p:xfrm>
          <a:off x="4676775" y="1841500"/>
          <a:ext cx="434340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8" name="Visio" r:id="rId3" imgW="2208215" imgH="1559276" progId="Visio.Drawing.11">
                  <p:embed/>
                </p:oleObj>
              </mc:Choice>
              <mc:Fallback>
                <p:oleObj name="Visio" r:id="rId3" imgW="2208215" imgH="1559276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775" y="1841500"/>
                        <a:ext cx="4343400" cy="306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64A89776-2E70-48E1-ACF7-0F621C868E18}"/>
              </a:ext>
            </a:extLst>
          </p:cNvPr>
          <p:cNvGrpSpPr/>
          <p:nvPr/>
        </p:nvGrpSpPr>
        <p:grpSpPr>
          <a:xfrm>
            <a:off x="692150" y="1165225"/>
            <a:ext cx="7715250" cy="830263"/>
            <a:chOff x="692150" y="1165225"/>
            <a:chExt cx="7715250" cy="830263"/>
          </a:xfrm>
        </p:grpSpPr>
        <p:sp>
          <p:nvSpPr>
            <p:cNvPr id="21515" name="Text Box 5"/>
            <p:cNvSpPr txBox="1">
              <a:spLocks noChangeArrowheads="1"/>
            </p:cNvSpPr>
            <p:nvPr/>
          </p:nvSpPr>
          <p:spPr bwMode="auto">
            <a:xfrm>
              <a:off x="692150" y="1165225"/>
              <a:ext cx="77152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400" b="1" dirty="0">
                  <a:solidFill>
                    <a:srgbClr val="0070C0"/>
                  </a:solidFill>
                </a:rPr>
                <a:t>定理</a:t>
              </a:r>
              <a:r>
                <a:rPr kumimoji="0" lang="en-US" altLang="zh-CN" sz="2400" b="1" dirty="0">
                  <a:solidFill>
                    <a:schemeClr val="tx1"/>
                  </a:solidFill>
                </a:rPr>
                <a:t> </a:t>
              </a:r>
              <a:r>
                <a:rPr kumimoji="0" lang="zh-CN" altLang="en-US" sz="2400" b="1" dirty="0">
                  <a:solidFill>
                    <a:schemeClr val="tx1"/>
                  </a:solidFill>
                </a:rPr>
                <a:t>设 </a:t>
              </a:r>
              <a:r>
                <a:rPr kumimoji="0" lang="en-US" altLang="zh-CN" sz="2400" b="1" i="1" dirty="0">
                  <a:solidFill>
                    <a:schemeClr val="tx1"/>
                  </a:solidFill>
                </a:rPr>
                <a:t>f </a:t>
              </a:r>
              <a:r>
                <a:rPr kumimoji="0" lang="zh-CN" altLang="en-US" sz="2400" b="1" dirty="0">
                  <a:solidFill>
                    <a:schemeClr val="tx1"/>
                  </a:solidFill>
                </a:rPr>
                <a:t>是凸集 </a:t>
              </a:r>
              <a:r>
                <a:rPr kumimoji="0" lang="en-US" altLang="zh-CN" sz="2400" b="1" i="1" dirty="0">
                  <a:solidFill>
                    <a:schemeClr val="tx1"/>
                  </a:solidFill>
                </a:rPr>
                <a:t>C  </a:t>
              </a:r>
              <a:r>
                <a:rPr kumimoji="0" lang="zh-CN" altLang="en-US" sz="2400" b="1" dirty="0">
                  <a:solidFill>
                    <a:schemeClr val="tx1"/>
                  </a:solidFill>
                </a:rPr>
                <a:t>上的连续可微实值函数，则 </a:t>
              </a:r>
              <a:r>
                <a:rPr kumimoji="0" lang="en-US" altLang="zh-CN" sz="2400" b="1" i="1" dirty="0">
                  <a:solidFill>
                    <a:schemeClr val="tx1"/>
                  </a:solidFill>
                </a:rPr>
                <a:t>f </a:t>
              </a:r>
              <a:r>
                <a:rPr kumimoji="0" lang="zh-CN" altLang="en-US" sz="2400" b="1" dirty="0">
                  <a:solidFill>
                    <a:schemeClr val="tx1"/>
                  </a:solidFill>
                </a:rPr>
                <a:t>凸</a:t>
              </a:r>
              <a:r>
                <a:rPr kumimoji="0" lang="zh-CN" altLang="en-US" sz="2400" b="1" dirty="0">
                  <a:solidFill>
                    <a:srgbClr val="7030A0"/>
                  </a:solidFill>
                </a:rPr>
                <a:t>当且仅当</a:t>
              </a:r>
              <a:r>
                <a:rPr kumimoji="0" lang="zh-CN" altLang="en-US" sz="2400" b="1" dirty="0">
                  <a:solidFill>
                    <a:schemeClr val="tx1"/>
                  </a:solidFill>
                </a:rPr>
                <a:t>对所有的                    ，有</a:t>
              </a:r>
            </a:p>
          </p:txBody>
        </p:sp>
        <p:pic>
          <p:nvPicPr>
            <p:cNvPr id="21516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940" y="1616710"/>
              <a:ext cx="1674813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37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2068513"/>
            <a:ext cx="3686175" cy="428625"/>
          </a:xfrm>
          <a:prstGeom prst="rect">
            <a:avLst/>
          </a:prstGeom>
          <a:solidFill>
            <a:srgbClr val="92D050">
              <a:alpha val="64000"/>
            </a:srgbClr>
          </a:solidFill>
          <a:ln>
            <a:noFill/>
          </a:ln>
          <a:extLst/>
        </p:spPr>
      </p:pic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81050" y="5041900"/>
            <a:ext cx="7791450" cy="884238"/>
            <a:chOff x="492" y="3176"/>
            <a:chExt cx="4908" cy="557"/>
          </a:xfrm>
        </p:grpSpPr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492" y="3176"/>
              <a:ext cx="4908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400" b="1" dirty="0">
                  <a:solidFill>
                    <a:srgbClr val="0070C0"/>
                  </a:solidFill>
                </a:rPr>
                <a:t>定理</a:t>
              </a:r>
              <a:r>
                <a:rPr kumimoji="0" lang="en-US" altLang="zh-CN" sz="2400" b="1" dirty="0">
                  <a:solidFill>
                    <a:schemeClr val="tx1"/>
                  </a:solidFill>
                </a:rPr>
                <a:t> </a:t>
              </a:r>
              <a:r>
                <a:rPr kumimoji="0" lang="zh-CN" altLang="en-US" sz="2400" b="1" dirty="0">
                  <a:solidFill>
                    <a:schemeClr val="tx1"/>
                  </a:solidFill>
                </a:rPr>
                <a:t>设 </a:t>
              </a:r>
              <a:r>
                <a:rPr kumimoji="0" lang="en-US" altLang="zh-CN" sz="2400" b="1" i="1" dirty="0">
                  <a:solidFill>
                    <a:schemeClr val="tx1"/>
                  </a:solidFill>
                </a:rPr>
                <a:t>f </a:t>
              </a:r>
              <a:r>
                <a:rPr kumimoji="0" lang="zh-CN" altLang="en-US" sz="2400" b="1" dirty="0">
                  <a:solidFill>
                    <a:schemeClr val="tx1"/>
                  </a:solidFill>
                </a:rPr>
                <a:t>是开凸集 </a:t>
              </a:r>
              <a:r>
                <a:rPr kumimoji="0" lang="en-US" altLang="zh-CN" sz="2400" b="1" i="1" dirty="0">
                  <a:solidFill>
                    <a:schemeClr val="tx1"/>
                  </a:solidFill>
                </a:rPr>
                <a:t>C</a:t>
              </a:r>
              <a:r>
                <a:rPr kumimoji="0" lang="en-US" altLang="zh-CN" sz="2400" b="1" dirty="0">
                  <a:solidFill>
                    <a:schemeClr val="tx1"/>
                  </a:solidFill>
                </a:rPr>
                <a:t> </a:t>
              </a:r>
              <a:r>
                <a:rPr kumimoji="0" lang="zh-CN" altLang="en-US" sz="2400" b="1" dirty="0">
                  <a:solidFill>
                    <a:schemeClr val="tx1"/>
                  </a:solidFill>
                </a:rPr>
                <a:t>上的二次连续可微实值函数，则 </a:t>
              </a:r>
              <a:r>
                <a:rPr kumimoji="0" lang="en-US" altLang="zh-CN" sz="2400" b="1" i="1" dirty="0">
                  <a:solidFill>
                    <a:schemeClr val="tx1"/>
                  </a:solidFill>
                </a:rPr>
                <a:t>f </a:t>
              </a:r>
              <a:r>
                <a:rPr kumimoji="0" lang="zh-CN" altLang="en-US" sz="2400" b="1" dirty="0">
                  <a:solidFill>
                    <a:schemeClr val="tx1"/>
                  </a:solidFill>
                </a:rPr>
                <a:t>凸</a:t>
              </a:r>
              <a:r>
                <a:rPr kumimoji="0" lang="zh-CN" altLang="en-US" sz="2400" b="1" dirty="0">
                  <a:solidFill>
                    <a:srgbClr val="7030A0"/>
                  </a:solidFill>
                </a:rPr>
                <a:t>当且仅当</a:t>
              </a:r>
              <a:r>
                <a:rPr kumimoji="0" lang="zh-CN" altLang="en-US" sz="2400" b="1" dirty="0">
                  <a:solidFill>
                    <a:schemeClr val="tx1"/>
                  </a:solidFill>
                </a:rPr>
                <a:t>对 </a:t>
              </a:r>
              <a:r>
                <a:rPr kumimoji="0" lang="en-US" altLang="zh-CN" sz="2400" b="1" i="1" dirty="0">
                  <a:solidFill>
                    <a:schemeClr val="tx1"/>
                  </a:solidFill>
                </a:rPr>
                <a:t>C</a:t>
              </a:r>
              <a:r>
                <a:rPr kumimoji="0" lang="en-US" altLang="zh-CN" sz="2400" b="1" dirty="0">
                  <a:solidFill>
                    <a:schemeClr val="tx1"/>
                  </a:solidFill>
                </a:rPr>
                <a:t> </a:t>
              </a:r>
              <a:r>
                <a:rPr kumimoji="0" lang="zh-CN" altLang="en-US" sz="2400" b="1" dirty="0">
                  <a:solidFill>
                    <a:schemeClr val="tx1"/>
                  </a:solidFill>
                </a:rPr>
                <a:t>中的</a:t>
              </a:r>
              <a:r>
                <a:rPr kumimoji="0" lang="zh-CN" altLang="en-US" sz="2400" b="1" dirty="0">
                  <a:solidFill>
                    <a:srgbClr val="7030A0"/>
                  </a:solidFill>
                </a:rPr>
                <a:t>每个</a:t>
              </a:r>
              <a:r>
                <a:rPr kumimoji="0" lang="zh-CN" altLang="en-US" sz="2400" b="1" dirty="0">
                  <a:solidFill>
                    <a:schemeClr val="tx1"/>
                  </a:solidFill>
                </a:rPr>
                <a:t> </a:t>
              </a:r>
              <a:r>
                <a:rPr kumimoji="0" lang="en-US" altLang="zh-CN" sz="2800" b="1" i="1" dirty="0">
                  <a:solidFill>
                    <a:schemeClr val="tx1"/>
                  </a:solidFill>
                </a:rPr>
                <a:t>x </a:t>
              </a:r>
              <a:r>
                <a:rPr kumimoji="0" lang="zh-CN" altLang="en-US" sz="2400" b="1" dirty="0">
                  <a:solidFill>
                    <a:schemeClr val="tx1"/>
                  </a:solidFill>
                </a:rPr>
                <a:t>而言，               是半正定的</a:t>
              </a:r>
              <a:r>
                <a:rPr kumimoji="0" lang="en-US" altLang="zh-CN" sz="2400" b="1" dirty="0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21514" name="Picture 1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5" y="3458"/>
              <a:ext cx="674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787400" y="4069080"/>
            <a:ext cx="3919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在本课程中的其它应用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共轭方向法的性质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凸规划的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KKT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点是全局极小点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C3058A-FC53-4409-A902-22262A5F3286}"/>
              </a:ext>
            </a:extLst>
          </p:cNvPr>
          <p:cNvSpPr txBox="1"/>
          <p:nvPr/>
        </p:nvSpPr>
        <p:spPr>
          <a:xfrm>
            <a:off x="712470" y="2035810"/>
            <a:ext cx="4215130" cy="461665"/>
          </a:xfrm>
          <a:prstGeom prst="rect">
            <a:avLst/>
          </a:prstGeom>
          <a:solidFill>
            <a:srgbClr val="92D050">
              <a:alpha val="48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441F9D1B-8F7E-4626-AE41-198D7A10B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3236595"/>
            <a:ext cx="421513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可微凸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</a:t>
            </a:r>
            <a:r>
              <a:rPr kumimoji="0"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稳定点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kumimoji="0"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全局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</a:t>
            </a:r>
            <a:r>
              <a:rPr kumimoji="0"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kumimoji="0"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4" grpId="0"/>
      <p:bldP spid="6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典型的凸函数</a:t>
            </a:r>
          </a:p>
        </p:txBody>
      </p:sp>
      <p:sp>
        <p:nvSpPr>
          <p:cNvPr id="455687" name="Text Box 7"/>
          <p:cNvSpPr txBox="1">
            <a:spLocks noChangeArrowheads="1"/>
          </p:cNvSpPr>
          <p:nvPr/>
        </p:nvSpPr>
        <p:spPr bwMode="auto">
          <a:xfrm>
            <a:off x="6258967" y="4688197"/>
            <a:ext cx="186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/>
              <a:t>既凸又凹！</a:t>
            </a:r>
          </a:p>
        </p:txBody>
      </p: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4943718" y="5635327"/>
            <a:ext cx="348805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7030A0"/>
                </a:solidFill>
                <a:cs typeface="Times New Roman" pitchFamily="18" charset="0"/>
              </a:rPr>
              <a:t>q</a:t>
            </a:r>
            <a:r>
              <a:rPr lang="en-US" altLang="zh-CN" sz="2400" b="1" dirty="0">
                <a:solidFill>
                  <a:srgbClr val="7030A0"/>
                </a:solidFill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7030A0"/>
                </a:solidFill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srgbClr val="7030A0"/>
                </a:solidFill>
                <a:cs typeface="Times New Roman" pitchFamily="18" charset="0"/>
              </a:rPr>
              <a:t>) </a:t>
            </a:r>
            <a:r>
              <a:rPr lang="zh-CN" altLang="en-US" sz="2400" b="1" dirty="0">
                <a:solidFill>
                  <a:srgbClr val="7030A0"/>
                </a:solidFill>
                <a:cs typeface="Times New Roman" pitchFamily="18" charset="0"/>
              </a:rPr>
              <a:t>是</a:t>
            </a:r>
            <a:r>
              <a:rPr lang="zh-CN" altLang="en-US" sz="24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凸函数当且仅当</a:t>
            </a:r>
            <a:r>
              <a:rPr lang="en-US" altLang="zh-CN" sz="2400" b="1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Hessian</a:t>
            </a:r>
            <a:r>
              <a:rPr lang="zh-CN" altLang="en-US" sz="24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阵 </a:t>
            </a:r>
            <a:r>
              <a:rPr lang="en-US" altLang="zh-CN" sz="2800" b="1" i="1" dirty="0">
                <a:solidFill>
                  <a:srgbClr val="7030A0"/>
                </a:solidFill>
                <a:cs typeface="Times New Roman" pitchFamily="18" charset="0"/>
              </a:rPr>
              <a:t>G</a:t>
            </a:r>
            <a:r>
              <a:rPr lang="en-US" altLang="zh-CN" sz="2400" b="1" dirty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ea typeface="黑体" pitchFamily="2" charset="-122"/>
              </a:rPr>
              <a:t>半正定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943718" y="4062186"/>
            <a:ext cx="28815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） 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任一范数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！</a:t>
            </a:r>
          </a:p>
        </p:txBody>
      </p:sp>
      <p:grpSp>
        <p:nvGrpSpPr>
          <p:cNvPr id="22534" name="Group 11"/>
          <p:cNvGrpSpPr>
            <a:grpSpLocks/>
          </p:cNvGrpSpPr>
          <p:nvPr/>
        </p:nvGrpSpPr>
        <p:grpSpPr bwMode="auto">
          <a:xfrm>
            <a:off x="941388" y="1178560"/>
            <a:ext cx="5599112" cy="2590800"/>
            <a:chOff x="561" y="2320"/>
            <a:chExt cx="3266" cy="1408"/>
          </a:xfrm>
        </p:grpSpPr>
        <p:pic>
          <p:nvPicPr>
            <p:cNvPr id="22542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" y="2320"/>
              <a:ext cx="292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3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" y="2638"/>
              <a:ext cx="31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4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" y="2935"/>
              <a:ext cx="315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5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" y="3227"/>
              <a:ext cx="3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6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" y="3500"/>
              <a:ext cx="205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1065530" y="5684520"/>
            <a:ext cx="3628389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kumimoji="0" lang="zh-CN" altLang="en-US" sz="2400" b="1" dirty="0">
                <a:solidFill>
                  <a:schemeClr val="tx1"/>
                </a:solidFill>
                <a:ea typeface="黑体" pitchFamily="2" charset="-122"/>
              </a:rPr>
              <a:t>其中</a:t>
            </a:r>
            <a:r>
              <a:rPr kumimoji="0" lang="en-US" altLang="zh-CN" sz="2400" b="1" i="1" dirty="0">
                <a:solidFill>
                  <a:schemeClr val="tx1"/>
                </a:solidFill>
                <a:ea typeface="黑体" pitchFamily="2" charset="-122"/>
              </a:rPr>
              <a:t>G </a:t>
            </a:r>
            <a:r>
              <a:rPr kumimoji="0" lang="zh-CN" altLang="en-US" sz="2400" b="1" dirty="0">
                <a:solidFill>
                  <a:schemeClr val="tx1"/>
                </a:solidFill>
                <a:ea typeface="黑体" pitchFamily="2" charset="-122"/>
              </a:rPr>
              <a:t>是</a:t>
            </a:r>
            <a:r>
              <a:rPr kumimoji="0" lang="zh-CN" altLang="en-US" sz="2400" b="1" dirty="0">
                <a:solidFill>
                  <a:srgbClr val="7030A0"/>
                </a:solidFill>
                <a:ea typeface="黑体" pitchFamily="2" charset="-122"/>
              </a:rPr>
              <a:t>对称</a:t>
            </a:r>
            <a:r>
              <a:rPr kumimoji="0" lang="zh-CN" altLang="en-US" sz="2400" b="1" dirty="0">
                <a:solidFill>
                  <a:schemeClr val="tx1"/>
                </a:solidFill>
                <a:ea typeface="黑体" pitchFamily="2" charset="-122"/>
              </a:rPr>
              <a:t>矩阵；</a:t>
            </a:r>
            <a:endParaRPr kumimoji="0" lang="en-US" altLang="zh-CN" sz="2400" b="1" dirty="0">
              <a:solidFill>
                <a:schemeClr val="tx1"/>
              </a:solidFill>
              <a:ea typeface="黑体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kumimoji="0" lang="en-US" altLang="zh-CN" sz="2800" b="1" i="1" dirty="0">
                <a:solidFill>
                  <a:schemeClr val="tx1"/>
                </a:solidFill>
                <a:ea typeface="黑体" pitchFamily="2" charset="-122"/>
              </a:rPr>
              <a:t>b</a:t>
            </a:r>
            <a:r>
              <a:rPr kumimoji="0" lang="en-US" altLang="zh-CN" sz="2400" b="1" i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kumimoji="0" lang="zh-CN" altLang="en-US" sz="2400" b="1" dirty="0">
                <a:solidFill>
                  <a:schemeClr val="tx1"/>
                </a:solidFill>
                <a:ea typeface="黑体" pitchFamily="2" charset="-122"/>
              </a:rPr>
              <a:t>是常向量；</a:t>
            </a:r>
            <a:r>
              <a:rPr kumimoji="0" lang="en-US" altLang="zh-CN" sz="2800" b="1" i="1" dirty="0">
                <a:solidFill>
                  <a:schemeClr val="tx1"/>
                </a:solidFill>
                <a:ea typeface="黑体" pitchFamily="2" charset="-122"/>
              </a:rPr>
              <a:t>c</a:t>
            </a:r>
            <a:r>
              <a:rPr kumimoji="0" lang="en-US" altLang="zh-CN" sz="2400" b="1" i="1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kumimoji="0" lang="zh-CN" altLang="en-US" sz="2400" b="1" dirty="0">
                <a:solidFill>
                  <a:schemeClr val="tx1"/>
                </a:solidFill>
                <a:ea typeface="黑体" pitchFamily="2" charset="-122"/>
              </a:rPr>
              <a:t>是常数</a:t>
            </a:r>
          </a:p>
        </p:txBody>
      </p:sp>
      <p:sp>
        <p:nvSpPr>
          <p:cNvPr id="22538" name="TextBox 1"/>
          <p:cNvSpPr txBox="1">
            <a:spLocks noChangeArrowheads="1"/>
          </p:cNvSpPr>
          <p:nvPr/>
        </p:nvSpPr>
        <p:spPr bwMode="auto">
          <a:xfrm>
            <a:off x="862013" y="3843020"/>
            <a:ext cx="517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6) </a:t>
            </a:r>
            <a:r>
              <a:rPr lang="en-US" altLang="zh-CN" sz="2400" b="1" i="1" dirty="0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 f 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) =  </a:t>
            </a:r>
            <a:r>
              <a:rPr lang="en-US" altLang="zh-CN" sz="2400" b="1" i="1" dirty="0" err="1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x</a:t>
            </a:r>
            <a:r>
              <a:rPr lang="en-US" altLang="zh-CN" sz="2400" b="1" dirty="0" err="1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log</a:t>
            </a:r>
            <a:r>
              <a:rPr lang="en-US" altLang="zh-CN" sz="2400" b="1" i="1" dirty="0" err="1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x</a:t>
            </a:r>
            <a:r>
              <a:rPr lang="en-US" altLang="zh-CN" sz="2400" b="1" i="1" dirty="0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,   x &gt;</a:t>
            </a: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  <a:cs typeface="Arial" pitchFamily="34" charset="0"/>
              </a:rPr>
              <a:t>0.</a:t>
            </a:r>
            <a:endParaRPr lang="zh-CN" altLang="en-US" sz="2400" b="1" dirty="0">
              <a:solidFill>
                <a:schemeClr val="tx1"/>
              </a:solidFill>
              <a:latin typeface="Cambria Math" pitchFamily="18" charset="0"/>
              <a:ea typeface="黑体" pitchFamily="2" charset="-122"/>
              <a:cs typeface="Arial" pitchFamily="34" charset="0"/>
            </a:endParaRPr>
          </a:p>
        </p:txBody>
      </p:sp>
      <p:grpSp>
        <p:nvGrpSpPr>
          <p:cNvPr id="22536" name="Group 23"/>
          <p:cNvGrpSpPr>
            <a:grpSpLocks/>
          </p:cNvGrpSpPr>
          <p:nvPr/>
        </p:nvGrpSpPr>
        <p:grpSpPr bwMode="auto">
          <a:xfrm>
            <a:off x="1160463" y="4723130"/>
            <a:ext cx="4981575" cy="434975"/>
            <a:chOff x="643" y="2556"/>
            <a:chExt cx="3529" cy="298"/>
          </a:xfrm>
        </p:grpSpPr>
        <p:pic>
          <p:nvPicPr>
            <p:cNvPr id="22540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" y="2591"/>
              <a:ext cx="152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1" name="Picture 2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" y="2556"/>
              <a:ext cx="188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537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43" y="5187315"/>
            <a:ext cx="40084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9">
            <a:extLst>
              <a:ext uri="{FF2B5EF4-FFF2-40B4-BE49-F238E27FC236}">
                <a16:creationId xmlns:a16="http://schemas.microsoft.com/office/drawing/2014/main" id="{5743AB59-B5CE-43DB-A863-685EDC23E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2" y="4310787"/>
            <a:ext cx="38319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） 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线性函数和二次函数</a:t>
            </a:r>
            <a:endParaRPr lang="zh-CN" altLang="en-US" dirty="0">
              <a:solidFill>
                <a:schemeClr val="tx1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7" grpId="0" autoUpdateAnimBg="0"/>
      <p:bldP spid="455688" grpId="0" autoUpdateAnimBg="0"/>
      <p:bldP spid="3175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2400300" y="647700"/>
            <a:ext cx="4483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凸函数与不等式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19200" y="2362200"/>
            <a:ext cx="6959600" cy="830997"/>
          </a:xfrm>
          <a:prstGeom prst="rect">
            <a:avLst/>
          </a:prstGeom>
          <a:blipFill rotWithShape="1">
            <a:blip r:embed="rId2"/>
            <a:stretch>
              <a:fillRect l="-1313" t="-8088" b="-1323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52637" y="3234045"/>
            <a:ext cx="3902094" cy="76315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08100" y="4076700"/>
            <a:ext cx="6756400" cy="461665"/>
          </a:xfrm>
          <a:prstGeom prst="rect">
            <a:avLst/>
          </a:prstGeom>
          <a:blipFill rotWithShape="1">
            <a:blip r:embed="rId4"/>
            <a:stretch>
              <a:fillRect l="-1444" t="-14667" r="-903" b="-266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76300" y="1387901"/>
            <a:ext cx="3822700" cy="461665"/>
          </a:xfrm>
          <a:prstGeom prst="rect">
            <a:avLst/>
          </a:prstGeom>
          <a:blipFill rotWithShape="1">
            <a:blip r:embed="rId5"/>
            <a:stretch>
              <a:fillRect l="-2552" t="-14667" r="-957" b="-266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3559" name="矩形 6"/>
          <p:cNvSpPr>
            <a:spLocks noChangeArrowheads="1"/>
          </p:cNvSpPr>
          <p:nvPr/>
        </p:nvSpPr>
        <p:spPr bwMode="auto">
          <a:xfrm>
            <a:off x="889000" y="1871663"/>
            <a:ext cx="654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由凸函数的</a:t>
            </a:r>
            <a:r>
              <a:rPr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Jensen</a:t>
            </a: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不等式易得均值不等式</a:t>
            </a:r>
            <a:r>
              <a:rPr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 </a:t>
            </a:r>
            <a:endParaRPr lang="zh-CN" altLang="en-US" sz="24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560" name="矩形 7"/>
          <p:cNvSpPr>
            <a:spLocks noChangeArrowheads="1"/>
          </p:cNvSpPr>
          <p:nvPr/>
        </p:nvSpPr>
        <p:spPr bwMode="auto">
          <a:xfrm>
            <a:off x="914400" y="4589463"/>
            <a:ext cx="654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由凸函数的一阶判别条件，易得：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93900" y="5029200"/>
            <a:ext cx="5067300" cy="461665"/>
          </a:xfrm>
          <a:prstGeom prst="rect">
            <a:avLst/>
          </a:prstGeom>
          <a:blipFill rotWithShape="1">
            <a:blip r:embed="rId6"/>
            <a:stretch>
              <a:fillRect l="-1564" t="-14474" r="-3490" b="-25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540435"/>
            <a:ext cx="6637337" cy="621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TextBox 1"/>
          <p:cNvSpPr txBox="1">
            <a:spLocks noChangeArrowheads="1"/>
          </p:cNvSpPr>
          <p:nvPr/>
        </p:nvSpPr>
        <p:spPr bwMode="auto">
          <a:xfrm>
            <a:off x="5073650" y="3375025"/>
            <a:ext cx="3492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关于</a:t>
            </a:r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</a:t>
            </a:r>
            <a:r>
              <a:rPr lang="zh-CN" altLang="en-US" sz="24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凸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sz="24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单调非减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函数</a:t>
            </a:r>
            <a:r>
              <a:rPr lang="en-US" altLang="zh-CN" sz="24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关于</a:t>
            </a:r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</a:t>
            </a:r>
            <a:r>
              <a:rPr lang="zh-CN" altLang="en-US" sz="24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凸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的，则</a:t>
            </a:r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))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是凸函数！</a:t>
            </a:r>
          </a:p>
        </p:txBody>
      </p:sp>
      <p:sp>
        <p:nvSpPr>
          <p:cNvPr id="24581" name="TextBox 1"/>
          <p:cNvSpPr txBox="1">
            <a:spLocks noChangeArrowheads="1"/>
          </p:cNvSpPr>
          <p:nvPr/>
        </p:nvSpPr>
        <p:spPr bwMode="auto">
          <a:xfrm>
            <a:off x="5060950" y="4594225"/>
            <a:ext cx="3492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关于</a:t>
            </a:r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</a:t>
            </a:r>
            <a:r>
              <a:rPr lang="zh-CN" altLang="en-US" sz="24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凸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sz="24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单调非增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函数</a:t>
            </a:r>
            <a:r>
              <a:rPr lang="en-US" altLang="zh-CN" sz="24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关于</a:t>
            </a:r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</a:t>
            </a:r>
            <a:r>
              <a:rPr lang="zh-CN" altLang="en-US" sz="2400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凹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的，则</a:t>
            </a:r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ea typeface="Cambria Math" pitchFamily="18" charset="0"/>
                <a:cs typeface="Times New Roman" pitchFamily="18" charset="0"/>
              </a:rPr>
              <a:t>))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是凸函数！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97200" y="3051859"/>
            <a:ext cx="1028700" cy="646331"/>
          </a:xfrm>
          <a:prstGeom prst="rect">
            <a:avLst/>
          </a:prstGeom>
          <a:solidFill>
            <a:srgbClr val="92D050">
              <a:alpha val="46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668310" y="32434"/>
            <a:ext cx="4403770" cy="1154332"/>
            <a:chOff x="4668310" y="32434"/>
            <a:chExt cx="4403770" cy="1154332"/>
          </a:xfrm>
        </p:grpSpPr>
        <p:sp>
          <p:nvSpPr>
            <p:cNvPr id="3" name="矩形 2"/>
            <p:cNvSpPr/>
            <p:nvPr/>
          </p:nvSpPr>
          <p:spPr>
            <a:xfrm>
              <a:off x="5647219" y="32434"/>
              <a:ext cx="338676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Stephen P. Boyd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4668310" y="540435"/>
              <a:ext cx="44037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hlinkClick r:id="rId3"/>
                </a:rPr>
                <a:t>Convex Optimization</a:t>
              </a:r>
              <a:endParaRPr lang="en-US" altLang="zh-CN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11200" y="1473200"/>
            <a:ext cx="8026400" cy="4832092"/>
          </a:xfrm>
          <a:prstGeom prst="rect">
            <a:avLst/>
          </a:prstGeom>
          <a:blipFill rotWithShape="1">
            <a:blip r:embed="rId2"/>
            <a:stretch>
              <a:fillRect l="-1368" t="-1263" b="-265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2298700" y="469900"/>
            <a:ext cx="48641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最优化算法基础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算法概述－收敛性与渐近收敛速度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308100"/>
            <a:ext cx="74803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实用算法应具备的典型特征：</a:t>
            </a:r>
          </a:p>
          <a:p>
            <a:r>
              <a:rPr lang="zh-CN" altLang="en-US" sz="2400" b="1">
                <a:solidFill>
                  <a:schemeClr val="tx1"/>
                </a:solidFill>
              </a:rPr>
              <a:t>        稳定地接近局部极小点 </a:t>
            </a:r>
            <a:r>
              <a:rPr lang="en-US" altLang="zh-CN" sz="2800" b="1" i="1">
                <a:solidFill>
                  <a:schemeClr val="tx1"/>
                </a:solidFill>
              </a:rPr>
              <a:t>x</a:t>
            </a:r>
            <a:r>
              <a:rPr lang="en-US" altLang="zh-CN" sz="2800" b="1">
                <a:solidFill>
                  <a:schemeClr val="tx1"/>
                </a:solidFill>
              </a:rPr>
              <a:t>*</a:t>
            </a:r>
            <a:r>
              <a:rPr lang="zh-CN" altLang="en-US" sz="2400" b="1">
                <a:solidFill>
                  <a:schemeClr val="tx1"/>
                </a:solidFill>
              </a:rPr>
              <a:t>，然后迅速地收敛于</a:t>
            </a:r>
            <a:r>
              <a:rPr lang="en-US" altLang="zh-CN" sz="2800" b="1" i="1">
                <a:solidFill>
                  <a:schemeClr val="tx1"/>
                </a:solidFill>
              </a:rPr>
              <a:t>x</a:t>
            </a:r>
            <a:r>
              <a:rPr lang="en-US" altLang="zh-CN" sz="2800" b="1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965200" y="3044607"/>
            <a:ext cx="632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b="1" dirty="0">
                <a:solidFill>
                  <a:schemeClr val="tx1"/>
                </a:solidFill>
              </a:rPr>
              <a:t>⊙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zh-CN" altLang="en-US" b="1" dirty="0"/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{</a:t>
            </a:r>
            <a:r>
              <a:rPr lang="en-US" altLang="zh-CN" sz="2800" b="1" i="1" dirty="0">
                <a:solidFill>
                  <a:schemeClr val="tx1"/>
                </a:solidFill>
              </a:rPr>
              <a:t>x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(</a:t>
            </a:r>
            <a:r>
              <a:rPr lang="en-US" altLang="zh-CN" sz="2800" b="1" i="1" baseline="30000" dirty="0">
                <a:solidFill>
                  <a:schemeClr val="tx1"/>
                </a:solidFill>
              </a:rPr>
              <a:t>k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</a:rPr>
              <a:t>}</a:t>
            </a:r>
            <a:r>
              <a:rPr lang="zh-CN" altLang="en-US" sz="2400" b="1" dirty="0">
                <a:solidFill>
                  <a:schemeClr val="tx1"/>
                </a:solidFill>
              </a:rPr>
              <a:t>的聚点是局部极小点或者 </a:t>
            </a:r>
            <a:r>
              <a:rPr lang="en-US" altLang="zh-CN" sz="2800" b="1" i="1" dirty="0">
                <a:solidFill>
                  <a:schemeClr val="tx1"/>
                </a:solidFill>
              </a:rPr>
              <a:t>g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(</a:t>
            </a:r>
            <a:r>
              <a:rPr lang="en-US" altLang="zh-CN" sz="2800" b="1" i="1" baseline="30000" dirty="0">
                <a:solidFill>
                  <a:schemeClr val="tx1"/>
                </a:solidFill>
              </a:rPr>
              <a:t>k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)</a:t>
            </a:r>
            <a:r>
              <a:rPr lang="en-US" altLang="zh-CN" sz="2400" b="1" baseline="30000" dirty="0">
                <a:solidFill>
                  <a:schemeClr val="tx1"/>
                </a:solidFill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趋于零</a:t>
            </a:r>
          </a:p>
        </p:txBody>
      </p:sp>
      <p:sp>
        <p:nvSpPr>
          <p:cNvPr id="447506" name="Text Box 18"/>
          <p:cNvSpPr txBox="1">
            <a:spLocks noChangeArrowheads="1"/>
          </p:cNvSpPr>
          <p:nvPr/>
        </p:nvSpPr>
        <p:spPr bwMode="auto">
          <a:xfrm>
            <a:off x="635000" y="5651500"/>
            <a:ext cx="852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开发优化方法还有赖于</a:t>
            </a:r>
            <a:r>
              <a:rPr lang="zh-CN" altLang="en-US" sz="2400" b="1">
                <a:solidFill>
                  <a:srgbClr val="7030A0"/>
                </a:solidFill>
              </a:rPr>
              <a:t>实验</a:t>
            </a:r>
            <a:r>
              <a:rPr lang="en-US" altLang="zh-CN" sz="2400" b="1">
                <a:solidFill>
                  <a:schemeClr val="tx1"/>
                </a:solidFill>
              </a:rPr>
              <a:t>! </a:t>
            </a:r>
            <a:r>
              <a:rPr lang="zh-CN" altLang="en-US" sz="2400" b="1">
                <a:solidFill>
                  <a:schemeClr val="tx1"/>
                </a:solidFill>
              </a:rPr>
              <a:t>求解各种有代表性的</a:t>
            </a:r>
            <a:r>
              <a:rPr lang="zh-CN" altLang="en-US" sz="2400" b="1">
                <a:solidFill>
                  <a:srgbClr val="7030A0"/>
                </a:solidFill>
              </a:rPr>
              <a:t>测试函数</a:t>
            </a:r>
            <a:r>
              <a:rPr lang="zh-CN" altLang="en-US" sz="2400" b="1">
                <a:solidFill>
                  <a:schemeClr val="tx1"/>
                </a:solidFill>
              </a:rPr>
              <a:t>！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04875" y="4538663"/>
            <a:ext cx="7388225" cy="457200"/>
            <a:chOff x="818" y="2939"/>
            <a:chExt cx="4654" cy="288"/>
          </a:xfrm>
        </p:grpSpPr>
        <p:pic>
          <p:nvPicPr>
            <p:cNvPr id="2664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" y="2953"/>
              <a:ext cx="134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7" name="Text Box 8"/>
            <p:cNvSpPr txBox="1">
              <a:spLocks noChangeArrowheads="1"/>
            </p:cNvSpPr>
            <p:nvPr/>
          </p:nvSpPr>
          <p:spPr bwMode="auto">
            <a:xfrm>
              <a:off x="2224" y="2939"/>
              <a:ext cx="3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1"/>
                  </a:solidFill>
                </a:rPr>
                <a:t>a </a:t>
              </a:r>
              <a:r>
                <a:rPr lang="en-US" altLang="zh-CN" sz="2400" b="1">
                  <a:solidFill>
                    <a:schemeClr val="tx1"/>
                  </a:solidFill>
                </a:rPr>
                <a:t>&gt; 0</a:t>
              </a:r>
              <a:r>
                <a:rPr lang="zh-CN" altLang="en-US" sz="2400" b="1">
                  <a:solidFill>
                    <a:schemeClr val="tx1"/>
                  </a:solidFill>
                </a:rPr>
                <a:t>－线性收敛、</a:t>
              </a:r>
              <a:r>
                <a:rPr lang="en-US" altLang="zh-CN" sz="2400" b="1" i="1">
                  <a:solidFill>
                    <a:schemeClr val="tx1"/>
                  </a:solidFill>
                </a:rPr>
                <a:t>a </a:t>
              </a:r>
              <a:r>
                <a:rPr lang="en-US" altLang="zh-CN" sz="2400" b="1">
                  <a:solidFill>
                    <a:schemeClr val="tx1"/>
                  </a:solidFill>
                </a:rPr>
                <a:t>= 0</a:t>
              </a:r>
              <a:r>
                <a:rPr lang="zh-CN" altLang="en-US" sz="2400" b="1">
                  <a:solidFill>
                    <a:schemeClr val="tx1"/>
                  </a:solidFill>
                </a:rPr>
                <a:t>－超线性收敛</a:t>
              </a:r>
            </a:p>
          </p:txBody>
        </p:sp>
      </p:grp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47700" y="3645198"/>
            <a:ext cx="2628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渐近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收敛速度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33450" y="5033963"/>
            <a:ext cx="5505450" cy="457200"/>
            <a:chOff x="860" y="3283"/>
            <a:chExt cx="3468" cy="288"/>
          </a:xfrm>
        </p:grpSpPr>
        <p:pic>
          <p:nvPicPr>
            <p:cNvPr id="26644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" y="3295"/>
              <a:ext cx="1360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5" name="Text Box 17"/>
            <p:cNvSpPr txBox="1">
              <a:spLocks noChangeArrowheads="1"/>
            </p:cNvSpPr>
            <p:nvPr/>
          </p:nvSpPr>
          <p:spPr bwMode="auto">
            <a:xfrm>
              <a:off x="2336" y="3283"/>
              <a:ext cx="19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二次收敛</a:t>
              </a:r>
              <a:r>
                <a:rPr lang="en-US" altLang="zh-CN" sz="2400" b="1">
                  <a:solidFill>
                    <a:schemeClr val="tx1"/>
                  </a:solidFill>
                </a:rPr>
                <a:t>/</a:t>
              </a:r>
              <a:r>
                <a:rPr lang="zh-CN" altLang="en-US" sz="2400" b="1">
                  <a:solidFill>
                    <a:schemeClr val="tx1"/>
                  </a:solidFill>
                </a:rPr>
                <a:t>二阶收敛</a:t>
              </a:r>
            </a:p>
          </p:txBody>
        </p:sp>
      </p:grpSp>
      <p:sp>
        <p:nvSpPr>
          <p:cNvPr id="26633" name="Rectangle 21"/>
          <p:cNvSpPr>
            <a:spLocks noChangeArrowheads="1"/>
          </p:cNvSpPr>
          <p:nvPr/>
        </p:nvSpPr>
        <p:spPr bwMode="auto">
          <a:xfrm>
            <a:off x="692150" y="2379960"/>
            <a:ext cx="28616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eaLnBrk="0" hangingPunct="0"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 收敛性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定性分析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)</a:t>
            </a:r>
            <a:endParaRPr lang="zh-CN" altLang="en-US" sz="2400" dirty="0">
              <a:solidFill>
                <a:schemeClr val="tx1"/>
              </a:solidFill>
              <a:ea typeface="黑体" pitchFamily="2" charset="-122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95350" y="4006850"/>
            <a:ext cx="7486650" cy="679450"/>
            <a:chOff x="564" y="2524"/>
            <a:chExt cx="4716" cy="428"/>
          </a:xfrm>
        </p:grpSpPr>
        <p:grpSp>
          <p:nvGrpSpPr>
            <p:cNvPr id="26635" name="Group 22"/>
            <p:cNvGrpSpPr>
              <a:grpSpLocks/>
            </p:cNvGrpSpPr>
            <p:nvPr/>
          </p:nvGrpSpPr>
          <p:grpSpPr bwMode="auto">
            <a:xfrm>
              <a:off x="564" y="2528"/>
              <a:ext cx="4716" cy="376"/>
              <a:chOff x="564" y="2528"/>
              <a:chExt cx="4716" cy="376"/>
            </a:xfrm>
          </p:grpSpPr>
          <p:grpSp>
            <p:nvGrpSpPr>
              <p:cNvPr id="26638" name="Group 10"/>
              <p:cNvGrpSpPr>
                <a:grpSpLocks/>
              </p:cNvGrpSpPr>
              <p:nvPr/>
            </p:nvGrpSpPr>
            <p:grpSpPr bwMode="auto">
              <a:xfrm>
                <a:off x="624" y="2528"/>
                <a:ext cx="4656" cy="293"/>
                <a:chOff x="896" y="2552"/>
                <a:chExt cx="4656" cy="293"/>
              </a:xfrm>
            </p:grpSpPr>
            <p:grpSp>
              <p:nvGrpSpPr>
                <p:cNvPr id="26640" name="Group 11"/>
                <p:cNvGrpSpPr>
                  <a:grpSpLocks/>
                </p:cNvGrpSpPr>
                <p:nvPr/>
              </p:nvGrpSpPr>
              <p:grpSpPr bwMode="auto">
                <a:xfrm>
                  <a:off x="4287" y="2552"/>
                  <a:ext cx="1265" cy="288"/>
                  <a:chOff x="823" y="2616"/>
                  <a:chExt cx="1265" cy="288"/>
                </a:xfrm>
              </p:grpSpPr>
              <p:pic>
                <p:nvPicPr>
                  <p:cNvPr id="26642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3" y="2670"/>
                    <a:ext cx="69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6643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6" y="2616"/>
                    <a:ext cx="59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b">
                    <a:spAutoFit/>
                  </a:bodyPr>
                  <a:lstStyle>
                    <a:lvl1pPr eaLnBrk="0" hangingPunct="0">
                      <a:defRPr kumimoji="1" sz="3600">
                        <a:solidFill>
                          <a:srgbClr val="000066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3600">
                        <a:solidFill>
                          <a:srgbClr val="000066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3600">
                        <a:solidFill>
                          <a:srgbClr val="000066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3600">
                        <a:solidFill>
                          <a:srgbClr val="000066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3600">
                        <a:solidFill>
                          <a:srgbClr val="000066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>
                        <a:solidFill>
                          <a:srgbClr val="000066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>
                        <a:solidFill>
                          <a:srgbClr val="000066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>
                        <a:solidFill>
                          <a:srgbClr val="000066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>
                        <a:solidFill>
                          <a:srgbClr val="000066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400" b="1">
                        <a:solidFill>
                          <a:schemeClr val="tx1"/>
                        </a:solidFill>
                      </a:rPr>
                      <a:t>收敛</a:t>
                    </a:r>
                  </a:p>
                </p:txBody>
              </p:sp>
            </p:grpSp>
            <p:pic>
              <p:nvPicPr>
                <p:cNvPr id="26641" name="Picture 14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6" y="2603"/>
                  <a:ext cx="3176" cy="2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aphicFrame>
            <p:nvGraphicFramePr>
              <p:cNvPr id="26639" name="Object 19"/>
              <p:cNvGraphicFramePr>
                <a:graphicFrameLocks noChangeAspect="1"/>
              </p:cNvGraphicFramePr>
              <p:nvPr/>
            </p:nvGraphicFramePr>
            <p:xfrm>
              <a:off x="564" y="2568"/>
              <a:ext cx="166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19" name="Equation" r:id="rId7" imgW="990170" imgH="241195" progId="Equation.DSMT4">
                      <p:embed/>
                    </p:oleObj>
                  </mc:Choice>
                  <mc:Fallback>
                    <p:oleObj name="Equation" r:id="rId7" imgW="990170" imgH="241195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4" y="2568"/>
                            <a:ext cx="1660" cy="33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36" name="Text Box 23"/>
            <p:cNvSpPr txBox="1">
              <a:spLocks noChangeArrowheads="1"/>
            </p:cNvSpPr>
            <p:nvPr/>
          </p:nvSpPr>
          <p:spPr bwMode="auto">
            <a:xfrm>
              <a:off x="2120" y="2548"/>
              <a:ext cx="1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，</a:t>
              </a:r>
            </a:p>
          </p:txBody>
        </p:sp>
        <p:sp>
          <p:nvSpPr>
            <p:cNvPr id="26637" name="Text Box 24"/>
            <p:cNvSpPr txBox="1">
              <a:spLocks noChangeArrowheads="1"/>
            </p:cNvSpPr>
            <p:nvPr/>
          </p:nvSpPr>
          <p:spPr bwMode="auto">
            <a:xfrm>
              <a:off x="3672" y="2524"/>
              <a:ext cx="1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，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092450" y="3645198"/>
            <a:ext cx="4819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a typeface="黑体" pitchFamily="2" charset="-122"/>
              </a:rPr>
              <a:t>在收敛的前提下，进行定量分析</a:t>
            </a:r>
            <a:r>
              <a:rPr lang="en-US" altLang="zh-CN" sz="2400" dirty="0">
                <a:solidFill>
                  <a:schemeClr val="tx1"/>
                </a:solidFill>
                <a:ea typeface="黑体" pitchFamily="2" charset="-122"/>
              </a:rPr>
              <a:t>)</a:t>
            </a:r>
            <a:endParaRPr lang="zh-CN" altLang="en-US" sz="2400" dirty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965200" y="2613025"/>
            <a:ext cx="632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b="1" dirty="0">
                <a:solidFill>
                  <a:schemeClr val="tx1"/>
                </a:solidFill>
              </a:rPr>
              <a:t>⊙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zh-CN" altLang="en-US" b="1" dirty="0"/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除个别情况外，每次迭代后目标值减小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/>
      <p:bldP spid="447506" grpId="0"/>
      <p:bldP spid="26631" grpId="0"/>
      <p:bldP spid="26633" grpId="0"/>
      <p:bldP spid="5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算法概述－实用终止准则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89000" y="1350963"/>
            <a:ext cx="5778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sz="2400" b="1">
                <a:solidFill>
                  <a:schemeClr val="tx1"/>
                </a:solidFill>
              </a:rPr>
              <a:t>●  </a:t>
            </a:r>
            <a:r>
              <a:rPr lang="zh-CN" altLang="en-US" sz="2400" b="1">
                <a:solidFill>
                  <a:srgbClr val="7030A0"/>
                </a:solidFill>
              </a:rPr>
              <a:t>理想</a:t>
            </a:r>
            <a:r>
              <a:rPr lang="zh-CN" altLang="en-US" sz="2400" b="1">
                <a:solidFill>
                  <a:schemeClr val="tx1"/>
                </a:solidFill>
              </a:rPr>
              <a:t>的终止准则：－－</a:t>
            </a:r>
            <a:r>
              <a:rPr lang="zh-CN" altLang="en-US" sz="2400" b="1">
                <a:solidFill>
                  <a:srgbClr val="7030A0"/>
                </a:solidFill>
              </a:rPr>
              <a:t>不现实</a:t>
            </a:r>
            <a:r>
              <a:rPr lang="zh-CN" altLang="en-US" sz="2400" b="1">
                <a:solidFill>
                  <a:schemeClr val="tx1"/>
                </a:solidFill>
              </a:rPr>
              <a:t>！     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914400" y="2671763"/>
            <a:ext cx="2527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/>
              <a:t> </a:t>
            </a:r>
            <a:r>
              <a:rPr lang="en-US" altLang="zh-CN" sz="2400" b="1">
                <a:solidFill>
                  <a:schemeClr val="tx1"/>
                </a:solidFill>
              </a:rPr>
              <a:t>●</a:t>
            </a:r>
            <a:r>
              <a:rPr lang="en-US" altLang="zh-CN" sz="2400"/>
              <a:t>   </a:t>
            </a:r>
            <a:r>
              <a:rPr lang="zh-CN" altLang="en-US" sz="2400" b="1">
                <a:solidFill>
                  <a:srgbClr val="7030A0"/>
                </a:solidFill>
              </a:rPr>
              <a:t>实用</a:t>
            </a:r>
            <a:r>
              <a:rPr lang="zh-CN" altLang="en-US" sz="2400" b="1">
                <a:solidFill>
                  <a:schemeClr val="tx1"/>
                </a:solidFill>
              </a:rPr>
              <a:t>准则：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483100" y="4492625"/>
            <a:ext cx="4038600" cy="396875"/>
            <a:chOff x="2824" y="2830"/>
            <a:chExt cx="2544" cy="250"/>
          </a:xfrm>
        </p:grpSpPr>
        <p:sp>
          <p:nvSpPr>
            <p:cNvPr id="27669" name="Text Box 16"/>
            <p:cNvSpPr txBox="1">
              <a:spLocks noChangeArrowheads="1"/>
            </p:cNvSpPr>
            <p:nvPr/>
          </p:nvSpPr>
          <p:spPr bwMode="auto">
            <a:xfrm>
              <a:off x="3280" y="2830"/>
              <a:ext cx="20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</a:rPr>
                <a:t>适用于</a:t>
              </a:r>
              <a:r>
                <a:rPr lang="zh-CN" altLang="en-US" sz="2000" b="1">
                  <a:solidFill>
                    <a:srgbClr val="7030A0"/>
                  </a:solidFill>
                </a:rPr>
                <a:t>牛顿法和拟牛顿法</a:t>
              </a:r>
            </a:p>
          </p:txBody>
        </p:sp>
        <p:sp>
          <p:nvSpPr>
            <p:cNvPr id="27670" name="Line 17"/>
            <p:cNvSpPr>
              <a:spLocks noChangeShapeType="1"/>
            </p:cNvSpPr>
            <p:nvPr/>
          </p:nvSpPr>
          <p:spPr bwMode="auto">
            <a:xfrm flipH="1">
              <a:off x="2824" y="2952"/>
              <a:ext cx="440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</p:grpSp>
      <p:sp>
        <p:nvSpPr>
          <p:cNvPr id="433170" name="Text Box 18"/>
          <p:cNvSpPr txBox="1">
            <a:spLocks noChangeArrowheads="1"/>
          </p:cNvSpPr>
          <p:nvPr/>
        </p:nvSpPr>
        <p:spPr bwMode="auto">
          <a:xfrm>
            <a:off x="1409700" y="5397500"/>
            <a:ext cx="549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通常需要</a:t>
            </a:r>
            <a:r>
              <a:rPr lang="zh-CN" altLang="en-US" sz="2400" b="1">
                <a:solidFill>
                  <a:srgbClr val="7030A0"/>
                </a:solidFill>
              </a:rPr>
              <a:t>联合使用</a:t>
            </a:r>
            <a:r>
              <a:rPr lang="zh-CN" altLang="en-US" sz="2400" b="1">
                <a:solidFill>
                  <a:schemeClr val="tx1"/>
                </a:solidFill>
              </a:rPr>
              <a:t>好几种终止准则！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571625" y="1917700"/>
            <a:ext cx="5551488" cy="941388"/>
            <a:chOff x="990" y="1208"/>
            <a:chExt cx="3497" cy="593"/>
          </a:xfrm>
        </p:grpSpPr>
        <p:pic>
          <p:nvPicPr>
            <p:cNvPr id="27666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" y="1217"/>
              <a:ext cx="128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" y="1516"/>
              <a:ext cx="3497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8" name="Text Box 24"/>
            <p:cNvSpPr txBox="1">
              <a:spLocks noChangeArrowheads="1"/>
            </p:cNvSpPr>
            <p:nvPr/>
          </p:nvSpPr>
          <p:spPr bwMode="auto">
            <a:xfrm>
              <a:off x="2368" y="1208"/>
              <a:ext cx="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或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3132138" y="2830513"/>
            <a:ext cx="5453062" cy="420687"/>
            <a:chOff x="1973" y="1783"/>
            <a:chExt cx="3435" cy="265"/>
          </a:xfrm>
        </p:grpSpPr>
        <p:sp>
          <p:nvSpPr>
            <p:cNvPr id="27664" name="Text Box 14"/>
            <p:cNvSpPr txBox="1">
              <a:spLocks noChangeArrowheads="1"/>
            </p:cNvSpPr>
            <p:nvPr/>
          </p:nvSpPr>
          <p:spPr bwMode="auto">
            <a:xfrm>
              <a:off x="3008" y="1798"/>
              <a:ext cx="2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</a:rPr>
                <a:t>适合于</a:t>
              </a:r>
              <a:r>
                <a:rPr lang="zh-CN" altLang="en-US" sz="2000" b="1">
                  <a:solidFill>
                    <a:srgbClr val="7030A0"/>
                  </a:solidFill>
                </a:rPr>
                <a:t>共轭梯度法、最速下降法</a:t>
              </a:r>
            </a:p>
          </p:txBody>
        </p:sp>
        <p:pic>
          <p:nvPicPr>
            <p:cNvPr id="27665" name="Picture 2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783"/>
              <a:ext cx="88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506538" y="3352800"/>
            <a:ext cx="6659562" cy="944563"/>
            <a:chOff x="949" y="2112"/>
            <a:chExt cx="4195" cy="595"/>
          </a:xfrm>
        </p:grpSpPr>
        <p:pic>
          <p:nvPicPr>
            <p:cNvPr id="27661" name="Picture 2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" y="2112"/>
              <a:ext cx="211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2" name="Picture 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0" y="2125"/>
              <a:ext cx="1794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3" name="Picture 2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" y="2458"/>
              <a:ext cx="171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397000" y="4418013"/>
            <a:ext cx="6324600" cy="1030287"/>
            <a:chOff x="1397000" y="4418013"/>
            <a:chExt cx="6324600" cy="1030287"/>
          </a:xfrm>
        </p:grpSpPr>
        <p:sp>
          <p:nvSpPr>
            <p:cNvPr id="27659" name="Text Box 13"/>
            <p:cNvSpPr txBox="1">
              <a:spLocks noChangeArrowheads="1"/>
            </p:cNvSpPr>
            <p:nvPr/>
          </p:nvSpPr>
          <p:spPr bwMode="auto">
            <a:xfrm>
              <a:off x="1397000" y="4991100"/>
              <a:ext cx="632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其中 </a:t>
              </a:r>
              <a:r>
                <a:rPr lang="en-US" altLang="zh-CN" sz="2400" b="1" i="1">
                  <a:solidFill>
                    <a:schemeClr val="tx1"/>
                  </a:solidFill>
                </a:rPr>
                <a:t>H</a:t>
              </a:r>
              <a:r>
                <a:rPr lang="en-US" altLang="zh-CN" sz="2400" b="1" baseline="30000">
                  <a:solidFill>
                    <a:schemeClr val="tx1"/>
                  </a:solidFill>
                </a:rPr>
                <a:t>(</a:t>
              </a:r>
              <a:r>
                <a:rPr lang="en-US" altLang="zh-CN" sz="2400" b="1" i="1" baseline="30000">
                  <a:solidFill>
                    <a:schemeClr val="tx1"/>
                  </a:solidFill>
                </a:rPr>
                <a:t>k</a:t>
              </a:r>
              <a:r>
                <a:rPr lang="en-US" altLang="zh-CN" sz="2400" b="1" baseline="30000">
                  <a:solidFill>
                    <a:schemeClr val="tx1"/>
                  </a:solidFill>
                </a:rPr>
                <a:t>) </a:t>
              </a:r>
              <a:r>
                <a:rPr lang="zh-CN" altLang="en-US" sz="2400" b="1">
                  <a:solidFill>
                    <a:schemeClr val="tx1"/>
                  </a:solidFill>
                </a:rPr>
                <a:t>是 </a:t>
              </a:r>
              <a:r>
                <a:rPr lang="en-US" altLang="zh-CN" sz="2400" b="1" i="1">
                  <a:solidFill>
                    <a:schemeClr val="tx1"/>
                  </a:solidFill>
                </a:rPr>
                <a:t>G</a:t>
              </a:r>
              <a:r>
                <a:rPr lang="en-US" altLang="zh-CN" sz="2400" b="1" baseline="30000">
                  <a:solidFill>
                    <a:schemeClr val="tx1"/>
                  </a:solidFill>
                </a:rPr>
                <a:t>(</a:t>
              </a:r>
              <a:r>
                <a:rPr lang="en-US" altLang="zh-CN" sz="2400" b="1" i="1" baseline="30000">
                  <a:solidFill>
                    <a:schemeClr val="tx1"/>
                  </a:solidFill>
                </a:rPr>
                <a:t>k</a:t>
              </a:r>
              <a:r>
                <a:rPr lang="en-US" altLang="zh-CN" sz="2400" b="1" baseline="30000">
                  <a:solidFill>
                    <a:schemeClr val="tx1"/>
                  </a:solidFill>
                </a:rPr>
                <a:t>) </a:t>
              </a:r>
              <a:r>
                <a:rPr lang="zh-CN" altLang="en-US" sz="2400" b="1">
                  <a:solidFill>
                    <a:schemeClr val="tx1"/>
                  </a:solidFill>
                </a:rPr>
                <a:t>的逆或者是</a:t>
              </a:r>
              <a:r>
                <a:rPr lang="en-US" altLang="zh-CN" sz="2400" b="1" i="1">
                  <a:solidFill>
                    <a:schemeClr val="tx1"/>
                  </a:solidFill>
                </a:rPr>
                <a:t>G</a:t>
              </a:r>
              <a:r>
                <a:rPr lang="en-US" altLang="zh-CN" sz="2400" b="1" baseline="30000">
                  <a:solidFill>
                    <a:schemeClr val="tx1"/>
                  </a:solidFill>
                </a:rPr>
                <a:t>(</a:t>
              </a:r>
              <a:r>
                <a:rPr lang="en-US" altLang="zh-CN" sz="2400" b="1" i="1" baseline="30000">
                  <a:solidFill>
                    <a:schemeClr val="tx1"/>
                  </a:solidFill>
                </a:rPr>
                <a:t>k</a:t>
              </a:r>
              <a:r>
                <a:rPr lang="en-US" altLang="zh-CN" sz="2400" b="1" baseline="30000">
                  <a:solidFill>
                    <a:schemeClr val="tx1"/>
                  </a:solidFill>
                </a:rPr>
                <a:t>) </a:t>
              </a:r>
              <a:r>
                <a:rPr lang="zh-CN" altLang="en-US" sz="2400" b="1">
                  <a:solidFill>
                    <a:schemeClr val="tx1"/>
                  </a:solidFill>
                </a:rPr>
                <a:t>的逆的近似</a:t>
              </a:r>
              <a:r>
                <a:rPr lang="en-US" altLang="zh-CN" sz="2400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27660" name="Picture 2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413" y="4418013"/>
              <a:ext cx="2713037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4331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39800" y="2082800"/>
          <a:ext cx="7556500" cy="2743200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单位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典型值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气流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lbs/hour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11,000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水流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lbs/hour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1,675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蒸汽热阻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(BTU/(hour ft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黑体" pitchFamily="2" charset="-122"/>
                          <a:cs typeface="Times New Roman" pitchFamily="18" charset="0"/>
                        </a:rPr>
                        <a:t>℉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))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-1</a:t>
                      </a:r>
                      <a:endParaRPr kumimoji="0" lang="zh-CN" altLang="en-US" sz="2200" b="1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废物积累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(BTU/(hour ft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黑体" pitchFamily="2" charset="-122"/>
                          <a:cs typeface="Times New Roman" pitchFamily="18" charset="0"/>
                        </a:rPr>
                        <a:t>℉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))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-1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6×10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-4</a:t>
                      </a:r>
                      <a:endParaRPr kumimoji="0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气体侧边辐射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BTU/(hour ft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2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5.4×10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-10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339966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11" name="TextBox 2"/>
          <p:cNvSpPr txBox="1">
            <a:spLocks noChangeArrowheads="1"/>
          </p:cNvSpPr>
          <p:nvPr/>
        </p:nvSpPr>
        <p:spPr bwMode="auto">
          <a:xfrm>
            <a:off x="939800" y="520700"/>
            <a:ext cx="75565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440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关于变量尺度问题的一个例子</a:t>
            </a:r>
          </a:p>
        </p:txBody>
      </p:sp>
      <p:sp>
        <p:nvSpPr>
          <p:cNvPr id="28712" name="TextBox 3"/>
          <p:cNvSpPr txBox="1">
            <a:spLocks noChangeArrowheads="1"/>
          </p:cNvSpPr>
          <p:nvPr/>
        </p:nvSpPr>
        <p:spPr bwMode="auto">
          <a:xfrm>
            <a:off x="901700" y="1358900"/>
            <a:ext cx="5524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气体和水之间的热交换</a:t>
            </a:r>
          </a:p>
        </p:txBody>
      </p:sp>
      <p:sp>
        <p:nvSpPr>
          <p:cNvPr id="21545" name="TextBox 4"/>
          <p:cNvSpPr txBox="1">
            <a:spLocks noChangeArrowheads="1"/>
          </p:cNvSpPr>
          <p:nvPr/>
        </p:nvSpPr>
        <p:spPr bwMode="auto">
          <a:xfrm>
            <a:off x="939800" y="5105400"/>
            <a:ext cx="4800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不同单位的物理量</a:t>
            </a:r>
            <a:endParaRPr lang="en-US" altLang="zh-CN" sz="24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同单位，但不同性质的物理量</a:t>
            </a:r>
            <a:r>
              <a:rPr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46" name="TextBox 5"/>
          <p:cNvSpPr txBox="1">
            <a:spLocks noChangeArrowheads="1"/>
          </p:cNvSpPr>
          <p:nvPr/>
        </p:nvSpPr>
        <p:spPr bwMode="auto">
          <a:xfrm>
            <a:off x="5473700" y="5105400"/>
            <a:ext cx="314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b="1">
                <a:ea typeface="黑体" pitchFamily="2" charset="-122"/>
                <a:cs typeface="Times New Roman" pitchFamily="18" charset="0"/>
              </a:rPr>
              <a:t>lbs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磅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；</a:t>
            </a:r>
            <a:r>
              <a:rPr lang="en-US" altLang="zh-CN" sz="2000" b="1">
                <a:ea typeface="黑体" pitchFamily="2" charset="-122"/>
                <a:cs typeface="Times New Roman" pitchFamily="18" charset="0"/>
              </a:rPr>
              <a:t>BTU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英热单位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；</a:t>
            </a:r>
            <a:endParaRPr lang="en-US" altLang="zh-CN" sz="2000"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2000" b="1">
                <a:ea typeface="黑体" pitchFamily="2" charset="-122"/>
                <a:cs typeface="Times New Roman" pitchFamily="18" charset="0"/>
              </a:rPr>
              <a:t>ft</a:t>
            </a:r>
            <a:r>
              <a:rPr lang="en-US" altLang="zh-CN" sz="2000" b="1" baseline="30000"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平方英尺</a:t>
            </a:r>
            <a:r>
              <a:rPr lang="en-US" altLang="zh-CN" sz="2000"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000">
                <a:ea typeface="黑体" pitchFamily="2" charset="-122"/>
                <a:cs typeface="Times New Roman" pitchFamily="18" charset="0"/>
              </a:rPr>
              <a:t>；</a:t>
            </a:r>
            <a:r>
              <a:rPr lang="en-US" altLang="zh-CN" sz="2000" b="1">
                <a:ea typeface="黑体" pitchFamily="2" charset="-122"/>
                <a:cs typeface="Times New Roman" pitchFamily="18" charset="0"/>
              </a:rPr>
              <a:t> ℉(Fahrenheit).</a:t>
            </a:r>
            <a:endParaRPr lang="zh-CN" altLang="en-US" sz="2000"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5" grpId="0"/>
      <p:bldP spid="215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8"/>
          <p:cNvGrpSpPr>
            <a:grpSpLocks/>
          </p:cNvGrpSpPr>
          <p:nvPr/>
        </p:nvGrpSpPr>
        <p:grpSpPr bwMode="auto">
          <a:xfrm>
            <a:off x="531813" y="234950"/>
            <a:ext cx="8294687" cy="6432550"/>
            <a:chOff x="531813" y="234950"/>
            <a:chExt cx="8294687" cy="6432550"/>
          </a:xfrm>
        </p:grpSpPr>
        <p:pic>
          <p:nvPicPr>
            <p:cNvPr id="29707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813" y="234950"/>
              <a:ext cx="8294687" cy="643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8" name="TextBox 3"/>
            <p:cNvSpPr txBox="1">
              <a:spLocks noChangeArrowheads="1"/>
            </p:cNvSpPr>
            <p:nvPr/>
          </p:nvSpPr>
          <p:spPr bwMode="auto">
            <a:xfrm>
              <a:off x="584200" y="1193800"/>
              <a:ext cx="7353300" cy="2554545"/>
            </a:xfrm>
            <a:prstGeom prst="rect">
              <a:avLst/>
            </a:prstGeom>
            <a:solidFill>
              <a:srgbClr val="FFCCFF">
                <a:alpha val="30980"/>
              </a:srgb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en-US" altLang="zh-CN" sz="4000"/>
            </a:p>
            <a:p>
              <a:endParaRPr lang="en-US" altLang="zh-CN" sz="4000"/>
            </a:p>
            <a:p>
              <a:endParaRPr lang="en-US" altLang="zh-CN" sz="4000"/>
            </a:p>
            <a:p>
              <a:endParaRPr lang="zh-CN" altLang="en-US" sz="4000"/>
            </a:p>
          </p:txBody>
        </p:sp>
      </p:grpSp>
      <p:grpSp>
        <p:nvGrpSpPr>
          <p:cNvPr id="8194" name="Group 12"/>
          <p:cNvGrpSpPr>
            <a:grpSpLocks/>
          </p:cNvGrpSpPr>
          <p:nvPr/>
        </p:nvGrpSpPr>
        <p:grpSpPr bwMode="auto">
          <a:xfrm>
            <a:off x="542925" y="4292600"/>
            <a:ext cx="7794625" cy="560388"/>
            <a:chOff x="342" y="2704"/>
            <a:chExt cx="4910" cy="35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195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415" y="2736"/>
                <a:ext cx="837" cy="1"/>
              </p14:xfrm>
            </p:contentPart>
          </mc:Choice>
          <mc:Fallback xmlns="">
            <p:pic>
              <p:nvPicPr>
                <p:cNvPr id="8195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09" y="2710"/>
                  <a:ext cx="849" cy="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196" name="Ink 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0" y="2885"/>
                <a:ext cx="1310" cy="4"/>
              </p14:xfrm>
            </p:contentPart>
          </mc:Choice>
          <mc:Fallback xmlns="">
            <p:pic>
              <p:nvPicPr>
                <p:cNvPr id="8196" name="Ink 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4" y="2879"/>
                  <a:ext cx="1322" cy="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197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758" y="2894"/>
                <a:ext cx="697" cy="4"/>
              </p14:xfrm>
            </p:contentPart>
          </mc:Choice>
          <mc:Fallback xmlns="">
            <p:pic>
              <p:nvPicPr>
                <p:cNvPr id="8197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52" y="2888"/>
                  <a:ext cx="709" cy="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198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2" y="3056"/>
                <a:ext cx="608" cy="1"/>
              </p14:xfrm>
            </p:contentPart>
          </mc:Choice>
          <mc:Fallback xmlns="">
            <p:pic>
              <p:nvPicPr>
                <p:cNvPr id="8198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6" y="3030"/>
                  <a:ext cx="620" cy="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199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67" y="2704"/>
                <a:ext cx="1450" cy="28"/>
              </p14:xfrm>
            </p:contentPart>
          </mc:Choice>
          <mc:Fallback xmlns="">
            <p:pic>
              <p:nvPicPr>
                <p:cNvPr id="8199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1" y="2698"/>
                  <a:ext cx="1462" cy="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2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58025" y="4335463"/>
              <a:ext cx="1588" cy="1587"/>
            </p14:xfrm>
          </p:contentPart>
        </mc:Choice>
        <mc:Fallback xmlns="">
          <p:pic>
            <p:nvPicPr>
              <p:cNvPr id="82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16737" y="4294201"/>
                <a:ext cx="84164" cy="8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20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9425" y="5857875"/>
              <a:ext cx="7143750" cy="765175"/>
            </p14:xfrm>
          </p:contentPart>
        </mc:Choice>
        <mc:Fallback xmlns="">
          <p:pic>
            <p:nvPicPr>
              <p:cNvPr id="820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0065" y="5848517"/>
                <a:ext cx="7162470" cy="78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21772" y="1282699"/>
                <a:ext cx="2174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7030A0"/>
                    </a:solidFill>
                  </a:rPr>
                  <a:t>EXITFLAG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772" y="1282699"/>
                <a:ext cx="2174082" cy="461665"/>
              </a:xfrm>
              <a:prstGeom prst="rect">
                <a:avLst/>
              </a:prstGeom>
              <a:blipFill rotWithShape="1">
                <a:blip r:embed="rId17"/>
                <a:stretch>
                  <a:fillRect l="-420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6" name="Picture 20" descr="300px-Rosenbrock_functi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0"/>
            <a:ext cx="4162425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6038"/>
            <a:ext cx="6408737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250825" y="1446213"/>
            <a:ext cx="78263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多元函数</a:t>
            </a:r>
            <a:r>
              <a:rPr lang="en-US" altLang="zh-CN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等高线</a:t>
            </a:r>
            <a:r>
              <a:rPr lang="en-US" altLang="zh-CN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等值线、梯度、</a:t>
            </a:r>
            <a:r>
              <a:rPr lang="en-US" altLang="zh-CN" sz="2800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Hessian</a:t>
            </a:r>
            <a:r>
              <a:rPr lang="zh-CN" altLang="en-US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阵</a:t>
            </a:r>
            <a:r>
              <a:rPr lang="en-US" altLang="zh-CN"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793750" y="2768600"/>
            <a:ext cx="548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 b="1">
                <a:solidFill>
                  <a:schemeClr val="tx1"/>
                </a:solidFill>
                <a:ea typeface="黑体" pitchFamily="2" charset="-122"/>
              </a:rPr>
              <a:t>Rosenbrock</a:t>
            </a:r>
            <a:r>
              <a:rPr kumimoji="0" lang="zh-CN" altLang="en-US" sz="2800" b="1">
                <a:solidFill>
                  <a:schemeClr val="tx1"/>
                </a:solidFill>
                <a:ea typeface="黑体" pitchFamily="2" charset="-122"/>
              </a:rPr>
              <a:t>的</a:t>
            </a:r>
            <a:r>
              <a:rPr kumimoji="0" lang="zh-CN" altLang="en-US" sz="2800" b="1">
                <a:solidFill>
                  <a:srgbClr val="7030A0"/>
                </a:solidFill>
                <a:ea typeface="黑体" pitchFamily="2" charset="-122"/>
              </a:rPr>
              <a:t>山谷</a:t>
            </a:r>
            <a:r>
              <a:rPr kumimoji="0" lang="en-US" altLang="zh-CN" sz="2800" b="1">
                <a:solidFill>
                  <a:srgbClr val="7030A0"/>
                </a:solidFill>
                <a:ea typeface="黑体" pitchFamily="2" charset="-122"/>
              </a:rPr>
              <a:t>/</a:t>
            </a:r>
            <a:r>
              <a:rPr kumimoji="0" lang="zh-CN" altLang="en-US" sz="2800" b="1">
                <a:solidFill>
                  <a:srgbClr val="7030A0"/>
                </a:solidFill>
                <a:ea typeface="黑体" pitchFamily="2" charset="-122"/>
              </a:rPr>
              <a:t>香蕉</a:t>
            </a:r>
            <a:r>
              <a:rPr kumimoji="0" lang="zh-CN" altLang="en-US" sz="2800" b="1">
                <a:solidFill>
                  <a:schemeClr val="tx1"/>
                </a:solidFill>
                <a:ea typeface="黑体" pitchFamily="2" charset="-122"/>
              </a:rPr>
              <a:t>函数</a:t>
            </a:r>
            <a:r>
              <a:rPr kumimoji="0" lang="en-US" altLang="zh-CN" sz="2800" b="1">
                <a:solidFill>
                  <a:schemeClr val="tx1"/>
                </a:solidFill>
                <a:ea typeface="黑体" pitchFamily="2" charset="-122"/>
              </a:rPr>
              <a:t>(1961)</a:t>
            </a:r>
            <a:endParaRPr kumimoji="0" lang="zh-CN" altLang="en-US" sz="2800" b="1">
              <a:solidFill>
                <a:schemeClr val="tx1"/>
              </a:solidFill>
              <a:ea typeface="黑体" pitchFamily="2" charset="-122"/>
            </a:endParaRPr>
          </a:p>
        </p:txBody>
      </p:sp>
      <p:pic>
        <p:nvPicPr>
          <p:cNvPr id="410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2157413"/>
            <a:ext cx="55530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3500438"/>
            <a:ext cx="3308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073525"/>
            <a:ext cx="6265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4945063"/>
            <a:ext cx="62515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781050" y="5810250"/>
            <a:ext cx="2114550" cy="641350"/>
            <a:chOff x="781050" y="5810250"/>
            <a:chExt cx="2114550" cy="641350"/>
          </a:xfrm>
        </p:grpSpPr>
        <p:pic>
          <p:nvPicPr>
            <p:cNvPr id="4113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050" y="5883275"/>
              <a:ext cx="207803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4" name="Text Box 20"/>
            <p:cNvSpPr txBox="1">
              <a:spLocks noChangeArrowheads="1"/>
            </p:cNvSpPr>
            <p:nvPr/>
          </p:nvSpPr>
          <p:spPr bwMode="auto">
            <a:xfrm>
              <a:off x="2501900" y="5810250"/>
              <a:ext cx="3937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,</a:t>
              </a:r>
            </a:p>
          </p:txBody>
        </p:sp>
      </p:grp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2974975" y="5792788"/>
            <a:ext cx="5632450" cy="633412"/>
            <a:chOff x="2974975" y="5792788"/>
            <a:chExt cx="5632450" cy="633412"/>
          </a:xfrm>
        </p:grpSpPr>
        <p:pic>
          <p:nvPicPr>
            <p:cNvPr id="4109" name="Picture 1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3275" y="5792788"/>
              <a:ext cx="2724150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10" name="组合 14"/>
            <p:cNvGrpSpPr>
              <a:grpSpLocks/>
            </p:cNvGrpSpPr>
            <p:nvPr/>
          </p:nvGrpSpPr>
          <p:grpSpPr bwMode="auto">
            <a:xfrm>
              <a:off x="2974975" y="5803900"/>
              <a:ext cx="2740025" cy="609600"/>
              <a:chOff x="2974975" y="5797550"/>
              <a:chExt cx="2740025" cy="641350"/>
            </a:xfrm>
          </p:grpSpPr>
          <p:pic>
            <p:nvPicPr>
              <p:cNvPr id="4111" name="Picture 18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4975" y="5892800"/>
                <a:ext cx="2698750" cy="438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2" name="Text Box 21"/>
              <p:cNvSpPr txBox="1">
                <a:spLocks noChangeArrowheads="1"/>
              </p:cNvSpPr>
              <p:nvPr/>
            </p:nvSpPr>
            <p:spPr bwMode="auto">
              <a:xfrm>
                <a:off x="5321300" y="5797550"/>
                <a:ext cx="39370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/>
                  <a:t>,</a:t>
                </a:r>
              </a:p>
            </p:txBody>
          </p:sp>
        </p:grpSp>
      </p:grpSp>
      <p:sp>
        <p:nvSpPr>
          <p:cNvPr id="4108" name="Rectangle 2"/>
          <p:cNvSpPr>
            <a:spLocks noChangeArrowheads="1"/>
          </p:cNvSpPr>
          <p:nvPr/>
        </p:nvSpPr>
        <p:spPr bwMode="auto">
          <a:xfrm>
            <a:off x="330200" y="508000"/>
            <a:ext cx="357028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0" lang="zh-CN" altLang="en-US" sz="3200" b="1">
                <a:solidFill>
                  <a:srgbClr val="0070C0"/>
                </a:solidFill>
                <a:latin typeface="Calibri" pitchFamily="34" charset="0"/>
                <a:ea typeface="黑体" pitchFamily="2" charset="-122"/>
              </a:rPr>
              <a:t>数学基础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425450"/>
            <a:ext cx="8047038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8" name="Group 6"/>
          <p:cNvGrpSpPr>
            <a:grpSpLocks/>
          </p:cNvGrpSpPr>
          <p:nvPr/>
        </p:nvGrpSpPr>
        <p:grpSpPr bwMode="auto">
          <a:xfrm>
            <a:off x="1177925" y="763588"/>
            <a:ext cx="7259638" cy="530225"/>
            <a:chOff x="742" y="481"/>
            <a:chExt cx="4573" cy="33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219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69" y="481"/>
                <a:ext cx="1940" cy="163"/>
              </p14:xfrm>
            </p:contentPart>
          </mc:Choice>
          <mc:Fallback xmlns="">
            <p:pic>
              <p:nvPicPr>
                <p:cNvPr id="9219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3" y="475"/>
                  <a:ext cx="1952" cy="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220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384" y="639"/>
                <a:ext cx="1931" cy="1"/>
              </p14:xfrm>
            </p:contentPart>
          </mc:Choice>
          <mc:Fallback xmlns="">
            <p:pic>
              <p:nvPicPr>
                <p:cNvPr id="9220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78" y="613"/>
                  <a:ext cx="1943" cy="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221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42" y="805"/>
                <a:ext cx="2282" cy="10"/>
              </p14:xfrm>
            </p:contentPart>
          </mc:Choice>
          <mc:Fallback xmlns="">
            <p:pic>
              <p:nvPicPr>
                <p:cNvPr id="9221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6" y="801"/>
                  <a:ext cx="2294" cy="1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17790" y="2006599"/>
                <a:ext cx="2174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7030A0"/>
                    </a:solidFill>
                  </a:rPr>
                  <a:t>EXITFLAG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790" y="2006599"/>
                <a:ext cx="2174082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420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54025"/>
            <a:ext cx="838835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2" name="Group 11"/>
          <p:cNvGrpSpPr>
            <a:grpSpLocks/>
          </p:cNvGrpSpPr>
          <p:nvPr/>
        </p:nvGrpSpPr>
        <p:grpSpPr bwMode="auto">
          <a:xfrm>
            <a:off x="650875" y="1092200"/>
            <a:ext cx="7735888" cy="322263"/>
            <a:chOff x="410" y="688"/>
            <a:chExt cx="4873" cy="20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243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11" y="688"/>
                <a:ext cx="1822" cy="14"/>
              </p14:xfrm>
            </p:contentPart>
          </mc:Choice>
          <mc:Fallback xmlns="">
            <p:pic>
              <p:nvPicPr>
                <p:cNvPr id="10243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05" y="682"/>
                  <a:ext cx="1834" cy="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244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00" y="693"/>
                <a:ext cx="1683" cy="18"/>
              </p14:xfrm>
            </p:contentPart>
          </mc:Choice>
          <mc:Fallback xmlns="">
            <p:pic>
              <p:nvPicPr>
                <p:cNvPr id="10244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94" y="687"/>
                  <a:ext cx="1695" cy="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245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10" y="873"/>
                <a:ext cx="2619" cy="18"/>
              </p14:xfrm>
            </p:contentPart>
          </mc:Choice>
          <mc:Fallback xmlns="">
            <p:pic>
              <p:nvPicPr>
                <p:cNvPr id="10245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4" y="867"/>
                  <a:ext cx="2631" cy="3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2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5775" y="2214563"/>
              <a:ext cx="1679575" cy="22225"/>
            </p14:xfrm>
          </p:contentPart>
        </mc:Choice>
        <mc:Fallback xmlns="">
          <p:pic>
            <p:nvPicPr>
              <p:cNvPr id="102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6414" y="2205243"/>
                <a:ext cx="1698297" cy="40865"/>
              </a:xfrm>
              <a:prstGeom prst="rect">
                <a:avLst/>
              </a:prstGeom>
            </p:spPr>
          </p:pic>
        </mc:Fallback>
      </mc:AlternateContent>
      <p:grpSp>
        <p:nvGrpSpPr>
          <p:cNvPr id="10247" name="Group 12"/>
          <p:cNvGrpSpPr>
            <a:grpSpLocks/>
          </p:cNvGrpSpPr>
          <p:nvPr/>
        </p:nvGrpSpPr>
        <p:grpSpPr bwMode="auto">
          <a:xfrm>
            <a:off x="457200" y="3665538"/>
            <a:ext cx="4657725" cy="2092325"/>
            <a:chOff x="288" y="2309"/>
            <a:chExt cx="2934" cy="13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248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2" y="2309"/>
                <a:ext cx="2880" cy="45"/>
              </p14:xfrm>
            </p:contentPart>
          </mc:Choice>
          <mc:Fallback xmlns="">
            <p:pic>
              <p:nvPicPr>
                <p:cNvPr id="10248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" y="2303"/>
                  <a:ext cx="2892" cy="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249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10" y="2691"/>
                <a:ext cx="1643" cy="1"/>
              </p14:xfrm>
            </p:contentPart>
          </mc:Choice>
          <mc:Fallback xmlns="">
            <p:pic>
              <p:nvPicPr>
                <p:cNvPr id="10249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4" y="2665"/>
                  <a:ext cx="1655" cy="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250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4" y="3038"/>
                <a:ext cx="1184" cy="31"/>
              </p14:xfrm>
            </p:contentPart>
          </mc:Choice>
          <mc:Fallback xmlns="">
            <p:pic>
              <p:nvPicPr>
                <p:cNvPr id="10250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8" y="3032"/>
                  <a:ext cx="1196" cy="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251" name="Ink 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88" y="3622"/>
                <a:ext cx="1134" cy="5"/>
              </p14:xfrm>
            </p:contentPart>
          </mc:Choice>
          <mc:Fallback xmlns="">
            <p:pic>
              <p:nvPicPr>
                <p:cNvPr id="10251" name="Ink 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2" y="3616"/>
                  <a:ext cx="1146" cy="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22590" y="1866899"/>
                <a:ext cx="21740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7030A0"/>
                    </a:solidFill>
                  </a:rPr>
                  <a:t>EXITFLAG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590" y="1866899"/>
                <a:ext cx="2174082" cy="461665"/>
              </a:xfrm>
              <a:prstGeom prst="rect">
                <a:avLst/>
              </a:prstGeom>
              <a:blipFill rotWithShape="1">
                <a:blip r:embed="rId19"/>
                <a:stretch>
                  <a:fillRect l="-420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1" name="Text Box 11"/>
          <p:cNvSpPr txBox="1">
            <a:spLocks noChangeArrowheads="1"/>
          </p:cNvSpPr>
          <p:nvPr/>
        </p:nvSpPr>
        <p:spPr bwMode="auto">
          <a:xfrm>
            <a:off x="660400" y="4094163"/>
            <a:ext cx="77724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685800" indent="-6858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b="1">
                <a:solidFill>
                  <a:schemeClr val="tx1"/>
                </a:solidFill>
              </a:rPr>
              <a:t>(b) </a:t>
            </a: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一般函数在局部极小点 </a:t>
            </a:r>
            <a:r>
              <a:rPr lang="en-US" altLang="zh-CN" sz="2800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24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*</a:t>
            </a: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附近可用二次函数近似；</a:t>
            </a:r>
          </a:p>
          <a:p>
            <a:r>
              <a:rPr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即使远离极小点，应用二次信息也要比简单地放弃这些信息好</a:t>
            </a:r>
            <a:r>
              <a:rPr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!</a:t>
            </a:r>
            <a:endParaRPr lang="zh-CN" altLang="en-US" sz="24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算法概述－二次模型</a:t>
            </a:r>
          </a:p>
        </p:txBody>
      </p:sp>
      <p:sp>
        <p:nvSpPr>
          <p:cNvPr id="32772" name="Text Box 7"/>
          <p:cNvSpPr txBox="1">
            <a:spLocks noChangeArrowheads="1"/>
          </p:cNvSpPr>
          <p:nvPr/>
        </p:nvSpPr>
        <p:spPr bwMode="auto">
          <a:xfrm>
            <a:off x="812800" y="2279650"/>
            <a:ext cx="405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其中 </a:t>
            </a:r>
            <a:r>
              <a:rPr lang="en-US" altLang="zh-CN" sz="2400" b="1" i="1">
                <a:solidFill>
                  <a:schemeClr val="tx1"/>
                </a:solidFill>
              </a:rPr>
              <a:t>B</a:t>
            </a:r>
            <a:r>
              <a:rPr lang="en-US" altLang="zh-CN" sz="2400" b="1" baseline="30000">
                <a:solidFill>
                  <a:schemeClr val="tx1"/>
                </a:solidFill>
              </a:rPr>
              <a:t>(</a:t>
            </a:r>
            <a:r>
              <a:rPr lang="en-US" altLang="zh-CN" sz="2400" b="1" i="1" baseline="30000">
                <a:solidFill>
                  <a:schemeClr val="tx1"/>
                </a:solidFill>
              </a:rPr>
              <a:t>k</a:t>
            </a:r>
            <a:r>
              <a:rPr lang="en-US" altLang="zh-CN" sz="2400" b="1" baseline="30000">
                <a:solidFill>
                  <a:schemeClr val="tx1"/>
                </a:solidFill>
              </a:rPr>
              <a:t>) </a:t>
            </a:r>
            <a:r>
              <a:rPr lang="zh-CN" altLang="en-US" sz="2400" b="1">
                <a:solidFill>
                  <a:schemeClr val="tx1"/>
                </a:solidFill>
              </a:rPr>
              <a:t>是 </a:t>
            </a:r>
            <a:r>
              <a:rPr lang="en-US" altLang="zh-CN" sz="2800" b="1" i="1">
                <a:solidFill>
                  <a:schemeClr val="tx1"/>
                </a:solidFill>
              </a:rPr>
              <a:t>G</a:t>
            </a:r>
            <a:r>
              <a:rPr lang="en-US" altLang="zh-CN" sz="2400" b="1" baseline="30000">
                <a:solidFill>
                  <a:schemeClr val="tx1"/>
                </a:solidFill>
              </a:rPr>
              <a:t>(</a:t>
            </a:r>
            <a:r>
              <a:rPr lang="en-US" altLang="zh-CN" sz="2400" b="1" i="1" baseline="30000">
                <a:solidFill>
                  <a:schemeClr val="tx1"/>
                </a:solidFill>
              </a:rPr>
              <a:t>k</a:t>
            </a:r>
            <a:r>
              <a:rPr lang="en-US" altLang="zh-CN" sz="2400" b="1" baseline="30000">
                <a:solidFill>
                  <a:schemeClr val="tx1"/>
                </a:solidFill>
              </a:rPr>
              <a:t>) </a:t>
            </a:r>
            <a:r>
              <a:rPr lang="zh-CN" altLang="en-US" sz="2400" b="1">
                <a:solidFill>
                  <a:schemeClr val="tx1"/>
                </a:solidFill>
              </a:rPr>
              <a:t>的估计</a:t>
            </a:r>
            <a:r>
              <a:rPr lang="en-US" altLang="zh-CN" sz="2400" b="1">
                <a:solidFill>
                  <a:schemeClr val="tx1"/>
                </a:solidFill>
              </a:rPr>
              <a:t>/</a:t>
            </a:r>
            <a:r>
              <a:rPr lang="zh-CN" altLang="en-US" sz="2400" b="1">
                <a:solidFill>
                  <a:schemeClr val="tx1"/>
                </a:solidFill>
              </a:rPr>
              <a:t>近似</a:t>
            </a: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660400" y="3559473"/>
            <a:ext cx="8013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685800" indent="-6858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tx1"/>
                </a:solidFill>
              </a:rPr>
              <a:t>(a) 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最简单的具有唯一极小点的光滑函数</a:t>
            </a:r>
            <a:r>
              <a:rPr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需要海森矩阵正定</a:t>
            </a:r>
            <a:r>
              <a:rPr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;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2300" y="3009900"/>
            <a:ext cx="7048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solidFill>
                  <a:schemeClr val="tx1"/>
                </a:solidFill>
                <a:ea typeface="黑体" pitchFamily="2" charset="-122"/>
              </a:rPr>
              <a:t>使用二次函数作为模型的好处</a:t>
            </a:r>
          </a:p>
        </p:txBody>
      </p:sp>
      <p:pic>
        <p:nvPicPr>
          <p:cNvPr id="3277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598613"/>
            <a:ext cx="80391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685800" y="5057775"/>
            <a:ext cx="8013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685800" indent="-6858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b="1">
                <a:solidFill>
                  <a:schemeClr val="tx1"/>
                </a:solidFill>
              </a:rPr>
              <a:t>(c) </a:t>
            </a: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许多算法具有二次终止性，即将算法应用于二次函数</a:t>
            </a:r>
          </a:p>
          <a:p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时，算法迭代有限次后终止</a:t>
            </a:r>
            <a:r>
              <a:rPr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zh-CN" altLang="en-US" sz="24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EC7B4F-1A6C-496C-BE2A-3DCECD51A2AE}"/>
              </a:ext>
            </a:extLst>
          </p:cNvPr>
          <p:cNvSpPr txBox="1"/>
          <p:nvPr/>
        </p:nvSpPr>
        <p:spPr>
          <a:xfrm>
            <a:off x="7538720" y="1629093"/>
            <a:ext cx="1176020" cy="461665"/>
          </a:xfrm>
          <a:prstGeom prst="rect">
            <a:avLst/>
          </a:prstGeom>
          <a:solidFill>
            <a:srgbClr val="92D050">
              <a:alpha val="47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1" grpId="0"/>
      <p:bldP spid="2" grpId="0"/>
      <p:bldP spid="11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线搜索法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20700" y="1144588"/>
            <a:ext cx="796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solidFill>
                  <a:schemeClr val="tx1"/>
                </a:solidFill>
              </a:rPr>
              <a:t>给定初始估计</a:t>
            </a:r>
            <a:r>
              <a:rPr lang="en-US" altLang="zh-CN" sz="2800" b="1" i="1">
                <a:solidFill>
                  <a:schemeClr val="tx1"/>
                </a:solidFill>
              </a:rPr>
              <a:t>x</a:t>
            </a:r>
            <a:r>
              <a:rPr lang="en-US" altLang="zh-CN" sz="2800" b="1" baseline="30000">
                <a:solidFill>
                  <a:schemeClr val="tx1"/>
                </a:solidFill>
              </a:rPr>
              <a:t>(0)</a:t>
            </a:r>
            <a:r>
              <a:rPr lang="zh-CN" altLang="en-US" sz="2400" b="1">
                <a:solidFill>
                  <a:schemeClr val="tx1"/>
                </a:solidFill>
              </a:rPr>
              <a:t>，设 </a:t>
            </a:r>
            <a:r>
              <a:rPr lang="en-US" altLang="zh-CN" sz="2800" b="1" i="1">
                <a:solidFill>
                  <a:schemeClr val="tx1"/>
                </a:solidFill>
              </a:rPr>
              <a:t>x</a:t>
            </a:r>
            <a:r>
              <a:rPr lang="en-US" altLang="zh-CN" sz="2800" b="1" baseline="30000">
                <a:solidFill>
                  <a:schemeClr val="tx1"/>
                </a:solidFill>
              </a:rPr>
              <a:t>(</a:t>
            </a:r>
            <a:r>
              <a:rPr lang="en-US" altLang="zh-CN" sz="2800" b="1" i="1" baseline="30000">
                <a:solidFill>
                  <a:schemeClr val="tx1"/>
                </a:solidFill>
              </a:rPr>
              <a:t>k</a:t>
            </a:r>
            <a:r>
              <a:rPr lang="en-US" altLang="zh-CN" sz="2800" b="1" baseline="30000">
                <a:solidFill>
                  <a:schemeClr val="tx1"/>
                </a:solidFill>
              </a:rPr>
              <a:t>) </a:t>
            </a:r>
            <a:r>
              <a:rPr lang="zh-CN" altLang="en-US" sz="2400" b="1">
                <a:solidFill>
                  <a:schemeClr val="tx1"/>
                </a:solidFill>
              </a:rPr>
              <a:t>处有</a:t>
            </a:r>
            <a:r>
              <a:rPr lang="en-US" altLang="zh-CN" sz="2800" b="1" i="1">
                <a:solidFill>
                  <a:schemeClr val="tx1"/>
                </a:solidFill>
              </a:rPr>
              <a:t>g</a:t>
            </a:r>
            <a:r>
              <a:rPr lang="en-US" altLang="zh-CN" sz="2800" b="1" baseline="30000">
                <a:solidFill>
                  <a:schemeClr val="tx1"/>
                </a:solidFill>
              </a:rPr>
              <a:t>(</a:t>
            </a:r>
            <a:r>
              <a:rPr lang="en-US" altLang="zh-CN" sz="2800" b="1" i="1" baseline="30000">
                <a:solidFill>
                  <a:schemeClr val="tx1"/>
                </a:solidFill>
              </a:rPr>
              <a:t>k</a:t>
            </a:r>
            <a:r>
              <a:rPr lang="en-US" altLang="zh-CN" sz="2800" b="1" baseline="30000">
                <a:solidFill>
                  <a:schemeClr val="tx1"/>
                </a:solidFill>
              </a:rPr>
              <a:t>)</a:t>
            </a:r>
            <a:r>
              <a:rPr lang="en-US" altLang="zh-CN" sz="2800" b="1">
                <a:solidFill>
                  <a:schemeClr val="tx1"/>
                </a:solidFill>
              </a:rPr>
              <a:t> </a:t>
            </a:r>
            <a:r>
              <a:rPr lang="zh-CN" altLang="zh-CN" sz="2800" b="1"/>
              <a:t>≠</a:t>
            </a:r>
            <a:r>
              <a:rPr lang="en-US" altLang="zh-CN" sz="2800" b="1"/>
              <a:t>0</a:t>
            </a:r>
            <a:r>
              <a:rPr lang="zh-CN" altLang="en-US" sz="2400" b="1">
                <a:solidFill>
                  <a:schemeClr val="tx1"/>
                </a:solidFill>
              </a:rPr>
              <a:t>，则第 </a:t>
            </a:r>
            <a:r>
              <a:rPr lang="en-US" altLang="zh-CN" sz="2800" b="1" i="1">
                <a:solidFill>
                  <a:schemeClr val="tx1"/>
                </a:solidFill>
              </a:rPr>
              <a:t>k</a:t>
            </a:r>
            <a:r>
              <a:rPr lang="en-US" altLang="zh-CN" sz="2400" b="1" i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次迭代：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673100" y="1690688"/>
            <a:ext cx="756920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457200" indent="-4572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AutoNum type="alphaLcParenBoth"/>
            </a:pPr>
            <a:r>
              <a:rPr lang="zh-CN" altLang="en-US" sz="2400" b="1">
                <a:solidFill>
                  <a:schemeClr val="tx1"/>
                </a:solidFill>
              </a:rPr>
              <a:t>根据某种模型函数确定</a:t>
            </a:r>
            <a:r>
              <a:rPr lang="en-US" altLang="zh-CN" sz="2800" b="1" i="1">
                <a:solidFill>
                  <a:schemeClr val="tx1"/>
                </a:solidFill>
              </a:rPr>
              <a:t>x</a:t>
            </a:r>
            <a:r>
              <a:rPr lang="en-US" altLang="zh-CN" sz="2800" b="1" baseline="30000">
                <a:solidFill>
                  <a:schemeClr val="tx1"/>
                </a:solidFill>
              </a:rPr>
              <a:t>(</a:t>
            </a:r>
            <a:r>
              <a:rPr lang="en-US" altLang="zh-CN" sz="2800" b="1" i="1" baseline="30000">
                <a:solidFill>
                  <a:schemeClr val="tx1"/>
                </a:solidFill>
              </a:rPr>
              <a:t>k</a:t>
            </a:r>
            <a:r>
              <a:rPr lang="en-US" altLang="zh-CN" sz="2800" b="1" baseline="30000">
                <a:solidFill>
                  <a:schemeClr val="tx1"/>
                </a:solidFill>
              </a:rPr>
              <a:t>)</a:t>
            </a:r>
            <a:r>
              <a:rPr lang="zh-CN" altLang="en-US" sz="2400" b="1">
                <a:solidFill>
                  <a:schemeClr val="tx1"/>
                </a:solidFill>
              </a:rPr>
              <a:t>处的搜索方向 </a:t>
            </a:r>
            <a:r>
              <a:rPr lang="en-US" altLang="zh-CN" sz="2800" b="1" i="1">
                <a:solidFill>
                  <a:schemeClr val="tx1"/>
                </a:solidFill>
              </a:rPr>
              <a:t>p</a:t>
            </a:r>
            <a:r>
              <a:rPr lang="en-US" altLang="zh-CN" sz="2800" b="1" baseline="30000">
                <a:solidFill>
                  <a:schemeClr val="tx1"/>
                </a:solidFill>
              </a:rPr>
              <a:t>(</a:t>
            </a:r>
            <a:r>
              <a:rPr lang="en-US" altLang="zh-CN" sz="2800" b="1" i="1" baseline="30000">
                <a:solidFill>
                  <a:schemeClr val="tx1"/>
                </a:solidFill>
              </a:rPr>
              <a:t>k</a:t>
            </a:r>
            <a:r>
              <a:rPr lang="en-US" altLang="zh-CN" sz="2800" b="1" baseline="30000">
                <a:solidFill>
                  <a:schemeClr val="tx1"/>
                </a:solidFill>
              </a:rPr>
              <a:t>)</a:t>
            </a:r>
            <a:r>
              <a:rPr lang="en-US" altLang="zh-CN" sz="2800" b="1">
                <a:solidFill>
                  <a:schemeClr val="tx1"/>
                </a:solidFill>
              </a:rPr>
              <a:t>,</a:t>
            </a:r>
            <a:endParaRPr lang="en-US" altLang="zh-CN" sz="2800" b="1" baseline="3000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FontTx/>
              <a:buAutoNum type="alphaLcParenBoth"/>
            </a:pPr>
            <a:r>
              <a:rPr lang="zh-CN" altLang="en-US" sz="2400" b="1">
                <a:solidFill>
                  <a:schemeClr val="tx1"/>
                </a:solidFill>
              </a:rPr>
              <a:t>线搜索：求解关于     的极小化问题</a:t>
            </a:r>
          </a:p>
          <a:p>
            <a:pPr>
              <a:spcBef>
                <a:spcPct val="20000"/>
              </a:spcBef>
            </a:pPr>
            <a:endParaRPr lang="en-US" altLang="zh-CN" sz="2400" b="1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     得到步长</a:t>
            </a:r>
          </a:p>
          <a:p>
            <a:pPr>
              <a:spcBef>
                <a:spcPct val="20000"/>
              </a:spcBef>
              <a:buFontTx/>
              <a:buAutoNum type="alphaLcParenBoth"/>
            </a:pPr>
            <a:r>
              <a:rPr lang="zh-CN" altLang="en-US" sz="2400" b="1">
                <a:solidFill>
                  <a:schemeClr val="tx1"/>
                </a:solidFill>
              </a:rPr>
              <a:t>置                                             </a:t>
            </a:r>
            <a:r>
              <a:rPr lang="en-US" altLang="zh-CN" sz="2400" b="1">
                <a:solidFill>
                  <a:schemeClr val="tx1"/>
                </a:solidFill>
              </a:rPr>
              <a:t>.</a:t>
            </a:r>
            <a:endParaRPr lang="en-US" altLang="zh-CN" sz="2400" b="1" baseline="30000">
              <a:solidFill>
                <a:schemeClr val="tx1"/>
              </a:solidFill>
            </a:endParaRP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561340" y="596646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</a:rPr>
              <a:t>◆ </a:t>
            </a:r>
            <a:r>
              <a:rPr lang="zh-CN" altLang="en-US" sz="2400" b="1" dirty="0">
                <a:solidFill>
                  <a:schemeClr val="tx1"/>
                </a:solidFill>
              </a:rPr>
              <a:t>确定步长：精确线搜索、非精确线搜索</a:t>
            </a:r>
          </a:p>
        </p:txBody>
      </p:sp>
      <p:sp>
        <p:nvSpPr>
          <p:cNvPr id="26631" name="Rectangle 13"/>
          <p:cNvSpPr>
            <a:spLocks noChangeArrowheads="1"/>
          </p:cNvSpPr>
          <p:nvPr/>
        </p:nvSpPr>
        <p:spPr bwMode="auto">
          <a:xfrm>
            <a:off x="557213" y="4538663"/>
            <a:ext cx="651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有许多种不同的确定方向的方法！</a:t>
            </a:r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zh-CN" altLang="en-US" sz="2400" b="1">
                <a:solidFill>
                  <a:schemeClr val="tx1"/>
                </a:solidFill>
              </a:rPr>
              <a:t>第 </a:t>
            </a:r>
            <a:r>
              <a:rPr lang="en-US" altLang="zh-CN" sz="2400" b="1">
                <a:solidFill>
                  <a:schemeClr val="tx1"/>
                </a:solidFill>
              </a:rPr>
              <a:t>5 </a:t>
            </a:r>
            <a:r>
              <a:rPr lang="zh-CN" altLang="en-US" sz="2400" b="1">
                <a:solidFill>
                  <a:schemeClr val="tx1"/>
                </a:solidFill>
              </a:rPr>
              <a:t>章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863600" y="4832350"/>
            <a:ext cx="363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7030A0"/>
                </a:solidFill>
              </a:rPr>
              <a:t>最速下降法和牛顿法！</a:t>
            </a:r>
            <a:r>
              <a:rPr lang="zh-CN" altLang="en-US">
                <a:solidFill>
                  <a:srgbClr val="7030A0"/>
                </a:solidFill>
              </a:rPr>
              <a:t> 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203700" y="4949825"/>
            <a:ext cx="360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7030A0"/>
                </a:solidFill>
              </a:rPr>
              <a:t>共轭梯度法和拟牛顿法</a:t>
            </a:r>
          </a:p>
        </p:txBody>
      </p:sp>
      <p:pic>
        <p:nvPicPr>
          <p:cNvPr id="33801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2576513"/>
            <a:ext cx="42306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2320925"/>
            <a:ext cx="319087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3187700"/>
            <a:ext cx="5413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4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3540125"/>
            <a:ext cx="33035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08000" y="4049713"/>
            <a:ext cx="7531100" cy="522287"/>
            <a:chOff x="320" y="2551"/>
            <a:chExt cx="4744" cy="329"/>
          </a:xfrm>
        </p:grpSpPr>
        <p:sp>
          <p:nvSpPr>
            <p:cNvPr id="33811" name="Text Box 11"/>
            <p:cNvSpPr txBox="1">
              <a:spLocks noChangeArrowheads="1"/>
            </p:cNvSpPr>
            <p:nvPr/>
          </p:nvSpPr>
          <p:spPr bwMode="auto">
            <a:xfrm>
              <a:off x="320" y="2592"/>
              <a:ext cx="4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zh-CN" sz="2400" b="1">
                  <a:solidFill>
                    <a:schemeClr val="tx1"/>
                  </a:solidFill>
                </a:rPr>
                <a:t>◆</a:t>
              </a:r>
              <a:r>
                <a:rPr lang="en-US" altLang="zh-CN" sz="2400" b="1">
                  <a:solidFill>
                    <a:schemeClr val="tx1"/>
                  </a:solidFill>
                </a:rPr>
                <a:t> </a:t>
              </a:r>
              <a:r>
                <a:rPr lang="zh-CN" altLang="en-US" sz="2400" b="1">
                  <a:solidFill>
                    <a:schemeClr val="tx1"/>
                  </a:solidFill>
                </a:rPr>
                <a:t>搜索方向必需是</a:t>
              </a:r>
              <a:r>
                <a:rPr lang="zh-CN" altLang="en-US" sz="2400" b="1">
                  <a:solidFill>
                    <a:srgbClr val="7030A0"/>
                  </a:solidFill>
                </a:rPr>
                <a:t>下降</a:t>
              </a:r>
              <a:r>
                <a:rPr lang="zh-CN" altLang="en-US" sz="2400" b="1">
                  <a:solidFill>
                    <a:schemeClr val="tx1"/>
                  </a:solidFill>
                </a:rPr>
                <a:t>方向，即                                      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pic>
          <p:nvPicPr>
            <p:cNvPr id="33812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2" y="2551"/>
              <a:ext cx="1922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306820" y="5971540"/>
            <a:ext cx="2184400" cy="461963"/>
          </a:xfrm>
          <a:prstGeom prst="rect">
            <a:avLst/>
          </a:prstGeom>
          <a:solidFill>
            <a:srgbClr val="92D050">
              <a:alpha val="4784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优化问题的</a:t>
            </a:r>
            <a:r>
              <a:rPr lang="zh-CN" altLang="en-US" sz="24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zh-CN" altLang="en-US" sz="2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！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604000" y="3640138"/>
            <a:ext cx="2171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近朱者赤！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EEE0CD-1745-4F45-ADC0-BBEA7A9C0ED2}"/>
              </a:ext>
            </a:extLst>
          </p:cNvPr>
          <p:cNvGrpSpPr/>
          <p:nvPr/>
        </p:nvGrpSpPr>
        <p:grpSpPr>
          <a:xfrm>
            <a:off x="1141730" y="5362893"/>
            <a:ext cx="7321550" cy="646112"/>
            <a:chOff x="1202690" y="5434013"/>
            <a:chExt cx="7321550" cy="646112"/>
          </a:xfrm>
        </p:grpSpPr>
        <p:grpSp>
          <p:nvGrpSpPr>
            <p:cNvPr id="9" name="组合 8"/>
            <p:cNvGrpSpPr>
              <a:grpSpLocks/>
            </p:cNvGrpSpPr>
            <p:nvPr/>
          </p:nvGrpSpPr>
          <p:grpSpPr bwMode="auto">
            <a:xfrm>
              <a:off x="1202690" y="5434013"/>
              <a:ext cx="4714875" cy="646112"/>
              <a:chOff x="1974850" y="5434013"/>
              <a:chExt cx="4714875" cy="646331"/>
            </a:xfrm>
          </p:grpSpPr>
          <p:pic>
            <p:nvPicPr>
              <p:cNvPr id="33809" name="Picture 2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4850" y="5484813"/>
                <a:ext cx="4714875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10" name="TextBox 2"/>
              <p:cNvSpPr txBox="1">
                <a:spLocks noChangeArrowheads="1"/>
              </p:cNvSpPr>
              <p:nvPr/>
            </p:nvSpPr>
            <p:spPr bwMode="auto">
              <a:xfrm>
                <a:off x="2898775" y="5434013"/>
                <a:ext cx="1190625" cy="646331"/>
              </a:xfrm>
              <a:prstGeom prst="rect">
                <a:avLst/>
              </a:prstGeom>
              <a:solidFill>
                <a:srgbClr val="92D050">
                  <a:alpha val="5098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E555EED5-C3E1-4759-971E-064A34960AA4}"/>
                    </a:ext>
                  </a:extLst>
                </p:cNvPr>
                <p:cNvSpPr txBox="1"/>
                <p:nvPr/>
              </p:nvSpPr>
              <p:spPr>
                <a:xfrm>
                  <a:off x="5719128" y="5463046"/>
                  <a:ext cx="2805112" cy="476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，其中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E555EED5-C3E1-4759-971E-064A34960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128" y="5463046"/>
                  <a:ext cx="2805112" cy="476990"/>
                </a:xfrm>
                <a:prstGeom prst="rect">
                  <a:avLst/>
                </a:prstGeom>
                <a:blipFill>
                  <a:blip r:embed="rId8"/>
                  <a:stretch>
                    <a:fillRect l="-3261" t="-11538" b="-243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7" grpId="0"/>
      <p:bldP spid="26631" grpId="0"/>
      <p:bldP spid="32775" grpId="0"/>
      <p:bldP spid="12" grpId="0"/>
      <p:bldP spid="4" grpId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3060700" y="26035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70C0"/>
                </a:solidFill>
                <a:ea typeface="黑体" pitchFamily="2" charset="-122"/>
              </a:rPr>
              <a:t>精确线搜索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774700" y="1231900"/>
            <a:ext cx="208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基本性质：</a:t>
            </a:r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1079500" y="1854200"/>
            <a:ext cx="619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即新迭代点处的梯度与搜索方向是</a:t>
            </a:r>
            <a:r>
              <a:rPr lang="zh-CN" altLang="en-US" sz="2400" b="1">
                <a:solidFill>
                  <a:srgbClr val="7030A0"/>
                </a:solidFill>
              </a:rPr>
              <a:t>正交</a:t>
            </a:r>
            <a:r>
              <a:rPr lang="zh-CN" altLang="en-US" sz="2400" b="1">
                <a:solidFill>
                  <a:schemeClr val="tx1"/>
                </a:solidFill>
              </a:rPr>
              <a:t>的！</a:t>
            </a:r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787400" y="4076700"/>
            <a:ext cx="549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仅对</a:t>
            </a:r>
            <a:r>
              <a:rPr lang="en-US" altLang="zh-CN" sz="2400" b="1">
                <a:solidFill>
                  <a:schemeClr val="tx1"/>
                </a:solidFill>
              </a:rPr>
              <a:t>(</a:t>
            </a:r>
            <a:r>
              <a:rPr lang="zh-CN" altLang="en-US" sz="2400" b="1">
                <a:solidFill>
                  <a:schemeClr val="tx1"/>
                </a:solidFill>
              </a:rPr>
              <a:t>严格凸</a:t>
            </a:r>
            <a:r>
              <a:rPr lang="en-US" altLang="zh-CN" sz="2400" b="1">
                <a:solidFill>
                  <a:schemeClr val="tx1"/>
                </a:solidFill>
              </a:rPr>
              <a:t>)</a:t>
            </a:r>
            <a:r>
              <a:rPr lang="zh-CN" altLang="en-US" sz="2400" b="1">
                <a:solidFill>
                  <a:schemeClr val="tx1"/>
                </a:solidFill>
              </a:rPr>
              <a:t>二次函数有解析表达式</a:t>
            </a:r>
          </a:p>
        </p:txBody>
      </p:sp>
      <p:graphicFrame>
        <p:nvGraphicFramePr>
          <p:cNvPr id="34822" name="Object 11"/>
          <p:cNvGraphicFramePr>
            <a:graphicFrameLocks noChangeAspect="1"/>
          </p:cNvGraphicFramePr>
          <p:nvPr/>
        </p:nvGraphicFramePr>
        <p:xfrm>
          <a:off x="4068763" y="2005013"/>
          <a:ext cx="5097462" cy="310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6" name="Visio" r:id="rId3" imgW="2938435" imgH="1788810" progId="Visio.Drawing.11">
                  <p:embed/>
                </p:oleObj>
              </mc:Choice>
              <mc:Fallback>
                <p:oleObj name="Visio" r:id="rId3" imgW="2938435" imgH="178881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2005013"/>
                        <a:ext cx="5097462" cy="310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1241425"/>
            <a:ext cx="46894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4583113"/>
            <a:ext cx="25590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5304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819150" y="889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非精确线搜索－动机</a:t>
            </a:r>
          </a:p>
        </p:txBody>
      </p:sp>
      <p:sp>
        <p:nvSpPr>
          <p:cNvPr id="35843" name="Text Box 11"/>
          <p:cNvSpPr txBox="1">
            <a:spLocks noChangeArrowheads="1"/>
          </p:cNvSpPr>
          <p:nvPr/>
        </p:nvSpPr>
        <p:spPr bwMode="auto">
          <a:xfrm>
            <a:off x="838200" y="677863"/>
            <a:ext cx="645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</a:rPr>
              <a:t>朴素线搜索                           及其失败</a:t>
            </a:r>
          </a:p>
        </p:txBody>
      </p:sp>
      <p:graphicFrame>
        <p:nvGraphicFramePr>
          <p:cNvPr id="35844" name="Object 14"/>
          <p:cNvGraphicFramePr>
            <a:graphicFrameLocks noChangeAspect="1"/>
          </p:cNvGraphicFramePr>
          <p:nvPr/>
        </p:nvGraphicFramePr>
        <p:xfrm>
          <a:off x="752475" y="2706688"/>
          <a:ext cx="3475038" cy="277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8" name="Visio" r:id="rId3" imgW="2764495" imgH="2208215" progId="Visio.Drawing.11">
                  <p:embed/>
                </p:oleObj>
              </mc:Choice>
              <mc:Fallback>
                <p:oleObj name="Visio" r:id="rId3" imgW="2764495" imgH="2208215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706688"/>
                        <a:ext cx="3475038" cy="277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5"/>
          <p:cNvGraphicFramePr>
            <a:graphicFrameLocks noChangeAspect="1"/>
          </p:cNvGraphicFramePr>
          <p:nvPr/>
        </p:nvGraphicFramePr>
        <p:xfrm>
          <a:off x="4841875" y="2693988"/>
          <a:ext cx="3475038" cy="277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9" name="Visio" r:id="rId5" imgW="2764495" imgH="2208215" progId="Visio.Drawing.11">
                  <p:embed/>
                </p:oleObj>
              </mc:Choice>
              <mc:Fallback>
                <p:oleObj name="Visio" r:id="rId5" imgW="2764495" imgH="2208215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2693988"/>
                        <a:ext cx="3475038" cy="277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6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327150"/>
            <a:ext cx="28194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901700"/>
            <a:ext cx="1647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735138"/>
            <a:ext cx="50895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2212975"/>
            <a:ext cx="344011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62000" y="6002338"/>
            <a:ext cx="8013700" cy="461962"/>
            <a:chOff x="762000" y="6002635"/>
            <a:chExt cx="8013700" cy="461665"/>
          </a:xfrm>
        </p:grpSpPr>
        <p:sp>
          <p:nvSpPr>
            <p:cNvPr id="35854" name="Text Box 9"/>
            <p:cNvSpPr txBox="1">
              <a:spLocks noChangeArrowheads="1"/>
            </p:cNvSpPr>
            <p:nvPr/>
          </p:nvSpPr>
          <p:spPr bwMode="auto">
            <a:xfrm>
              <a:off x="762000" y="6002635"/>
              <a:ext cx="8013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尽可能地</a:t>
              </a:r>
              <a:r>
                <a:rPr lang="zh-CN" altLang="en-US" sz="2400" b="1">
                  <a:solidFill>
                    <a:srgbClr val="7030A0"/>
                  </a:solidFill>
                </a:rPr>
                <a:t>避开</a:t>
              </a:r>
              <a:r>
                <a:rPr lang="zh-CN" altLang="en-US" sz="2400" b="1">
                  <a:solidFill>
                    <a:schemeClr val="tx1"/>
                  </a:solidFill>
                </a:rPr>
                <a:t>区间              内</a:t>
              </a:r>
              <a:r>
                <a:rPr lang="zh-CN" altLang="en-US" sz="2400" b="1">
                  <a:solidFill>
                    <a:srgbClr val="7030A0"/>
                  </a:solidFill>
                </a:rPr>
                <a:t>靠近 </a:t>
              </a:r>
              <a:r>
                <a:rPr lang="zh-CN" altLang="en-US" sz="2400" b="1">
                  <a:solidFill>
                    <a:schemeClr val="tx1"/>
                  </a:solidFill>
                </a:rPr>
                <a:t>两个区间端点的点！</a:t>
              </a:r>
            </a:p>
          </p:txBody>
        </p:sp>
        <p:pic>
          <p:nvPicPr>
            <p:cNvPr id="35855" name="Picture 2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838" y="6065838"/>
              <a:ext cx="933450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00100" y="5537200"/>
            <a:ext cx="7472363" cy="457200"/>
            <a:chOff x="504" y="3488"/>
            <a:chExt cx="4707" cy="288"/>
          </a:xfrm>
        </p:grpSpPr>
        <p:pic>
          <p:nvPicPr>
            <p:cNvPr id="35852" name="Picture 2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" y="3498"/>
              <a:ext cx="443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3" name="Text Box 23"/>
            <p:cNvSpPr txBox="1">
              <a:spLocks noChangeArrowheads="1"/>
            </p:cNvSpPr>
            <p:nvPr/>
          </p:nvSpPr>
          <p:spPr bwMode="auto">
            <a:xfrm>
              <a:off x="504" y="34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令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非精确线搜索－</a:t>
            </a:r>
            <a:r>
              <a:rPr lang="en-US" altLang="zh-CN" b="1">
                <a:solidFill>
                  <a:srgbClr val="0070C0"/>
                </a:solidFill>
                <a:ea typeface="黑体" pitchFamily="2" charset="-122"/>
              </a:rPr>
              <a:t>Armijo</a:t>
            </a:r>
            <a:r>
              <a:rPr lang="zh-CN" altLang="en-US" b="1">
                <a:solidFill>
                  <a:srgbClr val="0070C0"/>
                </a:solidFill>
                <a:ea typeface="黑体" pitchFamily="2" charset="-122"/>
              </a:rPr>
              <a:t>条件</a:t>
            </a:r>
            <a:endParaRPr lang="zh-CN" altLang="en-US" b="1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82600" y="2101850"/>
            <a:ext cx="3716338" cy="908050"/>
            <a:chOff x="304" y="1324"/>
            <a:chExt cx="2341" cy="572"/>
          </a:xfrm>
        </p:grpSpPr>
        <p:pic>
          <p:nvPicPr>
            <p:cNvPr id="36892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" y="1653"/>
              <a:ext cx="221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893" name="Group 25"/>
            <p:cNvGrpSpPr>
              <a:grpSpLocks/>
            </p:cNvGrpSpPr>
            <p:nvPr/>
          </p:nvGrpSpPr>
          <p:grpSpPr bwMode="auto">
            <a:xfrm>
              <a:off x="304" y="1324"/>
              <a:ext cx="920" cy="404"/>
              <a:chOff x="408" y="852"/>
              <a:chExt cx="920" cy="404"/>
            </a:xfrm>
          </p:grpSpPr>
          <p:sp>
            <p:nvSpPr>
              <p:cNvPr id="36894" name="Text Box 20"/>
              <p:cNvSpPr txBox="1">
                <a:spLocks noChangeArrowheads="1"/>
              </p:cNvSpPr>
              <p:nvPr/>
            </p:nvSpPr>
            <p:spPr bwMode="auto">
              <a:xfrm>
                <a:off x="408" y="852"/>
                <a:ext cx="9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/>
                  <a:t>    </a:t>
                </a:r>
                <a:r>
                  <a:rPr lang="en-US" altLang="zh-CN">
                    <a:solidFill>
                      <a:srgbClr val="7030A0"/>
                    </a:solidFill>
                  </a:rPr>
                  <a:t>-</a:t>
                </a:r>
                <a:r>
                  <a:rPr lang="zh-CN" altLang="en-US" sz="2400" b="1">
                    <a:solidFill>
                      <a:srgbClr val="7030A0"/>
                    </a:solidFill>
                  </a:rPr>
                  <a:t>线</a:t>
                </a:r>
                <a:r>
                  <a:rPr lang="zh-CN" altLang="en-US" sz="2400" b="1">
                    <a:solidFill>
                      <a:schemeClr val="tx1"/>
                    </a:solidFill>
                  </a:rPr>
                  <a:t>：</a:t>
                </a:r>
              </a:p>
            </p:txBody>
          </p:sp>
          <p:pic>
            <p:nvPicPr>
              <p:cNvPr id="36895" name="Picture 2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" y="1004"/>
                <a:ext cx="17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aphicFrame>
        <p:nvGraphicFramePr>
          <p:cNvPr id="36868" name="Object 14"/>
          <p:cNvGraphicFramePr>
            <a:graphicFrameLocks noChangeAspect="1"/>
          </p:cNvGraphicFramePr>
          <p:nvPr/>
        </p:nvGraphicFramePr>
        <p:xfrm>
          <a:off x="3581400" y="2171700"/>
          <a:ext cx="5500688" cy="289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" name="Visio" r:id="rId5" imgW="3430666" imgH="1807342" progId="Visio.Drawing.11">
                  <p:embed/>
                </p:oleObj>
              </mc:Choice>
              <mc:Fallback>
                <p:oleObj name="Visio" r:id="rId5" imgW="3430666" imgH="1807342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71700"/>
                        <a:ext cx="5500688" cy="289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9"/>
          <p:cNvSpPr txBox="1">
            <a:spLocks noChangeArrowheads="1"/>
          </p:cNvSpPr>
          <p:nvPr/>
        </p:nvSpPr>
        <p:spPr bwMode="auto">
          <a:xfrm>
            <a:off x="711200" y="1658938"/>
            <a:ext cx="7632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</a:rPr>
              <a:t>尽可能地避开区间             的两个端点附近的点</a:t>
            </a:r>
          </a:p>
        </p:txBody>
      </p:sp>
      <p:pic>
        <p:nvPicPr>
          <p:cNvPr id="36870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1684338"/>
            <a:ext cx="93345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1" name="Group 37"/>
          <p:cNvGrpSpPr>
            <a:grpSpLocks/>
          </p:cNvGrpSpPr>
          <p:nvPr/>
        </p:nvGrpSpPr>
        <p:grpSpPr bwMode="auto">
          <a:xfrm>
            <a:off x="698500" y="1155700"/>
            <a:ext cx="7472363" cy="457200"/>
            <a:chOff x="504" y="3488"/>
            <a:chExt cx="4707" cy="288"/>
          </a:xfrm>
        </p:grpSpPr>
        <p:pic>
          <p:nvPicPr>
            <p:cNvPr id="36890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" y="3498"/>
              <a:ext cx="443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1" name="Text Box 23"/>
            <p:cNvSpPr txBox="1">
              <a:spLocks noChangeArrowheads="1"/>
            </p:cNvSpPr>
            <p:nvPr/>
          </p:nvSpPr>
          <p:spPr bwMode="auto">
            <a:xfrm>
              <a:off x="504" y="34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令</a:t>
              </a:r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533400" y="3811588"/>
            <a:ext cx="3403600" cy="950912"/>
            <a:chOff x="464" y="2401"/>
            <a:chExt cx="2144" cy="599"/>
          </a:xfrm>
        </p:grpSpPr>
        <p:sp>
          <p:nvSpPr>
            <p:cNvPr id="36888" name="Rectangle 26"/>
            <p:cNvSpPr>
              <a:spLocks noChangeArrowheads="1"/>
            </p:cNvSpPr>
            <p:nvPr/>
          </p:nvSpPr>
          <p:spPr bwMode="auto">
            <a:xfrm>
              <a:off x="496" y="2401"/>
              <a:ext cx="10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7030A0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Armijo</a:t>
              </a:r>
              <a:r>
                <a:rPr lang="zh-CN" altLang="en-US" sz="2400">
                  <a:solidFill>
                    <a:srgbClr val="7030A0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条件</a:t>
              </a:r>
            </a:p>
          </p:txBody>
        </p:sp>
        <p:sp>
          <p:nvSpPr>
            <p:cNvPr id="36889" name="Text Box 45"/>
            <p:cNvSpPr txBox="1">
              <a:spLocks noChangeArrowheads="1"/>
            </p:cNvSpPr>
            <p:nvPr/>
          </p:nvSpPr>
          <p:spPr bwMode="auto">
            <a:xfrm>
              <a:off x="464" y="2712"/>
              <a:ext cx="2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目的：保证步长不太大</a:t>
              </a: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94360" y="5451793"/>
            <a:ext cx="5781675" cy="903287"/>
            <a:chOff x="864" y="1986"/>
            <a:chExt cx="3642" cy="569"/>
          </a:xfrm>
        </p:grpSpPr>
        <p:pic>
          <p:nvPicPr>
            <p:cNvPr id="36884" name="Picture 4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" y="1986"/>
              <a:ext cx="246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885" name="Group 45"/>
            <p:cNvGrpSpPr>
              <a:grpSpLocks/>
            </p:cNvGrpSpPr>
            <p:nvPr/>
          </p:nvGrpSpPr>
          <p:grpSpPr bwMode="auto">
            <a:xfrm>
              <a:off x="864" y="2264"/>
              <a:ext cx="3642" cy="291"/>
              <a:chOff x="864" y="2376"/>
              <a:chExt cx="3642" cy="291"/>
            </a:xfrm>
          </p:grpSpPr>
          <p:pic>
            <p:nvPicPr>
              <p:cNvPr id="36886" name="Picture 4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8" y="2393"/>
                <a:ext cx="3188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87" name="Text Box 42"/>
              <p:cNvSpPr txBox="1">
                <a:spLocks noChangeArrowheads="1"/>
              </p:cNvSpPr>
              <p:nvPr/>
            </p:nvSpPr>
            <p:spPr bwMode="auto">
              <a:xfrm>
                <a:off x="864" y="2376"/>
                <a:ext cx="6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</a:rPr>
                  <a:t>其中</a:t>
                </a:r>
              </a:p>
            </p:txBody>
          </p:sp>
        </p:grpSp>
      </p:grpSp>
      <p:sp>
        <p:nvSpPr>
          <p:cNvPr id="10293" name="Text Box 53"/>
          <p:cNvSpPr txBox="1">
            <a:spLocks noChangeArrowheads="1"/>
          </p:cNvSpPr>
          <p:nvPr/>
        </p:nvSpPr>
        <p:spPr bwMode="auto">
          <a:xfrm>
            <a:off x="7302500" y="5411788"/>
            <a:ext cx="104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[0, </a:t>
            </a:r>
            <a:r>
              <a:rPr lang="en-US" altLang="zh-CN" sz="2800" b="1" i="1"/>
              <a:t>c</a:t>
            </a:r>
            <a:r>
              <a:rPr lang="en-US" altLang="zh-CN" sz="2800" b="1"/>
              <a:t>]</a:t>
            </a:r>
          </a:p>
        </p:txBody>
      </p:sp>
      <p:grpSp>
        <p:nvGrpSpPr>
          <p:cNvPr id="29708" name="组合 2"/>
          <p:cNvGrpSpPr>
            <a:grpSpLocks/>
          </p:cNvGrpSpPr>
          <p:nvPr/>
        </p:nvGrpSpPr>
        <p:grpSpPr bwMode="auto">
          <a:xfrm>
            <a:off x="592138" y="3106738"/>
            <a:ext cx="3594100" cy="461962"/>
            <a:chOff x="528638" y="3107035"/>
            <a:chExt cx="3594100" cy="461665"/>
          </a:xfrm>
        </p:grpSpPr>
        <p:sp>
          <p:nvSpPr>
            <p:cNvPr id="36882" name="Text Box 33"/>
            <p:cNvSpPr txBox="1">
              <a:spLocks noChangeArrowheads="1"/>
            </p:cNvSpPr>
            <p:nvPr/>
          </p:nvSpPr>
          <p:spPr bwMode="auto">
            <a:xfrm>
              <a:off x="528638" y="3107035"/>
              <a:ext cx="3594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其中          是参数</a:t>
              </a:r>
              <a:r>
                <a:rPr lang="en-US" altLang="zh-CN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.</a:t>
              </a:r>
            </a:p>
          </p:txBody>
        </p:sp>
        <p:pic>
          <p:nvPicPr>
            <p:cNvPr id="36883" name="Picture 3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576" y="3190875"/>
              <a:ext cx="1457325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103313" y="4914900"/>
            <a:ext cx="6973887" cy="457200"/>
            <a:chOff x="1103313" y="4914900"/>
            <a:chExt cx="6973887" cy="457200"/>
          </a:xfrm>
        </p:grpSpPr>
        <p:pic>
          <p:nvPicPr>
            <p:cNvPr id="36878" name="Picture 2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313" y="4957763"/>
              <a:ext cx="3508375" cy="37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879" name="Group 43"/>
            <p:cNvGrpSpPr>
              <a:grpSpLocks/>
            </p:cNvGrpSpPr>
            <p:nvPr/>
          </p:nvGrpSpPr>
          <p:grpSpPr bwMode="auto">
            <a:xfrm>
              <a:off x="4483100" y="4914900"/>
              <a:ext cx="3594100" cy="457200"/>
              <a:chOff x="3256" y="1800"/>
              <a:chExt cx="2264" cy="288"/>
            </a:xfrm>
          </p:grpSpPr>
          <p:pic>
            <p:nvPicPr>
              <p:cNvPr id="36880" name="Picture 31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5" y="1826"/>
                <a:ext cx="918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81" name="Text Box 33"/>
              <p:cNvSpPr txBox="1">
                <a:spLocks noChangeArrowheads="1"/>
              </p:cNvSpPr>
              <p:nvPr/>
            </p:nvSpPr>
            <p:spPr bwMode="auto">
              <a:xfrm>
                <a:off x="3256" y="1800"/>
                <a:ext cx="22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</a:rPr>
                  <a:t>，其中                   是参数</a:t>
                </a:r>
                <a:r>
                  <a:rPr lang="en-US" altLang="zh-CN" sz="2400" b="1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820738" y="4794250"/>
            <a:ext cx="7205662" cy="647700"/>
          </a:xfrm>
          <a:prstGeom prst="rect">
            <a:avLst/>
          </a:prstGeom>
          <a:solidFill>
            <a:srgbClr val="92D05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3" grpId="0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6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067243"/>
            <a:ext cx="4397375" cy="349250"/>
          </a:xfrm>
          <a:prstGeom prst="rect">
            <a:avLst/>
          </a:prstGeom>
          <a:solidFill>
            <a:srgbClr val="92D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120650" y="241300"/>
            <a:ext cx="89344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非精确线搜索</a:t>
            </a:r>
            <a:r>
              <a:rPr lang="zh-CN" altLang="en-US" sz="3200" b="1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－</a:t>
            </a:r>
            <a:r>
              <a:rPr lang="en-US" altLang="zh-CN" sz="3200" b="1" dirty="0">
                <a:solidFill>
                  <a:srgbClr val="0070C0"/>
                </a:solidFill>
              </a:rPr>
              <a:t> Goldstein</a:t>
            </a:r>
            <a:r>
              <a:rPr lang="zh-CN" altLang="en-US" sz="3200" b="1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测验与</a:t>
            </a:r>
            <a:r>
              <a:rPr lang="en-US" altLang="zh-CN" sz="3200" b="1" dirty="0">
                <a:solidFill>
                  <a:srgbClr val="0070C0"/>
                </a:solidFill>
                <a:ea typeface="黑体" pitchFamily="2" charset="-122"/>
              </a:rPr>
              <a:t>Armijo</a:t>
            </a:r>
            <a:r>
              <a:rPr lang="zh-CN" altLang="en-US" sz="3200" b="1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法则</a:t>
            </a:r>
          </a:p>
        </p:txBody>
      </p:sp>
      <p:sp>
        <p:nvSpPr>
          <p:cNvPr id="37893" name="Text Box 28"/>
          <p:cNvSpPr txBox="1">
            <a:spLocks noChangeArrowheads="1"/>
          </p:cNvSpPr>
          <p:nvPr/>
        </p:nvSpPr>
        <p:spPr bwMode="auto">
          <a:xfrm>
            <a:off x="817880" y="3796030"/>
            <a:ext cx="450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>
                <a:solidFill>
                  <a:srgbClr val="7030A0"/>
                </a:solidFill>
              </a:rPr>
              <a:t>Armijo</a:t>
            </a:r>
            <a:r>
              <a:rPr lang="zh-CN" altLang="en-US" sz="2400" b="1" dirty="0">
                <a:solidFill>
                  <a:srgbClr val="7030A0"/>
                </a:solidFill>
              </a:rPr>
              <a:t>法则</a:t>
            </a:r>
            <a:r>
              <a:rPr lang="en-US" altLang="zh-CN" sz="2400" b="1" dirty="0">
                <a:solidFill>
                  <a:srgbClr val="7030A0"/>
                </a:solidFill>
              </a:rPr>
              <a:t>(Armijo rule)</a:t>
            </a:r>
          </a:p>
        </p:txBody>
      </p:sp>
      <p:grpSp>
        <p:nvGrpSpPr>
          <p:cNvPr id="37894" name="Group 44"/>
          <p:cNvGrpSpPr>
            <a:grpSpLocks/>
          </p:cNvGrpSpPr>
          <p:nvPr/>
        </p:nvGrpSpPr>
        <p:grpSpPr bwMode="auto">
          <a:xfrm>
            <a:off x="1400493" y="4265930"/>
            <a:ext cx="7126287" cy="457200"/>
            <a:chOff x="1135" y="1800"/>
            <a:chExt cx="4489" cy="288"/>
          </a:xfrm>
        </p:grpSpPr>
        <p:pic>
          <p:nvPicPr>
            <p:cNvPr id="37915" name="Picture 2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" y="1827"/>
              <a:ext cx="22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7916" name="Group 43"/>
            <p:cNvGrpSpPr>
              <a:grpSpLocks/>
            </p:cNvGrpSpPr>
            <p:nvPr/>
          </p:nvGrpSpPr>
          <p:grpSpPr bwMode="auto">
            <a:xfrm>
              <a:off x="3360" y="1800"/>
              <a:ext cx="2264" cy="288"/>
              <a:chOff x="3360" y="1800"/>
              <a:chExt cx="2264" cy="288"/>
            </a:xfrm>
          </p:grpSpPr>
          <p:sp>
            <p:nvSpPr>
              <p:cNvPr id="37917" name="Text Box 33"/>
              <p:cNvSpPr txBox="1">
                <a:spLocks noChangeArrowheads="1"/>
              </p:cNvSpPr>
              <p:nvPr/>
            </p:nvSpPr>
            <p:spPr bwMode="auto">
              <a:xfrm>
                <a:off x="3360" y="1800"/>
                <a:ext cx="22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</a:rPr>
                  <a:t>，其中               是参数</a:t>
                </a:r>
                <a:r>
                  <a:rPr lang="en-US" altLang="zh-CN" sz="2400" b="1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37918" name="Picture 3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7" y="1826"/>
                <a:ext cx="918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765" name="Group 20"/>
          <p:cNvGrpSpPr>
            <a:grpSpLocks/>
          </p:cNvGrpSpPr>
          <p:nvPr/>
        </p:nvGrpSpPr>
        <p:grpSpPr bwMode="auto">
          <a:xfrm>
            <a:off x="1275080" y="5866130"/>
            <a:ext cx="5648325" cy="473075"/>
            <a:chOff x="648" y="3528"/>
            <a:chExt cx="3558" cy="298"/>
          </a:xfrm>
        </p:grpSpPr>
        <p:graphicFrame>
          <p:nvGraphicFramePr>
            <p:cNvPr id="37912" name="Object 13"/>
            <p:cNvGraphicFramePr>
              <a:graphicFrameLocks noChangeAspect="1"/>
            </p:cNvGraphicFramePr>
            <p:nvPr/>
          </p:nvGraphicFramePr>
          <p:xfrm>
            <a:off x="3188" y="3560"/>
            <a:ext cx="101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0" name="Equation" r:id="rId6" imgW="825142" imgH="215806" progId="Equation.DSMT4">
                    <p:embed/>
                  </p:oleObj>
                </mc:Choice>
                <mc:Fallback>
                  <p:oleObj name="Equation" r:id="rId6" imgW="825142" imgH="215806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" y="3560"/>
                          <a:ext cx="101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3" name="Text Box 38"/>
            <p:cNvSpPr txBox="1">
              <a:spLocks noChangeArrowheads="1"/>
            </p:cNvSpPr>
            <p:nvPr/>
          </p:nvSpPr>
          <p:spPr bwMode="auto">
            <a:xfrm>
              <a:off x="648" y="3528"/>
              <a:ext cx="1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339966"/>
                  </a:solidFill>
                </a:rPr>
                <a:t>参数的典型取值：</a:t>
              </a:r>
            </a:p>
          </p:txBody>
        </p:sp>
        <p:pic>
          <p:nvPicPr>
            <p:cNvPr id="37914" name="Picture 3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" y="3562"/>
              <a:ext cx="96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896" name="Group 34"/>
          <p:cNvGrpSpPr>
            <a:grpSpLocks/>
          </p:cNvGrpSpPr>
          <p:nvPr/>
        </p:nvGrpSpPr>
        <p:grpSpPr bwMode="auto">
          <a:xfrm>
            <a:off x="1370013" y="1417320"/>
            <a:ext cx="7621587" cy="479425"/>
            <a:chOff x="535" y="2648"/>
            <a:chExt cx="4801" cy="302"/>
          </a:xfrm>
        </p:grpSpPr>
        <p:pic>
          <p:nvPicPr>
            <p:cNvPr id="37908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" y="2675"/>
              <a:ext cx="22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7909" name="Group 22"/>
            <p:cNvGrpSpPr>
              <a:grpSpLocks/>
            </p:cNvGrpSpPr>
            <p:nvPr/>
          </p:nvGrpSpPr>
          <p:grpSpPr bwMode="auto">
            <a:xfrm>
              <a:off x="2760" y="2648"/>
              <a:ext cx="2576" cy="302"/>
              <a:chOff x="2760" y="2648"/>
              <a:chExt cx="2576" cy="302"/>
            </a:xfrm>
          </p:grpSpPr>
          <p:sp>
            <p:nvSpPr>
              <p:cNvPr id="37910" name="Text Box 18"/>
              <p:cNvSpPr txBox="1">
                <a:spLocks noChangeArrowheads="1"/>
              </p:cNvSpPr>
              <p:nvPr/>
            </p:nvSpPr>
            <p:spPr bwMode="auto">
              <a:xfrm>
                <a:off x="2760" y="2648"/>
                <a:ext cx="2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</a:rPr>
                  <a:t>，其中                      是参数</a:t>
                </a:r>
                <a:r>
                  <a:rPr lang="en-US" altLang="zh-CN" sz="2400" b="1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37911" name="Picture 21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7" y="2654"/>
                <a:ext cx="1026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7897" name="Text Box 28"/>
          <p:cNvSpPr txBox="1">
            <a:spLocks noChangeArrowheads="1"/>
          </p:cNvSpPr>
          <p:nvPr/>
        </p:nvSpPr>
        <p:spPr bwMode="auto">
          <a:xfrm>
            <a:off x="800100" y="909320"/>
            <a:ext cx="4713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tx1"/>
                </a:solidFill>
              </a:rPr>
              <a:t>  </a:t>
            </a:r>
            <a:r>
              <a:rPr lang="en-US" altLang="zh-CN" sz="2400" b="1" dirty="0">
                <a:solidFill>
                  <a:srgbClr val="7030A0"/>
                </a:solidFill>
              </a:rPr>
              <a:t>Goldstein</a:t>
            </a:r>
            <a:r>
              <a:rPr lang="zh-CN" altLang="en-US" sz="2400" b="1" dirty="0">
                <a:solidFill>
                  <a:srgbClr val="7030A0"/>
                </a:solidFill>
              </a:rPr>
              <a:t>测验</a:t>
            </a:r>
            <a:r>
              <a:rPr lang="en-US" altLang="zh-CN" sz="2400" b="1" dirty="0">
                <a:solidFill>
                  <a:srgbClr val="7030A0"/>
                </a:solidFill>
              </a:rPr>
              <a:t>(Goldstein test)</a:t>
            </a:r>
          </a:p>
        </p:txBody>
      </p:sp>
      <p:sp>
        <p:nvSpPr>
          <p:cNvPr id="435212" name="Text Box 12"/>
          <p:cNvSpPr txBox="1">
            <a:spLocks noChangeArrowheads="1"/>
          </p:cNvSpPr>
          <p:nvPr/>
        </p:nvSpPr>
        <p:spPr bwMode="auto">
          <a:xfrm>
            <a:off x="793750" y="2565083"/>
            <a:ext cx="80645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Goldstein (1965)</a:t>
            </a:r>
            <a:r>
              <a:rPr lang="zh-CN" altLang="en-US" sz="2400" b="1" dirty="0">
                <a:solidFill>
                  <a:schemeClr val="tx1"/>
                </a:solidFill>
              </a:rPr>
              <a:t>测验的</a:t>
            </a:r>
            <a:r>
              <a:rPr lang="zh-CN" altLang="en-US" sz="2400" b="1" dirty="0">
                <a:solidFill>
                  <a:srgbClr val="7030A0"/>
                </a:solidFill>
              </a:rPr>
              <a:t>缺点</a:t>
            </a:r>
            <a:r>
              <a:rPr lang="zh-CN" altLang="en-US" sz="2400" b="1" dirty="0">
                <a:solidFill>
                  <a:schemeClr val="tx1"/>
                </a:solidFill>
              </a:rPr>
              <a:t>：第二个条件有可能使得精确极小点位于可接受区间的左侧！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970280" y="4762818"/>
            <a:ext cx="5111750" cy="1039812"/>
            <a:chOff x="889000" y="2039936"/>
            <a:chExt cx="5111750" cy="1039813"/>
          </a:xfrm>
        </p:grpSpPr>
        <p:grpSp>
          <p:nvGrpSpPr>
            <p:cNvPr id="37902" name="Group 15"/>
            <p:cNvGrpSpPr>
              <a:grpSpLocks/>
            </p:cNvGrpSpPr>
            <p:nvPr/>
          </p:nvGrpSpPr>
          <p:grpSpPr bwMode="auto">
            <a:xfrm>
              <a:off x="889000" y="2095499"/>
              <a:ext cx="4989513" cy="984250"/>
              <a:chOff x="904" y="2876"/>
              <a:chExt cx="3143" cy="620"/>
            </a:xfrm>
          </p:grpSpPr>
          <p:pic>
            <p:nvPicPr>
              <p:cNvPr id="37904" name="Picture 27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5" y="2876"/>
                <a:ext cx="2912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7905" name="Group 37"/>
              <p:cNvGrpSpPr>
                <a:grpSpLocks/>
              </p:cNvGrpSpPr>
              <p:nvPr/>
            </p:nvGrpSpPr>
            <p:grpSpPr bwMode="auto">
              <a:xfrm>
                <a:off x="904" y="3208"/>
                <a:ext cx="2264" cy="288"/>
                <a:chOff x="3496" y="3064"/>
                <a:chExt cx="2264" cy="288"/>
              </a:xfrm>
            </p:grpSpPr>
            <p:sp>
              <p:nvSpPr>
                <p:cNvPr id="3790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496" y="3064"/>
                  <a:ext cx="226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>
                      <a:solidFill>
                        <a:schemeClr val="tx1"/>
                      </a:solidFill>
                    </a:rPr>
                    <a:t>其中                      是参数</a:t>
                  </a:r>
                  <a:r>
                    <a:rPr lang="en-US" altLang="zh-CN" sz="2400" b="1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  <p:pic>
              <p:nvPicPr>
                <p:cNvPr id="37907" name="Picture 32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60" y="3115"/>
                  <a:ext cx="1016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7903" name="TextBox 31"/>
            <p:cNvSpPr txBox="1">
              <a:spLocks noChangeArrowheads="1"/>
            </p:cNvSpPr>
            <p:nvPr/>
          </p:nvSpPr>
          <p:spPr bwMode="auto">
            <a:xfrm>
              <a:off x="1195388" y="2039936"/>
              <a:ext cx="4805362" cy="646113"/>
            </a:xfrm>
            <a:prstGeom prst="rect">
              <a:avLst/>
            </a:prstGeom>
            <a:solidFill>
              <a:srgbClr val="92D050">
                <a:alpha val="4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900" name="TextBox 2"/>
          <p:cNvSpPr txBox="1">
            <a:spLocks noChangeArrowheads="1"/>
          </p:cNvSpPr>
          <p:nvPr/>
        </p:nvSpPr>
        <p:spPr bwMode="auto">
          <a:xfrm>
            <a:off x="5635308" y="4225290"/>
            <a:ext cx="1489075" cy="523875"/>
          </a:xfrm>
          <a:prstGeom prst="rect">
            <a:avLst/>
          </a:prstGeom>
          <a:solidFill>
            <a:srgbClr val="92D050">
              <a:alpha val="6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pSp>
        <p:nvGrpSpPr>
          <p:cNvPr id="3" name="组合 2"/>
          <p:cNvGrpSpPr/>
          <p:nvPr/>
        </p:nvGrpSpPr>
        <p:grpSpPr>
          <a:xfrm>
            <a:off x="1255713" y="1334770"/>
            <a:ext cx="6318250" cy="1247775"/>
            <a:chOff x="1255713" y="4260850"/>
            <a:chExt cx="6318250" cy="1247775"/>
          </a:xfrm>
        </p:grpSpPr>
        <p:sp>
          <p:nvSpPr>
            <p:cNvPr id="37901" name="TextBox 33"/>
            <p:cNvSpPr txBox="1">
              <a:spLocks noChangeArrowheads="1"/>
            </p:cNvSpPr>
            <p:nvPr/>
          </p:nvSpPr>
          <p:spPr bwMode="auto">
            <a:xfrm>
              <a:off x="5903913" y="4260850"/>
              <a:ext cx="1670050" cy="584200"/>
            </a:xfrm>
            <a:prstGeom prst="rect">
              <a:avLst/>
            </a:prstGeom>
            <a:solidFill>
              <a:srgbClr val="92D050">
                <a:alpha val="6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1255713" y="4862512"/>
              <a:ext cx="4637088" cy="646113"/>
            </a:xfrm>
            <a:prstGeom prst="rect">
              <a:avLst/>
            </a:prstGeom>
            <a:solidFill>
              <a:srgbClr val="92D050">
                <a:alpha val="4117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77850" y="165100"/>
            <a:ext cx="80200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>
                <a:solidFill>
                  <a:srgbClr val="0070C0"/>
                </a:solidFill>
                <a:ea typeface="黑体" pitchFamily="2" charset="-122"/>
              </a:rPr>
              <a:t>非精确线搜索－</a:t>
            </a:r>
            <a:r>
              <a:rPr lang="en-US" altLang="zh-CN" sz="3200" b="1">
                <a:solidFill>
                  <a:srgbClr val="0070C0"/>
                </a:solidFill>
                <a:ea typeface="黑体" pitchFamily="2" charset="-122"/>
              </a:rPr>
              <a:t>Wolfe</a:t>
            </a:r>
            <a:r>
              <a:rPr lang="zh-CN" altLang="en-US" sz="3200" b="1">
                <a:solidFill>
                  <a:srgbClr val="0070C0"/>
                </a:solidFill>
                <a:ea typeface="黑体" pitchFamily="2" charset="-122"/>
              </a:rPr>
              <a:t>准则和强</a:t>
            </a:r>
            <a:r>
              <a:rPr lang="en-US" altLang="zh-CN" sz="3200" b="1">
                <a:solidFill>
                  <a:srgbClr val="0070C0"/>
                </a:solidFill>
                <a:ea typeface="黑体" pitchFamily="2" charset="-122"/>
              </a:rPr>
              <a:t>Wolfe</a:t>
            </a:r>
            <a:r>
              <a:rPr lang="zh-CN" altLang="en-US" sz="3200" b="1">
                <a:solidFill>
                  <a:srgbClr val="0070C0"/>
                </a:solidFill>
                <a:ea typeface="黑体" pitchFamily="2" charset="-122"/>
              </a:rPr>
              <a:t>准则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901700" y="1138238"/>
            <a:ext cx="2247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2400" b="1">
                <a:solidFill>
                  <a:srgbClr val="7030A0"/>
                </a:solidFill>
              </a:rPr>
              <a:t> Wolfe</a:t>
            </a:r>
            <a:r>
              <a:rPr lang="zh-CN" altLang="en-US" sz="2400" b="1">
                <a:solidFill>
                  <a:srgbClr val="7030A0"/>
                </a:solidFill>
              </a:rPr>
              <a:t>准则</a:t>
            </a:r>
          </a:p>
        </p:txBody>
      </p:sp>
      <p:sp>
        <p:nvSpPr>
          <p:cNvPr id="470022" name="Text Box 6"/>
          <p:cNvSpPr txBox="1">
            <a:spLocks noChangeArrowheads="1"/>
          </p:cNvSpPr>
          <p:nvPr/>
        </p:nvSpPr>
        <p:spPr bwMode="auto">
          <a:xfrm>
            <a:off x="876300" y="2705100"/>
            <a:ext cx="553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不足：</a:t>
            </a: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不能退化成精确线搜索！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33513" y="5549900"/>
            <a:ext cx="6389687" cy="457200"/>
            <a:chOff x="903" y="3160"/>
            <a:chExt cx="4025" cy="288"/>
          </a:xfrm>
        </p:grpSpPr>
        <p:sp>
          <p:nvSpPr>
            <p:cNvPr id="39969" name="Text Box 11"/>
            <p:cNvSpPr txBox="1">
              <a:spLocks noChangeArrowheads="1"/>
            </p:cNvSpPr>
            <p:nvPr/>
          </p:nvSpPr>
          <p:spPr bwMode="auto">
            <a:xfrm>
              <a:off x="2104" y="3160"/>
              <a:ext cx="28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7030A0"/>
                  </a:solidFill>
                </a:rPr>
                <a:t>相当精确</a:t>
              </a:r>
              <a:r>
                <a:rPr lang="zh-CN" altLang="en-US" sz="2400" b="1">
                  <a:solidFill>
                    <a:schemeClr val="tx1"/>
                  </a:solidFill>
                </a:rPr>
                <a:t>的线搜索－共轭梯度法</a:t>
              </a:r>
            </a:p>
          </p:txBody>
        </p:sp>
        <p:pic>
          <p:nvPicPr>
            <p:cNvPr id="39970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" y="3182"/>
              <a:ext cx="81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412875" y="5999163"/>
            <a:ext cx="6435725" cy="457200"/>
            <a:chOff x="890" y="3443"/>
            <a:chExt cx="4054" cy="288"/>
          </a:xfrm>
        </p:grpSpPr>
        <p:pic>
          <p:nvPicPr>
            <p:cNvPr id="39967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" y="3492"/>
              <a:ext cx="8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8" name="Text Box 15"/>
            <p:cNvSpPr txBox="1">
              <a:spLocks noChangeArrowheads="1"/>
            </p:cNvSpPr>
            <p:nvPr/>
          </p:nvSpPr>
          <p:spPr bwMode="auto">
            <a:xfrm>
              <a:off x="2096" y="3443"/>
              <a:ext cx="28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7030A0"/>
                  </a:solidFill>
                </a:rPr>
                <a:t>弱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线搜索－牛顿法或拟牛顿法</a:t>
              </a:r>
            </a:p>
          </p:txBody>
        </p:sp>
      </p:grpSp>
      <p:sp>
        <p:nvSpPr>
          <p:cNvPr id="39943" name="Text Box 20"/>
          <p:cNvSpPr txBox="1">
            <a:spLocks noChangeArrowheads="1"/>
          </p:cNvSpPr>
          <p:nvPr/>
        </p:nvSpPr>
        <p:spPr bwMode="auto">
          <a:xfrm>
            <a:off x="927100" y="33274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7030A0"/>
                </a:solidFill>
              </a:rPr>
              <a:t> 强</a:t>
            </a:r>
            <a:r>
              <a:rPr lang="en-US" altLang="zh-CN" sz="2400" b="1">
                <a:solidFill>
                  <a:srgbClr val="7030A0"/>
                </a:solidFill>
              </a:rPr>
              <a:t>Wolfe</a:t>
            </a:r>
            <a:r>
              <a:rPr lang="zh-CN" altLang="en-US" sz="2400" b="1">
                <a:solidFill>
                  <a:srgbClr val="7030A0"/>
                </a:solidFill>
              </a:rPr>
              <a:t>准则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058863" y="2171700"/>
            <a:ext cx="6116637" cy="457200"/>
            <a:chOff x="667" y="1368"/>
            <a:chExt cx="3853" cy="288"/>
          </a:xfrm>
        </p:grpSpPr>
        <p:pic>
          <p:nvPicPr>
            <p:cNvPr id="39963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" y="1379"/>
              <a:ext cx="154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9964" name="Group 43"/>
            <p:cNvGrpSpPr>
              <a:grpSpLocks/>
            </p:cNvGrpSpPr>
            <p:nvPr/>
          </p:nvGrpSpPr>
          <p:grpSpPr bwMode="auto">
            <a:xfrm>
              <a:off x="2304" y="1368"/>
              <a:ext cx="2216" cy="288"/>
              <a:chOff x="2408" y="1336"/>
              <a:chExt cx="2216" cy="288"/>
            </a:xfrm>
          </p:grpSpPr>
          <p:sp>
            <p:nvSpPr>
              <p:cNvPr id="39965" name="Text Box 37"/>
              <p:cNvSpPr txBox="1">
                <a:spLocks noChangeArrowheads="1"/>
              </p:cNvSpPr>
              <p:nvPr/>
            </p:nvSpPr>
            <p:spPr bwMode="auto">
              <a:xfrm>
                <a:off x="2408" y="1336"/>
                <a:ext cx="22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</a:rPr>
                  <a:t>其中                     是参数</a:t>
                </a:r>
                <a:r>
                  <a:rPr lang="en-US" altLang="zh-CN" sz="2400" b="1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39966" name="Picture 3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9" y="1364"/>
                <a:ext cx="99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9945" name="Group 38"/>
          <p:cNvGrpSpPr>
            <a:grpSpLocks/>
          </p:cNvGrpSpPr>
          <p:nvPr/>
        </p:nvGrpSpPr>
        <p:grpSpPr bwMode="auto">
          <a:xfrm>
            <a:off x="1027113" y="1638300"/>
            <a:ext cx="7126287" cy="457200"/>
            <a:chOff x="647" y="1032"/>
            <a:chExt cx="4489" cy="288"/>
          </a:xfrm>
        </p:grpSpPr>
        <p:pic>
          <p:nvPicPr>
            <p:cNvPr id="39960" name="Picture 3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" y="1059"/>
              <a:ext cx="22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1" name="Text Box 35"/>
            <p:cNvSpPr txBox="1">
              <a:spLocks noChangeArrowheads="1"/>
            </p:cNvSpPr>
            <p:nvPr/>
          </p:nvSpPr>
          <p:spPr bwMode="auto">
            <a:xfrm>
              <a:off x="2872" y="1032"/>
              <a:ext cx="2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，其中               是参数</a:t>
              </a:r>
              <a:r>
                <a:rPr lang="en-US" altLang="zh-CN" sz="2400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39962" name="Picture 3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" y="1058"/>
              <a:ext cx="918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946" name="Group 39"/>
          <p:cNvGrpSpPr>
            <a:grpSpLocks/>
          </p:cNvGrpSpPr>
          <p:nvPr/>
        </p:nvGrpSpPr>
        <p:grpSpPr bwMode="auto">
          <a:xfrm>
            <a:off x="1027113" y="3746500"/>
            <a:ext cx="7126287" cy="457200"/>
            <a:chOff x="647" y="1032"/>
            <a:chExt cx="4489" cy="288"/>
          </a:xfrm>
        </p:grpSpPr>
        <p:pic>
          <p:nvPicPr>
            <p:cNvPr id="39957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" y="1059"/>
              <a:ext cx="22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8" name="Text Box 41"/>
            <p:cNvSpPr txBox="1">
              <a:spLocks noChangeArrowheads="1"/>
            </p:cNvSpPr>
            <p:nvPr/>
          </p:nvSpPr>
          <p:spPr bwMode="auto">
            <a:xfrm>
              <a:off x="2872" y="1032"/>
              <a:ext cx="2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，其中               是参数</a:t>
              </a:r>
              <a:r>
                <a:rPr lang="en-US" altLang="zh-CN" sz="2400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39959" name="Picture 4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" y="1058"/>
              <a:ext cx="918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1054100" y="4254500"/>
            <a:ext cx="6718300" cy="457200"/>
            <a:chOff x="664" y="2680"/>
            <a:chExt cx="4232" cy="288"/>
          </a:xfrm>
        </p:grpSpPr>
        <p:grpSp>
          <p:nvGrpSpPr>
            <p:cNvPr id="39953" name="Group 44"/>
            <p:cNvGrpSpPr>
              <a:grpSpLocks/>
            </p:cNvGrpSpPr>
            <p:nvPr/>
          </p:nvGrpSpPr>
          <p:grpSpPr bwMode="auto">
            <a:xfrm>
              <a:off x="2680" y="2680"/>
              <a:ext cx="2216" cy="288"/>
              <a:chOff x="2408" y="1336"/>
              <a:chExt cx="2216" cy="288"/>
            </a:xfrm>
          </p:grpSpPr>
          <p:sp>
            <p:nvSpPr>
              <p:cNvPr id="39955" name="Text Box 45"/>
              <p:cNvSpPr txBox="1">
                <a:spLocks noChangeArrowheads="1"/>
              </p:cNvSpPr>
              <p:nvPr/>
            </p:nvSpPr>
            <p:spPr bwMode="auto">
              <a:xfrm>
                <a:off x="2408" y="1336"/>
                <a:ext cx="22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</a:rPr>
                  <a:t>其中                     是参数</a:t>
                </a:r>
                <a:r>
                  <a:rPr lang="en-US" altLang="zh-CN" sz="2400" b="1">
                    <a:solidFill>
                      <a:schemeClr val="tx1"/>
                    </a:solidFill>
                  </a:rPr>
                  <a:t>.</a:t>
                </a:r>
              </a:p>
            </p:txBody>
          </p:sp>
          <p:pic>
            <p:nvPicPr>
              <p:cNvPr id="39956" name="Picture 4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9" y="1364"/>
                <a:ext cx="99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9954" name="Picture 4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" y="2697"/>
              <a:ext cx="199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1028700" y="4981575"/>
            <a:ext cx="4192588" cy="471488"/>
            <a:chOff x="648" y="3138"/>
            <a:chExt cx="2641" cy="297"/>
          </a:xfrm>
        </p:grpSpPr>
        <p:sp>
          <p:nvSpPr>
            <p:cNvPr id="39951" name="Text Box 8"/>
            <p:cNvSpPr txBox="1">
              <a:spLocks noChangeArrowheads="1"/>
            </p:cNvSpPr>
            <p:nvPr/>
          </p:nvSpPr>
          <p:spPr bwMode="auto">
            <a:xfrm>
              <a:off x="648" y="3147"/>
              <a:ext cx="18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Char char="p"/>
              </a:pPr>
              <a:r>
                <a:rPr lang="zh-CN" altLang="en-US" sz="2400" b="1">
                  <a:solidFill>
                    <a:srgbClr val="339966"/>
                  </a:solidFill>
                </a:rPr>
                <a:t> 参数的典型值：</a:t>
              </a:r>
            </a:p>
          </p:txBody>
        </p:sp>
        <p:pic>
          <p:nvPicPr>
            <p:cNvPr id="39952" name="Picture 4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3" y="3138"/>
              <a:ext cx="106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03300" y="2101850"/>
            <a:ext cx="6438900" cy="646113"/>
          </a:xfrm>
          <a:prstGeom prst="rect">
            <a:avLst/>
          </a:prstGeom>
          <a:solidFill>
            <a:srgbClr val="92D05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993775" y="4203700"/>
            <a:ext cx="6778625" cy="646113"/>
          </a:xfrm>
          <a:prstGeom prst="rect">
            <a:avLst/>
          </a:prstGeom>
          <a:solidFill>
            <a:srgbClr val="92D05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2" grpId="0"/>
      <p:bldP spid="5" grpId="0" animBg="1"/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676400"/>
            <a:ext cx="72104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487488" y="3987800"/>
            <a:ext cx="7300912" cy="928688"/>
            <a:chOff x="465" y="2376"/>
            <a:chExt cx="4599" cy="585"/>
          </a:xfrm>
        </p:grpSpPr>
        <p:grpSp>
          <p:nvGrpSpPr>
            <p:cNvPr id="38923" name="Group 35"/>
            <p:cNvGrpSpPr>
              <a:grpSpLocks/>
            </p:cNvGrpSpPr>
            <p:nvPr/>
          </p:nvGrpSpPr>
          <p:grpSpPr bwMode="auto">
            <a:xfrm>
              <a:off x="473" y="2376"/>
              <a:ext cx="2613" cy="288"/>
              <a:chOff x="473" y="2440"/>
              <a:chExt cx="2613" cy="288"/>
            </a:xfrm>
          </p:grpSpPr>
          <p:sp>
            <p:nvSpPr>
              <p:cNvPr id="38925" name="Rectangle 7"/>
              <p:cNvSpPr>
                <a:spLocks noChangeArrowheads="1"/>
              </p:cNvSpPr>
              <p:nvPr/>
            </p:nvSpPr>
            <p:spPr bwMode="auto">
              <a:xfrm>
                <a:off x="473" y="2440"/>
                <a:ext cx="20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zh-CN" altLang="en-US" sz="240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牛顿法和拟牛顿法中：</a:t>
                </a:r>
              </a:p>
            </p:txBody>
          </p:sp>
          <p:pic>
            <p:nvPicPr>
              <p:cNvPr id="38926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4" y="2497"/>
                <a:ext cx="67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8924" name="Rectangle 9"/>
            <p:cNvSpPr>
              <a:spLocks noChangeArrowheads="1"/>
            </p:cNvSpPr>
            <p:nvPr/>
          </p:nvSpPr>
          <p:spPr bwMode="auto">
            <a:xfrm>
              <a:off x="465" y="2670"/>
              <a:ext cx="45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最速下降法或共轭梯度法中初始步长可取不同的值！</a:t>
              </a:r>
            </a:p>
          </p:txBody>
        </p:sp>
      </p:grp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749300" y="1244600"/>
            <a:ext cx="585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确定非精确线搜索步长的</a:t>
            </a:r>
            <a:r>
              <a:rPr lang="zh-CN" altLang="en-US" sz="240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实用</a:t>
            </a: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方法之一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800100" y="3978275"/>
            <a:ext cx="901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ea typeface="黑体" pitchFamily="2" charset="-122"/>
              </a:rPr>
              <a:t>初始步长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863600" y="5003800"/>
            <a:ext cx="7442200" cy="854075"/>
            <a:chOff x="863600" y="5143501"/>
            <a:chExt cx="7442200" cy="854023"/>
          </a:xfrm>
        </p:grpSpPr>
        <p:sp>
          <p:nvSpPr>
            <p:cNvPr id="38921" name="TextBox 4"/>
            <p:cNvSpPr txBox="1">
              <a:spLocks noChangeArrowheads="1"/>
            </p:cNvSpPr>
            <p:nvPr/>
          </p:nvSpPr>
          <p:spPr bwMode="auto">
            <a:xfrm>
              <a:off x="863600" y="5143501"/>
              <a:ext cx="74422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Char char="l"/>
              </a:pP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当函数的定义域</a:t>
              </a:r>
              <a:r>
                <a:rPr lang="zh-CN" altLang="en-US" sz="2400" dirty="0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不是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整个空间时，在检验</a:t>
              </a:r>
              <a:r>
                <a:rPr lang="en-US" altLang="zh-CN" sz="2400" dirty="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Armijo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条件前，需要</a:t>
              </a:r>
              <a:r>
                <a:rPr lang="zh-CN" altLang="en-US" sz="2400" dirty="0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先判断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          </a:t>
              </a:r>
              <a:r>
                <a:rPr lang="zh-CN" altLang="en-US" sz="2400" dirty="0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是否属于定义域</a:t>
              </a:r>
              <a:r>
                <a:rPr lang="zh-CN" altLang="en-US" sz="240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！</a:t>
              </a:r>
            </a:p>
          </p:txBody>
        </p:sp>
        <p:graphicFrame>
          <p:nvGraphicFramePr>
            <p:cNvPr id="38922" name="对象 5"/>
            <p:cNvGraphicFramePr>
              <a:graphicFrameLocks noChangeAspect="1"/>
            </p:cNvGraphicFramePr>
            <p:nvPr>
              <p:extLst/>
            </p:nvPr>
          </p:nvGraphicFramePr>
          <p:xfrm>
            <a:off x="3765550" y="5518198"/>
            <a:ext cx="1461294" cy="479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0" name="Equation" r:id="rId5" imgW="774364" imgH="253890" progId="Equation.DSMT4">
                    <p:embed/>
                  </p:oleObj>
                </mc:Choice>
                <mc:Fallback>
                  <p:oleObj name="Equation" r:id="rId5" imgW="774364" imgH="253890" progId="Equation.DSMT4">
                    <p:embed/>
                    <p:pic>
                      <p:nvPicPr>
                        <p:cNvPr id="38922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550" y="5518198"/>
                          <a:ext cx="1461294" cy="479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9" name="TextBox 4"/>
          <p:cNvSpPr txBox="1">
            <a:spLocks noChangeArrowheads="1"/>
          </p:cNvSpPr>
          <p:nvPr/>
        </p:nvSpPr>
        <p:spPr bwMode="auto">
          <a:xfrm>
            <a:off x="1612900" y="406400"/>
            <a:ext cx="6083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回溯</a:t>
            </a:r>
            <a:r>
              <a:rPr lang="en-US" altLang="zh-CN" sz="4400" dirty="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Armijo</a:t>
            </a:r>
            <a:r>
              <a:rPr lang="zh-CN" altLang="en-US" sz="4400" dirty="0">
                <a:solidFill>
                  <a:srgbClr val="0070C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线搜索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58838" y="5927725"/>
            <a:ext cx="7421562" cy="461963"/>
          </a:xfrm>
          <a:prstGeom prst="rect">
            <a:avLst/>
          </a:prstGeom>
          <a:solidFill>
            <a:srgbClr val="92D050">
              <a:alpha val="5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习题</a:t>
            </a:r>
            <a:r>
              <a:rPr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5.8</a:t>
            </a: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和习题</a:t>
            </a:r>
            <a:r>
              <a:rPr lang="en-US" altLang="zh-CN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5.27</a:t>
            </a:r>
            <a:r>
              <a:rPr lang="zh-CN" altLang="en-US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中的目标函数有定义域限制！</a:t>
            </a:r>
          </a:p>
        </p:txBody>
      </p:sp>
    </p:spTree>
    <p:extLst>
      <p:ext uri="{BB962C8B-B14F-4D97-AF65-F5344CB8AC3E}">
        <p14:creationId xmlns:p14="http://schemas.microsoft.com/office/powerpoint/2010/main" val="4183551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752475"/>
            <a:ext cx="742950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180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b="1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非精确线搜索－下降法与稳定性</a:t>
            </a:r>
            <a:endParaRPr lang="en-US" altLang="zh-CN" b="1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63588" y="1090613"/>
            <a:ext cx="7664450" cy="1631950"/>
            <a:chOff x="481" y="695"/>
            <a:chExt cx="4828" cy="1028"/>
          </a:xfrm>
        </p:grpSpPr>
        <p:sp>
          <p:nvSpPr>
            <p:cNvPr id="40980" name="Text Box 8"/>
            <p:cNvSpPr txBox="1">
              <a:spLocks noChangeArrowheads="1"/>
            </p:cNvSpPr>
            <p:nvPr/>
          </p:nvSpPr>
          <p:spPr bwMode="auto">
            <a:xfrm>
              <a:off x="481" y="695"/>
              <a:ext cx="4828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zh-CN" altLang="en-US" sz="2400">
                  <a:solidFill>
                    <a:srgbClr val="0070C0"/>
                  </a:solidFill>
                  <a:latin typeface="Arial" pitchFamily="34" charset="0"/>
                  <a:ea typeface="黑体" pitchFamily="2" charset="-122"/>
                </a:rPr>
                <a:t>定理</a:t>
              </a:r>
              <a:r>
                <a:rPr kumimoji="0" lang="zh-CN" altLang="en-US" sz="240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 假设 </a:t>
              </a:r>
              <a:r>
                <a:rPr kumimoji="0" lang="en-US" altLang="zh-CN" sz="2800" b="1" i="1">
                  <a:solidFill>
                    <a:schemeClr val="tx1"/>
                  </a:solidFill>
                  <a:ea typeface="黑体" pitchFamily="2" charset="-122"/>
                </a:rPr>
                <a:t>f</a:t>
              </a:r>
              <a:r>
                <a:rPr kumimoji="0" lang="en-US" altLang="zh-CN" sz="2800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 </a:t>
              </a:r>
              <a:r>
                <a:rPr kumimoji="0" lang="zh-CN" altLang="en-US" sz="2400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连续可微， </a:t>
              </a:r>
              <a:r>
                <a:rPr kumimoji="0" lang="en-US" altLang="zh-CN" sz="2800" b="1" i="1">
                  <a:solidFill>
                    <a:schemeClr val="tx1"/>
                  </a:solidFill>
                </a:rPr>
                <a:t>p</a:t>
              </a:r>
              <a:r>
                <a:rPr kumimoji="0" lang="en-US" altLang="zh-CN" sz="2800" b="1" baseline="30000">
                  <a:solidFill>
                    <a:schemeClr val="tx1"/>
                  </a:solidFill>
                </a:rPr>
                <a:t>(</a:t>
              </a:r>
              <a:r>
                <a:rPr kumimoji="0" lang="en-US" altLang="zh-CN" sz="2800" b="1" i="1" baseline="30000">
                  <a:solidFill>
                    <a:schemeClr val="tx1"/>
                  </a:solidFill>
                </a:rPr>
                <a:t>k</a:t>
              </a:r>
              <a:r>
                <a:rPr kumimoji="0" lang="en-US" altLang="zh-CN" sz="2800" b="1" baseline="30000">
                  <a:solidFill>
                    <a:schemeClr val="tx1"/>
                  </a:solidFill>
                </a:rPr>
                <a:t>)</a:t>
              </a:r>
              <a:r>
                <a:rPr kumimoji="0" lang="zh-CN" altLang="en-US" sz="2400" b="1">
                  <a:solidFill>
                    <a:schemeClr val="tx1"/>
                  </a:solidFill>
                </a:rPr>
                <a:t>是 </a:t>
              </a:r>
              <a:r>
                <a:rPr kumimoji="0" lang="en-US" altLang="zh-CN" sz="2800" b="1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2800" b="1" baseline="30000">
                  <a:solidFill>
                    <a:schemeClr val="tx1"/>
                  </a:solidFill>
                </a:rPr>
                <a:t>(</a:t>
              </a:r>
              <a:r>
                <a:rPr kumimoji="0" lang="en-US" altLang="zh-CN" sz="2800" b="1" i="1" baseline="30000">
                  <a:solidFill>
                    <a:schemeClr val="tx1"/>
                  </a:solidFill>
                </a:rPr>
                <a:t>k</a:t>
              </a:r>
              <a:r>
                <a:rPr kumimoji="0" lang="en-US" altLang="zh-CN" sz="2800" b="1" baseline="30000">
                  <a:solidFill>
                    <a:schemeClr val="tx1"/>
                  </a:solidFill>
                </a:rPr>
                <a:t>)</a:t>
              </a:r>
              <a:r>
                <a:rPr kumimoji="0" lang="zh-CN" altLang="en-US" sz="2400" b="1">
                  <a:solidFill>
                    <a:schemeClr val="tx1"/>
                  </a:solidFill>
                </a:rPr>
                <a:t>处的下降方向，且</a:t>
              </a:r>
              <a:r>
                <a:rPr kumimoji="0" lang="zh-CN" altLang="en-US" sz="2800" b="1">
                  <a:solidFill>
                    <a:schemeClr val="tx1"/>
                  </a:solidFill>
                </a:rPr>
                <a:t> </a:t>
              </a:r>
              <a:r>
                <a:rPr kumimoji="0" lang="en-US" altLang="zh-CN" sz="2800" b="1" i="1">
                  <a:solidFill>
                    <a:schemeClr val="tx1"/>
                  </a:solidFill>
                </a:rPr>
                <a:t>f </a:t>
              </a:r>
              <a:r>
                <a:rPr kumimoji="0" lang="en-US" altLang="zh-CN" sz="2400" b="1" i="1">
                  <a:solidFill>
                    <a:schemeClr val="tx1"/>
                  </a:solidFill>
                </a:rPr>
                <a:t> </a:t>
              </a:r>
              <a:r>
                <a:rPr kumimoji="0" lang="zh-CN" altLang="en-US" sz="2400" b="1">
                  <a:solidFill>
                    <a:schemeClr val="tx1"/>
                  </a:solidFill>
                </a:rPr>
                <a:t>沿着射线                                           有下界</a:t>
              </a:r>
              <a:r>
                <a:rPr kumimoji="0" lang="en-US" altLang="zh-CN" sz="2400" b="1">
                  <a:solidFill>
                    <a:schemeClr val="tx1"/>
                  </a:solidFill>
                </a:rPr>
                <a:t>.  </a:t>
              </a:r>
              <a:r>
                <a:rPr kumimoji="0" lang="zh-CN" altLang="en-US" sz="2400" b="1">
                  <a:solidFill>
                    <a:schemeClr val="tx1"/>
                  </a:solidFill>
                </a:rPr>
                <a:t>如果线搜索的参数满足                               ，则</a:t>
              </a:r>
              <a:r>
                <a:rPr kumimoji="0" lang="zh-CN" altLang="en-US" sz="2400" b="1">
                  <a:solidFill>
                    <a:srgbClr val="7030A0"/>
                  </a:solidFill>
                </a:rPr>
                <a:t>满足</a:t>
              </a:r>
              <a:r>
                <a:rPr kumimoji="0" lang="en-US" altLang="zh-CN" sz="2400" b="1">
                  <a:solidFill>
                    <a:srgbClr val="7030A0"/>
                  </a:solidFill>
                </a:rPr>
                <a:t>Wolfe</a:t>
              </a:r>
              <a:r>
                <a:rPr kumimoji="0" lang="zh-CN" altLang="en-US" sz="2400" b="1">
                  <a:solidFill>
                    <a:srgbClr val="7030A0"/>
                  </a:solidFill>
                </a:rPr>
                <a:t>条件和强</a:t>
              </a:r>
              <a:r>
                <a:rPr kumimoji="0" lang="en-US" altLang="zh-CN" sz="2400" b="1">
                  <a:solidFill>
                    <a:srgbClr val="7030A0"/>
                  </a:solidFill>
                </a:rPr>
                <a:t>Wolfe</a:t>
              </a:r>
              <a:r>
                <a:rPr kumimoji="0" lang="zh-CN" altLang="en-US" sz="2400" b="1">
                  <a:solidFill>
                    <a:srgbClr val="7030A0"/>
                  </a:solidFill>
                </a:rPr>
                <a:t>条件的可接受区间存在</a:t>
              </a:r>
              <a:r>
                <a:rPr kumimoji="0" lang="en-US" altLang="zh-CN" sz="2400" b="1">
                  <a:solidFill>
                    <a:schemeClr val="tx1"/>
                  </a:solidFill>
                </a:rPr>
                <a:t>.</a:t>
              </a:r>
              <a:endParaRPr kumimoji="0" lang="zh-CN" altLang="en-US" sz="2400" b="1">
                <a:solidFill>
                  <a:schemeClr val="tx1"/>
                </a:solidFill>
                <a:latin typeface="Arial" pitchFamily="34" charset="0"/>
                <a:ea typeface="黑体" pitchFamily="2" charset="-122"/>
              </a:endParaRPr>
            </a:p>
          </p:txBody>
        </p:sp>
        <p:pic>
          <p:nvPicPr>
            <p:cNvPr id="40981" name="Picture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" y="970"/>
              <a:ext cx="203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2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" y="1250"/>
              <a:ext cx="144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723900" y="2773363"/>
            <a:ext cx="7151688" cy="1290637"/>
            <a:chOff x="456" y="1699"/>
            <a:chExt cx="4505" cy="813"/>
          </a:xfrm>
        </p:grpSpPr>
        <p:sp>
          <p:nvSpPr>
            <p:cNvPr id="40973" name="Text Box 4"/>
            <p:cNvSpPr txBox="1">
              <a:spLocks noChangeArrowheads="1"/>
            </p:cNvSpPr>
            <p:nvPr/>
          </p:nvSpPr>
          <p:spPr bwMode="auto">
            <a:xfrm>
              <a:off x="456" y="1699"/>
              <a:ext cx="3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70C0"/>
                  </a:solidFill>
                </a:rPr>
                <a:t>定义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             与              之间的夹角</a:t>
              </a:r>
            </a:p>
          </p:txBody>
        </p:sp>
        <p:pic>
          <p:nvPicPr>
            <p:cNvPr id="409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3" y="1731"/>
              <a:ext cx="15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0975" name="Group 29"/>
            <p:cNvGrpSpPr>
              <a:grpSpLocks/>
            </p:cNvGrpSpPr>
            <p:nvPr/>
          </p:nvGrpSpPr>
          <p:grpSpPr bwMode="auto">
            <a:xfrm>
              <a:off x="1000" y="1957"/>
              <a:ext cx="2445" cy="555"/>
              <a:chOff x="1008" y="1973"/>
              <a:chExt cx="2445" cy="555"/>
            </a:xfrm>
          </p:grpSpPr>
          <p:sp>
            <p:nvSpPr>
              <p:cNvPr id="40978" name="Text Box 8"/>
              <p:cNvSpPr txBox="1">
                <a:spLocks noChangeArrowheads="1"/>
              </p:cNvSpPr>
              <p:nvPr/>
            </p:nvSpPr>
            <p:spPr bwMode="auto">
              <a:xfrm>
                <a:off x="1008" y="2136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且</a:t>
                </a:r>
              </a:p>
            </p:txBody>
          </p:sp>
          <p:pic>
            <p:nvPicPr>
              <p:cNvPr id="40979" name="Picture 2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9" y="1973"/>
                <a:ext cx="1954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0976" name="Picture 2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" y="1704"/>
              <a:ext cx="38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7" name="Picture 2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" y="1711"/>
              <a:ext cx="55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74700" y="4203700"/>
            <a:ext cx="8039100" cy="868363"/>
            <a:chOff x="488" y="2664"/>
            <a:chExt cx="5064" cy="547"/>
          </a:xfrm>
        </p:grpSpPr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88" y="2664"/>
              <a:ext cx="5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70C0"/>
                  </a:solidFill>
                </a:rPr>
                <a:t>夹角条件</a:t>
              </a:r>
              <a:r>
                <a:rPr lang="zh-CN" altLang="en-US" sz="2400" b="1">
                  <a:solidFill>
                    <a:schemeClr val="tx1"/>
                  </a:solidFill>
                </a:rPr>
                <a:t>：存在与 </a:t>
              </a:r>
              <a:r>
                <a:rPr lang="en-US" altLang="zh-CN" sz="2400" b="1" i="1">
                  <a:solidFill>
                    <a:schemeClr val="tx1"/>
                  </a:solidFill>
                </a:rPr>
                <a:t>k</a:t>
              </a:r>
              <a:r>
                <a:rPr lang="en-US" altLang="zh-CN" sz="2400" b="1">
                  <a:solidFill>
                    <a:schemeClr val="tx1"/>
                  </a:solidFill>
                </a:rPr>
                <a:t> </a:t>
              </a:r>
              <a:r>
                <a:rPr lang="zh-CN" altLang="en-US" sz="2400" b="1">
                  <a:solidFill>
                    <a:schemeClr val="tx1"/>
                  </a:solidFill>
                </a:rPr>
                <a:t>无关的数                       ，使得</a:t>
              </a:r>
            </a:p>
          </p:txBody>
        </p:sp>
        <p:pic>
          <p:nvPicPr>
            <p:cNvPr id="40971" name="Picture 2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2" y="2679"/>
              <a:ext cx="104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2" name="Picture 2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1" y="2952"/>
              <a:ext cx="156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787400" y="5135563"/>
            <a:ext cx="7988300" cy="1311275"/>
            <a:chOff x="496" y="3171"/>
            <a:chExt cx="5032" cy="826"/>
          </a:xfrm>
        </p:grpSpPr>
        <p:sp>
          <p:nvSpPr>
            <p:cNvPr id="40967" name="Text Box 3"/>
            <p:cNvSpPr txBox="1">
              <a:spLocks noChangeArrowheads="1"/>
            </p:cNvSpPr>
            <p:nvPr/>
          </p:nvSpPr>
          <p:spPr bwMode="auto">
            <a:xfrm>
              <a:off x="496" y="3171"/>
              <a:ext cx="5032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rgbClr val="0070C0"/>
                  </a:solidFill>
                </a:rPr>
                <a:t>定理</a:t>
              </a:r>
              <a:r>
                <a:rPr lang="zh-CN" altLang="en-US" sz="2400" b="1" dirty="0">
                  <a:solidFill>
                    <a:srgbClr val="CC0000"/>
                  </a:solidFill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对于</a:t>
              </a:r>
              <a:r>
                <a:rPr lang="zh-CN" altLang="en-US" sz="2400" b="1" dirty="0">
                  <a:solidFill>
                    <a:srgbClr val="7030A0"/>
                  </a:solidFill>
                </a:rPr>
                <a:t>步长满足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Wolfe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条件或强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Wolfe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条件，且</a:t>
              </a:r>
              <a:r>
                <a:rPr lang="zh-CN" altLang="en-US" sz="2400" b="1" dirty="0">
                  <a:solidFill>
                    <a:srgbClr val="7030A0"/>
                  </a:solidFill>
                </a:rPr>
                <a:t>搜索方向满足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夹角条件的线搜索法，如果 </a:t>
              </a:r>
              <a:r>
                <a:rPr lang="en-US" altLang="zh-CN" sz="2800" b="1" i="1" dirty="0">
                  <a:solidFill>
                    <a:schemeClr val="tx1"/>
                  </a:solidFill>
                </a:rPr>
                <a:t>g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800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) 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是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Lipschtiz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连续的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. 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则或对某 </a:t>
              </a:r>
              <a:r>
                <a:rPr lang="en-US" altLang="zh-CN" sz="2800" b="1" i="1" dirty="0">
                  <a:solidFill>
                    <a:schemeClr val="tx1"/>
                  </a:solidFill>
                </a:rPr>
                <a:t>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有 </a:t>
              </a:r>
              <a:r>
                <a:rPr lang="en-US" altLang="zh-CN" sz="2800" b="1" i="1" dirty="0">
                  <a:solidFill>
                    <a:schemeClr val="tx1"/>
                  </a:solidFill>
                </a:rPr>
                <a:t>g</a:t>
              </a:r>
              <a:r>
                <a:rPr lang="en-US" altLang="zh-CN" sz="2800" b="1" baseline="30000" dirty="0">
                  <a:solidFill>
                    <a:schemeClr val="tx1"/>
                  </a:solidFill>
                </a:rPr>
                <a:t>(</a:t>
              </a:r>
              <a:r>
                <a:rPr lang="en-US" altLang="zh-CN" sz="2800" b="1" i="1" baseline="30000" dirty="0">
                  <a:solidFill>
                    <a:schemeClr val="tx1"/>
                  </a:solidFill>
                </a:rPr>
                <a:t>k</a:t>
              </a:r>
              <a:r>
                <a:rPr lang="en-US" altLang="zh-CN" sz="2800" b="1" baseline="30000" dirty="0">
                  <a:solidFill>
                    <a:schemeClr val="tx1"/>
                  </a:solidFill>
                </a:rPr>
                <a:t>) 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= 0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，或                     ，或</a:t>
              </a:r>
            </a:p>
          </p:txBody>
        </p:sp>
        <p:pic>
          <p:nvPicPr>
            <p:cNvPr id="40968" name="Picture 3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" y="3727"/>
              <a:ext cx="87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9" name="Picture 3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7" y="3730"/>
              <a:ext cx="103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FBCCF02-8223-4061-A069-1018F3EC4367}"/>
              </a:ext>
            </a:extLst>
          </p:cNvPr>
          <p:cNvGrpSpPr/>
          <p:nvPr/>
        </p:nvGrpSpPr>
        <p:grpSpPr>
          <a:xfrm>
            <a:off x="629920" y="3129280"/>
            <a:ext cx="8089900" cy="1822450"/>
            <a:chOff x="609600" y="1066800"/>
            <a:chExt cx="8089900" cy="1822450"/>
          </a:xfrm>
        </p:grpSpPr>
        <p:sp>
          <p:nvSpPr>
            <p:cNvPr id="41986" name="Text Box 9"/>
            <p:cNvSpPr txBox="1">
              <a:spLocks noChangeArrowheads="1"/>
            </p:cNvSpPr>
            <p:nvPr/>
          </p:nvSpPr>
          <p:spPr bwMode="auto">
            <a:xfrm>
              <a:off x="609600" y="1066800"/>
              <a:ext cx="8089900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zh-CN" altLang="en-US" sz="2400" b="1" dirty="0">
                  <a:solidFill>
                    <a:srgbClr val="0070C0"/>
                  </a:solidFill>
                </a:rPr>
                <a:t>定理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考虑基于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Armijo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法则确定步长的线搜索法，若</a:t>
              </a:r>
              <a:r>
                <a:rPr lang="zh-CN" altLang="en-US" sz="28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800" b="1" i="1" dirty="0">
                  <a:solidFill>
                    <a:schemeClr val="tx1"/>
                  </a:solidFill>
                </a:rPr>
                <a:t>f </a:t>
              </a:r>
              <a:r>
                <a:rPr lang="en-US" altLang="zh-CN" sz="2400" b="1" i="1" dirty="0">
                  <a:solidFill>
                    <a:schemeClr val="tx1"/>
                  </a:solidFill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下方有界，且 </a:t>
              </a:r>
              <a:r>
                <a:rPr lang="en-US" altLang="zh-CN" sz="2800" b="1" i="1" dirty="0">
                  <a:solidFill>
                    <a:schemeClr val="tx1"/>
                  </a:solidFill>
                </a:rPr>
                <a:t>g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800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)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在水平集                                          上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Lipschitz 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连续，则</a:t>
              </a:r>
            </a:p>
          </p:txBody>
        </p:sp>
        <p:pic>
          <p:nvPicPr>
            <p:cNvPr id="41987" name="Picture 3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075" y="1989138"/>
              <a:ext cx="3028950" cy="900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88" name="Picture 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350" y="1568450"/>
              <a:ext cx="3178175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625600" y="5114290"/>
            <a:ext cx="3378200" cy="1241425"/>
            <a:chOff x="1625600" y="2838450"/>
            <a:chExt cx="3378200" cy="1240873"/>
          </a:xfrm>
        </p:grpSpPr>
        <p:sp>
          <p:nvSpPr>
            <p:cNvPr id="3" name="TextBox 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625600" y="3479800"/>
              <a:ext cx="3378200" cy="599523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eaLnBrk="0" hangingPunct="0"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 </a:t>
              </a:r>
            </a:p>
          </p:txBody>
        </p:sp>
        <p:sp>
          <p:nvSpPr>
            <p:cNvPr id="42008" name="上下箭头 8"/>
            <p:cNvSpPr>
              <a:spLocks noChangeArrowheads="1"/>
            </p:cNvSpPr>
            <p:nvPr/>
          </p:nvSpPr>
          <p:spPr bwMode="auto">
            <a:xfrm>
              <a:off x="2882900" y="2838450"/>
              <a:ext cx="368300" cy="73025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41990" name="Rectangle 2"/>
          <p:cNvSpPr>
            <a:spLocks noChangeArrowheads="1"/>
          </p:cNvSpPr>
          <p:nvPr/>
        </p:nvSpPr>
        <p:spPr bwMode="auto">
          <a:xfrm>
            <a:off x="793750" y="279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ea typeface="黑体" pitchFamily="2" charset="-122"/>
              </a:rPr>
              <a:t>Armijo</a:t>
            </a:r>
            <a:r>
              <a:rPr lang="zh-CN" altLang="en-US" b="1" dirty="0">
                <a:solidFill>
                  <a:srgbClr val="0070C0"/>
                </a:solidFill>
                <a:ea typeface="黑体" pitchFamily="2" charset="-122"/>
              </a:rPr>
              <a:t>法则对应线搜索法的收敛性</a:t>
            </a:r>
          </a:p>
        </p:txBody>
      </p:sp>
      <p:grpSp>
        <p:nvGrpSpPr>
          <p:cNvPr id="41991" name="Group 35"/>
          <p:cNvGrpSpPr>
            <a:grpSpLocks/>
          </p:cNvGrpSpPr>
          <p:nvPr/>
        </p:nvGrpSpPr>
        <p:grpSpPr bwMode="auto">
          <a:xfrm>
            <a:off x="647700" y="1043623"/>
            <a:ext cx="7138988" cy="1290637"/>
            <a:chOff x="456" y="1699"/>
            <a:chExt cx="4497" cy="813"/>
          </a:xfrm>
        </p:grpSpPr>
        <p:sp>
          <p:nvSpPr>
            <p:cNvPr id="42000" name="Text Box 4"/>
            <p:cNvSpPr txBox="1">
              <a:spLocks noChangeArrowheads="1"/>
            </p:cNvSpPr>
            <p:nvPr/>
          </p:nvSpPr>
          <p:spPr bwMode="auto">
            <a:xfrm>
              <a:off x="456" y="1699"/>
              <a:ext cx="3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定义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             与              之间的夹角</a:t>
              </a:r>
            </a:p>
          </p:txBody>
        </p:sp>
        <p:pic>
          <p:nvPicPr>
            <p:cNvPr id="42001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5" y="1747"/>
              <a:ext cx="15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2002" name="Group 29"/>
            <p:cNvGrpSpPr>
              <a:grpSpLocks/>
            </p:cNvGrpSpPr>
            <p:nvPr/>
          </p:nvGrpSpPr>
          <p:grpSpPr bwMode="auto">
            <a:xfrm>
              <a:off x="1000" y="1957"/>
              <a:ext cx="2237" cy="555"/>
              <a:chOff x="1008" y="1973"/>
              <a:chExt cx="2237" cy="555"/>
            </a:xfrm>
          </p:grpSpPr>
          <p:sp>
            <p:nvSpPr>
              <p:cNvPr id="42005" name="Text Box 8"/>
              <p:cNvSpPr txBox="1">
                <a:spLocks noChangeArrowheads="1"/>
              </p:cNvSpPr>
              <p:nvPr/>
            </p:nvSpPr>
            <p:spPr bwMode="auto">
              <a:xfrm>
                <a:off x="1008" y="2136"/>
                <a:ext cx="8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且</a:t>
                </a:r>
              </a:p>
            </p:txBody>
          </p:sp>
          <p:pic>
            <p:nvPicPr>
              <p:cNvPr id="42006" name="Picture 2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1" y="1973"/>
                <a:ext cx="1954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2003" name="Picture 2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" y="1704"/>
              <a:ext cx="38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004" name="Picture 2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" y="1711"/>
              <a:ext cx="55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992" name="Group 33"/>
          <p:cNvGrpSpPr>
            <a:grpSpLocks/>
          </p:cNvGrpSpPr>
          <p:nvPr/>
        </p:nvGrpSpPr>
        <p:grpSpPr bwMode="auto">
          <a:xfrm>
            <a:off x="635000" y="2362200"/>
            <a:ext cx="8039100" cy="868363"/>
            <a:chOff x="488" y="2664"/>
            <a:chExt cx="5064" cy="547"/>
          </a:xfrm>
        </p:grpSpPr>
        <p:sp>
          <p:nvSpPr>
            <p:cNvPr id="41997" name="Text Box 10"/>
            <p:cNvSpPr txBox="1">
              <a:spLocks noChangeArrowheads="1"/>
            </p:cNvSpPr>
            <p:nvPr/>
          </p:nvSpPr>
          <p:spPr bwMode="auto">
            <a:xfrm>
              <a:off x="488" y="2664"/>
              <a:ext cx="5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夹角条件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：存在与 </a:t>
              </a:r>
              <a:r>
                <a:rPr lang="en-US" altLang="zh-CN" sz="2400" b="1" i="1" dirty="0">
                  <a:solidFill>
                    <a:schemeClr val="tx1"/>
                  </a:solidFill>
                </a:rPr>
                <a:t>k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无关的数                       ，使得</a:t>
              </a:r>
            </a:p>
          </p:txBody>
        </p:sp>
        <p:pic>
          <p:nvPicPr>
            <p:cNvPr id="41998" name="Picture 2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2" y="2679"/>
              <a:ext cx="1045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9" name="Picture 2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1" y="2952"/>
              <a:ext cx="156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4645025" y="5362258"/>
            <a:ext cx="1427163" cy="868362"/>
            <a:chOff x="4643654" y="3107693"/>
            <a:chExt cx="1426946" cy="867406"/>
          </a:xfrm>
        </p:grpSpPr>
        <p:sp>
          <p:nvSpPr>
            <p:cNvPr id="41995" name="右箭头 24"/>
            <p:cNvSpPr>
              <a:spLocks noChangeArrowheads="1"/>
            </p:cNvSpPr>
            <p:nvPr/>
          </p:nvSpPr>
          <p:spPr bwMode="auto">
            <a:xfrm>
              <a:off x="4808538" y="3568700"/>
              <a:ext cx="1262062" cy="406399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  <p:sp>
          <p:nvSpPr>
            <p:cNvPr id="41996" name="矩形 25"/>
            <p:cNvSpPr>
              <a:spLocks noChangeArrowheads="1"/>
            </p:cNvSpPr>
            <p:nvPr/>
          </p:nvSpPr>
          <p:spPr bwMode="auto">
            <a:xfrm>
              <a:off x="4643654" y="3107693"/>
              <a:ext cx="1422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400" b="1">
                  <a:solidFill>
                    <a:srgbClr val="7030A0"/>
                  </a:solidFill>
                </a:rPr>
                <a:t>夹角条件</a:t>
              </a:r>
              <a:endParaRPr lang="zh-CN" altLang="en-US" sz="240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22098CD-4491-490A-91A8-D539F968E40A}"/>
                  </a:ext>
                </a:extLst>
              </p:cNvPr>
              <p:cNvSpPr txBox="1"/>
              <p:nvPr/>
            </p:nvSpPr>
            <p:spPr>
              <a:xfrm>
                <a:off x="5953443" y="5709920"/>
                <a:ext cx="2293937" cy="596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4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fun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22098CD-4491-490A-91A8-D539F968E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443" y="5709920"/>
                <a:ext cx="2293937" cy="5969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38275"/>
            <a:ext cx="3530600" cy="1216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 直线、射线</a:t>
            </a:r>
            <a:endParaRPr lang="en-US" altLang="zh-CN" b="1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zh-CN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  (</a:t>
            </a:r>
            <a:r>
              <a:rPr lang="zh-CN" altLang="en-US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顶点和方向</a:t>
            </a:r>
            <a:r>
              <a:rPr lang="en-US" altLang="zh-CN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b="1">
              <a:solidFill>
                <a:srgbClr val="7030A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123" name="Object 18"/>
          <p:cNvGraphicFramePr>
            <a:graphicFrameLocks noChangeAspect="1"/>
          </p:cNvGraphicFramePr>
          <p:nvPr/>
        </p:nvGraphicFramePr>
        <p:xfrm>
          <a:off x="4178300" y="887413"/>
          <a:ext cx="4740275" cy="345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Visio" r:id="rId3" imgW="2582103" imgH="1884721" progId="Visio.Drawing.11">
                  <p:embed/>
                </p:oleObj>
              </mc:Choice>
              <mc:Fallback>
                <p:oleObj name="Visio" r:id="rId3" imgW="2582103" imgH="1884721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887413"/>
                        <a:ext cx="4740275" cy="345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3892550"/>
            <a:ext cx="35321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752475" y="4452938"/>
            <a:ext cx="6850063" cy="519112"/>
            <a:chOff x="752475" y="4935538"/>
            <a:chExt cx="6850063" cy="519112"/>
          </a:xfrm>
        </p:grpSpPr>
        <p:sp>
          <p:nvSpPr>
            <p:cNvPr id="5137" name="Rectangle 9"/>
            <p:cNvSpPr>
              <a:spLocks noChangeArrowheads="1"/>
            </p:cNvSpPr>
            <p:nvPr/>
          </p:nvSpPr>
          <p:spPr bwMode="auto">
            <a:xfrm>
              <a:off x="752475" y="4935538"/>
              <a:ext cx="1255713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800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直线：</a:t>
              </a:r>
            </a:p>
          </p:txBody>
        </p:sp>
        <p:pic>
          <p:nvPicPr>
            <p:cNvPr id="5138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0863" y="4973638"/>
              <a:ext cx="578167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750888" y="5054600"/>
            <a:ext cx="5540375" cy="519113"/>
            <a:chOff x="750888" y="5689600"/>
            <a:chExt cx="5540375" cy="519113"/>
          </a:xfrm>
        </p:grpSpPr>
        <p:sp>
          <p:nvSpPr>
            <p:cNvPr id="5135" name="Rectangle 11"/>
            <p:cNvSpPr>
              <a:spLocks noChangeArrowheads="1"/>
            </p:cNvSpPr>
            <p:nvPr/>
          </p:nvSpPr>
          <p:spPr bwMode="auto">
            <a:xfrm>
              <a:off x="750888" y="5689600"/>
              <a:ext cx="130651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800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射线：</a:t>
              </a:r>
            </a:p>
          </p:txBody>
        </p:sp>
        <p:pic>
          <p:nvPicPr>
            <p:cNvPr id="5136" name="Picture 2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6738" y="5803900"/>
              <a:ext cx="4454525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7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688975"/>
            <a:ext cx="21812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355725"/>
            <a:ext cx="20764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733425" y="5607050"/>
            <a:ext cx="4713288" cy="527050"/>
            <a:chOff x="733425" y="5607050"/>
            <a:chExt cx="4713605" cy="527050"/>
          </a:xfrm>
        </p:grpSpPr>
        <p:sp>
          <p:nvSpPr>
            <p:cNvPr id="5133" name="Text Box 16"/>
            <p:cNvSpPr txBox="1">
              <a:spLocks noChangeArrowheads="1"/>
            </p:cNvSpPr>
            <p:nvPr/>
          </p:nvSpPr>
          <p:spPr bwMode="auto">
            <a:xfrm>
              <a:off x="733425" y="5607050"/>
              <a:ext cx="13811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 b="1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线段：</a:t>
              </a:r>
            </a:p>
          </p:txBody>
        </p:sp>
        <p:graphicFrame>
          <p:nvGraphicFramePr>
            <p:cNvPr id="5134" name="对象 3"/>
            <p:cNvGraphicFramePr>
              <a:graphicFrameLocks noChangeAspect="1"/>
            </p:cNvGraphicFramePr>
            <p:nvPr/>
          </p:nvGraphicFramePr>
          <p:xfrm>
            <a:off x="1828800" y="5645150"/>
            <a:ext cx="3618230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3" name="Equation" r:id="rId10" imgW="1879600" imgH="254000" progId="Equation.DSMT4">
                    <p:embed/>
                  </p:oleObj>
                </mc:Choice>
                <mc:Fallback>
                  <p:oleObj name="Equation" r:id="rId10" imgW="1879600" imgH="25400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5645150"/>
                          <a:ext cx="3618230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768600" y="6075363"/>
            <a:ext cx="4833938" cy="541337"/>
            <a:chOff x="2768600" y="6075363"/>
            <a:chExt cx="4833938" cy="541337"/>
          </a:xfrm>
        </p:grpSpPr>
        <p:graphicFrame>
          <p:nvGraphicFramePr>
            <p:cNvPr id="5131" name="对象 4"/>
            <p:cNvGraphicFramePr>
              <a:graphicFrameLocks noChangeAspect="1"/>
            </p:cNvGraphicFramePr>
            <p:nvPr/>
          </p:nvGraphicFramePr>
          <p:xfrm>
            <a:off x="3763963" y="6078538"/>
            <a:ext cx="3838575" cy="538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4" name="Equation" r:id="rId12" imgW="1993900" imgH="279400" progId="Equation.DSMT4">
                    <p:embed/>
                  </p:oleObj>
                </mc:Choice>
                <mc:Fallback>
                  <p:oleObj name="Equation" r:id="rId12" imgW="1993900" imgH="279400" progId="Equation.DSMT4">
                    <p:embed/>
                    <p:pic>
                      <p:nvPicPr>
                        <p:cNvPr id="0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3963" y="6078538"/>
                          <a:ext cx="3838575" cy="538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TextBox 5"/>
            <p:cNvSpPr txBox="1">
              <a:spLocks noChangeArrowheads="1"/>
            </p:cNvSpPr>
            <p:nvPr/>
          </p:nvSpPr>
          <p:spPr bwMode="auto">
            <a:xfrm>
              <a:off x="2768600" y="6075363"/>
              <a:ext cx="1320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或者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68313" y="620713"/>
            <a:ext cx="56165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en-US" sz="28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 多元函数沿直线的斜率和曲率</a:t>
            </a:r>
          </a:p>
        </p:txBody>
      </p:sp>
      <p:pic>
        <p:nvPicPr>
          <p:cNvPr id="614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150938"/>
            <a:ext cx="279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1068388" y="1700213"/>
            <a:ext cx="4189412" cy="1052512"/>
            <a:chOff x="1068388" y="1700213"/>
            <a:chExt cx="4189412" cy="1052513"/>
          </a:xfrm>
        </p:grpSpPr>
        <p:sp>
          <p:nvSpPr>
            <p:cNvPr id="6160" name="Rectangle 13"/>
            <p:cNvSpPr>
              <a:spLocks noChangeArrowheads="1"/>
            </p:cNvSpPr>
            <p:nvPr/>
          </p:nvSpPr>
          <p:spPr bwMode="auto">
            <a:xfrm>
              <a:off x="1068388" y="1700213"/>
              <a:ext cx="37634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 b="1">
                  <a:solidFill>
                    <a:schemeClr val="tx1"/>
                  </a:solidFill>
                  <a:ea typeface="黑体" pitchFamily="2" charset="-122"/>
                </a:rPr>
                <a:t>Rosenbrock“</a:t>
              </a:r>
              <a:r>
                <a:rPr kumimoji="0" lang="zh-CN" altLang="en-US" sz="2400" b="1">
                  <a:solidFill>
                    <a:schemeClr val="tx1"/>
                  </a:solidFill>
                  <a:ea typeface="黑体" pitchFamily="2" charset="-122"/>
                </a:rPr>
                <a:t>香蕉”函数：</a:t>
              </a:r>
            </a:p>
          </p:txBody>
        </p:sp>
        <p:pic>
          <p:nvPicPr>
            <p:cNvPr id="6161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050" y="2305051"/>
              <a:ext cx="4095750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1155700" y="4340225"/>
            <a:ext cx="4257675" cy="998538"/>
            <a:chOff x="1155700" y="4340226"/>
            <a:chExt cx="4257675" cy="998537"/>
          </a:xfrm>
        </p:grpSpPr>
        <p:pic>
          <p:nvPicPr>
            <p:cNvPr id="6158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325" y="4340226"/>
              <a:ext cx="4210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9" name="Picture 2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700" y="4906963"/>
              <a:ext cx="42418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1028700" y="3062288"/>
            <a:ext cx="4127500" cy="993775"/>
            <a:chOff x="1028700" y="3062288"/>
            <a:chExt cx="4127500" cy="993775"/>
          </a:xfrm>
        </p:grpSpPr>
        <p:pic>
          <p:nvPicPr>
            <p:cNvPr id="6156" name="Picture 2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263" y="3062288"/>
              <a:ext cx="36480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7" name="Picture 2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700" y="3617913"/>
              <a:ext cx="41275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Picture 5" descr="http://g.hiphotos.baidu.com/baike/w%3D268/sign=a6b69512d42a283443a6310d63b4c92e/caef76094b36acafe83213f37cd98d1000e99ceb.jpg">
            <a:extLst>
              <a:ext uri="{FF2B5EF4-FFF2-40B4-BE49-F238E27FC236}">
                <a16:creationId xmlns:a16="http://schemas.microsoft.com/office/drawing/2014/main" id="{D86E1811-A794-4BBF-8429-DDFFC972A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095" y="1296988"/>
            <a:ext cx="2968625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68313" y="620713"/>
            <a:ext cx="56165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en-US" sz="28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 多元函数沿直线的斜率和曲率</a:t>
            </a:r>
          </a:p>
        </p:txBody>
      </p:sp>
      <p:pic>
        <p:nvPicPr>
          <p:cNvPr id="7171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97038"/>
            <a:ext cx="279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723900" y="2198688"/>
            <a:ext cx="4127500" cy="993775"/>
            <a:chOff x="1028700" y="3062288"/>
            <a:chExt cx="4127500" cy="993775"/>
          </a:xfrm>
        </p:grpSpPr>
        <p:pic>
          <p:nvPicPr>
            <p:cNvPr id="7186" name="Picture 2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263" y="3062288"/>
              <a:ext cx="36480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7" name="Picture 2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700" y="3617913"/>
              <a:ext cx="4127500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83" name="Text Box 8"/>
              <p:cNvSpPr txBox="1">
                <a:spLocks noChangeArrowheads="1"/>
              </p:cNvSpPr>
              <p:nvPr/>
            </p:nvSpPr>
            <p:spPr bwMode="auto">
              <a:xfrm>
                <a:off x="779463" y="5377923"/>
                <a:ext cx="7707896" cy="90794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400" dirty="0">
                    <a:solidFill>
                      <a:schemeClr val="tx1"/>
                    </a:solidFill>
                    <a:ea typeface="黑体" pitchFamily="2" charset="-122"/>
                  </a:rPr>
                  <a:t>最优化中，分别称</a:t>
                </a:r>
                <a:endParaRPr kumimoji="0" lang="en-US" altLang="zh-CN" sz="2400" dirty="0">
                  <a:solidFill>
                    <a:schemeClr val="tx1"/>
                  </a:solidFill>
                  <a:ea typeface="黑体" pitchFamily="2" charset="-122"/>
                </a:endParaRPr>
              </a:p>
              <a:p>
                <a:pPr eaLnBrk="1" hangingPunct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𝝓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′(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𝟎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kumimoji="0" lang="zh-CN" altLang="en-US" sz="2400" dirty="0">
                    <a:solidFill>
                      <a:schemeClr val="tx1"/>
                    </a:solidFill>
                    <a:ea typeface="黑体" pitchFamily="2" charset="-122"/>
                  </a:rPr>
                  <a:t> 和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𝝓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′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′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𝟎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kumimoji="0" lang="zh-CN" altLang="en-US" sz="2400" dirty="0">
                    <a:solidFill>
                      <a:schemeClr val="tx1"/>
                    </a:solidFill>
                    <a:ea typeface="黑体" pitchFamily="2" charset="-122"/>
                  </a:rPr>
                  <a:t>为 </a:t>
                </a:r>
                <a:r>
                  <a:rPr kumimoji="0" lang="en-US" altLang="zh-CN" sz="2400" b="1" i="1" dirty="0">
                    <a:solidFill>
                      <a:schemeClr val="tx1"/>
                    </a:solidFill>
                    <a:ea typeface="黑体" pitchFamily="2" charset="-122"/>
                  </a:rPr>
                  <a:t>f </a:t>
                </a:r>
                <a:r>
                  <a:rPr kumimoji="0" lang="zh-CN" altLang="en-US" sz="2400" dirty="0">
                    <a:solidFill>
                      <a:schemeClr val="tx1"/>
                    </a:solidFill>
                    <a:ea typeface="黑体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𝒙</m:t>
                    </m:r>
                    <m:r>
                      <a:rPr kumimoji="0"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′</m:t>
                    </m:r>
                  </m:oMath>
                </a14:m>
                <a:r>
                  <a:rPr kumimoji="0" lang="zh-CN" altLang="en-US" sz="2400" dirty="0">
                    <a:solidFill>
                      <a:schemeClr val="tx1"/>
                    </a:solidFill>
                    <a:ea typeface="黑体" pitchFamily="2" charset="-122"/>
                  </a:rPr>
                  <a:t>沿方向 </a:t>
                </a:r>
                <a:r>
                  <a:rPr kumimoji="0" lang="en-US" altLang="zh-CN" sz="2400" b="1" i="1" dirty="0">
                    <a:solidFill>
                      <a:schemeClr val="tx1"/>
                    </a:solidFill>
                    <a:ea typeface="黑体" pitchFamily="2" charset="-122"/>
                  </a:rPr>
                  <a:t>p </a:t>
                </a:r>
                <a:r>
                  <a:rPr kumimoji="0" lang="zh-CN" altLang="en-US" sz="2400" dirty="0">
                    <a:solidFill>
                      <a:schemeClr val="tx1"/>
                    </a:solidFill>
                    <a:ea typeface="黑体" pitchFamily="2" charset="-122"/>
                  </a:rPr>
                  <a:t>的</a:t>
                </a:r>
                <a:r>
                  <a:rPr kumimoji="0" lang="zh-CN" altLang="en-US" sz="2400" dirty="0">
                    <a:solidFill>
                      <a:srgbClr val="7030A0"/>
                    </a:solidFill>
                    <a:ea typeface="黑体" pitchFamily="2" charset="-122"/>
                  </a:rPr>
                  <a:t>斜率</a:t>
                </a:r>
                <a:r>
                  <a:rPr kumimoji="0" lang="en-US" altLang="zh-CN" sz="2400" dirty="0">
                    <a:solidFill>
                      <a:schemeClr val="tx1"/>
                    </a:solidFill>
                    <a:ea typeface="黑体" pitchFamily="2" charset="-122"/>
                  </a:rPr>
                  <a:t>(</a:t>
                </a:r>
                <a:r>
                  <a:rPr kumimoji="0" lang="en-US" altLang="zh-CN" sz="2400" b="1" dirty="0">
                    <a:solidFill>
                      <a:schemeClr val="tx1"/>
                    </a:solidFill>
                    <a:ea typeface="黑体" pitchFamily="2" charset="-122"/>
                  </a:rPr>
                  <a:t>slope</a:t>
                </a:r>
                <a:r>
                  <a:rPr kumimoji="0" lang="en-US" altLang="zh-CN" sz="2400" dirty="0">
                    <a:solidFill>
                      <a:schemeClr val="tx1"/>
                    </a:solidFill>
                    <a:ea typeface="黑体" pitchFamily="2" charset="-122"/>
                  </a:rPr>
                  <a:t>)</a:t>
                </a:r>
                <a:r>
                  <a:rPr kumimoji="0" lang="zh-CN" altLang="en-US" sz="2400" dirty="0">
                    <a:solidFill>
                      <a:schemeClr val="tx1"/>
                    </a:solidFill>
                    <a:ea typeface="黑体" pitchFamily="2" charset="-122"/>
                  </a:rPr>
                  <a:t>和</a:t>
                </a:r>
                <a:r>
                  <a:rPr kumimoji="0" lang="zh-CN" altLang="en-US" sz="2400" dirty="0">
                    <a:solidFill>
                      <a:srgbClr val="7030A0"/>
                    </a:solidFill>
                    <a:ea typeface="黑体" pitchFamily="2" charset="-122"/>
                  </a:rPr>
                  <a:t>曲率</a:t>
                </a:r>
                <a:r>
                  <a:rPr kumimoji="0" lang="en-US" altLang="zh-CN" sz="2400" dirty="0">
                    <a:solidFill>
                      <a:srgbClr val="7030A0"/>
                    </a:solidFill>
                    <a:ea typeface="黑体" pitchFamily="2" charset="-122"/>
                  </a:rPr>
                  <a:t>!</a:t>
                </a:r>
                <a:endParaRPr kumimoji="0" lang="en-US" altLang="zh-CN" sz="2400" dirty="0">
                  <a:solidFill>
                    <a:schemeClr val="tx1"/>
                  </a:solidFill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7183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463" y="5377923"/>
                <a:ext cx="7707896" cy="907941"/>
              </a:xfrm>
              <a:prstGeom prst="rect">
                <a:avLst/>
              </a:prstGeom>
              <a:blipFill>
                <a:blip r:embed="rId5"/>
                <a:stretch>
                  <a:fillRect l="-1266" t="-7383" b="-1476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1" name="TextBox 4"/>
              <p:cNvSpPr txBox="1">
                <a:spLocks noChangeArrowheads="1"/>
              </p:cNvSpPr>
              <p:nvPr/>
            </p:nvSpPr>
            <p:spPr bwMode="auto">
              <a:xfrm>
                <a:off x="4104956" y="1064578"/>
                <a:ext cx="4734243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 eaLnBrk="1" hangingPunct="1"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微积分： </a:t>
                </a:r>
                <a:r>
                  <a:rPr lang="en-US" altLang="zh-CN" sz="2400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p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是</a:t>
                </a:r>
                <a:r>
                  <a:rPr lang="zh-CN" altLang="en-US" sz="2400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单位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向量，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𝝓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′(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𝟎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是 </a:t>
                </a:r>
                <a:r>
                  <a:rPr lang="en-US" altLang="zh-CN" sz="2400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f</a:t>
                </a:r>
                <a:r>
                  <a:rPr lang="zh-CN" altLang="en-US" sz="2400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altLang="zh-CN" sz="2400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𝒙</m:t>
                    </m:r>
                    <m:r>
                      <a:rPr kumimoji="0" lang="en-US" altLang="zh-CN" sz="2400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′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沿方向 </a:t>
                </a:r>
                <a:r>
                  <a:rPr lang="en-US" altLang="zh-CN" sz="2400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p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的</a:t>
                </a:r>
                <a:r>
                  <a:rPr lang="zh-CN" altLang="en-US" sz="2400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方向导数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.</a:t>
                </a:r>
                <a:endParaRPr lang="zh-CN" altLang="en-US" sz="2400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18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4956" y="1064578"/>
                <a:ext cx="4734243" cy="830997"/>
              </a:xfrm>
              <a:prstGeom prst="rect">
                <a:avLst/>
              </a:prstGeom>
              <a:blipFill>
                <a:blip r:embed="rId6"/>
                <a:stretch>
                  <a:fillRect l="-1673" t="-8088" r="-386" b="-169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7" name="TextBox 22"/>
              <p:cNvSpPr txBox="1">
                <a:spLocks noChangeArrowheads="1"/>
              </p:cNvSpPr>
              <p:nvPr/>
            </p:nvSpPr>
            <p:spPr bwMode="auto">
              <a:xfrm>
                <a:off x="4762868" y="1958722"/>
                <a:ext cx="407633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 eaLnBrk="1" hangingPunct="1"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在凸分析和非光滑分析中，称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𝝓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′(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是 </a:t>
                </a:r>
                <a:r>
                  <a:rPr lang="en-US" altLang="zh-CN" sz="2400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f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altLang="zh-CN" sz="2400" b="1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𝒙</m:t>
                    </m:r>
                    <m:r>
                      <a:rPr kumimoji="0" lang="en-US" altLang="zh-CN" sz="2400" i="1">
                        <a:solidFill>
                          <a:schemeClr val="tx1"/>
                        </a:solidFill>
                        <a:latin typeface="Cambria Math"/>
                        <a:ea typeface="黑体" pitchFamily="2" charset="-122"/>
                      </a:rPr>
                      <m:t>′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沿方向 </a:t>
                </a:r>
                <a:r>
                  <a:rPr lang="en-US" altLang="zh-CN" sz="2400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p </a:t>
                </a:r>
                <a:r>
                  <a:rPr lang="zh-CN" altLang="en-US" sz="24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的</a:t>
                </a:r>
                <a:r>
                  <a:rPr lang="zh-CN" altLang="en-US" sz="2400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方向导数</a:t>
                </a:r>
                <a:r>
                  <a:rPr lang="en-US" altLang="zh-CN" sz="24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.</a:t>
                </a:r>
                <a:endParaRPr lang="zh-CN" altLang="en-US" sz="2400" b="1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177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2868" y="1958722"/>
                <a:ext cx="4076331" cy="1200329"/>
              </a:xfrm>
              <a:prstGeom prst="rect">
                <a:avLst/>
              </a:prstGeom>
              <a:blipFill>
                <a:blip r:embed="rId7"/>
                <a:stretch>
                  <a:fillRect l="-1943" t="-4061" r="-4933" b="-111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01700" y="1135698"/>
                <a:ext cx="26920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𝜶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1135698"/>
                <a:ext cx="2692084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4CC82509-626E-44B4-9A21-7C719974CB44}"/>
              </a:ext>
            </a:extLst>
          </p:cNvPr>
          <p:cNvGrpSpPr/>
          <p:nvPr/>
        </p:nvGrpSpPr>
        <p:grpSpPr>
          <a:xfrm>
            <a:off x="705670" y="3620194"/>
            <a:ext cx="7707896" cy="1462105"/>
            <a:chOff x="705670" y="3782754"/>
            <a:chExt cx="7707896" cy="14621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CB4FDCD1-2846-4D77-8B65-540A4D9C22A9}"/>
                    </a:ext>
                  </a:extLst>
                </p:cNvPr>
                <p:cNvSpPr txBox="1"/>
                <p:nvPr/>
              </p:nvSpPr>
              <p:spPr>
                <a:xfrm>
                  <a:off x="2420567" y="4367888"/>
                  <a:ext cx="3490699" cy="8769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2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𝝓</m:t>
                                                </m:r>
                                                <m:r>
                                                  <a:rPr lang="en-US" altLang="zh-CN" sz="24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′(</m:t>
                                                </m:r>
                                                <m:r>
                                                  <a:rPr lang="zh-CN" altLang="en-US" sz="2400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𝜶</m:t>
                                                </m:r>
                                                <m:r>
                                                  <a:rPr lang="en-US" altLang="zh-CN" sz="24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24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CB4FDCD1-2846-4D77-8B65-540A4D9C2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567" y="4367888"/>
                  <a:ext cx="3490699" cy="8769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F2E718C6-CE78-4285-B5C8-77E638C9541D}"/>
                    </a:ext>
                  </a:extLst>
                </p:cNvPr>
                <p:cNvSpPr txBox="1"/>
                <p:nvPr/>
              </p:nvSpPr>
              <p:spPr>
                <a:xfrm>
                  <a:off x="705670" y="3782754"/>
                  <a:ext cx="77078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l"/>
                  </a:pPr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平面曲线</a:t>
                  </a:r>
                  <a:r>
                    <a:rPr lang="en-US" altLang="zh-CN" sz="2400" b="1" i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C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𝝓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在点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𝝓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𝜶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(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局部</a:t>
                  </a:r>
                  <a:r>
                    <a:rPr lang="en-US" altLang="zh-CN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曲率</a:t>
                  </a:r>
                  <a:r>
                    <a:rPr kumimoji="0" lang="en-US" altLang="zh-CN" sz="2400" b="1" dirty="0">
                      <a:solidFill>
                        <a:schemeClr val="tx1"/>
                      </a:solidFill>
                      <a:ea typeface="黑体" pitchFamily="2" charset="-122"/>
                    </a:rPr>
                    <a:t>(p.8) </a:t>
                  </a:r>
                  <a:r>
                    <a:rPr lang="zh-CN" altLang="en-US" sz="24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：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F2E718C6-CE78-4285-B5C8-77E638C95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670" y="3782754"/>
                  <a:ext cx="7707896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108" t="-14474" r="-5063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 animBg="1"/>
      <p:bldP spid="7181" grpId="0"/>
      <p:bldP spid="71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25" name="Text Box 13"/>
          <p:cNvSpPr txBox="1">
            <a:spLocks noChangeArrowheads="1"/>
          </p:cNvSpPr>
          <p:nvPr/>
        </p:nvSpPr>
        <p:spPr bwMode="auto">
          <a:xfrm>
            <a:off x="5453063" y="4413250"/>
            <a:ext cx="223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rgbClr val="7030A0"/>
                </a:solidFill>
                <a:latin typeface="Arial" pitchFamily="34" charset="0"/>
                <a:ea typeface="黑体" pitchFamily="2" charset="-122"/>
              </a:rPr>
              <a:t>割线方程！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50825" y="376238"/>
            <a:ext cx="67071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en-US" sz="32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 线性函数和二次函数</a:t>
            </a: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1058863" y="1200150"/>
            <a:ext cx="5594350" cy="473075"/>
            <a:chOff x="1058863" y="1200101"/>
            <a:chExt cx="5594883" cy="473124"/>
          </a:xfrm>
        </p:grpSpPr>
        <p:pic>
          <p:nvPicPr>
            <p:cNvPr id="8214" name="Picture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150" y="1257300"/>
              <a:ext cx="2405596" cy="37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5" name="Picture 2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863" y="1200101"/>
              <a:ext cx="2992437" cy="473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765300"/>
            <a:ext cx="34750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3071813"/>
            <a:ext cx="432276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0"/>
          <p:cNvGrpSpPr>
            <a:grpSpLocks/>
          </p:cNvGrpSpPr>
          <p:nvPr/>
        </p:nvGrpSpPr>
        <p:grpSpPr bwMode="auto">
          <a:xfrm>
            <a:off x="614363" y="3760788"/>
            <a:ext cx="7705725" cy="911225"/>
            <a:chOff x="614363" y="3760788"/>
            <a:chExt cx="7705725" cy="911225"/>
          </a:xfrm>
        </p:grpSpPr>
        <p:sp>
          <p:nvSpPr>
            <p:cNvPr id="8211" name="Text Box 11"/>
            <p:cNvSpPr txBox="1">
              <a:spLocks noChangeArrowheads="1"/>
            </p:cNvSpPr>
            <p:nvPr/>
          </p:nvSpPr>
          <p:spPr bwMode="auto">
            <a:xfrm>
              <a:off x="614363" y="3760788"/>
              <a:ext cx="77057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400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记                                                    ，则二次函数满足</a:t>
              </a:r>
            </a:p>
          </p:txBody>
        </p:sp>
        <p:pic>
          <p:nvPicPr>
            <p:cNvPr id="8212" name="Picture 3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525" y="3821113"/>
              <a:ext cx="437515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3" name="Picture 3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6838" y="4249738"/>
              <a:ext cx="3768725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21"/>
          <p:cNvGrpSpPr>
            <a:grpSpLocks/>
          </p:cNvGrpSpPr>
          <p:nvPr/>
        </p:nvGrpSpPr>
        <p:grpSpPr bwMode="auto">
          <a:xfrm>
            <a:off x="584200" y="4884738"/>
            <a:ext cx="7178675" cy="1465262"/>
            <a:chOff x="584200" y="4885035"/>
            <a:chExt cx="7178675" cy="1464965"/>
          </a:xfrm>
        </p:grpSpPr>
        <p:pic>
          <p:nvPicPr>
            <p:cNvPr id="8205" name="Picture 3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625" y="5294313"/>
              <a:ext cx="657225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06" name="Group 38"/>
            <p:cNvGrpSpPr>
              <a:grpSpLocks/>
            </p:cNvGrpSpPr>
            <p:nvPr/>
          </p:nvGrpSpPr>
          <p:grpSpPr bwMode="auto">
            <a:xfrm>
              <a:off x="584200" y="5892800"/>
              <a:ext cx="3508375" cy="457200"/>
              <a:chOff x="312" y="3512"/>
              <a:chExt cx="2210" cy="288"/>
            </a:xfrm>
          </p:grpSpPr>
          <p:sp>
            <p:nvSpPr>
              <p:cNvPr id="8208" name="Text Box 37"/>
              <p:cNvSpPr txBox="1">
                <a:spLocks noChangeArrowheads="1"/>
              </p:cNvSpPr>
              <p:nvPr/>
            </p:nvSpPr>
            <p:spPr bwMode="auto">
              <a:xfrm>
                <a:off x="312" y="3512"/>
                <a:ext cx="13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  <a:ea typeface="黑体" pitchFamily="2" charset="-122"/>
                  </a:rPr>
                  <a:t>其中       满足 </a:t>
                </a:r>
              </a:p>
            </p:txBody>
          </p:sp>
          <p:pic>
            <p:nvPicPr>
              <p:cNvPr id="8209" name="Picture 3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" y="3523"/>
                <a:ext cx="28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10" name="Picture 34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2" y="3552"/>
                <a:ext cx="1010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207" name="Text Box 39"/>
            <p:cNvSpPr txBox="1">
              <a:spLocks noChangeArrowheads="1"/>
            </p:cNvSpPr>
            <p:nvPr/>
          </p:nvSpPr>
          <p:spPr bwMode="auto">
            <a:xfrm>
              <a:off x="596899" y="4885035"/>
              <a:ext cx="45386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400" b="1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有稳定点的</a:t>
              </a:r>
              <a:r>
                <a:rPr lang="en-US" altLang="zh-CN" sz="2400" b="1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lang="zh-CN" altLang="en-US" sz="2400" b="1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二次函数可表示为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109663" y="2257108"/>
            <a:ext cx="7513637" cy="898525"/>
            <a:chOff x="699" y="1377"/>
            <a:chExt cx="4733" cy="566"/>
          </a:xfrm>
        </p:grpSpPr>
        <p:sp>
          <p:nvSpPr>
            <p:cNvPr id="8202" name="Text Box 6"/>
            <p:cNvSpPr txBox="1">
              <a:spLocks noChangeArrowheads="1"/>
            </p:cNvSpPr>
            <p:nvPr/>
          </p:nvSpPr>
          <p:spPr bwMode="auto">
            <a:xfrm>
              <a:off x="3328" y="1399"/>
              <a:ext cx="2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400" b="1">
                  <a:solidFill>
                    <a:schemeClr val="tx1"/>
                  </a:solidFill>
                  <a:ea typeface="黑体" pitchFamily="2" charset="-122"/>
                </a:rPr>
                <a:t>其中</a:t>
              </a:r>
              <a:r>
                <a:rPr kumimoji="0" lang="en-US" altLang="zh-CN" sz="2400" b="1" i="1">
                  <a:solidFill>
                    <a:schemeClr val="tx1"/>
                  </a:solidFill>
                  <a:ea typeface="黑体" pitchFamily="2" charset="-122"/>
                </a:rPr>
                <a:t>G </a:t>
              </a:r>
              <a:r>
                <a:rPr kumimoji="0" lang="zh-CN" altLang="en-US" sz="2400" b="1">
                  <a:solidFill>
                    <a:schemeClr val="tx1"/>
                  </a:solidFill>
                  <a:ea typeface="黑体" pitchFamily="2" charset="-122"/>
                </a:rPr>
                <a:t>是</a:t>
              </a:r>
              <a:r>
                <a:rPr kumimoji="0" lang="zh-CN" altLang="en-US" sz="2400" b="1">
                  <a:solidFill>
                    <a:srgbClr val="7030A0"/>
                  </a:solidFill>
                  <a:ea typeface="黑体" pitchFamily="2" charset="-122"/>
                </a:rPr>
                <a:t>对称</a:t>
              </a:r>
              <a:r>
                <a:rPr kumimoji="0" lang="zh-CN" altLang="en-US" sz="2400" b="1">
                  <a:solidFill>
                    <a:schemeClr val="tx1"/>
                  </a:solidFill>
                  <a:ea typeface="黑体" pitchFamily="2" charset="-122"/>
                </a:rPr>
                <a:t>矩阵；</a:t>
              </a:r>
            </a:p>
          </p:txBody>
        </p:sp>
        <p:pic>
          <p:nvPicPr>
            <p:cNvPr id="8203" name="Picture 2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" y="1377"/>
              <a:ext cx="2597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4" name="Text Box 6"/>
            <p:cNvSpPr txBox="1">
              <a:spLocks noChangeArrowheads="1"/>
            </p:cNvSpPr>
            <p:nvPr/>
          </p:nvSpPr>
          <p:spPr bwMode="auto">
            <a:xfrm>
              <a:off x="3360" y="1655"/>
              <a:ext cx="20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2400" b="1" i="1">
                  <a:solidFill>
                    <a:schemeClr val="tx1"/>
                  </a:solidFill>
                  <a:ea typeface="黑体" pitchFamily="2" charset="-122"/>
                </a:rPr>
                <a:t>b </a:t>
              </a:r>
              <a:r>
                <a:rPr kumimoji="0" lang="zh-CN" altLang="en-US" sz="2400" b="1">
                  <a:solidFill>
                    <a:schemeClr val="tx1"/>
                  </a:solidFill>
                  <a:ea typeface="黑体" pitchFamily="2" charset="-122"/>
                </a:rPr>
                <a:t>是常向量；</a:t>
              </a:r>
              <a:r>
                <a:rPr kumimoji="0" lang="en-US" altLang="zh-CN" sz="2400" b="1" i="1">
                  <a:solidFill>
                    <a:schemeClr val="tx1"/>
                  </a:solidFill>
                  <a:ea typeface="黑体" pitchFamily="2" charset="-122"/>
                </a:rPr>
                <a:t>c </a:t>
              </a:r>
              <a:r>
                <a:rPr kumimoji="0" lang="zh-CN" altLang="en-US" sz="2400" b="1">
                  <a:solidFill>
                    <a:schemeClr val="tx1"/>
                  </a:solidFill>
                  <a:ea typeface="黑体" pitchFamily="2" charset="-122"/>
                </a:rPr>
                <a:t>是常数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7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17525" y="511175"/>
            <a:ext cx="69151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u"/>
            </a:pPr>
            <a:r>
              <a:rPr lang="zh-CN" altLang="en-US" sz="3200" b="1">
                <a:solidFill>
                  <a:srgbClr val="7030A0"/>
                </a:solidFill>
                <a:ea typeface="黑体" pitchFamily="2" charset="-122"/>
              </a:rPr>
              <a:t> 一元函数与多元函数的</a:t>
            </a:r>
            <a:r>
              <a:rPr lang="en-US" altLang="zh-CN" sz="3200" b="1">
                <a:solidFill>
                  <a:srgbClr val="7030A0"/>
                </a:solidFill>
                <a:ea typeface="黑体" pitchFamily="2" charset="-122"/>
              </a:rPr>
              <a:t>Taylor</a:t>
            </a:r>
            <a:r>
              <a:rPr lang="zh-CN" altLang="en-US" sz="32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展式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301750" y="1589088"/>
            <a:ext cx="340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p"/>
            </a:pPr>
            <a:r>
              <a:rPr kumimoji="0" lang="en-US" altLang="zh-CN" sz="2400" b="1">
                <a:solidFill>
                  <a:schemeClr val="tx1"/>
                </a:solidFill>
                <a:latin typeface="Arial" pitchFamily="34" charset="0"/>
              </a:rPr>
              <a:t> Peano</a:t>
            </a:r>
            <a:r>
              <a:rPr kumimoji="0" lang="zh-CN" altLang="en-US" sz="24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型余项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1327150" y="3213100"/>
            <a:ext cx="3384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kumimoji="0" lang="en-US" altLang="zh-CN" sz="24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 Lagrange</a:t>
            </a:r>
            <a:r>
              <a:rPr kumimoji="0" lang="zh-CN" altLang="en-US" sz="24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型余项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71550" y="1119188"/>
            <a:ext cx="3449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kumimoji="0" lang="zh-CN" altLang="en-US" sz="28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 一阶</a:t>
            </a:r>
            <a:r>
              <a:rPr kumimoji="0" lang="en-US" altLang="zh-CN" sz="28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Taylor</a:t>
            </a:r>
            <a:r>
              <a:rPr kumimoji="0" lang="zh-CN" altLang="en-US" sz="2800" b="1">
                <a:solidFill>
                  <a:schemeClr val="tx1"/>
                </a:solidFill>
                <a:latin typeface="Arial" pitchFamily="34" charset="0"/>
                <a:ea typeface="黑体" pitchFamily="2" charset="-122"/>
              </a:rPr>
              <a:t>展式：</a:t>
            </a:r>
          </a:p>
        </p:txBody>
      </p:sp>
      <p:pic>
        <p:nvPicPr>
          <p:cNvPr id="717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79625"/>
            <a:ext cx="45481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5" name="Group 28"/>
          <p:cNvGrpSpPr>
            <a:grpSpLocks/>
          </p:cNvGrpSpPr>
          <p:nvPr/>
        </p:nvGrpSpPr>
        <p:grpSpPr bwMode="auto">
          <a:xfrm>
            <a:off x="1763713" y="3657600"/>
            <a:ext cx="5684837" cy="457200"/>
            <a:chOff x="607" y="1408"/>
            <a:chExt cx="3581" cy="288"/>
          </a:xfrm>
        </p:grpSpPr>
        <p:pic>
          <p:nvPicPr>
            <p:cNvPr id="9235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" y="1440"/>
              <a:ext cx="2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6" name="Text Box 19"/>
            <p:cNvSpPr txBox="1">
              <a:spLocks noChangeArrowheads="1"/>
            </p:cNvSpPr>
            <p:nvPr/>
          </p:nvSpPr>
          <p:spPr bwMode="auto">
            <a:xfrm>
              <a:off x="2808" y="1408"/>
              <a:ext cx="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</a:rPr>
                <a:t>其中</a:t>
              </a:r>
            </a:p>
          </p:txBody>
        </p:sp>
        <p:pic>
          <p:nvPicPr>
            <p:cNvPr id="9237" name="Picture 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" y="1484"/>
              <a:ext cx="92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3579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617788"/>
            <a:ext cx="63087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1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4213225"/>
            <a:ext cx="59959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2" name="Picture 3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5413375"/>
            <a:ext cx="57499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0"/>
          <p:cNvGrpSpPr>
            <a:grpSpLocks/>
          </p:cNvGrpSpPr>
          <p:nvPr/>
        </p:nvGrpSpPr>
        <p:grpSpPr bwMode="auto">
          <a:xfrm>
            <a:off x="1712913" y="5930900"/>
            <a:ext cx="7015162" cy="457200"/>
            <a:chOff x="1420813" y="5930900"/>
            <a:chExt cx="7015162" cy="457200"/>
          </a:xfrm>
        </p:grpSpPr>
        <p:pic>
          <p:nvPicPr>
            <p:cNvPr id="9231" name="Picture 3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813" y="5951538"/>
              <a:ext cx="4918075" cy="407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32" name="Group 35"/>
            <p:cNvGrpSpPr>
              <a:grpSpLocks/>
            </p:cNvGrpSpPr>
            <p:nvPr/>
          </p:nvGrpSpPr>
          <p:grpSpPr bwMode="auto">
            <a:xfrm>
              <a:off x="6311900" y="5930900"/>
              <a:ext cx="2124075" cy="457200"/>
              <a:chOff x="3888" y="3528"/>
              <a:chExt cx="1338" cy="288"/>
            </a:xfrm>
          </p:grpSpPr>
          <p:pic>
            <p:nvPicPr>
              <p:cNvPr id="9233" name="Picture 3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2" y="3597"/>
                <a:ext cx="874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34" name="Text Box 34"/>
              <p:cNvSpPr txBox="1">
                <a:spLocks noChangeArrowheads="1"/>
              </p:cNvSpPr>
              <p:nvPr/>
            </p:nvSpPr>
            <p:spPr bwMode="auto">
              <a:xfrm>
                <a:off x="3888" y="3528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chemeClr val="tx1"/>
                    </a:solidFill>
                  </a:rPr>
                  <a:t>其中</a:t>
                </a:r>
              </a:p>
            </p:txBody>
          </p:sp>
        </p:grpSp>
      </p:grpSp>
      <p:grpSp>
        <p:nvGrpSpPr>
          <p:cNvPr id="5" name="组合 19"/>
          <p:cNvGrpSpPr>
            <a:grpSpLocks/>
          </p:cNvGrpSpPr>
          <p:nvPr/>
        </p:nvGrpSpPr>
        <p:grpSpPr bwMode="auto">
          <a:xfrm>
            <a:off x="1301750" y="4864100"/>
            <a:ext cx="6573838" cy="457200"/>
            <a:chOff x="831850" y="4851400"/>
            <a:chExt cx="6573838" cy="457200"/>
          </a:xfrm>
        </p:grpSpPr>
        <p:sp>
          <p:nvSpPr>
            <p:cNvPr id="9229" name="Rectangle 8"/>
            <p:cNvSpPr>
              <a:spLocks noChangeArrowheads="1"/>
            </p:cNvSpPr>
            <p:nvPr/>
          </p:nvSpPr>
          <p:spPr bwMode="auto">
            <a:xfrm>
              <a:off x="831850" y="4851400"/>
              <a:ext cx="65738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 sz="2400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令                ，得多元函数的一阶</a:t>
              </a:r>
              <a:r>
                <a:rPr kumimoji="0" lang="en-US" altLang="zh-CN" sz="2400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Taylor</a:t>
              </a:r>
              <a:r>
                <a:rPr kumimoji="0" lang="zh-CN" altLang="en-US" sz="2400" b="1">
                  <a:solidFill>
                    <a:schemeClr val="tx1"/>
                  </a:solidFill>
                  <a:latin typeface="Arial" pitchFamily="34" charset="0"/>
                  <a:ea typeface="黑体" pitchFamily="2" charset="-122"/>
                </a:rPr>
                <a:t>展式</a:t>
              </a:r>
            </a:p>
          </p:txBody>
        </p:sp>
        <p:pic>
          <p:nvPicPr>
            <p:cNvPr id="9230" name="Picture 3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988" y="4929188"/>
              <a:ext cx="1200150" cy="36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36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36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10075</TotalTime>
  <Words>2087</Words>
  <Application>Microsoft Office PowerPoint</Application>
  <PresentationFormat>全屏显示(4:3)</PresentationFormat>
  <Paragraphs>278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Monotype Sorts</vt:lpstr>
      <vt:lpstr>大黑体</vt:lpstr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无约束优化：基础 Fundamentals of Unconstrained Optimization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1118</cp:revision>
  <dcterms:created xsi:type="dcterms:W3CDTF">1997-11-08T17:22:06Z</dcterms:created>
  <dcterms:modified xsi:type="dcterms:W3CDTF">2020-11-28T14:15:19Z</dcterms:modified>
</cp:coreProperties>
</file>