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8"/>
  </p:notesMasterIdLst>
  <p:handoutMasterIdLst>
    <p:handoutMasterId r:id="rId89"/>
  </p:handoutMasterIdLst>
  <p:sldIdLst>
    <p:sldId id="493" r:id="rId2"/>
    <p:sldId id="592" r:id="rId3"/>
    <p:sldId id="593" r:id="rId4"/>
    <p:sldId id="497" r:id="rId5"/>
    <p:sldId id="498" r:id="rId6"/>
    <p:sldId id="633" r:id="rId7"/>
    <p:sldId id="499" r:id="rId8"/>
    <p:sldId id="501" r:id="rId9"/>
    <p:sldId id="502" r:id="rId10"/>
    <p:sldId id="503" r:id="rId11"/>
    <p:sldId id="505" r:id="rId12"/>
    <p:sldId id="506" r:id="rId13"/>
    <p:sldId id="507" r:id="rId14"/>
    <p:sldId id="509" r:id="rId15"/>
    <p:sldId id="508" r:id="rId16"/>
    <p:sldId id="632" r:id="rId17"/>
    <p:sldId id="510" r:id="rId18"/>
    <p:sldId id="634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606" r:id="rId29"/>
    <p:sldId id="565" r:id="rId30"/>
    <p:sldId id="635" r:id="rId31"/>
    <p:sldId id="566" r:id="rId32"/>
    <p:sldId id="638" r:id="rId33"/>
    <p:sldId id="567" r:id="rId34"/>
    <p:sldId id="568" r:id="rId35"/>
    <p:sldId id="569" r:id="rId36"/>
    <p:sldId id="570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640" r:id="rId51"/>
    <p:sldId id="524" r:id="rId52"/>
    <p:sldId id="636" r:id="rId53"/>
    <p:sldId id="525" r:id="rId54"/>
    <p:sldId id="526" r:id="rId55"/>
    <p:sldId id="527" r:id="rId56"/>
    <p:sldId id="641" r:id="rId57"/>
    <p:sldId id="646" r:id="rId58"/>
    <p:sldId id="647" r:id="rId59"/>
    <p:sldId id="643" r:id="rId60"/>
    <p:sldId id="529" r:id="rId61"/>
    <p:sldId id="531" r:id="rId62"/>
    <p:sldId id="532" r:id="rId63"/>
    <p:sldId id="594" r:id="rId64"/>
    <p:sldId id="533" r:id="rId65"/>
    <p:sldId id="639" r:id="rId66"/>
    <p:sldId id="534" r:id="rId67"/>
    <p:sldId id="535" r:id="rId68"/>
    <p:sldId id="538" r:id="rId69"/>
    <p:sldId id="539" r:id="rId70"/>
    <p:sldId id="585" r:id="rId71"/>
    <p:sldId id="605" r:id="rId72"/>
    <p:sldId id="637" r:id="rId73"/>
    <p:sldId id="596" r:id="rId74"/>
    <p:sldId id="586" r:id="rId75"/>
    <p:sldId id="588" r:id="rId76"/>
    <p:sldId id="589" r:id="rId77"/>
    <p:sldId id="590" r:id="rId78"/>
    <p:sldId id="595" r:id="rId79"/>
    <p:sldId id="591" r:id="rId80"/>
    <p:sldId id="645" r:id="rId81"/>
    <p:sldId id="560" r:id="rId82"/>
    <p:sldId id="561" r:id="rId83"/>
    <p:sldId id="562" r:id="rId84"/>
    <p:sldId id="563" r:id="rId85"/>
    <p:sldId id="564" r:id="rId86"/>
    <p:sldId id="603" r:id="rId8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99FF"/>
    <a:srgbClr val="FFCCFF"/>
    <a:srgbClr val="FFFF99"/>
    <a:srgbClr val="339966"/>
    <a:srgbClr val="008080"/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48" d="100"/>
          <a:sy n="48" d="100"/>
        </p:scale>
        <p:origin x="36" y="3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8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CA16A442-3CC3-42E1-BBFA-E5EF6DAD8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211" tIns="47604" rIns="95211" bIns="47604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EE81586F-18BA-4E49-A9E8-4A3717D53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98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F502-CBED-4F2C-95BA-95686EC0B54B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C54AF-8161-46E5-8C0F-DDA24CD97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C748-D71C-44EA-9A5F-E15A123BFE53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182CB-D0DA-467C-B08A-8FA0132531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5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F1DF-8BF6-4D12-AA38-A9CDF6DE0363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D516E-2C40-4172-B1E0-67713C76A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2A731-76D4-4E67-9FD8-0CE53012DA94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98D9-0DB0-495B-A50E-60C9021326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1F03-9395-4448-A601-664D1992E4F0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915E1-3516-4B24-A829-5E0800EF4B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93387-105A-4F4C-915D-D90CEC1E5D9E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DEECB-425A-4B9C-9BAB-929C33CC8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684C8-DFFC-4695-B2F5-8A55D7E40B20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1655-EA15-41EE-88CC-1D8084294A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9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DD30-30CF-437C-93AC-0BB7D0F7847E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35E2D-AA5B-4DEA-8D06-D5AF7037A8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76B2A-A9B5-4C67-8836-5126DFAF7F8D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C9D8E-C751-4CA0-9F0F-89D6FEE365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0FB3A-7FBC-4970-BB14-BEAF0296F5AE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B8AF-B195-4FDA-BBC5-2301F4B50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0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FCA09-4DBE-4A02-B69C-A83D699562C2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2FFB-F082-462F-9047-A7F35AF35C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932358-82C0-407B-8FD2-17C937A8DA2E}" type="datetimeFigureOut">
              <a:rPr lang="zh-CN" altLang="en-US"/>
              <a:pPr>
                <a:defRPr/>
              </a:pPr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EF4B44-C082-4630-954E-51BB8DC85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81000" y="6515100"/>
            <a:ext cx="396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5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无约束优化：线搜索法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5.wmf"/><Relationship Id="rId11" Type="http://schemas.openxmlformats.org/officeDocument/2006/relationships/image" Target="../media/image94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90.png"/><Relationship Id="rId4" Type="http://schemas.openxmlformats.org/officeDocument/2006/relationships/image" Target="../media/image123.png"/><Relationship Id="rId9" Type="http://schemas.openxmlformats.org/officeDocument/2006/relationships/image" Target="../media/image1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35.png"/><Relationship Id="rId3" Type="http://schemas.openxmlformats.org/officeDocument/2006/relationships/image" Target="../media/image128.png"/><Relationship Id="rId7" Type="http://schemas.openxmlformats.org/officeDocument/2006/relationships/image" Target="../media/image85.wmf"/><Relationship Id="rId12" Type="http://schemas.openxmlformats.org/officeDocument/2006/relationships/image" Target="../media/image1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3.png"/><Relationship Id="rId5" Type="http://schemas.openxmlformats.org/officeDocument/2006/relationships/image" Target="../media/image130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9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wmf"/><Relationship Id="rId9" Type="http://schemas.openxmlformats.org/officeDocument/2006/relationships/image" Target="../media/image1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5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" TargetMode="External"/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hyperlink" Target="https://en.wikipedia.org/wiki/Machine_learning" TargetMode="External"/><Relationship Id="rId2" Type="http://schemas.openxmlformats.org/officeDocument/2006/relationships/hyperlink" Target="https://en.wikipedia.org/wiki/Optimization_(mathematics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omputer_memory" TargetMode="External"/><Relationship Id="rId5" Type="http://schemas.openxmlformats.org/officeDocument/2006/relationships/hyperlink" Target="https://en.wikipedia.org/wiki/BFGS_method" TargetMode="External"/><Relationship Id="rId4" Type="http://schemas.openxmlformats.org/officeDocument/2006/relationships/hyperlink" Target="https://en.wikipedia.org/wiki/Quasi-Newton_metho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60.png"/><Relationship Id="rId4" Type="http://schemas.openxmlformats.org/officeDocument/2006/relationships/image" Target="../media/image2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1.png"/><Relationship Id="rId7" Type="http://schemas.openxmlformats.org/officeDocument/2006/relationships/image" Target="../media/image2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Relationship Id="rId9" Type="http://schemas.openxmlformats.org/officeDocument/2006/relationships/image" Target="../media/image22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39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0.png"/><Relationship Id="rId2" Type="http://schemas.openxmlformats.org/officeDocument/2006/relationships/image" Target="../media/image2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250" y="1079500"/>
            <a:ext cx="7848600" cy="319405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br>
              <a:rPr lang="en-US" altLang="zh-CN" sz="4000" b="1">
                <a:solidFill>
                  <a:srgbClr val="0070C0"/>
                </a:solidFill>
                <a:latin typeface="大黑体" charset="-122"/>
                <a:ea typeface="大黑体" charset="-122"/>
              </a:rPr>
            </a:br>
            <a:r>
              <a:rPr lang="zh-CN" altLang="en-US" sz="40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无约束优化－线搜索法</a:t>
            </a:r>
            <a:br>
              <a:rPr lang="en-US" altLang="zh-CN" sz="4000" b="1">
                <a:solidFill>
                  <a:srgbClr val="0070C0"/>
                </a:solidFill>
                <a:latin typeface="大黑体" charset="-122"/>
                <a:ea typeface="大黑体" charset="-122"/>
              </a:rPr>
            </a:br>
            <a:r>
              <a:rPr lang="en-US" altLang="zh-CN" sz="4000" b="1">
                <a:solidFill>
                  <a:srgbClr val="0070C0"/>
                </a:solidFill>
                <a:ea typeface="大黑体" charset="-122"/>
              </a:rPr>
              <a:t>Line Search Method for </a:t>
            </a:r>
            <a:br>
              <a:rPr lang="en-US" altLang="zh-CN" sz="4000" b="1">
                <a:solidFill>
                  <a:srgbClr val="0070C0"/>
                </a:solidFill>
                <a:ea typeface="大黑体" charset="-122"/>
              </a:rPr>
            </a:br>
            <a:r>
              <a:rPr lang="en-US" altLang="zh-CN" sz="4000" b="1">
                <a:solidFill>
                  <a:srgbClr val="0070C0"/>
                </a:solidFill>
                <a:ea typeface="大黑体" charset="-122"/>
              </a:rPr>
              <a:t>Unconstrained Optimization</a:t>
            </a:r>
            <a:endParaRPr lang="zh-CN" altLang="en-US" sz="4000" b="1">
              <a:solidFill>
                <a:srgbClr val="0070C0"/>
              </a:solidFill>
              <a:ea typeface="大黑体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755650" y="188913"/>
          <a:ext cx="7416800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Photo Editor Photo" r:id="rId3" imgW="3612193" imgH="3962743" progId="MSPhotoEd.3">
                  <p:embed/>
                </p:oleObj>
              </mc:Choice>
              <mc:Fallback>
                <p:oleObj name="Photo Editor Photo" r:id="rId3" imgW="3612193" imgH="3962743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8913"/>
                        <a:ext cx="7416800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最速下降法－收敛速度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90575" y="1452563"/>
            <a:ext cx="5880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最速下降法是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线性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收敛的</a:t>
            </a:r>
          </a:p>
        </p:txBody>
      </p:sp>
      <p:sp>
        <p:nvSpPr>
          <p:cNvPr id="20484" name="Text Box 11"/>
          <p:cNvSpPr txBox="1">
            <a:spLocks noChangeArrowheads="1"/>
          </p:cNvSpPr>
          <p:nvPr/>
        </p:nvSpPr>
        <p:spPr bwMode="auto">
          <a:xfrm>
            <a:off x="787400" y="5532438"/>
            <a:ext cx="427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 i="1">
                <a:solidFill>
                  <a:schemeClr val="tx1"/>
                </a:solidFill>
              </a:rPr>
              <a:t>x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)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</a:t>
            </a:r>
            <a:r>
              <a:rPr kumimoji="0" lang="zh-CN" altLang="en-US" b="1">
                <a:solidFill>
                  <a:schemeClr val="tx1"/>
                </a:solidFill>
              </a:rPr>
              <a:t> </a:t>
            </a:r>
            <a:r>
              <a:rPr kumimoji="0" lang="en-US" altLang="zh-CN" b="1" i="1">
                <a:solidFill>
                  <a:schemeClr val="tx1"/>
                </a:solidFill>
              </a:rPr>
              <a:t>x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+1) 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闭合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形式</a:t>
            </a:r>
            <a:r>
              <a:rPr kumimoji="0" lang="zh-CN" altLang="en-US" b="1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984250" y="3181350"/>
            <a:ext cx="480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理想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情况：二次函数＋精确线搜索</a:t>
            </a:r>
          </a:p>
        </p:txBody>
      </p:sp>
      <p:pic>
        <p:nvPicPr>
          <p:cNvPr id="2048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630613"/>
            <a:ext cx="406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4306888"/>
            <a:ext cx="550862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Text Box 27"/>
          <p:cNvSpPr txBox="1">
            <a:spLocks noChangeArrowheads="1"/>
          </p:cNvSpPr>
          <p:nvPr/>
        </p:nvSpPr>
        <p:spPr bwMode="auto">
          <a:xfrm>
            <a:off x="939800" y="2281238"/>
            <a:ext cx="731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矩阵是否奇异是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定性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的，非此即彼！条件数是矩阵非奇异时良态程度的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度量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，是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定量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1050" y="1850728"/>
            <a:ext cx="6457950" cy="461665"/>
            <a:chOff x="781050" y="1850728"/>
            <a:chExt cx="6457950" cy="461665"/>
          </a:xfrm>
        </p:grpSpPr>
        <p:pic>
          <p:nvPicPr>
            <p:cNvPr id="13318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988" y="1935163"/>
              <a:ext cx="862012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781050" y="1850728"/>
              <a:ext cx="5880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 eaLnBrk="1" hangingPunct="1">
                <a:buFont typeface="Wingdings" panose="05000000000000000000" pitchFamily="2" charset="2"/>
                <a:buChar char="l"/>
              </a:pP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收敛因子 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a </a:t>
              </a:r>
              <a:r>
                <a:rPr kumimoji="0" lang="en-US" altLang="zh-CN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依赖于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Hessian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阵的条件数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44294" y="3603525"/>
                <a:ext cx="2170906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294" y="3603525"/>
                <a:ext cx="2170906" cy="5329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9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最速下降法－收敛速度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709613" y="3694113"/>
            <a:ext cx="81899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Kantorovich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不等式</a:t>
            </a:r>
          </a:p>
          <a:p>
            <a:pPr eaLnBrk="1" hangingPunct="1"/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 对于任意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×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阶</a:t>
            </a:r>
            <a:r>
              <a:rPr kumimoji="0" lang="zh-CN" altLang="en-US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对称正定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，有</a:t>
            </a:r>
          </a:p>
        </p:txBody>
      </p:sp>
      <p:sp>
        <p:nvSpPr>
          <p:cNvPr id="14340" name="Text Box 13"/>
          <p:cNvSpPr txBox="1">
            <a:spLocks noChangeArrowheads="1"/>
          </p:cNvSpPr>
          <p:nvPr/>
        </p:nvSpPr>
        <p:spPr bwMode="auto">
          <a:xfrm>
            <a:off x="723900" y="1422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加权</a:t>
            </a:r>
            <a:r>
              <a:rPr lang="en-US" altLang="zh-CN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椭球范数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pic>
        <p:nvPicPr>
          <p:cNvPr id="1434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389063"/>
            <a:ext cx="29114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673100" y="2147888"/>
            <a:ext cx="4873625" cy="490537"/>
            <a:chOff x="424" y="1353"/>
            <a:chExt cx="3070" cy="309"/>
          </a:xfrm>
        </p:grpSpPr>
        <p:sp>
          <p:nvSpPr>
            <p:cNvPr id="14349" name="Text Box 16"/>
            <p:cNvSpPr txBox="1">
              <a:spLocks noChangeArrowheads="1"/>
            </p:cNvSpPr>
            <p:nvPr/>
          </p:nvSpPr>
          <p:spPr bwMode="auto">
            <a:xfrm>
              <a:off x="424" y="1368"/>
              <a:ext cx="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事实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14350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" y="1353"/>
              <a:ext cx="251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32100"/>
            <a:ext cx="8191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4503738"/>
            <a:ext cx="64198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4" name="Group 26"/>
          <p:cNvGrpSpPr>
            <a:grpSpLocks/>
          </p:cNvGrpSpPr>
          <p:nvPr/>
        </p:nvGrpSpPr>
        <p:grpSpPr bwMode="auto">
          <a:xfrm>
            <a:off x="744538" y="5426075"/>
            <a:ext cx="6784975" cy="457200"/>
            <a:chOff x="453" y="3778"/>
            <a:chExt cx="4274" cy="288"/>
          </a:xfrm>
        </p:grpSpPr>
        <p:sp>
          <p:nvSpPr>
            <p:cNvPr id="14346" name="Rectangle 7"/>
            <p:cNvSpPr>
              <a:spLocks noChangeArrowheads="1"/>
            </p:cNvSpPr>
            <p:nvPr/>
          </p:nvSpPr>
          <p:spPr bwMode="auto">
            <a:xfrm>
              <a:off x="453" y="3778"/>
              <a:ext cx="4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其中      和    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分别是 </a:t>
              </a:r>
              <a:r>
                <a:rPr kumimoji="0"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的最大和最小特征值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14347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" y="3817"/>
              <a:ext cx="23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3817"/>
              <a:ext cx="2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9150" y="38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最速下降法－收敛速度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68350" y="790575"/>
            <a:ext cx="7920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将使用精确线搜索的最速下降法应用于二次函数，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则对所有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i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有</a:t>
            </a: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679450" y="2809875"/>
            <a:ext cx="8110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假设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二次连续可微，精确线搜索最速下降法产生的序列 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{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}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收敛到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，且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则对所有充分大的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</a:t>
            </a:r>
          </a:p>
        </p:txBody>
      </p:sp>
      <p:pic>
        <p:nvPicPr>
          <p:cNvPr id="1536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606550"/>
            <a:ext cx="55911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18"/>
          <p:cNvGrpSpPr>
            <a:grpSpLocks/>
          </p:cNvGrpSpPr>
          <p:nvPr/>
        </p:nvGrpSpPr>
        <p:grpSpPr bwMode="auto">
          <a:xfrm>
            <a:off x="744538" y="2301875"/>
            <a:ext cx="6784975" cy="457200"/>
            <a:chOff x="453" y="3778"/>
            <a:chExt cx="4274" cy="288"/>
          </a:xfrm>
        </p:grpSpPr>
        <p:sp>
          <p:nvSpPr>
            <p:cNvPr id="15375" name="Rectangle 7"/>
            <p:cNvSpPr>
              <a:spLocks noChangeArrowheads="1"/>
            </p:cNvSpPr>
            <p:nvPr/>
          </p:nvSpPr>
          <p:spPr bwMode="auto">
            <a:xfrm>
              <a:off x="453" y="3778"/>
              <a:ext cx="4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   和</a:t>
              </a:r>
              <a:r>
                <a:rPr kumimoji="0" lang="en-US" altLang="zh-CN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分别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 </a:t>
              </a:r>
              <a:r>
                <a:rPr kumimoji="0"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0"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的最大和最小特征值</a:t>
              </a:r>
              <a:r>
                <a:rPr kumimoji="0" lang="en-US" altLang="zh-CN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pic>
          <p:nvPicPr>
            <p:cNvPr id="15376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" y="3817"/>
              <a:ext cx="23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3817"/>
              <a:ext cx="2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35" name="Group 31"/>
          <p:cNvGrpSpPr>
            <a:grpSpLocks/>
          </p:cNvGrpSpPr>
          <p:nvPr/>
        </p:nvGrpSpPr>
        <p:grpSpPr bwMode="auto">
          <a:xfrm>
            <a:off x="595313" y="4081463"/>
            <a:ext cx="8162925" cy="1190625"/>
            <a:chOff x="335" y="3035"/>
            <a:chExt cx="5142" cy="750"/>
          </a:xfrm>
        </p:grpSpPr>
        <p:sp>
          <p:nvSpPr>
            <p:cNvPr id="15370" name="Rectangle 29"/>
            <p:cNvSpPr>
              <a:spLocks noChangeArrowheads="1"/>
            </p:cNvSpPr>
            <p:nvPr/>
          </p:nvSpPr>
          <p:spPr bwMode="auto">
            <a:xfrm>
              <a:off x="368" y="3497"/>
              <a:ext cx="2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r>
                <a:rPr kumimoji="0" lang="en-US" altLang="zh-CN" b="1" i="1">
                  <a:solidFill>
                    <a:schemeClr val="tx1"/>
                  </a:solidFill>
                </a:rPr>
                <a:t>G</a:t>
              </a:r>
              <a:r>
                <a:rPr kumimoji="0" lang="en-US" altLang="zh-CN" b="1">
                  <a:solidFill>
                    <a:schemeClr val="tx1"/>
                  </a:solidFill>
                </a:rPr>
                <a:t>*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的最大和最小特征值</a:t>
              </a:r>
              <a:r>
                <a:rPr kumimoji="0"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5371" name="Rectangle 23"/>
            <p:cNvSpPr>
              <a:spLocks noChangeArrowheads="1"/>
            </p:cNvSpPr>
            <p:nvPr/>
          </p:nvSpPr>
          <p:spPr bwMode="auto">
            <a:xfrm>
              <a:off x="335" y="3109"/>
              <a:ext cx="51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其中 </a:t>
              </a:r>
              <a:r>
                <a:rPr kumimoji="0" lang="zh-CN" altLang="en-US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                              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是一标量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这里     和      分别是</a:t>
              </a:r>
              <a:r>
                <a:rPr kumimoji="0" lang="zh-CN" altLang="en-US">
                  <a:ea typeface="黑体" pitchFamily="2" charset="-122"/>
                  <a:cs typeface="Times New Roman" pitchFamily="18" charset="0"/>
                </a:rPr>
                <a:t> </a:t>
              </a:r>
            </a:p>
          </p:txBody>
        </p:sp>
        <p:pic>
          <p:nvPicPr>
            <p:cNvPr id="15372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3035"/>
              <a:ext cx="1754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3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" y="3177"/>
              <a:ext cx="18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4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" y="3177"/>
              <a:ext cx="2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6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656013"/>
            <a:ext cx="4740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 Box 32"/>
          <p:cNvSpPr txBox="1">
            <a:spLocks noChangeArrowheads="1"/>
          </p:cNvSpPr>
          <p:nvPr/>
        </p:nvSpPr>
        <p:spPr bwMode="auto">
          <a:xfrm>
            <a:off x="635000" y="5473700"/>
            <a:ext cx="812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</a:rPr>
              <a:t>预期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</a:rPr>
              <a:t>：非精确线搜索法的收敛速度不比精确线搜索法的快！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711825"/>
            <a:ext cx="5619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19150" y="292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最速下降法－收敛速度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09650"/>
            <a:ext cx="65151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7366000" y="2311400"/>
            <a:ext cx="12319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</a:rPr>
              <a:t>回溯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</a:rPr>
              <a:t>Armijo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</a:rPr>
              <a:t>线搜索确定步长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最速下降法－收敛速度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1400" y="3757613"/>
            <a:ext cx="7950200" cy="28590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极端典型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archetypical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的全局收敛方法。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收敛一般非常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非常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慢！数值上经常是不收敛的！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许多别的方法在最坏情况时求助于最速下降方向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不是尺度不变的。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适用于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大规模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问题！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有加速梯度法、邻近梯度法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(proximal gradient)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、梯度投影法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(GPSR)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、随机梯度法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200" dirty="0"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SGA</a:t>
            </a:r>
            <a:r>
              <a:rPr lang="en-US" altLang="zh-CN" sz="22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、迷你批梯度法等变形。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16063" y="1150938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最速下降法的收敛速度对条件数的灵敏度</a:t>
            </a:r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538288"/>
            <a:ext cx="39576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096000" y="16002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a typeface="黑体" pitchFamily="2" charset="-122"/>
              </a:rPr>
              <a:t>l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</a:rPr>
              <a:t>表示</a:t>
            </a:r>
          </a:p>
        </p:txBody>
      </p: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2087563"/>
            <a:ext cx="2076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172200" y="2533650"/>
            <a:ext cx="212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减小一个量级时所需要的迭代次数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546100" y="622300"/>
            <a:ext cx="8343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其它范数意义下的最速下降方向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2088" y="2134870"/>
            <a:ext cx="3233001" cy="86818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CD5023D-47DE-460C-8C1D-EAC96AD23A31}"/>
              </a:ext>
            </a:extLst>
          </p:cNvPr>
          <p:cNvGrpSpPr/>
          <p:nvPr/>
        </p:nvGrpSpPr>
        <p:grpSpPr>
          <a:xfrm>
            <a:off x="1181100" y="3341370"/>
            <a:ext cx="4610868" cy="1554480"/>
            <a:chOff x="1181100" y="3341370"/>
            <a:chExt cx="4610868" cy="1554480"/>
          </a:xfrm>
        </p:grpSpPr>
        <p:sp>
          <p:nvSpPr>
            <p:cNvPr id="4" name="TextBox 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82088" y="3341370"/>
              <a:ext cx="3309880" cy="902876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8437" name="TextBox 4"/>
            <p:cNvSpPr txBox="1">
              <a:spLocks noChangeArrowheads="1"/>
            </p:cNvSpPr>
            <p:nvPr/>
          </p:nvSpPr>
          <p:spPr bwMode="auto">
            <a:xfrm>
              <a:off x="1181100" y="4435475"/>
              <a:ext cx="43942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 </a:t>
              </a:r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是给定的</a:t>
              </a:r>
              <a:r>
                <a:rPr lang="zh-CN" altLang="en-US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对称正定</a:t>
              </a:r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矩阵</a:t>
              </a:r>
              <a:r>
                <a:rPr lang="en-US" altLang="zh-CN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endPara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95B2FF-B9E9-4E4D-91D3-B783529178AC}"/>
                  </a:ext>
                </a:extLst>
              </p:cNvPr>
              <p:cNvSpPr txBox="1"/>
              <p:nvPr/>
            </p:nvSpPr>
            <p:spPr>
              <a:xfrm>
                <a:off x="871220" y="1505475"/>
                <a:ext cx="797814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注意：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2(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欧氏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范数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意义下的最速下降方向！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F95B2FF-B9E9-4E4D-91D3-B7835291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20" y="1505475"/>
                <a:ext cx="7978140" cy="476990"/>
              </a:xfrm>
              <a:prstGeom prst="rect">
                <a:avLst/>
              </a:prstGeom>
              <a:blipFill>
                <a:blip r:embed="rId4"/>
                <a:stretch>
                  <a:fillRect l="-1222" t="-11538" r="-611" b="-2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牛顿法</a:t>
            </a:r>
          </a:p>
          <a:p>
            <a:pPr algn="ctr"/>
            <a:endParaRPr lang="en-US" altLang="zh-CN" sz="480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749300" y="1701800"/>
            <a:ext cx="7772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牛顿步的内涵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收敛性质与实用牛顿法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局部二阶收敛；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为了算法的全局收敛，需要使用线搜索策略或者信赖域策略；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对于线搜索牛顿法，必要时需修正牛顿方向以得到下降方向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牛顿法的缺点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需要计算二阶导数、需要解方程组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存储量开销大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8542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牛顿法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19150" y="1270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基本牛顿法－牛顿方向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步</a:t>
            </a: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693738" y="5399088"/>
            <a:ext cx="84883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以任何方式使用</a:t>
            </a:r>
            <a:r>
              <a:rPr kumimoji="0" lang="zh-CN" altLang="en-US" sz="21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这个二次模型</a:t>
            </a:r>
            <a:r>
              <a:rPr kumimoji="0" lang="en-US" altLang="zh-CN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zh-CN" altLang="en-US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二阶</a:t>
            </a:r>
            <a:r>
              <a:rPr kumimoji="0" lang="en-US" altLang="zh-CN" sz="21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Taylor</a:t>
            </a:r>
            <a:r>
              <a:rPr kumimoji="0" lang="zh-CN" altLang="en-US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展式</a:t>
            </a:r>
            <a:r>
              <a:rPr kumimoji="0" lang="en-US" altLang="zh-CN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 sz="21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的方法都称为牛顿法！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5800" y="850900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假设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CC0000"/>
                </a:solidFill>
                <a:ea typeface="黑体" pitchFamily="2" charset="-122"/>
                <a:cs typeface="Times New Roman" pitchFamily="18" charset="0"/>
              </a:rPr>
              <a:t>*****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，定义</a:t>
            </a:r>
          </a:p>
        </p:txBody>
      </p:sp>
      <p:sp>
        <p:nvSpPr>
          <p:cNvPr id="478221" name="Text Box 13"/>
          <p:cNvSpPr txBox="1">
            <a:spLocks noChangeArrowheads="1"/>
          </p:cNvSpPr>
          <p:nvPr/>
        </p:nvSpPr>
        <p:spPr bwMode="auto">
          <a:xfrm>
            <a:off x="693738" y="4916488"/>
            <a:ext cx="7631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每步的计算量：计算二阶导数、解方程组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O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3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))</a:t>
            </a:r>
          </a:p>
        </p:txBody>
      </p:sp>
      <p:pic>
        <p:nvPicPr>
          <p:cNvPr id="2151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312863"/>
            <a:ext cx="60674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673100" y="1831975"/>
            <a:ext cx="2905125" cy="466725"/>
            <a:chOff x="504" y="1506"/>
            <a:chExt cx="1830" cy="294"/>
          </a:xfrm>
        </p:grpSpPr>
        <p:pic>
          <p:nvPicPr>
            <p:cNvPr id="2152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506"/>
              <a:ext cx="140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Text Box 18"/>
            <p:cNvSpPr txBox="1">
              <a:spLocks noChangeArrowheads="1"/>
            </p:cNvSpPr>
            <p:nvPr/>
          </p:nvSpPr>
          <p:spPr bwMode="auto">
            <a:xfrm>
              <a:off x="504" y="1512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</a:t>
              </a:r>
            </a:p>
          </p:txBody>
        </p:sp>
      </p:grpSp>
      <p:grpSp>
        <p:nvGrpSpPr>
          <p:cNvPr id="26633" name="Group 26"/>
          <p:cNvGrpSpPr>
            <a:grpSpLocks/>
          </p:cNvGrpSpPr>
          <p:nvPr/>
        </p:nvGrpSpPr>
        <p:grpSpPr bwMode="auto">
          <a:xfrm>
            <a:off x="719138" y="3036888"/>
            <a:ext cx="7631112" cy="1570037"/>
            <a:chOff x="453" y="2265"/>
            <a:chExt cx="4807" cy="989"/>
          </a:xfrm>
        </p:grpSpPr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453" y="2265"/>
              <a:ext cx="4807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基本</a:t>
              </a:r>
              <a:r>
                <a:rPr kumimoji="0" lang="en-US" altLang="zh-CN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0"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局部</a:t>
              </a:r>
              <a:r>
                <a:rPr kumimoji="0" lang="en-US" altLang="zh-CN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牛顿法的第 </a:t>
              </a:r>
              <a:r>
                <a:rPr kumimoji="0"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步迭代：</a:t>
              </a:r>
            </a:p>
            <a:p>
              <a:pPr eaLnBrk="1" hangingPunct="1">
                <a:spcBef>
                  <a:spcPct val="50000"/>
                </a:spcBef>
                <a:buFontTx/>
                <a:buAutoNum type="alphaLcParenBoth"/>
              </a:pP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解方程组               得牛顿步           </a:t>
              </a:r>
              <a:r>
                <a:rPr kumimoji="0" lang="en-US" altLang="zh-CN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lphaLcParenBoth"/>
              </a:pPr>
              <a:r>
                <a:rPr kumimoji="0" lang="zh-CN" altLang="en-US" b="1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令</a:t>
              </a:r>
              <a:r>
                <a:rPr kumimoji="0" lang="zh-CN" altLang="en-US" b="1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</a:p>
          </p:txBody>
        </p:sp>
        <p:pic>
          <p:nvPicPr>
            <p:cNvPr id="21520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" y="2646"/>
              <a:ext cx="13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2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" y="2594"/>
              <a:ext cx="43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" y="2980"/>
              <a:ext cx="210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5" name="Text Box 7"/>
          <p:cNvSpPr txBox="1">
            <a:spLocks noChangeArrowheads="1"/>
          </p:cNvSpPr>
          <p:nvPr/>
        </p:nvSpPr>
        <p:spPr bwMode="auto">
          <a:xfrm>
            <a:off x="5930900" y="2819400"/>
            <a:ext cx="279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牛顿方向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牛顿步</a:t>
            </a:r>
          </a:p>
        </p:txBody>
      </p:sp>
      <p:grpSp>
        <p:nvGrpSpPr>
          <p:cNvPr id="26647" name="Group 23"/>
          <p:cNvGrpSpPr>
            <a:grpSpLocks/>
          </p:cNvGrpSpPr>
          <p:nvPr/>
        </p:nvGrpSpPr>
        <p:grpSpPr bwMode="auto">
          <a:xfrm>
            <a:off x="793750" y="2325688"/>
            <a:ext cx="6467475" cy="492125"/>
            <a:chOff x="540" y="1681"/>
            <a:chExt cx="4074" cy="310"/>
          </a:xfrm>
        </p:grpSpPr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1176" y="1696"/>
              <a:ext cx="1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的唯一极小点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21517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1681"/>
              <a:ext cx="209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8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" y="1708"/>
              <a:ext cx="6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50888" y="6007100"/>
            <a:ext cx="7599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基本牛顿法的两个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前提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(1) 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正定， 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(2)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增量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不大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/>
      <p:bldP spid="478221" grpId="0"/>
      <p:bldP spid="2663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20700" y="1139825"/>
            <a:ext cx="796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给定初始估计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(0)</a:t>
            </a:r>
            <a:r>
              <a:rPr lang="zh-CN" altLang="en-US" b="1">
                <a:solidFill>
                  <a:schemeClr val="tx1"/>
                </a:solidFill>
              </a:rPr>
              <a:t>，设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 </a:t>
            </a:r>
            <a:r>
              <a:rPr lang="zh-CN" altLang="en-US" b="1">
                <a:solidFill>
                  <a:schemeClr val="tx1"/>
                </a:solidFill>
              </a:rPr>
              <a:t>处有</a:t>
            </a:r>
            <a:r>
              <a:rPr lang="en-US" altLang="zh-CN" sz="2800" b="1" i="1">
                <a:solidFill>
                  <a:schemeClr val="tx1"/>
                </a:solidFill>
              </a:rPr>
              <a:t>g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zh-CN" sz="2800" b="1"/>
              <a:t>≠</a:t>
            </a:r>
            <a:r>
              <a:rPr lang="en-US" altLang="zh-CN" sz="2800" b="1"/>
              <a:t>0</a:t>
            </a:r>
            <a:r>
              <a:rPr lang="zh-CN" altLang="en-US" b="1">
                <a:solidFill>
                  <a:schemeClr val="tx1"/>
                </a:solidFill>
              </a:rPr>
              <a:t>，则第 </a:t>
            </a:r>
            <a:r>
              <a:rPr lang="en-US" altLang="zh-CN" sz="2800" b="1" i="1">
                <a:solidFill>
                  <a:schemeClr val="tx1"/>
                </a:solidFill>
              </a:rPr>
              <a:t>k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次迭代：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73100" y="1690688"/>
            <a:ext cx="75692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b="1">
                <a:solidFill>
                  <a:schemeClr val="tx1"/>
                </a:solidFill>
              </a:rPr>
              <a:t>根据某种模型函数确定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处的搜索方向 </a:t>
            </a:r>
            <a:r>
              <a:rPr lang="en-US" altLang="zh-CN" sz="2800" b="1" i="1">
                <a:solidFill>
                  <a:schemeClr val="tx1"/>
                </a:solidFill>
              </a:rPr>
              <a:t>p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endParaRPr lang="en-US" altLang="zh-CN" sz="2800" b="1" baseline="300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b="1">
                <a:solidFill>
                  <a:schemeClr val="tx1"/>
                </a:solidFill>
              </a:rPr>
              <a:t>线搜索：求解关于     的极小化问题</a:t>
            </a:r>
          </a:p>
          <a:p>
            <a:pPr>
              <a:spcBef>
                <a:spcPct val="20000"/>
              </a:spcBef>
            </a:pPr>
            <a:endParaRPr lang="en-US" altLang="zh-CN" b="1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1"/>
                </a:solidFill>
              </a:rPr>
              <a:t>     得到步长</a:t>
            </a:r>
          </a:p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b="1">
                <a:solidFill>
                  <a:schemeClr val="tx1"/>
                </a:solidFill>
              </a:rPr>
              <a:t>置                                             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en-US" altLang="zh-CN" b="1" baseline="30000">
              <a:solidFill>
                <a:schemeClr val="tx1"/>
              </a:solidFill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571500" y="60071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b="1">
                <a:solidFill>
                  <a:schemeClr val="tx1"/>
                </a:solidFill>
              </a:rPr>
              <a:t>◆ </a:t>
            </a:r>
            <a:r>
              <a:rPr lang="zh-CN" altLang="en-US" b="1">
                <a:solidFill>
                  <a:schemeClr val="tx1"/>
                </a:solidFill>
              </a:rPr>
              <a:t>确定步长：精确线搜索、非精确线搜索</a:t>
            </a:r>
          </a:p>
        </p:txBody>
      </p:sp>
      <p:sp>
        <p:nvSpPr>
          <p:cNvPr id="94214" name="Rectangle 13"/>
          <p:cNvSpPr>
            <a:spLocks noChangeArrowheads="1"/>
          </p:cNvSpPr>
          <p:nvPr/>
        </p:nvSpPr>
        <p:spPr bwMode="auto">
          <a:xfrm>
            <a:off x="557213" y="4538663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>
                <a:solidFill>
                  <a:schemeClr val="tx1"/>
                </a:solidFill>
              </a:rPr>
              <a:t>有许多种不同的确定方向的方法！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第 </a:t>
            </a:r>
            <a:r>
              <a:rPr lang="en-US" altLang="zh-CN" b="1">
                <a:solidFill>
                  <a:schemeClr val="tx1"/>
                </a:solidFill>
              </a:rPr>
              <a:t>5 </a:t>
            </a:r>
            <a:r>
              <a:rPr lang="zh-CN" altLang="en-US" b="1">
                <a:solidFill>
                  <a:schemeClr val="tx1"/>
                </a:solidFill>
              </a:rPr>
              <a:t>章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863600" y="4832350"/>
            <a:ext cx="363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最速下降法和牛顿法！</a:t>
            </a:r>
            <a:r>
              <a:rPr lang="zh-CN" altLang="en-US" sz="3600">
                <a:solidFill>
                  <a:srgbClr val="7030A0"/>
                </a:solidFill>
              </a:rPr>
              <a:t> 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03700" y="4949825"/>
            <a:ext cx="360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共轭梯度法和拟牛顿法</a:t>
            </a:r>
          </a:p>
        </p:txBody>
      </p:sp>
      <p:pic>
        <p:nvPicPr>
          <p:cNvPr id="410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576513"/>
            <a:ext cx="4230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320925"/>
            <a:ext cx="3190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187700"/>
            <a:ext cx="541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540125"/>
            <a:ext cx="3303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8000" y="4049713"/>
            <a:ext cx="7531100" cy="522287"/>
            <a:chOff x="320" y="2551"/>
            <a:chExt cx="4744" cy="329"/>
          </a:xfrm>
        </p:grpSpPr>
        <p:sp>
          <p:nvSpPr>
            <p:cNvPr id="4111" name="Text Box 11"/>
            <p:cNvSpPr txBox="1">
              <a:spLocks noChangeArrowheads="1"/>
            </p:cNvSpPr>
            <p:nvPr/>
          </p:nvSpPr>
          <p:spPr bwMode="auto">
            <a:xfrm>
              <a:off x="320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zh-CN" b="1">
                  <a:solidFill>
                    <a:schemeClr val="tx1"/>
                  </a:solidFill>
                </a:rPr>
                <a:t>◆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搜索方向必需是下降方向，即                                      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4112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2551"/>
              <a:ext cx="192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422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5484813"/>
            <a:ext cx="4714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/>
      <p:bldP spid="94214" grpId="0"/>
      <p:bldP spid="32775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  <a:latin typeface="宋体" pitchFamily="2" charset="-122"/>
              </a:rPr>
              <a:t>1.</a:t>
            </a:r>
            <a:r>
              <a:rPr kumimoji="0" lang="en-US" altLang="zh-CN" sz="32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103313"/>
            <a:ext cx="3073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27175"/>
            <a:ext cx="374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032000"/>
            <a:ext cx="33432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4" name="Group 16"/>
          <p:cNvGrpSpPr>
            <a:grpSpLocks/>
          </p:cNvGrpSpPr>
          <p:nvPr/>
        </p:nvGrpSpPr>
        <p:grpSpPr bwMode="auto">
          <a:xfrm>
            <a:off x="1304925" y="2625725"/>
            <a:ext cx="6546850" cy="520700"/>
            <a:chOff x="822" y="1654"/>
            <a:chExt cx="4124" cy="328"/>
          </a:xfrm>
        </p:grpSpPr>
        <p:pic>
          <p:nvPicPr>
            <p:cNvPr id="22539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" y="1656"/>
              <a:ext cx="23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822" y="1654"/>
              <a:ext cx="18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唯一的全局极小点：</a:t>
              </a:r>
            </a:p>
          </p:txBody>
        </p:sp>
      </p:grpSp>
      <p:sp>
        <p:nvSpPr>
          <p:cNvPr id="27657" name="Text Box 16"/>
          <p:cNvSpPr txBox="1">
            <a:spLocks noChangeArrowheads="1"/>
          </p:cNvSpPr>
          <p:nvPr/>
        </p:nvSpPr>
        <p:spPr bwMode="auto">
          <a:xfrm>
            <a:off x="1403350" y="413702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牛顿法产生的序列：</a:t>
            </a:r>
          </a:p>
        </p:txBody>
      </p:sp>
      <p:pic>
        <p:nvPicPr>
          <p:cNvPr id="27658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3222625"/>
            <a:ext cx="59626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678363"/>
            <a:ext cx="396716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12775" y="14255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用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不同初值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得到的迭代序列－</a:t>
            </a:r>
            <a:r>
              <a:rPr kumimoji="0" lang="zh-CN" altLang="en-US" u="sng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二次收敛区域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(0, 0.2857143)</a:t>
            </a:r>
            <a:endParaRPr kumimoji="0" lang="en-US" altLang="zh-CN" b="1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001838"/>
            <a:ext cx="79708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9750" y="99695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2.</a:t>
            </a:r>
            <a:r>
              <a:rPr kumimoji="0" lang="en-US" altLang="zh-CN" sz="3200">
                <a:solidFill>
                  <a:schemeClr val="accent2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pic>
        <p:nvPicPr>
          <p:cNvPr id="24580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176338"/>
            <a:ext cx="6754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68613"/>
            <a:ext cx="62261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585913"/>
            <a:ext cx="474503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459163"/>
            <a:ext cx="776605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1301750" y="4721225"/>
            <a:ext cx="6061075" cy="995363"/>
            <a:chOff x="820" y="2974"/>
            <a:chExt cx="3818" cy="627"/>
          </a:xfrm>
        </p:grpSpPr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820" y="2974"/>
              <a:ext cx="26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基本</a:t>
              </a:r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牛顿法产生的序列：</a:t>
              </a:r>
            </a:p>
          </p:txBody>
        </p:sp>
        <p:pic>
          <p:nvPicPr>
            <p:cNvPr id="2458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3303"/>
              <a:ext cx="316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基本牛顿法－例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788025" y="5013325"/>
            <a:ext cx="2697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唯一的全局极小点</a:t>
            </a: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4621213"/>
            <a:ext cx="62261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668463"/>
            <a:ext cx="8343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274763"/>
            <a:ext cx="58451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基本牛顿法－局部二阶收敛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527800" y="2032000"/>
            <a:ext cx="2400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典型行为：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局部二阶收敛！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711825"/>
            <a:ext cx="5619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502400" y="3322638"/>
            <a:ext cx="2400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回溯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Armijo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线搜索确定步长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基本牛顿法－局部二阶收敛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77875" y="2538413"/>
            <a:ext cx="76930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假设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 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二次连续可微，且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Lipschitz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连续的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设 </a:t>
            </a:r>
            <a:r>
              <a:rPr kumimoji="0" lang="en-US" altLang="zh-CN" sz="28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是局部极小点，且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如果初始点</a:t>
            </a:r>
            <a:r>
              <a:rPr kumimoji="0" lang="zh-CN" altLang="en-US" sz="28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(0)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离 </a:t>
            </a:r>
            <a:r>
              <a:rPr kumimoji="0" lang="en-US" altLang="zh-CN" sz="28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充分近，则基本牛顿法有定义，且产生的序列二次收敛于 </a:t>
            </a:r>
            <a:r>
              <a:rPr kumimoji="0" lang="en-US" altLang="zh-CN" sz="28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14375" y="1568450"/>
            <a:ext cx="760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牛顿法的典型性质：局部二次收敛！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0100" y="5392738"/>
            <a:ext cx="760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大部分好的优化方法都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或多或少和牛顿法有关系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19150" y="241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修正牛顿法－牛顿法中潜在的问题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46113" y="2243138"/>
            <a:ext cx="7831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牛顿法中，当 </a:t>
            </a:r>
            <a:r>
              <a:rPr kumimoji="0"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远离最优解 </a:t>
            </a:r>
            <a:r>
              <a:rPr kumimoji="0"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时，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不一定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kumimoji="0"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614363" y="5003800"/>
            <a:ext cx="7997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：线搜索策略－当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非正定时进行修正，确保搜索方向是下降方向，再加上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Armijo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回溯线搜索 </a:t>
            </a: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590550" y="5946775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：信赖域策略－精确信赖域法是一种特殊的修正方式</a:t>
            </a:r>
          </a:p>
        </p:txBody>
      </p:sp>
      <p:pic>
        <p:nvPicPr>
          <p:cNvPr id="2560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3152775"/>
            <a:ext cx="20574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23900" y="3729038"/>
            <a:ext cx="4621213" cy="644525"/>
            <a:chOff x="723900" y="2954338"/>
            <a:chExt cx="4621389" cy="644525"/>
          </a:xfrm>
        </p:grpSpPr>
        <p:grpSp>
          <p:nvGrpSpPr>
            <p:cNvPr id="28694" name="组合 3"/>
            <p:cNvGrpSpPr>
              <a:grpSpLocks/>
            </p:cNvGrpSpPr>
            <p:nvPr/>
          </p:nvGrpSpPr>
          <p:grpSpPr bwMode="auto">
            <a:xfrm>
              <a:off x="1155700" y="2954338"/>
              <a:ext cx="4189589" cy="644525"/>
              <a:chOff x="1155700" y="2954338"/>
              <a:chExt cx="4189589" cy="644525"/>
            </a:xfrm>
          </p:grpSpPr>
          <p:pic>
            <p:nvPicPr>
              <p:cNvPr id="28696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5700" y="2954338"/>
                <a:ext cx="1828800" cy="622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7" name="Picture 1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389" y="2984500"/>
                <a:ext cx="2244900" cy="614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95" name="Text Box 19"/>
            <p:cNvSpPr txBox="1">
              <a:spLocks noChangeArrowheads="1"/>
            </p:cNvSpPr>
            <p:nvPr/>
          </p:nvSpPr>
          <p:spPr bwMode="auto">
            <a:xfrm>
              <a:off x="723900" y="3060700"/>
              <a:ext cx="55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</a:rPr>
                <a:t>由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575300" y="3694113"/>
            <a:ext cx="2990850" cy="688975"/>
            <a:chOff x="5575300" y="2919413"/>
            <a:chExt cx="2990850" cy="688975"/>
          </a:xfrm>
        </p:grpSpPr>
        <p:pic>
          <p:nvPicPr>
            <p:cNvPr id="28692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850" y="2919413"/>
              <a:ext cx="2273300" cy="68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5575300" y="30226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解得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096000" y="4102100"/>
            <a:ext cx="2209800" cy="1041400"/>
            <a:chOff x="6096000" y="3327400"/>
            <a:chExt cx="2209800" cy="1041400"/>
          </a:xfrm>
        </p:grpSpPr>
        <p:sp>
          <p:nvSpPr>
            <p:cNvPr id="28690" name="Text Box 21"/>
            <p:cNvSpPr txBox="1">
              <a:spLocks noChangeArrowheads="1"/>
            </p:cNvSpPr>
            <p:nvPr/>
          </p:nvSpPr>
          <p:spPr bwMode="auto">
            <a:xfrm>
              <a:off x="6096000" y="3911600"/>
              <a:ext cx="2209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非下降方向！</a:t>
              </a:r>
            </a:p>
          </p:txBody>
        </p:sp>
        <p:sp>
          <p:nvSpPr>
            <p:cNvPr id="28691" name="AutoShape 22"/>
            <p:cNvSpPr>
              <a:spLocks noChangeArrowheads="1"/>
            </p:cNvSpPr>
            <p:nvPr/>
          </p:nvSpPr>
          <p:spPr bwMode="auto">
            <a:xfrm>
              <a:off x="7086600" y="3327400"/>
              <a:ext cx="190500" cy="584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8650" y="3087688"/>
            <a:ext cx="5807075" cy="460375"/>
            <a:chOff x="628650" y="2312343"/>
            <a:chExt cx="5807075" cy="461665"/>
          </a:xfrm>
        </p:grpSpPr>
        <p:pic>
          <p:nvPicPr>
            <p:cNvPr id="2868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075" y="2347913"/>
              <a:ext cx="507365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9" name="矩形 1"/>
            <p:cNvSpPr>
              <a:spLocks noChangeArrowheads="1"/>
            </p:cNvSpPr>
            <p:nvPr/>
          </p:nvSpPr>
          <p:spPr bwMode="auto">
            <a:xfrm>
              <a:off x="628650" y="2312343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考虑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05200" y="4483100"/>
            <a:ext cx="1892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i="1"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>
                <a:ea typeface="黑体" pitchFamily="2" charset="-122"/>
                <a:cs typeface="Times New Roman" pitchFamily="18" charset="0"/>
              </a:rPr>
              <a:t>(0)</a:t>
            </a:r>
            <a:r>
              <a:rPr lang="zh-CN" altLang="en-US">
                <a:ea typeface="黑体" pitchFamily="2" charset="-122"/>
                <a:cs typeface="Times New Roman" pitchFamily="18" charset="0"/>
              </a:rPr>
              <a:t>负定！</a:t>
            </a:r>
          </a:p>
        </p:txBody>
      </p:sp>
      <p:sp>
        <p:nvSpPr>
          <p:cNvPr id="26636" name="TextBox 21"/>
          <p:cNvSpPr txBox="1">
            <a:spLocks noChangeArrowheads="1"/>
          </p:cNvSpPr>
          <p:nvPr/>
        </p:nvSpPr>
        <p:spPr bwMode="auto">
          <a:xfrm>
            <a:off x="649288" y="990600"/>
            <a:ext cx="807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基本牛顿法的两个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前提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(1)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小的增量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(2)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正定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55700" y="1384300"/>
            <a:ext cx="6021388" cy="785813"/>
            <a:chOff x="1155700" y="2209800"/>
            <a:chExt cx="6021388" cy="785813"/>
          </a:xfrm>
        </p:grpSpPr>
        <p:sp>
          <p:nvSpPr>
            <p:cNvPr id="28686" name="下箭头 1"/>
            <p:cNvSpPr>
              <a:spLocks noChangeArrowheads="1"/>
            </p:cNvSpPr>
            <p:nvPr/>
          </p:nvSpPr>
          <p:spPr bwMode="auto">
            <a:xfrm>
              <a:off x="5740400" y="2209800"/>
              <a:ext cx="330200" cy="444500"/>
            </a:xfrm>
            <a:prstGeom prst="downArrow">
              <a:avLst>
                <a:gd name="adj1" fmla="val 50000"/>
                <a:gd name="adj2" fmla="val 5000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8687" name="TextBox 3"/>
            <p:cNvSpPr txBox="1">
              <a:spLocks noChangeArrowheads="1"/>
            </p:cNvSpPr>
            <p:nvPr/>
          </p:nvSpPr>
          <p:spPr bwMode="auto">
            <a:xfrm>
              <a:off x="1155700" y="2533650"/>
              <a:ext cx="60213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latin typeface="Arial" pitchFamily="34" charset="0"/>
                  <a:ea typeface="黑体" pitchFamily="2" charset="-122"/>
                  <a:cs typeface="Arial" pitchFamily="34" charset="0"/>
                </a:rPr>
                <a:t>(1)</a:t>
              </a:r>
              <a:r>
                <a:rPr lang="zh-CN" altLang="en-US">
                  <a:latin typeface="Arial" pitchFamily="34" charset="0"/>
                  <a:ea typeface="黑体" pitchFamily="2" charset="-122"/>
                  <a:cs typeface="Arial" pitchFamily="34" charset="0"/>
                </a:rPr>
                <a:t>不成立时的解决办法：回溯</a:t>
              </a:r>
              <a:r>
                <a:rPr lang="en-US" altLang="zh-CN">
                  <a:latin typeface="Arial" pitchFamily="34" charset="0"/>
                  <a:ea typeface="黑体" pitchFamily="2" charset="-122"/>
                  <a:cs typeface="Arial" pitchFamily="34" charset="0"/>
                </a:rPr>
                <a:t>Armijo</a:t>
              </a:r>
              <a:r>
                <a:rPr lang="zh-CN" altLang="en-US">
                  <a:latin typeface="Arial" pitchFamily="34" charset="0"/>
                  <a:ea typeface="黑体" pitchFamily="2" charset="-122"/>
                  <a:cs typeface="Arial" pitchFamily="34" charset="0"/>
                </a:rPr>
                <a:t>线搜索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485380" grpId="0"/>
      <p:bldP spid="485381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修正牛顿法－一些可能的修正策略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28650" y="1138238"/>
            <a:ext cx="497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线搜索策略：对搜索方向进行修正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28650" y="1692275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615950" y="2327275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：确定特殊的  ，其满足         正定，求解</a:t>
            </a:r>
            <a:endParaRPr kumimoji="0" lang="en-US" altLang="zh-CN" baseline="30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2" name="Text Box 14"/>
          <p:cNvSpPr txBox="1">
            <a:spLocks noChangeArrowheads="1"/>
          </p:cNvSpPr>
          <p:nvPr/>
        </p:nvSpPr>
        <p:spPr bwMode="auto">
          <a:xfrm>
            <a:off x="641350" y="3584575"/>
            <a:ext cx="751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：确定对角矩阵   ，其满足         充分正定</a:t>
            </a:r>
            <a:endParaRPr kumimoji="0" lang="en-US" altLang="zh-CN" baseline="30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527050" y="4765675"/>
            <a:ext cx="8137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策略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4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：负曲率方向法：当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不定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有一个负特征值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时，计算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负曲率方向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作为搜索方向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，即满足</a:t>
            </a:r>
          </a:p>
        </p:txBody>
      </p:sp>
      <p:pic>
        <p:nvPicPr>
          <p:cNvPr id="2970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593850"/>
            <a:ext cx="50403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2451100"/>
            <a:ext cx="215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2395538"/>
            <a:ext cx="13112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2801938"/>
            <a:ext cx="3197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3687763"/>
            <a:ext cx="3810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3662363"/>
            <a:ext cx="12858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103688"/>
            <a:ext cx="3217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72125"/>
            <a:ext cx="2806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100" y="2019300"/>
            <a:ext cx="70104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预习作业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写出线性无关向量组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的正交化过程</a:t>
            </a:r>
            <a:endParaRPr lang="en-US" altLang="zh-CN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arenBoth"/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写出线性无关函数组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b="1" i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的正交化过程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6400" y="3733800"/>
            <a:ext cx="6477000" cy="1748492"/>
          </a:xfrm>
          <a:prstGeom prst="rect">
            <a:avLst/>
          </a:prstGeom>
          <a:blipFill rotWithShape="1">
            <a:blip r:embed="rId2"/>
            <a:stretch>
              <a:fillRect l="-1881" t="-6294" b="-5245"/>
            </a:stretch>
          </a:blipFill>
        </p:spPr>
        <p:txBody>
          <a:bodyPr/>
          <a:lstStyle/>
          <a:p>
            <a:pPr algn="ctr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31875" y="1136650"/>
            <a:ext cx="71628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 b="1">
                <a:solidFill>
                  <a:srgbClr val="0070C0"/>
                </a:solidFill>
                <a:ea typeface="大黑体" charset="-122"/>
              </a:rPr>
              <a:t>共轭梯度法</a:t>
            </a:r>
          </a:p>
          <a:p>
            <a:pPr algn="ctr"/>
            <a:r>
              <a:rPr lang="en-US" altLang="zh-CN" sz="4000" b="1">
                <a:solidFill>
                  <a:srgbClr val="0070C0"/>
                </a:solidFill>
                <a:ea typeface="大黑体" charset="-122"/>
              </a:rPr>
              <a:t>Conjugate Gradient Method</a:t>
            </a:r>
          </a:p>
          <a:p>
            <a:pPr algn="ctr"/>
            <a:endParaRPr lang="en-US" altLang="zh-CN" sz="4800" b="1">
              <a:ea typeface="大黑体" charset="-122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76400" y="3733800"/>
            <a:ext cx="6477000" cy="1748492"/>
          </a:xfrm>
          <a:prstGeom prst="rect">
            <a:avLst/>
          </a:prstGeom>
          <a:blipFill rotWithShape="1">
            <a:blip r:embed="rId2"/>
            <a:stretch>
              <a:fillRect l="-1881" t="-6294" b="-524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50803" y="5456892"/>
            <a:ext cx="5134483" cy="530915"/>
          </a:xfrm>
          <a:prstGeom prst="rect">
            <a:avLst/>
          </a:prstGeom>
          <a:blipFill rotWithShape="1">
            <a:blip r:embed="rId3"/>
            <a:stretch>
              <a:fillRect l="-2494" t="-13793" b="-3218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1749" name="TextBox 3"/>
          <p:cNvSpPr txBox="1">
            <a:spLocks noChangeArrowheads="1"/>
          </p:cNvSpPr>
          <p:nvPr/>
        </p:nvSpPr>
        <p:spPr bwMode="auto">
          <a:xfrm>
            <a:off x="1651000" y="2843213"/>
            <a:ext cx="6146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800">
                <a:latin typeface="黑体" pitchFamily="2" charset="-122"/>
                <a:ea typeface="黑体" pitchFamily="2" charset="-122"/>
              </a:rPr>
              <a:t>克莱姆－施密特正交化过程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3060700" y="26035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  <a:ea typeface="黑体" pitchFamily="2" charset="-122"/>
              </a:rPr>
              <a:t>精确线搜索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774700" y="1231900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基本性质：</a:t>
            </a:r>
          </a:p>
        </p:txBody>
      </p:sp>
      <p:sp>
        <p:nvSpPr>
          <p:cNvPr id="95236" name="Text Box 8"/>
          <p:cNvSpPr txBox="1">
            <a:spLocks noChangeArrowheads="1"/>
          </p:cNvSpPr>
          <p:nvPr/>
        </p:nvSpPr>
        <p:spPr bwMode="auto">
          <a:xfrm>
            <a:off x="1079500" y="18542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即新迭代点处的梯度与搜索方向是</a:t>
            </a:r>
            <a:r>
              <a:rPr lang="zh-CN" altLang="en-US" b="1">
                <a:solidFill>
                  <a:srgbClr val="7030A0"/>
                </a:solidFill>
              </a:rPr>
              <a:t>正交</a:t>
            </a:r>
            <a:r>
              <a:rPr lang="zh-CN" altLang="en-US" b="1">
                <a:solidFill>
                  <a:schemeClr val="tx1"/>
                </a:solidFill>
              </a:rPr>
              <a:t>的！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787400" y="4076700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仅对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严格凸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chemeClr val="tx1"/>
                </a:solidFill>
              </a:rPr>
              <a:t>二次函数有解析表达式</a:t>
            </a:r>
          </a:p>
        </p:txBody>
      </p:sp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4068763" y="2005013"/>
          <a:ext cx="5097462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Visio" r:id="rId3" imgW="2938435" imgH="1788810" progId="Visio.Drawing.11">
                  <p:embed/>
                </p:oleObj>
              </mc:Choice>
              <mc:Fallback>
                <p:oleObj name="Visio" r:id="rId3" imgW="2938435" imgH="178881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005013"/>
                        <a:ext cx="5097462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2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241425"/>
            <a:ext cx="4689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583113"/>
            <a:ext cx="2559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5304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749300" y="1638300"/>
            <a:ext cx="7772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共轭方向法与性质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共轭方向的定义与性质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共轭方向法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当前迭代点的梯度与以前的搜索方向正交；二次终止性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共轭梯度法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重点是线性共轭梯度法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算法的思想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Gram-Schmidt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过程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算法的格式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算法的计算量和特点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非二次函数的共轭梯度法的改变与重新开始策略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8542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800100" y="3946525"/>
            <a:ext cx="7785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定义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当把方法应用于以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阵的二次函数时，若方法产生的搜索方向关于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是共轭的，则称该方法是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共轭方向法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共轭方向法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863600" y="1608138"/>
            <a:ext cx="80899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定义</a:t>
            </a:r>
            <a:r>
              <a:rPr lang="zh-CN" altLang="en-US" dirty="0">
                <a:solidFill>
                  <a:schemeClr val="accent2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称不含零向量的向量组                                 　       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关于对称正定矩阵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共轭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en-US" dirty="0" err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conjugacy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，如果</a:t>
            </a:r>
          </a:p>
        </p:txBody>
      </p:sp>
      <p:pic>
        <p:nvPicPr>
          <p:cNvPr id="3379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1639888"/>
            <a:ext cx="3044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2514600"/>
            <a:ext cx="69564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Text Box 18"/>
          <p:cNvSpPr txBox="1">
            <a:spLocks noChangeArrowheads="1"/>
          </p:cNvSpPr>
          <p:nvPr/>
        </p:nvSpPr>
        <p:spPr bwMode="auto">
          <a:xfrm>
            <a:off x="800100" y="3238500"/>
            <a:ext cx="461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事实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：共轭向量组必线性无关！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/>
      <p:bldP spid="368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共轭方向法的基本性质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87400" y="2520950"/>
            <a:ext cx="7607300" cy="908050"/>
            <a:chOff x="762000" y="2533840"/>
            <a:chExt cx="7607300" cy="907941"/>
          </a:xfrm>
        </p:grpSpPr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762000" y="2533840"/>
              <a:ext cx="7607300" cy="90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(ii)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每个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q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</a:t>
              </a:r>
              <a:r>
                <a:rPr lang="zh-CN" altLang="en-US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(0)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和方向</a:t>
              </a:r>
              <a:endPara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生成的线性流形</a:t>
              </a:r>
            </a:p>
          </p:txBody>
        </p:sp>
        <p:pic>
          <p:nvPicPr>
            <p:cNvPr id="34826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50" y="2570956"/>
              <a:ext cx="300355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80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335338"/>
            <a:ext cx="4616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181100" y="4046538"/>
            <a:ext cx="214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上的极小点。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8200" y="4784725"/>
            <a:ext cx="753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推论 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应用精确线搜索法的共轭方向法极小化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阵为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元二次函数，则方法至多迭代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步后终止于函数的最小点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34823" name="矩形 2"/>
          <p:cNvSpPr>
            <a:spLocks noChangeArrowheads="1"/>
          </p:cNvSpPr>
          <p:nvPr/>
        </p:nvSpPr>
        <p:spPr bwMode="auto">
          <a:xfrm>
            <a:off x="863600" y="1227138"/>
            <a:ext cx="734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定理 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应用精确线搜索法的共轭方向法极小化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阵为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的二次函数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q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，则</a:t>
            </a:r>
            <a:endParaRPr lang="en-US" altLang="zh-CN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62000" y="2078038"/>
            <a:ext cx="482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(i)</a:t>
            </a:r>
            <a:r>
              <a:rPr lang="zh-CN" altLang="en-US"/>
              <a:t> </a:t>
            </a:r>
            <a:r>
              <a:rPr lang="en-US" altLang="zh-CN" b="1" i="1">
                <a:solidFill>
                  <a:schemeClr val="tx1"/>
                </a:solidFill>
              </a:rPr>
              <a:t>g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p</a:t>
            </a:r>
            <a:r>
              <a:rPr lang="en-US" altLang="zh-CN" b="1" baseline="30000">
                <a:solidFill>
                  <a:schemeClr val="tx1"/>
                </a:solidFill>
              </a:rPr>
              <a:t>(0)</a:t>
            </a:r>
            <a:r>
              <a:rPr lang="en-US" altLang="zh-CN" b="1">
                <a:solidFill>
                  <a:schemeClr val="tx1"/>
                </a:solidFill>
              </a:rPr>
              <a:t> , </a:t>
            </a:r>
            <a:r>
              <a:rPr lang="en-US" altLang="zh-CN" b="1" i="1">
                <a:solidFill>
                  <a:schemeClr val="tx1"/>
                </a:solidFill>
              </a:rPr>
              <a:t>p</a:t>
            </a:r>
            <a:r>
              <a:rPr lang="en-US" altLang="zh-CN" b="1" baseline="30000">
                <a:solidFill>
                  <a:schemeClr val="tx1"/>
                </a:solidFill>
              </a:rPr>
              <a:t>(1)</a:t>
            </a:r>
            <a:r>
              <a:rPr lang="en-US" altLang="zh-CN" b="1">
                <a:solidFill>
                  <a:schemeClr val="tx1"/>
                </a:solidFill>
              </a:rPr>
              <a:t> , </a:t>
            </a:r>
            <a:r>
              <a:rPr lang="en-US" altLang="zh-CN" b="1">
                <a:solidFill>
                  <a:schemeClr val="tx1"/>
                </a:solidFill>
                <a:latin typeface="宋体" pitchFamily="2" charset="-122"/>
              </a:rPr>
              <a:t>…</a:t>
            </a:r>
            <a:r>
              <a:rPr lang="en-US" altLang="zh-CN" b="1">
                <a:solidFill>
                  <a:schemeClr val="tx1"/>
                </a:solidFill>
              </a:rPr>
              <a:t>, </a:t>
            </a:r>
            <a:r>
              <a:rPr lang="en-US" altLang="zh-CN" b="1" i="1">
                <a:solidFill>
                  <a:schemeClr val="tx1"/>
                </a:solidFill>
              </a:rPr>
              <a:t>p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-1)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正交；</a:t>
            </a:r>
            <a:endParaRPr lang="en-US" altLang="zh-CN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大黑体" charset="-122"/>
                <a:ea typeface="大黑体" charset="-122"/>
              </a:rPr>
              <a:t>共轭梯度法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35000" y="1173163"/>
            <a:ext cx="505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共轭梯度法：设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对称正定，考虑</a:t>
            </a:r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622300" y="2608263"/>
            <a:ext cx="77597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 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Hestense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Stiefel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(1952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提出！作为求解系数矩阵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对称正定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大规模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线性方程组的方法；后来由</a:t>
            </a: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ea typeface="黑体" pitchFamily="2" charset="-122"/>
                <a:cs typeface="Times New Roman" pitchFamily="18" charset="0"/>
              </a:rPr>
              <a:t>Fletcher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-Reeves(1964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Polak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Ribiere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(1969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等将其推广求解非二次函数的极小化问题！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609600" y="4889500"/>
            <a:ext cx="8293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  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偏微分方程数值解、信号处理、参数估计和优化方法等相关计算问题中经常用该方法，通常使用</a:t>
            </a:r>
            <a:r>
              <a:rPr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预条件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共轭梯度法</a:t>
            </a:r>
            <a:r>
              <a:rPr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PCG</a:t>
            </a:r>
            <a:r>
              <a:rPr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！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5981700" y="1901825"/>
            <a:ext cx="2119313" cy="409575"/>
            <a:chOff x="5041900" y="1825624"/>
            <a:chExt cx="2119313" cy="409575"/>
          </a:xfrm>
        </p:grpSpPr>
        <p:sp>
          <p:nvSpPr>
            <p:cNvPr id="35852" name="左右箭头 15"/>
            <p:cNvSpPr>
              <a:spLocks noChangeArrowheads="1"/>
            </p:cNvSpPr>
            <p:nvPr/>
          </p:nvSpPr>
          <p:spPr bwMode="auto">
            <a:xfrm>
              <a:off x="5041900" y="1943100"/>
              <a:ext cx="800100" cy="152400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5989638" y="1825624"/>
            <a:ext cx="11715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6" name="Equation" r:id="rId3" imgW="507780" imgH="177723" progId="Equation.DSMT4">
                    <p:embed/>
                  </p:oleObj>
                </mc:Choice>
                <mc:Fallback>
                  <p:oleObj name="Equation" r:id="rId3" imgW="507780" imgH="17772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9638" y="1825624"/>
                          <a:ext cx="11715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46263"/>
            <a:ext cx="51323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09600" y="4305300"/>
            <a:ext cx="4570413" cy="558800"/>
            <a:chOff x="609600" y="4305300"/>
            <a:chExt cx="4570413" cy="558800"/>
          </a:xfrm>
        </p:grpSpPr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609600" y="4305300"/>
              <a:ext cx="3035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FR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共轭梯度法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3585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7513" y="4356100"/>
              <a:ext cx="22225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6146800" y="654050"/>
            <a:ext cx="2438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系数矩阵对称正定的线性方程组的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变分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刻画！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5" grpId="0"/>
      <p:bldP spid="549899" grpId="0"/>
      <p:bldP spid="297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4710114" y="5729288"/>
            <a:ext cx="3849689" cy="1014412"/>
            <a:chOff x="2967" y="3609"/>
            <a:chExt cx="2425" cy="639"/>
          </a:xfrm>
        </p:grpSpPr>
        <p:pic>
          <p:nvPicPr>
            <p:cNvPr id="36891" name="Picture 4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3609"/>
              <a:ext cx="1732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2" name="Text Box 47"/>
            <p:cNvSpPr txBox="1">
              <a:spLocks noChangeArrowheads="1"/>
            </p:cNvSpPr>
            <p:nvPr/>
          </p:nvSpPr>
          <p:spPr bwMode="auto">
            <a:xfrm>
              <a:off x="2967" y="3801"/>
              <a:ext cx="8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性质</a:t>
              </a:r>
              <a:r>
                <a:rPr lang="en-US" altLang="zh-CN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dirty="0">
                  <a:solidFill>
                    <a:srgbClr val="7030A0"/>
                  </a:solidFill>
                </a:rPr>
                <a:t>：</a:t>
              </a:r>
            </a:p>
          </p:txBody>
        </p:sp>
      </p:grpSp>
      <p:grpSp>
        <p:nvGrpSpPr>
          <p:cNvPr id="5131" name="Group 40"/>
          <p:cNvGrpSpPr>
            <a:grpSpLocks/>
          </p:cNvGrpSpPr>
          <p:nvPr/>
        </p:nvGrpSpPr>
        <p:grpSpPr bwMode="auto">
          <a:xfrm>
            <a:off x="1003300" y="4281488"/>
            <a:ext cx="6273800" cy="487362"/>
            <a:chOff x="656" y="3137"/>
            <a:chExt cx="3952" cy="307"/>
          </a:xfrm>
        </p:grpSpPr>
        <p:pic>
          <p:nvPicPr>
            <p:cNvPr id="36888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" y="3137"/>
              <a:ext cx="30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9" name="Text Box 36"/>
            <p:cNvSpPr txBox="1">
              <a:spLocks noChangeArrowheads="1"/>
            </p:cNvSpPr>
            <p:nvPr/>
          </p:nvSpPr>
          <p:spPr bwMode="auto">
            <a:xfrm>
              <a:off x="656" y="3152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由</a:t>
              </a:r>
            </a:p>
          </p:txBody>
        </p:sp>
        <p:sp>
          <p:nvSpPr>
            <p:cNvPr id="36890" name="Text Box 37"/>
            <p:cNvSpPr txBox="1">
              <a:spLocks noChangeArrowheads="1"/>
            </p:cNvSpPr>
            <p:nvPr/>
          </p:nvSpPr>
          <p:spPr bwMode="auto">
            <a:xfrm>
              <a:off x="4048" y="3152"/>
              <a:ext cx="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，得</a:t>
              </a:r>
            </a:p>
          </p:txBody>
        </p:sp>
      </p:grp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819150" y="12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共轭梯度法－基本思想</a:t>
            </a: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660400" y="1711325"/>
            <a:ext cx="5867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线搜索法，要求用精确步长，且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lang="zh-CN" altLang="en-US" b="1"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(0)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-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(0)</a:t>
            </a: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&gt; 0</a:t>
            </a: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635000" y="677863"/>
            <a:ext cx="505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共轭梯度法：设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对称正定，考虑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6146800" y="1190625"/>
            <a:ext cx="2119313" cy="409575"/>
            <a:chOff x="5041900" y="1825624"/>
            <a:chExt cx="2119313" cy="409575"/>
          </a:xfrm>
        </p:grpSpPr>
        <p:sp>
          <p:nvSpPr>
            <p:cNvPr id="36886" name="左右箭头 15"/>
            <p:cNvSpPr>
              <a:spLocks noChangeArrowheads="1"/>
            </p:cNvSpPr>
            <p:nvPr/>
          </p:nvSpPr>
          <p:spPr bwMode="auto">
            <a:xfrm>
              <a:off x="5041900" y="1943100"/>
              <a:ext cx="800100" cy="152400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36887" name="Object 13"/>
            <p:cNvGraphicFramePr>
              <a:graphicFrameLocks noChangeAspect="1"/>
            </p:cNvGraphicFramePr>
            <p:nvPr/>
          </p:nvGraphicFramePr>
          <p:xfrm>
            <a:off x="5989638" y="1825624"/>
            <a:ext cx="11715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5" name="Equation" r:id="rId5" imgW="507780" imgH="177723" progId="Equation.DSMT4">
                    <p:embed/>
                  </p:oleObj>
                </mc:Choice>
                <mc:Fallback>
                  <p:oleObj name="Equation" r:id="rId5" imgW="507780" imgH="17772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9638" y="1825624"/>
                          <a:ext cx="11715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72" name="Picture 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1147763"/>
            <a:ext cx="51323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29"/>
          <p:cNvSpPr txBox="1">
            <a:spLocks noChangeArrowheads="1"/>
          </p:cNvSpPr>
          <p:nvPr/>
        </p:nvSpPr>
        <p:spPr bwMode="auto">
          <a:xfrm>
            <a:off x="1016000" y="3030538"/>
            <a:ext cx="722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ea typeface="黑体" pitchFamily="2" charset="-122"/>
              </a:rPr>
              <a:t>Gram-Schmidt </a:t>
            </a:r>
            <a:r>
              <a:rPr lang="zh-CN" altLang="en-US">
                <a:solidFill>
                  <a:schemeClr val="hlink"/>
                </a:solidFill>
                <a:ea typeface="黑体" pitchFamily="2" charset="-122"/>
              </a:rPr>
              <a:t>过程：由待定系数法，令</a:t>
            </a:r>
          </a:p>
        </p:txBody>
      </p:sp>
      <p:grpSp>
        <p:nvGrpSpPr>
          <p:cNvPr id="5129" name="Group 33"/>
          <p:cNvGrpSpPr>
            <a:grpSpLocks/>
          </p:cNvGrpSpPr>
          <p:nvPr/>
        </p:nvGrpSpPr>
        <p:grpSpPr bwMode="auto">
          <a:xfrm>
            <a:off x="1003300" y="2628900"/>
            <a:ext cx="8140700" cy="495300"/>
            <a:chOff x="648" y="2128"/>
            <a:chExt cx="5128" cy="312"/>
          </a:xfrm>
        </p:grpSpPr>
        <p:sp>
          <p:nvSpPr>
            <p:cNvPr id="36881" name="Text Box 32"/>
            <p:cNvSpPr txBox="1">
              <a:spLocks noChangeArrowheads="1"/>
            </p:cNvSpPr>
            <p:nvPr/>
          </p:nvSpPr>
          <p:spPr bwMode="auto">
            <a:xfrm>
              <a:off x="648" y="2128"/>
              <a:ext cx="2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            为                 中与</a:t>
              </a:r>
            </a:p>
          </p:txBody>
        </p:sp>
        <p:sp>
          <p:nvSpPr>
            <p:cNvPr id="36882" name="Text Box 10"/>
            <p:cNvSpPr txBox="1">
              <a:spLocks noChangeArrowheads="1"/>
            </p:cNvSpPr>
            <p:nvPr/>
          </p:nvSpPr>
          <p:spPr bwMode="auto">
            <a:xfrm>
              <a:off x="4640" y="2152"/>
              <a:ext cx="1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共轭的部分</a:t>
              </a:r>
            </a:p>
          </p:txBody>
        </p:sp>
        <p:pic>
          <p:nvPicPr>
            <p:cNvPr id="36883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" y="2148"/>
              <a:ext cx="17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4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" y="2143"/>
              <a:ext cx="53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5" name="Picture 3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143"/>
              <a:ext cx="74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30" name="Picture 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3424238"/>
            <a:ext cx="44862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3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0" y="4815336"/>
            <a:ext cx="6210300" cy="9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5588000"/>
            <a:ext cx="48831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52" name="Group 32"/>
          <p:cNvGrpSpPr>
            <a:grpSpLocks/>
          </p:cNvGrpSpPr>
          <p:nvPr/>
        </p:nvGrpSpPr>
        <p:grpSpPr bwMode="auto">
          <a:xfrm>
            <a:off x="7708900" y="3440113"/>
            <a:ext cx="731838" cy="1120775"/>
            <a:chOff x="4856" y="2167"/>
            <a:chExt cx="461" cy="706"/>
          </a:xfrm>
        </p:grpSpPr>
        <p:pic>
          <p:nvPicPr>
            <p:cNvPr id="36879" name="Picture 4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" y="2167"/>
              <a:ext cx="46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AutoShape 45"/>
            <p:cNvSpPr>
              <a:spLocks noChangeArrowheads="1"/>
            </p:cNvSpPr>
            <p:nvPr/>
          </p:nvSpPr>
          <p:spPr bwMode="auto">
            <a:xfrm rot="2611872" flipV="1">
              <a:off x="4866" y="2377"/>
              <a:ext cx="111" cy="496"/>
            </a:xfrm>
            <a:prstGeom prst="upArrow">
              <a:avLst>
                <a:gd name="adj1" fmla="val 50000"/>
                <a:gd name="adj2" fmla="val 1117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2397EC4-3028-4AC8-A936-16C149AF86F2}"/>
              </a:ext>
            </a:extLst>
          </p:cNvPr>
          <p:cNvSpPr txBox="1"/>
          <p:nvPr/>
        </p:nvSpPr>
        <p:spPr>
          <a:xfrm>
            <a:off x="990600" y="4998720"/>
            <a:ext cx="112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51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915988"/>
            <a:ext cx="6665912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819150" y="1270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共轭梯度法－具体算法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5146675" y="198120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算法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最多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次即终止！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67375" y="2641600"/>
            <a:ext cx="3457575" cy="1570038"/>
            <a:chOff x="3333" y="2115"/>
            <a:chExt cx="2178" cy="989"/>
          </a:xfrm>
        </p:grpSpPr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>
              <a:off x="3923" y="2115"/>
              <a:ext cx="15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计算量：</a:t>
              </a:r>
            </a:p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矩阵向量乘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(1)</a:t>
              </a:r>
            </a:p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内积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(2)</a:t>
              </a:r>
            </a:p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向量求和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(3)</a:t>
              </a:r>
            </a:p>
          </p:txBody>
        </p:sp>
        <p:sp>
          <p:nvSpPr>
            <p:cNvPr id="37895" name="AutoShape 8"/>
            <p:cNvSpPr>
              <a:spLocks noChangeArrowheads="1"/>
            </p:cNvSpPr>
            <p:nvPr/>
          </p:nvSpPr>
          <p:spPr bwMode="auto">
            <a:xfrm>
              <a:off x="3333" y="2704"/>
              <a:ext cx="590" cy="91"/>
            </a:xfrm>
            <a:prstGeom prst="leftArrow">
              <a:avLst>
                <a:gd name="adj1" fmla="val 50000"/>
                <a:gd name="adj2" fmla="val 162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共轭梯度法－算例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74700" y="1219200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.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利用共轭梯度法解方程组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Gx = b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，其中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812800" y="2725738"/>
            <a:ext cx="685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初始点                 终止条件</a:t>
            </a:r>
          </a:p>
        </p:txBody>
      </p:sp>
      <p:pic>
        <p:nvPicPr>
          <p:cNvPr id="389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644650"/>
            <a:ext cx="45259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2787650"/>
            <a:ext cx="24542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787650"/>
            <a:ext cx="2406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673225"/>
            <a:ext cx="38163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共轭梯度法之特点：矩阵向量乘积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092200" y="1244600"/>
            <a:ext cx="681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稀疏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矩阵与向量的乘积：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如求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y = Gv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，其中</a:t>
            </a:r>
            <a:endParaRPr lang="zh-CN" altLang="en-US" baseline="3000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949700"/>
            <a:ext cx="5527675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共轭梯度法－性质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1000" y="1403350"/>
            <a:ext cx="876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定理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设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</a:t>
            </a:r>
            <a:r>
              <a:rPr lang="en-US" altLang="zh-CN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是共轭梯度法中使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≠0</a:t>
            </a: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的最大整数，则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≤ 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，且对所有的</a:t>
            </a:r>
            <a:r>
              <a:rPr lang="zh-CN" altLang="en-US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1, …,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，下列事实成立：　</a:t>
            </a:r>
          </a:p>
        </p:txBody>
      </p:sp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193925"/>
            <a:ext cx="82200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6400800" y="22733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方向的共轭性</a:t>
            </a:r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6413500" y="27432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梯度的正交性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6375400" y="32512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下降性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700213"/>
            <a:ext cx="85344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36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FR</a:t>
            </a:r>
            <a:r>
              <a:rPr lang="zh-CN" altLang="en-US" sz="36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共轭梯度法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11200" y="1187450"/>
            <a:ext cx="709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不同：⊙ 梯度的计算    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⊙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步长的计算</a:t>
            </a: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5770563" y="4051598"/>
            <a:ext cx="317086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Fletcher-Reeves (1964)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3338" y="4660900"/>
            <a:ext cx="2620962" cy="950913"/>
            <a:chOff x="6383338" y="4660900"/>
            <a:chExt cx="2620962" cy="950913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383338" y="4660900"/>
              <a:ext cx="2620962" cy="950913"/>
              <a:chOff x="4021" y="2936"/>
              <a:chExt cx="1651" cy="599"/>
            </a:xfrm>
          </p:grpSpPr>
          <p:pic>
            <p:nvPicPr>
              <p:cNvPr id="41991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" y="3241"/>
                <a:ext cx="145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992" name="Text Box 10"/>
              <p:cNvSpPr txBox="1">
                <a:spLocks noChangeArrowheads="1"/>
              </p:cNvSpPr>
              <p:nvPr/>
            </p:nvSpPr>
            <p:spPr bwMode="auto">
              <a:xfrm>
                <a:off x="4168" y="2936"/>
                <a:ext cx="1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线搜索的参数</a:t>
                </a:r>
                <a:r>
                  <a:rPr lang="zh-CN" altLang="en-US" b="1">
                    <a:solidFill>
                      <a:schemeClr val="tx1"/>
                    </a:solidFill>
                  </a:rPr>
                  <a:t>：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670800" y="5118100"/>
              <a:ext cx="1181100" cy="461665"/>
            </a:xfrm>
            <a:prstGeom prst="rect">
              <a:avLst/>
            </a:prstGeom>
            <a:solidFill>
              <a:srgbClr val="92D050">
                <a:alpha val="62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51100" y="2222500"/>
            <a:ext cx="4165600" cy="461665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150" y="3355330"/>
            <a:ext cx="2082800" cy="461665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9150" y="3822998"/>
            <a:ext cx="2813050" cy="461665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5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14450" y="1111250"/>
            <a:ext cx="6985000" cy="401955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ea typeface="大黑体" charset="-122"/>
              </a:rPr>
              <a:t>最速下降法</a:t>
            </a:r>
            <a:r>
              <a:rPr lang="zh-CN" altLang="en-US" sz="2400" b="1">
                <a:ea typeface="大黑体" charset="-122"/>
              </a:rPr>
              <a:t>－收敛性与收敛速率</a:t>
            </a:r>
            <a:endParaRPr lang="zh-CN" altLang="en-US" sz="3600" b="1">
              <a:ea typeface="大黑体" charset="-122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ea typeface="大黑体" charset="-122"/>
              </a:rPr>
              <a:t>牛顿法</a:t>
            </a:r>
            <a:r>
              <a:rPr lang="zh-CN" altLang="en-US" sz="2400" b="1">
                <a:ea typeface="大黑体" charset="-122"/>
              </a:rPr>
              <a:t>－基本牛顿法和修正牛顿法</a:t>
            </a: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ea typeface="大黑体" charset="-122"/>
              </a:rPr>
              <a:t>拟牛顿法</a:t>
            </a:r>
            <a:r>
              <a:rPr lang="zh-CN" altLang="en-US" sz="2400" b="1">
                <a:ea typeface="大黑体" charset="-122"/>
              </a:rPr>
              <a:t>－割线方程、</a:t>
            </a:r>
            <a:r>
              <a:rPr lang="en-US" altLang="zh-CN" sz="2400" b="1">
                <a:ea typeface="大黑体" charset="-122"/>
              </a:rPr>
              <a:t>BFGS</a:t>
            </a:r>
            <a:r>
              <a:rPr lang="zh-CN" altLang="en-US" sz="2400" b="1">
                <a:ea typeface="大黑体" charset="-122"/>
              </a:rPr>
              <a:t>与</a:t>
            </a:r>
            <a:r>
              <a:rPr lang="en-US" altLang="zh-CN" sz="2400" b="1">
                <a:ea typeface="大黑体" charset="-122"/>
              </a:rPr>
              <a:t>DFP</a:t>
            </a:r>
            <a:r>
              <a:rPr lang="zh-CN" altLang="en-US" sz="2400" b="1">
                <a:ea typeface="大黑体" charset="-122"/>
              </a:rPr>
              <a:t>更新</a:t>
            </a: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2800" b="1">
                <a:ea typeface="大黑体" charset="-122"/>
              </a:rPr>
              <a:t>共轭梯度法</a:t>
            </a:r>
            <a:r>
              <a:rPr lang="zh-CN" altLang="en-US" sz="2400" b="1">
                <a:ea typeface="大黑体" charset="-122"/>
              </a:rPr>
              <a:t>－线性和非线性共轭梯度法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19150" y="101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其它著名版本的共轭梯度法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560388" y="4810125"/>
            <a:ext cx="828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严格凸二次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函数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+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精确线搜索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确定步长，四个算法相同！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560388" y="5276850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FR-CG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的理论分析最完善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PRP+-CG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的实际表现最好！</a:t>
            </a:r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5618163" y="3086398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Hestenes</a:t>
            </a:r>
            <a:r>
              <a:rPr lang="en-US" altLang="zh-CN" b="1" dirty="0">
                <a:solidFill>
                  <a:schemeClr val="tx1"/>
                </a:solidFill>
              </a:rPr>
              <a:t> –</a:t>
            </a:r>
            <a:r>
              <a:rPr lang="en-US" altLang="zh-CN" b="1" dirty="0" err="1">
                <a:solidFill>
                  <a:schemeClr val="tx1"/>
                </a:solidFill>
              </a:rPr>
              <a:t>Stiefel</a:t>
            </a:r>
            <a:r>
              <a:rPr lang="en-US" altLang="zh-CN" b="1" dirty="0">
                <a:solidFill>
                  <a:schemeClr val="tx1"/>
                </a:solidFill>
              </a:rPr>
              <a:t> (1952)</a:t>
            </a:r>
          </a:p>
        </p:txBody>
      </p:sp>
      <p:pic>
        <p:nvPicPr>
          <p:cNvPr id="4301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017588"/>
            <a:ext cx="4773613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141538"/>
            <a:ext cx="35766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814638"/>
            <a:ext cx="46672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870325"/>
            <a:ext cx="43100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4919663" y="1579563"/>
            <a:ext cx="3805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Polak-Ribi</a:t>
            </a:r>
            <a:r>
              <a:rPr lang="en-US" altLang="zh-CN" b="1" dirty="0" err="1"/>
              <a:t>é</a:t>
            </a:r>
            <a:r>
              <a:rPr lang="en-US" altLang="zh-CN" b="1" dirty="0" err="1">
                <a:solidFill>
                  <a:schemeClr val="tx1"/>
                </a:solidFill>
              </a:rPr>
              <a:t>re-Polyak</a:t>
            </a:r>
            <a:r>
              <a:rPr lang="en-US" altLang="zh-CN" b="1" dirty="0">
                <a:solidFill>
                  <a:schemeClr val="tx1"/>
                </a:solidFill>
              </a:rPr>
              <a:t>(1969)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5605463" y="4191298"/>
            <a:ext cx="2466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Dai –Yuan (1999)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/>
      <p:bldP spid="5570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06388" y="424338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终止条件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4630738" y="4646613"/>
            <a:ext cx="442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或者迭代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10000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次后终止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(*)</a:t>
            </a:r>
          </a:p>
        </p:txBody>
      </p:sp>
      <p:grpSp>
        <p:nvGrpSpPr>
          <p:cNvPr id="44036" name="Group 8"/>
          <p:cNvGrpSpPr>
            <a:grpSpLocks/>
          </p:cNvGrpSpPr>
          <p:nvPr/>
        </p:nvGrpSpPr>
        <p:grpSpPr bwMode="auto">
          <a:xfrm>
            <a:off x="295275" y="3751263"/>
            <a:ext cx="8524875" cy="457200"/>
            <a:chOff x="186" y="2771"/>
            <a:chExt cx="5370" cy="288"/>
          </a:xfrm>
        </p:grpSpPr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86" y="2771"/>
              <a:ext cx="4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⊙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非精确线搜索：满足强</a:t>
              </a:r>
              <a:r>
                <a:rPr kumimoji="0"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Wolfe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条件，参数</a:t>
              </a:r>
            </a:p>
          </p:txBody>
        </p:sp>
        <p:pic>
          <p:nvPicPr>
            <p:cNvPr id="44042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2795"/>
              <a:ext cx="168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共轭梯度法－数值表现</a:t>
            </a:r>
          </a:p>
        </p:txBody>
      </p:sp>
      <p:pic>
        <p:nvPicPr>
          <p:cNvPr id="4403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668838"/>
            <a:ext cx="3733800" cy="366712"/>
          </a:xfrm>
          <a:prstGeom prst="rect">
            <a:avLst/>
          </a:prstGeom>
          <a:solidFill>
            <a:srgbClr val="92D050"/>
          </a:solidFill>
          <a:ln cmpd="dbl">
            <a:solidFill>
              <a:srgbClr val="CC0000"/>
            </a:solidFill>
          </a:ln>
          <a:extLst/>
        </p:spPr>
      </p:pic>
      <p:pic>
        <p:nvPicPr>
          <p:cNvPr id="44039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268413"/>
            <a:ext cx="8574088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ext Box 16"/>
          <p:cNvSpPr txBox="1">
            <a:spLocks noChangeArrowheads="1"/>
          </p:cNvSpPr>
          <p:nvPr/>
        </p:nvSpPr>
        <p:spPr bwMode="auto">
          <a:xfrm>
            <a:off x="749300" y="52070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这个经验终止条件有借鉴价值！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74650" y="406400"/>
            <a:ext cx="87693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共轭梯度法－二次终止与重新启动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88975" y="1550988"/>
            <a:ext cx="5953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</a:t>
            </a:r>
            <a:r>
              <a:rPr kumimoji="0" lang="en-US" altLang="zh-CN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次后，置                     可以证明</a:t>
            </a:r>
          </a:p>
        </p:txBody>
      </p:sp>
      <p:sp>
        <p:nvSpPr>
          <p:cNvPr id="45060" name="Text Box 9"/>
          <p:cNvSpPr txBox="1">
            <a:spLocks noChangeArrowheads="1"/>
          </p:cNvSpPr>
          <p:nvPr/>
        </p:nvSpPr>
        <p:spPr bwMode="auto">
          <a:xfrm>
            <a:off x="6286500" y="2209800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i="1"/>
              <a:t>n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步二次收敛</a:t>
            </a:r>
          </a:p>
        </p:txBody>
      </p:sp>
      <p:sp>
        <p:nvSpPr>
          <p:cNvPr id="45061" name="Text Box 12"/>
          <p:cNvSpPr txBox="1">
            <a:spLocks noChangeArrowheads="1"/>
          </p:cNvSpPr>
          <p:nvPr/>
        </p:nvSpPr>
        <p:spPr bwMode="auto">
          <a:xfrm>
            <a:off x="723900" y="2979738"/>
            <a:ext cx="450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⊙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实用的重新启动准则：</a:t>
            </a:r>
          </a:p>
        </p:txBody>
      </p: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1181100" y="4364038"/>
            <a:ext cx="4152900" cy="461962"/>
            <a:chOff x="752" y="2941"/>
            <a:chExt cx="2616" cy="291"/>
          </a:xfrm>
        </p:grpSpPr>
        <p:sp>
          <p:nvSpPr>
            <p:cNvPr id="45066" name="Text Box 14"/>
            <p:cNvSpPr txBox="1">
              <a:spLocks noChangeArrowheads="1"/>
            </p:cNvSpPr>
            <p:nvPr/>
          </p:nvSpPr>
          <p:spPr bwMode="auto">
            <a:xfrm>
              <a:off x="752" y="2941"/>
              <a:ext cx="26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其中参数      的典型值是 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0.1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45067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" y="2995"/>
              <a:ext cx="22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06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251075"/>
            <a:ext cx="49672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3444875"/>
            <a:ext cx="2660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617663"/>
            <a:ext cx="1516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819150" y="114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预条件共轭梯度法－共轭梯度法的收敛速率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471488" y="1154113"/>
            <a:ext cx="831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如果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的特征值，则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迭代最多在 </a:t>
            </a:r>
            <a:r>
              <a:rPr kumimoji="0" lang="en-US" altLang="zh-CN" b="1" i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b="1" i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en-US" altLang="zh-CN" i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步内终止</a:t>
            </a: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509588" y="1620838"/>
            <a:ext cx="8099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如果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的特征值出现在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不同的群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 将在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 </a:t>
            </a:r>
          </a:p>
          <a:p>
            <a:pPr eaLnBrk="1" hangingPunct="1"/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步后得到问题的近似解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47688" y="2676525"/>
            <a:ext cx="7783512" cy="4006850"/>
            <a:chOff x="547688" y="2676525"/>
            <a:chExt cx="7783512" cy="4006850"/>
          </a:xfrm>
        </p:grpSpPr>
        <p:grpSp>
          <p:nvGrpSpPr>
            <p:cNvPr id="46087" name="组合 1"/>
            <p:cNvGrpSpPr>
              <a:grpSpLocks/>
            </p:cNvGrpSpPr>
            <p:nvPr/>
          </p:nvGrpSpPr>
          <p:grpSpPr bwMode="auto">
            <a:xfrm>
              <a:off x="622300" y="5564188"/>
              <a:ext cx="7708900" cy="1119187"/>
              <a:chOff x="622300" y="5564188"/>
              <a:chExt cx="7708900" cy="1119187"/>
            </a:xfrm>
          </p:grpSpPr>
          <p:sp>
            <p:nvSpPr>
              <p:cNvPr id="46089" name="Text Box 9"/>
              <p:cNvSpPr txBox="1">
                <a:spLocks noChangeArrowheads="1"/>
              </p:cNvSpPr>
              <p:nvPr/>
            </p:nvSpPr>
            <p:spPr bwMode="auto">
              <a:xfrm>
                <a:off x="622300" y="5564188"/>
                <a:ext cx="77089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实线：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5</a:t>
                </a: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个大特征值，其余的靠近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;   </a:t>
                </a: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虚线：特征值服从均匀分布</a:t>
                </a:r>
              </a:p>
            </p:txBody>
          </p:sp>
          <p:graphicFrame>
            <p:nvGraphicFramePr>
              <p:cNvPr id="46090" name="Object 13"/>
              <p:cNvGraphicFramePr>
                <a:graphicFrameLocks noChangeAspect="1"/>
              </p:cNvGraphicFramePr>
              <p:nvPr/>
            </p:nvGraphicFramePr>
            <p:xfrm>
              <a:off x="628650" y="5880100"/>
              <a:ext cx="4129088" cy="803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27" name="Visio" r:id="rId3" imgW="2604861" imgH="506537" progId="Visio.Drawing.11">
                      <p:embed/>
                    </p:oleObj>
                  </mc:Choice>
                  <mc:Fallback>
                    <p:oleObj name="Visio" r:id="rId3" imgW="2604861" imgH="506537" progId="Visio.Drawing.11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650" y="5880100"/>
                            <a:ext cx="4129088" cy="803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088" name="Object 14"/>
            <p:cNvGraphicFramePr>
              <a:graphicFrameLocks noChangeAspect="1"/>
            </p:cNvGraphicFramePr>
            <p:nvPr/>
          </p:nvGraphicFramePr>
          <p:xfrm>
            <a:off x="547688" y="2676525"/>
            <a:ext cx="4222750" cy="292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28" name="Visio" r:id="rId5" imgW="3121802" imgH="2165949" progId="Visio.Drawing.11">
                    <p:embed/>
                  </p:oleObj>
                </mc:Choice>
                <mc:Fallback>
                  <p:oleObj name="Visio" r:id="rId5" imgW="3121802" imgH="2165949" progId="Visio.Drawing.11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88" y="2676525"/>
                          <a:ext cx="4222750" cy="2928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4" name="Object 15"/>
          <p:cNvGraphicFramePr>
            <a:graphicFrameLocks noChangeAspect="1"/>
          </p:cNvGraphicFramePr>
          <p:nvPr/>
        </p:nvGraphicFramePr>
        <p:xfrm>
          <a:off x="4702175" y="2667000"/>
          <a:ext cx="4221163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9" name="Visio" r:id="rId7" imgW="3121802" imgH="2178629" progId="Visio.Drawing.11">
                  <p:embed/>
                </p:oleObj>
              </mc:Choice>
              <mc:Fallback>
                <p:oleObj name="Visio" r:id="rId7" imgW="3121802" imgH="217862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2667000"/>
                        <a:ext cx="4221163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/>
      <p:bldP spid="5601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819150" y="1270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预条件共轭梯度法－预条件</a:t>
            </a:r>
          </a:p>
        </p:txBody>
      </p:sp>
      <p:pic>
        <p:nvPicPr>
          <p:cNvPr id="5621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3411538"/>
            <a:ext cx="2047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4957763"/>
            <a:ext cx="4981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2500" y="3384550"/>
            <a:ext cx="5032375" cy="723900"/>
            <a:chOff x="600" y="2500"/>
            <a:chExt cx="3170" cy="456"/>
          </a:xfrm>
        </p:grpSpPr>
        <p:pic>
          <p:nvPicPr>
            <p:cNvPr id="4711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" y="2500"/>
              <a:ext cx="272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0" name="Text Box 14"/>
            <p:cNvSpPr txBox="1">
              <a:spLocks noChangeArrowheads="1"/>
            </p:cNvSpPr>
            <p:nvPr/>
          </p:nvSpPr>
          <p:spPr bwMode="auto">
            <a:xfrm>
              <a:off x="600" y="2584"/>
              <a:ext cx="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例</a:t>
              </a:r>
              <a:r>
                <a:rPr lang="en-US" altLang="zh-CN" b="1"/>
                <a:t>.</a:t>
              </a:r>
            </a:p>
          </p:txBody>
        </p:sp>
      </p:grpSp>
      <p:pic>
        <p:nvPicPr>
          <p:cNvPr id="4711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020763"/>
            <a:ext cx="51323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2" name="Group 24"/>
          <p:cNvGrpSpPr>
            <a:grpSpLocks/>
          </p:cNvGrpSpPr>
          <p:nvPr/>
        </p:nvGrpSpPr>
        <p:grpSpPr bwMode="auto">
          <a:xfrm>
            <a:off x="793750" y="1600200"/>
            <a:ext cx="6686550" cy="457200"/>
            <a:chOff x="500" y="1008"/>
            <a:chExt cx="4212" cy="288"/>
          </a:xfrm>
        </p:grpSpPr>
        <p:sp>
          <p:nvSpPr>
            <p:cNvPr id="47117" name="Text Box 3"/>
            <p:cNvSpPr txBox="1">
              <a:spLocks noChangeArrowheads="1"/>
            </p:cNvSpPr>
            <p:nvPr/>
          </p:nvSpPr>
          <p:spPr bwMode="auto">
            <a:xfrm>
              <a:off x="500" y="1008"/>
              <a:ext cx="4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预条件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 构造</a:t>
              </a:r>
              <a:r>
                <a:rPr kumimoji="0"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非奇异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矩阵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令        ，则</a:t>
              </a:r>
            </a:p>
          </p:txBody>
        </p:sp>
        <p:pic>
          <p:nvPicPr>
            <p:cNvPr id="47118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" y="1061"/>
              <a:ext cx="75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224088"/>
            <a:ext cx="736758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1" name="Group 24"/>
          <p:cNvGrpSpPr>
            <a:grpSpLocks/>
          </p:cNvGrpSpPr>
          <p:nvPr/>
        </p:nvGrpSpPr>
        <p:grpSpPr bwMode="auto">
          <a:xfrm>
            <a:off x="914400" y="5608638"/>
            <a:ext cx="7874000" cy="830262"/>
            <a:chOff x="1016" y="1597"/>
            <a:chExt cx="4960" cy="523"/>
          </a:xfrm>
        </p:grpSpPr>
        <p:sp>
          <p:nvSpPr>
            <p:cNvPr id="47115" name="Text Box 5"/>
            <p:cNvSpPr txBox="1">
              <a:spLocks noChangeArrowheads="1"/>
            </p:cNvSpPr>
            <p:nvPr/>
          </p:nvSpPr>
          <p:spPr bwMode="auto">
            <a:xfrm>
              <a:off x="1016" y="1597"/>
              <a:ext cx="496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50000"/>
                </a:spcAft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不必显式执行变换！用共轭梯度法极小化           ，再变换回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所在空间，即可得预条件共轭梯度法。用到</a:t>
              </a:r>
              <a:r>
                <a:rPr lang="en-US" altLang="zh-CN" b="1" i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M </a:t>
              </a:r>
              <a:r>
                <a:rPr lang="en-US" altLang="zh-CN" b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=</a:t>
              </a:r>
              <a:r>
                <a:rPr lang="en-US" altLang="zh-CN" b="1" i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b="1" baseline="3000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T</a:t>
              </a:r>
              <a:r>
                <a:rPr lang="en-US" altLang="zh-CN" b="1" i="1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47116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" y="1624"/>
              <a:ext cx="51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1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135438"/>
            <a:ext cx="40957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595688"/>
            <a:ext cx="54514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</a:t>
            </a:r>
          </a:p>
        </p:txBody>
      </p:sp>
      <p:grpSp>
        <p:nvGrpSpPr>
          <p:cNvPr id="48134" name="Group 15"/>
          <p:cNvGrpSpPr>
            <a:grpSpLocks/>
          </p:cNvGrpSpPr>
          <p:nvPr/>
        </p:nvGrpSpPr>
        <p:grpSpPr bwMode="auto">
          <a:xfrm>
            <a:off x="4716463" y="4529138"/>
            <a:ext cx="3803650" cy="835025"/>
            <a:chOff x="3115" y="2813"/>
            <a:chExt cx="2396" cy="526"/>
          </a:xfrm>
        </p:grpSpPr>
        <p:sp>
          <p:nvSpPr>
            <p:cNvPr id="48150" name="Line 16"/>
            <p:cNvSpPr>
              <a:spLocks noChangeShapeType="1"/>
            </p:cNvSpPr>
            <p:nvPr/>
          </p:nvSpPr>
          <p:spPr bwMode="auto">
            <a:xfrm flipV="1">
              <a:off x="4456" y="2813"/>
              <a:ext cx="0" cy="227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Text Box 17"/>
            <p:cNvSpPr txBox="1">
              <a:spLocks noChangeArrowheads="1"/>
            </p:cNvSpPr>
            <p:nvPr/>
          </p:nvSpPr>
          <p:spPr bwMode="auto">
            <a:xfrm>
              <a:off x="3115" y="3045"/>
              <a:ext cx="2396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预条件子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preconditioner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</a:p>
          </p:txBody>
        </p:sp>
      </p:grpSp>
      <p:pic>
        <p:nvPicPr>
          <p:cNvPr id="48135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414588"/>
            <a:ext cx="7367587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3074988"/>
            <a:ext cx="42957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6197600" y="1254125"/>
            <a:ext cx="2119313" cy="409575"/>
            <a:chOff x="5041900" y="1825624"/>
            <a:chExt cx="2119313" cy="409575"/>
          </a:xfrm>
        </p:grpSpPr>
        <p:sp>
          <p:nvSpPr>
            <p:cNvPr id="48148" name="左右箭头 15"/>
            <p:cNvSpPr>
              <a:spLocks noChangeArrowheads="1"/>
            </p:cNvSpPr>
            <p:nvPr/>
          </p:nvSpPr>
          <p:spPr bwMode="auto">
            <a:xfrm>
              <a:off x="5041900" y="1943100"/>
              <a:ext cx="800100" cy="152400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p:graphicFrame>
          <p:nvGraphicFramePr>
            <p:cNvPr id="48149" name="Object 13"/>
            <p:cNvGraphicFramePr>
              <a:graphicFrameLocks noChangeAspect="1"/>
            </p:cNvGraphicFramePr>
            <p:nvPr/>
          </p:nvGraphicFramePr>
          <p:xfrm>
            <a:off x="5989638" y="1825624"/>
            <a:ext cx="11715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64" name="Equation" r:id="rId6" imgW="507780" imgH="177723" progId="Equation.DSMT4">
                    <p:embed/>
                  </p:oleObj>
                </mc:Choice>
                <mc:Fallback>
                  <p:oleObj name="Equation" r:id="rId6" imgW="507780" imgH="177723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9638" y="1825624"/>
                          <a:ext cx="11715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198563"/>
            <a:ext cx="51323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93750" y="1905000"/>
            <a:ext cx="6686550" cy="457200"/>
            <a:chOff x="793750" y="1905000"/>
            <a:chExt cx="6686550" cy="457200"/>
          </a:xfrm>
        </p:grpSpPr>
        <p:sp>
          <p:nvSpPr>
            <p:cNvPr id="48146" name="Text Box 3"/>
            <p:cNvSpPr txBox="1">
              <a:spLocks noChangeArrowheads="1"/>
            </p:cNvSpPr>
            <p:nvPr/>
          </p:nvSpPr>
          <p:spPr bwMode="auto">
            <a:xfrm>
              <a:off x="793750" y="1905000"/>
              <a:ext cx="668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预条件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 构造非奇异矩阵</a:t>
              </a:r>
              <a:r>
                <a:rPr kumimoji="0"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,</a:t>
              </a:r>
              <a:r>
                <a:rPr kumimoji="0"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令        ，则</a:t>
              </a:r>
            </a:p>
          </p:txBody>
        </p:sp>
        <p:pic>
          <p:nvPicPr>
            <p:cNvPr id="48147" name="Picture 3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075" y="2001838"/>
              <a:ext cx="1198563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8142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272088"/>
            <a:ext cx="49053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3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943600"/>
            <a:ext cx="23955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3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6048375"/>
            <a:ext cx="4794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004888" y="4025900"/>
            <a:ext cx="6010275" cy="457200"/>
            <a:chOff x="966789" y="4305300"/>
            <a:chExt cx="6010274" cy="457200"/>
          </a:xfrm>
        </p:grpSpPr>
        <p:pic>
          <p:nvPicPr>
            <p:cNvPr id="6" name="Picture 2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5" y="4330700"/>
              <a:ext cx="174783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419600" y="4305300"/>
              <a:ext cx="1003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</a:t>
              </a:r>
            </a:p>
          </p:txBody>
        </p:sp>
        <p:pic>
          <p:nvPicPr>
            <p:cNvPr id="48145" name="Picture 2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9" y="4374235"/>
              <a:ext cx="3465511" cy="356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2011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4556125"/>
            <a:ext cx="45402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163638"/>
            <a:ext cx="6908800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513681-58AD-4AE8-8812-9AC25BF320E2}"/>
              </a:ext>
            </a:extLst>
          </p:cNvPr>
          <p:cNvSpPr txBox="1"/>
          <p:nvPr/>
        </p:nvSpPr>
        <p:spPr>
          <a:xfrm>
            <a:off x="3225800" y="5752326"/>
            <a:ext cx="1270000" cy="319297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0EAFE-E82C-4696-8AF9-277981B1D8C6}"/>
              </a:ext>
            </a:extLst>
          </p:cNvPr>
          <p:cNvSpPr txBox="1"/>
          <p:nvPr/>
        </p:nvSpPr>
        <p:spPr>
          <a:xfrm>
            <a:off x="3891280" y="5130800"/>
            <a:ext cx="904240" cy="707886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660A5-CECE-41A9-B13D-20E285BA39F3}"/>
              </a:ext>
            </a:extLst>
          </p:cNvPr>
          <p:cNvSpPr txBox="1"/>
          <p:nvPr/>
        </p:nvSpPr>
        <p:spPr>
          <a:xfrm>
            <a:off x="2768600" y="2676808"/>
            <a:ext cx="1270000" cy="319297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48FA18-940A-424D-BD33-C484453467E4}"/>
              </a:ext>
            </a:extLst>
          </p:cNvPr>
          <p:cNvSpPr txBox="1"/>
          <p:nvPr/>
        </p:nvSpPr>
        <p:spPr>
          <a:xfrm>
            <a:off x="2372360" y="4887703"/>
            <a:ext cx="1803400" cy="25738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0ECF77-FB20-4C7C-A307-9C3F26E8A085}"/>
              </a:ext>
            </a:extLst>
          </p:cNvPr>
          <p:cNvSpPr txBox="1"/>
          <p:nvPr/>
        </p:nvSpPr>
        <p:spPr>
          <a:xfrm>
            <a:off x="2113280" y="2378782"/>
            <a:ext cx="1803400" cy="25738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39775" y="129698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预条件共轭梯度法－算例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473200" y="1849438"/>
            <a:ext cx="706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其中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15×15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的对角矩阵，且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i="1" baseline="-25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ii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=1, ... , 15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2314575"/>
            <a:ext cx="2200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11300" y="2857500"/>
            <a:ext cx="6757988" cy="957263"/>
            <a:chOff x="952" y="1800"/>
            <a:chExt cx="4257" cy="603"/>
          </a:xfrm>
        </p:grpSpPr>
        <p:sp>
          <p:nvSpPr>
            <p:cNvPr id="50188" name="Text Box 8"/>
            <p:cNvSpPr txBox="1">
              <a:spLocks noChangeArrowheads="1"/>
            </p:cNvSpPr>
            <p:nvPr/>
          </p:nvSpPr>
          <p:spPr bwMode="auto">
            <a:xfrm>
              <a:off x="952" y="1800"/>
              <a:ext cx="4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取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15×15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的对角矩阵，且 </a:t>
              </a:r>
            </a:p>
          </p:txBody>
        </p:sp>
        <p:pic>
          <p:nvPicPr>
            <p:cNvPr id="5018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2117"/>
              <a:ext cx="41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24000" y="3987800"/>
            <a:ext cx="6792913" cy="890588"/>
            <a:chOff x="960" y="2512"/>
            <a:chExt cx="4279" cy="561"/>
          </a:xfrm>
        </p:grpSpPr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960" y="2512"/>
              <a:ext cx="4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M 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=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T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15×15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的对角矩阵，且 </a:t>
              </a:r>
            </a:p>
          </p:txBody>
        </p:sp>
        <p:pic>
          <p:nvPicPr>
            <p:cNvPr id="50187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" y="2863"/>
              <a:ext cx="420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1574800" y="23241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>
                <a:solidFill>
                  <a:schemeClr val="tx1"/>
                </a:solidFill>
              </a:rPr>
              <a:t> = (1,  … , 1)</a:t>
            </a:r>
            <a:r>
              <a:rPr lang="en-US" altLang="zh-CN" b="1" baseline="30000">
                <a:solidFill>
                  <a:schemeClr val="tx1"/>
                </a:solidFill>
              </a:rPr>
              <a:t>T</a:t>
            </a:r>
            <a:endParaRPr lang="zh-CN" altLang="en-US" b="1" baseline="30000">
              <a:solidFill>
                <a:schemeClr val="tx1"/>
              </a:solidFill>
            </a:endParaRPr>
          </a:p>
        </p:txBody>
      </p:sp>
      <p:graphicFrame>
        <p:nvGraphicFramePr>
          <p:cNvPr id="50185" name="Object 13"/>
          <p:cNvGraphicFramePr>
            <a:graphicFrameLocks noChangeAspect="1"/>
          </p:cNvGraphicFramePr>
          <p:nvPr/>
        </p:nvGraphicFramePr>
        <p:xfrm>
          <a:off x="1658938" y="1330325"/>
          <a:ext cx="117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Equation" r:id="rId6" imgW="507780" imgH="177723" progId="Equation.DSMT4">
                  <p:embed/>
                </p:oleObj>
              </mc:Choice>
              <mc:Fallback>
                <p:oleObj name="Equation" r:id="rId6" imgW="507780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330325"/>
                        <a:ext cx="1171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预条件共轭梯度法－算例的结果</a:t>
            </a:r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095375"/>
            <a:ext cx="7961312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共轭梯度法－实用预条件子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68325" y="1146175"/>
            <a:ext cx="802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目前研究的热点－寻求较好的预条件子</a:t>
            </a:r>
          </a:p>
        </p:txBody>
      </p:sp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717550" y="1704975"/>
            <a:ext cx="7510463" cy="1781175"/>
          </a:xfrm>
          <a:prstGeom prst="rect">
            <a:avLst/>
          </a:prstGeom>
          <a:solidFill>
            <a:srgbClr val="FFFF99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构造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使得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⑴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对称正定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(2)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</a:t>
            </a:r>
            <a:r>
              <a:rPr kumimoji="0"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-1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良态或极端特征值的数目少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(3)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My 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易于求解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68313" y="368300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特殊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矩阵有好的预条件策略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PDEs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离散化后所得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468313" y="41529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一般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矩阵的预条件策略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828675" y="4624388"/>
            <a:ext cx="439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◇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对称连续超松弛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SSOR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67304" name="Text Box 8"/>
          <p:cNvSpPr txBox="1">
            <a:spLocks noChangeArrowheads="1"/>
          </p:cNvSpPr>
          <p:nvPr/>
        </p:nvSpPr>
        <p:spPr bwMode="auto">
          <a:xfrm>
            <a:off x="839788" y="5056188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◇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不完全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Cholesky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分解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(*****)</a:t>
            </a:r>
          </a:p>
        </p:txBody>
      </p:sp>
      <p:sp>
        <p:nvSpPr>
          <p:cNvPr id="567305" name="Text Box 9"/>
          <p:cNvSpPr txBox="1">
            <a:spLocks noChangeArrowheads="1"/>
          </p:cNvSpPr>
          <p:nvPr/>
        </p:nvSpPr>
        <p:spPr bwMode="auto">
          <a:xfrm>
            <a:off x="815975" y="5462588"/>
            <a:ext cx="439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◇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带状预条件子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567301" grpId="0"/>
      <p:bldP spid="567302" grpId="0"/>
      <p:bldP spid="567303" grpId="0"/>
      <p:bldP spid="567304" grpId="0"/>
      <p:bldP spid="567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 b="1">
                <a:solidFill>
                  <a:srgbClr val="0070C0"/>
                </a:solidFill>
                <a:ea typeface="大黑体" charset="-122"/>
              </a:rPr>
              <a:t>最速下降法</a:t>
            </a:r>
          </a:p>
          <a:p>
            <a:pPr algn="ctr"/>
            <a:endParaRPr lang="en-US" altLang="zh-CN" sz="4800" b="1">
              <a:solidFill>
                <a:srgbClr val="0070C0"/>
              </a:solidFill>
              <a:ea typeface="大黑体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900" y="482600"/>
            <a:ext cx="786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重球法－带动量的梯度下降法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7000" y="1803400"/>
                <a:ext cx="6324600" cy="51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𝛁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0" y="1803400"/>
                <a:ext cx="6324600" cy="5162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3600" y="2971800"/>
                <a:ext cx="779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算法线性收敛，且选择最优的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使算法的收敛因子是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971800"/>
                <a:ext cx="7797800" cy="461665"/>
              </a:xfrm>
              <a:prstGeom prst="rect">
                <a:avLst/>
              </a:prstGeom>
              <a:blipFill>
                <a:blip r:embed="rId3"/>
                <a:stretch>
                  <a:fillRect l="-1095" t="-14667" r="-31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3650" y="3649365"/>
                <a:ext cx="6324600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𝐦𝐚𝐱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𝐦</m:t>
                                  </m:r>
                                  <m:r>
                                    <a:rPr lang="en-US" altLang="zh-CN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𝐢𝐧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𝐦𝐚𝐱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𝐦𝐢𝐧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𝜿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</m:d>
                            </m:e>
                          </m:ra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50" y="3649365"/>
                <a:ext cx="6324600" cy="1060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50900" y="4875396"/>
            <a:ext cx="786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通常认为，与梯度法相比，重球法不易陷入较“浅”的局部极小点；而且对于函数很平或很陡的复杂问题，该算法的性能会更好</a:t>
            </a:r>
            <a:r>
              <a:rPr lang="en-US" altLang="zh-CN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2500" y="1342483"/>
                <a:ext cx="1993900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给定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342483"/>
                <a:ext cx="1993900" cy="476990"/>
              </a:xfrm>
              <a:prstGeom prst="rect">
                <a:avLst/>
              </a:prstGeom>
              <a:blipFill rotWithShape="1">
                <a:blip r:embed="rId5"/>
                <a:stretch>
                  <a:fillRect l="-4587" t="-11538" b="-24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28700" y="2279363"/>
                <a:ext cx="1708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</a:rPr>
                        <m:t>,⋯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279363"/>
                <a:ext cx="170854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标注 8"/>
              <p:cNvSpPr/>
              <p:nvPr/>
            </p:nvSpPr>
            <p:spPr bwMode="auto">
              <a:xfrm>
                <a:off x="6083300" y="1213944"/>
                <a:ext cx="1257300" cy="551359"/>
              </a:xfrm>
              <a:prstGeom prst="wedgeRectCallou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/>
                              <a:ea typeface="宋体" pitchFamily="2" charset="-122"/>
                            </a:rPr>
                            <m:t>(</m:t>
                          </m:r>
                          <m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/>
                              <a:ea typeface="宋体" pitchFamily="2" charset="-122"/>
                            </a:rPr>
                            <m:t>𝒌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/>
                              <a:ea typeface="宋体" pitchFamily="2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3300" y="1213944"/>
                <a:ext cx="1257300" cy="551359"/>
              </a:xfrm>
              <a:prstGeom prst="wedgeRectCallou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</a:t>
            </a:r>
          </a:p>
          <a:p>
            <a:pPr algn="ctr"/>
            <a:r>
              <a:rPr lang="en-US" altLang="zh-CN" sz="5400" b="1">
                <a:solidFill>
                  <a:srgbClr val="0070C0"/>
                </a:solidFill>
                <a:ea typeface="大黑体" charset="-122"/>
              </a:rPr>
              <a:t>Quasi-Newton Method</a:t>
            </a:r>
          </a:p>
          <a:p>
            <a:pPr algn="ctr"/>
            <a:endParaRPr lang="en-US" altLang="zh-CN" sz="4800" b="1">
              <a:solidFill>
                <a:srgbClr val="0070C0"/>
              </a:solidFill>
              <a:ea typeface="大黑体" charset="-122"/>
            </a:endParaRP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892175" y="4303713"/>
            <a:ext cx="776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启迪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：近似是构造优化方法的利器！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749300" y="1638300"/>
            <a:ext cx="84963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拟牛顿法的思想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拟牛顿方程及其内涵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拟牛顿方向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拟牛顿法的理论与实现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曲率条件与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Wolfe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准则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强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Wolfe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准则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满足拟牛顿方程的两种矩阵构造方法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DFP&amp;BFGS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一定条件下是超线性收敛的</a:t>
            </a:r>
          </a:p>
        </p:txBody>
      </p:sp>
      <p:sp>
        <p:nvSpPr>
          <p:cNvPr id="54275" name="TextBox 2"/>
          <p:cNvSpPr txBox="1">
            <a:spLocks noChangeArrowheads="1"/>
          </p:cNvSpPr>
          <p:nvPr/>
        </p:nvSpPr>
        <p:spPr bwMode="auto">
          <a:xfrm>
            <a:off x="18542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28638" y="861517"/>
            <a:ext cx="8356600" cy="979488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                       且满足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拟牛顿</a:t>
            </a:r>
            <a:r>
              <a:rPr lang="en-US" altLang="zh-CN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割线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方程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k-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1)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k-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1)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endParaRPr lang="zh-CN" altLang="en-US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其中</a:t>
            </a:r>
            <a:r>
              <a:rPr lang="zh-CN" altLang="en-US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k-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1) 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-1)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, 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-1) 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 </a:t>
            </a:r>
            <a:r>
              <a:rPr lang="en-US" altLang="zh-CN" sz="28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-1)</a:t>
            </a:r>
            <a:r>
              <a:rPr lang="en-US" altLang="zh-CN" sz="28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3050" y="241300"/>
            <a:ext cx="63817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拟牛顿法－概述</a:t>
            </a:r>
            <a:endParaRPr lang="en-US" altLang="zh-CN" sz="3600" b="1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58800" y="841673"/>
            <a:ext cx="307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假设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正定</a:t>
            </a:r>
            <a:endParaRPr lang="en-US" altLang="zh-CN" sz="2800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579438" y="5462588"/>
            <a:ext cx="764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b="1">
                <a:solidFill>
                  <a:schemeClr val="tx1"/>
                </a:solidFill>
              </a:rPr>
              <a:t>⊙</a:t>
            </a:r>
            <a:r>
              <a:rPr kumimoji="0" lang="en-US" altLang="zh-CN" b="1">
                <a:solidFill>
                  <a:schemeClr val="tx1"/>
                </a:solidFill>
              </a:rPr>
              <a:t> </a:t>
            </a:r>
            <a:r>
              <a:rPr kumimoji="0"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优点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与牛顿法相比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：只需一阶导数；每次迭代只需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     </a:t>
            </a:r>
            <a:r>
              <a:rPr kumimoji="0" lang="en-US" altLang="zh-CN" b="1" i="1">
                <a:solidFill>
                  <a:schemeClr val="tx1"/>
                </a:solidFill>
              </a:rPr>
              <a:t>O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</a:rPr>
              <a:t>n</a:t>
            </a:r>
            <a:r>
              <a:rPr kumimoji="0" lang="en-US" altLang="zh-CN" b="1" baseline="30000">
                <a:solidFill>
                  <a:schemeClr val="tx1"/>
                </a:solidFill>
              </a:rPr>
              <a:t>2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次乘法运算</a:t>
            </a:r>
            <a:r>
              <a:rPr kumimoji="0" lang="zh-CN" altLang="en-US" b="1">
                <a:solidFill>
                  <a:schemeClr val="tx1"/>
                </a:solidFill>
              </a:rPr>
              <a:t>；</a:t>
            </a:r>
            <a:r>
              <a:rPr kumimoji="0" lang="en-US" altLang="zh-CN" b="1" i="1">
                <a:solidFill>
                  <a:schemeClr val="tx1"/>
                </a:solidFill>
              </a:rPr>
              <a:t>H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)</a:t>
            </a:r>
            <a:r>
              <a:rPr kumimoji="0" lang="en-US" altLang="zh-CN" b="1">
                <a:solidFill>
                  <a:schemeClr val="tx1"/>
                </a:solidFill>
              </a:rPr>
              <a:t>(</a:t>
            </a:r>
            <a:r>
              <a:rPr kumimoji="0" lang="en-US" altLang="zh-CN" b="1" i="1">
                <a:solidFill>
                  <a:schemeClr val="tx1"/>
                </a:solidFill>
              </a:rPr>
              <a:t>B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)</a:t>
            </a:r>
            <a:r>
              <a:rPr kumimoji="0" lang="en-US" altLang="zh-CN" b="1">
                <a:solidFill>
                  <a:schemeClr val="tx1"/>
                </a:solidFill>
              </a:rPr>
              <a:t>)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正定蕴含着下降性</a:t>
            </a:r>
            <a:r>
              <a:rPr kumimoji="0" lang="en-US" altLang="zh-CN" b="1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734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76450"/>
            <a:ext cx="7112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558800" y="2667000"/>
            <a:ext cx="5389563" cy="457200"/>
            <a:chOff x="352" y="1680"/>
            <a:chExt cx="3395" cy="288"/>
          </a:xfrm>
        </p:grpSpPr>
        <p:sp>
          <p:nvSpPr>
            <p:cNvPr id="57357" name="Text Box 6"/>
            <p:cNvSpPr txBox="1">
              <a:spLocks noChangeArrowheads="1"/>
            </p:cNvSpPr>
            <p:nvPr/>
          </p:nvSpPr>
          <p:spPr bwMode="auto">
            <a:xfrm>
              <a:off x="352" y="1680"/>
              <a:ext cx="1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en-US" b="1">
                  <a:solidFill>
                    <a:schemeClr val="tx1"/>
                  </a:solidFill>
                </a:rPr>
                <a:t>⊙</a:t>
              </a:r>
              <a:r>
                <a:rPr kumimoji="0"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拟牛顿方向</a:t>
              </a:r>
              <a:r>
                <a:rPr lang="zh-CN" altLang="en-US" b="1">
                  <a:solidFill>
                    <a:schemeClr val="tx1"/>
                  </a:solidFill>
                </a:rPr>
                <a:t>：</a:t>
              </a:r>
            </a:p>
          </p:txBody>
        </p:sp>
        <p:pic>
          <p:nvPicPr>
            <p:cNvPr id="57358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" y="1687"/>
              <a:ext cx="199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195" name="Group 19"/>
          <p:cNvGrpSpPr>
            <a:grpSpLocks/>
          </p:cNvGrpSpPr>
          <p:nvPr/>
        </p:nvGrpSpPr>
        <p:grpSpPr bwMode="auto">
          <a:xfrm>
            <a:off x="528638" y="3252788"/>
            <a:ext cx="8424862" cy="2124075"/>
            <a:chOff x="325" y="2097"/>
            <a:chExt cx="5307" cy="1338"/>
          </a:xfrm>
        </p:grpSpPr>
        <p:sp>
          <p:nvSpPr>
            <p:cNvPr id="57352" name="Text Box 9"/>
            <p:cNvSpPr txBox="1">
              <a:spLocks noChangeArrowheads="1"/>
            </p:cNvSpPr>
            <p:nvPr/>
          </p:nvSpPr>
          <p:spPr bwMode="auto">
            <a:xfrm>
              <a:off x="325" y="2097"/>
              <a:ext cx="5307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en-US" b="1" dirty="0">
                  <a:solidFill>
                    <a:schemeClr val="tx1"/>
                  </a:solidFill>
                </a:rPr>
                <a:t>⊙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拟牛顿法的第 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i="1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步迭代：令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H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=(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B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)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-1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chemeClr val="tx1"/>
                  </a:solidFill>
                </a:rPr>
                <a:t>    (a)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置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                                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(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解方程组</a:t>
              </a:r>
              <a:r>
                <a:rPr kumimoji="0" lang="zh-CN" altLang="en-US" dirty="0">
                  <a:solidFill>
                    <a:schemeClr val="tx1"/>
                  </a:solidFill>
                </a:rPr>
                <a:t>                           </a:t>
              </a:r>
              <a:r>
                <a:rPr kumimoji="0" lang="en-US" altLang="zh-CN" dirty="0">
                  <a:solidFill>
                    <a:schemeClr val="tx1"/>
                  </a:solidFill>
                </a:rPr>
                <a:t>)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得到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chemeClr val="tx1"/>
                  </a:solidFill>
                </a:rPr>
                <a:t>    (b)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沿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p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)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作线搜索得到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        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 dirty="0">
                  <a:solidFill>
                    <a:schemeClr val="tx1"/>
                  </a:solidFill>
                </a:rPr>
                <a:t>    (c) 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更新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H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) 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B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)</a:t>
              </a:r>
              <a:r>
                <a:rPr kumimoji="0"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得到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H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+1)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dirty="0">
                  <a:solidFill>
                    <a:schemeClr val="tx1"/>
                  </a:solidFill>
                </a:rPr>
                <a:t>B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kumimoji="0" lang="en-US" altLang="zh-CN" b="1" i="1" baseline="30000" dirty="0">
                  <a:solidFill>
                    <a:schemeClr val="tx1"/>
                  </a:solidFill>
                </a:rPr>
                <a:t>k</a:t>
              </a:r>
              <a:r>
                <a:rPr kumimoji="0" lang="en-US" altLang="zh-CN" b="1" baseline="30000" dirty="0">
                  <a:solidFill>
                    <a:schemeClr val="tx1"/>
                  </a:solidFill>
                </a:rPr>
                <a:t>+1)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57353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" y="2472"/>
              <a:ext cx="148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4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" y="2474"/>
              <a:ext cx="122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5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0" y="2428"/>
              <a:ext cx="40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6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" y="2788"/>
              <a:ext cx="230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347" grpId="0"/>
      <p:bldP spid="5324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844550" y="266700"/>
            <a:ext cx="77152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拟牛顿法－拟牛顿条件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方程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en-US" altLang="zh-CN" sz="20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(*****)</a:t>
            </a:r>
          </a:p>
        </p:txBody>
      </p:sp>
      <p:sp>
        <p:nvSpPr>
          <p:cNvPr id="58371" name="Rectangle 22"/>
          <p:cNvSpPr>
            <a:spLocks noChangeArrowheads="1"/>
          </p:cNvSpPr>
          <p:nvPr/>
        </p:nvSpPr>
        <p:spPr bwMode="auto">
          <a:xfrm>
            <a:off x="850900" y="5727700"/>
            <a:ext cx="307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527" name="Text Box 23"/>
          <p:cNvSpPr txBox="1">
            <a:spLocks noChangeArrowheads="1"/>
          </p:cNvSpPr>
          <p:nvPr/>
        </p:nvSpPr>
        <p:spPr bwMode="auto">
          <a:xfrm>
            <a:off x="609600" y="5016500"/>
            <a:ext cx="344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令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+1)</a:t>
            </a:r>
            <a:r>
              <a:rPr lang="en-US" altLang="zh-CN" b="1">
                <a:solidFill>
                  <a:schemeClr val="tx1"/>
                </a:solidFill>
              </a:rPr>
              <a:t>=(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+1)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r>
              <a:rPr lang="en-US" altLang="zh-CN" b="1" baseline="30000">
                <a:solidFill>
                  <a:schemeClr val="tx1"/>
                </a:solidFill>
              </a:rPr>
              <a:t>-1</a:t>
            </a:r>
            <a:r>
              <a:rPr lang="zh-CN" altLang="en-US" b="1">
                <a:solidFill>
                  <a:schemeClr val="tx1"/>
                </a:solidFill>
              </a:rPr>
              <a:t>，得</a:t>
            </a:r>
            <a:endParaRPr lang="zh-CN" altLang="en-US" b="1" baseline="30000">
              <a:solidFill>
                <a:schemeClr val="tx1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4200" y="2111375"/>
            <a:ext cx="6191250" cy="466725"/>
            <a:chOff x="392" y="1178"/>
            <a:chExt cx="3900" cy="294"/>
          </a:xfrm>
        </p:grpSpPr>
        <p:sp>
          <p:nvSpPr>
            <p:cNvPr id="58390" name="Text Box 6"/>
            <p:cNvSpPr txBox="1">
              <a:spLocks noChangeArrowheads="1"/>
            </p:cNvSpPr>
            <p:nvPr/>
          </p:nvSpPr>
          <p:spPr bwMode="auto">
            <a:xfrm>
              <a:off x="392" y="1184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易见：</a:t>
              </a:r>
            </a:p>
          </p:txBody>
        </p:sp>
        <p:graphicFrame>
          <p:nvGraphicFramePr>
            <p:cNvPr id="58391" name="Object 22"/>
            <p:cNvGraphicFramePr>
              <a:graphicFrameLocks noChangeAspect="1"/>
            </p:cNvGraphicFramePr>
            <p:nvPr/>
          </p:nvGraphicFramePr>
          <p:xfrm>
            <a:off x="993" y="1178"/>
            <a:ext cx="329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4" name="Equation" r:id="rId3" imgW="2540000" imgH="254000" progId="Equation.DSMT4">
                    <p:embed/>
                  </p:oleObj>
                </mc:Choice>
                <mc:Fallback>
                  <p:oleObj name="Equation" r:id="rId3" imgW="2540000" imgH="254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78"/>
                          <a:ext cx="329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8374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0988"/>
            <a:ext cx="6924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571500" y="2527300"/>
            <a:ext cx="8547100" cy="457200"/>
            <a:chOff x="360" y="1592"/>
            <a:chExt cx="5384" cy="288"/>
          </a:xfrm>
          <a:solidFill>
            <a:srgbClr val="92D050"/>
          </a:solidFill>
        </p:grpSpPr>
        <p:sp>
          <p:nvSpPr>
            <p:cNvPr id="58388" name="Text Box 9"/>
            <p:cNvSpPr txBox="1">
              <a:spLocks noChangeArrowheads="1"/>
            </p:cNvSpPr>
            <p:nvPr/>
          </p:nvSpPr>
          <p:spPr bwMode="auto">
            <a:xfrm>
              <a:off x="360" y="1592"/>
              <a:ext cx="5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7030A0"/>
                  </a:solidFill>
                </a:rPr>
                <a:t>要求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q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k+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1)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</a:rPr>
                <a:t>s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 在                                             处的梯度是</a:t>
              </a:r>
              <a:r>
                <a:rPr lang="zh-CN" altLang="en-US" b="1" dirty="0">
                  <a:solidFill>
                    <a:srgbClr val="7030A0"/>
                  </a:solidFill>
                </a:rPr>
                <a:t> </a:t>
              </a:r>
              <a:r>
                <a:rPr lang="en-US" altLang="zh-CN" b="1" i="1" dirty="0">
                  <a:solidFill>
                    <a:srgbClr val="7030A0"/>
                  </a:solidFill>
                </a:rPr>
                <a:t>g</a:t>
              </a:r>
              <a:r>
                <a:rPr lang="en-US" altLang="zh-CN" b="1" baseline="30000" dirty="0">
                  <a:solidFill>
                    <a:srgbClr val="7030A0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rgbClr val="7030A0"/>
                  </a:solidFill>
                </a:rPr>
                <a:t>k</a:t>
              </a:r>
              <a:r>
                <a:rPr lang="en-US" altLang="zh-CN" b="1" baseline="30000" dirty="0">
                  <a:solidFill>
                    <a:srgbClr val="7030A0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，即</a:t>
              </a:r>
            </a:p>
          </p:txBody>
        </p:sp>
        <p:pic>
          <p:nvPicPr>
            <p:cNvPr id="58389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" y="1612"/>
              <a:ext cx="2107" cy="242"/>
            </a:xfrm>
            <a:prstGeom prst="rect">
              <a:avLst/>
            </a:prstGeom>
            <a:grpFill/>
            <a:ln w="9525">
              <a:solidFill>
                <a:srgbClr val="7030A0"/>
              </a:solidFill>
              <a:miter lim="800000"/>
              <a:headEnd/>
              <a:tailEnd/>
            </a:ln>
          </p:spPr>
        </p:pic>
      </p:grp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133725"/>
            <a:ext cx="60071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596900" y="3771900"/>
            <a:ext cx="8024813" cy="457200"/>
            <a:chOff x="596900" y="3771900"/>
            <a:chExt cx="8024813" cy="457200"/>
          </a:xfrm>
        </p:grpSpPr>
        <p:sp>
          <p:nvSpPr>
            <p:cNvPr id="58386" name="Text Box 15"/>
            <p:cNvSpPr txBox="1">
              <a:spLocks noChangeArrowheads="1"/>
            </p:cNvSpPr>
            <p:nvPr/>
          </p:nvSpPr>
          <p:spPr bwMode="auto">
            <a:xfrm>
              <a:off x="596900" y="3771900"/>
              <a:ext cx="508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记</a:t>
              </a:r>
            </a:p>
          </p:txBody>
        </p:sp>
        <p:pic>
          <p:nvPicPr>
            <p:cNvPr id="58387" name="Picture 3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3819525"/>
              <a:ext cx="75787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22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4406900"/>
            <a:ext cx="29178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4" name="Picture 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5624513"/>
            <a:ext cx="28305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5059363" y="4765675"/>
            <a:ext cx="3665537" cy="1177925"/>
            <a:chOff x="5059363" y="4752975"/>
            <a:chExt cx="3665537" cy="1177925"/>
          </a:xfrm>
        </p:grpSpPr>
        <p:sp>
          <p:nvSpPr>
            <p:cNvPr id="58383" name="Text Box 20"/>
            <p:cNvSpPr txBox="1">
              <a:spLocks noChangeArrowheads="1"/>
            </p:cNvSpPr>
            <p:nvPr/>
          </p:nvSpPr>
          <p:spPr bwMode="auto">
            <a:xfrm>
              <a:off x="5943600" y="4915237"/>
              <a:ext cx="27813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7030A0"/>
                  </a:solidFill>
                </a:rPr>
                <a:t>拟牛顿</a:t>
              </a:r>
              <a:r>
                <a:rPr lang="en-US" altLang="zh-CN" sz="2000" b="1">
                  <a:solidFill>
                    <a:srgbClr val="7030A0"/>
                  </a:solidFill>
                </a:rPr>
                <a:t>(quasi-Newton)</a:t>
              </a:r>
              <a:r>
                <a:rPr lang="zh-CN" altLang="en-US" sz="2000" b="1">
                  <a:solidFill>
                    <a:srgbClr val="7030A0"/>
                  </a:solidFill>
                </a:rPr>
                <a:t>条件</a:t>
              </a:r>
              <a:r>
                <a:rPr lang="en-US" altLang="zh-CN" sz="2000" b="1">
                  <a:solidFill>
                    <a:srgbClr val="7030A0"/>
                  </a:solidFill>
                </a:rPr>
                <a:t>(</a:t>
              </a:r>
              <a:r>
                <a:rPr lang="zh-CN" altLang="en-US" sz="2000" b="1">
                  <a:solidFill>
                    <a:srgbClr val="7030A0"/>
                  </a:solidFill>
                </a:rPr>
                <a:t>方程</a:t>
              </a:r>
              <a:r>
                <a:rPr lang="en-US" altLang="zh-CN" sz="2000" b="1">
                  <a:solidFill>
                    <a:srgbClr val="7030A0"/>
                  </a:solidFill>
                </a:rPr>
                <a:t>)/</a:t>
              </a:r>
              <a:r>
                <a:rPr lang="zh-CN" altLang="en-US" sz="2000" b="1">
                  <a:solidFill>
                    <a:srgbClr val="7030A0"/>
                  </a:solidFill>
                </a:rPr>
                <a:t>割线方程</a:t>
              </a:r>
              <a:endParaRPr lang="en-US" altLang="zh-CN" sz="2000" b="1">
                <a:solidFill>
                  <a:srgbClr val="7030A0"/>
                </a:solidFill>
              </a:endParaRPr>
            </a:p>
            <a:p>
              <a:endParaRPr lang="zh-CN" altLang="en-US" sz="2000" b="1">
                <a:solidFill>
                  <a:srgbClr val="7030A0"/>
                </a:solidFill>
              </a:endParaRPr>
            </a:p>
          </p:txBody>
        </p:sp>
        <p:sp>
          <p:nvSpPr>
            <p:cNvPr id="58384" name="AutoShape 33"/>
            <p:cNvSpPr>
              <a:spLocks noChangeArrowheads="1"/>
            </p:cNvSpPr>
            <p:nvPr/>
          </p:nvSpPr>
          <p:spPr bwMode="auto">
            <a:xfrm rot="2129039">
              <a:off x="5059363" y="4752975"/>
              <a:ext cx="798512" cy="263525"/>
            </a:xfrm>
            <a:prstGeom prst="leftArrow">
              <a:avLst>
                <a:gd name="adj1" fmla="val 50000"/>
                <a:gd name="adj2" fmla="val 757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AutoShape 34"/>
            <p:cNvSpPr>
              <a:spLocks noChangeArrowheads="1"/>
            </p:cNvSpPr>
            <p:nvPr/>
          </p:nvSpPr>
          <p:spPr bwMode="auto">
            <a:xfrm rot="-2607566">
              <a:off x="5110163" y="5413375"/>
              <a:ext cx="798512" cy="263525"/>
            </a:xfrm>
            <a:prstGeom prst="leftArrow">
              <a:avLst>
                <a:gd name="adj1" fmla="val 50000"/>
                <a:gd name="adj2" fmla="val 757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6007100" y="58039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用 </a:t>
            </a:r>
            <a:r>
              <a:rPr lang="en-US" altLang="zh-CN" b="1" i="1"/>
              <a:t>n </a:t>
            </a:r>
            <a:r>
              <a:rPr lang="en-US" altLang="zh-CN" b="1"/>
              <a:t>= 1 </a:t>
            </a:r>
            <a:r>
              <a:rPr lang="zh-CN" altLang="en-US" b="1"/>
              <a:t>来解释</a:t>
            </a:r>
          </a:p>
        </p:txBody>
      </p:sp>
      <p:sp>
        <p:nvSpPr>
          <p:cNvPr id="58382" name="TextBox 2"/>
          <p:cNvSpPr txBox="1">
            <a:spLocks noChangeArrowheads="1"/>
          </p:cNvSpPr>
          <p:nvPr/>
        </p:nvSpPr>
        <p:spPr bwMode="auto">
          <a:xfrm>
            <a:off x="571500" y="1104900"/>
            <a:ext cx="798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令</a:t>
            </a:r>
            <a:r>
              <a:rPr lang="en-US" altLang="zh-CN" b="1" i="1">
                <a:solidFill>
                  <a:schemeClr val="tx1"/>
                </a:solidFill>
              </a:rPr>
              <a:t>s = x - x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k+</a:t>
            </a:r>
            <a:r>
              <a:rPr lang="en-US" altLang="zh-CN" b="1" baseline="30000">
                <a:solidFill>
                  <a:schemeClr val="tx1"/>
                </a:solidFill>
              </a:rPr>
              <a:t>1)</a:t>
            </a:r>
            <a:r>
              <a:rPr lang="en-US" altLang="zh-CN" b="1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考虑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k+</a:t>
            </a:r>
            <a:r>
              <a:rPr lang="en-US" altLang="zh-CN" b="1" baseline="3000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处目标函数的二次近似模型</a:t>
            </a:r>
            <a:endParaRPr lang="zh-CN" altLang="en-US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27" grpId="0"/>
      <p:bldP spid="82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拟牛顿法－曲率条件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09600" y="1189038"/>
            <a:ext cx="820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能找到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k+</a:t>
            </a:r>
            <a:r>
              <a:rPr lang="en-US" altLang="zh-CN" b="1" baseline="30000">
                <a:solidFill>
                  <a:schemeClr val="tx1"/>
                </a:solidFill>
              </a:rPr>
              <a:t>1)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既满足割线方程又正定的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必要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习题</a:t>
            </a:r>
            <a:r>
              <a:rPr lang="en-US" altLang="zh-CN" b="1">
                <a:solidFill>
                  <a:schemeClr val="tx1"/>
                </a:solidFill>
                <a:sym typeface="Wingdings" pitchFamily="2" charset="2"/>
              </a:rPr>
              <a:t>5.22)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343400" y="1816100"/>
            <a:ext cx="421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曲率条件</a:t>
            </a:r>
            <a:r>
              <a:rPr lang="en-US" altLang="zh-CN" b="1">
                <a:solidFill>
                  <a:schemeClr val="tx1"/>
                </a:solidFill>
              </a:rPr>
              <a:t>(curvature condition)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09700" y="2273300"/>
            <a:ext cx="6680200" cy="1130300"/>
            <a:chOff x="872" y="1768"/>
            <a:chExt cx="4208" cy="712"/>
          </a:xfrm>
        </p:grpSpPr>
        <p:sp>
          <p:nvSpPr>
            <p:cNvPr id="59406" name="Text Box 16"/>
            <p:cNvSpPr txBox="1">
              <a:spLocks noChangeArrowheads="1"/>
            </p:cNvSpPr>
            <p:nvPr/>
          </p:nvSpPr>
          <p:spPr bwMode="auto">
            <a:xfrm>
              <a:off x="872" y="2192"/>
              <a:ext cx="4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步长</a:t>
              </a:r>
              <a:r>
                <a:rPr lang="zh-CN" altLang="en-US" b="1">
                  <a:solidFill>
                    <a:schemeClr val="tx1"/>
                  </a:solidFill>
                </a:rPr>
                <a:t>满足</a:t>
              </a:r>
              <a:r>
                <a:rPr lang="en-US" altLang="zh-CN" b="1">
                  <a:solidFill>
                    <a:schemeClr val="tx1"/>
                  </a:solidFill>
                </a:rPr>
                <a:t>Wolfe</a:t>
              </a:r>
              <a:r>
                <a:rPr lang="zh-CN" altLang="en-US" b="1">
                  <a:solidFill>
                    <a:schemeClr val="tx1"/>
                  </a:solidFill>
                </a:rPr>
                <a:t>条件或者强</a:t>
              </a:r>
              <a:r>
                <a:rPr lang="en-US" altLang="zh-CN" b="1">
                  <a:solidFill>
                    <a:schemeClr val="tx1"/>
                  </a:solidFill>
                </a:rPr>
                <a:t>Wolfe</a:t>
              </a:r>
              <a:r>
                <a:rPr lang="zh-CN" altLang="en-US" b="1">
                  <a:solidFill>
                    <a:schemeClr val="tx1"/>
                  </a:solidFill>
                </a:rPr>
                <a:t>条件*****</a:t>
              </a:r>
            </a:p>
          </p:txBody>
        </p:sp>
        <p:sp>
          <p:nvSpPr>
            <p:cNvPr id="59407" name="AutoShape 17"/>
            <p:cNvSpPr>
              <a:spLocks noChangeArrowheads="1"/>
            </p:cNvSpPr>
            <p:nvPr/>
          </p:nvSpPr>
          <p:spPr bwMode="auto">
            <a:xfrm>
              <a:off x="2376" y="1768"/>
              <a:ext cx="112" cy="464"/>
            </a:xfrm>
            <a:prstGeom prst="upArrow">
              <a:avLst>
                <a:gd name="adj1" fmla="val 50000"/>
                <a:gd name="adj2" fmla="val 10357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939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714500"/>
            <a:ext cx="2133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62000" y="3895725"/>
            <a:ext cx="7645400" cy="485775"/>
            <a:chOff x="762000" y="3895725"/>
            <a:chExt cx="7645400" cy="485775"/>
          </a:xfrm>
        </p:grpSpPr>
        <p:pic>
          <p:nvPicPr>
            <p:cNvPr id="5940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63" y="3962400"/>
              <a:ext cx="1514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4" name="Text Box 14"/>
            <p:cNvSpPr txBox="1">
              <a:spLocks noChangeArrowheads="1"/>
            </p:cNvSpPr>
            <p:nvPr/>
          </p:nvSpPr>
          <p:spPr bwMode="auto">
            <a:xfrm>
              <a:off x="762000" y="3919835"/>
              <a:ext cx="7645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Wolfe</a:t>
              </a:r>
              <a:r>
                <a:rPr lang="zh-CN" altLang="en-US" b="1">
                  <a:solidFill>
                    <a:schemeClr val="tx1"/>
                  </a:solidFill>
                </a:rPr>
                <a:t>条件：                                                    ，</a:t>
              </a:r>
            </a:p>
          </p:txBody>
        </p:sp>
        <p:pic>
          <p:nvPicPr>
            <p:cNvPr id="59405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25" y="3895725"/>
              <a:ext cx="368935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825500" y="4606925"/>
            <a:ext cx="6397625" cy="484188"/>
            <a:chOff x="825500" y="4606925"/>
            <a:chExt cx="6397625" cy="484188"/>
          </a:xfrm>
        </p:grpSpPr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825500" y="4618335"/>
              <a:ext cx="2209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强</a:t>
              </a:r>
              <a:r>
                <a:rPr lang="en-US" altLang="zh-CN" b="1">
                  <a:solidFill>
                    <a:schemeClr val="tx1"/>
                  </a:solidFill>
                </a:rPr>
                <a:t>Wolfe</a:t>
              </a:r>
              <a:r>
                <a:rPr lang="zh-CN" altLang="en-US" b="1">
                  <a:solidFill>
                    <a:schemeClr val="tx1"/>
                  </a:solidFill>
                </a:rPr>
                <a:t>条件：</a:t>
              </a:r>
            </a:p>
          </p:txBody>
        </p:sp>
        <p:pic>
          <p:nvPicPr>
            <p:cNvPr id="59402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75" y="4606925"/>
              <a:ext cx="4222750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44550" y="76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拟牛顿法－简介</a:t>
            </a:r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695325" y="1808163"/>
            <a:ext cx="80327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1959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年，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美国</a:t>
            </a:r>
            <a:r>
              <a:rPr kumimoji="0" lang="en-US" altLang="zh-CN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Argonne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国家实验室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的物理学家</a:t>
            </a:r>
            <a:r>
              <a:rPr kumimoji="0" lang="en-US" altLang="zh-CN" sz="2200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Davidon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</a:t>
            </a:r>
            <a:endParaRPr kumimoji="0" lang="en-US" altLang="zh-CN" sz="220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/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出第一个拟牛顿法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革命性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思想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   </a:t>
            </a:r>
          </a:p>
          <a:p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</a:t>
            </a:r>
            <a:endParaRPr kumimoji="0" lang="en-US" altLang="zh-CN" sz="2000" b="1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749300" y="4486275"/>
            <a:ext cx="7918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目前：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最有效的拟牛顿法</a:t>
            </a:r>
            <a:r>
              <a:rPr kumimoji="0" lang="zh-CN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－－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(+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非精确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  <a:p>
            <a:pPr eaLnBrk="1" hangingPunct="1"/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Broyden,  Fletcher,  Goldfarb</a:t>
            </a:r>
            <a:r>
              <a:rPr kumimoji="0" lang="zh-CN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Shanno(1970)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762000" y="5286375"/>
            <a:ext cx="8185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推广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：有限内存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方法求解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大规模无约束优化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  <a:p>
            <a:pPr eaLnBrk="1" hangingPunct="1"/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将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SR1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BFGS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法的修正技术用在约束优化问题的算法中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992188" y="768350"/>
            <a:ext cx="7694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0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美国</a:t>
            </a:r>
            <a:r>
              <a:rPr kumimoji="0" lang="en-US" altLang="zh-CN" sz="2000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Argonne</a:t>
            </a:r>
            <a:r>
              <a:rPr kumimoji="0" lang="zh-CN" altLang="en-US" sz="20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国家实验室</a:t>
            </a:r>
            <a:r>
              <a:rPr kumimoji="0" lang="zh-CN" altLang="en-US" sz="2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于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1946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年特许成立的美国</a:t>
            </a:r>
            <a:r>
              <a:rPr lang="zh-CN" altLang="en-US" sz="2000" u="sng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第一个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国家实验室，是美国政府</a:t>
            </a:r>
            <a:r>
              <a:rPr lang="zh-CN" altLang="en-US" sz="2000" u="sng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最老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和</a:t>
            </a:r>
            <a:r>
              <a:rPr lang="zh-CN" altLang="en-US" sz="2000" u="sng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最大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的科学与工程研究实验室之一，也是美国能源部所属的</a:t>
            </a:r>
            <a:r>
              <a:rPr lang="zh-CN" altLang="en-US" sz="2000" u="sng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最大</a:t>
            </a:r>
            <a:r>
              <a:rPr lang="zh-CN" altLang="en-US" sz="2000" u="sng"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研究中心之一 。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49300" y="3663950"/>
            <a:ext cx="81915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0" lang="en-US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sz="2200">
                <a:ea typeface="黑体" pitchFamily="2" charset="-122"/>
                <a:cs typeface="Times New Roman" pitchFamily="18" charset="0"/>
              </a:rPr>
              <a:t>  </a:t>
            </a:r>
            <a:r>
              <a:rPr kumimoji="0" lang="en-US" altLang="zh-CN" sz="2200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Fletcher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Powell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(1963</a:t>
            </a:r>
            <a:r>
              <a:rPr kumimoji="0" lang="zh-CN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kumimoji="0" lang="en-US" altLang="zh-CN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证明新算法比其它现有方法更</a:t>
            </a:r>
          </a:p>
          <a:p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 快更可靠－－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DFP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(+</a:t>
            </a:r>
            <a:r>
              <a:rPr kumimoji="0" lang="zh-CN" altLang="en-US" sz="220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精确</a:t>
            </a:r>
            <a:r>
              <a:rPr kumimoji="0" lang="zh-CN" altLang="en-US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</a:t>
            </a:r>
            <a:r>
              <a:rPr kumimoji="0"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zh-CN" altLang="en-US" sz="22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4900" y="5976938"/>
            <a:ext cx="7229475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/>
          <a:p>
            <a:r>
              <a:rPr lang="en-US" altLang="zh-CN" sz="1800" b="1" dirty="0">
                <a:solidFill>
                  <a:srgbClr val="7030A0"/>
                </a:solidFill>
              </a:rPr>
              <a:t>J. </a:t>
            </a:r>
            <a:r>
              <a:rPr lang="en-US" altLang="zh-CN" sz="1800" b="1" dirty="0" err="1">
                <a:solidFill>
                  <a:srgbClr val="7030A0"/>
                </a:solidFill>
              </a:rPr>
              <a:t>Nocedal</a:t>
            </a:r>
            <a:r>
              <a:rPr lang="en-US" altLang="zh-CN" sz="1800" b="1" dirty="0"/>
              <a:t>, </a:t>
            </a:r>
            <a:r>
              <a:rPr lang="en-US" altLang="zh-CN" sz="1800" b="1" dirty="0">
                <a:solidFill>
                  <a:schemeClr val="tx1"/>
                </a:solidFill>
              </a:rPr>
              <a:t>Updating Quasi-Newton Matrices with Limited Storage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Mathematics of Computation, 1980 </a:t>
            </a:r>
            <a:r>
              <a:rPr lang="zh-CN" altLang="en-US" sz="1800" b="1" dirty="0">
                <a:solidFill>
                  <a:schemeClr val="tx1"/>
                </a:solidFill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</a:rPr>
              <a:t>Vol. 35, No. 151, pp. 773-782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04900" y="2589213"/>
            <a:ext cx="6988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1991</a:t>
            </a:r>
            <a:r>
              <a:rPr kumimoji="0" lang="zh-CN" altLang="en-US" sz="18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之前</a:t>
            </a:r>
            <a:r>
              <a:rPr kumimoji="0" lang="zh-CN" altLang="en-US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 </a:t>
            </a:r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Davidon</a:t>
            </a:r>
            <a:r>
              <a:rPr kumimoji="0" lang="zh-CN" altLang="en-US" sz="18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的工作一直是一篇工作报告，</a:t>
            </a:r>
          </a:p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Variable Metric Method for Minimization, </a:t>
            </a:r>
          </a:p>
          <a:p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SIAM J. Optimization</a:t>
            </a:r>
            <a:r>
              <a:rPr kumimoji="0" lang="zh-CN" altLang="en-US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</a:t>
            </a:r>
            <a:r>
              <a:rPr kumimoji="0" lang="en-US" altLang="zh-CN" sz="1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Vol.1, No.1, pp.1-17, 1991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616" name="DefaultOcx" r:id="rId2" imgW="914400" imgH="228600"/>
        </mc:Choice>
        <mc:Fallback>
          <p:control name="DefaultOcx" r:id="rId2" imgW="914400" imgH="228600">
            <p:pic>
              <p:nvPicPr>
                <p:cNvPr id="4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-4367213" y="3017838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2628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/>
      <p:bldP spid="535556" grpId="0"/>
      <p:bldP spid="535557" grpId="0"/>
      <p:bldP spid="10249" grpId="0"/>
      <p:bldP spid="2" grpId="0" animBg="1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A01814-1F9A-49CB-BC17-AC375CDECBFB}"/>
              </a:ext>
            </a:extLst>
          </p:cNvPr>
          <p:cNvSpPr txBox="1"/>
          <p:nvPr/>
        </p:nvSpPr>
        <p:spPr>
          <a:xfrm>
            <a:off x="883920" y="65024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从左至右依次为</a:t>
            </a:r>
            <a:r>
              <a:rPr lang="en-US" altLang="zh-CN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Davidon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Fletcher, Powell 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D0BF50-91CF-446E-8F8B-47AF0F70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2" y="1402081"/>
            <a:ext cx="6804015" cy="46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87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5E1D27-2987-4A9A-9738-083E63B3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4" y="1682780"/>
            <a:ext cx="6472472" cy="4540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F22C68-FBE7-4910-85BC-31B2E28C191B}"/>
              </a:ext>
            </a:extLst>
          </p:cNvPr>
          <p:cNvSpPr txBox="1"/>
          <p:nvPr/>
        </p:nvSpPr>
        <p:spPr>
          <a:xfrm>
            <a:off x="822960" y="728673"/>
            <a:ext cx="751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从左至右依次为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800" b="1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Broyden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Fletcher, Goldfarb, </a:t>
            </a:r>
            <a:r>
              <a:rPr lang="en-US" altLang="zh-CN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Shanno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94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矩形 1"/>
          <p:cNvSpPr>
            <a:spLocks noChangeArrowheads="1"/>
          </p:cNvSpPr>
          <p:nvPr/>
        </p:nvSpPr>
        <p:spPr bwMode="auto">
          <a:xfrm>
            <a:off x="635000" y="452438"/>
            <a:ext cx="7874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Limited-memory BFGS</a:t>
            </a:r>
            <a:r>
              <a:rPr lang="en-US" altLang="zh-CN"/>
              <a:t> (</a:t>
            </a:r>
            <a:r>
              <a:rPr lang="en-US" altLang="zh-CN" b="1"/>
              <a:t>L-BFGS</a:t>
            </a:r>
            <a:r>
              <a:rPr lang="en-US" altLang="zh-CN"/>
              <a:t> or </a:t>
            </a:r>
            <a:r>
              <a:rPr lang="en-US" altLang="zh-CN" b="1"/>
              <a:t>LM-BFGS</a:t>
            </a:r>
            <a:r>
              <a:rPr lang="en-US" altLang="zh-CN"/>
              <a:t>) is </a:t>
            </a:r>
            <a:r>
              <a:rPr lang="en-US" altLang="zh-CN" sz="2000"/>
              <a:t>an </a:t>
            </a:r>
            <a:r>
              <a:rPr lang="en-US" altLang="zh-CN" sz="2000">
                <a:hlinkClick r:id="rId2" tooltip="Optimization (mathematics)"/>
              </a:rPr>
              <a:t>optimization</a:t>
            </a:r>
            <a:r>
              <a:rPr lang="en-US" altLang="zh-CN" sz="2000"/>
              <a:t> </a:t>
            </a:r>
            <a:r>
              <a:rPr lang="en-US" altLang="zh-CN" sz="2000">
                <a:hlinkClick r:id="rId3" tooltip="Algorithm"/>
              </a:rPr>
              <a:t>algorithm</a:t>
            </a:r>
            <a:r>
              <a:rPr lang="en-US" altLang="zh-CN" sz="2000"/>
              <a:t> in the family of </a:t>
            </a:r>
            <a:r>
              <a:rPr lang="en-US" altLang="zh-CN" sz="2000">
                <a:hlinkClick r:id="rId4" tooltip="Quasi-Newton method"/>
              </a:rPr>
              <a:t>quasi-Newton methods</a:t>
            </a:r>
            <a:r>
              <a:rPr lang="en-US" altLang="zh-CN" sz="2000"/>
              <a:t> that approximates the </a:t>
            </a:r>
            <a:r>
              <a:rPr lang="en-US" altLang="zh-CN" sz="2000">
                <a:hlinkClick r:id="rId5" tooltip="BFGS method"/>
              </a:rPr>
              <a:t>Broyden–Fletcher–Goldfarb–Shanno (BFGS)</a:t>
            </a:r>
            <a:r>
              <a:rPr lang="en-US" altLang="zh-CN" sz="2000"/>
              <a:t> algorithm using a limited amount of </a:t>
            </a:r>
            <a:r>
              <a:rPr lang="en-US" altLang="zh-CN" sz="2000">
                <a:hlinkClick r:id="rId6" tooltip="Computer memory"/>
              </a:rPr>
              <a:t>computer memory</a:t>
            </a:r>
            <a:r>
              <a:rPr lang="en-US" altLang="zh-CN" sz="2000"/>
              <a:t>. It is a popular algorithm for parameter estimation in </a:t>
            </a:r>
            <a:r>
              <a:rPr lang="en-US" altLang="zh-CN" sz="2000">
                <a:hlinkClick r:id="rId7" tooltip="Machine learning"/>
              </a:rPr>
              <a:t>machine learning</a:t>
            </a:r>
            <a:r>
              <a:rPr lang="en-US" altLang="zh-CN" sz="2000"/>
              <a:t>.</a:t>
            </a:r>
            <a:endParaRPr lang="zh-CN" altLang="en-US" sz="2000"/>
          </a:p>
        </p:txBody>
      </p:sp>
      <p:sp>
        <p:nvSpPr>
          <p:cNvPr id="56323" name="矩形 2"/>
          <p:cNvSpPr>
            <a:spLocks noChangeArrowheads="1"/>
          </p:cNvSpPr>
          <p:nvPr/>
        </p:nvSpPr>
        <p:spPr bwMode="auto">
          <a:xfrm>
            <a:off x="533400" y="2397125"/>
            <a:ext cx="83185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Like the original BFGS, L-BFGS uses an estimation to the inverse </a:t>
            </a:r>
            <a:r>
              <a:rPr lang="en-US" altLang="zh-CN" sz="2000" dirty="0">
                <a:hlinkClick r:id="rId8" tooltip="Hessian matrix"/>
              </a:rPr>
              <a:t>Hessian matrix</a:t>
            </a:r>
            <a:r>
              <a:rPr lang="en-US" altLang="zh-CN" sz="2000" dirty="0"/>
              <a:t> to steer its search through variable space, but where BFGS stores a dense </a:t>
            </a:r>
            <a:r>
              <a:rPr lang="en-US" altLang="zh-CN" sz="2000" i="1" dirty="0" err="1"/>
              <a:t>n</a:t>
            </a:r>
            <a:r>
              <a:rPr lang="en-US" altLang="zh-CN" sz="2000" dirty="0" err="1"/>
              <a:t>×</a:t>
            </a:r>
            <a:r>
              <a:rPr lang="en-US" altLang="zh-CN" sz="2000" i="1" dirty="0" err="1"/>
              <a:t>n</a:t>
            </a:r>
            <a:r>
              <a:rPr lang="en-US" altLang="zh-CN" sz="2000" dirty="0"/>
              <a:t> approximation to the inverse Hessian (</a:t>
            </a:r>
            <a:r>
              <a:rPr lang="en-US" altLang="zh-CN" sz="2000" i="1" dirty="0"/>
              <a:t>n</a:t>
            </a:r>
            <a:r>
              <a:rPr lang="en-US" altLang="zh-CN" sz="2000" dirty="0"/>
              <a:t> being the number of variables in the problem), </a:t>
            </a:r>
            <a:r>
              <a:rPr lang="en-US" altLang="zh-CN" sz="2000" b="1" dirty="0">
                <a:solidFill>
                  <a:srgbClr val="7030A0"/>
                </a:solidFill>
              </a:rPr>
              <a:t>L-BFGS stores only a few vectors that represent the approximation implicitly</a:t>
            </a:r>
            <a:r>
              <a:rPr lang="en-US" altLang="zh-CN" sz="2000" dirty="0"/>
              <a:t>. Due to its resulting linear memory requirement, the L-BFGS method is particularly well suited for optimization problems with a large number of variables. Instead of the inverse Hessian </a:t>
            </a:r>
            <a:r>
              <a:rPr lang="en-US" altLang="zh-CN" sz="2000" b="1" dirty="0" err="1"/>
              <a:t>H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, L-BFGS maintains a history of </a:t>
            </a:r>
            <a:r>
              <a:rPr lang="en-US" altLang="zh-CN" sz="2000" b="1" dirty="0">
                <a:solidFill>
                  <a:srgbClr val="7030A0"/>
                </a:solidFill>
              </a:rPr>
              <a:t>the past </a:t>
            </a:r>
            <a:r>
              <a:rPr lang="en-US" altLang="zh-CN" sz="2000" b="1" i="1" dirty="0">
                <a:solidFill>
                  <a:srgbClr val="7030A0"/>
                </a:solidFill>
              </a:rPr>
              <a:t>m</a:t>
            </a:r>
            <a:r>
              <a:rPr lang="en-US" altLang="zh-CN" sz="2000" b="1" dirty="0">
                <a:solidFill>
                  <a:srgbClr val="7030A0"/>
                </a:solidFill>
              </a:rPr>
              <a:t> updates of the position x and gradient ∇</a:t>
            </a:r>
            <a:r>
              <a:rPr lang="en-US" altLang="zh-CN" sz="2000" b="1" i="1" dirty="0">
                <a:solidFill>
                  <a:srgbClr val="7030A0"/>
                </a:solidFill>
              </a:rPr>
              <a:t>f</a:t>
            </a:r>
            <a:r>
              <a:rPr lang="en-US" altLang="zh-CN" sz="2000" b="1" dirty="0">
                <a:solidFill>
                  <a:srgbClr val="7030A0"/>
                </a:solidFill>
              </a:rPr>
              <a:t>(x)</a:t>
            </a:r>
            <a:r>
              <a:rPr lang="en-US" altLang="zh-CN" sz="2000" b="1" dirty="0"/>
              <a:t>, </a:t>
            </a:r>
            <a:r>
              <a:rPr lang="en-US" altLang="zh-CN" sz="2000" dirty="0"/>
              <a:t>where generally the history size </a:t>
            </a:r>
            <a:r>
              <a:rPr lang="en-US" altLang="zh-CN" sz="2000" i="1" dirty="0"/>
              <a:t>m</a:t>
            </a:r>
            <a:r>
              <a:rPr lang="en-US" altLang="zh-CN" sz="2000" dirty="0"/>
              <a:t> can be small (</a:t>
            </a:r>
            <a:r>
              <a:rPr lang="en-US" altLang="zh-CN" sz="2000" b="1" dirty="0">
                <a:solidFill>
                  <a:srgbClr val="7030A0"/>
                </a:solidFill>
              </a:rPr>
              <a:t>often </a:t>
            </a:r>
            <a:r>
              <a:rPr lang="en-US" altLang="zh-CN" sz="2000" b="1" i="1" dirty="0">
                <a:solidFill>
                  <a:srgbClr val="7030A0"/>
                </a:solidFill>
              </a:rPr>
              <a:t>m</a:t>
            </a:r>
            <a:r>
              <a:rPr lang="en-US" altLang="zh-CN" sz="2000" b="1" dirty="0">
                <a:solidFill>
                  <a:srgbClr val="7030A0"/>
                </a:solidFill>
              </a:rPr>
              <a:t>&lt;10</a:t>
            </a:r>
            <a:r>
              <a:rPr lang="en-US" altLang="zh-CN" sz="2000" dirty="0"/>
              <a:t>). These updates are used to implicitly do operations </a:t>
            </a:r>
            <a:r>
              <a:rPr lang="en-US" altLang="zh-CN" sz="2000" b="1" dirty="0">
                <a:solidFill>
                  <a:srgbClr val="7030A0"/>
                </a:solidFill>
              </a:rPr>
              <a:t>requiring the </a:t>
            </a:r>
            <a:r>
              <a:rPr lang="en-US" altLang="zh-CN" sz="2000" b="1" dirty="0" err="1">
                <a:solidFill>
                  <a:srgbClr val="7030A0"/>
                </a:solidFill>
              </a:rPr>
              <a:t>H</a:t>
            </a:r>
            <a:r>
              <a:rPr lang="en-US" altLang="zh-CN" sz="2000" b="1" i="1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000" b="1" dirty="0">
                <a:solidFill>
                  <a:srgbClr val="7030A0"/>
                </a:solidFill>
              </a:rPr>
              <a:t>-vector product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881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711200" y="1790700"/>
            <a:ext cx="7772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负梯度的最速下降性质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掌握二次函数的收敛性质即可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算法是大范围收敛的；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算法从某些特殊的初始点出发，一次迭代可得精确极小点；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是线性收敛的，收敛因子与</a:t>
            </a:r>
            <a:r>
              <a:rPr lang="en-US" altLang="zh-CN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Hessian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阵的条件数有关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8542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DFP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auto">
          <a:xfrm>
            <a:off x="698500" y="1227138"/>
            <a:ext cx="7937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目的：在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正定</a:t>
            </a:r>
            <a:r>
              <a:rPr lang="zh-CN" altLang="en-US" b="1">
                <a:solidFill>
                  <a:schemeClr val="tx1"/>
                </a:solidFill>
              </a:rPr>
              <a:t>的前提下，给出切实可行的更新公式使得</a:t>
            </a:r>
            <a:r>
              <a:rPr lang="en-US" altLang="zh-CN" b="1" i="1">
                <a:solidFill>
                  <a:schemeClr val="tx1"/>
                </a:solidFill>
              </a:rPr>
              <a:t>H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k+</a:t>
            </a:r>
            <a:r>
              <a:rPr lang="en-US" altLang="zh-CN" b="1" baseline="30000">
                <a:solidFill>
                  <a:schemeClr val="tx1"/>
                </a:solidFill>
              </a:rPr>
              <a:t>1)</a:t>
            </a:r>
            <a:r>
              <a:rPr lang="zh-CN" altLang="en-US" b="1">
                <a:solidFill>
                  <a:srgbClr val="7030A0"/>
                </a:solidFill>
              </a:rPr>
              <a:t>既满足拟牛顿条件又正定</a:t>
            </a:r>
            <a:r>
              <a:rPr lang="zh-CN" altLang="en-US" b="1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23900" y="3421063"/>
            <a:ext cx="6453188" cy="1304925"/>
            <a:chOff x="448" y="2539"/>
            <a:chExt cx="4065" cy="822"/>
          </a:xfrm>
        </p:grpSpPr>
        <p:sp>
          <p:nvSpPr>
            <p:cNvPr id="60430" name="Text Box 11"/>
            <p:cNvSpPr txBox="1">
              <a:spLocks noChangeArrowheads="1"/>
            </p:cNvSpPr>
            <p:nvPr/>
          </p:nvSpPr>
          <p:spPr bwMode="auto">
            <a:xfrm>
              <a:off x="448" y="2544"/>
              <a:ext cx="5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令</a:t>
              </a:r>
            </a:p>
          </p:txBody>
        </p:sp>
        <p:pic>
          <p:nvPicPr>
            <p:cNvPr id="60431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" y="2539"/>
              <a:ext cx="254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2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2828"/>
              <a:ext cx="348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49300" y="4953000"/>
            <a:ext cx="8056563" cy="1450975"/>
            <a:chOff x="472" y="3120"/>
            <a:chExt cx="5075" cy="914"/>
          </a:xfrm>
        </p:grpSpPr>
        <p:sp>
          <p:nvSpPr>
            <p:cNvPr id="60428" name="Text Box 5"/>
            <p:cNvSpPr txBox="1">
              <a:spLocks noChangeArrowheads="1"/>
            </p:cNvSpPr>
            <p:nvPr/>
          </p:nvSpPr>
          <p:spPr bwMode="auto">
            <a:xfrm>
              <a:off x="472" y="3120"/>
              <a:ext cx="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得</a:t>
              </a:r>
              <a:endParaRPr lang="zh-CN" altLang="en-US" b="1" baseline="30000">
                <a:solidFill>
                  <a:schemeClr val="tx1"/>
                </a:solidFill>
              </a:endParaRPr>
            </a:p>
          </p:txBody>
        </p:sp>
        <p:pic>
          <p:nvPicPr>
            <p:cNvPr id="60429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" y="3383"/>
              <a:ext cx="4990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736600" y="2222500"/>
            <a:ext cx="7124700" cy="952500"/>
            <a:chOff x="736600" y="2222500"/>
            <a:chExt cx="7124700" cy="952500"/>
          </a:xfrm>
        </p:grpSpPr>
        <p:sp>
          <p:nvSpPr>
            <p:cNvPr id="60423" name="Text Box 14"/>
            <p:cNvSpPr txBox="1">
              <a:spLocks noChangeArrowheads="1"/>
            </p:cNvSpPr>
            <p:nvPr/>
          </p:nvSpPr>
          <p:spPr bwMode="auto">
            <a:xfrm>
              <a:off x="736600" y="2222500"/>
              <a:ext cx="2463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对称秩</a:t>
              </a:r>
              <a:r>
                <a:rPr lang="en-US" altLang="zh-CN" b="1">
                  <a:solidFill>
                    <a:srgbClr val="7030A0"/>
                  </a:solidFill>
                </a:rPr>
                <a:t>2</a:t>
              </a:r>
              <a:r>
                <a:rPr lang="zh-CN" altLang="en-US" b="1">
                  <a:solidFill>
                    <a:srgbClr val="7030A0"/>
                  </a:solidFill>
                </a:rPr>
                <a:t>校正</a:t>
              </a:r>
              <a:r>
                <a:rPr lang="zh-CN" altLang="en-US" b="1"/>
                <a:t>：</a:t>
              </a:r>
            </a:p>
          </p:txBody>
        </p:sp>
        <p:pic>
          <p:nvPicPr>
            <p:cNvPr id="60424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700" y="2232025"/>
              <a:ext cx="5181600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0425" name="Group 23"/>
            <p:cNvGrpSpPr>
              <a:grpSpLocks/>
            </p:cNvGrpSpPr>
            <p:nvPr/>
          </p:nvGrpSpPr>
          <p:grpSpPr bwMode="auto">
            <a:xfrm>
              <a:off x="2133600" y="2717800"/>
              <a:ext cx="4787900" cy="457200"/>
              <a:chOff x="1344" y="1712"/>
              <a:chExt cx="3016" cy="288"/>
            </a:xfrm>
          </p:grpSpPr>
          <p:sp>
            <p:nvSpPr>
              <p:cNvPr id="60426" name="Text Box 11"/>
              <p:cNvSpPr txBox="1">
                <a:spLocks noChangeArrowheads="1"/>
              </p:cNvSpPr>
              <p:nvPr/>
            </p:nvSpPr>
            <p:spPr bwMode="auto">
              <a:xfrm>
                <a:off x="1344" y="1712"/>
                <a:ext cx="30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其中                                              </a:t>
                </a:r>
                <a:r>
                  <a:rPr lang="en-US" altLang="zh-CN" b="1"/>
                  <a:t>.</a:t>
                </a:r>
              </a:p>
            </p:txBody>
          </p:sp>
          <p:pic>
            <p:nvPicPr>
              <p:cNvPr id="60427" name="Picture 2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" y="1721"/>
                <a:ext cx="209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BFGS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</a:p>
        </p:txBody>
      </p:sp>
      <p:sp>
        <p:nvSpPr>
          <p:cNvPr id="61443" name="Text Box 8"/>
          <p:cNvSpPr txBox="1">
            <a:spLocks noChangeArrowheads="1"/>
          </p:cNvSpPr>
          <p:nvPr/>
        </p:nvSpPr>
        <p:spPr bwMode="auto">
          <a:xfrm>
            <a:off x="609600" y="1311275"/>
            <a:ext cx="7937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目的</a:t>
            </a:r>
            <a:r>
              <a:rPr lang="zh-CN" altLang="en-US" b="1">
                <a:solidFill>
                  <a:schemeClr val="tx1"/>
                </a:solidFill>
              </a:rPr>
              <a:t>：在</a:t>
            </a:r>
            <a:r>
              <a:rPr lang="en-US" altLang="zh-CN" b="1" i="1">
                <a:solidFill>
                  <a:srgbClr val="7030A0"/>
                </a:solidFill>
              </a:rPr>
              <a:t>B</a:t>
            </a:r>
            <a:r>
              <a:rPr lang="en-US" altLang="zh-CN" b="1" baseline="30000">
                <a:solidFill>
                  <a:srgbClr val="7030A0"/>
                </a:solidFill>
              </a:rPr>
              <a:t>(</a:t>
            </a:r>
            <a:r>
              <a:rPr lang="en-US" altLang="zh-CN" b="1" i="1" baseline="30000">
                <a:solidFill>
                  <a:srgbClr val="7030A0"/>
                </a:solidFill>
              </a:rPr>
              <a:t>k</a:t>
            </a:r>
            <a:r>
              <a:rPr lang="en-US" altLang="zh-CN" b="1" baseline="30000">
                <a:solidFill>
                  <a:srgbClr val="7030A0"/>
                </a:solidFill>
              </a:rPr>
              <a:t>)</a:t>
            </a:r>
            <a:r>
              <a:rPr lang="zh-CN" altLang="en-US" b="1">
                <a:solidFill>
                  <a:srgbClr val="7030A0"/>
                </a:solidFill>
              </a:rPr>
              <a:t>正定</a:t>
            </a:r>
            <a:r>
              <a:rPr lang="zh-CN" altLang="en-US" b="1">
                <a:solidFill>
                  <a:schemeClr val="tx1"/>
                </a:solidFill>
              </a:rPr>
              <a:t>的前提下，给出切实可行的更新公式使得</a:t>
            </a:r>
            <a:r>
              <a:rPr lang="en-US" altLang="zh-CN" b="1" i="1">
                <a:solidFill>
                  <a:schemeClr val="tx1"/>
                </a:solidFill>
              </a:rPr>
              <a:t>B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k+</a:t>
            </a:r>
            <a:r>
              <a:rPr lang="en-US" altLang="zh-CN" b="1" baseline="30000">
                <a:solidFill>
                  <a:schemeClr val="tx1"/>
                </a:solidFill>
              </a:rPr>
              <a:t>1)</a:t>
            </a:r>
            <a:r>
              <a:rPr lang="zh-CN" altLang="en-US" b="1">
                <a:solidFill>
                  <a:srgbClr val="7030A0"/>
                </a:solidFill>
              </a:rPr>
              <a:t>既满足拟牛顿条件又正定</a:t>
            </a:r>
            <a:r>
              <a:rPr lang="zh-CN" altLang="en-US" b="1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61444" name="组合 10"/>
          <p:cNvGrpSpPr>
            <a:grpSpLocks/>
          </p:cNvGrpSpPr>
          <p:nvPr/>
        </p:nvGrpSpPr>
        <p:grpSpPr bwMode="auto">
          <a:xfrm>
            <a:off x="727075" y="2286000"/>
            <a:ext cx="7527925" cy="927100"/>
            <a:chOff x="727075" y="2286000"/>
            <a:chExt cx="7527925" cy="927099"/>
          </a:xfrm>
        </p:grpSpPr>
        <p:sp>
          <p:nvSpPr>
            <p:cNvPr id="61452" name="Text Box 11"/>
            <p:cNvSpPr txBox="1">
              <a:spLocks noChangeArrowheads="1"/>
            </p:cNvSpPr>
            <p:nvPr/>
          </p:nvSpPr>
          <p:spPr bwMode="auto">
            <a:xfrm>
              <a:off x="727075" y="2286000"/>
              <a:ext cx="2247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对称秩</a:t>
              </a:r>
              <a:r>
                <a:rPr lang="en-US" altLang="zh-CN" b="1">
                  <a:solidFill>
                    <a:srgbClr val="7030A0"/>
                  </a:solidFill>
                </a:rPr>
                <a:t>2</a:t>
              </a:r>
              <a:r>
                <a:rPr lang="zh-CN" altLang="en-US" b="1">
                  <a:solidFill>
                    <a:srgbClr val="7030A0"/>
                  </a:solidFill>
                </a:rPr>
                <a:t>校正：</a:t>
              </a:r>
            </a:p>
          </p:txBody>
        </p:sp>
        <p:pic>
          <p:nvPicPr>
            <p:cNvPr id="61453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713" y="2786280"/>
              <a:ext cx="7126287" cy="426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622300" y="3416300"/>
            <a:ext cx="5932488" cy="1558925"/>
            <a:chOff x="622300" y="3416300"/>
            <a:chExt cx="5932488" cy="1558925"/>
          </a:xfrm>
        </p:grpSpPr>
        <p:sp>
          <p:nvSpPr>
            <p:cNvPr id="61449" name="Text Box 5"/>
            <p:cNvSpPr txBox="1">
              <a:spLocks noChangeArrowheads="1"/>
            </p:cNvSpPr>
            <p:nvPr/>
          </p:nvSpPr>
          <p:spPr bwMode="auto">
            <a:xfrm>
              <a:off x="622300" y="3416300"/>
              <a:ext cx="698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  <a:endParaRPr lang="zh-CN" altLang="en-US" b="1" baseline="30000">
                <a:solidFill>
                  <a:schemeClr val="tx1"/>
                </a:solidFill>
              </a:endParaRPr>
            </a:p>
          </p:txBody>
        </p:sp>
        <p:pic>
          <p:nvPicPr>
            <p:cNvPr id="6145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3698875"/>
              <a:ext cx="386715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51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513" y="4141788"/>
              <a:ext cx="5375275" cy="83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609600" y="4953000"/>
            <a:ext cx="7713663" cy="1095375"/>
            <a:chOff x="609600" y="4953000"/>
            <a:chExt cx="7713663" cy="1095375"/>
          </a:xfrm>
        </p:grpSpPr>
        <p:sp>
          <p:nvSpPr>
            <p:cNvPr id="61447" name="Text Box 1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得</a:t>
              </a:r>
            </a:p>
          </p:txBody>
        </p:sp>
        <p:pic>
          <p:nvPicPr>
            <p:cNvPr id="61448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438" y="5076825"/>
              <a:ext cx="7235825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819150" y="12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BFGS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22300" y="738188"/>
            <a:ext cx="83312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/>
              <a:t>Sherman-Morrison</a:t>
            </a:r>
            <a:r>
              <a:rPr lang="zh-CN" altLang="en-US" sz="2200" b="1"/>
              <a:t>公式</a:t>
            </a:r>
            <a:r>
              <a:rPr lang="en-US" altLang="zh-CN" sz="2200" b="1"/>
              <a:t>(</a:t>
            </a:r>
            <a:r>
              <a:rPr lang="zh-CN" altLang="en-US" sz="2200" b="1"/>
              <a:t>矩阵逆的校正公式，</a:t>
            </a:r>
            <a:r>
              <a:rPr lang="en-US" altLang="zh-CN" sz="2200" b="1"/>
              <a:t>p.134, </a:t>
            </a:r>
            <a:r>
              <a:rPr lang="zh-CN" altLang="en-US" sz="2200" b="1">
                <a:solidFill>
                  <a:srgbClr val="7030A0"/>
                </a:solidFill>
              </a:rPr>
              <a:t>习题</a:t>
            </a:r>
            <a:r>
              <a:rPr lang="en-US" altLang="zh-CN" sz="2200" b="1">
                <a:solidFill>
                  <a:srgbClr val="7030A0"/>
                </a:solidFill>
              </a:rPr>
              <a:t>5.25</a:t>
            </a:r>
            <a:r>
              <a:rPr lang="en-US" altLang="zh-CN" sz="2200" b="1"/>
              <a:t>)</a:t>
            </a:r>
          </a:p>
        </p:txBody>
      </p:sp>
      <p:sp>
        <p:nvSpPr>
          <p:cNvPr id="59406" name="Text Box 13"/>
          <p:cNvSpPr txBox="1">
            <a:spLocks noChangeArrowheads="1"/>
          </p:cNvSpPr>
          <p:nvPr/>
        </p:nvSpPr>
        <p:spPr bwMode="auto">
          <a:xfrm>
            <a:off x="736600" y="5554663"/>
            <a:ext cx="7759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chemeClr val="tx1"/>
                </a:solidFill>
              </a:rPr>
              <a:t>由此可得到</a:t>
            </a:r>
            <a:r>
              <a:rPr lang="en-US" altLang="zh-CN" sz="2200" b="1">
                <a:solidFill>
                  <a:schemeClr val="tx1"/>
                </a:solidFill>
              </a:rPr>
              <a:t>BFGS</a:t>
            </a:r>
            <a:r>
              <a:rPr lang="zh-CN" altLang="en-US" sz="2200" b="1">
                <a:solidFill>
                  <a:schemeClr val="tx1"/>
                </a:solidFill>
              </a:rPr>
              <a:t>关于</a:t>
            </a:r>
            <a:r>
              <a:rPr lang="en-US" altLang="zh-CN" sz="2200" b="1">
                <a:solidFill>
                  <a:schemeClr val="tx1"/>
                </a:solidFill>
              </a:rPr>
              <a:t>Hessian</a:t>
            </a:r>
            <a:r>
              <a:rPr lang="zh-CN" altLang="en-US" sz="2200" b="1">
                <a:solidFill>
                  <a:schemeClr val="tx1"/>
                </a:solidFill>
              </a:rPr>
              <a:t>阵逆的更新公式和</a:t>
            </a:r>
            <a:r>
              <a:rPr lang="en-US" altLang="zh-CN" sz="2200" b="1">
                <a:solidFill>
                  <a:schemeClr val="tx1"/>
                </a:solidFill>
              </a:rPr>
              <a:t>DFP</a:t>
            </a:r>
            <a:r>
              <a:rPr lang="zh-CN" altLang="en-US" sz="2200" b="1">
                <a:solidFill>
                  <a:schemeClr val="tx1"/>
                </a:solidFill>
              </a:rPr>
              <a:t>关于</a:t>
            </a:r>
            <a:r>
              <a:rPr lang="en-US" altLang="zh-CN" sz="2200" b="1">
                <a:solidFill>
                  <a:schemeClr val="tx1"/>
                </a:solidFill>
              </a:rPr>
              <a:t>Hessian</a:t>
            </a:r>
            <a:r>
              <a:rPr lang="zh-CN" altLang="en-US" sz="2200" b="1">
                <a:solidFill>
                  <a:schemeClr val="tx1"/>
                </a:solidFill>
              </a:rPr>
              <a:t>阵的更新公式！</a:t>
            </a:r>
            <a:r>
              <a:rPr lang="en-US" altLang="zh-CN" sz="2200" b="1">
                <a:solidFill>
                  <a:schemeClr val="tx1"/>
                </a:solidFill>
              </a:rPr>
              <a:t>(p.134</a:t>
            </a:r>
            <a:r>
              <a:rPr lang="zh-CN" altLang="en-US" sz="2200" b="1">
                <a:solidFill>
                  <a:schemeClr val="tx1"/>
                </a:solidFill>
              </a:rPr>
              <a:t>，习题</a:t>
            </a:r>
            <a:r>
              <a:rPr lang="en-US" altLang="zh-CN" sz="2200" b="1">
                <a:solidFill>
                  <a:schemeClr val="tx1"/>
                </a:solidFill>
              </a:rPr>
              <a:t>5.25)</a:t>
            </a:r>
            <a:endParaRPr lang="zh-CN" altLang="en-US" sz="2200" b="1">
              <a:solidFill>
                <a:schemeClr val="tx1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46825" y="3517900"/>
            <a:ext cx="2797175" cy="796925"/>
            <a:chOff x="3977" y="3264"/>
            <a:chExt cx="1762" cy="502"/>
          </a:xfrm>
        </p:grpSpPr>
        <p:pic>
          <p:nvPicPr>
            <p:cNvPr id="6248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" y="3558"/>
              <a:ext cx="14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88" name="Rectangle 14"/>
            <p:cNvSpPr>
              <a:spLocks noChangeArrowheads="1"/>
            </p:cNvSpPr>
            <p:nvPr/>
          </p:nvSpPr>
          <p:spPr bwMode="auto">
            <a:xfrm>
              <a:off x="3977" y="3264"/>
              <a:ext cx="1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r>
                <a:rPr kumimoji="0" lang="en-US" altLang="zh-CN" b="1">
                  <a:solidFill>
                    <a:schemeClr val="tx1"/>
                  </a:solidFill>
                </a:rPr>
                <a:t>Karmarka</a:t>
              </a:r>
              <a:r>
                <a:rPr kumimoji="0" lang="zh-CN" altLang="en-US" b="1">
                  <a:solidFill>
                    <a:schemeClr val="tx1"/>
                  </a:solidFill>
                </a:rPr>
                <a:t>内点法：</a:t>
              </a:r>
            </a:p>
          </p:txBody>
        </p:sp>
      </p:grpSp>
      <p:pic>
        <p:nvPicPr>
          <p:cNvPr id="6247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95450"/>
            <a:ext cx="653415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1" name="组合 21"/>
          <p:cNvGrpSpPr>
            <a:grpSpLocks/>
          </p:cNvGrpSpPr>
          <p:nvPr/>
        </p:nvGrpSpPr>
        <p:grpSpPr bwMode="auto">
          <a:xfrm>
            <a:off x="596900" y="2146300"/>
            <a:ext cx="5956300" cy="457200"/>
            <a:chOff x="596900" y="2502196"/>
            <a:chExt cx="5956300" cy="456906"/>
          </a:xfrm>
        </p:grpSpPr>
        <p:sp>
          <p:nvSpPr>
            <p:cNvPr id="62484" name="Text Box 7"/>
            <p:cNvSpPr txBox="1">
              <a:spLocks noChangeArrowheads="1"/>
            </p:cNvSpPr>
            <p:nvPr/>
          </p:nvSpPr>
          <p:spPr bwMode="auto">
            <a:xfrm>
              <a:off x="596900" y="2502196"/>
              <a:ext cx="5956300" cy="45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              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  且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r>
                <a:rPr lang="zh-CN" altLang="en-US" b="1">
                  <a:solidFill>
                    <a:schemeClr val="tx1"/>
                  </a:solidFill>
                </a:rPr>
                <a:t>                                                          </a:t>
              </a:r>
            </a:p>
          </p:txBody>
        </p:sp>
        <p:pic>
          <p:nvPicPr>
            <p:cNvPr id="62485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475" y="2590802"/>
              <a:ext cx="30543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86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6" y="2578102"/>
              <a:ext cx="1233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417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319463"/>
            <a:ext cx="53038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622300" y="1231900"/>
            <a:ext cx="674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设                                                                        ，则</a:t>
            </a:r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647700" y="4433888"/>
            <a:ext cx="7645400" cy="1044575"/>
            <a:chOff x="685800" y="4624388"/>
            <a:chExt cx="7645400" cy="1044575"/>
          </a:xfrm>
        </p:grpSpPr>
        <p:sp>
          <p:nvSpPr>
            <p:cNvPr id="62481" name="Text Box 34"/>
            <p:cNvSpPr txBox="1">
              <a:spLocks noChangeArrowheads="1"/>
            </p:cNvSpPr>
            <p:nvPr/>
          </p:nvSpPr>
          <p:spPr bwMode="auto">
            <a:xfrm>
              <a:off x="685800" y="4648200"/>
              <a:ext cx="764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特例</a:t>
              </a:r>
              <a:r>
                <a:rPr lang="en-US" altLang="zh-CN" b="1">
                  <a:solidFill>
                    <a:srgbClr val="7030A0"/>
                  </a:solidFill>
                </a:rPr>
                <a:t>2</a:t>
              </a:r>
              <a:r>
                <a:rPr lang="zh-CN" altLang="en-US" b="1"/>
                <a:t>：若</a:t>
              </a:r>
            </a:p>
          </p:txBody>
        </p:sp>
        <p:pic>
          <p:nvPicPr>
            <p:cNvPr id="62482" name="Picture 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624388"/>
              <a:ext cx="519430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83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325" y="5062538"/>
              <a:ext cx="3094038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475" name="Picture 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289050"/>
            <a:ext cx="53768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09600" y="2789238"/>
            <a:ext cx="8534400" cy="461962"/>
            <a:chOff x="609600" y="2789238"/>
            <a:chExt cx="8534400" cy="461962"/>
          </a:xfrm>
        </p:grpSpPr>
        <p:sp>
          <p:nvSpPr>
            <p:cNvPr id="62479" name="Text Box 26"/>
            <p:cNvSpPr txBox="1">
              <a:spLocks noChangeArrowheads="1"/>
            </p:cNvSpPr>
            <p:nvPr/>
          </p:nvSpPr>
          <p:spPr bwMode="auto">
            <a:xfrm>
              <a:off x="609600" y="2789238"/>
              <a:ext cx="8534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7030A0"/>
                  </a:solidFill>
                </a:rPr>
                <a:t>特例</a:t>
              </a:r>
              <a:r>
                <a:rPr lang="en-US" altLang="zh-CN" b="1">
                  <a:solidFill>
                    <a:srgbClr val="7030A0"/>
                  </a:solidFill>
                </a:rPr>
                <a:t>1</a:t>
              </a:r>
              <a:r>
                <a:rPr lang="zh-CN" altLang="en-US" b="1"/>
                <a:t>：若                                                                               ，则</a:t>
              </a:r>
            </a:p>
          </p:txBody>
        </p:sp>
        <p:pic>
          <p:nvPicPr>
            <p:cNvPr id="62480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938" y="2870200"/>
              <a:ext cx="5888037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118225" y="1689100"/>
            <a:ext cx="612775" cy="461963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30325" y="2184400"/>
            <a:ext cx="3162300" cy="461963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DFP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BFGS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pic>
        <p:nvPicPr>
          <p:cNvPr id="6349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403350"/>
            <a:ext cx="6975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952500" y="3463925"/>
            <a:ext cx="8132763" cy="1273175"/>
            <a:chOff x="952500" y="3463925"/>
            <a:chExt cx="8132763" cy="1273175"/>
          </a:xfrm>
        </p:grpSpPr>
        <p:pic>
          <p:nvPicPr>
            <p:cNvPr id="6349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38" y="3463925"/>
              <a:ext cx="811212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98" name="Group 30"/>
            <p:cNvGrpSpPr>
              <a:grpSpLocks/>
            </p:cNvGrpSpPr>
            <p:nvPr/>
          </p:nvGrpSpPr>
          <p:grpSpPr bwMode="auto">
            <a:xfrm>
              <a:off x="952500" y="4127500"/>
              <a:ext cx="3000375" cy="609600"/>
              <a:chOff x="600" y="2600"/>
              <a:chExt cx="1890" cy="384"/>
            </a:xfrm>
          </p:grpSpPr>
          <p:pic>
            <p:nvPicPr>
              <p:cNvPr id="63499" name="Picture 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8" y="2600"/>
                <a:ext cx="13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600" y="2632"/>
                <a:ext cx="6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其中</a:t>
                </a:r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25500" y="5981700"/>
            <a:ext cx="7743825" cy="457200"/>
            <a:chOff x="520" y="3768"/>
            <a:chExt cx="4878" cy="288"/>
          </a:xfrm>
        </p:grpSpPr>
        <p:pic>
          <p:nvPicPr>
            <p:cNvPr id="63495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" y="3792"/>
              <a:ext cx="249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6" name="Text Box 32"/>
            <p:cNvSpPr txBox="1">
              <a:spLocks noChangeArrowheads="1"/>
            </p:cNvSpPr>
            <p:nvPr/>
          </p:nvSpPr>
          <p:spPr bwMode="auto">
            <a:xfrm>
              <a:off x="520" y="3768"/>
              <a:ext cx="2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DFP</a:t>
              </a:r>
              <a:r>
                <a:rPr lang="zh-CN" altLang="en-US" b="1"/>
                <a:t>与</a:t>
              </a:r>
              <a:r>
                <a:rPr lang="en-US" altLang="zh-CN" b="1"/>
                <a:t>BFGS</a:t>
              </a:r>
              <a:r>
                <a:rPr lang="zh-CN" altLang="en-US" b="1"/>
                <a:t>是互为对偶的：</a:t>
              </a:r>
            </a:p>
          </p:txBody>
        </p:sp>
      </p:grpSp>
      <p:pic>
        <p:nvPicPr>
          <p:cNvPr id="58386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164138"/>
            <a:ext cx="77882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01688"/>
            <a:ext cx="88646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1188" y="5614988"/>
            <a:ext cx="7705725" cy="457200"/>
            <a:chOff x="385" y="3361"/>
            <a:chExt cx="4854" cy="288"/>
          </a:xfrm>
        </p:grpSpPr>
        <p:pic>
          <p:nvPicPr>
            <p:cNvPr id="6451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" y="3403"/>
              <a:ext cx="57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20" name="Text Box 7"/>
            <p:cNvSpPr txBox="1">
              <a:spLocks noChangeArrowheads="1"/>
            </p:cNvSpPr>
            <p:nvPr/>
          </p:nvSpPr>
          <p:spPr bwMode="auto">
            <a:xfrm>
              <a:off x="385" y="3361"/>
              <a:ext cx="4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⊙ 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计算搜索方向</a:t>
              </a:r>
              <a:r>
                <a:rPr kumimoji="0" lang="zh-CN" altLang="en-US" b="1">
                  <a:solidFill>
                    <a:srgbClr val="7030A0"/>
                  </a:solidFill>
                  <a:latin typeface="宋体" pitchFamily="2" charset="-122"/>
                </a:rPr>
                <a:t>不用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计算</a:t>
              </a:r>
              <a:r>
                <a:rPr kumimoji="0" lang="zh-CN" altLang="en-US" b="1">
                  <a:solidFill>
                    <a:srgbClr val="7030A0"/>
                  </a:solidFill>
                  <a:latin typeface="宋体" pitchFamily="2" charset="-122"/>
                </a:rPr>
                <a:t>二阶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导数，计算量</a:t>
              </a:r>
            </a:p>
          </p:txBody>
        </p:sp>
      </p:grp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831850" y="152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BFGS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458788" y="5183188"/>
            <a:ext cx="852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注：使用满足</a:t>
            </a:r>
            <a:r>
              <a:rPr kumimoji="0" lang="en-US" altLang="zh-CN" b="1">
                <a:solidFill>
                  <a:srgbClr val="7030A0"/>
                </a:solidFill>
                <a:latin typeface="宋体" pitchFamily="2" charset="-122"/>
              </a:rPr>
              <a:t>Wolfe</a:t>
            </a: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条件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的一维搜索，且每次</a:t>
            </a: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先试</a:t>
            </a:r>
            <a:r>
              <a:rPr kumimoji="0" lang="en-US" altLang="zh-CN" b="1">
                <a:solidFill>
                  <a:srgbClr val="7030A0"/>
                </a:solidFill>
                <a:latin typeface="宋体" pitchFamily="2" charset="-122"/>
              </a:rPr>
              <a:t>1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是否满足；</a:t>
            </a:r>
          </a:p>
        </p:txBody>
      </p:sp>
      <p:sp>
        <p:nvSpPr>
          <p:cNvPr id="542729" name="Text Box 9"/>
          <p:cNvSpPr txBox="1">
            <a:spLocks noChangeArrowheads="1"/>
          </p:cNvSpPr>
          <p:nvPr/>
        </p:nvSpPr>
        <p:spPr bwMode="auto">
          <a:xfrm>
            <a:off x="604838" y="603726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适当的条件下是</a:t>
            </a: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超线性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收敛的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定理</a:t>
            </a:r>
            <a:r>
              <a:rPr kumimoji="0" lang="en-US" altLang="zh-CN" b="1">
                <a:solidFill>
                  <a:schemeClr val="tx1"/>
                </a:solidFill>
              </a:rPr>
              <a:t>5.3.4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8" grpId="0"/>
      <p:bldP spid="5427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拟牛顿法－数值表现</a:t>
            </a: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819150" y="4051300"/>
            <a:ext cx="6062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Rosenbrock</a:t>
            </a:r>
            <a:r>
              <a:rPr kumimoji="0" lang="zh-CN" altLang="en-US" b="1">
                <a:solidFill>
                  <a:schemeClr val="tx1"/>
                </a:solidFill>
              </a:rPr>
              <a:t>函数；初始点</a:t>
            </a:r>
            <a:r>
              <a:rPr kumimoji="0" lang="en-US" altLang="zh-CN" b="1">
                <a:solidFill>
                  <a:schemeClr val="tx1"/>
                </a:solidFill>
              </a:rPr>
              <a:t>(-1.2, 1)</a:t>
            </a:r>
            <a:r>
              <a:rPr kumimoji="0" lang="en-US" altLang="zh-CN" b="1" baseline="30000">
                <a:solidFill>
                  <a:schemeClr val="tx1"/>
                </a:solidFill>
              </a:rPr>
              <a:t>T</a:t>
            </a:r>
            <a:r>
              <a:rPr kumimoji="0" lang="zh-CN" altLang="en-US" b="1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819150" y="4378325"/>
            <a:ext cx="604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精度要求：梯度</a:t>
            </a:r>
            <a:r>
              <a:rPr kumimoji="0" lang="en-US" altLang="zh-CN" b="1">
                <a:solidFill>
                  <a:schemeClr val="tx1"/>
                </a:solidFill>
              </a:rPr>
              <a:t>2</a:t>
            </a:r>
            <a:r>
              <a:rPr kumimoji="0" lang="zh-CN" altLang="en-US" b="1">
                <a:solidFill>
                  <a:schemeClr val="tx1"/>
                </a:solidFill>
              </a:rPr>
              <a:t>范数小于</a:t>
            </a:r>
            <a:r>
              <a:rPr kumimoji="0" lang="en-US" altLang="zh-CN" b="1">
                <a:solidFill>
                  <a:schemeClr val="tx1"/>
                </a:solidFill>
              </a:rPr>
              <a:t>10e-5</a:t>
            </a:r>
            <a:r>
              <a:rPr kumimoji="0" lang="zh-CN" altLang="en-US" b="1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65541" name="Text Box 7"/>
          <p:cNvSpPr txBox="1">
            <a:spLocks noChangeArrowheads="1"/>
          </p:cNvSpPr>
          <p:nvPr/>
        </p:nvSpPr>
        <p:spPr bwMode="auto">
          <a:xfrm>
            <a:off x="831850" y="4784725"/>
            <a:ext cx="584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表中列出的是最后几次迭代的误差</a:t>
            </a:r>
          </a:p>
        </p:txBody>
      </p:sp>
      <p:sp>
        <p:nvSpPr>
          <p:cNvPr id="65542" name="Text Box 8"/>
          <p:cNvSpPr txBox="1">
            <a:spLocks noChangeArrowheads="1"/>
          </p:cNvSpPr>
          <p:nvPr/>
        </p:nvSpPr>
        <p:spPr bwMode="auto">
          <a:xfrm>
            <a:off x="846138" y="5165725"/>
            <a:ext cx="782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迭代次数：</a:t>
            </a:r>
            <a:r>
              <a:rPr kumimoji="0" lang="en-US" altLang="zh-CN" b="1">
                <a:solidFill>
                  <a:schemeClr val="tx1"/>
                </a:solidFill>
              </a:rPr>
              <a:t>Steep.desc.:5264</a:t>
            </a:r>
            <a:r>
              <a:rPr kumimoji="0" lang="zh-CN" altLang="en-US" b="1">
                <a:solidFill>
                  <a:schemeClr val="tx1"/>
                </a:solidFill>
              </a:rPr>
              <a:t>；</a:t>
            </a:r>
            <a:r>
              <a:rPr kumimoji="0" lang="en-US" altLang="zh-CN" b="1">
                <a:solidFill>
                  <a:schemeClr val="tx1"/>
                </a:solidFill>
              </a:rPr>
              <a:t>BFGS:34; Newton: 21</a:t>
            </a: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844550" y="550862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1">
                <a:solidFill>
                  <a:schemeClr val="tx1"/>
                </a:solidFill>
              </a:rPr>
              <a:t>⊙ </a:t>
            </a:r>
            <a:r>
              <a:rPr kumimoji="0" lang="zh-CN" altLang="en-US" b="1">
                <a:solidFill>
                  <a:schemeClr val="tx1"/>
                </a:solidFill>
              </a:rPr>
              <a:t>线搜索满足</a:t>
            </a:r>
            <a:r>
              <a:rPr kumimoji="0" lang="en-US" altLang="zh-CN" b="1">
                <a:solidFill>
                  <a:schemeClr val="tx1"/>
                </a:solidFill>
              </a:rPr>
              <a:t>Wolfe</a:t>
            </a:r>
            <a:r>
              <a:rPr kumimoji="0" lang="zh-CN" altLang="en-US" b="1">
                <a:solidFill>
                  <a:schemeClr val="tx1"/>
                </a:solidFill>
              </a:rPr>
              <a:t>条件</a:t>
            </a:r>
          </a:p>
        </p:txBody>
      </p:sp>
      <p:pic>
        <p:nvPicPr>
          <p:cNvPr id="6554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627188"/>
            <a:ext cx="539115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4810125"/>
            <a:ext cx="24495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拟牛顿法－－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DFP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BFGS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法的性质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49300" y="1222375"/>
            <a:ext cx="7607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70C0"/>
                </a:solidFill>
              </a:rPr>
              <a:t>定理</a:t>
            </a:r>
            <a:r>
              <a:rPr lang="en-US" altLang="zh-CN" b="1" dirty="0">
                <a:solidFill>
                  <a:srgbClr val="0070C0"/>
                </a:solidFill>
              </a:rPr>
              <a:t>.</a:t>
            </a:r>
            <a:r>
              <a:rPr lang="en-US" altLang="zh-CN" b="1" dirty="0">
                <a:solidFill>
                  <a:schemeClr val="tx1"/>
                </a:solidFill>
              </a:rPr>
              <a:t>  </a:t>
            </a:r>
            <a:r>
              <a:rPr lang="zh-CN" altLang="en-US" b="1" dirty="0">
                <a:solidFill>
                  <a:srgbClr val="7030A0"/>
                </a:solidFill>
              </a:rPr>
              <a:t>假设 </a:t>
            </a:r>
            <a:r>
              <a:rPr lang="en-US" altLang="zh-CN" b="1" i="1" dirty="0">
                <a:solidFill>
                  <a:srgbClr val="7030A0"/>
                </a:solidFill>
              </a:rPr>
              <a:t>y</a:t>
            </a:r>
            <a:r>
              <a:rPr lang="en-US" altLang="zh-CN" b="1" baseline="30000" dirty="0">
                <a:solidFill>
                  <a:srgbClr val="7030A0"/>
                </a:solidFill>
              </a:rPr>
              <a:t>(</a:t>
            </a:r>
            <a:r>
              <a:rPr lang="en-US" altLang="zh-CN" b="1" i="1" baseline="30000" dirty="0">
                <a:solidFill>
                  <a:srgbClr val="7030A0"/>
                </a:solidFill>
              </a:rPr>
              <a:t>k</a:t>
            </a:r>
            <a:r>
              <a:rPr lang="en-US" altLang="zh-CN" b="1" baseline="30000" dirty="0">
                <a:solidFill>
                  <a:srgbClr val="7030A0"/>
                </a:solidFill>
              </a:rPr>
              <a:t>)T</a:t>
            </a:r>
            <a:r>
              <a:rPr lang="en-US" altLang="zh-CN" b="1" i="1" dirty="0">
                <a:solidFill>
                  <a:srgbClr val="7030A0"/>
                </a:solidFill>
              </a:rPr>
              <a:t>s</a:t>
            </a:r>
            <a:r>
              <a:rPr lang="en-US" altLang="zh-CN" b="1" baseline="30000" dirty="0">
                <a:solidFill>
                  <a:srgbClr val="7030A0"/>
                </a:solidFill>
              </a:rPr>
              <a:t>(</a:t>
            </a:r>
            <a:r>
              <a:rPr lang="en-US" altLang="zh-CN" b="1" i="1" baseline="30000" dirty="0">
                <a:solidFill>
                  <a:srgbClr val="7030A0"/>
                </a:solidFill>
              </a:rPr>
              <a:t>k</a:t>
            </a:r>
            <a:r>
              <a:rPr lang="en-US" altLang="zh-CN" b="1" baseline="30000" dirty="0">
                <a:solidFill>
                  <a:srgbClr val="7030A0"/>
                </a:solidFill>
              </a:rPr>
              <a:t>) </a:t>
            </a:r>
            <a:r>
              <a:rPr lang="en-US" altLang="zh-CN" b="1" dirty="0">
                <a:solidFill>
                  <a:srgbClr val="7030A0"/>
                </a:solidFill>
              </a:rPr>
              <a:t>&gt; 0</a:t>
            </a:r>
            <a:r>
              <a:rPr lang="zh-CN" altLang="en-US" b="1" dirty="0">
                <a:solidFill>
                  <a:srgbClr val="7030A0"/>
                </a:solidFill>
              </a:rPr>
              <a:t>，且 </a:t>
            </a:r>
            <a:r>
              <a:rPr lang="en-US" altLang="zh-CN" b="1" i="1" dirty="0">
                <a:solidFill>
                  <a:srgbClr val="7030A0"/>
                </a:solidFill>
              </a:rPr>
              <a:t>H</a:t>
            </a:r>
            <a:r>
              <a:rPr lang="en-US" altLang="zh-CN" b="1" baseline="30000" dirty="0">
                <a:solidFill>
                  <a:srgbClr val="7030A0"/>
                </a:solidFill>
              </a:rPr>
              <a:t>(</a:t>
            </a:r>
            <a:r>
              <a:rPr lang="en-US" altLang="zh-CN" b="1" i="1" baseline="30000" dirty="0">
                <a:solidFill>
                  <a:srgbClr val="7030A0"/>
                </a:solidFill>
              </a:rPr>
              <a:t>k</a:t>
            </a:r>
            <a:r>
              <a:rPr lang="en-US" altLang="zh-CN" b="1" baseline="30000" dirty="0">
                <a:solidFill>
                  <a:srgbClr val="7030A0"/>
                </a:solidFill>
              </a:rPr>
              <a:t>)</a:t>
            </a:r>
            <a:r>
              <a:rPr lang="zh-CN" altLang="en-US" b="1" dirty="0">
                <a:solidFill>
                  <a:srgbClr val="7030A0"/>
                </a:solidFill>
              </a:rPr>
              <a:t>正定</a:t>
            </a:r>
            <a:r>
              <a:rPr lang="zh-CN" altLang="en-US" b="1" dirty="0">
                <a:solidFill>
                  <a:schemeClr val="tx1"/>
                </a:solidFill>
              </a:rPr>
              <a:t>，则由</a:t>
            </a:r>
            <a:r>
              <a:rPr lang="en-US" altLang="zh-CN" b="1" dirty="0">
                <a:solidFill>
                  <a:schemeClr val="tx1"/>
                </a:solidFill>
              </a:rPr>
              <a:t>DFP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1"/>
                </a:solidFill>
              </a:rPr>
              <a:t>BFGS</a:t>
            </a:r>
            <a:r>
              <a:rPr lang="zh-CN" altLang="en-US" b="1" dirty="0">
                <a:solidFill>
                  <a:schemeClr val="tx1"/>
                </a:solidFill>
              </a:rPr>
              <a:t>更新公式得到的</a:t>
            </a:r>
            <a:r>
              <a:rPr lang="zh-CN" altLang="en-US" b="1" dirty="0">
                <a:solidFill>
                  <a:srgbClr val="7030A0"/>
                </a:solidFill>
              </a:rPr>
              <a:t>矩阵 </a:t>
            </a:r>
            <a:r>
              <a:rPr lang="en-US" altLang="zh-CN" b="1" i="1" dirty="0">
                <a:solidFill>
                  <a:srgbClr val="7030A0"/>
                </a:solidFill>
              </a:rPr>
              <a:t>H</a:t>
            </a:r>
            <a:r>
              <a:rPr lang="en-US" altLang="zh-CN" b="1" baseline="30000" dirty="0">
                <a:solidFill>
                  <a:srgbClr val="7030A0"/>
                </a:solidFill>
              </a:rPr>
              <a:t>(</a:t>
            </a:r>
            <a:r>
              <a:rPr lang="en-US" altLang="zh-CN" b="1" i="1" baseline="30000" dirty="0">
                <a:solidFill>
                  <a:srgbClr val="7030A0"/>
                </a:solidFill>
              </a:rPr>
              <a:t>k</a:t>
            </a:r>
            <a:r>
              <a:rPr lang="en-US" altLang="zh-CN" b="1" baseline="30000" dirty="0">
                <a:solidFill>
                  <a:srgbClr val="7030A0"/>
                </a:solidFill>
              </a:rPr>
              <a:t>+1) </a:t>
            </a:r>
            <a:r>
              <a:rPr lang="zh-CN" altLang="en-US" b="1" dirty="0">
                <a:solidFill>
                  <a:srgbClr val="7030A0"/>
                </a:solidFill>
              </a:rPr>
              <a:t>也是正定的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62000" y="2247900"/>
            <a:ext cx="7886700" cy="1600200"/>
            <a:chOff x="762000" y="2247900"/>
            <a:chExt cx="7886700" cy="1600200"/>
          </a:xfrm>
        </p:grpSpPr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774700" y="2247900"/>
              <a:ext cx="7607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b="1" dirty="0">
                  <a:solidFill>
                    <a:srgbClr val="0070C0"/>
                  </a:solidFill>
                </a:rPr>
                <a:t>.</a:t>
              </a:r>
              <a:r>
                <a:rPr lang="en-US" altLang="zh-CN" b="1" dirty="0">
                  <a:solidFill>
                    <a:srgbClr val="FF0000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假设将</a:t>
              </a:r>
              <a:r>
                <a:rPr lang="en-US" altLang="zh-CN" b="1" dirty="0">
                  <a:solidFill>
                    <a:schemeClr val="tx1"/>
                  </a:solidFill>
                </a:rPr>
                <a:t>DFP</a:t>
              </a:r>
              <a:r>
                <a:rPr lang="zh-CN" altLang="en-US" b="1" dirty="0">
                  <a:solidFill>
                    <a:schemeClr val="tx1"/>
                  </a:solidFill>
                </a:rPr>
                <a:t>法和</a:t>
              </a:r>
              <a:r>
                <a:rPr lang="en-US" altLang="zh-CN" b="1" dirty="0">
                  <a:solidFill>
                    <a:schemeClr val="tx1"/>
                  </a:solidFill>
                </a:rPr>
                <a:t>BFGS</a:t>
              </a:r>
              <a:r>
                <a:rPr lang="zh-CN" altLang="en-US" b="1" dirty="0">
                  <a:solidFill>
                    <a:schemeClr val="tx1"/>
                  </a:solidFill>
                </a:rPr>
                <a:t>法应用于二次函数</a:t>
              </a:r>
            </a:p>
          </p:txBody>
        </p:sp>
        <p:sp>
          <p:nvSpPr>
            <p:cNvPr id="66570" name="Text Box 11"/>
            <p:cNvSpPr txBox="1">
              <a:spLocks noChangeArrowheads="1"/>
            </p:cNvSpPr>
            <p:nvPr/>
          </p:nvSpPr>
          <p:spPr bwMode="auto">
            <a:xfrm>
              <a:off x="762000" y="3017103"/>
              <a:ext cx="7886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设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(0)</a:t>
              </a:r>
              <a:r>
                <a:rPr lang="zh-CN" altLang="en-US" b="1">
                  <a:solidFill>
                    <a:schemeClr val="tx1"/>
                  </a:solidFill>
                </a:rPr>
                <a:t>是任意的初始点，</a:t>
              </a:r>
              <a:r>
                <a:rPr lang="en-US" altLang="zh-CN" b="1" i="1">
                  <a:solidFill>
                    <a:schemeClr val="tx1"/>
                  </a:solidFill>
                </a:rPr>
                <a:t>H</a:t>
              </a:r>
              <a:r>
                <a:rPr lang="en-US" altLang="zh-CN" b="1" baseline="30000">
                  <a:solidFill>
                    <a:schemeClr val="tx1"/>
                  </a:solidFill>
                </a:rPr>
                <a:t>(0)</a:t>
              </a:r>
              <a:r>
                <a:rPr lang="zh-CN" altLang="en-US" b="1">
                  <a:solidFill>
                    <a:schemeClr val="tx1"/>
                  </a:solidFill>
                </a:rPr>
                <a:t>是任意的 </a:t>
              </a:r>
              <a:r>
                <a:rPr lang="en-US" altLang="zh-CN" b="1" i="1">
                  <a:solidFill>
                    <a:schemeClr val="tx1"/>
                  </a:solidFill>
                </a:rPr>
                <a:t>n </a:t>
              </a:r>
              <a:r>
                <a:rPr lang="zh-CN" altLang="en-US" b="1">
                  <a:solidFill>
                    <a:schemeClr val="tx1"/>
                  </a:solidFill>
                </a:rPr>
                <a:t>阶对称正定矩阵，步长取</a:t>
              </a:r>
              <a:r>
                <a:rPr lang="zh-CN" altLang="en-US" b="1">
                  <a:solidFill>
                    <a:srgbClr val="7030A0"/>
                  </a:solidFill>
                </a:rPr>
                <a:t>精确</a:t>
              </a:r>
              <a:r>
                <a:rPr lang="zh-CN" altLang="en-US" b="1">
                  <a:solidFill>
                    <a:schemeClr val="tx1"/>
                  </a:solidFill>
                </a:rPr>
                <a:t>步长，则以下结论成立：</a:t>
              </a:r>
            </a:p>
          </p:txBody>
        </p:sp>
        <p:pic>
          <p:nvPicPr>
            <p:cNvPr id="66571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2651125"/>
              <a:ext cx="331470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36600" y="3832225"/>
            <a:ext cx="7759700" cy="2085975"/>
            <a:chOff x="736600" y="3831475"/>
            <a:chExt cx="7759700" cy="2086725"/>
          </a:xfrm>
        </p:grpSpPr>
        <p:sp>
          <p:nvSpPr>
            <p:cNvPr id="66566" name="Text Box 5"/>
            <p:cNvSpPr txBox="1">
              <a:spLocks noChangeArrowheads="1"/>
            </p:cNvSpPr>
            <p:nvPr/>
          </p:nvSpPr>
          <p:spPr bwMode="auto">
            <a:xfrm>
              <a:off x="736600" y="3831475"/>
              <a:ext cx="7759700" cy="208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altLang="zh-CN" b="1" dirty="0">
                  <a:solidFill>
                    <a:schemeClr val="tx1"/>
                  </a:solidFill>
                </a:rPr>
                <a:t>(a) (</a:t>
              </a:r>
              <a:r>
                <a:rPr lang="zh-CN" altLang="en-US" b="1" dirty="0">
                  <a:solidFill>
                    <a:schemeClr val="tx1"/>
                  </a:solidFill>
                </a:rPr>
                <a:t>遗传性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</a:rPr>
                <a:t>割线方程对以前的搜索方向都成立，即</a:t>
              </a:r>
            </a:p>
            <a:p>
              <a:endParaRPr lang="zh-CN" altLang="en-US" b="1" dirty="0">
                <a:solidFill>
                  <a:schemeClr val="tx1"/>
                </a:solidFill>
              </a:endParaRPr>
            </a:p>
            <a:p>
              <a:pPr>
                <a:spcBef>
                  <a:spcPct val="20000"/>
                </a:spcBef>
                <a:spcAft>
                  <a:spcPct val="20000"/>
                </a:spcAft>
              </a:pPr>
              <a:r>
                <a:rPr lang="en-US" altLang="zh-CN" b="1" dirty="0">
                  <a:solidFill>
                    <a:schemeClr val="tx1"/>
                  </a:solidFill>
                </a:rPr>
                <a:t>(b) </a:t>
              </a:r>
              <a:r>
                <a:rPr lang="zh-CN" altLang="en-US" b="1" dirty="0">
                  <a:solidFill>
                    <a:schemeClr val="tx1"/>
                  </a:solidFill>
                </a:rPr>
                <a:t>如果 </a:t>
              </a:r>
              <a:r>
                <a:rPr lang="en-US" altLang="zh-CN" b="1" i="1" dirty="0">
                  <a:solidFill>
                    <a:srgbClr val="7030A0"/>
                  </a:solidFill>
                </a:rPr>
                <a:t>H</a:t>
              </a:r>
              <a:r>
                <a:rPr lang="en-US" altLang="zh-CN" b="1" baseline="30000" dirty="0">
                  <a:solidFill>
                    <a:srgbClr val="7030A0"/>
                  </a:solidFill>
                </a:rPr>
                <a:t>(0)</a:t>
              </a:r>
              <a:r>
                <a:rPr lang="en-US" altLang="zh-CN" b="1" dirty="0">
                  <a:solidFill>
                    <a:srgbClr val="7030A0"/>
                  </a:solidFill>
                </a:rPr>
                <a:t>= </a:t>
              </a:r>
              <a:r>
                <a:rPr lang="en-US" altLang="zh-CN" b="1" i="1" dirty="0">
                  <a:solidFill>
                    <a:srgbClr val="7030A0"/>
                  </a:solidFill>
                </a:rPr>
                <a:t>I</a:t>
              </a:r>
              <a:r>
                <a:rPr lang="zh-CN" altLang="en-US" b="1" dirty="0">
                  <a:solidFill>
                    <a:schemeClr val="tx1"/>
                  </a:solidFill>
                </a:rPr>
                <a:t>，则搜索方向是共轭的，即</a:t>
              </a:r>
            </a:p>
            <a:p>
              <a:endParaRPr lang="zh-CN" altLang="en-US" b="1" dirty="0">
                <a:solidFill>
                  <a:schemeClr val="tx1"/>
                </a:solidFill>
              </a:endParaRPr>
            </a:p>
            <a:p>
              <a:r>
                <a:rPr lang="en-US" altLang="zh-CN" b="1" dirty="0">
                  <a:solidFill>
                    <a:schemeClr val="tx1"/>
                  </a:solidFill>
                </a:rPr>
                <a:t>(c) </a:t>
              </a:r>
              <a:r>
                <a:rPr lang="zh-CN" altLang="en-US" b="1" dirty="0">
                  <a:solidFill>
                    <a:schemeClr val="tx1"/>
                  </a:solidFill>
                </a:rPr>
                <a:t>至多迭代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步即收敛；如果迭代了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</a:rPr>
                <a:t>步，则 </a:t>
              </a:r>
              <a:r>
                <a:rPr lang="en-US" altLang="zh-CN" b="1" i="1" dirty="0">
                  <a:solidFill>
                    <a:schemeClr val="tx1"/>
                  </a:solidFill>
                </a:rPr>
                <a:t>H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)</a:t>
              </a:r>
              <a:r>
                <a:rPr lang="en-US" altLang="zh-CN" b="1" dirty="0">
                  <a:solidFill>
                    <a:schemeClr val="tx1"/>
                  </a:solidFill>
                </a:rPr>
                <a:t>=</a:t>
              </a:r>
              <a:r>
                <a:rPr lang="en-US" altLang="zh-CN" b="1" i="1" dirty="0">
                  <a:solidFill>
                    <a:schemeClr val="tx1"/>
                  </a:solidFill>
                </a:rPr>
                <a:t>G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-1</a:t>
              </a:r>
              <a:r>
                <a:rPr lang="en-US" altLang="zh-CN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66567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988" y="4260850"/>
              <a:ext cx="4860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450" y="5059363"/>
              <a:ext cx="2997200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792413"/>
            <a:ext cx="4117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21"/>
          <p:cNvSpPr txBox="1">
            <a:spLocks noChangeArrowheads="1"/>
          </p:cNvSpPr>
          <p:nvPr/>
        </p:nvSpPr>
        <p:spPr bwMode="auto">
          <a:xfrm>
            <a:off x="6413500" y="35687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平均</a:t>
            </a:r>
            <a:r>
              <a:rPr lang="en-US" altLang="zh-CN" b="1"/>
              <a:t>Hessian</a:t>
            </a:r>
            <a:r>
              <a:rPr lang="zh-CN" altLang="en-US" b="1"/>
              <a:t>阵</a:t>
            </a:r>
          </a:p>
        </p:txBody>
      </p:sp>
      <p:sp>
        <p:nvSpPr>
          <p:cNvPr id="67588" name="AutoShape 22"/>
          <p:cNvSpPr>
            <a:spLocks noChangeArrowheads="1"/>
          </p:cNvSpPr>
          <p:nvPr/>
        </p:nvSpPr>
        <p:spPr bwMode="auto">
          <a:xfrm rot="-4497821">
            <a:off x="6675438" y="2852738"/>
            <a:ext cx="273050" cy="1054100"/>
          </a:xfrm>
          <a:prstGeom prst="upArrow">
            <a:avLst>
              <a:gd name="adj1" fmla="val 50000"/>
              <a:gd name="adj2" fmla="val 965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539750" y="12700"/>
            <a:ext cx="8147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拟牛顿法－</a:t>
            </a:r>
            <a:r>
              <a:rPr lang="en-US" altLang="zh-CN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DFP</a:t>
            </a:r>
            <a:r>
              <a:rPr lang="zh-CN" altLang="en-US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BFGS</a:t>
            </a:r>
            <a:r>
              <a:rPr lang="zh-CN" altLang="en-US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法的最小变化性质</a:t>
            </a:r>
            <a:endParaRPr lang="en-US" altLang="zh-CN" sz="3200">
              <a:solidFill>
                <a:srgbClr val="0070C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647700" y="10160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定义加权</a:t>
            </a:r>
            <a:r>
              <a:rPr lang="en-US" altLang="zh-CN" b="1">
                <a:solidFill>
                  <a:schemeClr val="tx1"/>
                </a:solidFill>
              </a:rPr>
              <a:t>Frobenius</a:t>
            </a:r>
            <a:r>
              <a:rPr lang="zh-CN" altLang="en-US" b="1">
                <a:solidFill>
                  <a:schemeClr val="tx1"/>
                </a:solidFill>
              </a:rPr>
              <a:t>范数：</a:t>
            </a:r>
          </a:p>
        </p:txBody>
      </p:sp>
      <p:pic>
        <p:nvPicPr>
          <p:cNvPr id="6759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1042988"/>
            <a:ext cx="35607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509713"/>
            <a:ext cx="4911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71500" y="2387600"/>
            <a:ext cx="854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命题</a:t>
            </a:r>
            <a:r>
              <a:rPr lang="en-US" altLang="zh-CN" b="1">
                <a:solidFill>
                  <a:srgbClr val="0070C0"/>
                </a:solidFill>
              </a:rPr>
              <a:t>1 </a:t>
            </a:r>
            <a:r>
              <a:rPr lang="zh-CN" altLang="en-US" b="1">
                <a:solidFill>
                  <a:schemeClr val="tx1"/>
                </a:solidFill>
              </a:rPr>
              <a:t>如果要求                           ，比如                                 其中</a:t>
            </a:r>
          </a:p>
        </p:txBody>
      </p:sp>
      <p:pic>
        <p:nvPicPr>
          <p:cNvPr id="6759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446338"/>
            <a:ext cx="177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449513"/>
            <a:ext cx="21669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96" name="Group 25"/>
          <p:cNvGrpSpPr>
            <a:grpSpLocks/>
          </p:cNvGrpSpPr>
          <p:nvPr/>
        </p:nvGrpSpPr>
        <p:grpSpPr bwMode="auto">
          <a:xfrm>
            <a:off x="558800" y="3570288"/>
            <a:ext cx="5613400" cy="481012"/>
            <a:chOff x="368" y="3161"/>
            <a:chExt cx="3536" cy="303"/>
          </a:xfrm>
        </p:grpSpPr>
        <p:sp>
          <p:nvSpPr>
            <p:cNvPr id="67602" name="Text Box 13"/>
            <p:cNvSpPr txBox="1">
              <a:spLocks noChangeArrowheads="1"/>
            </p:cNvSpPr>
            <p:nvPr/>
          </p:nvSpPr>
          <p:spPr bwMode="auto">
            <a:xfrm>
              <a:off x="368" y="3176"/>
              <a:ext cx="3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则上述优化问题的唯一解是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endParaRPr lang="en-US" altLang="zh-CN" b="1" baseline="30000">
                <a:solidFill>
                  <a:schemeClr val="tx1"/>
                </a:solidFill>
              </a:endParaRPr>
            </a:p>
          </p:txBody>
        </p:sp>
        <p:pic>
          <p:nvPicPr>
            <p:cNvPr id="67603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3161"/>
              <a:ext cx="62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97" name="Text Box 9"/>
          <p:cNvSpPr txBox="1">
            <a:spLocks noChangeArrowheads="1"/>
          </p:cNvSpPr>
          <p:nvPr/>
        </p:nvSpPr>
        <p:spPr bwMode="auto">
          <a:xfrm>
            <a:off x="533400" y="4140200"/>
            <a:ext cx="854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</a:rPr>
              <a:t>命题</a:t>
            </a:r>
            <a:r>
              <a:rPr lang="en-US" altLang="zh-CN" b="1">
                <a:solidFill>
                  <a:srgbClr val="0070C0"/>
                </a:solidFill>
              </a:rPr>
              <a:t>2 </a:t>
            </a:r>
            <a:r>
              <a:rPr lang="zh-CN" altLang="en-US" b="1">
                <a:solidFill>
                  <a:schemeClr val="tx1"/>
                </a:solidFill>
              </a:rPr>
              <a:t>如果要求                           ，则                是优化问题</a:t>
            </a:r>
          </a:p>
        </p:txBody>
      </p:sp>
      <p:sp>
        <p:nvSpPr>
          <p:cNvPr id="67598" name="Text Box 13"/>
          <p:cNvSpPr txBox="1">
            <a:spLocks noChangeArrowheads="1"/>
          </p:cNvSpPr>
          <p:nvPr/>
        </p:nvSpPr>
        <p:spPr bwMode="auto">
          <a:xfrm>
            <a:off x="520700" y="5346700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的唯一解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  <a:endParaRPr lang="en-US" altLang="zh-CN" b="1" baseline="30000">
              <a:solidFill>
                <a:schemeClr val="tx1"/>
              </a:solidFill>
            </a:endParaRPr>
          </a:p>
        </p:txBody>
      </p:sp>
      <p:pic>
        <p:nvPicPr>
          <p:cNvPr id="67599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98938"/>
            <a:ext cx="17748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0" name="Picture 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4119563"/>
            <a:ext cx="10636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1" name="Picture 3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592638"/>
            <a:ext cx="51657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拟牛顿法－对称秩</a:t>
            </a:r>
            <a:r>
              <a:rPr lang="en-US" altLang="zh-CN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更新</a:t>
            </a:r>
            <a:r>
              <a:rPr lang="en-US" altLang="zh-CN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(SR1)</a:t>
            </a:r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法</a:t>
            </a:r>
          </a:p>
        </p:txBody>
      </p:sp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654050" y="2151063"/>
            <a:ext cx="462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满足割线方程的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SR1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校正</a:t>
            </a: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唯一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，是</a:t>
            </a:r>
          </a:p>
        </p:txBody>
      </p:sp>
      <p:sp>
        <p:nvSpPr>
          <p:cNvPr id="68612" name="Rectangle 10"/>
          <p:cNvSpPr>
            <a:spLocks noChangeArrowheads="1"/>
          </p:cNvSpPr>
          <p:nvPr/>
        </p:nvSpPr>
        <p:spPr bwMode="auto">
          <a:xfrm>
            <a:off x="798513" y="3906838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由</a:t>
            </a:r>
            <a:r>
              <a:rPr kumimoji="0" lang="en-US" altLang="zh-CN" b="1">
                <a:solidFill>
                  <a:schemeClr val="tx1"/>
                </a:solidFill>
                <a:latin typeface="Arial" pitchFamily="34" charset="0"/>
              </a:rPr>
              <a:t>Sherman-Morrison</a:t>
            </a: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公式，得</a:t>
            </a:r>
          </a:p>
        </p:txBody>
      </p:sp>
      <p:pic>
        <p:nvPicPr>
          <p:cNvPr id="686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603375"/>
            <a:ext cx="352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127125"/>
            <a:ext cx="3592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 Box 15"/>
          <p:cNvSpPr txBox="1">
            <a:spLocks noChangeArrowheads="1"/>
          </p:cNvSpPr>
          <p:nvPr/>
        </p:nvSpPr>
        <p:spPr bwMode="auto">
          <a:xfrm>
            <a:off x="660400" y="1092200"/>
            <a:ext cx="300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对称秩 </a:t>
            </a:r>
            <a:r>
              <a:rPr lang="en-US" altLang="zh-CN" b="1">
                <a:solidFill>
                  <a:schemeClr val="tx1"/>
                </a:solidFill>
              </a:rPr>
              <a:t>1 </a:t>
            </a:r>
            <a:r>
              <a:rPr lang="zh-CN" altLang="en-US" b="1">
                <a:solidFill>
                  <a:schemeClr val="tx1"/>
                </a:solidFill>
              </a:rPr>
              <a:t>更新，令</a:t>
            </a:r>
          </a:p>
        </p:txBody>
      </p:sp>
      <p:pic>
        <p:nvPicPr>
          <p:cNvPr id="6861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740025"/>
            <a:ext cx="72723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54563"/>
            <a:ext cx="76771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850900" y="1719263"/>
            <a:ext cx="593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7030A0"/>
                </a:solidFill>
              </a:rPr>
              <a:t>特点：</a:t>
            </a:r>
            <a:r>
              <a:rPr kumimoji="0" lang="zh-CN" altLang="en-US" b="1">
                <a:solidFill>
                  <a:schemeClr val="tx1"/>
                </a:solidFill>
              </a:rPr>
              <a:t>即使</a:t>
            </a:r>
            <a:r>
              <a:rPr kumimoji="0" lang="en-US" altLang="zh-CN" b="1" i="1">
                <a:solidFill>
                  <a:schemeClr val="tx1"/>
                </a:solidFill>
              </a:rPr>
              <a:t>B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)</a:t>
            </a:r>
            <a:r>
              <a:rPr kumimoji="0" lang="zh-CN" altLang="en-US" b="1">
                <a:solidFill>
                  <a:schemeClr val="tx1"/>
                </a:solidFill>
              </a:rPr>
              <a:t>正定，</a:t>
            </a:r>
            <a:r>
              <a:rPr kumimoji="0" lang="en-US" altLang="zh-CN" b="1" i="1">
                <a:solidFill>
                  <a:schemeClr val="tx1"/>
                </a:solidFill>
              </a:rPr>
              <a:t>B</a:t>
            </a:r>
            <a:r>
              <a:rPr kumimoji="0" lang="en-US" altLang="zh-CN" b="1" baseline="30000">
                <a:solidFill>
                  <a:schemeClr val="tx1"/>
                </a:solidFill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</a:rPr>
              <a:t>+1)</a:t>
            </a:r>
            <a:r>
              <a:rPr kumimoji="0" lang="zh-CN" altLang="en-US" b="1">
                <a:solidFill>
                  <a:schemeClr val="tx1"/>
                </a:solidFill>
              </a:rPr>
              <a:t>也不一定正定</a:t>
            </a:r>
            <a:r>
              <a:rPr kumimoji="0" lang="en-US" altLang="zh-CN" b="1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890588" y="2379663"/>
            <a:ext cx="6740525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以前是主要缺点；现在是主要优点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信赖域法</a:t>
            </a:r>
            <a:r>
              <a:rPr kumimoji="0"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！尤其对</a:t>
            </a:r>
            <a:r>
              <a:rPr kumimoji="0"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大规模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优化和</a:t>
            </a:r>
            <a:r>
              <a:rPr kumimoji="0"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约束</a:t>
            </a: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优化有很大的意义！</a:t>
            </a:r>
          </a:p>
        </p:txBody>
      </p:sp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603750"/>
            <a:ext cx="13239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6"/>
          <p:cNvSpPr txBox="1">
            <a:spLocks noChangeArrowheads="1"/>
          </p:cNvSpPr>
          <p:nvPr/>
        </p:nvSpPr>
        <p:spPr bwMode="auto">
          <a:xfrm>
            <a:off x="712788" y="3570288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带保护措施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!</a:t>
            </a:r>
          </a:p>
        </p:txBody>
      </p:sp>
      <p:pic>
        <p:nvPicPr>
          <p:cNvPr id="696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648200"/>
            <a:ext cx="428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Rectangle 9"/>
          <p:cNvSpPr>
            <a:spLocks noChangeArrowheads="1"/>
          </p:cNvSpPr>
          <p:nvPr/>
        </p:nvSpPr>
        <p:spPr bwMode="auto">
          <a:xfrm>
            <a:off x="819150" y="647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拟牛顿法－对称秩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更新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(SR1)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546826" name="Text Box 10"/>
          <p:cNvSpPr txBox="1">
            <a:spLocks noChangeArrowheads="1"/>
          </p:cNvSpPr>
          <p:nvPr/>
        </p:nvSpPr>
        <p:spPr bwMode="auto">
          <a:xfrm>
            <a:off x="812800" y="5219700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信赖域实现的算法见讲义！</a:t>
            </a:r>
          </a:p>
        </p:txBody>
      </p:sp>
      <p:pic>
        <p:nvPicPr>
          <p:cNvPr id="6964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4029075"/>
            <a:ext cx="78422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最速下降法－动机与收敛性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96900" y="1244600"/>
            <a:ext cx="429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搜索方向：最速下降方向，即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750" y="3578225"/>
            <a:ext cx="527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每次迭代的计算量：</a:t>
            </a:r>
            <a:r>
              <a:rPr kumimoji="0" lang="zh-CN" altLang="en-US" u="sng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计算</a:t>
            </a:r>
            <a:r>
              <a:rPr kumimoji="0" lang="zh-CN" altLang="en-US" u="sng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梯度</a:t>
            </a:r>
            <a:r>
              <a:rPr kumimoji="0" lang="zh-CN" altLang="en-US" u="sng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kumimoji="0" lang="zh-CN" altLang="en-US" u="sng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步长</a:t>
            </a:r>
          </a:p>
        </p:txBody>
      </p:sp>
      <p:pic>
        <p:nvPicPr>
          <p:cNvPr id="92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1296988"/>
            <a:ext cx="200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2673350"/>
            <a:ext cx="327183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506413" y="4100513"/>
            <a:ext cx="8226425" cy="2071687"/>
            <a:chOff x="319" y="2871"/>
            <a:chExt cx="5182" cy="1305"/>
          </a:xfrm>
        </p:grpSpPr>
        <p:sp>
          <p:nvSpPr>
            <p:cNvPr id="9226" name="Text Box 4"/>
            <p:cNvSpPr txBox="1">
              <a:spLocks noChangeArrowheads="1"/>
            </p:cNvSpPr>
            <p:nvPr/>
          </p:nvSpPr>
          <p:spPr bwMode="auto">
            <a:xfrm>
              <a:off x="319" y="2871"/>
              <a:ext cx="518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定理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假设 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连续可微并且有下界，且 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Lipschitz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连续的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 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以负梯度为搜索方向，步长满足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Wolfe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准则、或者强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Wolfe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准则、或者</a:t>
              </a:r>
              <a:r>
                <a:rPr kumimoji="0"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Armijo</a:t>
              </a:r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法则，则对线搜索法产生的序列</a:t>
              </a:r>
            </a:p>
          </p:txBody>
        </p:sp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354" y="3811"/>
              <a:ext cx="1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0"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均有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                        </a:t>
              </a:r>
              <a:r>
                <a:rPr kumimoji="0" lang="en-US" altLang="zh-CN" b="1">
                  <a:solidFill>
                    <a:schemeClr val="tx1"/>
                  </a:solidFill>
                  <a:latin typeface="Arial" pitchFamily="34" charset="0"/>
                </a:rPr>
                <a:t>.</a:t>
              </a:r>
            </a:p>
          </p:txBody>
        </p:sp>
        <p:pic>
          <p:nvPicPr>
            <p:cNvPr id="9228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" y="3846"/>
              <a:ext cx="11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9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" y="3605"/>
              <a:ext cx="20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596900" y="1728788"/>
            <a:ext cx="749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2" charset="-122"/>
                <a:cs typeface="Arial" pitchFamily="34" charset="0"/>
              </a:rPr>
              <a:t>Cauchy(1847)</a:t>
            </a:r>
            <a:r>
              <a:rPr lang="zh-CN" altLang="en-US" dirty="0">
                <a:latin typeface="Arial" pitchFamily="34" charset="0"/>
                <a:ea typeface="黑体" pitchFamily="2" charset="-122"/>
                <a:cs typeface="Arial" pitchFamily="34" charset="0"/>
              </a:rPr>
              <a:t>最早提到的，也称</a:t>
            </a:r>
            <a:r>
              <a:rPr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梯度下降法</a:t>
            </a:r>
            <a:r>
              <a:rPr lang="zh-CN" altLang="en-US" dirty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梯度法</a:t>
            </a:r>
            <a:r>
              <a:rPr lang="en-US" altLang="zh-CN" dirty="0">
                <a:latin typeface="Arial" pitchFamily="34" charset="0"/>
                <a:ea typeface="黑体" pitchFamily="2" charset="-122"/>
                <a:cs typeface="Arial" pitchFamily="34" charset="0"/>
              </a:rPr>
              <a:t>.</a:t>
            </a:r>
            <a:endParaRPr lang="zh-CN" altLang="en-US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3" name="椭圆形标注 2"/>
          <p:cNvSpPr>
            <a:spLocks noChangeArrowheads="1"/>
          </p:cNvSpPr>
          <p:nvPr/>
        </p:nvSpPr>
        <p:spPr bwMode="auto">
          <a:xfrm>
            <a:off x="6562726" y="2495549"/>
            <a:ext cx="2373312" cy="1331119"/>
          </a:xfrm>
          <a:prstGeom prst="wedgeEllipseCallout">
            <a:avLst>
              <a:gd name="adj1" fmla="val -117196"/>
              <a:gd name="adj2" fmla="val 233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r>
              <a:rPr lang="en-US" altLang="zh-CN" dirty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dirty="0">
                <a:latin typeface="Arial" pitchFamily="34" charset="0"/>
                <a:ea typeface="黑体" pitchFamily="2" charset="-122"/>
                <a:cs typeface="Arial" pitchFamily="34" charset="0"/>
              </a:rPr>
              <a:t>范数意义下的最速下降方向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5"/>
          <p:cNvSpPr txBox="1">
            <a:spLocks noChangeArrowheads="1"/>
          </p:cNvSpPr>
          <p:nvPr/>
        </p:nvSpPr>
        <p:spPr bwMode="auto">
          <a:xfrm>
            <a:off x="1943100" y="387350"/>
            <a:ext cx="646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</a:rPr>
              <a:t>关于“  作业</a:t>
            </a:r>
            <a:r>
              <a:rPr lang="en-US" altLang="zh-CN" sz="3600" b="1">
                <a:solidFill>
                  <a:srgbClr val="0070C0"/>
                </a:solidFill>
              </a:rPr>
              <a:t>5.27</a:t>
            </a:r>
            <a:r>
              <a:rPr lang="zh-CN" altLang="en-US" sz="3600" b="1">
                <a:solidFill>
                  <a:srgbClr val="0070C0"/>
                </a:solidFill>
              </a:rPr>
              <a:t>”</a:t>
            </a:r>
            <a:endParaRPr lang="en-US" altLang="zh-CN" sz="3600" b="1">
              <a:solidFill>
                <a:srgbClr val="0070C0"/>
              </a:solidFill>
            </a:endParaRPr>
          </a:p>
        </p:txBody>
      </p:sp>
      <p:sp>
        <p:nvSpPr>
          <p:cNvPr id="70659" name="Rectangle 12"/>
          <p:cNvSpPr>
            <a:spLocks noChangeArrowheads="1"/>
          </p:cNvSpPr>
          <p:nvPr/>
        </p:nvSpPr>
        <p:spPr bwMode="auto">
          <a:xfrm>
            <a:off x="596900" y="1828800"/>
            <a:ext cx="826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b="1"/>
              <a:t>自己编程或者调用</a:t>
            </a:r>
            <a:r>
              <a:rPr lang="en-US" altLang="zh-CN" b="1"/>
              <a:t>Matlab</a:t>
            </a:r>
            <a:r>
              <a:rPr lang="zh-CN" altLang="en-US" b="1"/>
              <a:t>的命令“</a:t>
            </a:r>
            <a:r>
              <a:rPr lang="en-US" altLang="zh-CN" b="1"/>
              <a:t>lsqnonlin.m</a:t>
            </a:r>
            <a:r>
              <a:rPr lang="zh-CN" altLang="en-US" b="1"/>
              <a:t>”</a:t>
            </a:r>
            <a:endParaRPr lang="en-US" altLang="zh-CN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199" y="1270000"/>
            <a:ext cx="8483601" cy="461665"/>
          </a:xfrm>
          <a:prstGeom prst="rect">
            <a:avLst/>
          </a:prstGeom>
          <a:blipFill rotWithShape="1">
            <a:blip r:embed="rId2"/>
            <a:stretch>
              <a:fillRect l="-1006" t="-14474" b="-2631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0661" name="TextBox 15"/>
          <p:cNvSpPr txBox="1">
            <a:spLocks noChangeArrowheads="1"/>
          </p:cNvSpPr>
          <p:nvPr/>
        </p:nvSpPr>
        <p:spPr bwMode="auto">
          <a:xfrm>
            <a:off x="609600" y="2413000"/>
            <a:ext cx="789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建议使用如下变换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4450" y="2973070"/>
            <a:ext cx="3855799" cy="84664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0" y="3921312"/>
            <a:ext cx="3345916" cy="461665"/>
          </a:xfrm>
          <a:prstGeom prst="rect">
            <a:avLst/>
          </a:prstGeom>
          <a:blipFill rotWithShape="1">
            <a:blip r:embed="rId4"/>
            <a:stretch>
              <a:fillRect l="-2732" t="-14474"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5"/>
              <p:cNvSpPr txBox="1">
                <a:spLocks noChangeArrowheads="1"/>
              </p:cNvSpPr>
              <p:nvPr/>
            </p:nvSpPr>
            <p:spPr bwMode="auto">
              <a:xfrm>
                <a:off x="1079500" y="4673600"/>
                <a:ext cx="49149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0" indent="0"/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求出关于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后，再变回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4673600"/>
                <a:ext cx="4914900" cy="461963"/>
              </a:xfrm>
              <a:prstGeom prst="rect">
                <a:avLst/>
              </a:prstGeom>
              <a:blipFill rotWithShape="1">
                <a:blip r:embed="rId5"/>
                <a:stretch>
                  <a:fillRect l="-1861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"/>
          <p:cNvSpPr txBox="1">
            <a:spLocks noChangeArrowheads="1"/>
          </p:cNvSpPr>
          <p:nvPr/>
        </p:nvSpPr>
        <p:spPr bwMode="auto">
          <a:xfrm>
            <a:off x="1943100" y="387350"/>
            <a:ext cx="646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最小二乘</a:t>
            </a:r>
            <a:r>
              <a:rPr lang="en-US" altLang="zh-CN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32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east-</a:t>
            </a:r>
            <a:r>
              <a:rPr lang="en-US" altLang="zh-CN" sz="320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sq</a:t>
            </a:r>
            <a:r>
              <a:rPr lang="en-US" altLang="zh-CN" sz="32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uare</a:t>
            </a:r>
            <a:r>
              <a:rPr lang="en-US" altLang="zh-CN" sz="360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</a:p>
        </p:txBody>
      </p:sp>
      <p:sp>
        <p:nvSpPr>
          <p:cNvPr id="892940" name="Text Box 12"/>
          <p:cNvSpPr txBox="1">
            <a:spLocks noChangeArrowheads="1"/>
          </p:cNvSpPr>
          <p:nvPr/>
        </p:nvSpPr>
        <p:spPr bwMode="auto">
          <a:xfrm>
            <a:off x="876300" y="3006725"/>
            <a:ext cx="8051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i="1"/>
              <a:t>  </a:t>
            </a:r>
            <a:r>
              <a:rPr lang="en-US" altLang="zh-CN" b="1" i="1">
                <a:solidFill>
                  <a:srgbClr val="7030A0"/>
                </a:solidFill>
              </a:rPr>
              <a:t>m</a:t>
            </a:r>
            <a:r>
              <a:rPr lang="en-US" altLang="zh-CN" b="1">
                <a:solidFill>
                  <a:srgbClr val="7030A0"/>
                </a:solidFill>
              </a:rPr>
              <a:t> &gt; </a:t>
            </a:r>
            <a:r>
              <a:rPr lang="en-US" altLang="zh-CN" b="1" i="1">
                <a:solidFill>
                  <a:srgbClr val="7030A0"/>
                </a:solidFill>
              </a:rPr>
              <a:t>n</a:t>
            </a:r>
            <a:r>
              <a:rPr lang="zh-CN" altLang="en-US" b="1">
                <a:solidFill>
                  <a:srgbClr val="7030A0"/>
                </a:solidFill>
              </a:rPr>
              <a:t>，</a:t>
            </a:r>
            <a:r>
              <a:rPr lang="en-US" altLang="zh-CN" b="1" i="1">
                <a:solidFill>
                  <a:srgbClr val="7030A0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超定</a:t>
            </a:r>
            <a:r>
              <a:rPr lang="en-US" altLang="zh-CN" b="1">
                <a:solidFill>
                  <a:schemeClr val="tx1"/>
                </a:solidFill>
              </a:rPr>
              <a:t>(over-determined)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方程组 ，最小二乘解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                 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应用背景：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数据拟合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通常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m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比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大得多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6759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4471988"/>
            <a:ext cx="834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5" name="组合 9"/>
          <p:cNvGrpSpPr>
            <a:grpSpLocks/>
          </p:cNvGrpSpPr>
          <p:nvPr/>
        </p:nvGrpSpPr>
        <p:grpSpPr bwMode="auto">
          <a:xfrm>
            <a:off x="558800" y="1295400"/>
            <a:ext cx="6577013" cy="457200"/>
            <a:chOff x="558800" y="2044700"/>
            <a:chExt cx="6577013" cy="457200"/>
          </a:xfrm>
        </p:grpSpPr>
        <p:sp>
          <p:nvSpPr>
            <p:cNvPr id="71692" name="Text Box 8"/>
            <p:cNvSpPr txBox="1">
              <a:spLocks noChangeArrowheads="1"/>
            </p:cNvSpPr>
            <p:nvPr/>
          </p:nvSpPr>
          <p:spPr bwMode="auto">
            <a:xfrm>
              <a:off x="558800" y="2044700"/>
              <a:ext cx="1816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方程组：</a:t>
              </a:r>
            </a:p>
          </p:txBody>
        </p:sp>
        <p:pic>
          <p:nvPicPr>
            <p:cNvPr id="7169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988" y="2122488"/>
              <a:ext cx="53308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069975" y="4046538"/>
            <a:ext cx="6715125" cy="461962"/>
            <a:chOff x="1831975" y="2611735"/>
            <a:chExt cx="6715125" cy="461665"/>
          </a:xfrm>
        </p:grpSpPr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5219700" y="2611735"/>
              <a:ext cx="332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方程的余量</a:t>
              </a:r>
              <a:r>
                <a:rPr lang="en-US" altLang="zh-CN" b="1">
                  <a:solidFill>
                    <a:schemeClr val="tx1"/>
                  </a:solidFill>
                </a:rPr>
                <a:t>(residual)</a:t>
              </a:r>
            </a:p>
          </p:txBody>
        </p:sp>
        <p:pic>
          <p:nvPicPr>
            <p:cNvPr id="7169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975" y="2668805"/>
              <a:ext cx="3489325" cy="369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76300" y="1984375"/>
            <a:ext cx="646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= n </a:t>
            </a:r>
            <a:r>
              <a:rPr lang="zh-CN" altLang="en-US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适定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(well-determined)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方程组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89000" y="2517775"/>
            <a:ext cx="789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m</a:t>
            </a:r>
            <a:r>
              <a:rPr lang="en-US" altLang="zh-CN" b="1">
                <a:solidFill>
                  <a:schemeClr val="tx1"/>
                </a:solidFill>
              </a:rPr>
              <a:t> &lt; </a:t>
            </a:r>
            <a:r>
              <a:rPr lang="en-US" altLang="zh-CN" b="1" i="1">
                <a:solidFill>
                  <a:schemeClr val="tx1"/>
                </a:solidFill>
              </a:rPr>
              <a:t>n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欠定</a:t>
            </a:r>
            <a:r>
              <a:rPr lang="en-US" altLang="zh-CN" b="1">
                <a:solidFill>
                  <a:schemeClr val="tx1"/>
                </a:solidFill>
              </a:rPr>
              <a:t>(under-determined)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方程组， 最小范数解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6275" y="2898775"/>
            <a:ext cx="7934325" cy="1200150"/>
          </a:xfrm>
          <a:prstGeom prst="rect">
            <a:avLst/>
          </a:prstGeom>
          <a:solidFill>
            <a:srgbClr val="92D050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40" grpId="0"/>
      <p:bldP spid="12" grpId="0"/>
      <p:bldP spid="13" grpId="0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749300" y="1638300"/>
            <a:ext cx="7772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最小二乘的背景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小余量问题或近似线性最小二乘问题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高斯牛顿法的动机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高斯牛顿法与</a:t>
            </a: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线搜索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高斯牛顿法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秩亏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问题与</a:t>
            </a:r>
            <a:r>
              <a:rPr lang="en-US" altLang="zh-CN" sz="2800" b="1">
                <a:solidFill>
                  <a:srgbClr val="7030A0"/>
                </a:solidFill>
              </a:rPr>
              <a:t>Levenberg-Marquard</a:t>
            </a:r>
            <a:r>
              <a:rPr lang="en-US" altLang="zh-CN" sz="2800" b="1">
                <a:solidFill>
                  <a:srgbClr val="0070C0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法</a:t>
            </a:r>
          </a:p>
        </p:txBody>
      </p:sp>
      <p:sp>
        <p:nvSpPr>
          <p:cNvPr id="72707" name="TextBox 2"/>
          <p:cNvSpPr txBox="1">
            <a:spLocks noChangeArrowheads="1"/>
          </p:cNvSpPr>
          <p:nvPr/>
        </p:nvSpPr>
        <p:spPr bwMode="auto">
          <a:xfrm>
            <a:off x="18542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最小二乘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8"/>
          <p:cNvSpPr txBox="1">
            <a:spLocks noChangeArrowheads="1"/>
          </p:cNvSpPr>
          <p:nvPr/>
        </p:nvSpPr>
        <p:spPr bwMode="auto">
          <a:xfrm>
            <a:off x="2857500" y="65405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非线性最小二乘</a:t>
            </a:r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711200" y="4572000"/>
            <a:ext cx="8293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拟牛顿法：利用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（仅由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的梯度合成）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牛顿法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利用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 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（由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的梯度和海森矩阵合成）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300163" y="3489325"/>
            <a:ext cx="5545137" cy="1196975"/>
            <a:chOff x="1300163" y="2092325"/>
            <a:chExt cx="5545137" cy="1196975"/>
          </a:xfrm>
        </p:grpSpPr>
        <p:pic>
          <p:nvPicPr>
            <p:cNvPr id="73742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150" y="2414588"/>
              <a:ext cx="5518150" cy="874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3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63" y="2092325"/>
              <a:ext cx="312737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647700" y="2298700"/>
            <a:ext cx="7910513" cy="457200"/>
            <a:chOff x="647700" y="1651000"/>
            <a:chExt cx="7910513" cy="457200"/>
          </a:xfrm>
        </p:grpSpPr>
        <p:sp>
          <p:nvSpPr>
            <p:cNvPr id="73740" name="Text Box 15"/>
            <p:cNvSpPr txBox="1">
              <a:spLocks noChangeArrowheads="1"/>
            </p:cNvSpPr>
            <p:nvPr/>
          </p:nvSpPr>
          <p:spPr bwMode="auto">
            <a:xfrm>
              <a:off x="647700" y="1651000"/>
              <a:ext cx="876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  <p:pic>
          <p:nvPicPr>
            <p:cNvPr id="73741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688" y="1660525"/>
              <a:ext cx="73755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23900" y="5735638"/>
            <a:ext cx="5878513" cy="474662"/>
            <a:chOff x="456" y="2917"/>
            <a:chExt cx="3703" cy="299"/>
          </a:xfrm>
        </p:grpSpPr>
        <p:sp>
          <p:nvSpPr>
            <p:cNvPr id="73738" name="Text Box 11"/>
            <p:cNvSpPr txBox="1">
              <a:spLocks noChangeArrowheads="1"/>
            </p:cNvSpPr>
            <p:nvPr/>
          </p:nvSpPr>
          <p:spPr bwMode="auto">
            <a:xfrm>
              <a:off x="456" y="2928"/>
              <a:ext cx="1712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通常</a:t>
              </a:r>
              <a:r>
                <a:rPr lang="zh-CN" altLang="en-US" b="1">
                  <a:solidFill>
                    <a:schemeClr val="tx1"/>
                  </a:solidFill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r</a:t>
              </a:r>
              <a:r>
                <a:rPr lang="en-US" altLang="zh-CN" b="1" i="1" baseline="-25000">
                  <a:solidFill>
                    <a:schemeClr val="tx1"/>
                  </a:solidFill>
                </a:rPr>
                <a:t>i</a:t>
              </a:r>
              <a:r>
                <a:rPr lang="en-US" altLang="zh-CN" b="1">
                  <a:solidFill>
                    <a:schemeClr val="tx1"/>
                  </a:solidFill>
                </a:rPr>
                <a:t>(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) 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很小，有</a:t>
              </a:r>
            </a:p>
          </p:txBody>
        </p:sp>
        <p:pic>
          <p:nvPicPr>
            <p:cNvPr id="73739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1" y="2917"/>
              <a:ext cx="19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27" name="Text Box 8"/>
          <p:cNvSpPr txBox="1">
            <a:spLocks noChangeArrowheads="1"/>
          </p:cNvSpPr>
          <p:nvPr/>
        </p:nvSpPr>
        <p:spPr bwMode="auto">
          <a:xfrm>
            <a:off x="4559300" y="1689100"/>
            <a:ext cx="353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，开发平方和结构！</a:t>
            </a:r>
          </a:p>
        </p:txBody>
      </p:sp>
      <p:pic>
        <p:nvPicPr>
          <p:cNvPr id="73736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458913"/>
            <a:ext cx="284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80000" y="35083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</a:rPr>
              <a:t>习题</a:t>
            </a:r>
            <a:r>
              <a:rPr lang="en-US" altLang="zh-CN" b="1" dirty="0">
                <a:solidFill>
                  <a:schemeClr val="hlink"/>
                </a:solidFill>
              </a:rPr>
              <a:t>1.4 (d)</a:t>
            </a:r>
            <a:endParaRPr lang="zh-CN" altLang="en-US" b="1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313" y="2794000"/>
                <a:ext cx="802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向量值函数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𝒓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雅可比矩阵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3" y="2794000"/>
                <a:ext cx="8026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5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5" grpId="0"/>
      <p:bldP spid="68627" grpId="0"/>
      <p:bldP spid="26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8"/>
          <p:cNvSpPr txBox="1">
            <a:spLocks noChangeArrowheads="1"/>
          </p:cNvSpPr>
          <p:nvPr/>
        </p:nvSpPr>
        <p:spPr bwMode="auto">
          <a:xfrm>
            <a:off x="2857500" y="22225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70C0"/>
                </a:solidFill>
              </a:rPr>
              <a:t>Gauss-Newton </a:t>
            </a:r>
            <a:r>
              <a:rPr lang="zh-CN" altLang="en-US" sz="3600" b="1">
                <a:solidFill>
                  <a:srgbClr val="0070C0"/>
                </a:solidFill>
              </a:rPr>
              <a:t>法</a:t>
            </a:r>
          </a:p>
        </p:txBody>
      </p:sp>
      <p:pic>
        <p:nvPicPr>
          <p:cNvPr id="6453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173288"/>
            <a:ext cx="551815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3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903413"/>
            <a:ext cx="2786062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62000" y="3119438"/>
            <a:ext cx="6259513" cy="474662"/>
            <a:chOff x="464" y="2917"/>
            <a:chExt cx="3943" cy="299"/>
          </a:xfrm>
        </p:grpSpPr>
        <p:sp>
          <p:nvSpPr>
            <p:cNvPr id="74773" name="Text Box 11"/>
            <p:cNvSpPr txBox="1">
              <a:spLocks noChangeArrowheads="1"/>
            </p:cNvSpPr>
            <p:nvPr/>
          </p:nvSpPr>
          <p:spPr bwMode="auto">
            <a:xfrm>
              <a:off x="464" y="2925"/>
              <a:ext cx="1993" cy="2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通常 </a:t>
              </a:r>
              <a:r>
                <a:rPr lang="en-US" altLang="zh-CN" b="1" i="1" dirty="0" err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en-US" altLang="zh-CN" b="1" i="1" baseline="-25000" dirty="0" err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很小，有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:</a:t>
              </a:r>
              <a:endPara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  <p:pic>
          <p:nvPicPr>
            <p:cNvPr id="74774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" y="2917"/>
              <a:ext cx="19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27" name="Text Box 8"/>
          <p:cNvSpPr txBox="1">
            <a:spLocks noChangeArrowheads="1"/>
          </p:cNvSpPr>
          <p:nvPr/>
        </p:nvSpPr>
        <p:spPr bwMode="auto">
          <a:xfrm>
            <a:off x="4559300" y="1041400"/>
            <a:ext cx="353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，开发平方和结构！</a:t>
            </a:r>
          </a:p>
        </p:txBody>
      </p:sp>
      <p:pic>
        <p:nvPicPr>
          <p:cNvPr id="74759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811213"/>
            <a:ext cx="284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30" name="Text Box 15"/>
          <p:cNvSpPr txBox="1">
            <a:spLocks noChangeArrowheads="1"/>
          </p:cNvSpPr>
          <p:nvPr/>
        </p:nvSpPr>
        <p:spPr bwMode="auto">
          <a:xfrm>
            <a:off x="749300" y="3767138"/>
            <a:ext cx="7251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基本高斯牛顿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Gauss-Newton, GN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法的第 </a:t>
            </a:r>
            <a:r>
              <a:rPr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 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次迭代：</a:t>
            </a:r>
          </a:p>
        </p:txBody>
      </p: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787400" y="4335463"/>
            <a:ext cx="6784975" cy="541337"/>
            <a:chOff x="800100" y="5300663"/>
            <a:chExt cx="6784975" cy="541337"/>
          </a:xfrm>
        </p:grpSpPr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800100" y="5384800"/>
              <a:ext cx="629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(a) 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求解</a:t>
              </a:r>
              <a:r>
                <a:rPr lang="zh-CN" altLang="en-US" b="1">
                  <a:solidFill>
                    <a:schemeClr val="tx1"/>
                  </a:solidFill>
                </a:rPr>
                <a:t>                                                       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得到</a:t>
              </a:r>
            </a:p>
          </p:txBody>
        </p:sp>
        <p:pic>
          <p:nvPicPr>
            <p:cNvPr id="74771" name="Picture 3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5" y="5300663"/>
              <a:ext cx="4070350" cy="49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2" name="Picture 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550" y="5321300"/>
              <a:ext cx="771525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87400" y="4983163"/>
            <a:ext cx="4830763" cy="503237"/>
            <a:chOff x="504" y="2971"/>
            <a:chExt cx="3043" cy="317"/>
          </a:xfrm>
        </p:grpSpPr>
        <p:sp>
          <p:nvSpPr>
            <p:cNvPr id="74768" name="Text Box 19"/>
            <p:cNvSpPr txBox="1">
              <a:spLocks noChangeArrowheads="1"/>
            </p:cNvSpPr>
            <p:nvPr/>
          </p:nvSpPr>
          <p:spPr bwMode="auto">
            <a:xfrm>
              <a:off x="504" y="3000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(b) 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置</a:t>
              </a:r>
            </a:p>
          </p:txBody>
        </p:sp>
        <p:pic>
          <p:nvPicPr>
            <p:cNvPr id="7476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2971"/>
              <a:ext cx="2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4787900" y="4787900"/>
            <a:ext cx="4089400" cy="990600"/>
            <a:chOff x="4673600" y="5765800"/>
            <a:chExt cx="2954325" cy="990600"/>
          </a:xfrm>
        </p:grpSpPr>
        <p:sp>
          <p:nvSpPr>
            <p:cNvPr id="74766" name="Line 25"/>
            <p:cNvSpPr>
              <a:spLocks noChangeShapeType="1"/>
            </p:cNvSpPr>
            <p:nvPr/>
          </p:nvSpPr>
          <p:spPr bwMode="auto">
            <a:xfrm flipH="1" flipV="1">
              <a:off x="4673600" y="5765800"/>
              <a:ext cx="22479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74767" name="Text Box 35"/>
            <p:cNvSpPr txBox="1">
              <a:spLocks noChangeArrowheads="1"/>
            </p:cNvSpPr>
            <p:nvPr/>
          </p:nvSpPr>
          <p:spPr bwMode="auto">
            <a:xfrm>
              <a:off x="5797550" y="5817681"/>
              <a:ext cx="1830375" cy="93871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将</a:t>
              </a:r>
              <a:r>
                <a:rPr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r</a:t>
              </a:r>
              <a:r>
                <a:rPr lang="en-US" altLang="zh-CN" sz="2200" b="1" i="1" baseline="-25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i</a:t>
              </a:r>
              <a:r>
                <a:rPr lang="en-US" altLang="zh-CN" sz="2200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 </a:t>
              </a:r>
              <a:r>
                <a:rPr lang="zh-CN" altLang="en-US" sz="220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线性化</a:t>
              </a:r>
              <a:r>
                <a:rPr lang="zh-CN" altLang="en-US" sz="22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！</a:t>
              </a:r>
              <a:endParaRPr lang="en-US" altLang="zh-CN" sz="22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20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zh-CN" altLang="en-US" sz="220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习题</a:t>
              </a:r>
              <a:r>
                <a:rPr lang="en-US" altLang="zh-CN" sz="220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1.6&amp;</a:t>
              </a:r>
              <a:r>
                <a:rPr lang="zh-CN" altLang="en-US" sz="220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习题</a:t>
              </a:r>
              <a:r>
                <a:rPr lang="en-US" altLang="zh-CN" sz="220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4.2)</a:t>
              </a:r>
              <a:endPara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</p:grpSp>
      <p:pic>
        <p:nvPicPr>
          <p:cNvPr id="62490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873750"/>
            <a:ext cx="485457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711950" y="1743075"/>
            <a:ext cx="1720850" cy="4302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习题</a:t>
            </a:r>
            <a:r>
              <a:rPr lang="en-US" altLang="zh-CN" sz="220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1.4 (d)</a:t>
            </a:r>
            <a:endParaRPr lang="zh-CN" altLang="en-US" sz="2200">
              <a:solidFill>
                <a:srgbClr val="0070C0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7" grpId="0"/>
      <p:bldP spid="68630" grpId="0"/>
      <p:bldP spid="2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9"/>
          <p:cNvSpPr txBox="1">
            <a:spLocks noChangeArrowheads="1"/>
          </p:cNvSpPr>
          <p:nvPr/>
        </p:nvSpPr>
        <p:spPr bwMode="auto">
          <a:xfrm>
            <a:off x="1778000" y="231775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70C0"/>
                </a:solidFill>
              </a:rPr>
              <a:t>Gauss-Newton</a:t>
            </a:r>
            <a:r>
              <a:rPr lang="zh-CN" altLang="en-US" sz="3600" b="1">
                <a:solidFill>
                  <a:srgbClr val="0070C0"/>
                </a:solidFill>
              </a:rPr>
              <a:t>法适用的问题</a:t>
            </a:r>
          </a:p>
        </p:txBody>
      </p:sp>
      <p:sp>
        <p:nvSpPr>
          <p:cNvPr id="70673" name="Text Box 10"/>
          <p:cNvSpPr txBox="1">
            <a:spLocks noChangeArrowheads="1"/>
          </p:cNvSpPr>
          <p:nvPr/>
        </p:nvSpPr>
        <p:spPr bwMode="auto">
          <a:xfrm>
            <a:off x="647700" y="35687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当非线性程度较低时，方法能工作；且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至少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是线性收敛的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22300" y="5583238"/>
            <a:ext cx="8102600" cy="477837"/>
            <a:chOff x="622300" y="5583528"/>
            <a:chExt cx="8102600" cy="477547"/>
          </a:xfrm>
        </p:grpSpPr>
        <p:sp>
          <p:nvSpPr>
            <p:cNvPr id="75792" name="Text Box 13"/>
            <p:cNvSpPr txBox="1">
              <a:spLocks noChangeArrowheads="1"/>
            </p:cNvSpPr>
            <p:nvPr/>
          </p:nvSpPr>
          <p:spPr bwMode="auto">
            <a:xfrm>
              <a:off x="622300" y="5583528"/>
              <a:ext cx="810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适用于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：初始点接近解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*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，且                       较小时！  </a:t>
              </a:r>
            </a:p>
          </p:txBody>
        </p:sp>
        <p:pic>
          <p:nvPicPr>
            <p:cNvPr id="75793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6163" y="5584529"/>
              <a:ext cx="1558971" cy="47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578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992188"/>
            <a:ext cx="329723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020888"/>
            <a:ext cx="40608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Text Box 21"/>
          <p:cNvSpPr txBox="1">
            <a:spLocks noChangeArrowheads="1"/>
          </p:cNvSpPr>
          <p:nvPr/>
        </p:nvSpPr>
        <p:spPr bwMode="auto">
          <a:xfrm>
            <a:off x="4343400" y="10160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其中参数代表非线性程度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57825" y="1993900"/>
            <a:ext cx="2357438" cy="457200"/>
            <a:chOff x="3438" y="1256"/>
            <a:chExt cx="1485" cy="288"/>
          </a:xfrm>
        </p:grpSpPr>
        <p:sp>
          <p:nvSpPr>
            <p:cNvPr id="75790" name="Rectangle 26"/>
            <p:cNvSpPr>
              <a:spLocks noChangeArrowheads="1"/>
            </p:cNvSpPr>
            <p:nvPr/>
          </p:nvSpPr>
          <p:spPr bwMode="auto">
            <a:xfrm>
              <a:off x="3438" y="1256"/>
              <a:ext cx="1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取                 得</a:t>
              </a:r>
            </a:p>
          </p:txBody>
        </p:sp>
        <p:pic>
          <p:nvPicPr>
            <p:cNvPr id="75791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" y="1299"/>
              <a:ext cx="74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67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774950"/>
            <a:ext cx="79343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596900" y="4233863"/>
            <a:ext cx="7529513" cy="477837"/>
            <a:chOff x="596900" y="4233863"/>
            <a:chExt cx="7529513" cy="477837"/>
          </a:xfrm>
        </p:grpSpPr>
        <p:sp>
          <p:nvSpPr>
            <p:cNvPr id="75788" name="Text Box 14"/>
            <p:cNvSpPr txBox="1">
              <a:spLocks noChangeArrowheads="1"/>
            </p:cNvSpPr>
            <p:nvPr/>
          </p:nvSpPr>
          <p:spPr bwMode="auto">
            <a:xfrm>
              <a:off x="596900" y="4254500"/>
              <a:ext cx="3276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一般性的结论：</a:t>
              </a:r>
            </a:p>
          </p:txBody>
        </p:sp>
        <p:pic>
          <p:nvPicPr>
            <p:cNvPr id="75789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788" y="4233863"/>
              <a:ext cx="53816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0681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6736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6"/>
          <p:cNvSpPr txBox="1">
            <a:spLocks noChangeArrowheads="1"/>
          </p:cNvSpPr>
          <p:nvPr/>
        </p:nvSpPr>
        <p:spPr bwMode="auto">
          <a:xfrm>
            <a:off x="2374900" y="231775"/>
            <a:ext cx="579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</a:rPr>
              <a:t>线搜索</a:t>
            </a:r>
            <a:r>
              <a:rPr lang="en-US" altLang="zh-CN" sz="3600" b="1">
                <a:solidFill>
                  <a:srgbClr val="0070C0"/>
                </a:solidFill>
              </a:rPr>
              <a:t>Gauss-Newton</a:t>
            </a:r>
            <a:r>
              <a:rPr lang="zh-CN" altLang="en-US" sz="3600" b="1">
                <a:solidFill>
                  <a:srgbClr val="0070C0"/>
                </a:solidFill>
              </a:rPr>
              <a:t>法</a:t>
            </a:r>
          </a:p>
        </p:txBody>
      </p:sp>
      <p:sp>
        <p:nvSpPr>
          <p:cNvPr id="9230" name="Text Box 16"/>
          <p:cNvSpPr txBox="1">
            <a:spLocks noChangeArrowheads="1"/>
          </p:cNvSpPr>
          <p:nvPr/>
        </p:nvSpPr>
        <p:spPr bwMode="auto">
          <a:xfrm>
            <a:off x="622300" y="1150938"/>
            <a:ext cx="815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通常使用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线搜索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技术来保证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GN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法的大范围收敛性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！</a:t>
            </a:r>
          </a:p>
        </p:txBody>
      </p: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762000" y="1617663"/>
            <a:ext cx="6665913" cy="528637"/>
            <a:chOff x="762000" y="4513263"/>
            <a:chExt cx="6665913" cy="528637"/>
          </a:xfrm>
        </p:grpSpPr>
        <p:sp>
          <p:nvSpPr>
            <p:cNvPr id="76815" name="Text Box 18"/>
            <p:cNvSpPr txBox="1">
              <a:spLocks noChangeArrowheads="1"/>
            </p:cNvSpPr>
            <p:nvPr/>
          </p:nvSpPr>
          <p:spPr bwMode="auto">
            <a:xfrm>
              <a:off x="762000" y="4584700"/>
              <a:ext cx="629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(a) </a:t>
              </a:r>
              <a:r>
                <a:rPr lang="zh-CN" altLang="en-US" b="1"/>
                <a:t>求解                                                       得到</a:t>
              </a:r>
            </a:p>
          </p:txBody>
        </p:sp>
        <p:pic>
          <p:nvPicPr>
            <p:cNvPr id="76816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5" y="4513263"/>
              <a:ext cx="4070350" cy="49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17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2750" y="4554538"/>
              <a:ext cx="665163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762000" y="2179638"/>
            <a:ext cx="7645400" cy="895350"/>
            <a:chOff x="812800" y="5240635"/>
            <a:chExt cx="7645400" cy="895053"/>
          </a:xfrm>
        </p:grpSpPr>
        <p:sp>
          <p:nvSpPr>
            <p:cNvPr id="76812" name="Text Box 23"/>
            <p:cNvSpPr txBox="1">
              <a:spLocks noChangeArrowheads="1"/>
            </p:cNvSpPr>
            <p:nvPr/>
          </p:nvSpPr>
          <p:spPr bwMode="auto">
            <a:xfrm>
              <a:off x="812800" y="5240635"/>
              <a:ext cx="7645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(b) 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在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沿方向 </a:t>
              </a:r>
              <a:r>
                <a:rPr lang="en-US" altLang="zh-CN" b="1" i="1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p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</a:t>
              </a:r>
              <a:r>
                <a:rPr lang="en-US" altLang="zh-CN" b="1" baseline="3000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做一维搜索，得到步长          ，令</a:t>
              </a:r>
            </a:p>
          </p:txBody>
        </p:sp>
        <p:pic>
          <p:nvPicPr>
            <p:cNvPr id="76813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50" y="5321300"/>
              <a:ext cx="555625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14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775" y="5703888"/>
              <a:ext cx="36496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23900" y="3136900"/>
            <a:ext cx="8166100" cy="830263"/>
            <a:chOff x="723899" y="5689600"/>
            <a:chExt cx="8166101" cy="831732"/>
          </a:xfrm>
        </p:grpSpPr>
        <p:sp>
          <p:nvSpPr>
            <p:cNvPr id="76810" name="TextBox 20"/>
            <p:cNvSpPr txBox="1">
              <a:spLocks noChangeArrowheads="1"/>
            </p:cNvSpPr>
            <p:nvPr/>
          </p:nvSpPr>
          <p:spPr bwMode="auto">
            <a:xfrm>
              <a:off x="723899" y="5689600"/>
              <a:ext cx="8166101" cy="83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0070C0"/>
                  </a:solidFill>
                  <a:ea typeface="黑体" pitchFamily="2" charset="-122"/>
                  <a:cs typeface="Times New Roman" pitchFamily="18" charset="0"/>
                </a:rPr>
                <a:t>存在问题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：极限时需要</a:t>
              </a:r>
              <a:r>
                <a:rPr lang="en-US" altLang="zh-CN" b="1" i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b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*=</a:t>
              </a:r>
              <a:r>
                <a:rPr lang="en-US" altLang="zh-CN" b="1" i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b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x</a:t>
              </a:r>
              <a:r>
                <a:rPr lang="en-US" altLang="zh-CN" b="1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*)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是满秩的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！</a:t>
              </a:r>
              <a:endPara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                    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迭代过程中需要                    </a:t>
              </a:r>
              <a:r>
                <a:rPr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是满秩的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！</a:t>
              </a:r>
            </a:p>
          </p:txBody>
        </p:sp>
        <p:pic>
          <p:nvPicPr>
            <p:cNvPr id="76811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00" y="6065146"/>
              <a:ext cx="1349375" cy="355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981200" y="438150"/>
            <a:ext cx="5753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solidFill>
                  <a:srgbClr val="0070C0"/>
                </a:solidFill>
              </a:rPr>
              <a:t>Levenberg-Marquard </a:t>
            </a:r>
            <a:r>
              <a:rPr lang="zh-CN" altLang="en-US" sz="3600" b="1">
                <a:solidFill>
                  <a:srgbClr val="0070C0"/>
                </a:solidFill>
              </a:rPr>
              <a:t>法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63575" y="1371600"/>
            <a:ext cx="581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Levenberg(1944)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Marquard(1963)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修正</a:t>
            </a:r>
          </a:p>
        </p:txBody>
      </p:sp>
      <p:pic>
        <p:nvPicPr>
          <p:cNvPr id="7782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901825"/>
            <a:ext cx="5292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29" name="Group 21"/>
          <p:cNvGrpSpPr>
            <a:grpSpLocks/>
          </p:cNvGrpSpPr>
          <p:nvPr/>
        </p:nvGrpSpPr>
        <p:grpSpPr bwMode="auto">
          <a:xfrm>
            <a:off x="6375400" y="1892300"/>
            <a:ext cx="1989138" cy="457200"/>
            <a:chOff x="4200" y="1184"/>
            <a:chExt cx="1253" cy="288"/>
          </a:xfrm>
        </p:grpSpPr>
        <p:pic>
          <p:nvPicPr>
            <p:cNvPr id="77839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7" y="1247"/>
              <a:ext cx="62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40" name="Text Box 20"/>
            <p:cNvSpPr txBox="1">
              <a:spLocks noChangeArrowheads="1"/>
            </p:cNvSpPr>
            <p:nvPr/>
          </p:nvSpPr>
          <p:spPr bwMode="auto">
            <a:xfrm>
              <a:off x="4200" y="1184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，其中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762000" y="2549525"/>
            <a:ext cx="7734300" cy="995363"/>
            <a:chOff x="787400" y="2550180"/>
            <a:chExt cx="7734300" cy="994708"/>
          </a:xfrm>
        </p:grpSpPr>
        <p:grpSp>
          <p:nvGrpSpPr>
            <p:cNvPr id="77835" name="组合 13"/>
            <p:cNvGrpSpPr>
              <a:grpSpLocks/>
            </p:cNvGrpSpPr>
            <p:nvPr/>
          </p:nvGrpSpPr>
          <p:grpSpPr bwMode="auto">
            <a:xfrm>
              <a:off x="787400" y="2550180"/>
              <a:ext cx="7734300" cy="523220"/>
              <a:chOff x="787400" y="2550180"/>
              <a:chExt cx="7734300" cy="523220"/>
            </a:xfrm>
          </p:grpSpPr>
          <p:sp>
            <p:nvSpPr>
              <p:cNvPr id="77837" name="Text Box 5"/>
              <p:cNvSpPr txBox="1">
                <a:spLocks noChangeArrowheads="1"/>
              </p:cNvSpPr>
              <p:nvPr/>
            </p:nvSpPr>
            <p:spPr bwMode="auto">
              <a:xfrm>
                <a:off x="787400" y="2550180"/>
                <a:ext cx="77343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(a) </a:t>
                </a:r>
                <a:r>
                  <a:rPr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确定</a:t>
                </a:r>
                <a:r>
                  <a:rPr lang="zh-CN" altLang="en-US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非负控制参数        </a:t>
                </a:r>
                <a:r>
                  <a:rPr lang="zh-CN" altLang="en-US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，求解下面的方程组得到 </a:t>
                </a:r>
                <a:r>
                  <a:rPr lang="en-US" altLang="zh-CN" sz="2800" i="1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s</a:t>
                </a:r>
                <a:r>
                  <a:rPr lang="en-US" altLang="zh-CN" sz="2800" baseline="3000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800" i="1" baseline="3000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k</a:t>
                </a:r>
                <a:r>
                  <a:rPr lang="en-US" altLang="zh-CN" sz="2800" baseline="3000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)</a:t>
                </a:r>
              </a:p>
            </p:txBody>
          </p:sp>
          <p:pic>
            <p:nvPicPr>
              <p:cNvPr id="7783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0150" y="2654300"/>
                <a:ext cx="459244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783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963" y="3079750"/>
              <a:ext cx="5153025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25500" y="3725863"/>
            <a:ext cx="4830763" cy="503237"/>
            <a:chOff x="504" y="2971"/>
            <a:chExt cx="3043" cy="317"/>
          </a:xfrm>
        </p:grpSpPr>
        <p:sp>
          <p:nvSpPr>
            <p:cNvPr id="77833" name="Text Box 19"/>
            <p:cNvSpPr txBox="1">
              <a:spLocks noChangeArrowheads="1"/>
            </p:cNvSpPr>
            <p:nvPr/>
          </p:nvSpPr>
          <p:spPr bwMode="auto">
            <a:xfrm>
              <a:off x="504" y="3000"/>
              <a:ext cx="6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(b) </a:t>
              </a:r>
              <a:r>
                <a:rPr lang="zh-CN" altLang="en-US">
                  <a:latin typeface="黑体" pitchFamily="2" charset="-122"/>
                  <a:ea typeface="黑体" pitchFamily="2" charset="-122"/>
                </a:rPr>
                <a:t>置</a:t>
              </a:r>
            </a:p>
          </p:txBody>
        </p:sp>
        <p:pic>
          <p:nvPicPr>
            <p:cNvPr id="77834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2971"/>
              <a:ext cx="2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54900" y="3092450"/>
            <a:ext cx="140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7030A0"/>
                </a:solidFill>
              </a:rPr>
              <a:t>(5.4.12)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854200" y="41275"/>
            <a:ext cx="633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b="1">
                <a:solidFill>
                  <a:srgbClr val="0070C0"/>
                </a:solidFill>
              </a:rPr>
              <a:t>Levenberg-Marquard </a:t>
            </a:r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3600" b="1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692150"/>
            <a:ext cx="7324725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981200" y="310059"/>
            <a:ext cx="4826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GN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法与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LM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9875" name="TextBox 6"/>
          <p:cNvSpPr txBox="1">
            <a:spLocks noChangeArrowheads="1"/>
          </p:cNvSpPr>
          <p:nvPr/>
        </p:nvSpPr>
        <p:spPr bwMode="auto">
          <a:xfrm>
            <a:off x="685800" y="1143000"/>
            <a:ext cx="7353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法和</a:t>
            </a:r>
            <a:r>
              <a:rPr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LM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法中的计算问题！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1016000" y="1597025"/>
            <a:ext cx="6756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解方程组                                                            </a:t>
            </a:r>
          </a:p>
          <a:p>
            <a:pPr>
              <a:spcBef>
                <a:spcPct val="20000"/>
              </a:spcBef>
            </a:pP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7987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1984375"/>
            <a:ext cx="44799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054100" y="3437235"/>
            <a:ext cx="6896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间接等价于在单位球上求解线性最小二乘问题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638300" y="5969000"/>
            <a:ext cx="4851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小余量，或者非线性程度低的问题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00100" y="5370513"/>
            <a:ext cx="7353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GN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法和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LM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法的适用问题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33513" y="4802188"/>
            <a:ext cx="7177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Constrained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formulation vs </a:t>
            </a:r>
            <a:r>
              <a:rPr lang="en-US" altLang="zh-CN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Penalized 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formulation</a:t>
            </a:r>
            <a:endParaRPr lang="zh-CN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54100" y="2508036"/>
            <a:ext cx="6567487" cy="783804"/>
            <a:chOff x="1054100" y="2508036"/>
            <a:chExt cx="6567487" cy="783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082800" y="2508036"/>
                  <a:ext cx="5538787" cy="783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𝑨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𝒌</m:t>
                                                </m:r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𝒔</m:t>
                                            </m:r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𝒌</m:t>
                                                </m:r>
                                                <m:r>
                                                  <a:rPr lang="en-US" altLang="zh-CN" b="1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b="1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𝒔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800" y="2508036"/>
                  <a:ext cx="5538787" cy="7838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1054100" y="2730500"/>
              <a:ext cx="218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等价于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6499896" y="3090565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Penalized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4BB7C5-7157-4B39-A503-D5507658A3A8}"/>
              </a:ext>
            </a:extLst>
          </p:cNvPr>
          <p:cNvGrpSpPr/>
          <p:nvPr/>
        </p:nvGrpSpPr>
        <p:grpSpPr>
          <a:xfrm>
            <a:off x="2872423" y="3898900"/>
            <a:ext cx="5587684" cy="856298"/>
            <a:chOff x="2872423" y="3898900"/>
            <a:chExt cx="5587684" cy="856298"/>
          </a:xfrm>
        </p:grpSpPr>
        <p:pic>
          <p:nvPicPr>
            <p:cNvPr id="79876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2423" y="3898900"/>
              <a:ext cx="4152900" cy="760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4" name="TextBox 1"/>
            <p:cNvSpPr txBox="1">
              <a:spLocks noChangeArrowheads="1"/>
            </p:cNvSpPr>
            <p:nvPr/>
          </p:nvSpPr>
          <p:spPr bwMode="auto">
            <a:xfrm>
              <a:off x="6313807" y="4293236"/>
              <a:ext cx="21463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Constrained</a:t>
              </a:r>
              <a:endParaRPr lang="zh-CN" alt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  <p:bldP spid="14" grpId="0" animBg="1"/>
      <p:bldP spid="15" grpId="0"/>
      <p:bldP spid="1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最速下降法－例子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257300"/>
            <a:ext cx="64500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4495800" y="4965700"/>
            <a:ext cx="402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仅对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二次函数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精确步长有解析表达式*****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962025" y="2260600"/>
            <a:ext cx="6362700" cy="457200"/>
            <a:chOff x="630" y="1168"/>
            <a:chExt cx="4008" cy="288"/>
          </a:xfrm>
        </p:grpSpPr>
        <p:pic>
          <p:nvPicPr>
            <p:cNvPr id="10250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" y="1185"/>
              <a:ext cx="15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16"/>
            <p:cNvSpPr txBox="1">
              <a:spLocks noChangeArrowheads="1"/>
            </p:cNvSpPr>
            <p:nvPr/>
          </p:nvSpPr>
          <p:spPr bwMode="auto">
            <a:xfrm>
              <a:off x="2248" y="1168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  <a:ea typeface="黑体" pitchFamily="2" charset="-122"/>
                </a:rPr>
                <a:t>终止准则：</a:t>
              </a:r>
            </a:p>
          </p:txBody>
        </p:sp>
        <p:pic>
          <p:nvPicPr>
            <p:cNvPr id="10252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" y="1172"/>
              <a:ext cx="146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787525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017838"/>
            <a:ext cx="6011862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137025"/>
            <a:ext cx="52292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868863"/>
            <a:ext cx="295751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20700" y="433169"/>
            <a:ext cx="828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大残量或者高度非线性最小二乘问题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89" name="Rectangle 24"/>
              <p:cNvSpPr>
                <a:spLocks noChangeArrowheads="1"/>
              </p:cNvSpPr>
              <p:nvPr/>
            </p:nvSpPr>
            <p:spPr bwMode="auto">
              <a:xfrm>
                <a:off x="968375" y="4700202"/>
                <a:ext cx="6753452" cy="4798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b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可以利用拟牛顿法来近似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或者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</m:sSubSup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9889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375" y="4700202"/>
                <a:ext cx="6753452" cy="479811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18987" b="-189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812800" y="1213021"/>
                <a:ext cx="7607300" cy="849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当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2" charset="-122"/>
                            <a:cs typeface="Times New Roman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𝛁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 较大时，即使初始点接近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*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，方法通常发散或者收敛到非理想点 ！ </a:t>
                </a: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213021"/>
                <a:ext cx="7607300" cy="849143"/>
              </a:xfrm>
              <a:prstGeom prst="rect">
                <a:avLst/>
              </a:prstGeom>
              <a:blipFill rotWithShape="1">
                <a:blip r:embed="rId3"/>
                <a:stretch>
                  <a:fillRect l="-1202" t="-67626" b="-647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1149350" y="3670300"/>
                <a:ext cx="72707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时，即使初始点再接近</a:t>
                </a:r>
                <a:r>
                  <a:rPr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*=0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Gauss-Newton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法所得序列也是发散的！</a:t>
                </a:r>
              </a:p>
            </p:txBody>
          </p:sp>
        </mc:Choice>
        <mc:Fallback xmlns="">
          <p:sp>
            <p:nvSpPr>
              <p:cNvPr id="2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9350" y="3670300"/>
                <a:ext cx="727075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342" t="-8088" r="-16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904875" y="2195425"/>
            <a:ext cx="3997325" cy="1308188"/>
            <a:chOff x="904875" y="2195425"/>
            <a:chExt cx="3997325" cy="1308188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963" y="2655888"/>
              <a:ext cx="3297237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904875" y="2195425"/>
              <a:ext cx="11464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例子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317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9" grpId="0"/>
      <p:bldP spid="19" grpId="0"/>
      <p:bldP spid="2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5088"/>
            <a:ext cx="7702550" cy="638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39738"/>
            <a:ext cx="548005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3688"/>
            <a:ext cx="6203950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425450"/>
            <a:ext cx="65405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508000"/>
            <a:ext cx="63119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74700" y="1155700"/>
          <a:ext cx="7251701" cy="411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方法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每步的计算量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每步的存储量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收敛速度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最速下降法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*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线性收敛，收敛因子依赖于极小点处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Hessian</a:t>
                      </a: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阵的条件数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共轭梯度法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*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黑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线性收敛，且具有二次终止性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牛顿法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*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二次收敛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拟牛顿法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*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baseline="30000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b="1" i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baseline="300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黑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0070C0"/>
                        </a:solidFill>
                        <a:latin typeface="黑体" panose="02010600030101010101" pitchFamily="2" charset="-122"/>
                        <a:ea typeface="黑体" panose="02010600030101010101" pitchFamily="2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超线性收敛，且具有二次终止性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050" name="TextBox 2"/>
          <p:cNvSpPr txBox="1">
            <a:spLocks noChangeArrowheads="1"/>
          </p:cNvSpPr>
          <p:nvPr/>
        </p:nvSpPr>
        <p:spPr bwMode="auto">
          <a:xfrm>
            <a:off x="723900" y="5295900"/>
            <a:ext cx="731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其中*表示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基本计算量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包括计算梯度和步长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计算步长时需要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计算目标函数值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有时也需要梯度值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051" name="Rectangle 2"/>
          <p:cNvSpPr>
            <a:spLocks noChangeArrowheads="1"/>
          </p:cNvSpPr>
          <p:nvPr/>
        </p:nvSpPr>
        <p:spPr bwMode="auto">
          <a:xfrm>
            <a:off x="7937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各种方法的特点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333375"/>
          <a:ext cx="9144000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" name="Photo Editor Photo" r:id="rId3" imgW="3299746" imgH="3436918" progId="MSPhotoEd.3">
                  <p:embed/>
                </p:oleObj>
              </mc:Choice>
              <mc:Fallback>
                <p:oleObj name="Photo Editor Photo" r:id="rId3" imgW="3299746" imgH="3436918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375"/>
                        <a:ext cx="9144000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12644</TotalTime>
  <Words>4427</Words>
  <Application>Microsoft Office PowerPoint</Application>
  <PresentationFormat>全屏显示(4:3)</PresentationFormat>
  <Paragraphs>465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Arial Unicode MS</vt:lpstr>
      <vt:lpstr>Monotype Sorts</vt:lpstr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Photo Editor Photo</vt:lpstr>
      <vt:lpstr>Equation</vt:lpstr>
      <vt:lpstr> 无约束优化－线搜索法 Line Search Method for  Unconstrained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2222</cp:revision>
  <dcterms:created xsi:type="dcterms:W3CDTF">1997-11-08T17:22:06Z</dcterms:created>
  <dcterms:modified xsi:type="dcterms:W3CDTF">2021-08-18T06:04:51Z</dcterms:modified>
</cp:coreProperties>
</file>