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26"/>
  </p:notesMasterIdLst>
  <p:handoutMasterIdLst>
    <p:handoutMasterId r:id="rId27"/>
  </p:handoutMasterIdLst>
  <p:sldIdLst>
    <p:sldId id="493" r:id="rId2"/>
    <p:sldId id="537" r:id="rId3"/>
    <p:sldId id="536" r:id="rId4"/>
    <p:sldId id="564" r:id="rId5"/>
    <p:sldId id="538" r:id="rId6"/>
    <p:sldId id="539" r:id="rId7"/>
    <p:sldId id="541" r:id="rId8"/>
    <p:sldId id="565" r:id="rId9"/>
    <p:sldId id="540" r:id="rId10"/>
    <p:sldId id="566" r:id="rId11"/>
    <p:sldId id="557" r:id="rId12"/>
    <p:sldId id="561" r:id="rId13"/>
    <p:sldId id="543" r:id="rId14"/>
    <p:sldId id="547" r:id="rId15"/>
    <p:sldId id="548" r:id="rId16"/>
    <p:sldId id="549" r:id="rId17"/>
    <p:sldId id="550" r:id="rId18"/>
    <p:sldId id="563" r:id="rId19"/>
    <p:sldId id="551" r:id="rId20"/>
    <p:sldId id="552" r:id="rId21"/>
    <p:sldId id="553" r:id="rId22"/>
    <p:sldId id="562" r:id="rId23"/>
    <p:sldId id="558" r:id="rId24"/>
    <p:sldId id="559" r:id="rId2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FFF99"/>
    <a:srgbClr val="339966"/>
    <a:srgbClr val="008080"/>
    <a:srgbClr val="000000"/>
    <a:srgbClr val="FFFFCC"/>
    <a:srgbClr val="CC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 snapToGrid="0">
      <p:cViewPr varScale="1">
        <p:scale>
          <a:sx n="63" d="100"/>
          <a:sy n="63" d="100"/>
        </p:scale>
        <p:origin x="1380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22" tIns="47610" rIns="95222" bIns="47610" numCol="1" anchor="t" anchorCtr="0" compatLnSpc="1">
            <a:prstTxWarp prst="textNoShape">
              <a:avLst/>
            </a:prstTxWarp>
          </a:bodyPr>
          <a:lstStyle>
            <a:lvl1pPr defTabSz="950913" eaLnBrk="1" hangingPunct="1">
              <a:defRPr sz="13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22" tIns="47610" rIns="95222" bIns="4761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3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22" tIns="47610" rIns="95222" bIns="47610" numCol="1" anchor="b" anchorCtr="0" compatLnSpc="1">
            <a:prstTxWarp prst="textNoShape">
              <a:avLst/>
            </a:prstTxWarp>
          </a:bodyPr>
          <a:lstStyle>
            <a:lvl1pPr defTabSz="950913" eaLnBrk="1" hangingPunct="1">
              <a:defRPr sz="13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22" tIns="47610" rIns="95222" bIns="4761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3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E87BCB85-E0D3-4059-B38A-84A24D2EC3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934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22" tIns="47610" rIns="95222" bIns="47610" numCol="1" anchor="t" anchorCtr="0" compatLnSpc="1">
            <a:prstTxWarp prst="textNoShape">
              <a:avLst/>
            </a:prstTxWarp>
          </a:bodyPr>
          <a:lstStyle>
            <a:lvl1pPr defTabSz="950913" eaLnBrk="1" hangingPunct="1">
              <a:defRPr sz="13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22" tIns="47610" rIns="95222" bIns="4761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3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22" tIns="47610" rIns="95222" bIns="47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22" tIns="47610" rIns="95222" bIns="47610" numCol="1" anchor="b" anchorCtr="0" compatLnSpc="1">
            <a:prstTxWarp prst="textNoShape">
              <a:avLst/>
            </a:prstTxWarp>
          </a:bodyPr>
          <a:lstStyle>
            <a:lvl1pPr defTabSz="950913" eaLnBrk="1" hangingPunct="1">
              <a:defRPr sz="13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22" tIns="47610" rIns="95222" bIns="4761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3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567DF64A-8A66-43FE-806B-451E55DF7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462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BB01-0AD8-40B0-A772-4660D82F0FF0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B63FE-E212-44C0-B921-94E9DADEDC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4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C39D6-9B7E-45E6-804A-5A2F243F4352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E490E-23A8-4655-AED3-FE3C30819F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2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93FDB-DB67-4D74-8DEF-90988F230641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8D911-0598-4207-9927-FF6E4E589B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0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E8750-72E9-4FE4-AE17-DC29ACB90B24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D8291-A01C-4DEE-9DD4-DD24BA2968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6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2BCF9-C830-4B36-8F6D-937D6C2E51F3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4279E-90EC-4874-B3CC-CB969872F4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91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ABD07-1980-47C9-97E0-F545FC446A1B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B1A90-2F54-4FE2-9633-A23A80E4DF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AA1C7-9A87-464B-A774-D8DD9B5D56A9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765D3-1850-4AF0-BECD-3B0DEAE9A9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28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4FE0-BEE8-4CC4-9B30-27D1E37A9267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3E84D-6806-41A2-A9F7-8D62A8E51E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31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905E3-42C6-45E7-B349-FBEF8CE6E62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207ED-689C-4098-A3FE-13BACD58EF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8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C9105-4AF5-4808-873A-6A5DD647648B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24B94-A376-4934-9476-BA7C2F079C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4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E5827-3773-4705-B577-96F3E0CA9875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4D078-71A1-4E8B-8E78-670CE02EB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80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280EA7-3D5E-4EAD-A93E-B4F3A2158457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FB8569-B754-42EE-9155-EDBC79D56C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323850" y="6515100"/>
            <a:ext cx="2663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 6  </a:t>
            </a: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章  无约束优化：信赖域法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1.emf"/><Relationship Id="rId3" Type="http://schemas.openxmlformats.org/officeDocument/2006/relationships/image" Target="../media/image72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4.png"/><Relationship Id="rId5" Type="http://schemas.openxmlformats.org/officeDocument/2006/relationships/image" Target="../media/image68.wmf"/><Relationship Id="rId15" Type="http://schemas.openxmlformats.org/officeDocument/2006/relationships/image" Target="../media/image76.png"/><Relationship Id="rId10" Type="http://schemas.openxmlformats.org/officeDocument/2006/relationships/image" Target="../media/image73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70.wmf"/><Relationship Id="rId1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81.png"/><Relationship Id="rId7" Type="http://schemas.openxmlformats.org/officeDocument/2006/relationships/image" Target="../media/image79.wmf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78.wmf"/><Relationship Id="rId10" Type="http://schemas.openxmlformats.org/officeDocument/2006/relationships/image" Target="../media/image44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4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50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6.png"/><Relationship Id="rId4" Type="http://schemas.openxmlformats.org/officeDocument/2006/relationships/image" Target="../media/image9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990600" y="12763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60000"/>
              </a:lnSpc>
            </a:pPr>
            <a:endParaRPr lang="zh-CN" altLang="zh-CN" b="1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730250" y="2305050"/>
            <a:ext cx="7772400" cy="19685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3600">
                <a:latin typeface="Arial" pitchFamily="34" charset="0"/>
                <a:ea typeface="黑体" pitchFamily="2" charset="-122"/>
                <a:cs typeface="Arial" pitchFamily="34" charset="0"/>
              </a:rPr>
              <a:t>无约束优化：信赖域法</a:t>
            </a:r>
            <a:br>
              <a:rPr lang="zh-CN" altLang="en-US" sz="3600">
                <a:latin typeface="Arial" pitchFamily="34" charset="0"/>
                <a:ea typeface="黑体" pitchFamily="2" charset="-122"/>
                <a:cs typeface="Arial" pitchFamily="34" charset="0"/>
              </a:rPr>
            </a:br>
            <a:r>
              <a:rPr lang="zh-CN" altLang="en-US" sz="360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3200">
                <a:latin typeface="Arial" pitchFamily="34" charset="0"/>
                <a:ea typeface="黑体" pitchFamily="2" charset="-122"/>
                <a:cs typeface="Arial" pitchFamily="34" charset="0"/>
              </a:rPr>
              <a:t>Trust Region Methods </a:t>
            </a:r>
            <a:br>
              <a:rPr lang="en-US" altLang="zh-CN" sz="3200">
                <a:latin typeface="Arial" pitchFamily="34" charset="0"/>
                <a:ea typeface="黑体" pitchFamily="2" charset="-122"/>
                <a:cs typeface="Arial" pitchFamily="34" charset="0"/>
              </a:rPr>
            </a:br>
            <a:r>
              <a:rPr lang="en-US" altLang="zh-CN" sz="3200">
                <a:latin typeface="Arial" pitchFamily="34" charset="0"/>
                <a:ea typeface="黑体" pitchFamily="2" charset="-122"/>
                <a:cs typeface="Arial" pitchFamily="34" charset="0"/>
              </a:rPr>
              <a:t>for Unconstrained Optimization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03831" y="287040"/>
            <a:ext cx="7980363" cy="5962650"/>
            <a:chOff x="603831" y="287040"/>
            <a:chExt cx="7980363" cy="5962650"/>
          </a:xfrm>
        </p:grpSpPr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31" y="287040"/>
              <a:ext cx="7980363" cy="5962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628898" y="2222500"/>
                  <a:ext cx="520720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98" y="2222500"/>
                  <a:ext cx="520720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857751" y="2817358"/>
                  <a:ext cx="43154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751" y="2817358"/>
                  <a:ext cx="431549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580888" y="3972253"/>
                  <a:ext cx="650563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888" y="3972253"/>
                  <a:ext cx="650563" cy="41293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221988" y="3845253"/>
                  <a:ext cx="650563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1988" y="3845253"/>
                  <a:ext cx="650563" cy="41293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49069" y="3785996"/>
                  <a:ext cx="650563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069" y="3785996"/>
                  <a:ext cx="650563" cy="41293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1295399" y="1051868"/>
                  <a:ext cx="514756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399" y="1051868"/>
                  <a:ext cx="514756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03300" y="6070600"/>
                <a:ext cx="7658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对于不同的信赖域半径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求解信赖域子问题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6070600"/>
                <a:ext cx="765810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27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16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9" name="Text Box 5"/>
          <p:cNvSpPr txBox="1">
            <a:spLocks noChangeArrowheads="1"/>
          </p:cNvSpPr>
          <p:nvPr/>
        </p:nvSpPr>
        <p:spPr bwMode="auto">
          <a:xfrm>
            <a:off x="584200" y="5580063"/>
            <a:ext cx="80391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注</a:t>
            </a:r>
            <a:r>
              <a:rPr lang="en-US" altLang="zh-CN" sz="220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当 </a:t>
            </a:r>
            <a:r>
              <a:rPr lang="en-US" altLang="zh-CN" sz="2200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B</a:t>
            </a:r>
            <a:r>
              <a:rPr lang="en-US" altLang="zh-CN" sz="2200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200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200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 </a:t>
            </a:r>
            <a:r>
              <a:rPr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 </a:t>
            </a:r>
            <a:r>
              <a:rPr lang="en-US" altLang="zh-CN" sz="2200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sz="2200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200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200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时，可以将牛顿型信赖域法理解成一种</a:t>
            </a:r>
            <a:r>
              <a:rPr lang="zh-CN" altLang="en-US" sz="220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特殊的</a:t>
            </a:r>
            <a:r>
              <a:rPr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修正牛顿法！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1552575" y="696913"/>
            <a:ext cx="6353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0"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范数信赖域子问题解的刻画</a:t>
            </a:r>
          </a:p>
        </p:txBody>
      </p:sp>
      <p:sp>
        <p:nvSpPr>
          <p:cNvPr id="11268" name="矩形 18"/>
          <p:cNvSpPr>
            <a:spLocks noChangeArrowheads="1"/>
          </p:cNvSpPr>
          <p:nvPr/>
        </p:nvSpPr>
        <p:spPr bwMode="auto">
          <a:xfrm>
            <a:off x="596900" y="2586038"/>
            <a:ext cx="7874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注</a:t>
            </a:r>
            <a:r>
              <a:rPr lang="en-US" altLang="zh-CN" sz="220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这里为了表述简洁和具有一般性，将二阶</a:t>
            </a:r>
            <a:r>
              <a:rPr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Taylor</a:t>
            </a:r>
            <a:r>
              <a:rPr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展式中的</a:t>
            </a:r>
            <a:r>
              <a:rPr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Hessian</a:t>
            </a:r>
            <a:r>
              <a:rPr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阵替换成了</a:t>
            </a:r>
            <a:r>
              <a:rPr lang="en-US" altLang="zh-CN" sz="2200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B</a:t>
            </a:r>
            <a:r>
              <a:rPr lang="en-US" altLang="zh-CN" sz="2200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200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200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，并去掉了子问题中的迭代指标</a:t>
            </a:r>
            <a:r>
              <a:rPr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220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1269" name="Text Box 22"/>
          <p:cNvSpPr txBox="1">
            <a:spLocks noChangeArrowheads="1"/>
          </p:cNvSpPr>
          <p:nvPr/>
        </p:nvSpPr>
        <p:spPr bwMode="auto">
          <a:xfrm>
            <a:off x="7416800" y="1563688"/>
            <a:ext cx="67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(1)</a:t>
            </a:r>
          </a:p>
        </p:txBody>
      </p:sp>
      <p:pic>
        <p:nvPicPr>
          <p:cNvPr id="1127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331913"/>
            <a:ext cx="4699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25"/>
          <p:cNvGrpSpPr>
            <a:grpSpLocks/>
          </p:cNvGrpSpPr>
          <p:nvPr/>
        </p:nvGrpSpPr>
        <p:grpSpPr bwMode="auto">
          <a:xfrm>
            <a:off x="571500" y="2057400"/>
            <a:ext cx="2611438" cy="461963"/>
            <a:chOff x="571500" y="2413000"/>
            <a:chExt cx="2612003" cy="461665"/>
          </a:xfrm>
        </p:grpSpPr>
        <p:pic>
          <p:nvPicPr>
            <p:cNvPr id="11285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5" y="2543174"/>
              <a:ext cx="1840478" cy="30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6" name="TextBox 21"/>
            <p:cNvSpPr txBox="1">
              <a:spLocks noChangeArrowheads="1"/>
            </p:cNvSpPr>
            <p:nvPr/>
          </p:nvSpPr>
          <p:spPr bwMode="auto">
            <a:xfrm>
              <a:off x="571500" y="2413000"/>
              <a:ext cx="863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其中</a:t>
              </a:r>
            </a:p>
          </p:txBody>
        </p:sp>
      </p:grpSp>
      <p:sp>
        <p:nvSpPr>
          <p:cNvPr id="11272" name="TextBox 22"/>
          <p:cNvSpPr txBox="1">
            <a:spLocks noChangeArrowheads="1"/>
          </p:cNvSpPr>
          <p:nvPr/>
        </p:nvSpPr>
        <p:spPr bwMode="auto">
          <a:xfrm>
            <a:off x="558800" y="1333500"/>
            <a:ext cx="88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考虑</a:t>
            </a:r>
          </a:p>
        </p:txBody>
      </p:sp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596900" y="3336925"/>
            <a:ext cx="8102600" cy="523875"/>
            <a:chOff x="622300" y="3719234"/>
            <a:chExt cx="8102600" cy="522566"/>
          </a:xfrm>
        </p:grpSpPr>
        <p:sp>
          <p:nvSpPr>
            <p:cNvPr id="11283" name="Text Box 8"/>
            <p:cNvSpPr txBox="1">
              <a:spLocks noChangeArrowheads="1"/>
            </p:cNvSpPr>
            <p:nvPr/>
          </p:nvSpPr>
          <p:spPr bwMode="auto">
            <a:xfrm>
              <a:off x="622300" y="3719234"/>
              <a:ext cx="8102600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0070C0"/>
                  </a:solidFill>
                  <a:ea typeface="黑体" pitchFamily="2" charset="-122"/>
                  <a:cs typeface="Times New Roman" pitchFamily="18" charset="0"/>
                </a:rPr>
                <a:t>定理</a:t>
              </a:r>
              <a:r>
                <a:rPr lang="en-US" altLang="zh-CN" b="1" dirty="0">
                  <a:solidFill>
                    <a:srgbClr val="0070C0"/>
                  </a:solidFill>
                  <a:ea typeface="黑体" pitchFamily="2" charset="-122"/>
                  <a:cs typeface="Times New Roman" pitchFamily="18" charset="0"/>
                </a:rPr>
                <a:t>6.2.1</a:t>
              </a:r>
              <a:r>
                <a:rPr lang="zh-CN" altLang="en-US" dirty="0">
                  <a:solidFill>
                    <a:srgbClr val="0070C0"/>
                  </a:solidFill>
                  <a:ea typeface="黑体" pitchFamily="2" charset="-122"/>
                  <a:cs typeface="Times New Roman" pitchFamily="18" charset="0"/>
                </a:rPr>
                <a:t>  </a:t>
              </a:r>
              <a:r>
                <a:rPr lang="en-US" altLang="zh-CN" sz="2800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s</a:t>
              </a:r>
              <a:r>
                <a:rPr lang="en-US" altLang="zh-CN" sz="2800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*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是问题</a:t>
              </a:r>
              <a:r>
                <a: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(1)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的全局解当且仅当存在            使得</a:t>
              </a:r>
            </a:p>
          </p:txBody>
        </p:sp>
        <p:pic>
          <p:nvPicPr>
            <p:cNvPr id="11284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500" y="3894138"/>
              <a:ext cx="850900" cy="297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32"/>
          <p:cNvGrpSpPr>
            <a:grpSpLocks/>
          </p:cNvGrpSpPr>
          <p:nvPr/>
        </p:nvGrpSpPr>
        <p:grpSpPr bwMode="auto">
          <a:xfrm>
            <a:off x="596900" y="4678363"/>
            <a:ext cx="8166100" cy="884237"/>
            <a:chOff x="609600" y="4665663"/>
            <a:chExt cx="8166100" cy="884237"/>
          </a:xfrm>
        </p:grpSpPr>
        <p:sp>
          <p:nvSpPr>
            <p:cNvPr id="11280" name="Text Box 12"/>
            <p:cNvSpPr txBox="1">
              <a:spLocks noChangeArrowheads="1"/>
            </p:cNvSpPr>
            <p:nvPr/>
          </p:nvSpPr>
          <p:spPr bwMode="auto">
            <a:xfrm>
              <a:off x="609600" y="4665663"/>
              <a:ext cx="8166100" cy="884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成立，且                  半正定；另外，如果                 正定，则 </a:t>
              </a:r>
              <a:r>
                <a:rPr lang="en-US" altLang="zh-CN" sz="2800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s</a:t>
              </a:r>
              <a:r>
                <a:rPr lang="en-US" altLang="zh-CN" sz="2800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*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是问题</a:t>
              </a:r>
              <a:r>
                <a: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(1)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的唯一解</a:t>
              </a:r>
              <a:r>
                <a: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.</a:t>
              </a:r>
            </a:p>
          </p:txBody>
        </p:sp>
        <p:pic>
          <p:nvPicPr>
            <p:cNvPr id="11281" name="Picture 2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838" y="4787822"/>
              <a:ext cx="1211262" cy="244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2" name="Picture 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1238" y="4800600"/>
              <a:ext cx="1210876" cy="244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762500" y="5143500"/>
            <a:ext cx="393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ea typeface="黑体" pitchFamily="2" charset="-122"/>
                <a:cs typeface="Times New Roman" pitchFamily="18" charset="0"/>
              </a:rPr>
              <a:t>隐凸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dirty="0">
                <a:ea typeface="黑体" pitchFamily="2" charset="-122"/>
                <a:cs typeface="Times New Roman" pitchFamily="18" charset="0"/>
              </a:rPr>
              <a:t>hidden convex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规划！</a:t>
            </a:r>
          </a:p>
        </p:txBody>
      </p:sp>
      <p:grpSp>
        <p:nvGrpSpPr>
          <p:cNvPr id="15386" name="Group 26"/>
          <p:cNvGrpSpPr>
            <a:grpSpLocks/>
          </p:cNvGrpSpPr>
          <p:nvPr/>
        </p:nvGrpSpPr>
        <p:grpSpPr bwMode="auto">
          <a:xfrm>
            <a:off x="622300" y="3851275"/>
            <a:ext cx="6646863" cy="876300"/>
            <a:chOff x="392" y="2426"/>
            <a:chExt cx="4187" cy="552"/>
          </a:xfrm>
        </p:grpSpPr>
        <p:pic>
          <p:nvPicPr>
            <p:cNvPr id="11277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" y="2426"/>
              <a:ext cx="165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8" name="TextBox 29"/>
            <p:cNvSpPr txBox="1">
              <a:spLocks noChangeArrowheads="1"/>
            </p:cNvSpPr>
            <p:nvPr/>
          </p:nvSpPr>
          <p:spPr bwMode="auto">
            <a:xfrm>
              <a:off x="392" y="2536"/>
              <a:ext cx="3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和</a:t>
              </a:r>
            </a:p>
          </p:txBody>
        </p:sp>
        <p:pic>
          <p:nvPicPr>
            <p:cNvPr id="11279" name="Picture 2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3" y="2727"/>
              <a:ext cx="332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8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9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精确求解信赖域子问题</a:t>
            </a:r>
          </a:p>
        </p:txBody>
      </p:sp>
      <p:sp>
        <p:nvSpPr>
          <p:cNvPr id="12291" name="Text Box 9"/>
          <p:cNvSpPr txBox="1">
            <a:spLocks noChangeArrowheads="1"/>
          </p:cNvSpPr>
          <p:nvPr/>
        </p:nvSpPr>
        <p:spPr bwMode="auto">
          <a:xfrm>
            <a:off x="701675" y="1192213"/>
            <a:ext cx="3013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2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范数信赖域子问题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Text Box 4"/>
              <p:cNvSpPr txBox="1">
                <a:spLocks noChangeArrowheads="1"/>
              </p:cNvSpPr>
              <p:nvPr/>
            </p:nvSpPr>
            <p:spPr bwMode="auto">
              <a:xfrm>
                <a:off x="700088" y="3421063"/>
                <a:ext cx="8139112" cy="934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 eaLnBrk="1" hangingPunct="1">
                  <a:spcBef>
                    <a:spcPct val="50000"/>
                  </a:spcBef>
                  <a:buFont typeface="Wingdings" panose="05000000000000000000" pitchFamily="2" charset="2"/>
                  <a:buChar char="l"/>
                </a:pP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kumimoji="0" lang="en-US" altLang="zh-CN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B</a:t>
                </a:r>
                <a:r>
                  <a:rPr kumimoji="0" lang="en-US" altLang="zh-CN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正定且类牛顿步</a:t>
                </a:r>
                <a14:m>
                  <m:oMath xmlns:m="http://schemas.openxmlformats.org/officeDocument/2006/math">
                    <m:r>
                      <a:rPr kumimoji="0" lang="en-US" altLang="zh-CN" b="0" i="0" smtClean="0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  <a:cs typeface="Times New Roman" pitchFamily="18" charset="0"/>
                      </a:rPr>
                      <m:t>−</m:t>
                    </m:r>
                    <m:sSup>
                      <m:sSupPr>
                        <m:ctrlP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  <a:cs typeface="Times New Roman" pitchFamily="18" charset="0"/>
                          </a:rPr>
                          <m:t>𝑩</m:t>
                        </m:r>
                      </m:e>
                      <m:sup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  <a:cs typeface="Times New Roman" pitchFamily="18" charset="0"/>
                          </a:rPr>
                          <m:t>−</m:t>
                        </m:r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  <a:cs typeface="Times New Roman" pitchFamily="18" charset="0"/>
                          </a:rPr>
                          <m:t>𝟏</m:t>
                        </m:r>
                      </m:sup>
                    </m:sSup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  <a:cs typeface="Times New Roman" pitchFamily="18" charset="0"/>
                      </a:rPr>
                      <m:t>𝒈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满足信赖域约束条件，即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a:rPr kumimoji="0"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黑体" pitchFamily="2" charset="-122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kumimoji="0"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kumimoji="0"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黑体" pitchFamily="2" charset="-122"/>
                                <a:cs typeface="Times New Roman" pitchFamily="18" charset="0"/>
                              </a:rPr>
                              <m:t>𝒈</m:t>
                            </m:r>
                          </m:e>
                        </m:d>
                      </m:e>
                      <m:sub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CN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≤∆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，则类牛顿步</a:t>
                </a:r>
                <a14:m>
                  <m:oMath xmlns:m="http://schemas.openxmlformats.org/officeDocument/2006/math">
                    <m:r>
                      <a:rPr kumimoji="0" lang="en-US" altLang="zh-CN" b="0" i="0" smtClean="0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  <a:cs typeface="Times New Roman" pitchFamily="18" charset="0"/>
                      </a:rPr>
                      <m:t>−</m:t>
                    </m:r>
                    <m:sSup>
                      <m:sSupPr>
                        <m:ctrlP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  <a:cs typeface="Times New Roman" pitchFamily="18" charset="0"/>
                          </a:rPr>
                          <m:t>𝑩</m:t>
                        </m:r>
                      </m:e>
                      <m:sup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  <a:cs typeface="Times New Roman" pitchFamily="18" charset="0"/>
                          </a:rPr>
                          <m:t>−</m:t>
                        </m:r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  <a:cs typeface="Times New Roman" pitchFamily="18" charset="0"/>
                          </a:rPr>
                          <m:t>𝟏</m:t>
                        </m:r>
                      </m:sup>
                    </m:sSup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  <a:cs typeface="Times New Roman" pitchFamily="18" charset="0"/>
                      </a:rPr>
                      <m:t>𝒈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求解子问题；</a:t>
                </a:r>
              </a:p>
            </p:txBody>
          </p:sp>
        </mc:Choice>
        <mc:Fallback xmlns="">
          <p:sp>
            <p:nvSpPr>
              <p:cNvPr id="1229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088" y="3421063"/>
                <a:ext cx="8139112" cy="934936"/>
              </a:xfrm>
              <a:prstGeom prst="rect">
                <a:avLst/>
              </a:prstGeom>
              <a:blipFill rotWithShape="1">
                <a:blip r:embed="rId2"/>
                <a:stretch>
                  <a:fillRect l="-1049" t="-6494" b="-32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1098550" y="4792170"/>
            <a:ext cx="7335837" cy="1200150"/>
            <a:chOff x="842963" y="4450992"/>
            <a:chExt cx="7335837" cy="1200508"/>
          </a:xfrm>
        </p:grpSpPr>
        <p:sp>
          <p:nvSpPr>
            <p:cNvPr id="12299" name="Rectangle 9"/>
            <p:cNvSpPr>
              <a:spLocks noChangeArrowheads="1"/>
            </p:cNvSpPr>
            <p:nvPr/>
          </p:nvSpPr>
          <p:spPr bwMode="auto">
            <a:xfrm>
              <a:off x="842963" y="4450992"/>
              <a:ext cx="7335837" cy="1200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需要利用牛顿法解关于标量     的方程，从而一次迭代需要做 </a:t>
              </a:r>
              <a:r>
                <a:rPr kumimoji="0"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3-4 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个 </a:t>
              </a:r>
              <a:r>
                <a:rPr kumimoji="0" lang="en-US" altLang="zh-CN" b="1" dirty="0" err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Cholesky</a:t>
              </a:r>
              <a:r>
                <a:rPr kumimoji="0"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分解</a:t>
              </a:r>
              <a:r>
                <a:rPr kumimoji="0"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.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 详细内容见</a:t>
              </a:r>
              <a:r>
                <a:rPr kumimoji="0"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6.2.2</a:t>
              </a:r>
              <a:r>
                <a:rPr kumimoji="0"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小节，具体步骤见算法 </a:t>
              </a:r>
              <a:r>
                <a:rPr kumimoji="0"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6.2.1.</a:t>
              </a:r>
              <a:endParaRPr kumimoji="0" lang="zh-CN" altLang="en-US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endParaRPr>
            </a:p>
          </p:txBody>
        </p:sp>
        <p:pic>
          <p:nvPicPr>
            <p:cNvPr id="1230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5338" y="4559303"/>
              <a:ext cx="274637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4" name="Text Box 22"/>
          <p:cNvSpPr txBox="1">
            <a:spLocks noChangeArrowheads="1"/>
          </p:cNvSpPr>
          <p:nvPr/>
        </p:nvSpPr>
        <p:spPr bwMode="auto">
          <a:xfrm>
            <a:off x="7594600" y="1970088"/>
            <a:ext cx="67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(1)</a:t>
            </a:r>
          </a:p>
        </p:txBody>
      </p:sp>
      <p:pic>
        <p:nvPicPr>
          <p:cNvPr id="12295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758950"/>
            <a:ext cx="52197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6" name="组合 25"/>
          <p:cNvGrpSpPr>
            <a:grpSpLocks/>
          </p:cNvGrpSpPr>
          <p:nvPr/>
        </p:nvGrpSpPr>
        <p:grpSpPr bwMode="auto">
          <a:xfrm>
            <a:off x="698500" y="2565400"/>
            <a:ext cx="2611438" cy="461963"/>
            <a:chOff x="571500" y="2413000"/>
            <a:chExt cx="2612003" cy="461665"/>
          </a:xfrm>
        </p:grpSpPr>
        <p:pic>
          <p:nvPicPr>
            <p:cNvPr id="12297" name="Picture 2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5" y="2543174"/>
              <a:ext cx="1840478" cy="30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8" name="TextBox 21"/>
            <p:cNvSpPr txBox="1">
              <a:spLocks noChangeArrowheads="1"/>
            </p:cNvSpPr>
            <p:nvPr/>
          </p:nvSpPr>
          <p:spPr bwMode="auto">
            <a:xfrm>
              <a:off x="571500" y="2413000"/>
              <a:ext cx="863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其中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706438" y="426252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否则，解在信赖域边界上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31875" y="2038350"/>
            <a:ext cx="71628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54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Cauchy</a:t>
            </a:r>
            <a:r>
              <a:rPr lang="zh-CN" altLang="en-US" sz="54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点与近似方法</a:t>
            </a:r>
          </a:p>
          <a:p>
            <a:pPr algn="ctr"/>
            <a:endParaRPr lang="en-US" altLang="zh-CN" sz="4800">
              <a:solidFill>
                <a:srgbClr val="0070C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1460500" y="3136900"/>
            <a:ext cx="5422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中学的知识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：</a:t>
            </a:r>
            <a:endParaRPr lang="en-US" altLang="zh-CN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一元二次函数在区间上的极小化</a:t>
            </a:r>
            <a:endParaRPr lang="en-US" altLang="zh-CN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一元二次方程求根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1422400" y="4533900"/>
            <a:ext cx="4127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体会：</a:t>
            </a:r>
            <a:endParaRPr lang="en-US" altLang="zh-CN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具体与抽象的关系</a:t>
            </a:r>
            <a:endParaRPr lang="en-US" altLang="zh-CN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理论与应用的关系</a:t>
            </a:r>
            <a:endParaRPr lang="en-US" altLang="zh-CN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改造已有方法求解问题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7" name="Text Box 14"/>
          <p:cNvSpPr txBox="1">
            <a:spLocks noChangeArrowheads="1"/>
          </p:cNvSpPr>
          <p:nvPr/>
        </p:nvSpPr>
        <p:spPr bwMode="auto">
          <a:xfrm>
            <a:off x="750888" y="2755900"/>
            <a:ext cx="641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⊙ </a:t>
            </a:r>
            <a:r>
              <a:rPr kumimoji="0"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在直线上极小化二次函数－－</a:t>
            </a:r>
            <a:r>
              <a:rPr kumimoji="0" lang="zh-CN" altLang="en-US" u="sng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非常容易</a:t>
            </a:r>
            <a:r>
              <a:rPr kumimoji="0"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！</a:t>
            </a:r>
            <a:endParaRPr kumimoji="0"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近似标准－</a:t>
            </a:r>
            <a:r>
              <a:rPr lang="en-US" altLang="zh-CN" sz="360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Cauchy</a:t>
            </a:r>
            <a:r>
              <a:rPr lang="zh-CN" altLang="en-US" sz="360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点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738188" y="2332038"/>
            <a:ext cx="510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动机：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以最速下降迭代为参照点！</a:t>
            </a:r>
          </a:p>
        </p:txBody>
      </p:sp>
      <p:sp>
        <p:nvSpPr>
          <p:cNvPr id="604167" name="Text Box 7"/>
          <p:cNvSpPr txBox="1">
            <a:spLocks noChangeArrowheads="1"/>
          </p:cNvSpPr>
          <p:nvPr/>
        </p:nvSpPr>
        <p:spPr bwMode="auto">
          <a:xfrm>
            <a:off x="798513" y="6094730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⊙ </a:t>
            </a:r>
            <a:r>
              <a:rPr kumimoji="0"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实践中，我们希望</a:t>
            </a:r>
            <a:r>
              <a:rPr kumimoji="0"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0"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并且能够</a:t>
            </a:r>
            <a:r>
              <a:rPr kumimoji="0"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比这做得更好</a:t>
            </a:r>
          </a:p>
        </p:txBody>
      </p:sp>
      <p:sp>
        <p:nvSpPr>
          <p:cNvPr id="604168" name="Text Box 8"/>
          <p:cNvSpPr txBox="1">
            <a:spLocks noChangeArrowheads="1"/>
          </p:cNvSpPr>
          <p:nvPr/>
        </p:nvSpPr>
        <p:spPr bwMode="auto">
          <a:xfrm>
            <a:off x="1223963" y="5719763"/>
            <a:ext cx="418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算法即是大范围</a:t>
            </a:r>
            <a:r>
              <a:rPr kumimoji="0"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全局</a:t>
            </a:r>
            <a:r>
              <a:rPr kumimoji="0"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收敛的！</a:t>
            </a:r>
          </a:p>
        </p:txBody>
      </p:sp>
      <p:grpSp>
        <p:nvGrpSpPr>
          <p:cNvPr id="14343" name="Group 37"/>
          <p:cNvGrpSpPr>
            <a:grpSpLocks/>
          </p:cNvGrpSpPr>
          <p:nvPr/>
        </p:nvGrpSpPr>
        <p:grpSpPr bwMode="auto">
          <a:xfrm>
            <a:off x="800100" y="1116013"/>
            <a:ext cx="7531100" cy="1182687"/>
            <a:chOff x="504" y="703"/>
            <a:chExt cx="4744" cy="745"/>
          </a:xfrm>
        </p:grpSpPr>
        <p:sp>
          <p:nvSpPr>
            <p:cNvPr id="14357" name="Text Box 22"/>
            <p:cNvSpPr txBox="1">
              <a:spLocks noChangeArrowheads="1"/>
            </p:cNvSpPr>
            <p:nvPr/>
          </p:nvSpPr>
          <p:spPr bwMode="auto">
            <a:xfrm>
              <a:off x="4824" y="849"/>
              <a:ext cx="4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(1)</a:t>
              </a:r>
            </a:p>
          </p:txBody>
        </p:sp>
        <p:pic>
          <p:nvPicPr>
            <p:cNvPr id="14358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" y="703"/>
              <a:ext cx="296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359" name="组合 25"/>
            <p:cNvGrpSpPr>
              <a:grpSpLocks/>
            </p:cNvGrpSpPr>
            <p:nvPr/>
          </p:nvGrpSpPr>
          <p:grpSpPr bwMode="auto">
            <a:xfrm>
              <a:off x="512" y="1160"/>
              <a:ext cx="1645" cy="288"/>
              <a:chOff x="571500" y="2413000"/>
              <a:chExt cx="2612003" cy="456906"/>
            </a:xfrm>
          </p:grpSpPr>
          <p:pic>
            <p:nvPicPr>
              <p:cNvPr id="14361" name="Picture 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3025" y="2543174"/>
                <a:ext cx="1840478" cy="301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2" name="TextBox 21"/>
              <p:cNvSpPr txBox="1">
                <a:spLocks noChangeArrowheads="1"/>
              </p:cNvSpPr>
              <p:nvPr/>
            </p:nvSpPr>
            <p:spPr bwMode="auto">
              <a:xfrm>
                <a:off x="571500" y="2413000"/>
                <a:ext cx="863787" cy="456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其中</a:t>
                </a:r>
              </a:p>
            </p:txBody>
          </p:sp>
        </p:grpSp>
        <p:sp>
          <p:nvSpPr>
            <p:cNvPr id="14360" name="TextBox 22"/>
            <p:cNvSpPr txBox="1">
              <a:spLocks noChangeArrowheads="1"/>
            </p:cNvSpPr>
            <p:nvPr/>
          </p:nvSpPr>
          <p:spPr bwMode="auto">
            <a:xfrm>
              <a:off x="504" y="704"/>
              <a:ext cx="5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考虑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1DB5C5E-7C95-411A-9DF0-F4ACA4241D4E}"/>
              </a:ext>
            </a:extLst>
          </p:cNvPr>
          <p:cNvGrpSpPr/>
          <p:nvPr/>
        </p:nvGrpSpPr>
        <p:grpSpPr>
          <a:xfrm>
            <a:off x="1145222" y="4502786"/>
            <a:ext cx="3732522" cy="457200"/>
            <a:chOff x="1165542" y="4634866"/>
            <a:chExt cx="3732522" cy="457200"/>
          </a:xfrm>
        </p:grpSpPr>
        <p:sp>
          <p:nvSpPr>
            <p:cNvPr id="14353" name="Text Box 11"/>
            <p:cNvSpPr txBox="1">
              <a:spLocks noChangeArrowheads="1"/>
            </p:cNvSpPr>
            <p:nvPr/>
          </p:nvSpPr>
          <p:spPr bwMode="auto">
            <a:xfrm>
              <a:off x="1165542" y="4724083"/>
              <a:ext cx="3685356" cy="30871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0" lang="zh-CN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14354" name="组合 25"/>
            <p:cNvGrpSpPr>
              <a:grpSpLocks/>
            </p:cNvGrpSpPr>
            <p:nvPr/>
          </p:nvGrpSpPr>
          <p:grpSpPr bwMode="auto">
            <a:xfrm>
              <a:off x="1212708" y="4634866"/>
              <a:ext cx="3685356" cy="457200"/>
              <a:chOff x="1203996" y="3162301"/>
              <a:chExt cx="3965705" cy="457200"/>
            </a:xfrm>
          </p:grpSpPr>
          <p:sp>
            <p:nvSpPr>
              <p:cNvPr id="14355" name="Text Box 12"/>
              <p:cNvSpPr txBox="1">
                <a:spLocks noChangeArrowheads="1"/>
              </p:cNvSpPr>
              <p:nvPr/>
            </p:nvSpPr>
            <p:spPr bwMode="auto">
              <a:xfrm>
                <a:off x="1203996" y="3162301"/>
                <a:ext cx="396570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柯西点：             </a:t>
                </a:r>
                <a:r>
                  <a:rPr kumimoji="0" lang="en-US" altLang="zh-CN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.</a:t>
                </a:r>
              </a:p>
            </p:txBody>
          </p:sp>
          <p:pic>
            <p:nvPicPr>
              <p:cNvPr id="14356" name="Picture 3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5550" y="3267393"/>
                <a:ext cx="2025650" cy="279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0511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671570"/>
            <a:ext cx="534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2" name="Picture 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35" y="4041140"/>
            <a:ext cx="49085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27"/>
          <p:cNvGrpSpPr>
            <a:grpSpLocks/>
          </p:cNvGrpSpPr>
          <p:nvPr/>
        </p:nvGrpSpPr>
        <p:grpSpPr bwMode="auto">
          <a:xfrm>
            <a:off x="785813" y="5008563"/>
            <a:ext cx="5913437" cy="784225"/>
            <a:chOff x="785813" y="5008563"/>
            <a:chExt cx="5913437" cy="784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85813" y="5008563"/>
                  <a:ext cx="3808412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⊙ </a:t>
                  </a:r>
                  <a:r>
                    <a:rPr kumimoji="0" lang="zh-CN" altLang="en-US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要求所选步</a:t>
                  </a:r>
                  <a:r>
                    <a:rPr kumimoji="0" lang="zh-CN" altLang="en-US" b="1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𝒔</m:t>
                          </m:r>
                        </m:e>
                        <m:sup>
                          <m:r>
                            <a:rPr kumimoji="0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kumimoji="0" lang="en-US" altLang="zh-CN" b="1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 </a:t>
                  </a:r>
                  <a:r>
                    <a:rPr kumimoji="0" lang="zh-CN" altLang="en-US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满足</a:t>
                  </a:r>
                  <a:endParaRPr kumimoji="0" lang="zh-CN" altLang="en-US" dirty="0">
                    <a:solidFill>
                      <a:srgbClr val="FF0000"/>
                    </a:solidFill>
                    <a:ea typeface="黑体" pitchFamily="2" charset="-122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3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5813" y="5008563"/>
                  <a:ext cx="3808412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560" t="-14667" b="-26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352" name="Picture 3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950" y="5434013"/>
              <a:ext cx="392430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C1E0575-43D6-49C9-990D-620DC6DEBF52}"/>
              </a:ext>
            </a:extLst>
          </p:cNvPr>
          <p:cNvGrpSpPr/>
          <p:nvPr/>
        </p:nvGrpSpPr>
        <p:grpSpPr>
          <a:xfrm>
            <a:off x="1153160" y="3153177"/>
            <a:ext cx="3166428" cy="467912"/>
            <a:chOff x="1228725" y="4571766"/>
            <a:chExt cx="3166428" cy="467912"/>
          </a:xfrm>
        </p:grpSpPr>
        <p:sp>
          <p:nvSpPr>
            <p:cNvPr id="14350" name="Text Box 35"/>
            <p:cNvSpPr txBox="1">
              <a:spLocks noChangeArrowheads="1"/>
            </p:cNvSpPr>
            <p:nvPr/>
          </p:nvSpPr>
          <p:spPr bwMode="auto">
            <a:xfrm>
              <a:off x="1228725" y="4578013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令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F45EEC42-53A5-4BC4-B5B8-C146CF0BF039}"/>
                    </a:ext>
                  </a:extLst>
                </p:cNvPr>
                <p:cNvSpPr txBox="1"/>
                <p:nvPr/>
              </p:nvSpPr>
              <p:spPr>
                <a:xfrm>
                  <a:off x="1740853" y="4571766"/>
                  <a:ext cx="26543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:=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F45EEC42-53A5-4BC4-B5B8-C146CF0BF0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853" y="4571766"/>
                  <a:ext cx="265430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60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60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7" grpId="0"/>
      <p:bldP spid="604167" grpId="0"/>
      <p:bldP spid="6041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近似标准－</a:t>
            </a:r>
            <a:r>
              <a:rPr lang="en-US" altLang="zh-CN" sz="36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Cauchy</a:t>
            </a:r>
            <a:r>
              <a:rPr lang="zh-CN" altLang="en-US" sz="36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点的图示</a:t>
            </a:r>
          </a:p>
        </p:txBody>
      </p:sp>
      <p:sp>
        <p:nvSpPr>
          <p:cNvPr id="15363" name="Text Box 13"/>
          <p:cNvSpPr txBox="1">
            <a:spLocks noChangeArrowheads="1"/>
          </p:cNvSpPr>
          <p:nvPr/>
        </p:nvSpPr>
        <p:spPr bwMode="auto">
          <a:xfrm>
            <a:off x="547688" y="1066800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tx1"/>
                </a:solidFill>
                <a:latin typeface="Arial" pitchFamily="34" charset="0"/>
              </a:rPr>
              <a:t>⊙ </a:t>
            </a:r>
            <a:r>
              <a:rPr kumimoji="0" lang="en-US" altLang="zh-CN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Cauchy</a:t>
            </a:r>
            <a:r>
              <a:rPr kumimoji="0" lang="zh-CN" altLang="en-US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点：</a:t>
            </a:r>
            <a:endParaRPr kumimoji="0" lang="zh-CN" altLang="en-US">
              <a:solidFill>
                <a:srgbClr val="FF0000"/>
              </a:solidFill>
              <a:latin typeface="Arial" pitchFamily="34" charset="0"/>
              <a:ea typeface="黑体" pitchFamily="2" charset="-122"/>
            </a:endParaRPr>
          </a:p>
        </p:txBody>
      </p:sp>
      <p:graphicFrame>
        <p:nvGraphicFramePr>
          <p:cNvPr id="15364" name="Object 16"/>
          <p:cNvGraphicFramePr>
            <a:graphicFrameLocks noChangeAspect="1"/>
          </p:cNvGraphicFramePr>
          <p:nvPr/>
        </p:nvGraphicFramePr>
        <p:xfrm>
          <a:off x="1246188" y="2944813"/>
          <a:ext cx="6858000" cy="314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Visio" r:id="rId3" imgW="3781796" imgH="1731589" progId="Visio.Drawing.11">
                  <p:embed/>
                </p:oleObj>
              </mc:Choice>
              <mc:Fallback>
                <p:oleObj name="Visio" r:id="rId3" imgW="3781796" imgH="1731589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2944813"/>
                        <a:ext cx="6858000" cy="314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560513"/>
            <a:ext cx="25908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082800"/>
            <a:ext cx="64833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7"/>
          <p:cNvSpPr txBox="1">
            <a:spLocks noChangeArrowheads="1"/>
          </p:cNvSpPr>
          <p:nvPr/>
        </p:nvSpPr>
        <p:spPr bwMode="auto">
          <a:xfrm>
            <a:off x="3759200" y="1562100"/>
            <a:ext cx="100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其中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0"/>
          <p:cNvSpPr txBox="1">
            <a:spLocks noChangeArrowheads="1"/>
          </p:cNvSpPr>
          <p:nvPr/>
        </p:nvSpPr>
        <p:spPr bwMode="auto">
          <a:xfrm>
            <a:off x="911225" y="204788"/>
            <a:ext cx="767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模型预测减少量的下界及全局收敛性</a:t>
            </a:r>
          </a:p>
        </p:txBody>
      </p:sp>
      <p:sp>
        <p:nvSpPr>
          <p:cNvPr id="16387" name="Rectangle 11"/>
          <p:cNvSpPr>
            <a:spLocks noChangeArrowheads="1"/>
          </p:cNvSpPr>
          <p:nvPr/>
        </p:nvSpPr>
        <p:spPr bwMode="auto">
          <a:xfrm>
            <a:off x="530225" y="2717800"/>
            <a:ext cx="557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模型在柯西点处所获取的减少量</a:t>
            </a: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).</a:t>
            </a: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584200" y="4699000"/>
            <a:ext cx="7469188" cy="1087438"/>
            <a:chOff x="584200" y="5372100"/>
            <a:chExt cx="7469188" cy="1087438"/>
          </a:xfrm>
        </p:grpSpPr>
        <p:pic>
          <p:nvPicPr>
            <p:cNvPr id="16402" name="Picture 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788" y="5934075"/>
              <a:ext cx="6578600" cy="525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3" name="Text Box 25"/>
            <p:cNvSpPr txBox="1">
              <a:spLocks noChangeArrowheads="1"/>
            </p:cNvSpPr>
            <p:nvPr/>
          </p:nvSpPr>
          <p:spPr bwMode="auto">
            <a:xfrm>
              <a:off x="584200" y="5372100"/>
              <a:ext cx="812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则</a:t>
              </a:r>
            </a:p>
          </p:txBody>
        </p:sp>
      </p:grp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533400" y="3797300"/>
            <a:ext cx="7048500" cy="1020763"/>
            <a:chOff x="533400" y="4470400"/>
            <a:chExt cx="7048500" cy="1020763"/>
          </a:xfrm>
        </p:grpSpPr>
        <p:sp>
          <p:nvSpPr>
            <p:cNvPr id="16398" name="TextBox 15"/>
            <p:cNvSpPr txBox="1">
              <a:spLocks noChangeArrowheads="1"/>
            </p:cNvSpPr>
            <p:nvPr/>
          </p:nvSpPr>
          <p:spPr bwMode="auto">
            <a:xfrm>
              <a:off x="1447800" y="4495800"/>
              <a:ext cx="61341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如果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s</a:t>
              </a:r>
              <a:r>
                <a:rPr lang="en-US" altLang="zh-CN" b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k</a:t>
              </a:r>
              <a:r>
                <a:rPr lang="en-US" altLang="zh-CN" b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不比柯西点差，即                         且</a:t>
              </a:r>
            </a:p>
          </p:txBody>
        </p:sp>
        <p:sp>
          <p:nvSpPr>
            <p:cNvPr id="16399" name="Text Box 18"/>
            <p:cNvSpPr txBox="1">
              <a:spLocks noChangeArrowheads="1"/>
            </p:cNvSpPr>
            <p:nvPr/>
          </p:nvSpPr>
          <p:spPr bwMode="auto">
            <a:xfrm>
              <a:off x="533400" y="4470400"/>
              <a:ext cx="965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70C0"/>
                  </a:solidFill>
                  <a:ea typeface="黑体" pitchFamily="2" charset="-122"/>
                  <a:cs typeface="Times New Roman" pitchFamily="18" charset="0"/>
                </a:rPr>
                <a:t>推论</a:t>
              </a:r>
            </a:p>
          </p:txBody>
        </p:sp>
        <p:pic>
          <p:nvPicPr>
            <p:cNvPr id="16400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3" y="4487863"/>
              <a:ext cx="1816100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1" name="Picture 2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675" y="5029200"/>
              <a:ext cx="34845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905500" y="2740025"/>
            <a:ext cx="2971800" cy="465138"/>
            <a:chOff x="5905500" y="2740025"/>
            <a:chExt cx="2971800" cy="464840"/>
          </a:xfrm>
        </p:grpSpPr>
        <p:sp>
          <p:nvSpPr>
            <p:cNvPr id="16396" name="TextBox 12"/>
            <p:cNvSpPr txBox="1">
              <a:spLocks noChangeArrowheads="1"/>
            </p:cNvSpPr>
            <p:nvPr/>
          </p:nvSpPr>
          <p:spPr bwMode="auto">
            <a:xfrm>
              <a:off x="5905500" y="2743200"/>
              <a:ext cx="29718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设    是柯西点，则</a:t>
              </a:r>
            </a:p>
          </p:txBody>
        </p:sp>
        <p:pic>
          <p:nvPicPr>
            <p:cNvPr id="16397" name="Picture 2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6350" y="2740025"/>
              <a:ext cx="509588" cy="44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394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198813"/>
            <a:ext cx="60610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2" name="组合 4"/>
          <p:cNvGrpSpPr>
            <a:grpSpLocks/>
          </p:cNvGrpSpPr>
          <p:nvPr/>
        </p:nvGrpSpPr>
        <p:grpSpPr bwMode="auto">
          <a:xfrm>
            <a:off x="596900" y="847725"/>
            <a:ext cx="8001000" cy="858838"/>
            <a:chOff x="596900" y="847380"/>
            <a:chExt cx="8001000" cy="859182"/>
          </a:xfrm>
        </p:grpSpPr>
        <p:sp>
          <p:nvSpPr>
            <p:cNvPr id="5" name="TextBox 14"/>
            <p:cNvSpPr txBox="1">
              <a:spLocks noChangeArrowheads="1"/>
            </p:cNvSpPr>
            <p:nvPr/>
          </p:nvSpPr>
          <p:spPr bwMode="auto">
            <a:xfrm>
              <a:off x="596900" y="1016001"/>
              <a:ext cx="8001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令                                ，则                                              </a:t>
              </a:r>
            </a:p>
          </p:txBody>
        </p:sp>
        <p:pic>
          <p:nvPicPr>
            <p:cNvPr id="16395" name="Picture 1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758" y="847380"/>
              <a:ext cx="4798218" cy="859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A724CC-594F-4EBF-8477-8381A2DF5845}"/>
              </a:ext>
            </a:extLst>
          </p:cNvPr>
          <p:cNvGrpSpPr/>
          <p:nvPr/>
        </p:nvGrpSpPr>
        <p:grpSpPr>
          <a:xfrm>
            <a:off x="1062038" y="1714500"/>
            <a:ext cx="7118350" cy="965199"/>
            <a:chOff x="1062038" y="1714500"/>
            <a:chExt cx="7118350" cy="965199"/>
          </a:xfrm>
        </p:grpSpPr>
        <p:pic>
          <p:nvPicPr>
            <p:cNvPr id="16404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038" y="1714500"/>
              <a:ext cx="7118350" cy="96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37F461C-12EC-4A14-A8D4-41D199240977}"/>
                </a:ext>
              </a:extLst>
            </p:cNvPr>
            <p:cNvSpPr txBox="1"/>
            <p:nvPr/>
          </p:nvSpPr>
          <p:spPr>
            <a:xfrm>
              <a:off x="2743835" y="1716723"/>
              <a:ext cx="1838325" cy="515640"/>
            </a:xfrm>
            <a:prstGeom prst="rect">
              <a:avLst/>
            </a:prstGeom>
            <a:solidFill>
              <a:srgbClr val="92D050">
                <a:alpha val="45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D3D40D7-3FD2-4BB8-893D-6387763C6D4D}"/>
                </a:ext>
              </a:extLst>
            </p:cNvPr>
            <p:cNvSpPr txBox="1"/>
            <p:nvPr/>
          </p:nvSpPr>
          <p:spPr>
            <a:xfrm>
              <a:off x="2743835" y="2257762"/>
              <a:ext cx="304165" cy="421937"/>
            </a:xfrm>
            <a:prstGeom prst="rect">
              <a:avLst/>
            </a:prstGeom>
            <a:solidFill>
              <a:srgbClr val="92D050">
                <a:alpha val="45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近似求解信赖域子问题</a:t>
            </a:r>
          </a:p>
        </p:txBody>
      </p:sp>
      <p:sp>
        <p:nvSpPr>
          <p:cNvPr id="607237" name="Text Box 5"/>
          <p:cNvSpPr txBox="1">
            <a:spLocks noChangeArrowheads="1"/>
          </p:cNvSpPr>
          <p:nvPr/>
        </p:nvSpPr>
        <p:spPr bwMode="auto">
          <a:xfrm>
            <a:off x="1195388" y="2574925"/>
            <a:ext cx="64881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◇ </a:t>
            </a:r>
            <a:r>
              <a:rPr kumimoji="0" lang="en-US" altLang="zh-CN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Dog-leg</a:t>
            </a:r>
            <a:r>
              <a:rPr kumimoji="0" lang="zh-CN" altLang="en-US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法</a:t>
            </a:r>
            <a:r>
              <a:rPr kumimoji="0" lang="en-US" altLang="zh-CN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kumimoji="0" lang="zh-CN" altLang="en-US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折线法</a:t>
            </a:r>
            <a:r>
              <a:rPr kumimoji="0" lang="en-US" altLang="zh-CN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kumimoji="0" lang="zh-CN" altLang="en-US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－解单变量方程</a:t>
            </a:r>
          </a:p>
          <a:p>
            <a:pPr eaLnBrk="1" hangingPunct="1"/>
            <a:r>
              <a:rPr kumimoji="0" lang="zh-CN" altLang="en-US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◇ 二维子空间极小化法</a:t>
            </a:r>
          </a:p>
          <a:p>
            <a:pPr algn="ctr" eaLnBrk="1" hangingPunct="1"/>
            <a:r>
              <a:rPr kumimoji="0" lang="zh-CN" altLang="en-US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估计最小特征值＋求解三次代数方程</a:t>
            </a:r>
          </a:p>
          <a:p>
            <a:pPr eaLnBrk="1" hangingPunct="1"/>
            <a:r>
              <a:rPr kumimoji="0" lang="zh-CN" altLang="en-US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◇ </a:t>
            </a:r>
            <a:r>
              <a:rPr kumimoji="0" lang="en-US" altLang="zh-CN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Steihaug-</a:t>
            </a:r>
            <a:r>
              <a:rPr kumimoji="0" lang="zh-CN" altLang="en-US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共轭梯度法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674688" y="1355725"/>
            <a:ext cx="3998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近似方法 ：找 </a:t>
            </a:r>
            <a:r>
              <a:rPr kumimoji="0" lang="en-US" altLang="zh-CN" sz="2800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满足    </a:t>
            </a:r>
            <a:endParaRPr kumimoji="0" lang="zh-CN" altLang="en-US">
              <a:solidFill>
                <a:srgbClr val="FF0000"/>
              </a:solidFill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1741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998663"/>
            <a:ext cx="18161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13"/>
          <p:cNvSpPr txBox="1">
            <a:spLocks noChangeArrowheads="1"/>
          </p:cNvSpPr>
          <p:nvPr/>
        </p:nvSpPr>
        <p:spPr bwMode="auto">
          <a:xfrm>
            <a:off x="3505200" y="19812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和</a:t>
            </a:r>
          </a:p>
        </p:txBody>
      </p:sp>
      <p:pic>
        <p:nvPicPr>
          <p:cNvPr id="1741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8" y="1958975"/>
            <a:ext cx="3343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60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3014663"/>
            <a:ext cx="758031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19150" y="-12700"/>
            <a:ext cx="80327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近似</a:t>
            </a:r>
            <a:r>
              <a:rPr lang="zh-CN" altLang="en-US" sz="36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求解信赖域子问题</a:t>
            </a:r>
            <a:r>
              <a:rPr lang="zh-CN" altLang="en-US" sz="360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kumimoji="0" lang="en-US" altLang="zh-CN" sz="360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Dog-leg</a:t>
            </a:r>
            <a:r>
              <a:rPr kumimoji="0" lang="zh-CN" altLang="en-US" sz="360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法</a:t>
            </a:r>
            <a:endParaRPr lang="zh-CN" altLang="en-US" sz="3600">
              <a:solidFill>
                <a:srgbClr val="7030A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607237" name="Text Box 5"/>
          <p:cNvSpPr txBox="1">
            <a:spLocks noChangeArrowheads="1"/>
          </p:cNvSpPr>
          <p:nvPr/>
        </p:nvSpPr>
        <p:spPr bwMode="auto">
          <a:xfrm>
            <a:off x="496888" y="3692525"/>
            <a:ext cx="3592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⊙ Dog-leg</a:t>
            </a:r>
            <a:r>
              <a:rPr kumimoji="0" lang="zh-CN" altLang="en-US" dirty="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法</a:t>
            </a:r>
            <a:r>
              <a:rPr kumimoji="0" lang="en-US" altLang="zh-CN" dirty="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kumimoji="0" lang="zh-CN" altLang="en-US" dirty="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折线法</a:t>
            </a:r>
            <a:r>
              <a:rPr kumimoji="0" lang="en-US" altLang="zh-CN" dirty="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endParaRPr kumimoji="0" lang="zh-CN" altLang="en-US" dirty="0">
              <a:solidFill>
                <a:srgbClr val="7030A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720725" y="685800"/>
          <a:ext cx="54149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" name="Equation" r:id="rId4" imgW="2323092" imgH="317362" progId="Equation.DSMT4">
                  <p:embed/>
                </p:oleObj>
              </mc:Choice>
              <mc:Fallback>
                <p:oleObj name="Equation" r:id="rId4" imgW="2323092" imgH="31736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685800"/>
                        <a:ext cx="54149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5672A7E2-6F85-492D-BEF4-FFF3A4618DF2}"/>
              </a:ext>
            </a:extLst>
          </p:cNvPr>
          <p:cNvGrpSpPr/>
          <p:nvPr/>
        </p:nvGrpSpPr>
        <p:grpSpPr>
          <a:xfrm>
            <a:off x="736600" y="4978398"/>
            <a:ext cx="5399088" cy="468313"/>
            <a:chOff x="736600" y="4978398"/>
            <a:chExt cx="5399088" cy="468313"/>
          </a:xfrm>
        </p:grpSpPr>
        <p:sp>
          <p:nvSpPr>
            <p:cNvPr id="18461" name="TextBox 14"/>
            <p:cNvSpPr txBox="1">
              <a:spLocks noChangeArrowheads="1"/>
            </p:cNvSpPr>
            <p:nvPr/>
          </p:nvSpPr>
          <p:spPr bwMode="auto">
            <a:xfrm>
              <a:off x="736600" y="4978398"/>
              <a:ext cx="53990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当    较小时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 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无约束柯西点</a:t>
              </a:r>
              <a:r>
                <a:rPr lang="en-US" altLang="zh-CN" b="1" i="1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较恰当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</a:p>
          </p:txBody>
        </p:sp>
        <p:graphicFrame>
          <p:nvGraphicFramePr>
            <p:cNvPr id="1846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4949609"/>
                </p:ext>
              </p:extLst>
            </p:nvPr>
          </p:nvGraphicFramePr>
          <p:xfrm>
            <a:off x="1208088" y="5008561"/>
            <a:ext cx="430213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2" name="Equation" r:id="rId6" imgW="203112" imgH="228501" progId="Equation.DSMT4">
                    <p:embed/>
                  </p:oleObj>
                </mc:Choice>
                <mc:Fallback>
                  <p:oleObj name="Equation" r:id="rId6" imgW="203112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088" y="5008561"/>
                          <a:ext cx="430213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05" name="Group 33"/>
          <p:cNvGrpSpPr>
            <a:grpSpLocks/>
          </p:cNvGrpSpPr>
          <p:nvPr/>
        </p:nvGrpSpPr>
        <p:grpSpPr bwMode="auto">
          <a:xfrm>
            <a:off x="723900" y="5448300"/>
            <a:ext cx="4584700" cy="468313"/>
            <a:chOff x="456" y="3040"/>
            <a:chExt cx="2888" cy="295"/>
          </a:xfrm>
        </p:grpSpPr>
        <p:sp>
          <p:nvSpPr>
            <p:cNvPr id="18459" name="TextBox 15"/>
            <p:cNvSpPr txBox="1">
              <a:spLocks noChangeArrowheads="1"/>
            </p:cNvSpPr>
            <p:nvPr/>
          </p:nvSpPr>
          <p:spPr bwMode="auto">
            <a:xfrm>
              <a:off x="456" y="3040"/>
              <a:ext cx="28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当       较大时</a:t>
              </a: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类牛顿步 </a:t>
              </a:r>
              <a:r>
                <a:rPr lang="en-US" altLang="zh-CN" b="1" i="1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i="1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较恰当 </a:t>
              </a:r>
              <a:r>
                <a:rPr lang="zh-CN" altLang="en-US" dirty="0"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</a:p>
          </p:txBody>
        </p:sp>
        <p:graphicFrame>
          <p:nvGraphicFramePr>
            <p:cNvPr id="18460" name="Object 7"/>
            <p:cNvGraphicFramePr>
              <a:graphicFrameLocks noChangeAspect="1"/>
            </p:cNvGraphicFramePr>
            <p:nvPr/>
          </p:nvGraphicFramePr>
          <p:xfrm>
            <a:off x="769" y="3059"/>
            <a:ext cx="27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3" name="Equation" r:id="rId8" imgW="203112" imgH="228501" progId="Equation.DSMT4">
                    <p:embed/>
                  </p:oleObj>
                </mc:Choice>
                <mc:Fallback>
                  <p:oleObj name="Equation" r:id="rId8" imgW="203112" imgH="228501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3059"/>
                          <a:ext cx="27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96888" y="1533525"/>
            <a:ext cx="3998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⊙ LM</a:t>
            </a:r>
            <a:r>
              <a:rPr kumimoji="0" lang="zh-CN" altLang="en-US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轨道</a:t>
            </a:r>
            <a:r>
              <a:rPr kumimoji="0" lang="en-US" altLang="zh-CN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最优轨道</a:t>
            </a:r>
            <a:r>
              <a:rPr kumimoji="0" lang="en-US" altLang="zh-CN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083" name="Text Box 24"/>
          <p:cNvSpPr txBox="1">
            <a:spLocks noChangeArrowheads="1"/>
          </p:cNvSpPr>
          <p:nvPr/>
        </p:nvSpPr>
        <p:spPr bwMode="auto">
          <a:xfrm>
            <a:off x="723900" y="5969000"/>
            <a:ext cx="605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用折线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∪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来近似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LM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轨道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最优轨道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)!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106" name="Group 34"/>
          <p:cNvGrpSpPr>
            <a:grpSpLocks/>
          </p:cNvGrpSpPr>
          <p:nvPr/>
        </p:nvGrpSpPr>
        <p:grpSpPr bwMode="auto">
          <a:xfrm>
            <a:off x="749300" y="4097338"/>
            <a:ext cx="4279900" cy="865187"/>
            <a:chOff x="472" y="3309"/>
            <a:chExt cx="2696" cy="545"/>
          </a:xfrm>
        </p:grpSpPr>
        <p:pic>
          <p:nvPicPr>
            <p:cNvPr id="18456" name="Picture 2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" y="3595"/>
              <a:ext cx="259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7" name="Picture 2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" y="3309"/>
              <a:ext cx="159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8" name="Text Box 28"/>
            <p:cNvSpPr txBox="1">
              <a:spLocks noChangeArrowheads="1"/>
            </p:cNvSpPr>
            <p:nvPr/>
          </p:nvSpPr>
          <p:spPr bwMode="auto">
            <a:xfrm>
              <a:off x="472" y="335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令</a:t>
              </a:r>
            </a:p>
          </p:txBody>
        </p:sp>
      </p:grpSp>
      <p:grpSp>
        <p:nvGrpSpPr>
          <p:cNvPr id="18443" name="组合 1"/>
          <p:cNvGrpSpPr>
            <a:grpSpLocks/>
          </p:cNvGrpSpPr>
          <p:nvPr/>
        </p:nvGrpSpPr>
        <p:grpSpPr bwMode="auto">
          <a:xfrm>
            <a:off x="5183188" y="3327400"/>
            <a:ext cx="3995737" cy="2463800"/>
            <a:chOff x="5259388" y="3644900"/>
            <a:chExt cx="3995737" cy="2463800"/>
          </a:xfrm>
        </p:grpSpPr>
        <p:sp>
          <p:nvSpPr>
            <p:cNvPr id="18452" name="Text Box 29"/>
            <p:cNvSpPr txBox="1">
              <a:spLocks noChangeArrowheads="1"/>
            </p:cNvSpPr>
            <p:nvPr/>
          </p:nvSpPr>
          <p:spPr bwMode="auto">
            <a:xfrm>
              <a:off x="6464300" y="5651500"/>
              <a:ext cx="3937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</a:rPr>
                <a:t>A</a:t>
              </a:r>
            </a:p>
          </p:txBody>
        </p:sp>
        <p:sp>
          <p:nvSpPr>
            <p:cNvPr id="18453" name="Text Box 30"/>
            <p:cNvSpPr txBox="1">
              <a:spLocks noChangeArrowheads="1"/>
            </p:cNvSpPr>
            <p:nvPr/>
          </p:nvSpPr>
          <p:spPr bwMode="auto">
            <a:xfrm>
              <a:off x="6438900" y="4673600"/>
              <a:ext cx="3937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</a:rPr>
                <a:t>B</a:t>
              </a:r>
            </a:p>
          </p:txBody>
        </p:sp>
        <p:sp>
          <p:nvSpPr>
            <p:cNvPr id="18454" name="Text Box 31"/>
            <p:cNvSpPr txBox="1">
              <a:spLocks noChangeArrowheads="1"/>
            </p:cNvSpPr>
            <p:nvPr/>
          </p:nvSpPr>
          <p:spPr bwMode="auto">
            <a:xfrm>
              <a:off x="7480300" y="3644900"/>
              <a:ext cx="3937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</a:rPr>
                <a:t>C</a:t>
              </a:r>
            </a:p>
          </p:txBody>
        </p:sp>
        <p:graphicFrame>
          <p:nvGraphicFramePr>
            <p:cNvPr id="18455" name="Object 19"/>
            <p:cNvGraphicFramePr>
              <a:graphicFrameLocks noChangeAspect="1"/>
            </p:cNvGraphicFramePr>
            <p:nvPr/>
          </p:nvGraphicFramePr>
          <p:xfrm>
            <a:off x="5259388" y="3892550"/>
            <a:ext cx="3995737" cy="20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4" name="Visio" r:id="rId12" imgW="2122058" imgH="1080049" progId="Visio.Drawing.11">
                    <p:embed/>
                  </p:oleObj>
                </mc:Choice>
                <mc:Fallback>
                  <p:oleObj name="Visio" r:id="rId12" imgW="2122058" imgH="1080049" progId="Visio.Drawing.11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9388" y="3892550"/>
                          <a:ext cx="3995737" cy="203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4" name="Rectangle 32"/>
          <p:cNvSpPr>
            <a:spLocks noChangeArrowheads="1"/>
          </p:cNvSpPr>
          <p:nvPr/>
        </p:nvSpPr>
        <p:spPr bwMode="auto">
          <a:xfrm>
            <a:off x="6024563" y="719435"/>
            <a:ext cx="2400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kumimoji="0"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kumimoji="0"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i="1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b="1" baseline="300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b="1" i="1" baseline="300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en-US" altLang="zh-CN" b="1" baseline="300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b="1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正定</a:t>
            </a:r>
            <a:r>
              <a:rPr kumimoji="0"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089" name="Picture 3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81150"/>
            <a:ext cx="477837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07" name="Group 35"/>
          <p:cNvGrpSpPr>
            <a:grpSpLocks/>
          </p:cNvGrpSpPr>
          <p:nvPr/>
        </p:nvGrpSpPr>
        <p:grpSpPr bwMode="auto">
          <a:xfrm>
            <a:off x="638175" y="1993900"/>
            <a:ext cx="8505825" cy="1035050"/>
            <a:chOff x="402" y="1256"/>
            <a:chExt cx="5358" cy="652"/>
          </a:xfrm>
        </p:grpSpPr>
        <p:pic>
          <p:nvPicPr>
            <p:cNvPr id="18448" name="Picture 3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" y="1500"/>
              <a:ext cx="535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49" name="Group 38"/>
            <p:cNvGrpSpPr>
              <a:grpSpLocks/>
            </p:cNvGrpSpPr>
            <p:nvPr/>
          </p:nvGrpSpPr>
          <p:grpSpPr bwMode="auto">
            <a:xfrm>
              <a:off x="544" y="1256"/>
              <a:ext cx="2760" cy="288"/>
              <a:chOff x="528" y="1680"/>
              <a:chExt cx="2760" cy="288"/>
            </a:xfrm>
          </p:grpSpPr>
          <p:sp>
            <p:nvSpPr>
              <p:cNvPr id="18450" name="Text Box 36"/>
              <p:cNvSpPr txBox="1">
                <a:spLocks noChangeArrowheads="1"/>
              </p:cNvSpPr>
              <p:nvPr/>
            </p:nvSpPr>
            <p:spPr bwMode="auto">
              <a:xfrm>
                <a:off x="528" y="1680"/>
                <a:ext cx="27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或者                             ，其中</a:t>
                </a:r>
              </a:p>
            </p:txBody>
          </p:sp>
          <p:pic>
            <p:nvPicPr>
              <p:cNvPr id="18451" name="Picture 35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2" y="1721"/>
                <a:ext cx="1311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093" name="Text Box 42"/>
          <p:cNvSpPr txBox="1">
            <a:spLocks noChangeArrowheads="1"/>
          </p:cNvSpPr>
          <p:nvPr/>
        </p:nvSpPr>
        <p:spPr bwMode="auto">
          <a:xfrm>
            <a:off x="4699002" y="1166475"/>
            <a:ext cx="42290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比如解非线性最小二乘问题！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/>
      <p:bldP spid="30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279650"/>
            <a:ext cx="770255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577850" y="1016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近似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求解信赖域子问题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36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共轭梯度法</a:t>
            </a:r>
            <a:endParaRPr lang="en-US" altLang="zh-CN" sz="3600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120" name="Group 24"/>
          <p:cNvGrpSpPr>
            <a:grpSpLocks/>
          </p:cNvGrpSpPr>
          <p:nvPr/>
        </p:nvGrpSpPr>
        <p:grpSpPr bwMode="auto">
          <a:xfrm>
            <a:off x="5346700" y="5011738"/>
            <a:ext cx="3365500" cy="1312862"/>
            <a:chOff x="3440" y="2389"/>
            <a:chExt cx="2120" cy="827"/>
          </a:xfrm>
        </p:grpSpPr>
        <p:sp>
          <p:nvSpPr>
            <p:cNvPr id="19476" name="Text Box 5"/>
            <p:cNvSpPr txBox="1">
              <a:spLocks noChangeArrowheads="1"/>
            </p:cNvSpPr>
            <p:nvPr/>
          </p:nvSpPr>
          <p:spPr bwMode="auto">
            <a:xfrm>
              <a:off x="3440" y="2389"/>
              <a:ext cx="21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495300" indent="-4953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(ii)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B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不定时，可能有</a:t>
              </a:r>
            </a:p>
          </p:txBody>
        </p:sp>
        <p:graphicFrame>
          <p:nvGraphicFramePr>
            <p:cNvPr id="19477" name="Object 8"/>
            <p:cNvGraphicFramePr>
              <a:graphicFrameLocks noChangeAspect="1"/>
            </p:cNvGraphicFramePr>
            <p:nvPr/>
          </p:nvGraphicFramePr>
          <p:xfrm>
            <a:off x="3736" y="2624"/>
            <a:ext cx="162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5" name="Equation" r:id="rId4" imgW="863225" imgH="228501" progId="Equation.DSMT4">
                    <p:embed/>
                  </p:oleObj>
                </mc:Choice>
                <mc:Fallback>
                  <p:oleObj name="Equation" r:id="rId4" imgW="863225" imgH="22850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2624"/>
                          <a:ext cx="162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9"/>
            <p:cNvGraphicFramePr>
              <a:graphicFrameLocks noChangeAspect="1"/>
            </p:cNvGraphicFramePr>
            <p:nvPr/>
          </p:nvGraphicFramePr>
          <p:xfrm>
            <a:off x="3732" y="2864"/>
            <a:ext cx="160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6" name="Equation" r:id="rId6" imgW="850900" imgH="228600" progId="Equation.DSMT4">
                    <p:embed/>
                  </p:oleObj>
                </mc:Choice>
                <mc:Fallback>
                  <p:oleObj name="Equation" r:id="rId6" imgW="8509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2864"/>
                          <a:ext cx="160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1878013"/>
            <a:ext cx="3703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2" name="组合 20"/>
          <p:cNvGrpSpPr>
            <a:grpSpLocks/>
          </p:cNvGrpSpPr>
          <p:nvPr/>
        </p:nvGrpSpPr>
        <p:grpSpPr bwMode="auto">
          <a:xfrm>
            <a:off x="800100" y="812800"/>
            <a:ext cx="7531100" cy="1231900"/>
            <a:chOff x="800100" y="812801"/>
            <a:chExt cx="7531100" cy="1231899"/>
          </a:xfrm>
        </p:grpSpPr>
        <p:grpSp>
          <p:nvGrpSpPr>
            <p:cNvPr id="19467" name="Group 10"/>
            <p:cNvGrpSpPr>
              <a:grpSpLocks/>
            </p:cNvGrpSpPr>
            <p:nvPr/>
          </p:nvGrpSpPr>
          <p:grpSpPr bwMode="auto">
            <a:xfrm>
              <a:off x="800100" y="862013"/>
              <a:ext cx="7531100" cy="1182687"/>
              <a:chOff x="504" y="703"/>
              <a:chExt cx="4744" cy="745"/>
            </a:xfrm>
          </p:grpSpPr>
          <p:sp>
            <p:nvSpPr>
              <p:cNvPr id="19470" name="Text Box 22"/>
              <p:cNvSpPr txBox="1">
                <a:spLocks noChangeArrowheads="1"/>
              </p:cNvSpPr>
              <p:nvPr/>
            </p:nvSpPr>
            <p:spPr bwMode="auto">
              <a:xfrm>
                <a:off x="4824" y="849"/>
                <a:ext cx="4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(1)</a:t>
                </a:r>
              </a:p>
            </p:txBody>
          </p:sp>
          <p:pic>
            <p:nvPicPr>
              <p:cNvPr id="19471" name="Picture 20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4" y="703"/>
                <a:ext cx="296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9472" name="组合 25"/>
              <p:cNvGrpSpPr>
                <a:grpSpLocks/>
              </p:cNvGrpSpPr>
              <p:nvPr/>
            </p:nvGrpSpPr>
            <p:grpSpPr bwMode="auto">
              <a:xfrm>
                <a:off x="512" y="1160"/>
                <a:ext cx="1645" cy="288"/>
                <a:chOff x="571500" y="2413000"/>
                <a:chExt cx="2612003" cy="456906"/>
              </a:xfrm>
            </p:grpSpPr>
            <p:pic>
              <p:nvPicPr>
                <p:cNvPr id="19474" name="Picture 21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2543174"/>
                  <a:ext cx="1840478" cy="3016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475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571500" y="2413000"/>
                  <a:ext cx="863787" cy="4569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zh-CN" altLang="en-US">
                      <a:solidFill>
                        <a:schemeClr val="tx1"/>
                      </a:solidFill>
                      <a:latin typeface="黑体" pitchFamily="2" charset="-122"/>
                      <a:ea typeface="黑体" pitchFamily="2" charset="-122"/>
                    </a:rPr>
                    <a:t>其中</a:t>
                  </a:r>
                </a:p>
              </p:txBody>
            </p:sp>
          </p:grpSp>
          <p:sp>
            <p:nvSpPr>
              <p:cNvPr id="19473" name="TextBox 22"/>
              <p:cNvSpPr txBox="1">
                <a:spLocks noChangeArrowheads="1"/>
              </p:cNvSpPr>
              <p:nvPr/>
            </p:nvSpPr>
            <p:spPr bwMode="auto">
              <a:xfrm>
                <a:off x="504" y="704"/>
                <a:ext cx="5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考虑</a:t>
                </a:r>
              </a:p>
            </p:txBody>
          </p:sp>
        </p:grpSp>
        <p:sp>
          <p:nvSpPr>
            <p:cNvPr id="19468" name="TextBox 16"/>
            <p:cNvSpPr txBox="1">
              <a:spLocks noChangeArrowheads="1"/>
            </p:cNvSpPr>
            <p:nvPr/>
          </p:nvSpPr>
          <p:spPr bwMode="auto">
            <a:xfrm>
              <a:off x="3187700" y="1270000"/>
              <a:ext cx="1943100" cy="461665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69" name="TextBox 17"/>
            <p:cNvSpPr txBox="1">
              <a:spLocks noChangeArrowheads="1"/>
            </p:cNvSpPr>
            <p:nvPr/>
          </p:nvSpPr>
          <p:spPr bwMode="auto">
            <a:xfrm>
              <a:off x="5994400" y="812801"/>
              <a:ext cx="419100" cy="461665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119" name="Group 23"/>
          <p:cNvGrpSpPr>
            <a:grpSpLocks/>
          </p:cNvGrpSpPr>
          <p:nvPr/>
        </p:nvGrpSpPr>
        <p:grpSpPr bwMode="auto">
          <a:xfrm>
            <a:off x="5338763" y="3846513"/>
            <a:ext cx="3652837" cy="1057275"/>
            <a:chOff x="3509" y="3215"/>
            <a:chExt cx="2301" cy="666"/>
          </a:xfrm>
        </p:grpSpPr>
        <p:graphicFrame>
          <p:nvGraphicFramePr>
            <p:cNvPr id="19465" name="Object 27"/>
            <p:cNvGraphicFramePr>
              <a:graphicFrameLocks noChangeAspect="1"/>
            </p:cNvGraphicFramePr>
            <p:nvPr/>
          </p:nvGraphicFramePr>
          <p:xfrm>
            <a:off x="3748" y="3493"/>
            <a:ext cx="2062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7" name="Equation" r:id="rId11" imgW="1155700" imgH="292100" progId="Equation.DSMT4">
                    <p:embed/>
                  </p:oleObj>
                </mc:Choice>
                <mc:Fallback>
                  <p:oleObj name="Equation" r:id="rId11" imgW="1155700" imgH="2921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3493"/>
                          <a:ext cx="2062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矩形 18"/>
            <p:cNvSpPr>
              <a:spLocks noChangeArrowheads="1"/>
            </p:cNvSpPr>
            <p:nvPr/>
          </p:nvSpPr>
          <p:spPr bwMode="auto">
            <a:xfrm>
              <a:off x="3509" y="3215"/>
              <a:ext cx="17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95300" indent="-495300">
                <a:spcBef>
                  <a:spcPct val="20000"/>
                </a:spcBef>
              </a:pP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(i)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违反信赖域约束</a:t>
              </a:r>
              <a:endParaRPr lang="zh-CN" altLang="en-US"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260975" y="3414713"/>
            <a:ext cx="1111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95300" indent="-495300"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问题：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 b="1">
                <a:solidFill>
                  <a:srgbClr val="0070C0"/>
                </a:solidFill>
                <a:latin typeface="大黑体" charset="-122"/>
                <a:ea typeface="大黑体" charset="-122"/>
              </a:rPr>
              <a:t>信赖域法的动机</a:t>
            </a:r>
          </a:p>
        </p:txBody>
      </p:sp>
      <p:sp>
        <p:nvSpPr>
          <p:cNvPr id="22544" name="Text Box 7"/>
          <p:cNvSpPr txBox="1">
            <a:spLocks noChangeArrowheads="1"/>
          </p:cNvSpPr>
          <p:nvPr/>
        </p:nvSpPr>
        <p:spPr bwMode="auto">
          <a:xfrm>
            <a:off x="711200" y="1735138"/>
            <a:ext cx="7899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信赖域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(trust region)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：使得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Taylor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展式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模型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有效的区域</a:t>
            </a: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711200" y="2774718"/>
            <a:ext cx="5742940" cy="879343"/>
            <a:chOff x="749300" y="3069021"/>
            <a:chExt cx="5742940" cy="879180"/>
          </a:xfrm>
        </p:grpSpPr>
        <p:sp>
          <p:nvSpPr>
            <p:cNvPr id="3099" name="Text Box 8"/>
            <p:cNvSpPr txBox="1">
              <a:spLocks noChangeArrowheads="1"/>
            </p:cNvSpPr>
            <p:nvPr/>
          </p:nvSpPr>
          <p:spPr bwMode="auto">
            <a:xfrm>
              <a:off x="749300" y="3069021"/>
              <a:ext cx="2722880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342900" indent="-342900"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信赖域子问题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pic>
          <p:nvPicPr>
            <p:cNvPr id="3100" name="Picture 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5828" y="3101975"/>
              <a:ext cx="3046412" cy="84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1DA7E00-F7E3-4DC8-85D3-91618C30E1EE}"/>
              </a:ext>
            </a:extLst>
          </p:cNvPr>
          <p:cNvGrpSpPr/>
          <p:nvPr/>
        </p:nvGrpSpPr>
        <p:grpSpPr>
          <a:xfrm>
            <a:off x="1172528" y="2200620"/>
            <a:ext cx="7250112" cy="457200"/>
            <a:chOff x="1578928" y="2200620"/>
            <a:chExt cx="7250112" cy="457200"/>
          </a:xfrm>
        </p:grpSpPr>
        <p:grpSp>
          <p:nvGrpSpPr>
            <p:cNvPr id="3095" name="组合 44"/>
            <p:cNvGrpSpPr>
              <a:grpSpLocks/>
            </p:cNvGrpSpPr>
            <p:nvPr/>
          </p:nvGrpSpPr>
          <p:grpSpPr bwMode="auto">
            <a:xfrm>
              <a:off x="1578928" y="2200620"/>
              <a:ext cx="7250112" cy="457200"/>
              <a:chOff x="1944688" y="2200619"/>
              <a:chExt cx="7250112" cy="457045"/>
            </a:xfrm>
          </p:grpSpPr>
          <p:sp>
            <p:nvSpPr>
              <p:cNvPr id="3097" name="TextBox 26"/>
              <p:cNvSpPr txBox="1">
                <a:spLocks noChangeArrowheads="1"/>
              </p:cNvSpPr>
              <p:nvPr/>
            </p:nvSpPr>
            <p:spPr bwMode="auto">
              <a:xfrm>
                <a:off x="5880100" y="2200619"/>
                <a:ext cx="3314700" cy="4570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dirty="0">
                    <a:ea typeface="黑体" pitchFamily="2" charset="-122"/>
                    <a:cs typeface="Times New Roman" pitchFamily="18" charset="0"/>
                  </a:rPr>
                  <a:t>, </a:t>
                </a:r>
                <a:r>
                  <a:rPr lang="zh-CN" altLang="en-US" dirty="0">
                    <a:ea typeface="黑体" pitchFamily="2" charset="-122"/>
                    <a:cs typeface="Times New Roman" pitchFamily="18" charset="0"/>
                  </a:rPr>
                  <a:t>其中      是</a:t>
                </a:r>
                <a:r>
                  <a:rPr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信赖域半径</a:t>
                </a:r>
                <a:r>
                  <a:rPr lang="en-US" altLang="zh-CN" dirty="0">
                    <a:ea typeface="黑体" pitchFamily="2" charset="-122"/>
                    <a:cs typeface="Times New Roman" pitchFamily="18" charset="0"/>
                  </a:rPr>
                  <a:t>.</a:t>
                </a:r>
                <a:r>
                  <a:rPr lang="zh-CN" altLang="en-US" dirty="0">
                    <a:ea typeface="黑体" pitchFamily="2" charset="-122"/>
                    <a:cs typeface="Times New Roman" pitchFamily="18" charset="0"/>
                  </a:rPr>
                  <a:t>      </a:t>
                </a:r>
              </a:p>
            </p:txBody>
          </p:sp>
          <p:pic>
            <p:nvPicPr>
              <p:cNvPr id="3098" name="Picture 2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4688" y="2201862"/>
                <a:ext cx="3986212" cy="384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096" name="Picture 2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353" y="2341406"/>
              <a:ext cx="475327" cy="228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7"/>
          <p:cNvGrpSpPr>
            <a:grpSpLocks/>
          </p:cNvGrpSpPr>
          <p:nvPr/>
        </p:nvGrpSpPr>
        <p:grpSpPr bwMode="auto">
          <a:xfrm>
            <a:off x="1041400" y="3750945"/>
            <a:ext cx="7772400" cy="904875"/>
            <a:chOff x="787400" y="4035461"/>
            <a:chExt cx="7772400" cy="904839"/>
          </a:xfrm>
        </p:grpSpPr>
        <p:sp>
          <p:nvSpPr>
            <p:cNvPr id="3093" name="Text Box 10"/>
            <p:cNvSpPr txBox="1">
              <a:spLocks noChangeArrowheads="1"/>
            </p:cNvSpPr>
            <p:nvPr/>
          </p:nvSpPr>
          <p:spPr bwMode="auto">
            <a:xfrm>
              <a:off x="787400" y="4035461"/>
              <a:ext cx="7772400" cy="904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457200" indent="-4572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设信赖域子问题的</a:t>
              </a:r>
              <a:r>
                <a:rPr lang="zh-CN" altLang="en-US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解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为</a:t>
              </a:r>
              <a:r>
                <a:rPr lang="zh-CN" altLang="en-US" dirty="0">
                  <a:solidFill>
                    <a:srgbClr val="CC0000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s</a:t>
              </a:r>
              <a:r>
                <a:rPr lang="en-US" altLang="zh-CN" b="1" baseline="30000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 baseline="30000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k</a:t>
              </a:r>
              <a:r>
                <a:rPr lang="en-US" altLang="zh-CN" b="1" baseline="30000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，根据  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f </a:t>
              </a:r>
              <a:r>
                <a:rPr lang="en-US" altLang="zh-CN" b="1" baseline="30000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 baseline="30000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k</a:t>
              </a:r>
              <a:r>
                <a:rPr lang="en-US" altLang="zh-CN" b="1" baseline="30000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 </a:t>
              </a:r>
              <a:r>
                <a:rPr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-  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f </a:t>
              </a:r>
              <a:r>
                <a:rPr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 baseline="30000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 baseline="30000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k</a:t>
              </a:r>
              <a:r>
                <a:rPr lang="en-US" altLang="zh-CN" b="1" baseline="30000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) </a:t>
              </a:r>
              <a:r>
                <a:rPr lang="en-US" altLang="zh-CN" b="1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+ </a:t>
              </a:r>
              <a:r>
                <a:rPr lang="en-US" altLang="zh-CN" b="1" i="1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s</a:t>
              </a:r>
              <a:r>
                <a:rPr lang="en-US" altLang="zh-CN" b="1" baseline="30000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 baseline="30000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k</a:t>
              </a:r>
              <a:r>
                <a:rPr lang="en-US" altLang="zh-CN" b="1" baseline="30000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r>
                <a:rPr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和</a:t>
              </a:r>
              <a:endPara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                          的吻合程度</a:t>
              </a:r>
              <a:r>
                <a:rPr lang="zh-CN" altLang="en-US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调整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信赖域半径</a:t>
              </a:r>
            </a:p>
          </p:txBody>
        </p:sp>
        <p:pic>
          <p:nvPicPr>
            <p:cNvPr id="3094" name="Picture 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4570413"/>
              <a:ext cx="1973262" cy="324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9" name="组合 43"/>
          <p:cNvGrpSpPr>
            <a:grpSpLocks/>
          </p:cNvGrpSpPr>
          <p:nvPr/>
        </p:nvGrpSpPr>
        <p:grpSpPr bwMode="auto">
          <a:xfrm>
            <a:off x="736600" y="1193800"/>
            <a:ext cx="6997700" cy="488950"/>
            <a:chOff x="736600" y="1256982"/>
            <a:chExt cx="6997700" cy="489268"/>
          </a:xfrm>
        </p:grpSpPr>
        <p:pic>
          <p:nvPicPr>
            <p:cNvPr id="3091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4289" y="1256982"/>
              <a:ext cx="5180011" cy="489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2" name="TextBox 32"/>
            <p:cNvSpPr txBox="1">
              <a:spLocks noChangeArrowheads="1"/>
            </p:cNvSpPr>
            <p:nvPr/>
          </p:nvSpPr>
          <p:spPr bwMode="auto">
            <a:xfrm>
              <a:off x="736600" y="1270000"/>
              <a:ext cx="2159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黑体" pitchFamily="2" charset="-122"/>
                  <a:cs typeface="Times New Roman" pitchFamily="18" charset="0"/>
                </a:rPr>
                <a:t>Taylor</a:t>
              </a:r>
              <a:r>
                <a:rPr lang="zh-CN" altLang="en-US">
                  <a:ea typeface="黑体" pitchFamily="2" charset="-122"/>
                  <a:cs typeface="Times New Roman" pitchFamily="18" charset="0"/>
                </a:rPr>
                <a:t>展式：</a:t>
              </a:r>
            </a:p>
          </p:txBody>
        </p:sp>
      </p:grpSp>
      <p:grpSp>
        <p:nvGrpSpPr>
          <p:cNvPr id="7" name="组合 36"/>
          <p:cNvGrpSpPr>
            <a:grpSpLocks/>
          </p:cNvGrpSpPr>
          <p:nvPr/>
        </p:nvGrpSpPr>
        <p:grpSpPr bwMode="auto">
          <a:xfrm>
            <a:off x="967740" y="4820920"/>
            <a:ext cx="5667369" cy="457200"/>
            <a:chOff x="774700" y="4902200"/>
            <a:chExt cx="5667996" cy="456906"/>
          </a:xfrm>
        </p:grpSpPr>
        <p:pic>
          <p:nvPicPr>
            <p:cNvPr id="3089" name="Picture 2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370" y="4978400"/>
              <a:ext cx="3850326" cy="34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0" name="TextBox 34"/>
            <p:cNvSpPr txBox="1">
              <a:spLocks noChangeArrowheads="1"/>
            </p:cNvSpPr>
            <p:nvPr/>
          </p:nvSpPr>
          <p:spPr bwMode="auto">
            <a:xfrm>
              <a:off x="774700" y="4902200"/>
              <a:ext cx="2235445" cy="45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真实下降量</a:t>
              </a:r>
              <a:r>
                <a:rPr lang="zh-CN" altLang="en-US"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</p:grpSp>
      <p:grpSp>
        <p:nvGrpSpPr>
          <p:cNvPr id="9" name="组合 42"/>
          <p:cNvGrpSpPr>
            <a:grpSpLocks/>
          </p:cNvGrpSpPr>
          <p:nvPr/>
        </p:nvGrpSpPr>
        <p:grpSpPr bwMode="auto">
          <a:xfrm>
            <a:off x="759460" y="5807144"/>
            <a:ext cx="8343900" cy="728918"/>
            <a:chOff x="800100" y="5837626"/>
            <a:chExt cx="8343900" cy="729013"/>
          </a:xfrm>
        </p:grpSpPr>
        <p:sp>
          <p:nvSpPr>
            <p:cNvPr id="3083" name="TextBox 41"/>
            <p:cNvSpPr txBox="1">
              <a:spLocks noChangeArrowheads="1"/>
            </p:cNvSpPr>
            <p:nvPr/>
          </p:nvSpPr>
          <p:spPr bwMode="auto">
            <a:xfrm>
              <a:off x="800100" y="5994400"/>
              <a:ext cx="8343900" cy="46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dirty="0">
                  <a:ea typeface="黑体" pitchFamily="2" charset="-122"/>
                  <a:cs typeface="Times New Roman" pitchFamily="18" charset="0"/>
                </a:rPr>
                <a:t>定义                     </a:t>
              </a:r>
              <a:r>
                <a:rPr lang="en-US" altLang="zh-CN" dirty="0">
                  <a:ea typeface="黑体" pitchFamily="2" charset="-122"/>
                  <a:cs typeface="Times New Roman" pitchFamily="18" charset="0"/>
                </a:rPr>
                <a:t>—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度量                 逼近                       的程度                </a:t>
              </a:r>
            </a:p>
          </p:txBody>
        </p:sp>
        <p:pic>
          <p:nvPicPr>
            <p:cNvPr id="3084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1665" y="5837626"/>
              <a:ext cx="1387475" cy="72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3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105" y="6056329"/>
              <a:ext cx="1235719" cy="34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6" name="Picture 3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100" y="6046168"/>
              <a:ext cx="1741101" cy="33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C3E041C-2378-4D82-9438-9BC42DFDBAA1}"/>
              </a:ext>
            </a:extLst>
          </p:cNvPr>
          <p:cNvGrpSpPr/>
          <p:nvPr/>
        </p:nvGrpSpPr>
        <p:grpSpPr>
          <a:xfrm>
            <a:off x="949960" y="5321300"/>
            <a:ext cx="7989314" cy="457200"/>
            <a:chOff x="716280" y="5372100"/>
            <a:chExt cx="7989314" cy="457200"/>
          </a:xfrm>
        </p:grpSpPr>
        <p:grpSp>
          <p:nvGrpSpPr>
            <p:cNvPr id="4" name="组合 3"/>
            <p:cNvGrpSpPr/>
            <p:nvPr/>
          </p:nvGrpSpPr>
          <p:grpSpPr>
            <a:xfrm>
              <a:off x="716280" y="5372100"/>
              <a:ext cx="7472680" cy="457200"/>
              <a:chOff x="787400" y="5384800"/>
              <a:chExt cx="7545072" cy="457200"/>
            </a:xfrm>
          </p:grpSpPr>
          <p:sp>
            <p:nvSpPr>
              <p:cNvPr id="3088" name="TextBox 35"/>
              <p:cNvSpPr txBox="1">
                <a:spLocks noChangeArrowheads="1"/>
              </p:cNvSpPr>
              <p:nvPr/>
            </p:nvSpPr>
            <p:spPr bwMode="auto">
              <a:xfrm>
                <a:off x="787400" y="5384800"/>
                <a:ext cx="21336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预计下降量</a:t>
                </a:r>
                <a:r>
                  <a:rPr lang="zh-CN" altLang="en-US">
                    <a:ea typeface="黑体" pitchFamily="2" charset="-122"/>
                    <a:cs typeface="Times New Roman" pitchFamily="18" charset="0"/>
                  </a:rPr>
                  <a:t>：</a:t>
                </a:r>
              </a:p>
            </p:txBody>
          </p:sp>
          <p:pic>
            <p:nvPicPr>
              <p:cNvPr id="24578" name="Picture 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4281" y="5437324"/>
                <a:ext cx="5708191" cy="360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B945B81-873A-4C1F-BE9D-AA5A573185EF}"/>
                    </a:ext>
                  </a:extLst>
                </p:cNvPr>
                <p:cNvSpPr txBox="1"/>
                <p:nvPr/>
              </p:nvSpPr>
              <p:spPr>
                <a:xfrm>
                  <a:off x="8128000" y="5425589"/>
                  <a:ext cx="5775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B945B81-873A-4C1F-BE9D-AA5A57318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000" y="5425589"/>
                  <a:ext cx="577594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9574" r="-11702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20700" y="139700"/>
            <a:ext cx="81407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近似求解信赖域子问题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5140" name="Rectangle 25"/>
          <p:cNvSpPr>
            <a:spLocks noChangeArrowheads="1"/>
          </p:cNvSpPr>
          <p:nvPr/>
        </p:nvSpPr>
        <p:spPr bwMode="auto">
          <a:xfrm>
            <a:off x="569913" y="6073775"/>
            <a:ext cx="827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由此事实能证明近似求解信赖域子问题时信赖域法也</a:t>
            </a:r>
            <a:r>
              <a:rPr kumimoji="0"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收敛</a:t>
            </a:r>
            <a:r>
              <a:rPr kumimoji="0" lang="en-US" altLang="zh-CN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5132" name="TextBox 23"/>
          <p:cNvSpPr txBox="1">
            <a:spLocks noChangeArrowheads="1"/>
          </p:cNvSpPr>
          <p:nvPr/>
        </p:nvSpPr>
        <p:spPr bwMode="auto">
          <a:xfrm>
            <a:off x="660400" y="2044700"/>
            <a:ext cx="8064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定理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假设应用初始点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 baseline="300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(0) </a:t>
            </a:r>
            <a:r>
              <a:rPr lang="en-US" altLang="zh-CN" b="1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= 0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的共轭梯度法来极小化二次函数 </a:t>
            </a:r>
            <a:r>
              <a:rPr lang="en-US" altLang="zh-CN" b="1" i="1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q</a:t>
            </a:r>
            <a:r>
              <a:rPr lang="en-US" altLang="zh-CN" b="1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，且对所有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0 ≤ </a:t>
            </a:r>
            <a:r>
              <a:rPr lang="en-US" altLang="zh-CN" b="1" i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≤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有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)T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baseline="30000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&gt; 0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，则</a:t>
            </a:r>
          </a:p>
        </p:txBody>
      </p:sp>
      <p:sp>
        <p:nvSpPr>
          <p:cNvPr id="5139" name="Text Box 12"/>
          <p:cNvSpPr txBox="1">
            <a:spLocks noChangeArrowheads="1"/>
          </p:cNvSpPr>
          <p:nvPr/>
        </p:nvSpPr>
        <p:spPr bwMode="auto">
          <a:xfrm>
            <a:off x="584200" y="3225800"/>
            <a:ext cx="481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黑体" pitchFamily="2" charset="-122"/>
                <a:cs typeface="Times New Roman" pitchFamily="18" charset="0"/>
              </a:rPr>
              <a:t>引入两种新的终止情况：在</a:t>
            </a:r>
          </a:p>
        </p:txBody>
      </p:sp>
      <p:pic>
        <p:nvPicPr>
          <p:cNvPr id="5151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2830513"/>
            <a:ext cx="5181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571500" y="4165600"/>
            <a:ext cx="8420100" cy="461963"/>
            <a:chOff x="571500" y="4165898"/>
            <a:chExt cx="8420100" cy="461665"/>
          </a:xfrm>
        </p:grpSpPr>
        <p:sp>
          <p:nvSpPr>
            <p:cNvPr id="20513" name="Text Box 19"/>
            <p:cNvSpPr txBox="1">
              <a:spLocks noChangeArrowheads="1"/>
            </p:cNvSpPr>
            <p:nvPr/>
          </p:nvSpPr>
          <p:spPr bwMode="auto">
            <a:xfrm>
              <a:off x="571500" y="4165898"/>
              <a:ext cx="8420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时计算信赖域边界上的点                                    ，并终止算法</a:t>
              </a: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,</a:t>
              </a:r>
            </a:p>
          </p:txBody>
        </p:sp>
        <p:pic>
          <p:nvPicPr>
            <p:cNvPr id="20514" name="Picture 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938" y="4203700"/>
              <a:ext cx="2722562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58800" y="4673600"/>
            <a:ext cx="8521700" cy="461963"/>
            <a:chOff x="352" y="2944"/>
            <a:chExt cx="5368" cy="291"/>
          </a:xfrm>
        </p:grpSpPr>
        <p:sp>
          <p:nvSpPr>
            <p:cNvPr id="20509" name="Text Box 19"/>
            <p:cNvSpPr txBox="1">
              <a:spLocks noChangeArrowheads="1"/>
            </p:cNvSpPr>
            <p:nvPr/>
          </p:nvSpPr>
          <p:spPr bwMode="auto">
            <a:xfrm>
              <a:off x="352" y="2944"/>
              <a:ext cx="53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其中      是关于     的二次方程                                            的</a:t>
              </a:r>
              <a:r>
                <a:rPr lang="zh-CN" altLang="en-US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根</a:t>
              </a:r>
            </a:p>
          </p:txBody>
        </p:sp>
        <p:pic>
          <p:nvPicPr>
            <p:cNvPr id="20510" name="Picture 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036"/>
              <a:ext cx="2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1" name="Picture 3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0" y="2952"/>
              <a:ext cx="202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2" name="Picture 3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" y="3023"/>
              <a:ext cx="17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58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3633788"/>
            <a:ext cx="264636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45"/>
          <p:cNvGrpSpPr>
            <a:grpSpLocks/>
          </p:cNvGrpSpPr>
          <p:nvPr/>
        </p:nvGrpSpPr>
        <p:grpSpPr bwMode="auto">
          <a:xfrm>
            <a:off x="3581400" y="3657600"/>
            <a:ext cx="4533900" cy="457200"/>
            <a:chOff x="3581400" y="3657600"/>
            <a:chExt cx="4533900" cy="457200"/>
          </a:xfrm>
        </p:grpSpPr>
        <p:sp>
          <p:nvSpPr>
            <p:cNvPr id="20507" name="Text Box 30"/>
            <p:cNvSpPr txBox="1">
              <a:spLocks noChangeArrowheads="1"/>
            </p:cNvSpPr>
            <p:nvPr/>
          </p:nvSpPr>
          <p:spPr bwMode="auto">
            <a:xfrm>
              <a:off x="3581400" y="36576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或</a:t>
              </a:r>
            </a:p>
          </p:txBody>
        </p:sp>
        <p:pic>
          <p:nvPicPr>
            <p:cNvPr id="20508" name="Picture 3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1325" y="3681413"/>
              <a:ext cx="3863975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60" name="Picture 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5726113"/>
            <a:ext cx="39243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7"/>
          <p:cNvGrpSpPr>
            <a:grpSpLocks/>
          </p:cNvGrpSpPr>
          <p:nvPr/>
        </p:nvGrpSpPr>
        <p:grpSpPr bwMode="auto">
          <a:xfrm>
            <a:off x="533400" y="5202238"/>
            <a:ext cx="7213600" cy="487362"/>
            <a:chOff x="533400" y="5202529"/>
            <a:chExt cx="7213600" cy="487077"/>
          </a:xfrm>
        </p:grpSpPr>
        <p:sp>
          <p:nvSpPr>
            <p:cNvPr id="20503" name="Text Box 22"/>
            <p:cNvSpPr txBox="1">
              <a:spLocks noChangeArrowheads="1"/>
            </p:cNvSpPr>
            <p:nvPr/>
          </p:nvSpPr>
          <p:spPr bwMode="auto">
            <a:xfrm>
              <a:off x="533400" y="5202529"/>
              <a:ext cx="2044700" cy="461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70C0"/>
                  </a:solidFill>
                  <a:ea typeface="黑体" pitchFamily="2" charset="-122"/>
                  <a:cs typeface="Times New Roman" pitchFamily="18" charset="0"/>
                </a:rPr>
                <a:t>重要事实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grpSp>
          <p:nvGrpSpPr>
            <p:cNvPr id="20504" name="Group 43"/>
            <p:cNvGrpSpPr>
              <a:grpSpLocks/>
            </p:cNvGrpSpPr>
            <p:nvPr/>
          </p:nvGrpSpPr>
          <p:grpSpPr bwMode="auto">
            <a:xfrm>
              <a:off x="2019300" y="5227643"/>
              <a:ext cx="5727700" cy="461963"/>
              <a:chOff x="1248" y="3293"/>
              <a:chExt cx="3608" cy="291"/>
            </a:xfrm>
          </p:grpSpPr>
          <p:sp>
            <p:nvSpPr>
              <p:cNvPr id="20505" name="Text Box 42"/>
              <p:cNvSpPr txBox="1">
                <a:spLocks noChangeArrowheads="1"/>
              </p:cNvSpPr>
              <p:nvPr/>
            </p:nvSpPr>
            <p:spPr bwMode="auto">
              <a:xfrm>
                <a:off x="1248" y="3293"/>
                <a:ext cx="360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如此确定的     不比柯西点 </a:t>
                </a:r>
                <a:r>
                  <a:rPr lang="en-US" altLang="zh-CN" i="1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s</a:t>
                </a:r>
                <a:r>
                  <a:rPr lang="en-US" altLang="zh-CN" baseline="-2500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C </a:t>
                </a:r>
                <a:r>
                  <a:rPr lang="zh-CN" altLang="en-US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差，即满足</a:t>
                </a:r>
              </a:p>
            </p:txBody>
          </p:sp>
          <p:pic>
            <p:nvPicPr>
              <p:cNvPr id="20506" name="Picture 4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6" y="3310"/>
                <a:ext cx="22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0493" name="组合 35"/>
          <p:cNvGrpSpPr>
            <a:grpSpLocks/>
          </p:cNvGrpSpPr>
          <p:nvPr/>
        </p:nvGrpSpPr>
        <p:grpSpPr bwMode="auto">
          <a:xfrm>
            <a:off x="939800" y="812800"/>
            <a:ext cx="7531100" cy="1231900"/>
            <a:chOff x="800100" y="812801"/>
            <a:chExt cx="7531100" cy="1231899"/>
          </a:xfrm>
        </p:grpSpPr>
        <p:grpSp>
          <p:nvGrpSpPr>
            <p:cNvPr id="20494" name="Group 10"/>
            <p:cNvGrpSpPr>
              <a:grpSpLocks/>
            </p:cNvGrpSpPr>
            <p:nvPr/>
          </p:nvGrpSpPr>
          <p:grpSpPr bwMode="auto">
            <a:xfrm>
              <a:off x="800100" y="862013"/>
              <a:ext cx="7531100" cy="1182687"/>
              <a:chOff x="504" y="703"/>
              <a:chExt cx="4744" cy="745"/>
            </a:xfrm>
          </p:grpSpPr>
          <p:sp>
            <p:nvSpPr>
              <p:cNvPr id="20497" name="Text Box 22"/>
              <p:cNvSpPr txBox="1">
                <a:spLocks noChangeArrowheads="1"/>
              </p:cNvSpPr>
              <p:nvPr/>
            </p:nvSpPr>
            <p:spPr bwMode="auto">
              <a:xfrm>
                <a:off x="4824" y="849"/>
                <a:ext cx="4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(1)</a:t>
                </a:r>
              </a:p>
            </p:txBody>
          </p:sp>
          <p:pic>
            <p:nvPicPr>
              <p:cNvPr id="20498" name="Picture 20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4" y="703"/>
                <a:ext cx="296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499" name="组合 25"/>
              <p:cNvGrpSpPr>
                <a:grpSpLocks/>
              </p:cNvGrpSpPr>
              <p:nvPr/>
            </p:nvGrpSpPr>
            <p:grpSpPr bwMode="auto">
              <a:xfrm>
                <a:off x="512" y="1160"/>
                <a:ext cx="1645" cy="288"/>
                <a:chOff x="571500" y="2413000"/>
                <a:chExt cx="2612003" cy="456906"/>
              </a:xfrm>
            </p:grpSpPr>
            <p:pic>
              <p:nvPicPr>
                <p:cNvPr id="20501" name="Picture 21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2543174"/>
                  <a:ext cx="1840478" cy="3016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502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571500" y="2413000"/>
                  <a:ext cx="863787" cy="4569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zh-CN" altLang="en-US">
                      <a:solidFill>
                        <a:schemeClr val="tx1"/>
                      </a:solidFill>
                      <a:latin typeface="黑体" pitchFamily="2" charset="-122"/>
                      <a:ea typeface="黑体" pitchFamily="2" charset="-122"/>
                    </a:rPr>
                    <a:t>其中</a:t>
                  </a:r>
                </a:p>
              </p:txBody>
            </p:sp>
          </p:grpSp>
          <p:sp>
            <p:nvSpPr>
              <p:cNvPr id="20500" name="TextBox 22"/>
              <p:cNvSpPr txBox="1">
                <a:spLocks noChangeArrowheads="1"/>
              </p:cNvSpPr>
              <p:nvPr/>
            </p:nvSpPr>
            <p:spPr bwMode="auto">
              <a:xfrm>
                <a:off x="504" y="704"/>
                <a:ext cx="5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考虑</a:t>
                </a:r>
              </a:p>
            </p:txBody>
          </p:sp>
        </p:grpSp>
        <p:sp>
          <p:nvSpPr>
            <p:cNvPr id="20495" name="TextBox 37"/>
            <p:cNvSpPr txBox="1">
              <a:spLocks noChangeArrowheads="1"/>
            </p:cNvSpPr>
            <p:nvPr/>
          </p:nvSpPr>
          <p:spPr bwMode="auto">
            <a:xfrm>
              <a:off x="3187700" y="1270000"/>
              <a:ext cx="1943100" cy="461665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96" name="TextBox 38"/>
            <p:cNvSpPr txBox="1">
              <a:spLocks noChangeArrowheads="1"/>
            </p:cNvSpPr>
            <p:nvPr/>
          </p:nvSpPr>
          <p:spPr bwMode="auto">
            <a:xfrm>
              <a:off x="5994400" y="812801"/>
              <a:ext cx="419100" cy="461665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" grpId="0"/>
      <p:bldP spid="5132" grpId="0"/>
      <p:bldP spid="51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88925"/>
            <a:ext cx="7353300" cy="65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1141413"/>
            <a:ext cx="4699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22"/>
          <p:cNvSpPr txBox="1">
            <a:spLocks noChangeArrowheads="1"/>
          </p:cNvSpPr>
          <p:nvPr/>
        </p:nvSpPr>
        <p:spPr bwMode="auto">
          <a:xfrm>
            <a:off x="8229600" y="1271588"/>
            <a:ext cx="67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(1)</a:t>
            </a: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1587500" y="2159000"/>
            <a:ext cx="5143500" cy="461963"/>
          </a:xfrm>
          <a:prstGeom prst="rect">
            <a:avLst/>
          </a:prstGeom>
          <a:solidFill>
            <a:srgbClr val="92D05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1485900" y="4102100"/>
            <a:ext cx="977900" cy="461963"/>
          </a:xfrm>
          <a:prstGeom prst="rect">
            <a:avLst/>
          </a:prstGeom>
          <a:solidFill>
            <a:srgbClr val="92D05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2476500" y="622300"/>
            <a:ext cx="977900" cy="461963"/>
          </a:xfrm>
          <a:prstGeom prst="rect">
            <a:avLst/>
          </a:prstGeom>
          <a:solidFill>
            <a:srgbClr val="92D05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2501900" y="5016500"/>
            <a:ext cx="215900" cy="457200"/>
          </a:xfrm>
          <a:prstGeom prst="rect">
            <a:avLst/>
          </a:prstGeom>
          <a:solidFill>
            <a:srgbClr val="92D05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实用信赖域法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762000" y="1604963"/>
            <a:ext cx="609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需要构造模型函数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二阶泰勒展式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一般的二次函数</a:t>
            </a:r>
            <a:r>
              <a:rPr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可由拟牛顿更新公式构造</a:t>
            </a:r>
            <a:r>
              <a:rPr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其他插值函数</a:t>
            </a:r>
            <a:endParaRPr lang="en-US" altLang="zh-CN" sz="20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9529" name="Text Box 9"/>
          <p:cNvSpPr txBox="1">
            <a:spLocks noChangeArrowheads="1"/>
          </p:cNvSpPr>
          <p:nvPr/>
        </p:nvSpPr>
        <p:spPr bwMode="auto">
          <a:xfrm>
            <a:off x="1143000" y="3822700"/>
            <a:ext cx="444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近似标准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是什么？－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Cauchy 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点</a:t>
            </a:r>
          </a:p>
        </p:txBody>
      </p:sp>
      <p:sp>
        <p:nvSpPr>
          <p:cNvPr id="22533" name="Text Box 16"/>
          <p:cNvSpPr txBox="1">
            <a:spLocks noChangeArrowheads="1"/>
          </p:cNvSpPr>
          <p:nvPr/>
        </p:nvSpPr>
        <p:spPr bwMode="auto">
          <a:xfrm>
            <a:off x="711200" y="1117600"/>
            <a:ext cx="514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需要解决的问题</a:t>
            </a:r>
          </a:p>
        </p:txBody>
      </p:sp>
      <p:sp>
        <p:nvSpPr>
          <p:cNvPr id="619537" name="Text Box 17"/>
          <p:cNvSpPr txBox="1">
            <a:spLocks noChangeArrowheads="1"/>
          </p:cNvSpPr>
          <p:nvPr/>
        </p:nvSpPr>
        <p:spPr bwMode="auto">
          <a:xfrm>
            <a:off x="787400" y="3421063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子问题的求解：近似算法</a:t>
            </a:r>
          </a:p>
        </p:txBody>
      </p:sp>
      <p:sp>
        <p:nvSpPr>
          <p:cNvPr id="619538" name="Text Box 18"/>
          <p:cNvSpPr txBox="1">
            <a:spLocks noChangeArrowheads="1"/>
          </p:cNvSpPr>
          <p:nvPr/>
        </p:nvSpPr>
        <p:spPr bwMode="auto">
          <a:xfrm>
            <a:off x="800100" y="4254500"/>
            <a:ext cx="330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一般性的参数设置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73150" y="4749800"/>
            <a:ext cx="15176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/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典型值：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58838" y="5811838"/>
            <a:ext cx="8285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实用算法的参数选取更精细：如给信赖域的</a:t>
            </a:r>
            <a:r>
              <a:rPr kumimoji="0"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半径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设定</a:t>
            </a:r>
            <a:r>
              <a:rPr kumimoji="0"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上界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！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5345113"/>
            <a:ext cx="5621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4854575"/>
            <a:ext cx="6046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6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6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/>
      <p:bldP spid="619529" grpId="0"/>
      <p:bldP spid="619537" grpId="0"/>
      <p:bldP spid="619538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819150" y="-381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实用信赖域法－描述</a:t>
            </a:r>
          </a:p>
        </p:txBody>
      </p:sp>
      <p:graphicFrame>
        <p:nvGraphicFramePr>
          <p:cNvPr id="23555" name="Object 7"/>
          <p:cNvGraphicFramePr>
            <a:graphicFrameLocks noChangeAspect="1"/>
          </p:cNvGraphicFramePr>
          <p:nvPr/>
        </p:nvGraphicFramePr>
        <p:xfrm>
          <a:off x="3635375" y="4445000"/>
          <a:ext cx="53863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3" imgW="2311400" imgH="317500" progId="Equation.DSMT4">
                  <p:embed/>
                </p:oleObj>
              </mc:Choice>
              <mc:Fallback>
                <p:oleObj name="Equation" r:id="rId3" imgW="2311400" imgH="317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445000"/>
                        <a:ext cx="53863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6" name="Group 11"/>
          <p:cNvGrpSpPr>
            <a:grpSpLocks/>
          </p:cNvGrpSpPr>
          <p:nvPr/>
        </p:nvGrpSpPr>
        <p:grpSpPr bwMode="auto">
          <a:xfrm>
            <a:off x="266700" y="749300"/>
            <a:ext cx="8661400" cy="5819775"/>
            <a:chOff x="168" y="472"/>
            <a:chExt cx="5456" cy="3666"/>
          </a:xfrm>
        </p:grpSpPr>
        <p:pic>
          <p:nvPicPr>
            <p:cNvPr id="23557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" y="472"/>
              <a:ext cx="5440" cy="3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8" name="Rectangle 7"/>
            <p:cNvSpPr>
              <a:spLocks noChangeArrowheads="1"/>
            </p:cNvSpPr>
            <p:nvPr/>
          </p:nvSpPr>
          <p:spPr bwMode="auto">
            <a:xfrm>
              <a:off x="552" y="1320"/>
              <a:ext cx="2104" cy="26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4901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9" name="Rectangle 8"/>
            <p:cNvSpPr>
              <a:spLocks noChangeArrowheads="1"/>
            </p:cNvSpPr>
            <p:nvPr/>
          </p:nvSpPr>
          <p:spPr bwMode="auto">
            <a:xfrm>
              <a:off x="4704" y="1040"/>
              <a:ext cx="920" cy="26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4901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实用信赖域法－收敛性</a:t>
            </a:r>
          </a:p>
        </p:txBody>
      </p:sp>
      <p:grpSp>
        <p:nvGrpSpPr>
          <p:cNvPr id="24579" name="组合 17"/>
          <p:cNvGrpSpPr>
            <a:grpSpLocks/>
          </p:cNvGrpSpPr>
          <p:nvPr/>
        </p:nvGrpSpPr>
        <p:grpSpPr bwMode="auto">
          <a:xfrm>
            <a:off x="584200" y="1189038"/>
            <a:ext cx="8445500" cy="461962"/>
            <a:chOff x="584200" y="1189335"/>
            <a:chExt cx="8445500" cy="461665"/>
          </a:xfrm>
        </p:grpSpPr>
        <p:sp>
          <p:nvSpPr>
            <p:cNvPr id="24590" name="Text Box 22"/>
            <p:cNvSpPr txBox="1">
              <a:spLocks noChangeArrowheads="1"/>
            </p:cNvSpPr>
            <p:nvPr/>
          </p:nvSpPr>
          <p:spPr bwMode="auto">
            <a:xfrm>
              <a:off x="584200" y="1189335"/>
              <a:ext cx="8445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70C0"/>
                  </a:solidFill>
                  <a:ea typeface="黑体" pitchFamily="2" charset="-122"/>
                  <a:cs typeface="Times New Roman" pitchFamily="18" charset="0"/>
                </a:rPr>
                <a:t>定理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大范围收敛性</a:t>
              </a: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).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假设             </a:t>
              </a: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,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且         和         一致有界，</a:t>
              </a:r>
              <a:endPara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endParaRPr>
            </a:p>
          </p:txBody>
        </p:sp>
        <p:pic>
          <p:nvPicPr>
            <p:cNvPr id="24591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300" y="1271588"/>
              <a:ext cx="987425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2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338" y="1231900"/>
              <a:ext cx="6413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3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3713" y="1252538"/>
              <a:ext cx="72548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80" name="Group 23"/>
          <p:cNvGrpSpPr>
            <a:grpSpLocks/>
          </p:cNvGrpSpPr>
          <p:nvPr/>
        </p:nvGrpSpPr>
        <p:grpSpPr bwMode="auto">
          <a:xfrm>
            <a:off x="554038" y="2738438"/>
            <a:ext cx="8399462" cy="1019175"/>
            <a:chOff x="325" y="3309"/>
            <a:chExt cx="5291" cy="642"/>
          </a:xfrm>
        </p:grpSpPr>
        <p:sp>
          <p:nvSpPr>
            <p:cNvPr id="24584" name="Text Box 17"/>
            <p:cNvSpPr txBox="1">
              <a:spLocks noChangeArrowheads="1"/>
            </p:cNvSpPr>
            <p:nvPr/>
          </p:nvSpPr>
          <p:spPr bwMode="auto">
            <a:xfrm>
              <a:off x="328" y="3309"/>
              <a:ext cx="5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则实用信赖域法产生的序列            满足对某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l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有                    ，</a:t>
              </a:r>
            </a:p>
          </p:txBody>
        </p:sp>
        <p:pic>
          <p:nvPicPr>
            <p:cNvPr id="24585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" y="3315"/>
              <a:ext cx="9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6" name="Rectangle 19"/>
            <p:cNvSpPr>
              <a:spLocks noChangeArrowheads="1"/>
            </p:cNvSpPr>
            <p:nvPr/>
          </p:nvSpPr>
          <p:spPr bwMode="auto">
            <a:xfrm>
              <a:off x="325" y="3613"/>
              <a:ext cx="28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或者                               ，或者</a:t>
              </a:r>
            </a:p>
          </p:txBody>
        </p:sp>
        <p:pic>
          <p:nvPicPr>
            <p:cNvPr id="24587" name="Picture 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" y="3657"/>
              <a:ext cx="137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8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0" y="3636"/>
              <a:ext cx="145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9" name="Picture 2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" y="3332"/>
              <a:ext cx="50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81" name="Group 26"/>
          <p:cNvGrpSpPr>
            <a:grpSpLocks/>
          </p:cNvGrpSpPr>
          <p:nvPr/>
        </p:nvGrpSpPr>
        <p:grpSpPr bwMode="auto">
          <a:xfrm>
            <a:off x="581025" y="1717675"/>
            <a:ext cx="6700838" cy="815975"/>
            <a:chOff x="318" y="2714"/>
            <a:chExt cx="4221" cy="514"/>
          </a:xfrm>
        </p:grpSpPr>
        <p:sp>
          <p:nvSpPr>
            <p:cNvPr id="24582" name="Rectangle 13"/>
            <p:cNvSpPr>
              <a:spLocks noChangeArrowheads="1"/>
            </p:cNvSpPr>
            <p:nvPr/>
          </p:nvSpPr>
          <p:spPr bwMode="auto">
            <a:xfrm>
              <a:off x="318" y="2714"/>
              <a:ext cx="25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即存在非负常数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b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和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h</a:t>
              </a:r>
              <a:r>
                <a:rPr lang="en-US" altLang="zh-CN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使得</a:t>
              </a:r>
            </a:p>
          </p:txBody>
        </p:sp>
        <p:pic>
          <p:nvPicPr>
            <p:cNvPr id="24583" name="Picture 2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" y="2975"/>
              <a:ext cx="330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84250" y="1276350"/>
            <a:ext cx="5645150" cy="2241550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l"/>
            </a:pPr>
            <a:r>
              <a:rPr lang="zh-CN" altLang="en-US" b="1">
                <a:ea typeface="大黑体" charset="-122"/>
              </a:rPr>
              <a:t>一个原型算法</a:t>
            </a:r>
            <a:endParaRPr lang="en-US" altLang="zh-CN" sz="2800" b="1">
              <a:ea typeface="大黑体" charset="-122"/>
            </a:endParaRPr>
          </a:p>
          <a:p>
            <a:pPr eaLnBrk="1" hangingPunct="1">
              <a:buFont typeface="Monotype Sorts" pitchFamily="2" charset="2"/>
              <a:buChar char="l"/>
            </a:pPr>
            <a:r>
              <a:rPr lang="zh-CN" altLang="en-US" sz="2800" b="1">
                <a:solidFill>
                  <a:srgbClr val="0070C0"/>
                </a:solidFill>
                <a:ea typeface="大黑体" charset="-122"/>
              </a:rPr>
              <a:t>解的刻画</a:t>
            </a:r>
            <a:r>
              <a:rPr lang="en-US" altLang="zh-CN" sz="2800" b="1">
                <a:ea typeface="大黑体" charset="-122"/>
              </a:rPr>
              <a:t>/</a:t>
            </a:r>
            <a:r>
              <a:rPr lang="zh-CN" altLang="en-US" sz="2800" b="1">
                <a:ea typeface="大黑体" charset="-122"/>
              </a:rPr>
              <a:t>精确算法</a:t>
            </a:r>
          </a:p>
          <a:p>
            <a:pPr eaLnBrk="1" hangingPunct="1">
              <a:buFont typeface="Monotype Sorts" pitchFamily="2" charset="2"/>
              <a:buChar char="l"/>
            </a:pPr>
            <a:r>
              <a:rPr lang="en-US" altLang="zh-CN" sz="2800" b="1">
                <a:solidFill>
                  <a:srgbClr val="0070C0"/>
                </a:solidFill>
                <a:ea typeface="大黑体" charset="-122"/>
              </a:rPr>
              <a:t>Cauchy</a:t>
            </a:r>
            <a:r>
              <a:rPr lang="zh-CN" altLang="en-US" sz="2800" b="1">
                <a:solidFill>
                  <a:srgbClr val="0070C0"/>
                </a:solidFill>
                <a:ea typeface="大黑体" charset="-122"/>
              </a:rPr>
              <a:t>点</a:t>
            </a:r>
            <a:r>
              <a:rPr lang="en-US" altLang="zh-CN" sz="2800" b="1">
                <a:solidFill>
                  <a:srgbClr val="0070C0"/>
                </a:solidFill>
                <a:ea typeface="大黑体" charset="-122"/>
              </a:rPr>
              <a:t>/</a:t>
            </a:r>
            <a:r>
              <a:rPr lang="zh-CN" altLang="en-US" sz="2800" b="1">
                <a:solidFill>
                  <a:srgbClr val="0070C0"/>
                </a:solidFill>
                <a:ea typeface="大黑体" charset="-122"/>
              </a:rPr>
              <a:t>近似算法</a:t>
            </a:r>
            <a:endParaRPr lang="en-US" altLang="zh-CN" sz="2800" b="1">
              <a:solidFill>
                <a:srgbClr val="0070C0"/>
              </a:solidFill>
              <a:ea typeface="大黑体" charset="-122"/>
            </a:endParaRPr>
          </a:p>
          <a:p>
            <a:pPr eaLnBrk="1" hangingPunct="1">
              <a:buFont typeface="Monotype Sorts" pitchFamily="2" charset="2"/>
              <a:buChar char="l"/>
            </a:pPr>
            <a:r>
              <a:rPr lang="zh-CN" altLang="en-US" sz="2800" b="1">
                <a:ea typeface="大黑体" charset="-122"/>
              </a:rPr>
              <a:t>收敛性</a:t>
            </a:r>
            <a:r>
              <a:rPr lang="en-US" altLang="zh-CN" sz="2800" b="1">
                <a:ea typeface="大黑体" charset="-122"/>
              </a:rPr>
              <a:t>(</a:t>
            </a:r>
            <a:r>
              <a:rPr lang="zh-CN" altLang="en-US" sz="2800" b="1">
                <a:ea typeface="大黑体" charset="-122"/>
              </a:rPr>
              <a:t>了解即可</a:t>
            </a:r>
            <a:r>
              <a:rPr lang="en-US" altLang="zh-CN" sz="2800" b="1">
                <a:ea typeface="大黑体" charset="-122"/>
              </a:rPr>
              <a:t>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836613"/>
            <a:ext cx="6134100" cy="563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844550" y="2032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一个信赖域原型算法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648200" y="5006975"/>
            <a:ext cx="4267200" cy="120015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模型函数是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二阶</a:t>
            </a:r>
            <a:r>
              <a:rPr lang="en-US" altLang="zh-CN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Taylor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展式</a:t>
            </a:r>
            <a:endParaRPr lang="en-US" altLang="zh-CN" dirty="0">
              <a:solidFill>
                <a:srgbClr val="7030A0"/>
              </a:solidFill>
              <a:ea typeface="黑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 精确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求解子问题</a:t>
            </a:r>
            <a:endParaRPr lang="en-US" altLang="zh-CN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 特定的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信赖域半径更新方式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8350" y="2019300"/>
            <a:ext cx="5213350" cy="461665"/>
          </a:xfrm>
          <a:prstGeom prst="rect">
            <a:avLst/>
          </a:prstGeom>
          <a:solidFill>
            <a:srgbClr val="92D050">
              <a:alpha val="49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30250" y="2717800"/>
            <a:ext cx="7658100" cy="1200329"/>
            <a:chOff x="730250" y="2717800"/>
            <a:chExt cx="7658100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730250" y="2717800"/>
              <a:ext cx="4083050" cy="1200329"/>
            </a:xfrm>
            <a:prstGeom prst="rect">
              <a:avLst/>
            </a:prstGeom>
            <a:solidFill>
              <a:srgbClr val="7030A0">
                <a:alpha val="43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13300" y="2842398"/>
              <a:ext cx="3575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决定是否接受试探点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36600" y="3962400"/>
            <a:ext cx="8359776" cy="2124075"/>
            <a:chOff x="736600" y="3962400"/>
            <a:chExt cx="8359776" cy="2124075"/>
          </a:xfrm>
        </p:grpSpPr>
        <p:sp>
          <p:nvSpPr>
            <p:cNvPr id="5124" name="TextBox 1"/>
            <p:cNvSpPr txBox="1">
              <a:spLocks noChangeArrowheads="1"/>
            </p:cNvSpPr>
            <p:nvPr/>
          </p:nvSpPr>
          <p:spPr bwMode="auto">
            <a:xfrm>
              <a:off x="736600" y="3962400"/>
              <a:ext cx="5829300" cy="2124075"/>
            </a:xfrm>
            <a:prstGeom prst="rect">
              <a:avLst/>
            </a:prstGeom>
            <a:solidFill>
              <a:srgbClr val="92D050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en-US" altLang="zh-CN" sz="2200"/>
            </a:p>
            <a:p>
              <a:endParaRPr lang="en-US" altLang="zh-CN" sz="2200"/>
            </a:p>
            <a:p>
              <a:endParaRPr lang="en-US" altLang="zh-CN" sz="2200"/>
            </a:p>
            <a:p>
              <a:endParaRPr lang="en-US" altLang="zh-CN" sz="2200"/>
            </a:p>
            <a:p>
              <a:endParaRPr lang="en-US" altLang="zh-CN" sz="2200"/>
            </a:p>
            <a:p>
              <a:endParaRPr lang="zh-CN" altLang="en-US" sz="2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53200" y="4140200"/>
              <a:ext cx="2543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更新信赖域半径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例  子</a:t>
            </a:r>
          </a:p>
        </p:txBody>
      </p:sp>
      <p:pic>
        <p:nvPicPr>
          <p:cNvPr id="614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285875"/>
            <a:ext cx="80279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632075"/>
            <a:ext cx="695642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3579813"/>
            <a:ext cx="6307138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0" name="组合 20"/>
          <p:cNvGrpSpPr>
            <a:grpSpLocks/>
          </p:cNvGrpSpPr>
          <p:nvPr/>
        </p:nvGrpSpPr>
        <p:grpSpPr bwMode="auto">
          <a:xfrm>
            <a:off x="685800" y="2006600"/>
            <a:ext cx="4927600" cy="474663"/>
            <a:chOff x="685800" y="2006600"/>
            <a:chExt cx="4927600" cy="474365"/>
          </a:xfrm>
        </p:grpSpPr>
        <p:pic>
          <p:nvPicPr>
            <p:cNvPr id="6161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2065337"/>
              <a:ext cx="3200400" cy="37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2" name="TextBox 18"/>
            <p:cNvSpPr txBox="1">
              <a:spLocks noChangeArrowheads="1"/>
            </p:cNvSpPr>
            <p:nvPr/>
          </p:nvSpPr>
          <p:spPr bwMode="auto">
            <a:xfrm>
              <a:off x="685800" y="2019300"/>
              <a:ext cx="825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选取</a:t>
              </a:r>
            </a:p>
          </p:txBody>
        </p:sp>
        <p:sp>
          <p:nvSpPr>
            <p:cNvPr id="6163" name="TextBox 19"/>
            <p:cNvSpPr txBox="1">
              <a:spLocks noChangeArrowheads="1"/>
            </p:cNvSpPr>
            <p:nvPr/>
          </p:nvSpPr>
          <p:spPr bwMode="auto">
            <a:xfrm>
              <a:off x="4787900" y="2006600"/>
              <a:ext cx="825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，则</a:t>
              </a:r>
            </a:p>
          </p:txBody>
        </p:sp>
      </p:grpSp>
      <p:grpSp>
        <p:nvGrpSpPr>
          <p:cNvPr id="3" name="组合 26"/>
          <p:cNvGrpSpPr>
            <a:grpSpLocks/>
          </p:cNvGrpSpPr>
          <p:nvPr/>
        </p:nvGrpSpPr>
        <p:grpSpPr bwMode="auto">
          <a:xfrm>
            <a:off x="660400" y="4160838"/>
            <a:ext cx="6299200" cy="908050"/>
            <a:chOff x="660400" y="4160838"/>
            <a:chExt cx="6299200" cy="907835"/>
          </a:xfrm>
        </p:grpSpPr>
        <p:pic>
          <p:nvPicPr>
            <p:cNvPr id="6159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413" y="4160838"/>
              <a:ext cx="3659187" cy="907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0" name="TextBox 21"/>
            <p:cNvSpPr txBox="1">
              <a:spLocks noChangeArrowheads="1"/>
            </p:cNvSpPr>
            <p:nvPr/>
          </p:nvSpPr>
          <p:spPr bwMode="auto">
            <a:xfrm>
              <a:off x="660400" y="4165600"/>
              <a:ext cx="24003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信赖域子问题为</a:t>
              </a:r>
            </a:p>
          </p:txBody>
        </p:sp>
      </p:grpSp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723900" y="4978400"/>
            <a:ext cx="6134100" cy="1012825"/>
            <a:chOff x="723900" y="4978400"/>
            <a:chExt cx="6134100" cy="1013271"/>
          </a:xfrm>
        </p:grpSpPr>
        <p:pic>
          <p:nvPicPr>
            <p:cNvPr id="6157" name="Picture 1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913" y="5195888"/>
              <a:ext cx="4383087" cy="79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8" name="TextBox 22"/>
            <p:cNvSpPr txBox="1">
              <a:spLocks noChangeArrowheads="1"/>
            </p:cNvSpPr>
            <p:nvPr/>
          </p:nvSpPr>
          <p:spPr bwMode="auto">
            <a:xfrm>
              <a:off x="723900" y="4978400"/>
              <a:ext cx="2336800" cy="461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求牛顿步，得</a:t>
              </a:r>
            </a:p>
          </p:txBody>
        </p:sp>
      </p:grpSp>
      <p:grpSp>
        <p:nvGrpSpPr>
          <p:cNvPr id="5" name="组合 24"/>
          <p:cNvGrpSpPr>
            <a:grpSpLocks/>
          </p:cNvGrpSpPr>
          <p:nvPr/>
        </p:nvGrpSpPr>
        <p:grpSpPr bwMode="auto">
          <a:xfrm>
            <a:off x="736600" y="6000750"/>
            <a:ext cx="3970338" cy="468313"/>
            <a:chOff x="736600" y="6000750"/>
            <a:chExt cx="3970457" cy="468015"/>
          </a:xfrm>
        </p:grpSpPr>
        <p:pic>
          <p:nvPicPr>
            <p:cNvPr id="6155" name="Picture 1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9988" y="6000750"/>
              <a:ext cx="3537069" cy="41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6" name="TextBox 23"/>
            <p:cNvSpPr txBox="1">
              <a:spLocks noChangeArrowheads="1"/>
            </p:cNvSpPr>
            <p:nvPr/>
          </p:nvSpPr>
          <p:spPr bwMode="auto">
            <a:xfrm>
              <a:off x="736600" y="6007100"/>
              <a:ext cx="53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有</a:t>
              </a:r>
            </a:p>
          </p:txBody>
        </p:sp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041900" y="6007100"/>
            <a:ext cx="303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所以解必在边界上</a:t>
            </a: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!</a:t>
            </a:r>
            <a:endParaRPr lang="zh-CN" altLang="en-US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736600" y="4762500"/>
            <a:ext cx="8013700" cy="461963"/>
            <a:chOff x="762000" y="4800600"/>
            <a:chExt cx="8013700" cy="461367"/>
          </a:xfrm>
        </p:grpSpPr>
        <p:pic>
          <p:nvPicPr>
            <p:cNvPr id="7186" name="Picture 3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256" y="4841818"/>
              <a:ext cx="5366444" cy="365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7" name="TextBox 34"/>
            <p:cNvSpPr txBox="1">
              <a:spLocks noChangeArrowheads="1"/>
            </p:cNvSpPr>
            <p:nvPr/>
          </p:nvSpPr>
          <p:spPr bwMode="auto">
            <a:xfrm>
              <a:off x="762000" y="4800600"/>
              <a:ext cx="2794000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因为             ，所以    </a:t>
              </a:r>
            </a:p>
          </p:txBody>
        </p:sp>
        <p:pic>
          <p:nvPicPr>
            <p:cNvPr id="7188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138" y="4822825"/>
              <a:ext cx="919162" cy="39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810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例  子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7172" name="Text Box 15"/>
          <p:cNvSpPr txBox="1">
            <a:spLocks noChangeArrowheads="1"/>
          </p:cNvSpPr>
          <p:nvPr/>
        </p:nvSpPr>
        <p:spPr bwMode="auto">
          <a:xfrm>
            <a:off x="2628900" y="1752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7173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193800"/>
            <a:ext cx="6999287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33"/>
          <p:cNvGrpSpPr>
            <a:grpSpLocks/>
          </p:cNvGrpSpPr>
          <p:nvPr/>
        </p:nvGrpSpPr>
        <p:grpSpPr bwMode="auto">
          <a:xfrm>
            <a:off x="736600" y="2219325"/>
            <a:ext cx="5346700" cy="1095375"/>
            <a:chOff x="736600" y="2219325"/>
            <a:chExt cx="5346700" cy="1095208"/>
          </a:xfrm>
        </p:grpSpPr>
        <p:sp>
          <p:nvSpPr>
            <p:cNvPr id="7184" name="Text Box 6"/>
            <p:cNvSpPr txBox="1">
              <a:spLocks noChangeArrowheads="1"/>
            </p:cNvSpPr>
            <p:nvPr/>
          </p:nvSpPr>
          <p:spPr bwMode="auto">
            <a:xfrm>
              <a:off x="736600" y="2298701"/>
              <a:ext cx="2667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ea typeface="黑体" pitchFamily="2" charset="-122"/>
                  <a:cs typeface="Times New Roman" pitchFamily="18" charset="0"/>
                </a:rPr>
                <a:t>Lagrange</a:t>
              </a:r>
              <a:r>
                <a:rPr lang="zh-CN" altLang="en-US">
                  <a:ea typeface="黑体" pitchFamily="2" charset="-122"/>
                  <a:cs typeface="Times New Roman" pitchFamily="18" charset="0"/>
                </a:rPr>
                <a:t>乘子法：</a:t>
              </a:r>
            </a:p>
          </p:txBody>
        </p:sp>
        <p:pic>
          <p:nvPicPr>
            <p:cNvPr id="7185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9463" y="2219325"/>
              <a:ext cx="2763837" cy="109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2857500"/>
            <a:ext cx="35687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3568700"/>
            <a:ext cx="16827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3541713"/>
            <a:ext cx="377825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4170363"/>
            <a:ext cx="40259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7"/>
          <p:cNvGrpSpPr>
            <a:grpSpLocks/>
          </p:cNvGrpSpPr>
          <p:nvPr/>
        </p:nvGrpSpPr>
        <p:grpSpPr bwMode="auto">
          <a:xfrm>
            <a:off x="774700" y="5257800"/>
            <a:ext cx="6562725" cy="461963"/>
            <a:chOff x="774700" y="5257800"/>
            <a:chExt cx="6562574" cy="461367"/>
          </a:xfrm>
        </p:grpSpPr>
        <p:sp>
          <p:nvSpPr>
            <p:cNvPr id="7180" name="TextBox 36"/>
            <p:cNvSpPr txBox="1">
              <a:spLocks noChangeArrowheads="1"/>
            </p:cNvSpPr>
            <p:nvPr/>
          </p:nvSpPr>
          <p:spPr bwMode="auto">
            <a:xfrm>
              <a:off x="774700" y="5257800"/>
              <a:ext cx="4648200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因为              且                       所以</a:t>
              </a:r>
            </a:p>
          </p:txBody>
        </p:sp>
        <p:pic>
          <p:nvPicPr>
            <p:cNvPr id="7181" name="Picture 3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4013" y="5324475"/>
              <a:ext cx="1639887" cy="325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2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1938" y="5305425"/>
              <a:ext cx="919162" cy="39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3" name="Picture 3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0813" y="5356225"/>
              <a:ext cx="2106461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原型算法的收敛性</a:t>
            </a:r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431800" y="2620963"/>
            <a:ext cx="8216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定理</a:t>
            </a:r>
            <a:r>
              <a:rPr lang="en-US" altLang="zh-CN" b="1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6.1.1</a:t>
            </a:r>
            <a:r>
              <a:rPr lang="zh-CN" altLang="en-US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若算法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6.1.1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产生的序列 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 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}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有界，且 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二次连续可微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 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则序列 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 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}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必有聚点 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满足二阶必要最优性条件，即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*= 0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且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半正定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618500" name="Rectangle 4"/>
          <p:cNvSpPr>
            <a:spLocks noChangeArrowheads="1"/>
          </p:cNvSpPr>
          <p:nvPr/>
        </p:nvSpPr>
        <p:spPr bwMode="auto">
          <a:xfrm>
            <a:off x="508000" y="4002088"/>
            <a:ext cx="82423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定理</a:t>
            </a:r>
            <a:r>
              <a:rPr lang="en-US" altLang="zh-CN" b="1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6.1.2 </a:t>
            </a:r>
            <a:r>
              <a:rPr lang="en-US" altLang="zh-CN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若定理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6.1.1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中的聚点 </a:t>
            </a:r>
            <a:r>
              <a:rPr lang="zh-CN" altLang="en-US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还满足二阶充分条件，即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*= 0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且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正定，则</a:t>
            </a:r>
          </a:p>
        </p:txBody>
      </p:sp>
      <p:sp>
        <p:nvSpPr>
          <p:cNvPr id="618505" name="Text Box 9"/>
          <p:cNvSpPr txBox="1">
            <a:spLocks noChangeArrowheads="1"/>
          </p:cNvSpPr>
          <p:nvPr/>
        </p:nvSpPr>
        <p:spPr bwMode="auto">
          <a:xfrm>
            <a:off x="5676900" y="2209800"/>
            <a:ext cx="2794000" cy="457200"/>
          </a:xfrm>
          <a:prstGeom prst="rect">
            <a:avLst/>
          </a:prstGeom>
          <a:solidFill>
            <a:srgbClr val="FFFF99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信赖域型牛顿法！</a:t>
            </a:r>
          </a:p>
        </p:txBody>
      </p:sp>
      <p:pic>
        <p:nvPicPr>
          <p:cNvPr id="2561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4851400"/>
            <a:ext cx="74596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711200" y="5339581"/>
            <a:ext cx="7924800" cy="830997"/>
            <a:chOff x="698500" y="5225281"/>
            <a:chExt cx="7924800" cy="830997"/>
          </a:xfrm>
        </p:grpSpPr>
        <p:grpSp>
          <p:nvGrpSpPr>
            <p:cNvPr id="2" name="组合 23"/>
            <p:cNvGrpSpPr>
              <a:grpSpLocks/>
            </p:cNvGrpSpPr>
            <p:nvPr/>
          </p:nvGrpSpPr>
          <p:grpSpPr bwMode="auto">
            <a:xfrm>
              <a:off x="698500" y="5225281"/>
              <a:ext cx="7924800" cy="830997"/>
              <a:chOff x="812800" y="4919474"/>
              <a:chExt cx="7924800" cy="831737"/>
            </a:xfrm>
          </p:grpSpPr>
          <p:sp>
            <p:nvSpPr>
              <p:cNvPr id="8204" name="Rectangle 7"/>
              <p:cNvSpPr>
                <a:spLocks noChangeArrowheads="1"/>
              </p:cNvSpPr>
              <p:nvPr/>
            </p:nvSpPr>
            <p:spPr bwMode="auto">
              <a:xfrm>
                <a:off x="812800" y="4919474"/>
                <a:ext cx="7924800" cy="831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(b)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对充分大的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k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</a:t>
                </a:r>
                <a:r>
                  <a:rPr lang="zh-CN" altLang="en-US" u="sng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信赖域约束                  是非积极的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，即满足                          ，且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{ 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x</a:t>
                </a:r>
                <a:r>
                  <a:rPr lang="en-US" altLang="zh-CN" b="1" baseline="300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(</a:t>
                </a:r>
                <a:r>
                  <a:rPr lang="en-US" altLang="zh-CN" b="1" i="1" baseline="300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k</a:t>
                </a:r>
                <a:r>
                  <a:rPr lang="en-US" altLang="zh-CN" b="1" baseline="300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) 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}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二次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收敛到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x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*</a:t>
                </a: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.</a:t>
                </a:r>
              </a:p>
            </p:txBody>
          </p:sp>
          <p:pic>
            <p:nvPicPr>
              <p:cNvPr id="8205" name="Picture 1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9350" y="4980964"/>
                <a:ext cx="1289050" cy="309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202" name="Picture 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2563" y="5683161"/>
              <a:ext cx="1843087" cy="358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201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252538"/>
            <a:ext cx="830262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6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/>
      <p:bldP spid="618500" grpId="0"/>
      <p:bldP spid="6185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矩形 2"/>
          <p:cNvSpPr>
            <a:spLocks noChangeArrowheads="1"/>
          </p:cNvSpPr>
          <p:nvPr/>
        </p:nvSpPr>
        <p:spPr bwMode="auto">
          <a:xfrm>
            <a:off x="711200" y="5176838"/>
            <a:ext cx="77343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42950" lvl="1" indent="-285750">
              <a:buFont typeface="Wingdings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在</a:t>
            </a:r>
            <a:r>
              <a:rPr lang="zh-CN" altLang="en-US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接近局部解时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该限制无效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从而迭代恢复为快速收敛的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基本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步长为 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牛顿法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9219" name="矩形 5"/>
          <p:cNvSpPr>
            <a:spLocks noChangeArrowheads="1"/>
          </p:cNvSpPr>
          <p:nvPr/>
        </p:nvSpPr>
        <p:spPr bwMode="auto">
          <a:xfrm>
            <a:off x="711200" y="1390650"/>
            <a:ext cx="7670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线搜索策略</a:t>
            </a:r>
            <a:r>
              <a:rPr lang="en-US" altLang="zh-CN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 </a:t>
            </a:r>
          </a:p>
          <a:p>
            <a:pPr marL="742950" lvl="1" indent="-285750">
              <a:buFont typeface="Wingdings" pitchFamily="2" charset="2"/>
              <a:buChar char="u"/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在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靠近局部解之前，线搜索法用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方向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和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步长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来限制搜索方向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使 </a:t>
            </a:r>
            <a:r>
              <a:rPr lang="zh-CN" altLang="en-US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获取充分下降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; 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717550" y="165100"/>
            <a:ext cx="77152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线搜索法与信赖域法的作用</a:t>
            </a:r>
            <a:endParaRPr lang="en-US" altLang="zh-CN" sz="360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  <a:p>
            <a:pPr algn="ctr" eaLnBrk="1" hangingPunct="1"/>
            <a:r>
              <a:rPr lang="zh-CN" altLang="en-US" sz="28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－保证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方法具有</a:t>
            </a:r>
            <a:r>
              <a:rPr lang="zh-CN" altLang="en-US" sz="28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大范围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收敛性</a:t>
            </a:r>
          </a:p>
        </p:txBody>
      </p:sp>
      <p:grpSp>
        <p:nvGrpSpPr>
          <p:cNvPr id="13322" name="Group 10"/>
          <p:cNvGrpSpPr>
            <a:grpSpLocks/>
          </p:cNvGrpSpPr>
          <p:nvPr/>
        </p:nvGrpSpPr>
        <p:grpSpPr bwMode="auto">
          <a:xfrm>
            <a:off x="711200" y="3422650"/>
            <a:ext cx="7670800" cy="1708150"/>
            <a:chOff x="448" y="2156"/>
            <a:chExt cx="4832" cy="1076"/>
          </a:xfrm>
        </p:grpSpPr>
        <p:sp>
          <p:nvSpPr>
            <p:cNvPr id="9223" name="矩形 1"/>
            <p:cNvSpPr>
              <a:spLocks noChangeArrowheads="1"/>
            </p:cNvSpPr>
            <p:nvPr/>
          </p:nvSpPr>
          <p:spPr bwMode="auto">
            <a:xfrm>
              <a:off x="448" y="2156"/>
              <a:ext cx="483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信赖域策略</a:t>
              </a:r>
              <a:r>
                <a:rPr lang="en-US" altLang="zh-CN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</a:p>
            <a:p>
              <a:pPr marL="742950" lvl="1" indent="-285750">
                <a:buFont typeface="Wingdings" pitchFamily="2" charset="2"/>
                <a:buChar char="u"/>
              </a:pP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在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k</a:t>
              </a:r>
              <a:r>
                <a:rPr lang="en-US" altLang="zh-CN" b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r>
                <a:rPr lang="en-US" altLang="zh-CN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靠近局部解之前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，信赖域法用</a:t>
              </a:r>
              <a:r>
                <a:rPr lang="zh-CN" altLang="en-US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信赖域约束</a:t>
              </a:r>
            </a:p>
          </p:txBody>
        </p:sp>
        <p:pic>
          <p:nvPicPr>
            <p:cNvPr id="92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" y="2672"/>
              <a:ext cx="9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Rectangle 8"/>
            <p:cNvSpPr>
              <a:spLocks noChangeArrowheads="1"/>
            </p:cNvSpPr>
            <p:nvPr/>
          </p:nvSpPr>
          <p:spPr bwMode="auto">
            <a:xfrm>
              <a:off x="938" y="2941"/>
              <a:ext cx="34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来限制探测步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s</a:t>
              </a:r>
              <a:r>
                <a:rPr lang="en-US" altLang="zh-CN" b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k</a:t>
              </a:r>
              <a:r>
                <a:rPr lang="en-US" altLang="zh-CN" b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使 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f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获取充分下降</a:t>
              </a: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;</a:t>
              </a:r>
              <a:r>
                <a:rPr lang="en-US" altLang="zh-CN">
                  <a:ea typeface="黑体" pitchFamily="2" charset="-122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13321" name="矩形 5"/>
          <p:cNvSpPr>
            <a:spLocks noChangeArrowheads="1"/>
          </p:cNvSpPr>
          <p:nvPr/>
        </p:nvSpPr>
        <p:spPr bwMode="auto">
          <a:xfrm>
            <a:off x="685800" y="260985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42950" lvl="1" indent="-285750">
              <a:buFont typeface="Wingdings" pitchFamily="2" charset="2"/>
              <a:buChar char="u"/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在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接近局部解时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该限制无效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即步长为 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满步，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full step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，从而迭代恢复为快速收敛的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基本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牛顿法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</a:t>
            </a:r>
            <a:endParaRPr lang="zh-CN" altLang="en-US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17550" y="1905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线搜索法与信赖域法</a:t>
            </a:r>
          </a:p>
        </p:txBody>
      </p:sp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1006475" y="1668463"/>
          <a:ext cx="7372350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Visio" r:id="rId3" imgW="4108541" imgH="2396460" progId="Visio.Drawing.11">
                  <p:embed/>
                </p:oleObj>
              </mc:Choice>
              <mc:Fallback>
                <p:oleObj name="Visio" r:id="rId3" imgW="4108541" imgH="23964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668463"/>
                        <a:ext cx="7372350" cy="430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327400" y="6108700"/>
            <a:ext cx="528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书上相关介绍：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p.86, p.105, p.127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</p:bldLst>
  </p:timing>
</p:sld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8680</TotalTime>
  <Words>1329</Words>
  <Application>Microsoft Office PowerPoint</Application>
  <PresentationFormat>全屏显示(4:3)</PresentationFormat>
  <Paragraphs>165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Monotype Sorts</vt:lpstr>
      <vt:lpstr>大黑体</vt:lpstr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Visio</vt:lpstr>
      <vt:lpstr>Equation</vt:lpstr>
      <vt:lpstr>无约束优化：信赖域法  Trust Region Methods  for Unconstrained Optimization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1172</cp:revision>
  <dcterms:created xsi:type="dcterms:W3CDTF">1997-11-08T17:22:06Z</dcterms:created>
  <dcterms:modified xsi:type="dcterms:W3CDTF">2020-11-18T12:58:10Z</dcterms:modified>
</cp:coreProperties>
</file>