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6"/>
  </p:notesMasterIdLst>
  <p:handoutMasterIdLst>
    <p:handoutMasterId r:id="rId67"/>
  </p:handoutMasterIdLst>
  <p:sldIdLst>
    <p:sldId id="833" r:id="rId2"/>
    <p:sldId id="890" r:id="rId3"/>
    <p:sldId id="875" r:id="rId4"/>
    <p:sldId id="830" r:id="rId5"/>
    <p:sldId id="811" r:id="rId6"/>
    <p:sldId id="912" r:id="rId7"/>
    <p:sldId id="813" r:id="rId8"/>
    <p:sldId id="814" r:id="rId9"/>
    <p:sldId id="816" r:id="rId10"/>
    <p:sldId id="898" r:id="rId11"/>
    <p:sldId id="819" r:id="rId12"/>
    <p:sldId id="896" r:id="rId13"/>
    <p:sldId id="834" r:id="rId14"/>
    <p:sldId id="891" r:id="rId15"/>
    <p:sldId id="914" r:id="rId16"/>
    <p:sldId id="835" r:id="rId17"/>
    <p:sldId id="876" r:id="rId18"/>
    <p:sldId id="906" r:id="rId19"/>
    <p:sldId id="800" r:id="rId20"/>
    <p:sldId id="913" r:id="rId21"/>
    <p:sldId id="873" r:id="rId22"/>
    <p:sldId id="915" r:id="rId23"/>
    <p:sldId id="874" r:id="rId24"/>
    <p:sldId id="817" r:id="rId25"/>
    <p:sldId id="836" r:id="rId26"/>
    <p:sldId id="821" r:id="rId27"/>
    <p:sldId id="831" r:id="rId28"/>
    <p:sldId id="822" r:id="rId29"/>
    <p:sldId id="824" r:id="rId30"/>
    <p:sldId id="825" r:id="rId31"/>
    <p:sldId id="877" r:id="rId32"/>
    <p:sldId id="878" r:id="rId33"/>
    <p:sldId id="879" r:id="rId34"/>
    <p:sldId id="880" r:id="rId35"/>
    <p:sldId id="911" r:id="rId36"/>
    <p:sldId id="910" r:id="rId37"/>
    <p:sldId id="881" r:id="rId38"/>
    <p:sldId id="882" r:id="rId39"/>
    <p:sldId id="883" r:id="rId40"/>
    <p:sldId id="884" r:id="rId41"/>
    <p:sldId id="895" r:id="rId42"/>
    <p:sldId id="885" r:id="rId43"/>
    <p:sldId id="887" r:id="rId44"/>
    <p:sldId id="900" r:id="rId45"/>
    <p:sldId id="903" r:id="rId46"/>
    <p:sldId id="904" r:id="rId47"/>
    <p:sldId id="907" r:id="rId48"/>
    <p:sldId id="889" r:id="rId49"/>
    <p:sldId id="853" r:id="rId50"/>
    <p:sldId id="854" r:id="rId51"/>
    <p:sldId id="917" r:id="rId52"/>
    <p:sldId id="855" r:id="rId53"/>
    <p:sldId id="856" r:id="rId54"/>
    <p:sldId id="858" r:id="rId55"/>
    <p:sldId id="859" r:id="rId56"/>
    <p:sldId id="862" r:id="rId57"/>
    <p:sldId id="860" r:id="rId58"/>
    <p:sldId id="864" r:id="rId59"/>
    <p:sldId id="865" r:id="rId60"/>
    <p:sldId id="867" r:id="rId61"/>
    <p:sldId id="892" r:id="rId62"/>
    <p:sldId id="869" r:id="rId63"/>
    <p:sldId id="870" r:id="rId64"/>
    <p:sldId id="871" r:id="rId6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7030A0"/>
    <a:srgbClr val="FFCCFF"/>
    <a:srgbClr val="008080"/>
    <a:srgbClr val="FFFF99"/>
    <a:srgbClr val="339966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2" autoAdjust="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55644DEF-AB5E-4C0B-84D3-D122413D6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5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198" tIns="47598" rIns="95198" bIns="4759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CC939BF2-CB7E-4881-AEBF-2683DD690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0745D1-F6CA-4DF8-B850-3E275E99B7FD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D5985E-40AA-4A84-BC1C-3BD0762F739A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562EFD-4A63-4D57-8693-C04A36E1F2DB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562EFD-4A63-4D57-8693-C04A36E1F2DB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939BF2-CB7E-4881-AEBF-2683DD69041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43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D7F9-2FC3-4CE1-935A-A68FBF92F2D0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C684-2CB2-4361-9632-9EF0D24D1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6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F1D2B-7EDA-4068-A192-C09F051CA99A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F5DB0-6274-47E7-9CF4-70B4284F0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F598-D5FC-4C0D-B778-B11164893605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1A81-BD87-47D3-B520-06EF4B34C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B732-C341-41B9-85B1-9885ECAD24E4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A505-5629-4CE3-AD8D-E699C44B24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D108F-3CB8-4A8F-AFFF-2521ECE93533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F6D8-9F6C-41E8-9FE3-D3E5519AF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3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D89DD-62AD-46EE-9336-90CD1ED860C5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D9ED-4D79-4E62-B55B-F6F810973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5DC4-2FC3-4FC0-902D-88EB5E277793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1FC0-2817-485B-AC18-DB0CAD332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A0C64-C1AA-4C3A-93F1-9EFD4AAE626E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D425-EC2D-42CB-AEF0-5C7B38960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BDBD1-7E81-4AC6-A693-99070153F3AC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2EADC-AFCD-46C6-9649-D9940F98D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83BF2-D2BD-45E4-9F40-EE102E77880B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E4CF-9140-4EA7-A8E2-935A65B9B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74456-B5E3-44B5-BBB2-B1BA0FBDBFAB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755F3-41B8-4669-9B1B-AD7FA84A9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0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DE504E-A190-4991-A67A-29560B1199C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F56517-E699-4277-94F8-3ABA9D4722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7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约束优化：理论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09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24.png"/><Relationship Id="rId12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emf"/><Relationship Id="rId9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//upload.wikimedia.org/wikipedia/commons/b/bf/LagrangeMultipliers2D.sv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10" Type="http://schemas.openxmlformats.org/officeDocument/2006/relationships/image" Target="../media/image132.png"/><Relationship Id="rId4" Type="http://schemas.openxmlformats.org/officeDocument/2006/relationships/image" Target="../media/image140.png"/><Relationship Id="rId9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2.png"/><Relationship Id="rId5" Type="http://schemas.openxmlformats.org/officeDocument/2006/relationships/image" Target="../media/image147.png"/><Relationship Id="rId10" Type="http://schemas.openxmlformats.org/officeDocument/2006/relationships/image" Target="../media/image48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1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62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0.png"/><Relationship Id="rId9" Type="http://schemas.openxmlformats.org/officeDocument/2006/relationships/image" Target="../media/image1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5.emf"/><Relationship Id="rId11" Type="http://schemas.openxmlformats.org/officeDocument/2006/relationships/image" Target="../media/image172.png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4" Type="http://schemas.openxmlformats.org/officeDocument/2006/relationships/image" Target="../media/image167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0.png"/><Relationship Id="rId4" Type="http://schemas.openxmlformats.org/officeDocument/2006/relationships/image" Target="../media/image17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5" Type="http://schemas.openxmlformats.org/officeDocument/2006/relationships/image" Target="../media/image1820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94.png"/><Relationship Id="rId7" Type="http://schemas.openxmlformats.org/officeDocument/2006/relationships/image" Target="../media/image18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e_theory" TargetMode="External"/><Relationship Id="rId7" Type="http://schemas.openxmlformats.org/officeDocument/2006/relationships/hyperlink" Target="https://en.wikipedia.org/wiki/Nash_equilibrium" TargetMode="External"/><Relationship Id="rId2" Type="http://schemas.openxmlformats.org/officeDocument/2006/relationships/hyperlink" Target="https://en.wikipedia.org/wiki/Max%E2%80%93min_inequal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nimax" TargetMode="External"/><Relationship Id="rId5" Type="http://schemas.openxmlformats.org/officeDocument/2006/relationships/hyperlink" Target="https://en.wikipedia.org/wiki/Minimax_theorem" TargetMode="External"/><Relationship Id="rId4" Type="http://schemas.openxmlformats.org/officeDocument/2006/relationships/hyperlink" Target="https://en.wikipedia.org/wiki/John_von_Neumann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5" Type="http://schemas.openxmlformats.org/officeDocument/2006/relationships/image" Target="../media/image202.png"/><Relationship Id="rId4" Type="http://schemas.openxmlformats.org/officeDocument/2006/relationships/image" Target="../media/image217.png"/><Relationship Id="rId9" Type="http://schemas.openxmlformats.org/officeDocument/2006/relationships/image" Target="../media/image21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0.png"/><Relationship Id="rId7" Type="http://schemas.openxmlformats.org/officeDocument/2006/relationships/image" Target="../media/image223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10" Type="http://schemas.openxmlformats.org/officeDocument/2006/relationships/image" Target="../media/image225.png"/><Relationship Id="rId4" Type="http://schemas.openxmlformats.org/officeDocument/2006/relationships/image" Target="../media/image2190.png"/><Relationship Id="rId9" Type="http://schemas.openxmlformats.org/officeDocument/2006/relationships/image" Target="../media/image22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12" Type="http://schemas.openxmlformats.org/officeDocument/2006/relationships/image" Target="../media/image248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6.png"/><Relationship Id="rId7" Type="http://schemas.openxmlformats.org/officeDocument/2006/relationships/image" Target="../media/image268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16.png"/><Relationship Id="rId9" Type="http://schemas.openxmlformats.org/officeDocument/2006/relationships/image" Target="../media/image2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72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Relationship Id="rId9" Type="http://schemas.openxmlformats.org/officeDocument/2006/relationships/image" Target="../media/image2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82.png"/><Relationship Id="rId7" Type="http://schemas.openxmlformats.org/officeDocument/2006/relationships/image" Target="../media/image2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3.png"/><Relationship Id="rId9" Type="http://schemas.openxmlformats.org/officeDocument/2006/relationships/image" Target="../media/image28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emf"/><Relationship Id="rId9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3" Type="http://schemas.openxmlformats.org/officeDocument/2006/relationships/image" Target="../media/image294.png"/><Relationship Id="rId7" Type="http://schemas.openxmlformats.org/officeDocument/2006/relationships/image" Target="../media/image2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7.png"/><Relationship Id="rId5" Type="http://schemas.openxmlformats.org/officeDocument/2006/relationships/image" Target="../media/image296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3" Type="http://schemas.openxmlformats.org/officeDocument/2006/relationships/image" Target="../media/image301.png"/><Relationship Id="rId7" Type="http://schemas.openxmlformats.org/officeDocument/2006/relationships/image" Target="../media/image30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4.png"/><Relationship Id="rId5" Type="http://schemas.openxmlformats.org/officeDocument/2006/relationships/image" Target="../media/image303.png"/><Relationship Id="rId4" Type="http://schemas.openxmlformats.org/officeDocument/2006/relationships/image" Target="../media/image30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294.png"/><Relationship Id="rId7" Type="http://schemas.openxmlformats.org/officeDocument/2006/relationships/image" Target="../media/image3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4.png"/><Relationship Id="rId9" Type="http://schemas.openxmlformats.org/officeDocument/2006/relationships/image" Target="../media/image3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4" Type="http://schemas.openxmlformats.org/officeDocument/2006/relationships/image" Target="../media/image30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316.png"/><Relationship Id="rId7" Type="http://schemas.openxmlformats.org/officeDocument/2006/relationships/image" Target="../media/image320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png"/><Relationship Id="rId5" Type="http://schemas.openxmlformats.org/officeDocument/2006/relationships/image" Target="../media/image318.png"/><Relationship Id="rId4" Type="http://schemas.openxmlformats.org/officeDocument/2006/relationships/image" Target="../media/image3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7" Type="http://schemas.openxmlformats.org/officeDocument/2006/relationships/image" Target="../media/image3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4.png"/><Relationship Id="rId5" Type="http://schemas.openxmlformats.org/officeDocument/2006/relationships/image" Target="../media/image333.png"/><Relationship Id="rId4" Type="http://schemas.openxmlformats.org/officeDocument/2006/relationships/image" Target="../media/image33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36.png"/><Relationship Id="rId7" Type="http://schemas.openxmlformats.org/officeDocument/2006/relationships/image" Target="../media/image339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8.png"/><Relationship Id="rId11" Type="http://schemas.openxmlformats.org/officeDocument/2006/relationships/image" Target="../media/image344.png"/><Relationship Id="rId5" Type="http://schemas.openxmlformats.org/officeDocument/2006/relationships/image" Target="../media/image336.wmf"/><Relationship Id="rId10" Type="http://schemas.openxmlformats.org/officeDocument/2006/relationships/image" Target="../media/image343.png"/><Relationship Id="rId4" Type="http://schemas.openxmlformats.org/officeDocument/2006/relationships/image" Target="../media/image337.png"/><Relationship Id="rId9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8.png"/><Relationship Id="rId4" Type="http://schemas.openxmlformats.org/officeDocument/2006/relationships/image" Target="../media/image34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png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png"/><Relationship Id="rId7" Type="http://schemas.openxmlformats.org/officeDocument/2006/relationships/image" Target="../media/image361.png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8.emf"/><Relationship Id="rId11" Type="http://schemas.openxmlformats.org/officeDocument/2006/relationships/image" Target="../media/image63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7.emf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225550"/>
            <a:ext cx="7772400" cy="19685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 b="1">
                <a:latin typeface="大黑体"/>
                <a:ea typeface="大黑体"/>
                <a:cs typeface="大黑体"/>
              </a:rPr>
              <a:t>约束优化：理论</a:t>
            </a:r>
            <a:br>
              <a:rPr lang="zh-CN" altLang="en-US" sz="3600" b="1">
                <a:latin typeface="大黑体"/>
                <a:ea typeface="大黑体"/>
                <a:cs typeface="大黑体"/>
              </a:rPr>
            </a:br>
            <a:r>
              <a:rPr lang="zh-CN" altLang="en-US" sz="3600" b="1">
                <a:latin typeface="大黑体"/>
                <a:ea typeface="大黑体"/>
                <a:cs typeface="大黑体"/>
              </a:rPr>
              <a:t> </a:t>
            </a:r>
            <a:r>
              <a:rPr lang="en-US" altLang="zh-CN" sz="3200" b="1">
                <a:ea typeface="大黑体"/>
                <a:cs typeface="大黑体"/>
              </a:rPr>
              <a:t>Theory of Constrained Optimization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587500" y="3251200"/>
            <a:ext cx="6743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C00000"/>
                </a:solidFill>
              </a:rPr>
              <a:t>预习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endParaRPr lang="en-US" altLang="zh-CN" b="1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前言：阅读导图</a:t>
            </a:r>
            <a:endParaRPr lang="en-US" altLang="zh-CN" b="1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附录：</a:t>
            </a:r>
            <a:endParaRPr lang="en-US" altLang="zh-CN" b="1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>
                <a:solidFill>
                  <a:schemeClr val="tx1"/>
                </a:solidFill>
              </a:rPr>
              <a:t>   </a:t>
            </a:r>
            <a:r>
              <a:rPr lang="en-US" altLang="zh-CN" b="1">
                <a:solidFill>
                  <a:schemeClr val="tx1"/>
                </a:solidFill>
              </a:rPr>
              <a:t>B.1.1</a:t>
            </a:r>
            <a:r>
              <a:rPr lang="zh-CN" altLang="en-US" b="1">
                <a:solidFill>
                  <a:schemeClr val="tx1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条件的力学解释；</a:t>
            </a:r>
            <a:endParaRPr lang="en-US" altLang="zh-CN" b="1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b="1">
                <a:solidFill>
                  <a:schemeClr val="tx1"/>
                </a:solidFill>
              </a:rPr>
              <a:t>   </a:t>
            </a:r>
            <a:r>
              <a:rPr lang="en-US" altLang="zh-CN" b="1">
                <a:solidFill>
                  <a:schemeClr val="tx1"/>
                </a:solidFill>
              </a:rPr>
              <a:t>B.1.2 </a:t>
            </a:r>
            <a:r>
              <a:rPr lang="zh-CN" altLang="en-US" b="1">
                <a:solidFill>
                  <a:schemeClr val="tx1"/>
                </a:solidFill>
              </a:rPr>
              <a:t>求使信道容量最大的功率分配方法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      </a:t>
            </a:r>
            <a:r>
              <a:rPr lang="zh-CN" altLang="en-US" b="1">
                <a:solidFill>
                  <a:schemeClr val="tx1"/>
                </a:solidFill>
              </a:rPr>
              <a:t>－</a:t>
            </a:r>
            <a:r>
              <a:rPr lang="en-US" altLang="zh-CN" b="1">
                <a:solidFill>
                  <a:schemeClr val="tx1"/>
                </a:solidFill>
              </a:rPr>
              <a:t>watering filling</a:t>
            </a:r>
            <a:r>
              <a:rPr lang="zh-CN" altLang="en-US" b="1">
                <a:solidFill>
                  <a:schemeClr val="tx1"/>
                </a:solidFill>
              </a:rPr>
              <a:t>算法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87500" y="533400"/>
            <a:ext cx="6134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400">
                <a:latin typeface="Arial" pitchFamily="34" charset="0"/>
                <a:ea typeface="黑体" pitchFamily="2" charset="-122"/>
                <a:cs typeface="Arial" pitchFamily="34" charset="0"/>
              </a:rPr>
              <a:t>KKT</a:t>
            </a:r>
            <a:r>
              <a:rPr lang="zh-CN" altLang="en-US" sz="4400">
                <a:latin typeface="Arial" pitchFamily="34" charset="0"/>
                <a:ea typeface="黑体" pitchFamily="2" charset="-122"/>
                <a:cs typeface="Arial" pitchFamily="34" charset="0"/>
              </a:rPr>
              <a:t>条件是必要条件</a:t>
            </a: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/>
        </p:nvGraphicFramePr>
        <p:xfrm>
          <a:off x="2705100" y="3175000"/>
          <a:ext cx="281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3" imgW="2819400" imgH="876300" progId="Equation.DSMT4">
                  <p:embed/>
                </p:oleObj>
              </mc:Choice>
              <mc:Fallback>
                <p:oleObj name="Equation" r:id="rId3" imgW="2819400" imgH="876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175000"/>
                        <a:ext cx="281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333500" y="4110038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易见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点，但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0 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是局部极小点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952500" y="1384300"/>
            <a:ext cx="764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仅当所考虑的点是目标函数和约束函数的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可微点，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且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正则性条件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成立时，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点才是最优解的必要条件！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39800" y="2243138"/>
            <a:ext cx="740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条件也仅仅是一个必要条件！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5233988"/>
            <a:ext cx="1250950" cy="328612"/>
          </a:xfrm>
          <a:prstGeom prst="rect">
            <a:avLst/>
          </a:prstGeom>
          <a:solidFill>
            <a:srgbClr val="92D050">
              <a:alpha val="39000"/>
            </a:srgb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16313" y="5167313"/>
            <a:ext cx="1449387" cy="461665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乘子的解释－灵敏度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27100" y="2890838"/>
            <a:ext cx="436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对约束进行</a:t>
            </a:r>
            <a:r>
              <a:rPr lang="zh-CN" altLang="en-US" b="1">
                <a:solidFill>
                  <a:srgbClr val="7030A0"/>
                </a:solidFill>
              </a:rPr>
              <a:t>扰动</a:t>
            </a:r>
            <a:r>
              <a:rPr lang="zh-CN" altLang="en-US" b="1">
                <a:solidFill>
                  <a:schemeClr val="tx1"/>
                </a:solidFill>
              </a:rPr>
              <a:t>，得扰动问题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977900" y="1062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考虑</a:t>
            </a:r>
          </a:p>
        </p:txBody>
      </p:sp>
      <p:pic>
        <p:nvPicPr>
          <p:cNvPr id="11269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501775"/>
            <a:ext cx="42640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433638"/>
            <a:ext cx="15779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365500"/>
            <a:ext cx="52466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5210175"/>
            <a:ext cx="2632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495800"/>
            <a:ext cx="32353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09825"/>
            <a:ext cx="31067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919163" y="2366963"/>
            <a:ext cx="703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得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76750" y="579120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大黑体"/>
              </a:rPr>
              <a:t>灵敏度问题的实例：</a:t>
            </a:r>
            <a:r>
              <a:rPr lang="zh-CN" altLang="en-US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习题</a:t>
            </a:r>
            <a:r>
              <a:rPr lang="en-US" altLang="zh-CN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7.4</a:t>
            </a:r>
            <a:endParaRPr lang="zh-CN" altLang="en-US" b="1" dirty="0">
              <a:solidFill>
                <a:srgbClr val="7030A0"/>
              </a:solidFill>
              <a:latin typeface="大黑体"/>
              <a:ea typeface="黑体" pitchFamily="2" charset="-122"/>
              <a:cs typeface="大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3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乘子的解释－灵敏度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endParaRPr lang="zh-CN" altLang="en-US" sz="32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76300" y="2743200"/>
            <a:ext cx="276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扰动问题：</a:t>
            </a: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863600" y="5677435"/>
            <a:ext cx="828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Lagrange</a:t>
            </a:r>
            <a:r>
              <a:rPr lang="zh-CN" altLang="en-US" b="1" dirty="0">
                <a:solidFill>
                  <a:schemeClr val="tx1"/>
                </a:solidFill>
              </a:rPr>
              <a:t>乘子的</a:t>
            </a:r>
            <a:r>
              <a:rPr lang="zh-CN" altLang="en-US" b="1" dirty="0">
                <a:solidFill>
                  <a:srgbClr val="7030A0"/>
                </a:solidFill>
              </a:rPr>
              <a:t>解释</a:t>
            </a:r>
            <a:r>
              <a:rPr lang="zh-CN" altLang="en-US" b="1" dirty="0">
                <a:solidFill>
                  <a:schemeClr val="tx1"/>
                </a:solidFill>
              </a:rPr>
              <a:t>：最优值关于约束的灵敏度；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    当约束右端项增加一个单位时，最优值改变量的相反数！</a:t>
            </a:r>
          </a:p>
        </p:txBody>
      </p:sp>
      <p:grpSp>
        <p:nvGrpSpPr>
          <p:cNvPr id="12293" name="组合 1"/>
          <p:cNvGrpSpPr>
            <a:grpSpLocks/>
          </p:cNvGrpSpPr>
          <p:nvPr/>
        </p:nvGrpSpPr>
        <p:grpSpPr bwMode="auto">
          <a:xfrm>
            <a:off x="952500" y="1939925"/>
            <a:ext cx="7797800" cy="862013"/>
            <a:chOff x="800100" y="1951832"/>
            <a:chExt cx="7797800" cy="862013"/>
          </a:xfrm>
        </p:grpSpPr>
        <p:sp>
          <p:nvSpPr>
            <p:cNvPr id="13335" name="Text 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800100" y="1951832"/>
              <a:ext cx="7797800" cy="862013"/>
            </a:xfrm>
            <a:prstGeom prst="rect">
              <a:avLst/>
            </a:prstGeom>
            <a:blipFill rotWithShape="1">
              <a:blip r:embed="rId2"/>
              <a:stretch>
                <a:fillRect l="-1173" t="-2817" b="-1690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pic>
          <p:nvPicPr>
            <p:cNvPr id="12312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2034382"/>
              <a:ext cx="229870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863" y="2395538"/>
              <a:ext cx="3873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4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143000"/>
            <a:ext cx="40989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1130300" y="10668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设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50900" y="4089400"/>
            <a:ext cx="7073900" cy="457200"/>
            <a:chOff x="863600" y="4089400"/>
            <a:chExt cx="7073900" cy="457200"/>
          </a:xfrm>
        </p:grpSpPr>
        <p:sp>
          <p:nvSpPr>
            <p:cNvPr id="13332" name="Text Box 10"/>
            <p:cNvSpPr txBox="1">
              <a:spLocks noChangeArrowheads="1"/>
            </p:cNvSpPr>
            <p:nvPr/>
          </p:nvSpPr>
          <p:spPr bwMode="auto">
            <a:xfrm>
              <a:off x="863600" y="4089400"/>
              <a:ext cx="7073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tx1"/>
                  </a:solidFill>
                </a:rPr>
                <a:t>记扰动问题的解和乘子分别为           和           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则</a:t>
              </a:r>
            </a:p>
          </p:txBody>
        </p:sp>
        <p:pic>
          <p:nvPicPr>
            <p:cNvPr id="12309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463" y="4143375"/>
              <a:ext cx="7112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113" y="4162425"/>
              <a:ext cx="6905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06500" y="3670300"/>
            <a:ext cx="5438775" cy="457200"/>
            <a:chOff x="560" y="2432"/>
            <a:chExt cx="3426" cy="288"/>
          </a:xfrm>
        </p:grpSpPr>
        <p:pic>
          <p:nvPicPr>
            <p:cNvPr id="12306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" y="2488"/>
              <a:ext cx="310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Text Box 26"/>
            <p:cNvSpPr txBox="1">
              <a:spLocks noChangeArrowheads="1"/>
            </p:cNvSpPr>
            <p:nvPr/>
          </p:nvSpPr>
          <p:spPr bwMode="auto">
            <a:xfrm>
              <a:off x="560" y="2432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</p:grpSp>
      <p:pic>
        <p:nvPicPr>
          <p:cNvPr id="11290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832100"/>
            <a:ext cx="4095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4535488"/>
            <a:ext cx="545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206500" y="5029200"/>
            <a:ext cx="2532063" cy="457200"/>
            <a:chOff x="850900" y="5194300"/>
            <a:chExt cx="2531987" cy="457200"/>
          </a:xfrm>
        </p:grpSpPr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850900" y="5194300"/>
              <a:ext cx="2531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则</a:t>
              </a:r>
              <a:r>
                <a:rPr lang="zh-CN" altLang="en-US" b="1"/>
                <a:t>                         </a:t>
              </a:r>
              <a:r>
                <a:rPr lang="en-US" altLang="zh-CN" b="1"/>
                <a:t>. </a:t>
              </a:r>
              <a:endParaRPr lang="zh-CN" altLang="en-US" b="1"/>
            </a:p>
          </p:txBody>
        </p:sp>
        <p:pic>
          <p:nvPicPr>
            <p:cNvPr id="12305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557" y="5288176"/>
              <a:ext cx="1886743" cy="337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725863" y="5040313"/>
            <a:ext cx="4432300" cy="460375"/>
            <a:chOff x="3370187" y="5204768"/>
            <a:chExt cx="4432376" cy="461665"/>
          </a:xfrm>
        </p:grpSpPr>
        <p:sp>
          <p:nvSpPr>
            <p:cNvPr id="12302" name="矩形 1"/>
            <p:cNvSpPr>
              <a:spLocks noChangeArrowheads="1"/>
            </p:cNvSpPr>
            <p:nvPr/>
          </p:nvSpPr>
          <p:spPr bwMode="auto">
            <a:xfrm>
              <a:off x="3370187" y="5204768"/>
              <a:ext cx="4432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从而 </a:t>
              </a:r>
              <a:r>
                <a:rPr lang="zh-CN" altLang="en-US" b="1" dirty="0"/>
                <a:t>                                           </a:t>
              </a:r>
              <a:r>
                <a:rPr lang="en-US" altLang="zh-CN" b="1" dirty="0"/>
                <a:t>.</a:t>
              </a:r>
              <a:endParaRPr lang="zh-CN" altLang="en-US" dirty="0"/>
            </a:p>
          </p:txBody>
        </p:sp>
        <p:pic>
          <p:nvPicPr>
            <p:cNvPr id="12303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133" y="5237608"/>
              <a:ext cx="3290267" cy="375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387851" y="2024063"/>
            <a:ext cx="1392238" cy="461665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7034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62100" y="3805238"/>
            <a:ext cx="6235700" cy="1465262"/>
            <a:chOff x="1000" y="2101"/>
            <a:chExt cx="3928" cy="923"/>
          </a:xfrm>
        </p:grpSpPr>
        <p:pic>
          <p:nvPicPr>
            <p:cNvPr id="13331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2101"/>
              <a:ext cx="2798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32" name="组合 21"/>
            <p:cNvGrpSpPr>
              <a:grpSpLocks/>
            </p:cNvGrpSpPr>
            <p:nvPr/>
          </p:nvGrpSpPr>
          <p:grpSpPr bwMode="auto">
            <a:xfrm>
              <a:off x="1000" y="2736"/>
              <a:ext cx="3928" cy="288"/>
              <a:chOff x="1587500" y="4191294"/>
              <a:chExt cx="6235700" cy="456906"/>
            </a:xfrm>
          </p:grpSpPr>
          <p:sp>
            <p:nvSpPr>
              <p:cNvPr id="13333" name="Text Box 23"/>
              <p:cNvSpPr txBox="1">
                <a:spLocks noChangeArrowheads="1"/>
              </p:cNvSpPr>
              <p:nvPr/>
            </p:nvSpPr>
            <p:spPr bwMode="auto">
              <a:xfrm>
                <a:off x="1587500" y="4191294"/>
                <a:ext cx="6235700" cy="456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其中                                                 ，是凸函数</a:t>
                </a:r>
                <a:r>
                  <a:rPr lang="en-US" altLang="zh-CN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3334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513" y="4286250"/>
                <a:ext cx="3686175" cy="298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>
                <a:solidFill>
                  <a:srgbClr val="0070C0"/>
                </a:solidFill>
              </a:rPr>
              <a:t>凸规划</a:t>
            </a:r>
            <a:r>
              <a:rPr kumimoji="0" lang="en-US" altLang="zh-CN" sz="3600" b="1">
                <a:solidFill>
                  <a:srgbClr val="0070C0"/>
                </a:solidFill>
              </a:rPr>
              <a:t>(convex programming)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814388" y="52879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7030A0"/>
                </a:solidFill>
              </a:rPr>
              <a:t>定理</a:t>
            </a:r>
            <a:r>
              <a:rPr kumimoji="0" lang="en-US" altLang="zh-CN" b="1">
                <a:solidFill>
                  <a:schemeClr val="tx1"/>
                </a:solidFill>
              </a:rPr>
              <a:t>  </a:t>
            </a:r>
            <a:r>
              <a:rPr kumimoji="0" lang="zh-CN" altLang="en-US" b="1">
                <a:solidFill>
                  <a:schemeClr val="tx1"/>
                </a:solidFill>
              </a:rPr>
              <a:t>凸规划的任一</a:t>
            </a:r>
            <a:r>
              <a:rPr kumimoji="0" lang="en-US" altLang="zh-CN" b="1">
                <a:solidFill>
                  <a:schemeClr val="tx1"/>
                </a:solidFill>
              </a:rPr>
              <a:t>KKT</a:t>
            </a:r>
            <a:r>
              <a:rPr kumimoji="0" lang="zh-CN" altLang="en-US" b="1">
                <a:solidFill>
                  <a:schemeClr val="tx1"/>
                </a:solidFill>
              </a:rPr>
              <a:t>点是全局极小点</a:t>
            </a:r>
            <a:r>
              <a:rPr kumimoji="0" lang="en-US" altLang="zh-CN" b="1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81251" y="988717"/>
            <a:ext cx="5416549" cy="461665"/>
            <a:chOff x="2381251" y="988717"/>
            <a:chExt cx="541654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1251" y="988717"/>
                  <a:ext cx="541654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0" lang="zh-CN" altLang="en-US" b="1" dirty="0">
                      <a:solidFill>
                        <a:schemeClr val="tx1"/>
                      </a:solidFill>
                    </a:rPr>
                    <a:t>凸集                 上极小化凸函数</a:t>
                  </a:r>
                  <a14:m>
                    <m:oMath xmlns:m="http://schemas.openxmlformats.org/officeDocument/2006/math">
                      <m:r>
                        <a:rPr kumimoji="0"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kumimoji="0"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kumimoji="0"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kumimoji="0" lang="en-US" altLang="zh-CN" b="1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32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1251" y="988717"/>
                  <a:ext cx="541654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02" t="-14474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33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63" y="1055435"/>
              <a:ext cx="1231900" cy="34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57200" y="960436"/>
            <a:ext cx="24130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zh-CN" altLang="en-US" b="1" dirty="0">
                <a:solidFill>
                  <a:srgbClr val="7030A0"/>
                </a:solidFill>
              </a:rPr>
              <a:t>广义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r>
              <a:rPr lang="zh-CN" altLang="en-US" b="1" dirty="0">
                <a:solidFill>
                  <a:srgbClr val="7030A0"/>
                </a:solidFill>
              </a:rPr>
              <a:t>凸规划</a:t>
            </a:r>
            <a:r>
              <a:rPr lang="zh-CN" altLang="en-US" b="1" dirty="0"/>
              <a:t>：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47700" y="2433638"/>
            <a:ext cx="7059613" cy="873125"/>
            <a:chOff x="416" y="1301"/>
            <a:chExt cx="4447" cy="550"/>
          </a:xfrm>
        </p:grpSpPr>
        <p:pic>
          <p:nvPicPr>
            <p:cNvPr id="1332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352"/>
              <a:ext cx="310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416" y="1301"/>
              <a:ext cx="15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7030A0"/>
                  </a:solidFill>
                </a:rPr>
                <a:t>(</a:t>
              </a:r>
              <a:r>
                <a:rPr lang="zh-CN" altLang="en-US" b="1" dirty="0">
                  <a:solidFill>
                    <a:srgbClr val="7030A0"/>
                  </a:solidFill>
                </a:rPr>
                <a:t>狭义</a:t>
              </a:r>
              <a:r>
                <a:rPr lang="en-US" altLang="zh-CN" b="1" dirty="0">
                  <a:solidFill>
                    <a:srgbClr val="7030A0"/>
                  </a:solidFill>
                </a:rPr>
                <a:t>)</a:t>
              </a:r>
              <a:r>
                <a:rPr lang="zh-CN" altLang="en-US" b="1" dirty="0">
                  <a:solidFill>
                    <a:srgbClr val="7030A0"/>
                  </a:solidFill>
                </a:rPr>
                <a:t>凸规划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600200" y="3289300"/>
            <a:ext cx="6515100" cy="457200"/>
            <a:chOff x="488" y="2072"/>
            <a:chExt cx="4104" cy="288"/>
          </a:xfrm>
        </p:grpSpPr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488" y="2072"/>
              <a:ext cx="4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                                                 ，是凸函数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3324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" y="2132"/>
              <a:ext cx="232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8" name="Text 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60400" y="1501259"/>
            <a:ext cx="8280400" cy="860941"/>
          </a:xfrm>
          <a:prstGeom prst="rect">
            <a:avLst/>
          </a:prstGeom>
          <a:blipFill rotWithShape="1">
            <a:blip r:embed="rId7"/>
            <a:stretch>
              <a:fillRect l="-1104" t="-6338" b="-1690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5753100" y="2047875"/>
            <a:ext cx="3009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</a:rPr>
              <a:t>注</a:t>
            </a:r>
            <a:r>
              <a:rPr lang="en-US" altLang="zh-CN" sz="2000" b="1" dirty="0">
                <a:solidFill>
                  <a:schemeClr val="tx1"/>
                </a:solidFill>
              </a:rPr>
              <a:t>1  </a:t>
            </a:r>
            <a:r>
              <a:rPr lang="zh-CN" altLang="en-US" sz="2000" b="1" dirty="0">
                <a:solidFill>
                  <a:schemeClr val="tx1"/>
                </a:solidFill>
              </a:rPr>
              <a:t>凸规划的所有</a:t>
            </a:r>
            <a:r>
              <a:rPr lang="zh-CN" altLang="en-US" sz="2000" b="1" u="sng" dirty="0">
                <a:solidFill>
                  <a:schemeClr val="tx1"/>
                </a:solidFill>
              </a:rPr>
              <a:t>局部极小点也是全局极小点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98513" y="5800725"/>
            <a:ext cx="7523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</a:rPr>
              <a:t>注</a:t>
            </a:r>
            <a:r>
              <a:rPr lang="en-US" altLang="zh-CN" sz="2000" b="1" dirty="0">
                <a:solidFill>
                  <a:schemeClr val="tx1"/>
                </a:solidFill>
              </a:rPr>
              <a:t>2  </a:t>
            </a:r>
            <a:r>
              <a:rPr lang="zh-CN" altLang="en-US" sz="2000" b="1" u="sng" dirty="0">
                <a:solidFill>
                  <a:schemeClr val="tx1"/>
                </a:solidFill>
              </a:rPr>
              <a:t>线性规划</a:t>
            </a:r>
            <a:r>
              <a:rPr lang="zh-CN" altLang="en-US" sz="2000" b="1" dirty="0">
                <a:solidFill>
                  <a:schemeClr val="tx1"/>
                </a:solidFill>
              </a:rPr>
              <a:t>是凸规划；如果</a:t>
            </a:r>
            <a:r>
              <a:rPr lang="zh-CN" altLang="en-US" sz="2000" b="1" u="sng" dirty="0">
                <a:solidFill>
                  <a:schemeClr val="tx1"/>
                </a:solidFill>
              </a:rPr>
              <a:t>二次规划</a:t>
            </a:r>
            <a:r>
              <a:rPr lang="zh-CN" altLang="en-US" sz="2000" b="1" dirty="0">
                <a:solidFill>
                  <a:schemeClr val="tx1"/>
                </a:solidFill>
              </a:rPr>
              <a:t>中目标函数的</a:t>
            </a:r>
            <a:r>
              <a:rPr lang="en-US" altLang="zh-CN" sz="2000" b="1" dirty="0">
                <a:solidFill>
                  <a:schemeClr val="tx1"/>
                </a:solidFill>
              </a:rPr>
              <a:t>Hessian</a:t>
            </a:r>
            <a:r>
              <a:rPr lang="zh-CN" altLang="en-US" sz="2000" b="1" dirty="0">
                <a:solidFill>
                  <a:schemeClr val="tx1"/>
                </a:solidFill>
              </a:rPr>
              <a:t>阵半正定，则它也是凸规划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/>
      <p:bldP spid="693251" grpId="0"/>
      <p:bldP spid="164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 dirty="0">
                <a:solidFill>
                  <a:srgbClr val="0070C0"/>
                </a:solidFill>
              </a:rPr>
              <a:t>凸规划</a:t>
            </a:r>
            <a:r>
              <a:rPr kumimoji="0" lang="en-US" altLang="zh-CN" sz="3600" b="1" dirty="0">
                <a:solidFill>
                  <a:srgbClr val="0070C0"/>
                </a:solidFill>
              </a:rPr>
              <a:t>(convex programming)</a:t>
            </a:r>
          </a:p>
        </p:txBody>
      </p:sp>
      <p:pic>
        <p:nvPicPr>
          <p:cNvPr id="1433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68400"/>
            <a:ext cx="51673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922713"/>
            <a:ext cx="5835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984750" y="1270000"/>
          <a:ext cx="37353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Visio" r:id="rId5" imgW="2910149" imgH="2010217" progId="Visio.Drawing.11">
                  <p:embed/>
                </p:oleObj>
              </mc:Choice>
              <mc:Fallback>
                <p:oleObj name="Visio" r:id="rId5" imgW="2910149" imgH="2010217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270000"/>
                        <a:ext cx="37353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6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482975"/>
            <a:ext cx="19113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50900" y="5219700"/>
            <a:ext cx="5022850" cy="477838"/>
            <a:chOff x="336" y="3248"/>
            <a:chExt cx="3164" cy="301"/>
          </a:xfrm>
        </p:grpSpPr>
        <p:pic>
          <p:nvPicPr>
            <p:cNvPr id="1434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3259"/>
              <a:ext cx="175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Text Box 18"/>
            <p:cNvSpPr txBox="1">
              <a:spLocks noChangeArrowheads="1"/>
            </p:cNvSpPr>
            <p:nvPr/>
          </p:nvSpPr>
          <p:spPr bwMode="auto">
            <a:xfrm>
              <a:off x="336" y="3248"/>
              <a:ext cx="1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得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</a:t>
              </a:r>
            </a:p>
          </p:txBody>
        </p:sp>
      </p:grp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812800" y="5791200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又因为待求问题是凸规划，所以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</a:t>
            </a:r>
            <a:r>
              <a:rPr lang="zh-CN" altLang="en-US" b="1">
                <a:solidFill>
                  <a:schemeClr val="tx1"/>
                </a:solidFill>
              </a:rPr>
              <a:t>是全局解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83" y="2376296"/>
            <a:ext cx="5380037" cy="127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3600" b="1" dirty="0">
                <a:solidFill>
                  <a:srgbClr val="0070C0"/>
                </a:solidFill>
              </a:rPr>
              <a:t>凸规划的解不一定是</a:t>
            </a:r>
            <a:r>
              <a:rPr kumimoji="0" lang="en-US" altLang="zh-CN" sz="3600" b="1" dirty="0">
                <a:solidFill>
                  <a:srgbClr val="0070C0"/>
                </a:solidFill>
              </a:rPr>
              <a:t>KKT</a:t>
            </a:r>
            <a:r>
              <a:rPr kumimoji="0" lang="zh-CN" altLang="en-US" sz="3600" b="1" dirty="0">
                <a:solidFill>
                  <a:srgbClr val="0070C0"/>
                </a:solidFill>
              </a:rPr>
              <a:t>点</a:t>
            </a:r>
            <a:endParaRPr kumimoji="0" lang="en-US" altLang="zh-CN" sz="3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10" y="1813031"/>
            <a:ext cx="356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的重要性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B3AE18-F15B-48AF-955D-321E0B3C1D94}"/>
              </a:ext>
            </a:extLst>
          </p:cNvPr>
          <p:cNvSpPr/>
          <p:nvPr/>
        </p:nvSpPr>
        <p:spPr>
          <a:xfrm>
            <a:off x="920750" y="1331046"/>
            <a:ext cx="7146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按语：没有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LICQ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条件不是最优性的必要条件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57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 b="1">
                <a:solidFill>
                  <a:schemeClr val="accent1"/>
                </a:solidFill>
                <a:ea typeface="大黑体"/>
                <a:cs typeface="大黑体"/>
              </a:rPr>
              <a:t>一阶条件的证明</a:t>
            </a:r>
          </a:p>
          <a:p>
            <a:pPr algn="ctr"/>
            <a:endParaRPr lang="en-US" altLang="zh-CN" sz="4800" b="1">
              <a:solidFill>
                <a:schemeClr val="accent1"/>
              </a:solidFill>
              <a:ea typeface="大黑体"/>
              <a:cs typeface="大黑体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4300" y="444500"/>
            <a:ext cx="8915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可行增量、可行方向和序列可行方向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85800" y="4254945"/>
            <a:ext cx="8040333" cy="461665"/>
            <a:chOff x="685800" y="4254945"/>
            <a:chExt cx="8040333" cy="461665"/>
          </a:xfrm>
        </p:grpSpPr>
        <p:sp>
          <p:nvSpPr>
            <p:cNvPr id="16410" name="Text Box 14"/>
            <p:cNvSpPr txBox="1">
              <a:spLocks noChangeArrowheads="1"/>
            </p:cNvSpPr>
            <p:nvPr/>
          </p:nvSpPr>
          <p:spPr bwMode="auto">
            <a:xfrm>
              <a:off x="685800" y="4254945"/>
              <a:ext cx="80403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若存在</a:t>
              </a:r>
              <a:r>
                <a:rPr lang="zh-CN" altLang="en-US" b="1" dirty="0">
                  <a:solidFill>
                    <a:srgbClr val="7030A0"/>
                  </a:solidFill>
                </a:rPr>
                <a:t>可行序列        </a:t>
              </a:r>
              <a:r>
                <a:rPr lang="zh-CN" altLang="en-US" b="1" dirty="0">
                  <a:solidFill>
                    <a:schemeClr val="tx1"/>
                  </a:solidFill>
                </a:rPr>
                <a:t>，其满足   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</a:rPr>
                <a:t>且对所有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k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有                                                     </a:t>
              </a:r>
            </a:p>
          </p:txBody>
        </p:sp>
        <p:pic>
          <p:nvPicPr>
            <p:cNvPr id="16412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63" y="4324367"/>
              <a:ext cx="1400175" cy="30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763" y="4298963"/>
              <a:ext cx="771525" cy="34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825500" y="4737250"/>
            <a:ext cx="5422900" cy="461813"/>
            <a:chOff x="825500" y="4737250"/>
            <a:chExt cx="5422900" cy="461813"/>
          </a:xfrm>
        </p:grpSpPr>
        <p:grpSp>
          <p:nvGrpSpPr>
            <p:cNvPr id="9" name="组合 8"/>
            <p:cNvGrpSpPr/>
            <p:nvPr/>
          </p:nvGrpSpPr>
          <p:grpSpPr>
            <a:xfrm>
              <a:off x="825500" y="4737250"/>
              <a:ext cx="5422900" cy="461813"/>
              <a:chOff x="825500" y="4737250"/>
              <a:chExt cx="5422900" cy="461813"/>
            </a:xfrm>
          </p:grpSpPr>
          <p:sp>
            <p:nvSpPr>
              <p:cNvPr id="16411" name="TextBox 36"/>
              <p:cNvSpPr txBox="1">
                <a:spLocks noChangeArrowheads="1"/>
              </p:cNvSpPr>
              <p:nvPr/>
            </p:nvSpPr>
            <p:spPr bwMode="auto">
              <a:xfrm>
                <a:off x="2286000" y="4737250"/>
                <a:ext cx="3962400" cy="461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, 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则                  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可行增量，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414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500" y="4749954"/>
                <a:ext cx="1397000" cy="398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415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813" y="4765095"/>
              <a:ext cx="1258887" cy="3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98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143500"/>
            <a:ext cx="28749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673100" y="5580063"/>
            <a:ext cx="7061200" cy="477837"/>
            <a:chOff x="673100" y="3395663"/>
            <a:chExt cx="7061200" cy="477837"/>
          </a:xfrm>
        </p:grpSpPr>
        <p:sp>
          <p:nvSpPr>
            <p:cNvPr id="16406" name="Text Box 17"/>
            <p:cNvSpPr txBox="1">
              <a:spLocks noChangeArrowheads="1"/>
            </p:cNvSpPr>
            <p:nvPr/>
          </p:nvSpPr>
          <p:spPr bwMode="auto">
            <a:xfrm>
              <a:off x="673100" y="3416300"/>
              <a:ext cx="706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　　　  且                ，　    是</a:t>
              </a:r>
              <a:r>
                <a:rPr lang="zh-CN" altLang="en-US" b="1">
                  <a:solidFill>
                    <a:srgbClr val="7030A0"/>
                  </a:solidFill>
                </a:rPr>
                <a:t>长度固定</a:t>
              </a:r>
              <a:r>
                <a:rPr lang="zh-CN" altLang="en-US" b="1">
                  <a:solidFill>
                    <a:schemeClr val="tx1"/>
                  </a:solidFill>
                </a:rPr>
                <a:t>的向量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r>
                <a:rPr lang="zh-CN" altLang="en-US" b="1">
                  <a:solidFill>
                    <a:schemeClr val="tx1"/>
                  </a:solidFill>
                </a:rPr>
                <a:t>　</a:t>
              </a:r>
            </a:p>
          </p:txBody>
        </p:sp>
        <p:pic>
          <p:nvPicPr>
            <p:cNvPr id="16407" name="Picture 3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238" y="3484563"/>
              <a:ext cx="98901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00" y="3494088"/>
              <a:ext cx="1143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9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3" y="3395663"/>
              <a:ext cx="600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98500" y="6149975"/>
            <a:ext cx="8724900" cy="430213"/>
            <a:chOff x="698500" y="6149541"/>
            <a:chExt cx="8724900" cy="430887"/>
          </a:xfrm>
        </p:grpSpPr>
        <p:grpSp>
          <p:nvGrpSpPr>
            <p:cNvPr id="16400" name="组合 8"/>
            <p:cNvGrpSpPr>
              <a:grpSpLocks/>
            </p:cNvGrpSpPr>
            <p:nvPr/>
          </p:nvGrpSpPr>
          <p:grpSpPr bwMode="auto">
            <a:xfrm>
              <a:off x="698500" y="6149541"/>
              <a:ext cx="8724900" cy="430887"/>
              <a:chOff x="698500" y="6149541"/>
              <a:chExt cx="8724900" cy="430887"/>
            </a:xfrm>
          </p:grpSpPr>
          <p:sp>
            <p:nvSpPr>
              <p:cNvPr id="16402" name="Text Box 23"/>
              <p:cNvSpPr txBox="1">
                <a:spLocks noChangeArrowheads="1"/>
              </p:cNvSpPr>
              <p:nvPr/>
            </p:nvSpPr>
            <p:spPr bwMode="auto">
              <a:xfrm>
                <a:off x="698500" y="6149541"/>
                <a:ext cx="87249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1" dirty="0">
                    <a:solidFill>
                      <a:schemeClr val="tx1"/>
                    </a:solidFill>
                  </a:rPr>
                  <a:t>称　 　　的任一聚点  </a:t>
                </a:r>
                <a:r>
                  <a:rPr lang="en-US" altLang="zh-CN" sz="22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2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200" b="1" dirty="0">
                    <a:solidFill>
                      <a:schemeClr val="tx1"/>
                    </a:solidFill>
                  </a:rPr>
                  <a:t>是    在　 的</a:t>
                </a:r>
                <a:r>
                  <a:rPr lang="zh-CN" altLang="en-US" sz="2200" b="1" dirty="0">
                    <a:solidFill>
                      <a:srgbClr val="7030A0"/>
                    </a:solidFill>
                  </a:rPr>
                  <a:t>序列可行方向</a:t>
                </a:r>
                <a:r>
                  <a:rPr lang="zh-CN" altLang="en-US" sz="2200" b="1" dirty="0">
                    <a:solidFill>
                      <a:schemeClr val="tx1"/>
                    </a:solidFill>
                  </a:rPr>
                  <a:t>，全体记为       </a:t>
                </a:r>
                <a:r>
                  <a:rPr lang="en-US" altLang="zh-CN" sz="2200" b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6403" name="Picture 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1483" y="6252379"/>
                <a:ext cx="394650" cy="294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04" name="Picture 2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3199" y="6252378"/>
                <a:ext cx="315913" cy="30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405" name="Picture 3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450" y="622436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1" name="Picture 4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619" y="6167192"/>
              <a:ext cx="771525" cy="36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016625" y="4735513"/>
            <a:ext cx="2427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1"/>
                </a:solidFill>
              </a:rPr>
              <a:t>并且可以表示成 </a:t>
            </a:r>
            <a:endParaRPr lang="zh-CN" altLang="en-US" dirty="0"/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324100"/>
            <a:ext cx="34004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514600"/>
            <a:ext cx="282098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4513" y="1054100"/>
            <a:ext cx="3182474" cy="465961"/>
          </a:xfrm>
          <a:prstGeom prst="rect">
            <a:avLst/>
          </a:prstGeom>
          <a:blipFill rotWithShape="1">
            <a:blip r:embed="rId16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9801" y="1585595"/>
            <a:ext cx="3976687" cy="461665"/>
          </a:xfrm>
          <a:prstGeom prst="rect">
            <a:avLst/>
          </a:prstGeom>
          <a:blipFill rotWithShape="1">
            <a:blip r:embed="rId17"/>
            <a:stretch>
              <a:fillRect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29080" y="1943755"/>
            <a:ext cx="2208490" cy="922176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1780" y="2807355"/>
            <a:ext cx="2838406" cy="937308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202" y="1054100"/>
                <a:ext cx="3205954" cy="50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𝛀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2" y="1054100"/>
                <a:ext cx="3205954" cy="509242"/>
              </a:xfrm>
              <a:prstGeom prst="rect">
                <a:avLst/>
              </a:prstGeom>
              <a:blipFill rotWithShape="1">
                <a:blip r:embed="rId21"/>
                <a:stretch>
                  <a:fillRect t="-9639" r="-12548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69241" y="1572895"/>
                <a:ext cx="25677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41" y="1572895"/>
                <a:ext cx="2567794" cy="461665"/>
              </a:xfrm>
              <a:prstGeom prst="rect">
                <a:avLst/>
              </a:prstGeom>
              <a:blipFill rotWithShape="1">
                <a:blip r:embed="rId22"/>
                <a:stretch>
                  <a:fillRect l="-355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2FC7C6C-50B0-4B88-9614-F7BF078DF122}"/>
              </a:ext>
            </a:extLst>
          </p:cNvPr>
          <p:cNvGrpSpPr/>
          <p:nvPr/>
        </p:nvGrpSpPr>
        <p:grpSpPr>
          <a:xfrm>
            <a:off x="5862639" y="3887494"/>
            <a:ext cx="2773362" cy="461665"/>
            <a:chOff x="6086159" y="5421654"/>
            <a:chExt cx="2773362" cy="461665"/>
          </a:xfrm>
          <a:solidFill>
            <a:srgbClr val="92D050"/>
          </a:solidFill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55B8226-0057-4385-A2B4-91004526B4CB}"/>
                </a:ext>
              </a:extLst>
            </p:cNvPr>
            <p:cNvSpPr txBox="1"/>
            <p:nvPr/>
          </p:nvSpPr>
          <p:spPr>
            <a:xfrm>
              <a:off x="6086159" y="5421654"/>
              <a:ext cx="277336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序列可行方向集</a:t>
              </a:r>
            </a:p>
          </p:txBody>
        </p:sp>
        <p:pic>
          <p:nvPicPr>
            <p:cNvPr id="35" name="Picture 43">
              <a:extLst>
                <a:ext uri="{FF2B5EF4-FFF2-40B4-BE49-F238E27FC236}">
                  <a16:creationId xmlns:a16="http://schemas.microsoft.com/office/drawing/2014/main" id="{4D2970B4-C25D-4420-BD09-66E4EEEC4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906" y="5528398"/>
              <a:ext cx="394650" cy="2937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" y="368300"/>
            <a:ext cx="8915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一阶必要条件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698500" y="2174875"/>
            <a:ext cx="7696200" cy="830263"/>
            <a:chOff x="711200" y="4853106"/>
            <a:chExt cx="7696200" cy="831732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711200" y="4853106"/>
              <a:ext cx="76962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引理</a:t>
              </a:r>
              <a:r>
                <a:rPr lang="zh-CN" altLang="en-US" b="1"/>
                <a:t> </a:t>
              </a:r>
              <a:r>
                <a:rPr lang="en-US" altLang="zh-CN" b="1">
                  <a:solidFill>
                    <a:schemeClr val="tx1"/>
                  </a:solidFill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</a:rPr>
                <a:t>设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是约束问题的局部极小点，则在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处</a:t>
              </a:r>
              <a:r>
                <a:rPr lang="zh-CN" altLang="en-US" b="1">
                  <a:solidFill>
                    <a:srgbClr val="7030A0"/>
                  </a:solidFill>
                </a:rPr>
                <a:t>没有</a:t>
              </a:r>
              <a:r>
                <a:rPr lang="zh-CN" altLang="en-US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rgbClr val="0070C0"/>
                  </a:solidFill>
                </a:rPr>
                <a:t>序列可行方向</a:t>
              </a:r>
              <a:r>
                <a:rPr lang="zh-CN" altLang="en-US" b="1">
                  <a:solidFill>
                    <a:srgbClr val="002060"/>
                  </a:solidFill>
                </a:rPr>
                <a:t>是</a:t>
              </a:r>
              <a:r>
                <a:rPr lang="zh-CN" altLang="en-US" b="1">
                  <a:solidFill>
                    <a:srgbClr val="008080"/>
                  </a:solidFill>
                </a:rPr>
                <a:t>下降</a:t>
              </a:r>
              <a:r>
                <a:rPr lang="zh-CN" altLang="en-US" b="1">
                  <a:solidFill>
                    <a:schemeClr val="tx1"/>
                  </a:solidFill>
                </a:rPr>
                <a:t>方向，即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7417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5311776"/>
              <a:ext cx="2103438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87400" y="119856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zh-CN" altLang="en-US" b="1">
                <a:solidFill>
                  <a:schemeClr val="tx1"/>
                </a:solidFill>
              </a:rPr>
              <a:t>在     的</a:t>
            </a:r>
            <a:r>
              <a:rPr lang="zh-CN" altLang="en-US" b="1">
                <a:solidFill>
                  <a:srgbClr val="7030A0"/>
                </a:solidFill>
              </a:rPr>
              <a:t>下降方向</a:t>
            </a:r>
            <a:r>
              <a:rPr lang="zh-CN" altLang="en-US" b="1">
                <a:solidFill>
                  <a:schemeClr val="tx1"/>
                </a:solidFill>
              </a:rPr>
              <a:t>集：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295400"/>
            <a:ext cx="3444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254125"/>
            <a:ext cx="369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98500" y="4122738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</a:rPr>
              <a:t>解释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：若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是局部极小点，则目标函数在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*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处沿任一序列可行方向的方向导数非负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.</a:t>
            </a:r>
            <a:endParaRPr lang="zh-CN" altLang="en-US" dirty="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19150" y="165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线性化可行方向与约束规范</a:t>
            </a:r>
          </a:p>
        </p:txBody>
      </p:sp>
      <p:sp>
        <p:nvSpPr>
          <p:cNvPr id="18435" name="Text Box 27"/>
          <p:cNvSpPr txBox="1">
            <a:spLocks noChangeArrowheads="1"/>
          </p:cNvSpPr>
          <p:nvPr/>
        </p:nvSpPr>
        <p:spPr bwMode="auto">
          <a:xfrm>
            <a:off x="736600" y="939800"/>
            <a:ext cx="511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线性化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linearized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可行方向集：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05654"/>
              </p:ext>
            </p:extLst>
          </p:nvPr>
        </p:nvGraphicFramePr>
        <p:xfrm>
          <a:off x="4434840" y="1690688"/>
          <a:ext cx="30480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Visio" r:id="rId3" imgW="2034276" imgH="1393789" progId="Visio.Drawing.11">
                  <p:embed/>
                </p:oleObj>
              </mc:Choice>
              <mc:Fallback>
                <p:oleObj name="Visio" r:id="rId3" imgW="2034276" imgH="1393789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840" y="1690688"/>
                        <a:ext cx="30480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382713"/>
            <a:ext cx="759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62000" y="1864360"/>
            <a:ext cx="2106613" cy="457200"/>
            <a:chOff x="762000" y="2006600"/>
            <a:chExt cx="2106488" cy="457200"/>
          </a:xfrm>
        </p:grpSpPr>
        <p:sp>
          <p:nvSpPr>
            <p:cNvPr id="18458" name="Text Box 30"/>
            <p:cNvSpPr txBox="1">
              <a:spLocks noChangeArrowheads="1"/>
            </p:cNvSpPr>
            <p:nvPr/>
          </p:nvSpPr>
          <p:spPr bwMode="auto">
            <a:xfrm>
              <a:off x="762000" y="2006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70C0"/>
                  </a:solidFill>
                </a:rPr>
                <a:t>引理</a:t>
              </a:r>
              <a:endParaRPr lang="en-US" altLang="zh-CN" b="1" dirty="0">
                <a:solidFill>
                  <a:srgbClr val="0070C0"/>
                </a:solidFill>
              </a:endParaRPr>
            </a:p>
          </p:txBody>
        </p:sp>
        <p:pic>
          <p:nvPicPr>
            <p:cNvPr id="18459" name="Picture 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225" y="2120899"/>
              <a:ext cx="119526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740728" y="2230120"/>
            <a:ext cx="3540125" cy="1270000"/>
            <a:chOff x="750888" y="2514600"/>
            <a:chExt cx="3189287" cy="1270000"/>
          </a:xfrm>
        </p:grpSpPr>
        <p:sp>
          <p:nvSpPr>
            <p:cNvPr id="18455" name="Text Box 4"/>
            <p:cNvSpPr txBox="1">
              <a:spLocks noChangeArrowheads="1"/>
            </p:cNvSpPr>
            <p:nvPr/>
          </p:nvSpPr>
          <p:spPr bwMode="auto">
            <a:xfrm>
              <a:off x="750888" y="2514600"/>
              <a:ext cx="23479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0070C0"/>
                  </a:solidFill>
                  <a:latin typeface="Arial" pitchFamily="34" charset="0"/>
                </a:rPr>
                <a:t>反例</a:t>
              </a:r>
              <a:r>
                <a:rPr kumimoji="0" lang="en-US" altLang="zh-CN" b="1" dirty="0">
                  <a:solidFill>
                    <a:srgbClr val="0070C0"/>
                  </a:solidFill>
                  <a:latin typeface="Arial" pitchFamily="34" charset="0"/>
                </a:rPr>
                <a:t>  </a:t>
              </a:r>
              <a:r>
                <a:rPr kumimoji="0" lang="zh-CN" altLang="en-US" b="1" dirty="0">
                  <a:solidFill>
                    <a:schemeClr val="tx1"/>
                  </a:solidFill>
                  <a:latin typeface="Arial" pitchFamily="34" charset="0"/>
                </a:rPr>
                <a:t>对约束条件  </a:t>
              </a:r>
            </a:p>
          </p:txBody>
        </p:sp>
        <p:pic>
          <p:nvPicPr>
            <p:cNvPr id="1845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0" y="2919413"/>
              <a:ext cx="23844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Rectangle 29"/>
            <p:cNvSpPr>
              <a:spLocks noChangeArrowheads="1"/>
            </p:cNvSpPr>
            <p:nvPr/>
          </p:nvSpPr>
          <p:spPr bwMode="auto">
            <a:xfrm>
              <a:off x="1250950" y="3322935"/>
              <a:ext cx="25779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考虑点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x’</a:t>
              </a:r>
              <a:r>
                <a:rPr kumimoji="0" lang="en-US" altLang="zh-CN" b="1">
                  <a:solidFill>
                    <a:schemeClr val="tx1"/>
                  </a:solidFill>
                </a:rPr>
                <a:t> = (0, 0)</a:t>
              </a:r>
              <a:r>
                <a:rPr kumimoji="0" lang="en-US" altLang="zh-CN" b="1" baseline="30000">
                  <a:solidFill>
                    <a:schemeClr val="tx1"/>
                  </a:solidFill>
                </a:rPr>
                <a:t>T</a:t>
              </a:r>
              <a:endParaRPr kumimoji="0" lang="zh-CN" altLang="en-US" b="1" baseline="30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B77047-CA70-41CD-9B14-D82FFC3BF323}"/>
              </a:ext>
            </a:extLst>
          </p:cNvPr>
          <p:cNvGrpSpPr/>
          <p:nvPr/>
        </p:nvGrpSpPr>
        <p:grpSpPr>
          <a:xfrm>
            <a:off x="716280" y="3650003"/>
            <a:ext cx="8153400" cy="1015663"/>
            <a:chOff x="716280" y="3650003"/>
            <a:chExt cx="8153400" cy="1015663"/>
          </a:xfrm>
        </p:grpSpPr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716280" y="3650003"/>
              <a:ext cx="8153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约束规范</a:t>
              </a:r>
              <a:r>
                <a:rPr lang="en-US" altLang="zh-CN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约束规格</a:t>
              </a:r>
              <a:r>
                <a:rPr lang="en-US" altLang="zh-CN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约束品性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constraint quality, CQ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指保证                  </a:t>
              </a:r>
              <a:endPara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的假设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8454" name="Picture 3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531" y="4153693"/>
              <a:ext cx="12350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1436688" y="5084763"/>
            <a:ext cx="6500812" cy="457200"/>
            <a:chOff x="1436688" y="5148263"/>
            <a:chExt cx="6500812" cy="457200"/>
          </a:xfrm>
        </p:grpSpPr>
        <p:sp>
          <p:nvSpPr>
            <p:cNvPr id="18451" name="Text Box 14"/>
            <p:cNvSpPr txBox="1">
              <a:spLocks noChangeArrowheads="1"/>
            </p:cNvSpPr>
            <p:nvPr/>
          </p:nvSpPr>
          <p:spPr bwMode="auto">
            <a:xfrm>
              <a:off x="4559300" y="5148263"/>
              <a:ext cx="337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，是线性函数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，或者</a:t>
              </a:r>
            </a:p>
          </p:txBody>
        </p:sp>
        <p:pic>
          <p:nvPicPr>
            <p:cNvPr id="18452" name="Picture 3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88" y="5205413"/>
              <a:ext cx="33623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7"/>
          <p:cNvGrpSpPr>
            <a:grpSpLocks/>
          </p:cNvGrpSpPr>
          <p:nvPr/>
        </p:nvGrpSpPr>
        <p:grpSpPr bwMode="auto">
          <a:xfrm>
            <a:off x="1358900" y="5537200"/>
            <a:ext cx="4927600" cy="457200"/>
            <a:chOff x="1320800" y="5575300"/>
            <a:chExt cx="4927600" cy="457200"/>
          </a:xfrm>
        </p:grpSpPr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4483100" y="5575300"/>
              <a:ext cx="1765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，线性无关</a:t>
              </a:r>
            </a:p>
          </p:txBody>
        </p:sp>
        <p:pic>
          <p:nvPicPr>
            <p:cNvPr id="18450" name="Picture 3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0" y="5621338"/>
              <a:ext cx="32416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1282700" y="5994400"/>
            <a:ext cx="3008313" cy="457200"/>
            <a:chOff x="1282700" y="6032500"/>
            <a:chExt cx="3009016" cy="457200"/>
          </a:xfrm>
        </p:grpSpPr>
        <p:sp>
          <p:nvSpPr>
            <p:cNvPr id="18447" name="Text Box 34"/>
            <p:cNvSpPr txBox="1">
              <a:spLocks noChangeArrowheads="1"/>
            </p:cNvSpPr>
            <p:nvPr/>
          </p:nvSpPr>
          <p:spPr bwMode="auto">
            <a:xfrm>
              <a:off x="1282700" y="6032500"/>
              <a:ext cx="198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成立，则有</a:t>
              </a:r>
            </a:p>
          </p:txBody>
        </p:sp>
        <p:pic>
          <p:nvPicPr>
            <p:cNvPr id="18448" name="Picture 3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49" y="6134100"/>
              <a:ext cx="1338967" cy="29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49300" y="4652963"/>
            <a:ext cx="7480300" cy="457200"/>
            <a:chOff x="472" y="2931"/>
            <a:chExt cx="4712" cy="288"/>
          </a:xfrm>
        </p:grpSpPr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472" y="2931"/>
              <a:ext cx="4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引理</a:t>
              </a:r>
              <a:r>
                <a:rPr lang="en-US" altLang="zh-CN" b="1">
                  <a:solidFill>
                    <a:schemeClr val="tx1"/>
                  </a:solidFill>
                </a:rPr>
                <a:t>  (</a:t>
              </a:r>
              <a:r>
                <a:rPr lang="zh-CN" altLang="en-US" b="1">
                  <a:solidFill>
                    <a:schemeClr val="tx1"/>
                  </a:solidFill>
                </a:rPr>
                <a:t>约束规范</a:t>
              </a:r>
              <a:r>
                <a:rPr lang="en-US" altLang="zh-CN" b="1">
                  <a:solidFill>
                    <a:schemeClr val="tx1"/>
                  </a:solidFill>
                </a:rPr>
                <a:t>). </a:t>
              </a:r>
              <a:r>
                <a:rPr lang="zh-CN" altLang="en-US" b="1">
                  <a:solidFill>
                    <a:schemeClr val="tx1"/>
                  </a:solidFill>
                </a:rPr>
                <a:t> 在可行点      处，如果条件     </a:t>
              </a:r>
            </a:p>
          </p:txBody>
        </p:sp>
        <p:pic>
          <p:nvPicPr>
            <p:cNvPr id="18446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2984"/>
              <a:ext cx="21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235701" y="5518150"/>
            <a:ext cx="220821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证明需要“隐函数定理”！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4000500"/>
            <a:ext cx="2452687" cy="355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43388" y="3408209"/>
            <a:ext cx="4541837" cy="3232150"/>
            <a:chOff x="2529" y="1824"/>
            <a:chExt cx="3355" cy="2416"/>
          </a:xfrm>
        </p:grpSpPr>
        <p:pic>
          <p:nvPicPr>
            <p:cNvPr id="3096" name="Picture 3" descr="File:LagrangeMultipliers2D.sv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" y="1824"/>
              <a:ext cx="3355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7" name="Group 6"/>
            <p:cNvGrpSpPr>
              <a:grpSpLocks/>
            </p:cNvGrpSpPr>
            <p:nvPr/>
          </p:nvGrpSpPr>
          <p:grpSpPr bwMode="auto">
            <a:xfrm>
              <a:off x="4062" y="3096"/>
              <a:ext cx="1084" cy="349"/>
              <a:chOff x="3918" y="3096"/>
              <a:chExt cx="1084" cy="349"/>
            </a:xfrm>
          </p:grpSpPr>
          <p:sp>
            <p:nvSpPr>
              <p:cNvPr id="3098" name="Text Box 7"/>
              <p:cNvSpPr txBox="1">
                <a:spLocks noChangeArrowheads="1"/>
              </p:cNvSpPr>
              <p:nvPr/>
            </p:nvSpPr>
            <p:spPr bwMode="auto">
              <a:xfrm>
                <a:off x="3918" y="3100"/>
                <a:ext cx="1084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(</a:t>
                </a:r>
                <a:r>
                  <a:rPr lang="en-US" altLang="zh-CN" b="1" i="1"/>
                  <a:t>x*,y*</a:t>
                </a:r>
                <a:r>
                  <a:rPr lang="en-US" altLang="zh-CN" b="1"/>
                  <a:t>)</a:t>
                </a:r>
              </a:p>
            </p:txBody>
          </p:sp>
          <p:sp>
            <p:nvSpPr>
              <p:cNvPr id="3099" name="Oval 8"/>
              <p:cNvSpPr>
                <a:spLocks noChangeArrowheads="1"/>
              </p:cNvSpPr>
              <p:nvPr/>
            </p:nvSpPr>
            <p:spPr bwMode="auto">
              <a:xfrm>
                <a:off x="3944" y="30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</p:grpSp>
      <p:pic>
        <p:nvPicPr>
          <p:cNvPr id="3077" name="Picture 2" descr="LagrangeMultipliers3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71463"/>
            <a:ext cx="4776787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374775" y="215900"/>
            <a:ext cx="690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70C0"/>
                </a:solidFill>
              </a:rPr>
              <a:t>Lagrange </a:t>
            </a:r>
            <a:r>
              <a:rPr lang="zh-CN" altLang="en-US" sz="32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乘子法及乘子的几何意义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5270500" y="749300"/>
            <a:ext cx="185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几何意义：</a:t>
            </a:r>
          </a:p>
        </p:txBody>
      </p:sp>
      <p:sp>
        <p:nvSpPr>
          <p:cNvPr id="3092" name="Text Box 10"/>
          <p:cNvSpPr txBox="1">
            <a:spLocks noChangeArrowheads="1"/>
          </p:cNvSpPr>
          <p:nvPr/>
        </p:nvSpPr>
        <p:spPr bwMode="auto">
          <a:xfrm>
            <a:off x="5067300" y="1239838"/>
            <a:ext cx="4004418" cy="46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曲面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的等高线</a:t>
            </a:r>
            <a:endParaRPr lang="en-US" altLang="zh-CN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09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86" y="1803174"/>
            <a:ext cx="3212931" cy="32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5080000" y="2222464"/>
            <a:ext cx="4026103" cy="887422"/>
            <a:chOff x="5067300" y="2489164"/>
            <a:chExt cx="4026103" cy="887422"/>
          </a:xfrm>
        </p:grpSpPr>
        <p:sp>
          <p:nvSpPr>
            <p:cNvPr id="3093" name="Rectangle 11"/>
            <p:cNvSpPr>
              <a:spLocks noChangeArrowheads="1"/>
            </p:cNvSpPr>
            <p:nvPr/>
          </p:nvSpPr>
          <p:spPr bwMode="auto">
            <a:xfrm>
              <a:off x="5067300" y="2489164"/>
              <a:ext cx="4026103" cy="88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>
                <a:lnSpc>
                  <a:spcPts val="28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与曲线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 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=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 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在最优解</a:t>
              </a:r>
              <a:endPara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  <a:p>
              <a:pPr eaLnBrk="0" hangingPunct="0">
                <a:lnSpc>
                  <a:spcPts val="28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          处具有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公共切线</a:t>
              </a:r>
              <a:r>
                <a:rPr lang="en-US" altLang="zh-CN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  <a:endPara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pic>
          <p:nvPicPr>
            <p:cNvPr id="309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776" y="2957486"/>
              <a:ext cx="1254091" cy="34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Text Box 17"/>
          <p:cNvSpPr txBox="1">
            <a:spLocks noChangeArrowheads="1"/>
          </p:cNvSpPr>
          <p:nvPr/>
        </p:nvSpPr>
        <p:spPr bwMode="auto">
          <a:xfrm>
            <a:off x="469900" y="26162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代数表述：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92100" y="3094038"/>
            <a:ext cx="5207000" cy="830262"/>
            <a:chOff x="292100" y="3094038"/>
            <a:chExt cx="5207000" cy="830262"/>
          </a:xfrm>
        </p:grpSpPr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292100" y="3094038"/>
              <a:ext cx="5207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设              是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 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在曲线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y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=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上的局部极小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极大点，且</a:t>
              </a:r>
            </a:p>
          </p:txBody>
        </p:sp>
        <p:pic>
          <p:nvPicPr>
            <p:cNvPr id="3091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3186113"/>
              <a:ext cx="1071562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374650" y="4402138"/>
            <a:ext cx="5075238" cy="1284287"/>
            <a:chOff x="374650" y="5024735"/>
            <a:chExt cx="5075238" cy="1283990"/>
          </a:xfrm>
        </p:grpSpPr>
        <p:grpSp>
          <p:nvGrpSpPr>
            <p:cNvPr id="3085" name="组合 22"/>
            <p:cNvGrpSpPr>
              <a:grpSpLocks/>
            </p:cNvGrpSpPr>
            <p:nvPr/>
          </p:nvGrpSpPr>
          <p:grpSpPr bwMode="auto">
            <a:xfrm>
              <a:off x="374650" y="5024735"/>
              <a:ext cx="2185214" cy="461665"/>
              <a:chOff x="374650" y="5050135"/>
              <a:chExt cx="2185214" cy="461665"/>
            </a:xfrm>
          </p:grpSpPr>
          <p:sp>
            <p:nvSpPr>
              <p:cNvPr id="3088" name="Rectangle 21"/>
              <p:cNvSpPr>
                <a:spLocks noChangeArrowheads="1"/>
              </p:cNvSpPr>
              <p:nvPr/>
            </p:nvSpPr>
            <p:spPr bwMode="auto">
              <a:xfrm>
                <a:off x="374650" y="5050135"/>
                <a:ext cx="21852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则存在   使得</a:t>
                </a:r>
              </a:p>
            </p:txBody>
          </p:sp>
          <p:pic>
            <p:nvPicPr>
              <p:cNvPr id="3089" name="Picture 2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5160963"/>
                <a:ext cx="361950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86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5445125"/>
              <a:ext cx="236537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2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38" y="5953125"/>
              <a:ext cx="50101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4706" y="3964511"/>
            <a:ext cx="2857500" cy="477838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Text Box 26"/>
          <p:cNvSpPr txBox="1">
            <a:spLocks noChangeArrowheads="1"/>
          </p:cNvSpPr>
          <p:nvPr/>
        </p:nvSpPr>
        <p:spPr bwMode="auto">
          <a:xfrm>
            <a:off x="317500" y="5803900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隐函数定理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证明！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027113" y="1333500"/>
            <a:ext cx="773112" cy="6409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/>
      <p:bldP spid="6" grpId="0" animBg="1"/>
      <p:bldP spid="123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14500"/>
            <a:ext cx="8760278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各种约束规范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032145-EF02-4C08-85C3-993F14E88A64}"/>
              </a:ext>
            </a:extLst>
          </p:cNvPr>
          <p:cNvSpPr txBox="1"/>
          <p:nvPr/>
        </p:nvSpPr>
        <p:spPr>
          <a:xfrm>
            <a:off x="187960" y="5516880"/>
            <a:ext cx="8724718" cy="5080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18E1D-C2F6-4C90-BFEF-25B97B6131E1}"/>
              </a:ext>
            </a:extLst>
          </p:cNvPr>
          <p:cNvSpPr txBox="1"/>
          <p:nvPr/>
        </p:nvSpPr>
        <p:spPr>
          <a:xfrm>
            <a:off x="223520" y="1920240"/>
            <a:ext cx="8684078" cy="101566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44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9763" y="285750"/>
            <a:ext cx="7843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3600" b="1" dirty="0" err="1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Farkas</a:t>
            </a:r>
            <a:r>
              <a:rPr kumimoji="0" lang="zh-CN" altLang="en-US" sz="36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引理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0607B0C-7DC4-46BF-862E-B1CD65BCD036}"/>
              </a:ext>
            </a:extLst>
          </p:cNvPr>
          <p:cNvGrpSpPr/>
          <p:nvPr/>
        </p:nvGrpSpPr>
        <p:grpSpPr>
          <a:xfrm>
            <a:off x="639763" y="1079500"/>
            <a:ext cx="8169275" cy="2413000"/>
            <a:chOff x="639763" y="1079500"/>
            <a:chExt cx="8169275" cy="2413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40D0012-4E26-49E5-BCE6-A732A48AFB2B}"/>
                </a:ext>
              </a:extLst>
            </p:cNvPr>
            <p:cNvGrpSpPr/>
            <p:nvPr/>
          </p:nvGrpSpPr>
          <p:grpSpPr>
            <a:xfrm>
              <a:off x="639763" y="1079500"/>
              <a:ext cx="8169275" cy="922338"/>
              <a:chOff x="639763" y="1079500"/>
              <a:chExt cx="8169275" cy="922338"/>
            </a:xfrm>
          </p:grpSpPr>
          <p:sp>
            <p:nvSpPr>
              <p:cNvPr id="19477" name="Rectangle 31"/>
              <p:cNvSpPr>
                <a:spLocks noChangeArrowheads="1"/>
              </p:cNvSpPr>
              <p:nvPr/>
            </p:nvSpPr>
            <p:spPr bwMode="auto">
              <a:xfrm>
                <a:off x="639763" y="1079500"/>
                <a:ext cx="30956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rgbClr val="0070C0"/>
                    </a:solidFill>
                  </a:rPr>
                  <a:t>Farkas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引理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(1902).</a:t>
                </a:r>
              </a:p>
            </p:txBody>
          </p:sp>
          <p:grpSp>
            <p:nvGrpSpPr>
              <p:cNvPr id="3" name="Group 25"/>
              <p:cNvGrpSpPr>
                <a:grpSpLocks/>
              </p:cNvGrpSpPr>
              <p:nvPr/>
            </p:nvGrpSpPr>
            <p:grpSpPr bwMode="auto">
              <a:xfrm>
                <a:off x="795338" y="1087438"/>
                <a:ext cx="8013700" cy="914400"/>
                <a:chOff x="541" y="2533"/>
                <a:chExt cx="5048" cy="576"/>
              </a:xfrm>
            </p:grpSpPr>
            <p:sp>
              <p:nvSpPr>
                <p:cNvPr id="1947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84" y="2533"/>
                  <a:ext cx="312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>
                      <a:solidFill>
                        <a:schemeClr val="tx1"/>
                      </a:solidFill>
                    </a:rPr>
                    <a:t>给定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维向量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altLang="zh-CN" b="1" baseline="-250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,…, 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altLang="zh-CN" b="1" i="1" baseline="-250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和 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g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，集合</a:t>
                  </a:r>
                </a:p>
              </p:txBody>
            </p:sp>
            <p:pic>
              <p:nvPicPr>
                <p:cNvPr id="19476" name="Picture 3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" y="2841"/>
                  <a:ext cx="504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" name="组合 25"/>
            <p:cNvGrpSpPr>
              <a:grpSpLocks/>
            </p:cNvGrpSpPr>
            <p:nvPr/>
          </p:nvGrpSpPr>
          <p:grpSpPr bwMode="auto">
            <a:xfrm>
              <a:off x="647700" y="2057400"/>
              <a:ext cx="7835900" cy="457200"/>
              <a:chOff x="787400" y="4711700"/>
              <a:chExt cx="7835900" cy="457200"/>
            </a:xfrm>
          </p:grpSpPr>
          <p:sp>
            <p:nvSpPr>
              <p:cNvPr id="19473" name="Text Box 37"/>
              <p:cNvSpPr txBox="1">
                <a:spLocks noChangeArrowheads="1"/>
              </p:cNvSpPr>
              <p:nvPr/>
            </p:nvSpPr>
            <p:spPr bwMode="auto">
              <a:xfrm>
                <a:off x="787400" y="4711700"/>
                <a:ext cx="78359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是空集</a:t>
                </a:r>
                <a:r>
                  <a:rPr lang="zh-CN" altLang="en-US" b="1">
                    <a:solidFill>
                      <a:srgbClr val="7030A0"/>
                    </a:solidFill>
                  </a:rPr>
                  <a:t>当且仅当</a:t>
                </a:r>
                <a:r>
                  <a:rPr lang="zh-CN" altLang="en-US" b="1">
                    <a:solidFill>
                      <a:schemeClr val="tx1"/>
                    </a:solidFill>
                  </a:rPr>
                  <a:t>存在                                           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>
                    <a:solidFill>
                      <a:schemeClr val="tx1"/>
                    </a:solidFill>
                  </a:rPr>
                  <a:t>  使得</a:t>
                </a:r>
              </a:p>
            </p:txBody>
          </p:sp>
          <p:pic>
            <p:nvPicPr>
              <p:cNvPr id="19474" name="Picture 3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6500" y="4756150"/>
                <a:ext cx="31750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447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0" y="2520950"/>
              <a:ext cx="226060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1" name="TextBox 21"/>
          <p:cNvSpPr txBox="1">
            <a:spLocks noChangeArrowheads="1"/>
          </p:cNvSpPr>
          <p:nvPr/>
        </p:nvSpPr>
        <p:spPr bwMode="auto">
          <a:xfrm>
            <a:off x="5102174" y="2591226"/>
            <a:ext cx="3706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7030A0"/>
                </a:solidFill>
              </a:rPr>
              <a:t>择一</a:t>
            </a:r>
            <a:r>
              <a:rPr lang="en-US" altLang="zh-CN" b="1" dirty="0">
                <a:solidFill>
                  <a:srgbClr val="7030A0"/>
                </a:solidFill>
              </a:rPr>
              <a:t>(alternative)</a:t>
            </a:r>
            <a:r>
              <a:rPr lang="zh-CN" altLang="en-US" b="1" dirty="0">
                <a:solidFill>
                  <a:srgbClr val="7030A0"/>
                </a:solidFill>
              </a:rPr>
              <a:t>定理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4E0C34-6CE7-4DB4-9BE2-2AC0E3BBA717}"/>
              </a:ext>
            </a:extLst>
          </p:cNvPr>
          <p:cNvGrpSpPr/>
          <p:nvPr/>
        </p:nvGrpSpPr>
        <p:grpSpPr>
          <a:xfrm>
            <a:off x="606540" y="3877792"/>
            <a:ext cx="7597661" cy="2066037"/>
            <a:chOff x="606540" y="3877792"/>
            <a:chExt cx="7597661" cy="2066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606540" y="3877792"/>
                  <a:ext cx="759766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7030A0"/>
                      </a:solidFill>
                    </a:rPr>
                    <a:t>p.49</a:t>
                  </a:r>
                  <a:r>
                    <a:rPr lang="zh-CN" altLang="en-US" b="1" dirty="0">
                      <a:solidFill>
                        <a:srgbClr val="7030A0"/>
                      </a:solidFill>
                    </a:rPr>
                    <a:t>，习题</a:t>
                  </a:r>
                  <a:r>
                    <a:rPr lang="en-US" altLang="zh-CN" b="1" dirty="0">
                      <a:solidFill>
                        <a:srgbClr val="7030A0"/>
                      </a:solidFill>
                    </a:rPr>
                    <a:t>2.25  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endParaRPr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540" y="3877792"/>
                  <a:ext cx="759766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03" t="-14474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上下箭头 9"/>
            <p:cNvSpPr>
              <a:spLocks noChangeArrowheads="1"/>
            </p:cNvSpPr>
            <p:nvPr/>
          </p:nvSpPr>
          <p:spPr bwMode="auto">
            <a:xfrm>
              <a:off x="2204447" y="5051444"/>
              <a:ext cx="247650" cy="546100"/>
            </a:xfrm>
            <a:prstGeom prst="upDown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39799" y="4654724"/>
                  <a:ext cx="3065006" cy="468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⟹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𝒑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99" y="4654724"/>
                  <a:ext cx="3065006" cy="468205"/>
                </a:xfrm>
                <a:prstGeom prst="rect">
                  <a:avLst/>
                </a:prstGeom>
                <a:blipFill>
                  <a:blip r:embed="rId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73760" y="5475624"/>
                  <a:ext cx="3752181" cy="468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∃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𝐬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𝐭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760" y="5475624"/>
                  <a:ext cx="3752181" cy="468205"/>
                </a:xfrm>
                <a:prstGeom prst="rect">
                  <a:avLst/>
                </a:prstGeom>
                <a:blipFill>
                  <a:blip r:embed="rId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0">
                <a:extLst>
                  <a:ext uri="{FF2B5EF4-FFF2-40B4-BE49-F238E27FC236}">
                    <a16:creationId xmlns:a16="http://schemas.microsoft.com/office/drawing/2014/main" id="{7F1F6706-FEFC-4C4C-BB4B-90A8C10943B0}"/>
                  </a:ext>
                </a:extLst>
              </p:cNvPr>
              <p:cNvSpPr txBox="1"/>
              <p:nvPr/>
            </p:nvSpPr>
            <p:spPr>
              <a:xfrm>
                <a:off x="5275580" y="4686325"/>
                <a:ext cx="304795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  <a:ea typeface="Cambria Math"/>
                  </a:rPr>
                  <a:t>(I)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30">
                <a:extLst>
                  <a:ext uri="{FF2B5EF4-FFF2-40B4-BE49-F238E27FC236}">
                    <a16:creationId xmlns:a16="http://schemas.microsoft.com/office/drawing/2014/main" id="{7F1F6706-FEFC-4C4C-BB4B-90A8C109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80" y="4686325"/>
                <a:ext cx="3047950" cy="468205"/>
              </a:xfrm>
              <a:prstGeom prst="rect">
                <a:avLst/>
              </a:prstGeom>
              <a:blipFill>
                <a:blip r:embed="rId8"/>
                <a:stretch>
                  <a:fillRect l="-3000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4FE988-0E55-47D3-BFB4-A882A6BC44CA}"/>
              </a:ext>
            </a:extLst>
          </p:cNvPr>
          <p:cNvGrpSpPr/>
          <p:nvPr/>
        </p:nvGrpSpPr>
        <p:grpSpPr>
          <a:xfrm>
            <a:off x="4483701" y="5490691"/>
            <a:ext cx="4106143" cy="461665"/>
            <a:chOff x="4483701" y="5490691"/>
            <a:chExt cx="410614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7BE2E253-1733-49F3-A39E-3F3F396D0135}"/>
                    </a:ext>
                  </a:extLst>
                </p:cNvPr>
                <p:cNvSpPr txBox="1"/>
                <p:nvPr/>
              </p:nvSpPr>
              <p:spPr>
                <a:xfrm>
                  <a:off x="5169869" y="5490691"/>
                  <a:ext cx="34199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ea typeface="Cambria Math"/>
                    </a:rPr>
                    <a:t>(II)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𝐬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𝐭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𝑨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𝒈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30">
                  <a:extLst>
                    <a:ext uri="{FF2B5EF4-FFF2-40B4-BE49-F238E27FC236}">
                      <a16:creationId xmlns:a16="http://schemas.microsoft.com/office/drawing/2014/main" id="{7BE2E253-1733-49F3-A39E-3F3F396D0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869" y="5490691"/>
                  <a:ext cx="341997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674" t="-1066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D8C295A1-76BB-478E-B3FB-0C7C3CC730D6}"/>
                </a:ext>
              </a:extLst>
            </p:cNvPr>
            <p:cNvSpPr/>
            <p:nvPr/>
          </p:nvSpPr>
          <p:spPr bwMode="auto">
            <a:xfrm>
              <a:off x="4483701" y="5561811"/>
              <a:ext cx="728379" cy="342901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39763" y="285750"/>
            <a:ext cx="7843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6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点与闭凸集的分离定理及</a:t>
            </a:r>
            <a:r>
              <a:rPr kumimoji="0" lang="en-US" altLang="zh-CN" sz="3600" b="1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Farkas</a:t>
            </a:r>
            <a:r>
              <a:rPr kumimoji="0" lang="zh-CN" altLang="en-US" sz="36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引理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auto">
          <a:xfrm>
            <a:off x="639763" y="393700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70C0"/>
                </a:solidFill>
              </a:rPr>
              <a:t>Farkas</a:t>
            </a:r>
            <a:r>
              <a:rPr lang="zh-CN" altLang="en-US" b="1">
                <a:solidFill>
                  <a:srgbClr val="0070C0"/>
                </a:solidFill>
              </a:rPr>
              <a:t>引理</a:t>
            </a:r>
            <a:r>
              <a:rPr lang="en-US" altLang="zh-CN" b="1">
                <a:solidFill>
                  <a:srgbClr val="0070C0"/>
                </a:solidFill>
              </a:rPr>
              <a:t>(1902).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00100" y="952500"/>
            <a:ext cx="4219575" cy="457200"/>
            <a:chOff x="800100" y="952500"/>
            <a:chExt cx="4219575" cy="457200"/>
          </a:xfrm>
        </p:grpSpPr>
        <p:grpSp>
          <p:nvGrpSpPr>
            <p:cNvPr id="19482" name="组合 5"/>
            <p:cNvGrpSpPr>
              <a:grpSpLocks/>
            </p:cNvGrpSpPr>
            <p:nvPr/>
          </p:nvGrpSpPr>
          <p:grpSpPr bwMode="auto">
            <a:xfrm>
              <a:off x="800100" y="952500"/>
              <a:ext cx="4219575" cy="457200"/>
              <a:chOff x="800100" y="952500"/>
              <a:chExt cx="4219575" cy="457200"/>
            </a:xfrm>
          </p:grpSpPr>
          <p:sp>
            <p:nvSpPr>
              <p:cNvPr id="19484" name="Text Box 22"/>
              <p:cNvSpPr txBox="1">
                <a:spLocks noChangeArrowheads="1"/>
              </p:cNvSpPr>
              <p:nvPr/>
            </p:nvSpPr>
            <p:spPr bwMode="auto">
              <a:xfrm>
                <a:off x="800100" y="952500"/>
                <a:ext cx="3073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给定      中的向量</a:t>
                </a:r>
              </a:p>
            </p:txBody>
          </p:sp>
          <p:pic>
            <p:nvPicPr>
              <p:cNvPr id="19485" name="Picture 2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025" y="1068388"/>
                <a:ext cx="17716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483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350" y="1028700"/>
              <a:ext cx="4127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7400" y="1314450"/>
            <a:ext cx="5988050" cy="941388"/>
            <a:chOff x="787400" y="1441450"/>
            <a:chExt cx="5988050" cy="941388"/>
          </a:xfrm>
        </p:grpSpPr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787400" y="16510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19481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441450"/>
              <a:ext cx="5499100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5" name="Text Box 27"/>
          <p:cNvSpPr txBox="1">
            <a:spLocks noChangeArrowheads="1"/>
          </p:cNvSpPr>
          <p:nvPr/>
        </p:nvSpPr>
        <p:spPr bwMode="auto">
          <a:xfrm>
            <a:off x="7023100" y="1841500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闭凸锥！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41363" y="2268538"/>
            <a:ext cx="8069262" cy="830262"/>
            <a:chOff x="741363" y="2394803"/>
            <a:chExt cx="8069262" cy="830997"/>
          </a:xfrm>
        </p:grpSpPr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741363" y="2394803"/>
              <a:ext cx="80692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0070C0"/>
                  </a:solidFill>
                </a:rPr>
                <a:t>分离定理</a:t>
              </a:r>
              <a:r>
                <a:rPr lang="en-US" altLang="zh-CN" b="1">
                  <a:solidFill>
                    <a:srgbClr val="0070C0"/>
                  </a:solidFill>
                </a:rPr>
                <a:t>. </a:t>
              </a:r>
              <a:r>
                <a:rPr lang="zh-CN" altLang="en-US" b="1">
                  <a:solidFill>
                    <a:schemeClr val="tx1"/>
                  </a:solidFill>
                </a:rPr>
                <a:t>若向量             ，则存在超平面分离 </a:t>
              </a:r>
              <a:r>
                <a:rPr lang="en-US" altLang="zh-CN" b="1" i="1">
                  <a:solidFill>
                    <a:schemeClr val="tx1"/>
                  </a:solidFill>
                </a:rPr>
                <a:t>C </a:t>
              </a:r>
              <a:r>
                <a:rPr lang="zh-CN" altLang="en-US" b="1">
                  <a:solidFill>
                    <a:schemeClr val="tx1"/>
                  </a:solidFill>
                </a:rPr>
                <a:t>和 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zh-CN" altLang="en-US" b="1">
                  <a:solidFill>
                    <a:schemeClr val="tx1"/>
                  </a:solidFill>
                </a:rPr>
                <a:t>，即存在非零向量      使得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19478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000" y="2497138"/>
              <a:ext cx="914400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00" y="2921000"/>
              <a:ext cx="23187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3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005138"/>
            <a:ext cx="428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5338" y="3894138"/>
            <a:ext cx="8013700" cy="914400"/>
            <a:chOff x="541" y="2533"/>
            <a:chExt cx="5048" cy="576"/>
          </a:xfrm>
        </p:grpSpPr>
        <p:sp>
          <p:nvSpPr>
            <p:cNvPr id="19475" name="Text Box 36"/>
            <p:cNvSpPr txBox="1">
              <a:spLocks noChangeArrowheads="1"/>
            </p:cNvSpPr>
            <p:nvPr/>
          </p:nvSpPr>
          <p:spPr bwMode="auto">
            <a:xfrm>
              <a:off x="2084" y="2533"/>
              <a:ext cx="31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给定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zh-CN" altLang="en-US" b="1" dirty="0">
                  <a:solidFill>
                    <a:schemeClr val="tx1"/>
                  </a:solidFill>
                </a:rPr>
                <a:t>维向量</a:t>
              </a:r>
              <a:r>
                <a:rPr lang="en-US" altLang="zh-CN" b="1" i="1" dirty="0">
                  <a:solidFill>
                    <a:schemeClr val="tx1"/>
                  </a:solidFill>
                </a:rPr>
                <a:t>a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b="1" dirty="0">
                  <a:solidFill>
                    <a:schemeClr val="tx1"/>
                  </a:solidFill>
                </a:rPr>
                <a:t>,…,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a</a:t>
              </a:r>
              <a:r>
                <a:rPr lang="en-US" altLang="zh-CN" b="1" i="1" baseline="-25000" dirty="0">
                  <a:solidFill>
                    <a:schemeClr val="tx1"/>
                  </a:solidFill>
                </a:rPr>
                <a:t>m</a:t>
              </a:r>
              <a:r>
                <a:rPr lang="zh-CN" altLang="en-US" b="1" dirty="0">
                  <a:solidFill>
                    <a:schemeClr val="tx1"/>
                  </a:solidFill>
                </a:rPr>
                <a:t>和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g</a:t>
              </a:r>
              <a:r>
                <a:rPr lang="zh-CN" altLang="en-US" b="1" dirty="0">
                  <a:solidFill>
                    <a:schemeClr val="tx1"/>
                  </a:solidFill>
                </a:rPr>
                <a:t>，集合</a:t>
              </a:r>
            </a:p>
          </p:txBody>
        </p:sp>
        <p:pic>
          <p:nvPicPr>
            <p:cNvPr id="19476" name="Picture 3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" y="2841"/>
              <a:ext cx="50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647700" y="4914900"/>
            <a:ext cx="7835900" cy="457200"/>
            <a:chOff x="787400" y="4711700"/>
            <a:chExt cx="7835900" cy="457200"/>
          </a:xfrm>
        </p:grpSpPr>
        <p:sp>
          <p:nvSpPr>
            <p:cNvPr id="19473" name="Text Box 37"/>
            <p:cNvSpPr txBox="1">
              <a:spLocks noChangeArrowheads="1"/>
            </p:cNvSpPr>
            <p:nvPr/>
          </p:nvSpPr>
          <p:spPr bwMode="auto">
            <a:xfrm>
              <a:off x="787400" y="4711700"/>
              <a:ext cx="7835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是空集</a:t>
              </a:r>
              <a:r>
                <a:rPr lang="zh-CN" altLang="en-US" b="1">
                  <a:solidFill>
                    <a:srgbClr val="7030A0"/>
                  </a:solidFill>
                </a:rPr>
                <a:t>当且仅当</a:t>
              </a:r>
              <a:r>
                <a:rPr lang="zh-CN" altLang="en-US" b="1">
                  <a:solidFill>
                    <a:schemeClr val="tx1"/>
                  </a:solidFill>
                </a:rPr>
                <a:t>存在               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使得</a:t>
              </a:r>
            </a:p>
          </p:txBody>
        </p:sp>
        <p:pic>
          <p:nvPicPr>
            <p:cNvPr id="1947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500" y="4756150"/>
              <a:ext cx="31750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47" name="Picture 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5378450"/>
            <a:ext cx="2260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1"/>
          <p:cNvSpPr txBox="1">
            <a:spLocks noChangeArrowheads="1"/>
          </p:cNvSpPr>
          <p:nvPr/>
        </p:nvSpPr>
        <p:spPr bwMode="auto">
          <a:xfrm>
            <a:off x="5183186" y="5633392"/>
            <a:ext cx="3184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7030A0"/>
                </a:solidFill>
              </a:rPr>
              <a:t>择一定理</a:t>
            </a:r>
            <a:r>
              <a:rPr lang="en-US" altLang="zh-CN" b="1" dirty="0">
                <a:solidFill>
                  <a:srgbClr val="7030A0"/>
                </a:solidFill>
              </a:rPr>
              <a:t>(alternative)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4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8" name="Rectangle 14"/>
          <p:cNvSpPr>
            <a:spLocks noChangeArrowheads="1"/>
          </p:cNvSpPr>
          <p:nvPr/>
        </p:nvSpPr>
        <p:spPr bwMode="auto">
          <a:xfrm>
            <a:off x="584200" y="4179888"/>
            <a:ext cx="778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1"/>
                </a:solidFill>
              </a:rPr>
              <a:t>若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是局部极小点，</a:t>
            </a:r>
            <a:r>
              <a:rPr lang="zh-CN" altLang="en-US" b="1" dirty="0">
                <a:solidFill>
                  <a:srgbClr val="7030A0"/>
                </a:solidFill>
              </a:rPr>
              <a:t>且</a:t>
            </a:r>
            <a:r>
              <a:rPr lang="zh-CN" altLang="en-US" b="1" dirty="0">
                <a:solidFill>
                  <a:schemeClr val="tx1"/>
                </a:solidFill>
              </a:rPr>
              <a:t>在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处正则性假设 </a:t>
            </a:r>
            <a:r>
              <a:rPr lang="en-US" altLang="zh-CN" b="1" dirty="0">
                <a:solidFill>
                  <a:schemeClr val="tx1"/>
                </a:solidFill>
              </a:rPr>
              <a:t>1 </a:t>
            </a:r>
            <a:r>
              <a:rPr lang="zh-CN" altLang="en-US" b="1" dirty="0">
                <a:solidFill>
                  <a:schemeClr val="tx1"/>
                </a:solidFill>
              </a:rPr>
              <a:t>成立，则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22300" y="5969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70C0"/>
                </a:solidFill>
              </a:rPr>
              <a:t>Farkas</a:t>
            </a:r>
            <a:r>
              <a:rPr lang="zh-CN" altLang="en-US" b="1">
                <a:solidFill>
                  <a:srgbClr val="0070C0"/>
                </a:solidFill>
              </a:rPr>
              <a:t>引理</a:t>
            </a:r>
            <a:r>
              <a:rPr lang="en-US" altLang="zh-CN" b="1">
                <a:solidFill>
                  <a:srgbClr val="0070C0"/>
                </a:solidFill>
              </a:rPr>
              <a:t>.</a:t>
            </a:r>
          </a:p>
        </p:txBody>
      </p:sp>
      <p:grpSp>
        <p:nvGrpSpPr>
          <p:cNvPr id="20484" name="组合 27"/>
          <p:cNvGrpSpPr>
            <a:grpSpLocks/>
          </p:cNvGrpSpPr>
          <p:nvPr/>
        </p:nvGrpSpPr>
        <p:grpSpPr bwMode="auto">
          <a:xfrm>
            <a:off x="647700" y="1054100"/>
            <a:ext cx="8089900" cy="466725"/>
            <a:chOff x="660400" y="1219200"/>
            <a:chExt cx="8089900" cy="466725"/>
          </a:xfrm>
        </p:grpSpPr>
        <p:grpSp>
          <p:nvGrpSpPr>
            <p:cNvPr id="20515" name="Group 16"/>
            <p:cNvGrpSpPr>
              <a:grpSpLocks/>
            </p:cNvGrpSpPr>
            <p:nvPr/>
          </p:nvGrpSpPr>
          <p:grpSpPr bwMode="auto">
            <a:xfrm>
              <a:off x="660400" y="1219200"/>
              <a:ext cx="8089900" cy="457200"/>
              <a:chOff x="416" y="808"/>
              <a:chExt cx="5096" cy="288"/>
            </a:xfrm>
          </p:grpSpPr>
          <p:sp>
            <p:nvSpPr>
              <p:cNvPr id="20517" name="Text Box 4"/>
              <p:cNvSpPr txBox="1">
                <a:spLocks noChangeArrowheads="1"/>
              </p:cNvSpPr>
              <p:nvPr/>
            </p:nvSpPr>
            <p:spPr bwMode="auto">
              <a:xfrm>
                <a:off x="416" y="808"/>
                <a:ext cx="50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给定       中的向量                                                     ，则集合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18" name="Picture 1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" y="858"/>
                <a:ext cx="257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6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1271588"/>
              <a:ext cx="3975100" cy="41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03363"/>
            <a:ext cx="824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06425" y="2014538"/>
            <a:ext cx="7470775" cy="1236662"/>
            <a:chOff x="382" y="1269"/>
            <a:chExt cx="4706" cy="779"/>
          </a:xfrm>
        </p:grpSpPr>
        <p:grpSp>
          <p:nvGrpSpPr>
            <p:cNvPr id="20510" name="组合 28"/>
            <p:cNvGrpSpPr>
              <a:grpSpLocks/>
            </p:cNvGrpSpPr>
            <p:nvPr/>
          </p:nvGrpSpPr>
          <p:grpSpPr bwMode="auto">
            <a:xfrm>
              <a:off x="382" y="1269"/>
              <a:ext cx="4706" cy="299"/>
              <a:chOff x="606425" y="2446338"/>
              <a:chExt cx="7470775" cy="474662"/>
            </a:xfrm>
          </p:grpSpPr>
          <p:sp>
            <p:nvSpPr>
              <p:cNvPr id="20512" name="Text Box 9"/>
              <p:cNvSpPr txBox="1">
                <a:spLocks noChangeArrowheads="1"/>
              </p:cNvSpPr>
              <p:nvPr/>
            </p:nvSpPr>
            <p:spPr bwMode="auto">
              <a:xfrm>
                <a:off x="606425" y="2446338"/>
                <a:ext cx="58864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是空集当且仅当存在</a:t>
                </a:r>
              </a:p>
            </p:txBody>
          </p:sp>
          <p:sp>
            <p:nvSpPr>
              <p:cNvPr id="20513" name="Text Box 11"/>
              <p:cNvSpPr txBox="1">
                <a:spLocks noChangeArrowheads="1"/>
              </p:cNvSpPr>
              <p:nvPr/>
            </p:nvSpPr>
            <p:spPr bwMode="auto">
              <a:xfrm>
                <a:off x="7150100" y="2463800"/>
                <a:ext cx="9271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>
                    <a:solidFill>
                      <a:schemeClr val="tx1"/>
                    </a:solidFill>
                  </a:rPr>
                  <a:t>使得</a:t>
                </a:r>
              </a:p>
            </p:txBody>
          </p:sp>
          <p:pic>
            <p:nvPicPr>
              <p:cNvPr id="20514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9013" y="2513194"/>
                <a:ext cx="3659187" cy="387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1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" y="1576"/>
              <a:ext cx="2627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96900" y="6146800"/>
            <a:ext cx="7010400" cy="457200"/>
            <a:chOff x="448" y="2648"/>
            <a:chExt cx="4416" cy="288"/>
          </a:xfrm>
        </p:grpSpPr>
        <p:sp>
          <p:nvSpPr>
            <p:cNvPr id="20506" name="Text Box 22"/>
            <p:cNvSpPr txBox="1">
              <a:spLocks noChangeArrowheads="1"/>
            </p:cNvSpPr>
            <p:nvPr/>
          </p:nvSpPr>
          <p:spPr bwMode="auto">
            <a:xfrm>
              <a:off x="448" y="2648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当                     ，有                        此时令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.  </a:t>
              </a:r>
            </a:p>
          </p:txBody>
        </p:sp>
        <p:pic>
          <p:nvPicPr>
            <p:cNvPr id="20507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2703"/>
              <a:ext cx="9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" y="2688"/>
              <a:ext cx="10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2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2697"/>
              <a:ext cx="604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84200" y="3276600"/>
            <a:ext cx="535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由</a:t>
            </a:r>
            <a:r>
              <a:rPr lang="en-US" altLang="zh-CN" b="1">
                <a:solidFill>
                  <a:srgbClr val="7030A0"/>
                </a:solidFill>
              </a:rPr>
              <a:t>Farkas</a:t>
            </a:r>
            <a:r>
              <a:rPr lang="zh-CN" altLang="en-US" b="1">
                <a:solidFill>
                  <a:srgbClr val="7030A0"/>
                </a:solidFill>
              </a:rPr>
              <a:t>引理</a:t>
            </a:r>
            <a:r>
              <a:rPr lang="zh-CN" altLang="en-US" b="1">
                <a:solidFill>
                  <a:schemeClr val="tx1"/>
                </a:solidFill>
              </a:rPr>
              <a:t>可以证明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条件：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84200" y="3721100"/>
            <a:ext cx="5105400" cy="457200"/>
            <a:chOff x="384" y="1176"/>
            <a:chExt cx="3216" cy="288"/>
          </a:xfrm>
        </p:grpSpPr>
        <p:sp>
          <p:nvSpPr>
            <p:cNvPr id="20504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0505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68" name="Picture 3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90713" y="5408613"/>
            <a:ext cx="4560887" cy="758825"/>
          </a:xfrm>
          <a:prstGeom prst="rect">
            <a:avLst/>
          </a:prstGeom>
          <a:solidFill>
            <a:schemeClr val="accent1">
              <a:alpha val="70000"/>
            </a:schemeClr>
          </a:solidFill>
          <a:ln w="9525">
            <a:solidFill>
              <a:srgbClr val="FFCCFF">
                <a:alpha val="53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87713" y="4579938"/>
            <a:ext cx="1890712" cy="466725"/>
            <a:chOff x="2071" y="2885"/>
            <a:chExt cx="1191" cy="294"/>
          </a:xfrm>
        </p:grpSpPr>
        <p:pic>
          <p:nvPicPr>
            <p:cNvPr id="20499" name="Picture 3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" y="2963"/>
              <a:ext cx="7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00" name="Group 37"/>
            <p:cNvGrpSpPr>
              <a:grpSpLocks noChangeAspect="1"/>
            </p:cNvGrpSpPr>
            <p:nvPr/>
          </p:nvGrpSpPr>
          <p:grpSpPr bwMode="auto">
            <a:xfrm>
              <a:off x="2819" y="2885"/>
              <a:ext cx="443" cy="294"/>
              <a:chOff x="2507" y="2941"/>
              <a:chExt cx="443" cy="294"/>
            </a:xfrm>
          </p:grpSpPr>
          <p:sp>
            <p:nvSpPr>
              <p:cNvPr id="20501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2507" y="2960"/>
                <a:ext cx="443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Rectangle 38"/>
              <p:cNvSpPr>
                <a:spLocks noChangeArrowheads="1"/>
              </p:cNvSpPr>
              <p:nvPr/>
            </p:nvSpPr>
            <p:spPr bwMode="auto">
              <a:xfrm>
                <a:off x="2540" y="2966"/>
                <a:ext cx="1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rgbClr val="000000"/>
                    </a:solidFill>
                  </a:rPr>
                  <a:t>= </a:t>
                </a:r>
                <a:endParaRPr lang="en-US" altLang="zh-CN"/>
              </a:p>
            </p:txBody>
          </p:sp>
          <p:sp>
            <p:nvSpPr>
              <p:cNvPr id="20503" name="Rectangle 39"/>
              <p:cNvSpPr>
                <a:spLocks noChangeArrowheads="1"/>
              </p:cNvSpPr>
              <p:nvPr/>
            </p:nvSpPr>
            <p:spPr bwMode="auto">
              <a:xfrm>
                <a:off x="2720" y="2941"/>
                <a:ext cx="18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rgbClr val="000000"/>
                    </a:solidFill>
                    <a:latin typeface="Symbol" pitchFamily="18" charset="2"/>
                  </a:rPr>
                  <a:t>Æ</a:t>
                </a:r>
                <a:endParaRPr lang="en-US" altLang="zh-CN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584200" y="4902200"/>
            <a:ext cx="7823200" cy="512763"/>
            <a:chOff x="368" y="3088"/>
            <a:chExt cx="4928" cy="323"/>
          </a:xfrm>
        </p:grpSpPr>
        <p:sp>
          <p:nvSpPr>
            <p:cNvPr id="20493" name="Text Box 38"/>
            <p:cNvSpPr txBox="1">
              <a:spLocks noChangeArrowheads="1"/>
            </p:cNvSpPr>
            <p:nvPr/>
          </p:nvSpPr>
          <p:spPr bwMode="auto">
            <a:xfrm>
              <a:off x="2952" y="308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且</a:t>
              </a:r>
            </a:p>
          </p:txBody>
        </p:sp>
        <p:grpSp>
          <p:nvGrpSpPr>
            <p:cNvPr id="20494" name="Group 42"/>
            <p:cNvGrpSpPr>
              <a:grpSpLocks/>
            </p:cNvGrpSpPr>
            <p:nvPr/>
          </p:nvGrpSpPr>
          <p:grpSpPr bwMode="auto">
            <a:xfrm>
              <a:off x="368" y="3112"/>
              <a:ext cx="4928" cy="299"/>
              <a:chOff x="360" y="3072"/>
              <a:chExt cx="4928" cy="299"/>
            </a:xfrm>
          </p:grpSpPr>
          <p:sp>
            <p:nvSpPr>
              <p:cNvPr id="20495" name="Rectangle 40"/>
              <p:cNvSpPr>
                <a:spLocks noChangeArrowheads="1"/>
              </p:cNvSpPr>
              <p:nvPr/>
            </p:nvSpPr>
            <p:spPr bwMode="auto">
              <a:xfrm>
                <a:off x="360" y="3083"/>
                <a:ext cx="2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pPr eaLnBrk="0" hangingPunct="0"/>
                <a:r>
                  <a:rPr lang="zh-CN" altLang="en-US" b="1">
                    <a:solidFill>
                      <a:schemeClr val="tx1"/>
                    </a:solidFill>
                  </a:rPr>
                  <a:t>由</a:t>
                </a:r>
                <a:r>
                  <a:rPr lang="en-US" altLang="zh-CN" b="1">
                    <a:solidFill>
                      <a:schemeClr val="tx1"/>
                    </a:solidFill>
                  </a:rPr>
                  <a:t>Farkas</a:t>
                </a:r>
                <a:r>
                  <a:rPr lang="zh-CN" altLang="en-US" b="1">
                    <a:solidFill>
                      <a:schemeClr val="tx1"/>
                    </a:solidFill>
                  </a:rPr>
                  <a:t>引理，存在                                                       </a:t>
                </a:r>
              </a:p>
            </p:txBody>
          </p:sp>
          <p:pic>
            <p:nvPicPr>
              <p:cNvPr id="20496" name="Picture 3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6" y="3127"/>
                <a:ext cx="716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" name="Picture 37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240" y="3101"/>
                <a:ext cx="1392" cy="244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9525">
                <a:solidFill>
                  <a:srgbClr val="FFCCFF">
                    <a:alpha val="53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0498" name="Text Box 41"/>
              <p:cNvSpPr txBox="1">
                <a:spLocks noChangeArrowheads="1"/>
              </p:cNvSpPr>
              <p:nvPr/>
            </p:nvSpPr>
            <p:spPr bwMode="auto">
              <a:xfrm>
                <a:off x="4560" y="3072"/>
                <a:ext cx="72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，使得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8" grpId="0"/>
      <p:bldP spid="184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70C0"/>
                </a:solidFill>
                <a:ea typeface="大黑体"/>
                <a:cs typeface="大黑体"/>
              </a:rPr>
              <a:t>一阶必要条件：</a:t>
            </a:r>
            <a:r>
              <a:rPr lang="en-US" altLang="zh-CN" sz="3200" b="1">
                <a:solidFill>
                  <a:srgbClr val="0070C0"/>
                </a:solidFill>
                <a:ea typeface="大黑体"/>
                <a:cs typeface="大黑体"/>
              </a:rPr>
              <a:t>KKT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条件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673100" y="1419225"/>
            <a:ext cx="7785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70C0"/>
                </a:solidFill>
              </a:rPr>
              <a:t> </a:t>
            </a:r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>
                <a:solidFill>
                  <a:srgbClr val="0070C0"/>
                </a:solidFill>
              </a:rPr>
              <a:t>(</a:t>
            </a:r>
            <a:r>
              <a:rPr lang="zh-CN" altLang="en-US" b="1">
                <a:solidFill>
                  <a:srgbClr val="0070C0"/>
                </a:solidFill>
              </a:rPr>
              <a:t>一阶条件</a:t>
            </a:r>
            <a:r>
              <a:rPr lang="en-US" altLang="zh-CN" b="1">
                <a:solidFill>
                  <a:srgbClr val="0070C0"/>
                </a:solidFill>
              </a:rPr>
              <a:t>). </a:t>
            </a:r>
            <a:r>
              <a:rPr lang="zh-CN" altLang="en-US" b="1">
                <a:solidFill>
                  <a:schemeClr val="tx1"/>
                </a:solidFill>
              </a:rPr>
              <a:t>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是局部极小点，且在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处正则性假设 </a:t>
            </a:r>
            <a:r>
              <a:rPr lang="en-US" altLang="zh-CN" b="1">
                <a:solidFill>
                  <a:schemeClr val="tx1"/>
                </a:solidFill>
              </a:rPr>
              <a:t>1 </a:t>
            </a:r>
            <a:r>
              <a:rPr lang="zh-CN" altLang="en-US" b="1">
                <a:solidFill>
                  <a:schemeClr val="tx1"/>
                </a:solidFill>
              </a:rPr>
              <a:t>成立，则存在</a:t>
            </a:r>
            <a:r>
              <a:rPr lang="en-US" altLang="zh-CN" b="1">
                <a:solidFill>
                  <a:schemeClr val="tx1"/>
                </a:solidFill>
              </a:rPr>
              <a:t>Lagrange</a:t>
            </a:r>
            <a:r>
              <a:rPr lang="zh-CN" altLang="en-US" b="1">
                <a:solidFill>
                  <a:schemeClr val="tx1"/>
                </a:solidFill>
              </a:rPr>
              <a:t>乘子      使得             满足</a:t>
            </a:r>
          </a:p>
        </p:txBody>
      </p:sp>
      <p:pic>
        <p:nvPicPr>
          <p:cNvPr id="2150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1893888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11200" y="5184775"/>
            <a:ext cx="810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>
                <a:solidFill>
                  <a:srgbClr val="0070C0"/>
                </a:solidFill>
              </a:rPr>
              <a:t>(*****)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设 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是约束问题的局部极小点，且</a:t>
            </a:r>
            <a:r>
              <a:rPr lang="zh-CN" altLang="en-US" b="1">
                <a:solidFill>
                  <a:srgbClr val="7030A0"/>
                </a:solidFill>
              </a:rPr>
              <a:t>在 </a:t>
            </a:r>
            <a:r>
              <a:rPr lang="en-US" altLang="zh-CN" b="1" i="1">
                <a:solidFill>
                  <a:srgbClr val="7030A0"/>
                </a:solidFill>
              </a:rPr>
              <a:t>x</a:t>
            </a:r>
            <a:r>
              <a:rPr lang="en-US" altLang="zh-CN" b="1">
                <a:solidFill>
                  <a:srgbClr val="7030A0"/>
                </a:solidFill>
              </a:rPr>
              <a:t>* </a:t>
            </a:r>
            <a:r>
              <a:rPr lang="zh-CN" altLang="en-US" b="1">
                <a:solidFill>
                  <a:srgbClr val="7030A0"/>
                </a:solidFill>
              </a:rPr>
              <a:t>处</a:t>
            </a:r>
            <a:r>
              <a:rPr lang="en-US" altLang="zh-CN" b="1">
                <a:solidFill>
                  <a:srgbClr val="7030A0"/>
                </a:solidFill>
              </a:rPr>
              <a:t>LCQ</a:t>
            </a:r>
            <a:r>
              <a:rPr lang="zh-CN" altLang="en-US" b="1">
                <a:solidFill>
                  <a:srgbClr val="7030A0"/>
                </a:solidFill>
              </a:rPr>
              <a:t>或者</a:t>
            </a:r>
            <a:r>
              <a:rPr lang="en-US" altLang="zh-CN" b="1">
                <a:solidFill>
                  <a:srgbClr val="7030A0"/>
                </a:solidFill>
              </a:rPr>
              <a:t>LICQ</a:t>
            </a:r>
            <a:r>
              <a:rPr lang="zh-CN" altLang="en-US" b="1">
                <a:solidFill>
                  <a:srgbClr val="7030A0"/>
                </a:solidFill>
              </a:rPr>
              <a:t>成立</a:t>
            </a:r>
            <a:r>
              <a:rPr lang="en-US" altLang="zh-CN" b="1">
                <a:solidFill>
                  <a:schemeClr val="tx1"/>
                </a:solidFill>
              </a:rPr>
              <a:t>,  </a:t>
            </a:r>
            <a:r>
              <a:rPr lang="zh-CN" altLang="en-US" b="1">
                <a:solidFill>
                  <a:schemeClr val="tx1"/>
                </a:solidFill>
              </a:rPr>
              <a:t>则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满足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</a:t>
            </a:r>
            <a:r>
              <a:rPr lang="en-US" altLang="zh-CN" b="1">
                <a:solidFill>
                  <a:schemeClr val="tx1"/>
                </a:solidFill>
              </a:rPr>
              <a:t>.   </a:t>
            </a:r>
            <a:endParaRPr lang="en-US" altLang="zh-CN" b="1">
              <a:solidFill>
                <a:srgbClr val="C00000"/>
              </a:solidFill>
            </a:endParaRPr>
          </a:p>
        </p:txBody>
      </p:sp>
      <p:pic>
        <p:nvPicPr>
          <p:cNvPr id="2151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1879600"/>
            <a:ext cx="9191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220913"/>
            <a:ext cx="3552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18"/>
          <p:cNvGrpSpPr>
            <a:grpSpLocks/>
          </p:cNvGrpSpPr>
          <p:nvPr/>
        </p:nvGrpSpPr>
        <p:grpSpPr bwMode="auto">
          <a:xfrm>
            <a:off x="762000" y="977900"/>
            <a:ext cx="5105400" cy="457200"/>
            <a:chOff x="384" y="1176"/>
            <a:chExt cx="3216" cy="288"/>
          </a:xfrm>
        </p:grpSpPr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151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8191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关于正则性假设</a:t>
            </a:r>
            <a:r>
              <a:rPr lang="en-US" altLang="zh-CN" sz="3600" b="1" dirty="0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1</a:t>
            </a:r>
            <a:endParaRPr lang="en-US" altLang="zh-CN" sz="3200" b="1" dirty="0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14388" y="2032000"/>
            <a:ext cx="798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rgbClr val="0070C0"/>
                </a:solidFill>
                <a:latin typeface="Arial" pitchFamily="34" charset="0"/>
              </a:rPr>
              <a:t>例</a:t>
            </a:r>
            <a:r>
              <a:rPr kumimoji="0" lang="en-US" altLang="zh-CN" b="1" dirty="0">
                <a:solidFill>
                  <a:srgbClr val="0070C0"/>
                </a:solidFill>
                <a:latin typeface="Arial" pitchFamily="34" charset="0"/>
              </a:rPr>
              <a:t>.  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考虑约束条件                           在 </a:t>
            </a:r>
            <a:r>
              <a:rPr kumimoji="0" lang="en-US" altLang="zh-CN" b="1" i="1" dirty="0">
                <a:solidFill>
                  <a:schemeClr val="tx1"/>
                </a:solidFill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* = (0, 0)</a:t>
            </a:r>
            <a:r>
              <a:rPr kumimoji="0" lang="en-US" altLang="zh-CN" b="1" baseline="300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的情况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068513"/>
            <a:ext cx="218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18"/>
          <p:cNvGrpSpPr>
            <a:grpSpLocks/>
          </p:cNvGrpSpPr>
          <p:nvPr/>
        </p:nvGrpSpPr>
        <p:grpSpPr bwMode="auto">
          <a:xfrm>
            <a:off x="812800" y="1511300"/>
            <a:ext cx="5105400" cy="457200"/>
            <a:chOff x="384" y="1176"/>
            <a:chExt cx="3216" cy="288"/>
          </a:xfrm>
        </p:grpSpPr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2537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C1231E0C-1474-4F80-9F30-0995D02E8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1302" y="2534265"/>
                <a:ext cx="38941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pt-BR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C1231E0C-1474-4F80-9F30-0995D02E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1302" y="2534265"/>
                <a:ext cx="3894138" cy="461665"/>
              </a:xfrm>
              <a:prstGeom prst="rect">
                <a:avLst/>
              </a:prstGeom>
              <a:blipFill>
                <a:blip r:embed="rId4"/>
                <a:stretch>
                  <a:fillRect l="-2034" t="-14667" b="-2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7">
            <a:extLst>
              <a:ext uri="{FF2B5EF4-FFF2-40B4-BE49-F238E27FC236}">
                <a16:creationId xmlns:a16="http://schemas.microsoft.com/office/drawing/2014/main" id="{A3F75ACF-BFAF-4575-89CC-7FB37375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284" y="2952422"/>
            <a:ext cx="6436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考虑最优解均为</a:t>
            </a:r>
            <a:r>
              <a:rPr kumimoji="0" lang="en-US" altLang="zh-CN" b="1" i="1" dirty="0">
                <a:solidFill>
                  <a:schemeClr val="tx1"/>
                </a:solidFill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* = (0, 0)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的两个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56AFCC-18B7-42FE-8D6F-3817626B705F}"/>
              </a:ext>
            </a:extLst>
          </p:cNvPr>
          <p:cNvGrpSpPr/>
          <p:nvPr/>
        </p:nvGrpSpPr>
        <p:grpSpPr>
          <a:xfrm>
            <a:off x="1829752" y="3379788"/>
            <a:ext cx="4693603" cy="884238"/>
            <a:chOff x="1829752" y="3633788"/>
            <a:chExt cx="4693603" cy="884238"/>
          </a:xfrm>
        </p:grpSpPr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608580" y="3633788"/>
              <a:ext cx="3914775" cy="884238"/>
              <a:chOff x="536" y="632"/>
              <a:chExt cx="2466" cy="557"/>
            </a:xfrm>
          </p:grpSpPr>
          <p:pic>
            <p:nvPicPr>
              <p:cNvPr id="22541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" y="913"/>
                <a:ext cx="150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42" name="Text Box 20"/>
              <p:cNvSpPr txBox="1">
                <a:spLocks noChangeArrowheads="1"/>
              </p:cNvSpPr>
              <p:nvPr/>
            </p:nvSpPr>
            <p:spPr bwMode="auto">
              <a:xfrm>
                <a:off x="536" y="632"/>
                <a:ext cx="1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minimize 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2</a:t>
                </a:r>
              </a:p>
            </p:txBody>
          </p:sp>
          <p:sp>
            <p:nvSpPr>
              <p:cNvPr id="22543" name="Text Box 21"/>
              <p:cNvSpPr txBox="1">
                <a:spLocks noChangeArrowheads="1"/>
              </p:cNvSpPr>
              <p:nvPr/>
            </p:nvSpPr>
            <p:spPr bwMode="auto">
              <a:xfrm>
                <a:off x="544" y="896"/>
                <a:ext cx="10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subject to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4997B1D-F48D-45C2-9584-87434E894419}"/>
                </a:ext>
              </a:extLst>
            </p:cNvPr>
            <p:cNvSpPr txBox="1"/>
            <p:nvPr/>
          </p:nvSpPr>
          <p:spPr>
            <a:xfrm>
              <a:off x="1829752" y="3838853"/>
              <a:ext cx="99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(P1)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7B3D52-62F1-4F44-9051-A918B49D0B07}"/>
              </a:ext>
            </a:extLst>
          </p:cNvPr>
          <p:cNvGrpSpPr/>
          <p:nvPr/>
        </p:nvGrpSpPr>
        <p:grpSpPr>
          <a:xfrm>
            <a:off x="1803400" y="4216400"/>
            <a:ext cx="4727575" cy="884238"/>
            <a:chOff x="1813560" y="4775200"/>
            <a:chExt cx="4727575" cy="884238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2626360" y="4775200"/>
              <a:ext cx="3914775" cy="884238"/>
              <a:chOff x="3128" y="632"/>
              <a:chExt cx="2466" cy="557"/>
            </a:xfrm>
          </p:grpSpPr>
          <p:pic>
            <p:nvPicPr>
              <p:cNvPr id="22538" name="Picture 2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" y="913"/>
                <a:ext cx="150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39" name="Text Box 24"/>
              <p:cNvSpPr txBox="1">
                <a:spLocks noChangeArrowheads="1"/>
              </p:cNvSpPr>
              <p:nvPr/>
            </p:nvSpPr>
            <p:spPr bwMode="auto">
              <a:xfrm>
                <a:off x="3128" y="632"/>
                <a:ext cx="1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minimize  </a:t>
                </a:r>
                <a:r>
                  <a:rPr lang="en-US" altLang="zh-CN" b="1" i="1" dirty="0"/>
                  <a:t>x</a:t>
                </a:r>
                <a:r>
                  <a:rPr lang="en-US" altLang="zh-CN" b="1" baseline="-25000" dirty="0"/>
                  <a:t>1</a:t>
                </a:r>
              </a:p>
            </p:txBody>
          </p:sp>
          <p:sp>
            <p:nvSpPr>
              <p:cNvPr id="22540" name="Text Box 25"/>
              <p:cNvSpPr txBox="1">
                <a:spLocks noChangeArrowheads="1"/>
              </p:cNvSpPr>
              <p:nvPr/>
            </p:nvSpPr>
            <p:spPr bwMode="auto">
              <a:xfrm>
                <a:off x="3136" y="896"/>
                <a:ext cx="10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subject to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FC0612-DFD5-4C5B-91F9-753EC37C3999}"/>
                </a:ext>
              </a:extLst>
            </p:cNvPr>
            <p:cNvSpPr txBox="1"/>
            <p:nvPr/>
          </p:nvSpPr>
          <p:spPr>
            <a:xfrm>
              <a:off x="1813560" y="4981864"/>
              <a:ext cx="80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(P2)</a:t>
              </a:r>
              <a:endParaRPr lang="zh-CN" altLang="en-US" dirty="0"/>
            </a:p>
          </p:txBody>
        </p:sp>
      </p:grpSp>
      <p:sp>
        <p:nvSpPr>
          <p:cNvPr id="25" name="Text Box 7">
            <a:extLst>
              <a:ext uri="{FF2B5EF4-FFF2-40B4-BE49-F238E27FC236}">
                <a16:creationId xmlns:a16="http://schemas.microsoft.com/office/drawing/2014/main" id="{E5E7B91F-8E5B-4EA1-AD3D-A7B123E6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56" y="5276504"/>
            <a:ext cx="711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(P1)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b="1" i="1" dirty="0">
                <a:solidFill>
                  <a:schemeClr val="tx1"/>
                </a:solidFill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*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处满足正则性假设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从而存在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9DA75985-D9C6-46AB-BD4F-56B242B7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56" y="5762905"/>
            <a:ext cx="7883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(P2)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处满足正则性假设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易验证不存在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635000" y="2260600"/>
            <a:ext cx="7531100" cy="1200150"/>
            <a:chOff x="647700" y="1739721"/>
            <a:chExt cx="7531100" cy="1200329"/>
          </a:xfrm>
        </p:grpSpPr>
        <p:grpSp>
          <p:nvGrpSpPr>
            <p:cNvPr id="23570" name="组合 33"/>
            <p:cNvGrpSpPr>
              <a:grpSpLocks/>
            </p:cNvGrpSpPr>
            <p:nvPr/>
          </p:nvGrpSpPr>
          <p:grpSpPr bwMode="auto">
            <a:xfrm>
              <a:off x="647700" y="1739721"/>
              <a:ext cx="7531100" cy="1200329"/>
              <a:chOff x="647700" y="1765121"/>
              <a:chExt cx="7531100" cy="1200508"/>
            </a:xfrm>
          </p:grpSpPr>
          <p:sp>
            <p:nvSpPr>
              <p:cNvPr id="23572" name="Text Box 24"/>
              <p:cNvSpPr txBox="1">
                <a:spLocks noChangeArrowheads="1"/>
              </p:cNvSpPr>
              <p:nvPr/>
            </p:nvSpPr>
            <p:spPr bwMode="auto">
              <a:xfrm>
                <a:off x="647700" y="1765121"/>
                <a:ext cx="7531100" cy="1200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定理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二阶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必要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设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*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是问题的局部极小点，且满足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KKT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条件，设对应的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Lagrange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乘子为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 则对任一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序列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可行方向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p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，必有                      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      </a:t>
                </a:r>
              </a:p>
            </p:txBody>
          </p:sp>
          <p:pic>
            <p:nvPicPr>
              <p:cNvPr id="23573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2222498"/>
                <a:ext cx="3556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357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576" y="2522809"/>
              <a:ext cx="1609724" cy="38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819150" y="139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等式约束问题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--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二阶条件</a:t>
            </a:r>
          </a:p>
        </p:txBody>
      </p: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635000" y="5003800"/>
            <a:ext cx="7531100" cy="830263"/>
            <a:chOff x="635000" y="4889500"/>
            <a:chExt cx="7531100" cy="830997"/>
          </a:xfrm>
        </p:grpSpPr>
        <p:sp>
          <p:nvSpPr>
            <p:cNvPr id="23568" name="Text Box 24"/>
            <p:cNvSpPr txBox="1">
              <a:spLocks noChangeArrowheads="1"/>
            </p:cNvSpPr>
            <p:nvPr/>
          </p:nvSpPr>
          <p:spPr bwMode="auto">
            <a:xfrm>
              <a:off x="635000" y="4889500"/>
              <a:ext cx="75311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定理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zh-CN" altLang="en-US" b="1">
                  <a:solidFill>
                    <a:schemeClr val="tx1"/>
                  </a:solidFill>
                </a:rPr>
                <a:t>二阶</a:t>
              </a:r>
              <a:r>
                <a:rPr lang="zh-CN" altLang="en-US" b="1">
                  <a:solidFill>
                    <a:srgbClr val="7030A0"/>
                  </a:solidFill>
                </a:rPr>
                <a:t>充分</a:t>
              </a:r>
              <a:r>
                <a:rPr lang="zh-CN" altLang="en-US" b="1">
                  <a:solidFill>
                    <a:schemeClr val="tx1"/>
                  </a:solidFill>
                </a:rPr>
                <a:t>条件</a:t>
              </a:r>
              <a:r>
                <a:rPr lang="en-US" altLang="zh-CN" b="1">
                  <a:solidFill>
                    <a:schemeClr val="tx1"/>
                  </a:solidFill>
                </a:rPr>
                <a:t>)</a:t>
              </a:r>
              <a:r>
                <a:rPr lang="zh-CN" altLang="en-US" b="1">
                  <a:solidFill>
                    <a:schemeClr val="tx1"/>
                  </a:solidFill>
                </a:rPr>
                <a:t> 设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* </a:t>
              </a:r>
              <a:r>
                <a:rPr lang="zh-CN" altLang="en-US" b="1">
                  <a:solidFill>
                    <a:schemeClr val="tx1"/>
                  </a:solidFill>
                </a:rPr>
                <a:t>是问题的</a:t>
              </a:r>
              <a:r>
                <a:rPr lang="en-US" altLang="zh-CN" b="1">
                  <a:solidFill>
                    <a:schemeClr val="tx1"/>
                  </a:solidFill>
                </a:rPr>
                <a:t>KKT</a:t>
              </a:r>
              <a:r>
                <a:rPr lang="zh-CN" altLang="en-US" b="1">
                  <a:solidFill>
                    <a:schemeClr val="tx1"/>
                  </a:solidFill>
                </a:rPr>
                <a:t>点，对应的</a:t>
              </a: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乘子为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若条件</a:t>
              </a:r>
            </a:p>
          </p:txBody>
        </p:sp>
        <p:pic>
          <p:nvPicPr>
            <p:cNvPr id="23569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5334000"/>
              <a:ext cx="355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TextBox 31"/>
          <p:cNvSpPr txBox="1">
            <a:spLocks noChangeArrowheads="1"/>
          </p:cNvSpPr>
          <p:nvPr/>
        </p:nvSpPr>
        <p:spPr bwMode="auto">
          <a:xfrm>
            <a:off x="723900" y="6146800"/>
            <a:ext cx="558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成立，则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是问题的严格局部极小点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355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923925"/>
            <a:ext cx="48291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736725"/>
            <a:ext cx="244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1743075"/>
            <a:ext cx="3602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25"/>
          <p:cNvSpPr txBox="1">
            <a:spLocks noChangeArrowheads="1"/>
          </p:cNvSpPr>
          <p:nvPr/>
        </p:nvSpPr>
        <p:spPr bwMode="auto">
          <a:xfrm>
            <a:off x="1206500" y="16383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7700" y="3594100"/>
            <a:ext cx="7696200" cy="1200150"/>
            <a:chOff x="647700" y="3594100"/>
            <a:chExt cx="7696200" cy="1200150"/>
          </a:xfrm>
        </p:grpSpPr>
        <p:sp>
          <p:nvSpPr>
            <p:cNvPr id="3" name="Text Box 24"/>
            <p:cNvSpPr txBox="1">
              <a:spLocks noChangeArrowheads="1"/>
            </p:cNvSpPr>
            <p:nvPr/>
          </p:nvSpPr>
          <p:spPr bwMode="auto">
            <a:xfrm>
              <a:off x="647700" y="3594100"/>
              <a:ext cx="7696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二阶</a:t>
              </a:r>
              <a:r>
                <a:rPr lang="zh-CN" altLang="en-US" b="1" dirty="0">
                  <a:solidFill>
                    <a:srgbClr val="7030A0"/>
                  </a:solidFill>
                </a:rPr>
                <a:t>必要</a:t>
              </a:r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. </a:t>
              </a:r>
              <a:r>
                <a:rPr lang="zh-CN" altLang="en-US" b="1" dirty="0">
                  <a:solidFill>
                    <a:schemeClr val="tx1"/>
                  </a:solidFill>
                </a:rPr>
                <a:t>设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* </a:t>
              </a:r>
              <a:r>
                <a:rPr lang="zh-CN" altLang="en-US" b="1" dirty="0">
                  <a:solidFill>
                    <a:schemeClr val="tx1"/>
                  </a:solidFill>
                </a:rPr>
                <a:t>是问题的局部极小点，且满足 </a:t>
              </a:r>
              <a:r>
                <a:rPr lang="en-US" altLang="zh-CN" b="1" dirty="0">
                  <a:solidFill>
                    <a:schemeClr val="tx1"/>
                  </a:solidFill>
                </a:rPr>
                <a:t>KKT </a:t>
              </a:r>
              <a:r>
                <a:rPr lang="zh-CN" altLang="en-US" b="1" dirty="0">
                  <a:solidFill>
                    <a:schemeClr val="tx1"/>
                  </a:solidFill>
                </a:rPr>
                <a:t>条件，设对应的</a:t>
              </a:r>
              <a:r>
                <a:rPr lang="en-US" altLang="zh-CN" b="1" dirty="0">
                  <a:solidFill>
                    <a:schemeClr val="tx1"/>
                  </a:solidFill>
                </a:rPr>
                <a:t>Lagrange</a:t>
              </a:r>
              <a:r>
                <a:rPr lang="zh-CN" altLang="en-US" b="1" dirty="0">
                  <a:solidFill>
                    <a:schemeClr val="tx1"/>
                  </a:solidFill>
                </a:rPr>
                <a:t>乘子为  </a:t>
              </a:r>
              <a:r>
                <a:rPr lang="en-US" altLang="zh-CN" b="1" dirty="0">
                  <a:solidFill>
                    <a:schemeClr val="tx1"/>
                  </a:solidFill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</a:rPr>
                <a:t>  </a:t>
              </a:r>
              <a:r>
                <a:rPr lang="zh-CN" altLang="en-US" b="1" dirty="0">
                  <a:solidFill>
                    <a:srgbClr val="7030A0"/>
                  </a:solidFill>
                </a:rPr>
                <a:t>若</a:t>
              </a:r>
              <a:r>
                <a:rPr lang="zh-CN" altLang="en-US" b="1" dirty="0">
                  <a:solidFill>
                    <a:schemeClr val="tx1"/>
                  </a:solidFill>
                </a:rPr>
                <a:t>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</a:rPr>
                <a:t>则必有</a:t>
              </a:r>
            </a:p>
          </p:txBody>
        </p:sp>
        <p:pic>
          <p:nvPicPr>
            <p:cNvPr id="6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50" y="4106863"/>
              <a:ext cx="1123950" cy="23018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6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0" y="4064000"/>
              <a:ext cx="355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5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457700"/>
            <a:ext cx="3333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5792788"/>
            <a:ext cx="31924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828800"/>
            <a:ext cx="360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二阶条件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pic>
        <p:nvPicPr>
          <p:cNvPr id="245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170363"/>
            <a:ext cx="647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647700" y="4127500"/>
            <a:ext cx="16764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4678363" y="2638425"/>
          <a:ext cx="4275137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Visio" r:id="rId5" imgW="2846426" imgH="2546990" progId="Visio.Drawing.11">
                  <p:embed/>
                </p:oleObj>
              </mc:Choice>
              <mc:Fallback>
                <p:oleObj name="Visio" r:id="rId5" imgW="2846426" imgH="254699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638425"/>
                        <a:ext cx="4275137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47763"/>
            <a:ext cx="5148262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Group 31"/>
          <p:cNvGrpSpPr>
            <a:grpSpLocks/>
          </p:cNvGrpSpPr>
          <p:nvPr/>
        </p:nvGrpSpPr>
        <p:grpSpPr bwMode="auto">
          <a:xfrm>
            <a:off x="622300" y="2001838"/>
            <a:ext cx="4254500" cy="830262"/>
            <a:chOff x="392" y="1221"/>
            <a:chExt cx="2680" cy="523"/>
          </a:xfrm>
        </p:grpSpPr>
        <p:sp>
          <p:nvSpPr>
            <p:cNvPr id="24605" name="Text Box 6"/>
            <p:cNvSpPr txBox="1">
              <a:spLocks noChangeArrowheads="1"/>
            </p:cNvSpPr>
            <p:nvPr/>
          </p:nvSpPr>
          <p:spPr bwMode="auto">
            <a:xfrm>
              <a:off x="392" y="1221"/>
              <a:ext cx="26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问题</a:t>
              </a:r>
              <a:r>
                <a:rPr lang="zh-CN" altLang="en-US" b="1">
                  <a:solidFill>
                    <a:schemeClr val="tx1"/>
                  </a:solidFill>
                </a:rPr>
                <a:t>：讨论参数     取何值时，</a:t>
              </a:r>
            </a:p>
            <a:p>
              <a:r>
                <a:rPr lang="zh-CN" altLang="en-US" b="1">
                  <a:solidFill>
                    <a:schemeClr val="tx1"/>
                  </a:solidFill>
                </a:rPr>
                <a:t>                       是局部极小点</a:t>
              </a:r>
              <a:r>
                <a:rPr lang="en-US" altLang="zh-CN" b="1">
                  <a:solidFill>
                    <a:schemeClr val="tx1"/>
                  </a:solidFill>
                </a:rPr>
                <a:t>?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24606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" y="1264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7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" y="1496"/>
              <a:ext cx="103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826000"/>
            <a:ext cx="29384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647700" y="2692400"/>
            <a:ext cx="3949700" cy="768350"/>
            <a:chOff x="812800" y="2832100"/>
            <a:chExt cx="3949700" cy="768350"/>
          </a:xfrm>
        </p:grpSpPr>
        <p:pic>
          <p:nvPicPr>
            <p:cNvPr id="24603" name="Picture 3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3178175"/>
              <a:ext cx="383540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TextBox 35"/>
            <p:cNvSpPr txBox="1">
              <a:spLocks noChangeArrowheads="1"/>
            </p:cNvSpPr>
            <p:nvPr/>
          </p:nvSpPr>
          <p:spPr bwMode="auto">
            <a:xfrm>
              <a:off x="812800" y="2832100"/>
              <a:ext cx="88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因为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800100" y="3698875"/>
            <a:ext cx="4038600" cy="847725"/>
            <a:chOff x="504" y="2330"/>
            <a:chExt cx="2544" cy="534"/>
          </a:xfrm>
        </p:grpSpPr>
        <p:pic>
          <p:nvPicPr>
            <p:cNvPr id="24599" name="Picture 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" y="2330"/>
              <a:ext cx="166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0" name="组合 36"/>
            <p:cNvGrpSpPr>
              <a:grpSpLocks/>
            </p:cNvGrpSpPr>
            <p:nvPr/>
          </p:nvGrpSpPr>
          <p:grpSpPr bwMode="auto">
            <a:xfrm>
              <a:off x="504" y="2416"/>
              <a:ext cx="952" cy="288"/>
              <a:chOff x="762000" y="3937000"/>
              <a:chExt cx="1511300" cy="456906"/>
            </a:xfrm>
          </p:grpSpPr>
          <p:pic>
            <p:nvPicPr>
              <p:cNvPr id="24601" name="Picture 31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81450"/>
                <a:ext cx="9906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02" name="TextBox 30"/>
              <p:cNvSpPr txBox="1">
                <a:spLocks noChangeArrowheads="1"/>
              </p:cNvSpPr>
              <p:nvPr/>
            </p:nvSpPr>
            <p:spPr bwMode="auto">
              <a:xfrm>
                <a:off x="1651000" y="3937000"/>
                <a:ext cx="622300" cy="456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,</a:t>
                </a:r>
                <a:endParaRPr lang="zh-CN" altLang="en-US"/>
              </a:p>
            </p:txBody>
          </p:sp>
        </p:grpSp>
      </p:grpSp>
      <p:sp>
        <p:nvSpPr>
          <p:cNvPr id="7192" name="TextBox 37"/>
          <p:cNvSpPr txBox="1">
            <a:spLocks noChangeArrowheads="1"/>
          </p:cNvSpPr>
          <p:nvPr/>
        </p:nvSpPr>
        <p:spPr bwMode="auto">
          <a:xfrm>
            <a:off x="647700" y="34671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所以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是</a:t>
            </a: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点，且</a:t>
            </a:r>
          </a:p>
        </p:txBody>
      </p: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609600" y="6146800"/>
            <a:ext cx="5130800" cy="508000"/>
            <a:chOff x="647700" y="6108700"/>
            <a:chExt cx="5130800" cy="508000"/>
          </a:xfrm>
        </p:grpSpPr>
        <p:sp>
          <p:nvSpPr>
            <p:cNvPr id="24597" name="矩形 43"/>
            <p:cNvSpPr>
              <a:spLocks noChangeArrowheads="1"/>
            </p:cNvSpPr>
            <p:nvPr/>
          </p:nvSpPr>
          <p:spPr bwMode="auto">
            <a:xfrm>
              <a:off x="647700" y="6116935"/>
              <a:ext cx="5130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/>
                <a:t>当  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zh-CN" b="1">
                  <a:solidFill>
                    <a:srgbClr val="7030A0"/>
                  </a:solidFill>
                </a:rPr>
                <a:t>是</a:t>
              </a:r>
              <a:r>
                <a:rPr lang="zh-CN" altLang="en-US" b="1"/>
                <a:t>严格局部极小点</a:t>
              </a:r>
              <a:endParaRPr lang="zh-CN" altLang="en-US"/>
            </a:p>
          </p:txBody>
        </p:sp>
        <p:pic>
          <p:nvPicPr>
            <p:cNvPr id="24598" name="Picture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6108700"/>
              <a:ext cx="9398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609600" y="5194300"/>
            <a:ext cx="5461000" cy="495300"/>
            <a:chOff x="609600" y="5194300"/>
            <a:chExt cx="5461000" cy="495300"/>
          </a:xfrm>
        </p:grpSpPr>
        <p:sp>
          <p:nvSpPr>
            <p:cNvPr id="24595" name="TextBox 38"/>
            <p:cNvSpPr txBox="1">
              <a:spLocks noChangeArrowheads="1"/>
            </p:cNvSpPr>
            <p:nvPr/>
          </p:nvSpPr>
          <p:spPr bwMode="auto">
            <a:xfrm>
              <a:off x="609600" y="5194300"/>
              <a:ext cx="546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从而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en-US" b="1">
                  <a:solidFill>
                    <a:srgbClr val="7030A0"/>
                  </a:solidFill>
                </a:rPr>
                <a:t>是</a:t>
              </a:r>
              <a:r>
                <a:rPr lang="zh-CN" altLang="en-US" b="1"/>
                <a:t>严格局部极小点</a:t>
              </a:r>
            </a:p>
          </p:txBody>
        </p:sp>
        <p:pic>
          <p:nvPicPr>
            <p:cNvPr id="24596" name="Picture 3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0" y="5232400"/>
              <a:ext cx="87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609600" y="5702300"/>
            <a:ext cx="5080000" cy="482600"/>
            <a:chOff x="609600" y="5702300"/>
            <a:chExt cx="5080000" cy="482600"/>
          </a:xfrm>
        </p:grpSpPr>
        <p:sp>
          <p:nvSpPr>
            <p:cNvPr id="24593" name="TextBox 42"/>
            <p:cNvSpPr txBox="1">
              <a:spLocks noChangeArrowheads="1"/>
            </p:cNvSpPr>
            <p:nvPr/>
          </p:nvSpPr>
          <p:spPr bwMode="auto">
            <a:xfrm>
              <a:off x="609600" y="5702300"/>
              <a:ext cx="508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当             时， </a:t>
              </a: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r>
                <a:rPr lang="zh-CN" altLang="en-US" b="1">
                  <a:solidFill>
                    <a:srgbClr val="7030A0"/>
                  </a:solidFill>
                </a:rPr>
                <a:t>不是</a:t>
              </a:r>
              <a:r>
                <a:rPr lang="zh-CN" altLang="en-US" b="1"/>
                <a:t>局部极小点；</a:t>
              </a:r>
            </a:p>
          </p:txBody>
        </p:sp>
        <p:pic>
          <p:nvPicPr>
            <p:cNvPr id="24594" name="Picture 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57277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80" name="Picture 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445000"/>
            <a:ext cx="3746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弱积极约束与强积极约束</a:t>
            </a:r>
            <a:endParaRPr lang="zh-CN" altLang="en-US" sz="32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23888" y="2947988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 dirty="0">
                <a:solidFill>
                  <a:schemeClr val="tx1"/>
                </a:solidFill>
              </a:rPr>
              <a:t>◎</a:t>
            </a:r>
            <a:r>
              <a:rPr kumimoji="0" lang="en-US" altLang="zh-CN" b="1" dirty="0">
                <a:solidFill>
                  <a:schemeClr val="tx1"/>
                </a:solidFill>
              </a:rPr>
              <a:t> </a:t>
            </a:r>
            <a:r>
              <a:rPr kumimoji="0" lang="zh-CN" altLang="en-US" b="1" dirty="0">
                <a:solidFill>
                  <a:srgbClr val="7030A0"/>
                </a:solidFill>
              </a:rPr>
              <a:t>非积极</a:t>
            </a:r>
            <a:r>
              <a:rPr kumimoji="0" lang="zh-CN" altLang="en-US" b="1" dirty="0">
                <a:solidFill>
                  <a:schemeClr val="tx1"/>
                </a:solidFill>
              </a:rPr>
              <a:t>约束；</a:t>
            </a:r>
            <a:r>
              <a:rPr kumimoji="0" lang="zh-CN" altLang="en-US" b="1" dirty="0">
                <a:solidFill>
                  <a:srgbClr val="7030A0"/>
                </a:solidFill>
              </a:rPr>
              <a:t>积极</a:t>
            </a:r>
            <a:r>
              <a:rPr kumimoji="0" lang="zh-CN" altLang="en-US" b="1" dirty="0">
                <a:solidFill>
                  <a:schemeClr val="tx1"/>
                </a:solidFill>
              </a:rPr>
              <a:t>约束</a:t>
            </a:r>
            <a:r>
              <a:rPr kumimoji="0" lang="en-US" altLang="zh-CN" b="1" dirty="0">
                <a:solidFill>
                  <a:schemeClr val="tx1"/>
                </a:solidFill>
              </a:rPr>
              <a:t>(</a:t>
            </a:r>
            <a:r>
              <a:rPr kumimoji="0" lang="zh-CN" altLang="en-US" b="1" dirty="0">
                <a:solidFill>
                  <a:srgbClr val="7030A0"/>
                </a:solidFill>
              </a:rPr>
              <a:t>弱</a:t>
            </a:r>
            <a:r>
              <a:rPr kumimoji="0" lang="zh-CN" altLang="en-US" b="1" dirty="0">
                <a:solidFill>
                  <a:schemeClr val="tx1"/>
                </a:solidFill>
              </a:rPr>
              <a:t>积极约束</a:t>
            </a:r>
            <a:r>
              <a:rPr kumimoji="0" lang="en-US" altLang="zh-CN" b="1" dirty="0">
                <a:solidFill>
                  <a:schemeClr val="tx1"/>
                </a:solidFill>
              </a:rPr>
              <a:t>/</a:t>
            </a:r>
            <a:r>
              <a:rPr kumimoji="0" lang="zh-CN" altLang="en-US" b="1" dirty="0">
                <a:solidFill>
                  <a:srgbClr val="7030A0"/>
                </a:solidFill>
              </a:rPr>
              <a:t>强</a:t>
            </a:r>
            <a:r>
              <a:rPr kumimoji="0" lang="zh-CN" altLang="en-US" b="1" dirty="0">
                <a:solidFill>
                  <a:schemeClr val="tx1"/>
                </a:solidFill>
              </a:rPr>
              <a:t>积极约束</a:t>
            </a:r>
            <a:r>
              <a:rPr kumimoji="0" lang="en-US" altLang="zh-CN" b="1" dirty="0">
                <a:solidFill>
                  <a:schemeClr val="tx1"/>
                </a:solidFill>
              </a:rPr>
              <a:t>)</a:t>
            </a:r>
            <a:endParaRPr kumimoji="0" lang="en-US" altLang="zh-CN" b="1" dirty="0">
              <a:solidFill>
                <a:srgbClr val="CC0000"/>
              </a:solidFill>
            </a:endParaRP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28638" y="3675063"/>
          <a:ext cx="798671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Visio" r:id="rId3" imgW="4611502" imgH="1359327" progId="Visio.Drawing.11">
                  <p:embed/>
                </p:oleObj>
              </mc:Choice>
              <mc:Fallback>
                <p:oleObj name="Visio" r:id="rId3" imgW="4611502" imgH="135932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75063"/>
                        <a:ext cx="7986712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571500" y="11255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b="1">
                <a:solidFill>
                  <a:schemeClr val="tx1"/>
                </a:solidFill>
              </a:rPr>
              <a:t>◎ </a:t>
            </a:r>
            <a:r>
              <a:rPr lang="zh-CN" altLang="en-US" b="1">
                <a:solidFill>
                  <a:schemeClr val="tx1"/>
                </a:solidFill>
              </a:rPr>
              <a:t>当严格互补条件成立时，二阶必要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充分条件与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1041400" y="22558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的相同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11300"/>
            <a:ext cx="4406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900" y="1158240"/>
            <a:ext cx="5958554" cy="461665"/>
          </a:xfrm>
          <a:prstGeom prst="rect">
            <a:avLst/>
          </a:prstGeom>
          <a:blipFill rotWithShape="1">
            <a:blip r:embed="rId2"/>
            <a:stretch>
              <a:fillRect l="-1638" t="-14474" r="-512" b="-30263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01700" y="397033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                     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二阶正则性假设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47700" y="3149600"/>
            <a:ext cx="7861300" cy="1092200"/>
            <a:chOff x="647700" y="3225800"/>
            <a:chExt cx="7861300" cy="1092200"/>
          </a:xfrm>
        </p:grpSpPr>
        <p:sp>
          <p:nvSpPr>
            <p:cNvPr id="26651" name="Text Box 4"/>
            <p:cNvSpPr txBox="1">
              <a:spLocks noChangeArrowheads="1"/>
            </p:cNvSpPr>
            <p:nvPr/>
          </p:nvSpPr>
          <p:spPr bwMode="auto">
            <a:xfrm>
              <a:off x="647700" y="3225800"/>
              <a:ext cx="2374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定义</a:t>
              </a:r>
            </a:p>
          </p:txBody>
        </p:sp>
        <p:grpSp>
          <p:nvGrpSpPr>
            <p:cNvPr id="26652" name="组合 20"/>
            <p:cNvGrpSpPr>
              <a:grpSpLocks/>
            </p:cNvGrpSpPr>
            <p:nvPr/>
          </p:nvGrpSpPr>
          <p:grpSpPr bwMode="auto">
            <a:xfrm>
              <a:off x="1708150" y="3441700"/>
              <a:ext cx="6800850" cy="876300"/>
              <a:chOff x="1708150" y="1524000"/>
              <a:chExt cx="6800850" cy="876300"/>
            </a:xfrm>
          </p:grpSpPr>
          <p:pic>
            <p:nvPicPr>
              <p:cNvPr id="26653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8150" y="1549400"/>
                <a:ext cx="21717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54" name="TextBox 17"/>
              <p:cNvSpPr txBox="1">
                <a:spLocks noChangeArrowheads="1"/>
              </p:cNvSpPr>
              <p:nvPr/>
            </p:nvSpPr>
            <p:spPr bwMode="auto">
              <a:xfrm>
                <a:off x="3987800" y="1524000"/>
                <a:ext cx="4521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且确定 </a:t>
                </a:r>
                <a:r>
                  <a:rPr lang="en-US" altLang="zh-CN" b="1" i="1">
                    <a:solidFill>
                      <a:schemeClr val="tx1"/>
                    </a:solidFill>
                  </a:rPr>
                  <a:t>p</a:t>
                </a:r>
                <a:r>
                  <a:rPr lang="en-US" altLang="zh-CN" b="1">
                    <a:solidFill>
                      <a:schemeClr val="tx1"/>
                    </a:solidFill>
                  </a:rPr>
                  <a:t> </a:t>
                </a:r>
                <a:r>
                  <a:rPr lang="zh-CN" altLang="en-US" b="1">
                    <a:solidFill>
                      <a:schemeClr val="tx1"/>
                    </a:solidFill>
                  </a:rPr>
                  <a:t>的可行序列           使得</a:t>
                </a:r>
              </a:p>
            </p:txBody>
          </p:sp>
          <p:pic>
            <p:nvPicPr>
              <p:cNvPr id="26655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650" y="1549400"/>
                <a:ext cx="837293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56" name="Picture 2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4750" y="1943100"/>
                <a:ext cx="33909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631" name="组合 35"/>
          <p:cNvGrpSpPr>
            <a:grpSpLocks/>
          </p:cNvGrpSpPr>
          <p:nvPr/>
        </p:nvGrpSpPr>
        <p:grpSpPr bwMode="auto">
          <a:xfrm>
            <a:off x="584200" y="6070600"/>
            <a:ext cx="3384550" cy="457200"/>
            <a:chOff x="660400" y="5930900"/>
            <a:chExt cx="3384550" cy="457200"/>
          </a:xfrm>
        </p:grpSpPr>
        <p:sp>
          <p:nvSpPr>
            <p:cNvPr id="26649" name="Text Box 13"/>
            <p:cNvSpPr txBox="1">
              <a:spLocks noChangeArrowheads="1"/>
            </p:cNvSpPr>
            <p:nvPr/>
          </p:nvSpPr>
          <p:spPr bwMode="auto">
            <a:xfrm>
              <a:off x="660400" y="5930900"/>
              <a:ext cx="2387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正则性假设</a:t>
              </a:r>
              <a:r>
                <a:rPr lang="en-US" altLang="zh-CN" b="1">
                  <a:solidFill>
                    <a:srgbClr val="0070C0"/>
                  </a:solidFill>
                </a:rPr>
                <a:t>2</a:t>
              </a:r>
              <a:r>
                <a:rPr lang="zh-CN" altLang="en-US" b="1">
                  <a:solidFill>
                    <a:srgbClr val="0070C0"/>
                  </a:solidFill>
                </a:rPr>
                <a:t>：</a:t>
              </a:r>
            </a:p>
          </p:txBody>
        </p:sp>
        <p:pic>
          <p:nvPicPr>
            <p:cNvPr id="26650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0" y="5994400"/>
              <a:ext cx="13589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2" name="组合 34"/>
          <p:cNvGrpSpPr>
            <a:grpSpLocks/>
          </p:cNvGrpSpPr>
          <p:nvPr/>
        </p:nvGrpSpPr>
        <p:grpSpPr bwMode="auto">
          <a:xfrm>
            <a:off x="685800" y="5100638"/>
            <a:ext cx="3162300" cy="461962"/>
            <a:chOff x="685800" y="5101232"/>
            <a:chExt cx="3162300" cy="461368"/>
          </a:xfrm>
        </p:grpSpPr>
        <p:sp>
          <p:nvSpPr>
            <p:cNvPr id="26647" name="Text Box 9"/>
            <p:cNvSpPr txBox="1">
              <a:spLocks noChangeArrowheads="1"/>
            </p:cNvSpPr>
            <p:nvPr/>
          </p:nvSpPr>
          <p:spPr bwMode="auto">
            <a:xfrm>
              <a:off x="685800" y="5101232"/>
              <a:ext cx="192405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事 实</a:t>
              </a:r>
              <a:r>
                <a:rPr lang="zh-CN" altLang="en-US" b="1">
                  <a:solidFill>
                    <a:srgbClr val="0070C0"/>
                  </a:solidFill>
                  <a:sym typeface="Wingdings" pitchFamily="2" charset="2"/>
                </a:rPr>
                <a:t>：</a:t>
              </a:r>
              <a:r>
                <a:rPr lang="en-US" altLang="zh-CN" b="1">
                  <a:solidFill>
                    <a:schemeClr val="tx1"/>
                  </a:solidFill>
                  <a:sym typeface="Wingdings" pitchFamily="2" charset="2"/>
                </a:rPr>
                <a:t>(1)</a:t>
              </a:r>
              <a:r>
                <a:rPr lang="zh-CN" altLang="en-US" b="1">
                  <a:solidFill>
                    <a:srgbClr val="0070C0"/>
                  </a:solidFill>
                </a:rPr>
                <a:t>               </a:t>
              </a:r>
            </a:p>
          </p:txBody>
        </p:sp>
        <p:pic>
          <p:nvPicPr>
            <p:cNvPr id="26648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300" y="5105416"/>
              <a:ext cx="1320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711200" y="1633538"/>
            <a:ext cx="7353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强</a:t>
            </a:r>
            <a:r>
              <a:rPr lang="en-US" altLang="zh-CN" b="1">
                <a:solidFill>
                  <a:srgbClr val="7030A0"/>
                </a:solidFill>
              </a:rPr>
              <a:t>(</a:t>
            </a:r>
            <a:r>
              <a:rPr lang="zh-CN" altLang="en-US" b="1">
                <a:solidFill>
                  <a:srgbClr val="7030A0"/>
                </a:solidFill>
              </a:rPr>
              <a:t>严格</a:t>
            </a:r>
            <a:r>
              <a:rPr lang="en-US" altLang="zh-CN" b="1">
                <a:solidFill>
                  <a:srgbClr val="7030A0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en-US" altLang="zh-CN" b="1">
                <a:solidFill>
                  <a:srgbClr val="7030A0"/>
                </a:solidFill>
              </a:rPr>
              <a:t>(strongly/strictly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active)</a:t>
            </a:r>
            <a:r>
              <a:rPr lang="zh-CN" altLang="en-US" b="1">
                <a:solidFill>
                  <a:schemeClr val="tx1"/>
                </a:solidFill>
              </a:rPr>
              <a:t>约束集</a:t>
            </a:r>
          </a:p>
        </p:txBody>
      </p:sp>
      <p:pic>
        <p:nvPicPr>
          <p:cNvPr id="2663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44700"/>
            <a:ext cx="581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5" name="组合 28"/>
          <p:cNvGrpSpPr>
            <a:grpSpLocks/>
          </p:cNvGrpSpPr>
          <p:nvPr/>
        </p:nvGrpSpPr>
        <p:grpSpPr bwMode="auto">
          <a:xfrm>
            <a:off x="673100" y="2662238"/>
            <a:ext cx="7391400" cy="461962"/>
            <a:chOff x="977900" y="6167735"/>
            <a:chExt cx="7391400" cy="461665"/>
          </a:xfrm>
        </p:grpSpPr>
        <p:sp>
          <p:nvSpPr>
            <p:cNvPr id="26643" name="Text Box 3"/>
            <p:cNvSpPr txBox="1">
              <a:spLocks noChangeArrowheads="1"/>
            </p:cNvSpPr>
            <p:nvPr/>
          </p:nvSpPr>
          <p:spPr bwMode="auto">
            <a:xfrm>
              <a:off x="977900" y="6167735"/>
              <a:ext cx="7391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从      中删除</a:t>
              </a:r>
              <a:r>
                <a:rPr lang="zh-CN" altLang="en-US" b="1" dirty="0">
                  <a:solidFill>
                    <a:srgbClr val="7030A0"/>
                  </a:solidFill>
                </a:rPr>
                <a:t>弱积极约束</a:t>
              </a:r>
              <a:r>
                <a:rPr lang="zh-CN" altLang="en-US" b="1" dirty="0">
                  <a:solidFill>
                    <a:schemeClr val="tx1"/>
                  </a:solidFill>
                </a:rPr>
                <a:t>，即                           ，得</a:t>
              </a:r>
            </a:p>
          </p:txBody>
        </p:sp>
        <p:pic>
          <p:nvPicPr>
            <p:cNvPr id="26644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6286500"/>
              <a:ext cx="4191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350" y="6223000"/>
              <a:ext cx="19685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900" y="6223000"/>
              <a:ext cx="5588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6" name="组合 37"/>
          <p:cNvGrpSpPr>
            <a:grpSpLocks/>
          </p:cNvGrpSpPr>
          <p:nvPr/>
        </p:nvGrpSpPr>
        <p:grpSpPr bwMode="auto">
          <a:xfrm>
            <a:off x="6604000" y="2336800"/>
            <a:ext cx="1905000" cy="461963"/>
            <a:chOff x="6438900" y="1346200"/>
            <a:chExt cx="1905000" cy="461665"/>
          </a:xfrm>
        </p:grpSpPr>
        <p:sp>
          <p:nvSpPr>
            <p:cNvPr id="26641" name="TextBox 27"/>
            <p:cNvSpPr txBox="1">
              <a:spLocks noChangeArrowheads="1"/>
            </p:cNvSpPr>
            <p:nvPr/>
          </p:nvSpPr>
          <p:spPr bwMode="auto">
            <a:xfrm>
              <a:off x="6438900" y="1346200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与      有关！</a:t>
              </a:r>
            </a:p>
          </p:txBody>
        </p:sp>
        <p:pic>
          <p:nvPicPr>
            <p:cNvPr id="26642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950" y="1416050"/>
              <a:ext cx="368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73100" y="4122738"/>
            <a:ext cx="7416800" cy="1217612"/>
            <a:chOff x="673100" y="4123035"/>
            <a:chExt cx="7416800" cy="1217315"/>
          </a:xfrm>
        </p:grpSpPr>
        <p:pic>
          <p:nvPicPr>
            <p:cNvPr id="26638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400" y="4375150"/>
              <a:ext cx="6019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300" y="4870450"/>
              <a:ext cx="34036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4"/>
            <p:cNvSpPr txBox="1">
              <a:spLocks noChangeArrowheads="1"/>
            </p:cNvSpPr>
            <p:nvPr/>
          </p:nvSpPr>
          <p:spPr bwMode="auto">
            <a:xfrm>
              <a:off x="673100" y="4123035"/>
              <a:ext cx="1524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b="1">
                  <a:solidFill>
                    <a:srgbClr val="0070C0"/>
                  </a:solidFill>
                </a:rPr>
                <a:t>定义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27237" y="5568947"/>
                <a:ext cx="596582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  <a:ea typeface="黑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 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𝒑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𝒈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𝒑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37" y="5568947"/>
                <a:ext cx="5965826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1636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19150" y="63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等式约束问题的</a:t>
            </a:r>
            <a:r>
              <a:rPr lang="en-US" altLang="zh-CN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Lagrange</a:t>
            </a:r>
            <a:r>
              <a:rPr lang="zh-CN" altLang="en-US" sz="3200" b="1">
                <a:solidFill>
                  <a:srgbClr val="002060"/>
                </a:solidFill>
                <a:latin typeface="大黑体"/>
                <a:ea typeface="大黑体"/>
                <a:cs typeface="大黑体"/>
              </a:rPr>
              <a:t>乘子法</a:t>
            </a:r>
          </a:p>
        </p:txBody>
      </p:sp>
      <p:pic>
        <p:nvPicPr>
          <p:cNvPr id="409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766763"/>
            <a:ext cx="57181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98500" y="2344738"/>
            <a:ext cx="7607300" cy="830262"/>
            <a:chOff x="863600" y="2140069"/>
            <a:chExt cx="7607300" cy="831732"/>
          </a:xfrm>
        </p:grpSpPr>
        <p:sp>
          <p:nvSpPr>
            <p:cNvPr id="4118" name="Text Box 6"/>
            <p:cNvSpPr txBox="1">
              <a:spLocks noChangeArrowheads="1"/>
            </p:cNvSpPr>
            <p:nvPr/>
          </p:nvSpPr>
          <p:spPr bwMode="auto">
            <a:xfrm>
              <a:off x="863600" y="2140069"/>
              <a:ext cx="76073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ea typeface="黑体" pitchFamily="2" charset="-122"/>
                  <a:cs typeface="Times New Roman" pitchFamily="18" charset="0"/>
                </a:rPr>
                <a:t>定理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设 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是问题的解，且                         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线性无关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，则存在                       满足</a:t>
              </a:r>
            </a:p>
          </p:txBody>
        </p:sp>
        <p:pic>
          <p:nvPicPr>
            <p:cNvPr id="411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2205038"/>
              <a:ext cx="1524000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800" y="2604763"/>
              <a:ext cx="1498600" cy="35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3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3222625"/>
            <a:ext cx="41846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741738"/>
            <a:ext cx="3857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2847975"/>
            <a:ext cx="1544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146800" y="3175000"/>
            <a:ext cx="2159000" cy="1028700"/>
            <a:chOff x="6692900" y="3556000"/>
            <a:chExt cx="2159000" cy="1028700"/>
          </a:xfrm>
        </p:grpSpPr>
        <p:sp>
          <p:nvSpPr>
            <p:cNvPr id="4116" name="Text Box 21"/>
            <p:cNvSpPr txBox="1">
              <a:spLocks noChangeArrowheads="1"/>
            </p:cNvSpPr>
            <p:nvPr/>
          </p:nvSpPr>
          <p:spPr bwMode="auto">
            <a:xfrm>
              <a:off x="6692900" y="4127500"/>
              <a:ext cx="215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Lagrange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乘子</a:t>
              </a:r>
            </a:p>
          </p:txBody>
        </p:sp>
        <p:sp>
          <p:nvSpPr>
            <p:cNvPr id="4117" name="AutoShape 23"/>
            <p:cNvSpPr>
              <a:spLocks noChangeArrowheads="1"/>
            </p:cNvSpPr>
            <p:nvPr/>
          </p:nvSpPr>
          <p:spPr bwMode="auto">
            <a:xfrm>
              <a:off x="7518400" y="3556000"/>
              <a:ext cx="165100" cy="584200"/>
            </a:xfrm>
            <a:prstGeom prst="upArrow">
              <a:avLst>
                <a:gd name="adj1" fmla="val 50000"/>
                <a:gd name="adj2" fmla="val 884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749300" y="4178300"/>
            <a:ext cx="7251700" cy="876300"/>
            <a:chOff x="889000" y="4241800"/>
            <a:chExt cx="7251700" cy="876300"/>
          </a:xfrm>
        </p:grpSpPr>
        <p:sp>
          <p:nvSpPr>
            <p:cNvPr id="4114" name="Text Box 4"/>
            <p:cNvSpPr txBox="1">
              <a:spLocks noChangeArrowheads="1"/>
            </p:cNvSpPr>
            <p:nvPr/>
          </p:nvSpPr>
          <p:spPr bwMode="auto">
            <a:xfrm>
              <a:off x="889000" y="4241800"/>
              <a:ext cx="297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引入</a:t>
              </a:r>
              <a:r>
                <a:rPr lang="en-US" altLang="zh-CN" b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Lagrange</a:t>
              </a:r>
              <a:r>
                <a:rPr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函数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pic>
          <p:nvPicPr>
            <p:cNvPr id="4115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75" y="4756150"/>
              <a:ext cx="68802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749300" y="5181600"/>
            <a:ext cx="5934075" cy="1179513"/>
            <a:chOff x="889000" y="5245100"/>
            <a:chExt cx="5934075" cy="1179513"/>
          </a:xfrm>
        </p:grpSpPr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889000" y="5245100"/>
              <a:ext cx="2387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一阶必要条件即</a:t>
              </a:r>
            </a:p>
          </p:txBody>
        </p:sp>
        <p:pic>
          <p:nvPicPr>
            <p:cNvPr id="4110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738" y="5772150"/>
              <a:ext cx="26257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1" name="Group 28"/>
            <p:cNvGrpSpPr>
              <a:grpSpLocks/>
            </p:cNvGrpSpPr>
            <p:nvPr/>
          </p:nvGrpSpPr>
          <p:grpSpPr bwMode="auto">
            <a:xfrm>
              <a:off x="4406900" y="5487988"/>
              <a:ext cx="2416175" cy="936625"/>
              <a:chOff x="2776" y="3457"/>
              <a:chExt cx="1522" cy="590"/>
            </a:xfrm>
          </p:grpSpPr>
          <p:pic>
            <p:nvPicPr>
              <p:cNvPr id="4112" name="Picture 2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" y="3457"/>
                <a:ext cx="1025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3" name="Text Box 27"/>
              <p:cNvSpPr txBox="1">
                <a:spLocks noChangeArrowheads="1"/>
              </p:cNvSpPr>
              <p:nvPr/>
            </p:nvSpPr>
            <p:spPr bwMode="auto">
              <a:xfrm>
                <a:off x="2776" y="3576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pic>
        <p:nvPicPr>
          <p:cNvPr id="4107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841500"/>
            <a:ext cx="61674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3"/>
          <p:cNvSpPr txBox="1">
            <a:spLocks noChangeArrowheads="1"/>
          </p:cNvSpPr>
          <p:nvPr/>
        </p:nvSpPr>
        <p:spPr bwMode="auto">
          <a:xfrm>
            <a:off x="1079500" y="18161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记号：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一般约束问题－－二阶条件</a:t>
            </a:r>
          </a:p>
        </p:txBody>
      </p:sp>
      <p:grpSp>
        <p:nvGrpSpPr>
          <p:cNvPr id="27651" name="组合 17"/>
          <p:cNvGrpSpPr>
            <a:grpSpLocks/>
          </p:cNvGrpSpPr>
          <p:nvPr/>
        </p:nvGrpSpPr>
        <p:grpSpPr bwMode="auto">
          <a:xfrm>
            <a:off x="431800" y="2886075"/>
            <a:ext cx="8077200" cy="1495425"/>
            <a:chOff x="444500" y="1412841"/>
            <a:chExt cx="8077200" cy="1495444"/>
          </a:xfrm>
        </p:grpSpPr>
        <p:sp>
          <p:nvSpPr>
            <p:cNvPr id="27661" name="Rectangle 5"/>
            <p:cNvSpPr>
              <a:spLocks noChangeArrowheads="1"/>
            </p:cNvSpPr>
            <p:nvPr/>
          </p:nvSpPr>
          <p:spPr bwMode="auto">
            <a:xfrm>
              <a:off x="444500" y="1412841"/>
              <a:ext cx="8077200" cy="1108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chemeClr val="tx1"/>
                  </a:solidFill>
                </a:rPr>
                <a:t> </a:t>
              </a:r>
              <a:r>
                <a:rPr lang="zh-CN" altLang="en-US" sz="2200" b="1">
                  <a:solidFill>
                    <a:srgbClr val="0070C0"/>
                  </a:solidFill>
                </a:rPr>
                <a:t>定理</a:t>
              </a:r>
              <a:r>
                <a:rPr lang="en-US" altLang="zh-CN" sz="2200" b="1">
                  <a:solidFill>
                    <a:schemeClr val="tx1"/>
                  </a:solidFill>
                </a:rPr>
                <a:t>(</a:t>
              </a:r>
              <a:r>
                <a:rPr lang="zh-CN" altLang="en-US" sz="2200" b="1">
                  <a:solidFill>
                    <a:schemeClr val="tx1"/>
                  </a:solidFill>
                </a:rPr>
                <a:t>二阶</a:t>
              </a:r>
              <a:r>
                <a:rPr lang="zh-CN" altLang="en-US" sz="2200" b="1">
                  <a:solidFill>
                    <a:srgbClr val="7030A0"/>
                  </a:solidFill>
                </a:rPr>
                <a:t>必要</a:t>
              </a:r>
              <a:r>
                <a:rPr lang="zh-CN" altLang="en-US" sz="2200" b="1">
                  <a:solidFill>
                    <a:schemeClr val="tx1"/>
                  </a:solidFill>
                </a:rPr>
                <a:t>条件</a:t>
              </a:r>
              <a:r>
                <a:rPr lang="en-US" altLang="zh-CN" sz="2200" b="1">
                  <a:solidFill>
                    <a:schemeClr val="tx1"/>
                  </a:solidFill>
                </a:rPr>
                <a:t>) </a:t>
              </a:r>
              <a:r>
                <a:rPr lang="zh-CN" altLang="en-US" sz="2200" b="1">
                  <a:solidFill>
                    <a:schemeClr val="tx1"/>
                  </a:solidFill>
                </a:rPr>
                <a:t>若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是局部极小点，且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约束优化问题的</a:t>
              </a:r>
              <a:r>
                <a:rPr lang="en-US" altLang="zh-CN" sz="2200" b="1">
                  <a:solidFill>
                    <a:schemeClr val="tx1"/>
                  </a:solidFill>
                </a:rPr>
                <a:t>KKT</a:t>
              </a:r>
              <a:r>
                <a:rPr lang="zh-CN" altLang="en-US" sz="2200" b="1">
                  <a:solidFill>
                    <a:schemeClr val="tx1"/>
                  </a:solidFill>
                </a:rPr>
                <a:t>点，</a:t>
              </a:r>
              <a:r>
                <a:rPr lang="en-US" altLang="zh-CN" sz="2200" b="1">
                  <a:solidFill>
                    <a:schemeClr val="tx1"/>
                  </a:solidFill>
                </a:rPr>
                <a:t>Lagrange</a:t>
              </a:r>
              <a:r>
                <a:rPr lang="zh-CN" altLang="en-US" sz="2200" b="1">
                  <a:solidFill>
                    <a:schemeClr val="tx1"/>
                  </a:solidFill>
                </a:rPr>
                <a:t>乘子为  </a:t>
              </a:r>
              <a:r>
                <a:rPr lang="en-US" altLang="zh-CN" sz="2200" b="1">
                  <a:solidFill>
                    <a:schemeClr val="tx1"/>
                  </a:solidFill>
                </a:rPr>
                <a:t>    .   </a:t>
              </a:r>
              <a:r>
                <a:rPr lang="zh-CN" altLang="en-US" sz="2200" b="1">
                  <a:solidFill>
                    <a:schemeClr val="tx1"/>
                  </a:solidFill>
                </a:rPr>
                <a:t>对任一这样的乘子      ，如果正则性假设 </a:t>
              </a:r>
              <a:r>
                <a:rPr lang="en-US" altLang="zh-CN" sz="2200" b="1">
                  <a:solidFill>
                    <a:schemeClr val="tx1"/>
                  </a:solidFill>
                </a:rPr>
                <a:t>2 </a:t>
              </a:r>
              <a:r>
                <a:rPr lang="zh-CN" altLang="en-US" sz="2200" b="1">
                  <a:solidFill>
                    <a:schemeClr val="tx1"/>
                  </a:solidFill>
                </a:rPr>
                <a:t>成立，则            </a:t>
              </a:r>
            </a:p>
          </p:txBody>
        </p:sp>
        <p:pic>
          <p:nvPicPr>
            <p:cNvPr id="276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0" y="1833532"/>
              <a:ext cx="365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963" y="1830390"/>
              <a:ext cx="365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50" y="2451085"/>
              <a:ext cx="341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2" name="组合 16"/>
          <p:cNvGrpSpPr>
            <a:grpSpLocks/>
          </p:cNvGrpSpPr>
          <p:nvPr/>
        </p:nvGrpSpPr>
        <p:grpSpPr bwMode="auto">
          <a:xfrm>
            <a:off x="457200" y="4495800"/>
            <a:ext cx="7785100" cy="1663700"/>
            <a:chOff x="520700" y="3757781"/>
            <a:chExt cx="7785100" cy="1665119"/>
          </a:xfrm>
        </p:grpSpPr>
        <p:sp>
          <p:nvSpPr>
            <p:cNvPr id="27656" name="Rectangle 10"/>
            <p:cNvSpPr>
              <a:spLocks noChangeArrowheads="1"/>
            </p:cNvSpPr>
            <p:nvPr/>
          </p:nvSpPr>
          <p:spPr bwMode="auto">
            <a:xfrm>
              <a:off x="520700" y="3757781"/>
              <a:ext cx="7785100" cy="76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0070C0"/>
                  </a:solidFill>
                </a:rPr>
                <a:t> </a:t>
              </a:r>
              <a:r>
                <a:rPr lang="zh-CN" altLang="en-US" sz="2200" b="1">
                  <a:solidFill>
                    <a:srgbClr val="0070C0"/>
                  </a:solidFill>
                </a:rPr>
                <a:t>定理</a:t>
              </a:r>
              <a:r>
                <a:rPr lang="en-US" altLang="zh-CN" sz="2200" b="1">
                  <a:solidFill>
                    <a:schemeClr val="tx1"/>
                  </a:solidFill>
                </a:rPr>
                <a:t>(</a:t>
              </a:r>
              <a:r>
                <a:rPr lang="zh-CN" altLang="en-US" sz="2200" b="1">
                  <a:solidFill>
                    <a:schemeClr val="tx1"/>
                  </a:solidFill>
                </a:rPr>
                <a:t>二阶</a:t>
              </a:r>
              <a:r>
                <a:rPr lang="zh-CN" altLang="en-US" sz="2200" b="1">
                  <a:solidFill>
                    <a:srgbClr val="7030A0"/>
                  </a:solidFill>
                </a:rPr>
                <a:t>充分</a:t>
              </a:r>
              <a:r>
                <a:rPr lang="zh-CN" altLang="en-US" sz="2200" b="1">
                  <a:solidFill>
                    <a:schemeClr val="tx1"/>
                  </a:solidFill>
                </a:rPr>
                <a:t>条件</a:t>
              </a:r>
              <a:r>
                <a:rPr lang="en-US" altLang="zh-CN" sz="2200" b="1">
                  <a:solidFill>
                    <a:schemeClr val="tx1"/>
                  </a:solidFill>
                </a:rPr>
                <a:t>)  </a:t>
              </a:r>
              <a:r>
                <a:rPr lang="zh-CN" altLang="en-US" sz="2200" b="1">
                  <a:solidFill>
                    <a:schemeClr val="tx1"/>
                  </a:solidFill>
                </a:rPr>
                <a:t>如果在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处存在</a:t>
              </a:r>
              <a:r>
                <a:rPr lang="en-US" altLang="zh-CN" sz="2200" b="1">
                  <a:solidFill>
                    <a:schemeClr val="tx1"/>
                  </a:solidFill>
                </a:rPr>
                <a:t>Lagrange</a:t>
              </a:r>
              <a:r>
                <a:rPr lang="zh-CN" altLang="en-US" sz="2200" b="1">
                  <a:solidFill>
                    <a:schemeClr val="tx1"/>
                  </a:solidFill>
                </a:rPr>
                <a:t>乘子      使得</a:t>
              </a:r>
              <a:r>
                <a:rPr lang="en-US" altLang="zh-CN" sz="2200" b="1">
                  <a:solidFill>
                    <a:schemeClr val="tx1"/>
                  </a:solidFill>
                </a:rPr>
                <a:t>KKT</a:t>
              </a:r>
              <a:r>
                <a:rPr lang="zh-CN" altLang="en-US" sz="2200" b="1">
                  <a:solidFill>
                    <a:schemeClr val="tx1"/>
                  </a:solidFill>
                </a:rPr>
                <a:t>条件成立，且对该乘子       ，满足</a:t>
              </a:r>
            </a:p>
          </p:txBody>
        </p:sp>
        <p:pic>
          <p:nvPicPr>
            <p:cNvPr id="2765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63" y="4179899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3" y="3837010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9" name="Rectangle 14"/>
            <p:cNvSpPr>
              <a:spLocks noChangeArrowheads="1"/>
            </p:cNvSpPr>
            <p:nvPr/>
          </p:nvSpPr>
          <p:spPr bwMode="auto">
            <a:xfrm>
              <a:off x="609600" y="4991829"/>
              <a:ext cx="4650632" cy="43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zh-CN" altLang="en-US" sz="2200" b="1">
                  <a:solidFill>
                    <a:schemeClr val="tx1"/>
                  </a:solidFill>
                </a:rPr>
                <a:t>则 </a:t>
              </a:r>
              <a:r>
                <a:rPr lang="en-US" altLang="zh-CN" sz="2200" b="1" i="1">
                  <a:solidFill>
                    <a:schemeClr val="tx1"/>
                  </a:solidFill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</a:rPr>
                <a:t>* </a:t>
              </a:r>
              <a:r>
                <a:rPr lang="zh-CN" altLang="en-US" sz="2200" b="1">
                  <a:solidFill>
                    <a:schemeClr val="tx1"/>
                  </a:solidFill>
                </a:rPr>
                <a:t>是约束问题的严格局部极小点</a:t>
              </a:r>
              <a:r>
                <a:rPr lang="en-US" altLang="zh-CN" sz="220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2766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4489450"/>
              <a:ext cx="34544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06463"/>
            <a:ext cx="391636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84400"/>
            <a:ext cx="581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320800"/>
            <a:ext cx="360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en-US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250" y="1390650"/>
            <a:ext cx="7772400" cy="28829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3600" b="1">
                <a:ea typeface="大黑体"/>
                <a:cs typeface="大黑体"/>
              </a:rPr>
              <a:t>Lagrange </a:t>
            </a:r>
            <a:r>
              <a:rPr lang="zh-CN" altLang="en-US" sz="3600" b="1">
                <a:ea typeface="大黑体"/>
                <a:cs typeface="大黑体"/>
              </a:rPr>
              <a:t>对偶</a:t>
            </a:r>
            <a:r>
              <a:rPr lang="en-US" altLang="zh-CN" sz="3600" b="1">
                <a:ea typeface="大黑体"/>
                <a:cs typeface="大黑体"/>
              </a:rPr>
              <a:t>(7.7</a:t>
            </a:r>
            <a:r>
              <a:rPr lang="zh-CN" altLang="en-US" sz="3600" b="1">
                <a:ea typeface="大黑体"/>
                <a:cs typeface="大黑体"/>
              </a:rPr>
              <a:t>节</a:t>
            </a:r>
            <a:r>
              <a:rPr lang="en-US" altLang="zh-CN" sz="3600" b="1">
                <a:ea typeface="大黑体"/>
                <a:cs typeface="大黑体"/>
              </a:rPr>
              <a:t>)</a:t>
            </a:r>
            <a:endParaRPr lang="zh-CN" altLang="en-US" sz="3600" b="1">
              <a:ea typeface="大黑体"/>
              <a:cs typeface="大黑体"/>
            </a:endParaRP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50900" y="3492500"/>
            <a:ext cx="805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需要两个重要的概念：</a:t>
            </a:r>
            <a:endParaRPr lang="en-US" altLang="zh-CN" b="1" dirty="0"/>
          </a:p>
          <a:p>
            <a:pPr>
              <a:buFont typeface="Wingdings" pitchFamily="2" charset="2"/>
              <a:buChar char="l"/>
            </a:pPr>
            <a:r>
              <a:rPr lang="zh-CN" altLang="en-US" b="1" dirty="0"/>
              <a:t> 上方图</a:t>
            </a:r>
            <a:r>
              <a:rPr lang="en-US" altLang="zh-CN" b="1" dirty="0"/>
              <a:t> (</a:t>
            </a:r>
            <a:r>
              <a:rPr lang="en-US" altLang="zh-CN" b="1" dirty="0">
                <a:solidFill>
                  <a:srgbClr val="7030A0"/>
                </a:solidFill>
              </a:rPr>
              <a:t>epi</a:t>
            </a:r>
            <a:r>
              <a:rPr lang="en-US" altLang="zh-CN" b="1" dirty="0"/>
              <a:t>graph</a:t>
            </a:r>
            <a:r>
              <a:rPr lang="en-US" altLang="zh-CN" dirty="0"/>
              <a:t> or </a:t>
            </a:r>
            <a:r>
              <a:rPr lang="en-US" altLang="zh-CN" b="1" dirty="0" err="1">
                <a:solidFill>
                  <a:srgbClr val="7030A0"/>
                </a:solidFill>
              </a:rPr>
              <a:t>super</a:t>
            </a:r>
            <a:r>
              <a:rPr lang="en-US" altLang="zh-CN" b="1" dirty="0" err="1"/>
              <a:t>graph</a:t>
            </a:r>
            <a:r>
              <a:rPr lang="en-US" altLang="zh-CN" b="1" dirty="0"/>
              <a:t>, </a:t>
            </a:r>
            <a:r>
              <a:rPr lang="zh-CN" altLang="en-US" b="1" dirty="0"/>
              <a:t>习题</a:t>
            </a:r>
            <a:r>
              <a:rPr lang="en-US" altLang="zh-CN" b="1" dirty="0"/>
              <a:t>7.10)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/>
              <a:t> 次梯度</a:t>
            </a:r>
            <a:r>
              <a:rPr lang="en-US" altLang="zh-CN" b="1" dirty="0"/>
              <a:t>(</a:t>
            </a:r>
            <a:r>
              <a:rPr lang="en-US" altLang="zh-CN" sz="2000" b="1" dirty="0" err="1">
                <a:solidFill>
                  <a:srgbClr val="7030A0"/>
                </a:solidFill>
              </a:rPr>
              <a:t>sub</a:t>
            </a:r>
            <a:r>
              <a:rPr lang="en-US" altLang="zh-CN" sz="2000" b="1" dirty="0" err="1"/>
              <a:t>derivative</a:t>
            </a:r>
            <a:r>
              <a:rPr lang="en-US" altLang="zh-CN" sz="2000" b="1" dirty="0"/>
              <a:t>/</a:t>
            </a:r>
            <a:r>
              <a:rPr lang="en-US" altLang="zh-CN" sz="2000" b="1" dirty="0" err="1">
                <a:solidFill>
                  <a:srgbClr val="7030A0"/>
                </a:solidFill>
              </a:rPr>
              <a:t>sub</a:t>
            </a:r>
            <a:r>
              <a:rPr lang="en-US" altLang="zh-CN" sz="2000" b="1" dirty="0" err="1"/>
              <a:t>gradient</a:t>
            </a:r>
            <a:r>
              <a:rPr lang="en-US" altLang="zh-CN" sz="2000" dirty="0"/>
              <a:t>, and </a:t>
            </a:r>
            <a:r>
              <a:rPr lang="en-US" altLang="zh-CN" sz="2000" b="1" dirty="0" err="1">
                <a:solidFill>
                  <a:srgbClr val="7030A0"/>
                </a:solidFill>
              </a:rPr>
              <a:t>sub</a:t>
            </a:r>
            <a:r>
              <a:rPr lang="en-US" altLang="zh-CN" sz="2000" b="1" dirty="0" err="1"/>
              <a:t>differential</a:t>
            </a:r>
            <a:r>
              <a:rPr lang="en-US" altLang="zh-CN" b="1" dirty="0"/>
              <a:t>, </a:t>
            </a:r>
            <a:r>
              <a:rPr lang="zh-CN" altLang="en-US" b="1" dirty="0">
                <a:solidFill>
                  <a:srgbClr val="CC0000"/>
                </a:solidFill>
              </a:rPr>
              <a:t>习题</a:t>
            </a:r>
            <a:r>
              <a:rPr lang="en-US" altLang="zh-CN" b="1" dirty="0">
                <a:solidFill>
                  <a:srgbClr val="CC0000"/>
                </a:solidFill>
              </a:rPr>
              <a:t>7.11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线性规划的对偶理论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0075" y="2098675"/>
            <a:ext cx="80486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 dirty="0"/>
              <a:t>原始问题－</a:t>
            </a:r>
            <a:r>
              <a:rPr lang="en-US" altLang="zh-CN" b="1" dirty="0">
                <a:solidFill>
                  <a:srgbClr val="7030A0"/>
                </a:solidFill>
              </a:rPr>
              <a:t>minimize</a:t>
            </a:r>
            <a:r>
              <a:rPr lang="zh-CN" altLang="en-US" b="1" dirty="0"/>
              <a:t>，对偶问题－</a:t>
            </a:r>
            <a:r>
              <a:rPr lang="en-US" altLang="zh-CN" b="1" dirty="0">
                <a:solidFill>
                  <a:srgbClr val="7030A0"/>
                </a:solidFill>
              </a:rPr>
              <a:t>maximize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 dirty="0"/>
              <a:t>原始问题最优解所对应的单纯形乘子是对偶问题的解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7030A0"/>
                </a:solidFill>
              </a:rPr>
              <a:t>弱</a:t>
            </a:r>
            <a:r>
              <a:rPr lang="zh-CN" altLang="en-US" b="1" dirty="0"/>
              <a:t>对偶性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7030A0"/>
                </a:solidFill>
              </a:rPr>
              <a:t>强</a:t>
            </a:r>
            <a:r>
              <a:rPr lang="zh-CN" altLang="en-US" b="1" dirty="0"/>
              <a:t>对偶性</a:t>
            </a:r>
            <a:r>
              <a:rPr lang="en-US" altLang="zh-CN" b="1" dirty="0"/>
              <a:t>(</a:t>
            </a:r>
            <a:r>
              <a:rPr lang="zh-CN" altLang="en-US" b="1" dirty="0"/>
              <a:t>之一有解，则另一个必有解，且最优值相等</a:t>
            </a:r>
            <a:r>
              <a:rPr lang="en-US" altLang="zh-CN" b="1" dirty="0"/>
              <a:t>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线性规划的对偶理论：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722688" y="1687513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原始问题←→对偶问题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19150" y="2811463"/>
            <a:ext cx="657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chemeClr val="tx1"/>
                </a:solidFill>
              </a:rPr>
              <a:t>◎</a:t>
            </a:r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en-US" altLang="zh-CN" b="1" dirty="0">
                <a:solidFill>
                  <a:srgbClr val="7030A0"/>
                </a:solidFill>
              </a:rPr>
              <a:t>Lagrange</a:t>
            </a:r>
            <a:r>
              <a:rPr kumimoji="0" lang="zh-CN" altLang="en-US" b="1" dirty="0">
                <a:solidFill>
                  <a:srgbClr val="7030A0"/>
                </a:solidFill>
              </a:rPr>
              <a:t>对偶</a:t>
            </a:r>
            <a:endParaRPr kumimoji="0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96925" y="1628775"/>
            <a:ext cx="7312025" cy="1190625"/>
            <a:chOff x="158" y="754"/>
            <a:chExt cx="4606" cy="750"/>
          </a:xfrm>
        </p:grpSpPr>
        <p:sp>
          <p:nvSpPr>
            <p:cNvPr id="30733" name="Text Box 4"/>
            <p:cNvSpPr txBox="1">
              <a:spLocks noChangeArrowheads="1"/>
            </p:cNvSpPr>
            <p:nvPr/>
          </p:nvSpPr>
          <p:spPr bwMode="auto">
            <a:xfrm>
              <a:off x="158" y="754"/>
              <a:ext cx="2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◎ 希望解决的</a:t>
              </a:r>
              <a:r>
                <a:rPr kumimoji="0" lang="zh-CN" altLang="en-US" b="1">
                  <a:solidFill>
                    <a:srgbClr val="7030A0"/>
                  </a:solidFill>
                  <a:latin typeface="宋体" pitchFamily="2" charset="-122"/>
                </a:rPr>
                <a:t>问题</a:t>
              </a:r>
            </a:p>
          </p:txBody>
        </p:sp>
        <p:grpSp>
          <p:nvGrpSpPr>
            <p:cNvPr id="30734" name="Group 5"/>
            <p:cNvGrpSpPr>
              <a:grpSpLocks/>
            </p:cNvGrpSpPr>
            <p:nvPr/>
          </p:nvGrpSpPr>
          <p:grpSpPr bwMode="auto">
            <a:xfrm>
              <a:off x="410" y="973"/>
              <a:ext cx="4354" cy="288"/>
              <a:chOff x="386" y="1117"/>
              <a:chExt cx="4354" cy="288"/>
            </a:xfrm>
          </p:grpSpPr>
          <p:sp>
            <p:nvSpPr>
              <p:cNvPr id="30736" name="Rectangle 6"/>
              <p:cNvSpPr>
                <a:spLocks noChangeArrowheads="1"/>
              </p:cNvSpPr>
              <p:nvPr/>
            </p:nvSpPr>
            <p:spPr bwMode="auto">
              <a:xfrm>
                <a:off x="386" y="1117"/>
                <a:ext cx="43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⊙ 定义新问题，以  为变量？且解是   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!</a:t>
                </a:r>
              </a:p>
            </p:txBody>
          </p:sp>
          <p:pic>
            <p:nvPicPr>
              <p:cNvPr id="30737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" y="1170"/>
                <a:ext cx="18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38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4" y="1211"/>
                <a:ext cx="23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417" y="1216"/>
              <a:ext cx="38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⊙ 新问题的解可给原始问题提供一个下界！</a:t>
              </a:r>
            </a:p>
          </p:txBody>
        </p:sp>
      </p:grp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825500" y="3302000"/>
            <a:ext cx="468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建立对偶理论的</a:t>
            </a:r>
            <a:r>
              <a:rPr kumimoji="0" lang="zh-CN" altLang="en-US" b="1">
                <a:solidFill>
                  <a:srgbClr val="7030A0"/>
                </a:solidFill>
              </a:rPr>
              <a:t>基本思路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46175" y="3822700"/>
            <a:ext cx="6778625" cy="457200"/>
            <a:chOff x="386" y="3008"/>
            <a:chExt cx="4270" cy="288"/>
          </a:xfrm>
        </p:grpSpPr>
        <p:sp>
          <p:nvSpPr>
            <p:cNvPr id="30731" name="Text Box 13"/>
            <p:cNvSpPr txBox="1">
              <a:spLocks noChangeArrowheads="1"/>
            </p:cNvSpPr>
            <p:nvPr/>
          </p:nvSpPr>
          <p:spPr bwMode="auto">
            <a:xfrm>
              <a:off x="386" y="3008"/>
              <a:ext cx="4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将约束极小化问题             “</a:t>
              </a:r>
              <a:r>
                <a:rPr kumimoji="0" lang="en-US" altLang="zh-CN" b="1">
                  <a:solidFill>
                    <a:schemeClr val="tx1"/>
                  </a:solidFill>
                </a:rPr>
                <a:t>min-max”</a:t>
              </a:r>
              <a:r>
                <a:rPr kumimoji="0" lang="zh-CN" altLang="en-US" b="1">
                  <a:solidFill>
                    <a:schemeClr val="tx1"/>
                  </a:solidFill>
                </a:rPr>
                <a:t>问题</a:t>
              </a:r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>
              <a:off x="2328" y="315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46175" y="4429125"/>
            <a:ext cx="6265863" cy="457200"/>
            <a:chOff x="386" y="3526"/>
            <a:chExt cx="3947" cy="288"/>
          </a:xfrm>
        </p:grpSpPr>
        <p:sp>
          <p:nvSpPr>
            <p:cNvPr id="30729" name="Text Box 16"/>
            <p:cNvSpPr txBox="1">
              <a:spLocks noChangeArrowheads="1"/>
            </p:cNvSpPr>
            <p:nvPr/>
          </p:nvSpPr>
          <p:spPr bwMode="auto">
            <a:xfrm>
              <a:off x="386" y="3526"/>
              <a:ext cx="3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定义对偶问题是                 “</a:t>
              </a:r>
              <a:r>
                <a:rPr kumimoji="0" lang="en-US" altLang="zh-CN" b="1">
                  <a:solidFill>
                    <a:schemeClr val="tx1"/>
                  </a:solidFill>
                </a:rPr>
                <a:t>max-min”</a:t>
              </a:r>
              <a:r>
                <a:rPr kumimoji="0" lang="zh-CN" altLang="en-US" b="1">
                  <a:solidFill>
                    <a:schemeClr val="tx1"/>
                  </a:solidFill>
                </a:rPr>
                <a:t>问题</a:t>
              </a: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>
              <a:off x="2312" y="3659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建立对偶理论的基本思路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825500" y="4953000"/>
            <a:ext cx="709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对偶性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chemeClr val="tx1"/>
                </a:solidFill>
              </a:rPr>
              <a:t>对偶函数、弱对偶、强对偶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的</a:t>
            </a:r>
            <a:r>
              <a:rPr kumimoji="0" lang="zh-CN" altLang="en-US" b="1">
                <a:solidFill>
                  <a:srgbClr val="7030A0"/>
                </a:solidFill>
              </a:rPr>
              <a:t>几何直观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28678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二人零和博弈</a:t>
            </a:r>
            <a:r>
              <a:rPr kumimoji="0" lang="en-US" altLang="zh-CN" sz="2800" b="1">
                <a:solidFill>
                  <a:srgbClr val="0070C0"/>
                </a:solidFill>
              </a:rPr>
              <a:t>(zero-sum game)</a:t>
            </a:r>
          </a:p>
        </p:txBody>
      </p:sp>
      <p:sp>
        <p:nvSpPr>
          <p:cNvPr id="31777" name="Rectangle 4"/>
          <p:cNvSpPr>
            <a:spLocks noChangeArrowheads="1"/>
          </p:cNvSpPr>
          <p:nvPr/>
        </p:nvSpPr>
        <p:spPr bwMode="auto">
          <a:xfrm>
            <a:off x="407988" y="2608263"/>
            <a:ext cx="472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</a:t>
            </a:r>
            <a:r>
              <a:rPr kumimoji="0" lang="zh-CN" altLang="en-US" b="1">
                <a:solidFill>
                  <a:srgbClr val="7030A0"/>
                </a:solidFill>
              </a:rPr>
              <a:t>前提</a:t>
            </a:r>
            <a:r>
              <a:rPr kumimoji="0" lang="en-US" altLang="zh-CN" b="1">
                <a:solidFill>
                  <a:schemeClr val="tx1"/>
                </a:solidFill>
              </a:rPr>
              <a:t>: </a:t>
            </a:r>
            <a:r>
              <a:rPr kumimoji="0" lang="zh-CN" altLang="en-US" b="1">
                <a:solidFill>
                  <a:schemeClr val="tx1"/>
                </a:solidFill>
              </a:rPr>
              <a:t>两人采取理性行为</a:t>
            </a:r>
          </a:p>
        </p:txBody>
      </p:sp>
      <p:sp>
        <p:nvSpPr>
          <p:cNvPr id="31778" name="Rectangle 5"/>
          <p:cNvSpPr>
            <a:spLocks noChangeArrowheads="1"/>
          </p:cNvSpPr>
          <p:nvPr/>
        </p:nvSpPr>
        <p:spPr bwMode="auto">
          <a:xfrm>
            <a:off x="425450" y="3171825"/>
            <a:ext cx="818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－不管对方采取何种策略，该行为都能保证自己的最大获益</a:t>
            </a: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387350" y="1179513"/>
            <a:ext cx="587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</a:t>
            </a:r>
            <a:r>
              <a:rPr kumimoji="0" lang="en-US" altLang="zh-CN" b="1">
                <a:solidFill>
                  <a:schemeClr val="tx1"/>
                </a:solidFill>
              </a:rPr>
              <a:t>Peter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Harriet</a:t>
            </a:r>
            <a:r>
              <a:rPr kumimoji="0" lang="zh-CN" altLang="en-US" b="1">
                <a:solidFill>
                  <a:schemeClr val="tx1"/>
                </a:solidFill>
              </a:rPr>
              <a:t>的策略集分别为</a:t>
            </a:r>
            <a:r>
              <a:rPr kumimoji="0" lang="en-US" altLang="zh-CN" b="1" i="1">
                <a:solidFill>
                  <a:schemeClr val="tx1"/>
                </a:solidFill>
              </a:rPr>
              <a:t>X 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 i="1">
                <a:solidFill>
                  <a:schemeClr val="tx1"/>
                </a:solidFill>
              </a:rPr>
              <a:t>Y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387350" y="1577975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◎ 博弈规则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:</a:t>
            </a:r>
            <a:r>
              <a:rPr kumimoji="0" lang="en-US" altLang="zh-CN" sz="32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2546350" y="1639888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同时公布所选策略，</a:t>
            </a:r>
          </a:p>
        </p:txBody>
      </p:sp>
      <p:sp>
        <p:nvSpPr>
          <p:cNvPr id="29705" name="Rectangle 24"/>
          <p:cNvSpPr>
            <a:spLocks noChangeArrowheads="1"/>
          </p:cNvSpPr>
          <p:nvPr/>
        </p:nvSpPr>
        <p:spPr bwMode="auto">
          <a:xfrm>
            <a:off x="815975" y="6126163"/>
            <a:ext cx="383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7030A0"/>
                </a:solidFill>
              </a:rPr>
              <a:t>min-max</a:t>
            </a:r>
            <a:r>
              <a:rPr kumimoji="0" lang="zh-CN" altLang="en-US" b="1">
                <a:solidFill>
                  <a:schemeClr val="tx1"/>
                </a:solidFill>
              </a:rPr>
              <a:t>问题←→</a:t>
            </a:r>
            <a:r>
              <a:rPr kumimoji="0" lang="zh-CN" altLang="en-US" b="1">
                <a:solidFill>
                  <a:srgbClr val="7030A0"/>
                </a:solidFill>
              </a:rPr>
              <a:t>原始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29707" name="Rectangle 28"/>
          <p:cNvSpPr>
            <a:spLocks noChangeArrowheads="1"/>
          </p:cNvSpPr>
          <p:nvPr/>
        </p:nvSpPr>
        <p:spPr bwMode="auto">
          <a:xfrm>
            <a:off x="4668838" y="6119813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7030A0"/>
                </a:solidFill>
              </a:rPr>
              <a:t>max-min</a:t>
            </a:r>
            <a:r>
              <a:rPr kumimoji="0" lang="zh-CN" altLang="en-US" b="1">
                <a:solidFill>
                  <a:schemeClr val="tx1"/>
                </a:solidFill>
              </a:rPr>
              <a:t>问题←→</a:t>
            </a:r>
            <a:r>
              <a:rPr kumimoji="0" lang="zh-CN" altLang="en-US" b="1">
                <a:solidFill>
                  <a:srgbClr val="7030A0"/>
                </a:solidFill>
              </a:rPr>
              <a:t>对偶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1754" name="组合 36"/>
          <p:cNvGrpSpPr>
            <a:grpSpLocks/>
          </p:cNvGrpSpPr>
          <p:nvPr/>
        </p:nvGrpSpPr>
        <p:grpSpPr bwMode="auto">
          <a:xfrm>
            <a:off x="603250" y="2063750"/>
            <a:ext cx="8166100" cy="552450"/>
            <a:chOff x="603250" y="2063751"/>
            <a:chExt cx="8166100" cy="552449"/>
          </a:xfrm>
        </p:grpSpPr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2935288" y="2063751"/>
              <a:ext cx="2749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</a:rPr>
                <a:t>Harriet</a:t>
              </a:r>
              <a:r>
                <a:rPr kumimoji="0" lang="zh-CN" altLang="en-US" b="1">
                  <a:solidFill>
                    <a:schemeClr val="tx1"/>
                  </a:solidFill>
                </a:rPr>
                <a:t>选           </a:t>
              </a:r>
              <a:endParaRPr kumimoji="0"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1773" name="Rectangle 11"/>
            <p:cNvSpPr>
              <a:spLocks noChangeArrowheads="1"/>
            </p:cNvSpPr>
            <p:nvPr/>
          </p:nvSpPr>
          <p:spPr bwMode="auto">
            <a:xfrm>
              <a:off x="603250" y="2127251"/>
              <a:ext cx="311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</a:rPr>
                <a:t>若</a:t>
              </a:r>
              <a:r>
                <a:rPr kumimoji="0" lang="en-US" altLang="zh-CN" b="1">
                  <a:solidFill>
                    <a:schemeClr val="tx1"/>
                  </a:solidFill>
                </a:rPr>
                <a:t>Peter</a:t>
              </a:r>
              <a:r>
                <a:rPr kumimoji="0" lang="zh-CN" altLang="en-US" b="1">
                  <a:solidFill>
                    <a:schemeClr val="tx1"/>
                  </a:solidFill>
                </a:rPr>
                <a:t>选            </a:t>
              </a:r>
            </a:p>
          </p:txBody>
        </p:sp>
        <p:sp>
          <p:nvSpPr>
            <p:cNvPr id="31774" name="Rectangle 15"/>
            <p:cNvSpPr>
              <a:spLocks noChangeArrowheads="1"/>
            </p:cNvSpPr>
            <p:nvPr/>
          </p:nvSpPr>
          <p:spPr bwMode="auto">
            <a:xfrm>
              <a:off x="5276850" y="2144713"/>
              <a:ext cx="2468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>
                  <a:solidFill>
                    <a:schemeClr val="tx1"/>
                  </a:solidFill>
                </a:rPr>
                <a:t>Peter</a:t>
              </a:r>
              <a:r>
                <a:rPr kumimoji="0" lang="zh-CN" altLang="en-US" b="1">
                  <a:solidFill>
                    <a:srgbClr val="7030A0"/>
                  </a:solidFill>
                </a:rPr>
                <a:t>付给</a:t>
              </a:r>
              <a:r>
                <a:rPr kumimoji="0" lang="en-US" altLang="zh-CN" b="1">
                  <a:solidFill>
                    <a:schemeClr val="tx1"/>
                  </a:solidFill>
                </a:rPr>
                <a:t>Harriet</a:t>
              </a:r>
            </a:p>
          </p:txBody>
        </p:sp>
        <p:pic>
          <p:nvPicPr>
            <p:cNvPr id="31775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950" y="2184400"/>
              <a:ext cx="1054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6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250" y="2216150"/>
              <a:ext cx="952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250" y="2235200"/>
              <a:ext cx="10541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55650" y="3814763"/>
            <a:ext cx="3889375" cy="947737"/>
            <a:chOff x="755650" y="3814763"/>
            <a:chExt cx="3889375" cy="947737"/>
          </a:xfrm>
        </p:grpSpPr>
        <p:grpSp>
          <p:nvGrpSpPr>
            <p:cNvPr id="31768" name="组合 29"/>
            <p:cNvGrpSpPr>
              <a:grpSpLocks/>
            </p:cNvGrpSpPr>
            <p:nvPr/>
          </p:nvGrpSpPr>
          <p:grpSpPr bwMode="auto">
            <a:xfrm>
              <a:off x="755650" y="3814763"/>
              <a:ext cx="3889375" cy="947737"/>
              <a:chOff x="755650" y="3814763"/>
              <a:chExt cx="3889375" cy="947737"/>
            </a:xfrm>
          </p:grpSpPr>
          <p:sp>
            <p:nvSpPr>
              <p:cNvPr id="31770" name="Text Box 18"/>
              <p:cNvSpPr txBox="1">
                <a:spLocks noChangeArrowheads="1"/>
              </p:cNvSpPr>
              <p:nvPr/>
            </p:nvSpPr>
            <p:spPr bwMode="auto">
              <a:xfrm>
                <a:off x="755650" y="3814763"/>
                <a:ext cx="25923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7030A0"/>
                    </a:solidFill>
                  </a:rPr>
                  <a:t>Peter:</a:t>
                </a:r>
                <a:endParaRPr kumimoji="0" lang="zh-CN" altLang="en-US" b="1">
                  <a:solidFill>
                    <a:srgbClr val="7030A0"/>
                  </a:solidFill>
                </a:endParaRPr>
              </a:p>
            </p:txBody>
          </p:sp>
          <p:sp>
            <p:nvSpPr>
              <p:cNvPr id="31771" name="Text Box 20"/>
              <p:cNvSpPr txBox="1">
                <a:spLocks noChangeArrowheads="1"/>
              </p:cNvSpPr>
              <p:nvPr/>
            </p:nvSpPr>
            <p:spPr bwMode="auto">
              <a:xfrm>
                <a:off x="828675" y="4243388"/>
                <a:ext cx="38163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</a:rPr>
                  <a:t>选</a:t>
                </a:r>
                <a:r>
                  <a:rPr kumimoji="0" lang="zh-CN" altLang="en-US" sz="2800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          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最多要支付</a:t>
                </a:r>
              </a:p>
            </p:txBody>
          </p:sp>
        </p:grpSp>
        <p:pic>
          <p:nvPicPr>
            <p:cNvPr id="3176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0" y="4368800"/>
              <a:ext cx="10160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4760913" y="3830638"/>
            <a:ext cx="2957512" cy="914400"/>
            <a:chOff x="4760913" y="3830638"/>
            <a:chExt cx="2957512" cy="914400"/>
          </a:xfrm>
        </p:grpSpPr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4760913" y="3830638"/>
              <a:ext cx="287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7030A0"/>
                  </a:solidFill>
                </a:rPr>
                <a:t>Harriet</a:t>
              </a:r>
              <a:r>
                <a:rPr kumimoji="0" lang="zh-CN" altLang="en-US" b="1">
                  <a:solidFill>
                    <a:srgbClr val="7030A0"/>
                  </a:solidFill>
                </a:rPr>
                <a:t>：</a:t>
              </a:r>
            </a:p>
          </p:txBody>
        </p:sp>
        <p:sp>
          <p:nvSpPr>
            <p:cNvPr id="31766" name="Text Box 30"/>
            <p:cNvSpPr txBox="1">
              <a:spLocks noChangeArrowheads="1"/>
            </p:cNvSpPr>
            <p:nvPr/>
          </p:nvSpPr>
          <p:spPr bwMode="auto">
            <a:xfrm>
              <a:off x="4791075" y="4287838"/>
              <a:ext cx="292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选            </a:t>
              </a:r>
              <a:r>
                <a:rPr kumimoji="0" lang="en-US" altLang="zh-CN" b="1">
                  <a:solidFill>
                    <a:schemeClr val="tx1"/>
                  </a:solidFill>
                </a:rPr>
                <a:t>  </a:t>
              </a:r>
              <a:r>
                <a:rPr kumimoji="0" lang="zh-CN" altLang="en-US" b="1">
                  <a:solidFill>
                    <a:schemeClr val="tx1"/>
                  </a:solidFill>
                </a:rPr>
                <a:t>最少收到</a:t>
              </a:r>
            </a:p>
          </p:txBody>
        </p:sp>
        <p:pic>
          <p:nvPicPr>
            <p:cNvPr id="31767" name="Picture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00" y="4368800"/>
              <a:ext cx="939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12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692650"/>
            <a:ext cx="284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30"/>
          <p:cNvGrpSpPr>
            <a:grpSpLocks/>
          </p:cNvGrpSpPr>
          <p:nvPr/>
        </p:nvGrpSpPr>
        <p:grpSpPr bwMode="auto">
          <a:xfrm>
            <a:off x="828675" y="5154613"/>
            <a:ext cx="2663825" cy="985837"/>
            <a:chOff x="828675" y="5154613"/>
            <a:chExt cx="2663825" cy="985837"/>
          </a:xfrm>
        </p:grpSpPr>
        <p:pic>
          <p:nvPicPr>
            <p:cNvPr id="31763" name="Picture 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675313"/>
              <a:ext cx="210820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4" name="矩形 41"/>
            <p:cNvSpPr>
              <a:spLocks noChangeArrowheads="1"/>
            </p:cNvSpPr>
            <p:nvPr/>
          </p:nvSpPr>
          <p:spPr bwMode="auto">
            <a:xfrm>
              <a:off x="828675" y="5154613"/>
              <a:ext cx="2663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需要解决的问题：</a:t>
              </a:r>
              <a:endParaRPr lang="zh-CN" altLang="en-US"/>
            </a:p>
          </p:txBody>
        </p:sp>
      </p:grpSp>
      <p:pic>
        <p:nvPicPr>
          <p:cNvPr id="29715" name="Picture 4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92650"/>
            <a:ext cx="2692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4867275" y="5167313"/>
            <a:ext cx="3127375" cy="896937"/>
            <a:chOff x="4867275" y="5167313"/>
            <a:chExt cx="3127375" cy="896937"/>
          </a:xfrm>
        </p:grpSpPr>
        <p:sp>
          <p:nvSpPr>
            <p:cNvPr id="31761" name="矩形 43"/>
            <p:cNvSpPr>
              <a:spLocks noChangeArrowheads="1"/>
            </p:cNvSpPr>
            <p:nvPr/>
          </p:nvSpPr>
          <p:spPr bwMode="auto">
            <a:xfrm>
              <a:off x="4867275" y="5167313"/>
              <a:ext cx="2663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需要解决的问题：</a:t>
              </a:r>
              <a:endParaRPr lang="zh-CN" altLang="en-US"/>
            </a:p>
          </p:txBody>
        </p:sp>
        <p:pic>
          <p:nvPicPr>
            <p:cNvPr id="31762" name="Picture 4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5543550"/>
              <a:ext cx="2324100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/>
      <p:bldP spid="31778" grpId="0"/>
      <p:bldP spid="29705" grpId="0"/>
      <p:bldP spid="297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762000" y="1562100"/>
            <a:ext cx="786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A minimax theorem is a theorem providing conditions that guarantee that the </a:t>
            </a:r>
            <a:r>
              <a:rPr lang="en-US" altLang="zh-CN" sz="2000" b="1">
                <a:solidFill>
                  <a:schemeClr val="tx1"/>
                </a:solidFill>
                <a:hlinkClick r:id="rId2" tooltip="Max–min inequality"/>
              </a:rPr>
              <a:t>max–min inequality</a:t>
            </a:r>
            <a:r>
              <a:rPr lang="en-US" altLang="zh-CN" sz="2000" b="1">
                <a:solidFill>
                  <a:schemeClr val="tx1"/>
                </a:solidFill>
              </a:rPr>
              <a:t> is also an equality. The </a:t>
            </a:r>
            <a:r>
              <a:rPr lang="en-US" altLang="zh-CN" sz="2000" b="1">
                <a:solidFill>
                  <a:srgbClr val="7030A0"/>
                </a:solidFill>
              </a:rPr>
              <a:t>first</a:t>
            </a:r>
            <a:r>
              <a:rPr lang="en-US" altLang="zh-CN" sz="2000" b="1">
                <a:solidFill>
                  <a:schemeClr val="tx1"/>
                </a:solidFill>
              </a:rPr>
              <a:t> theorem on this sense is Von Neumann's minimax theorem from 1928, which was considered the </a:t>
            </a:r>
            <a:r>
              <a:rPr lang="en-US" altLang="zh-CN" sz="2000" b="1">
                <a:solidFill>
                  <a:srgbClr val="7030A0"/>
                </a:solidFill>
              </a:rPr>
              <a:t>starting point </a:t>
            </a:r>
            <a:r>
              <a:rPr lang="en-US" altLang="zh-CN" sz="2000" b="1">
                <a:solidFill>
                  <a:schemeClr val="tx1"/>
                </a:solidFill>
              </a:rPr>
              <a:t>of </a:t>
            </a:r>
            <a:r>
              <a:rPr lang="en-US" altLang="zh-CN" sz="2000" b="1">
                <a:solidFill>
                  <a:schemeClr val="tx1"/>
                </a:solidFill>
                <a:hlinkClick r:id="rId3" tooltip="Game theory"/>
              </a:rPr>
              <a:t>game theory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762000" y="317500"/>
            <a:ext cx="787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/>
              <a:t>Von Neumann's  Minimax theorem</a:t>
            </a:r>
            <a:endParaRPr lang="zh-CN" altLang="en-US" sz="40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60400" y="3938588"/>
            <a:ext cx="8166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Von Neumann's minimax theorem was </a:t>
            </a:r>
            <a:r>
              <a:rPr lang="en-US" altLang="zh-CN" sz="2000" b="1">
                <a:solidFill>
                  <a:srgbClr val="7030A0"/>
                </a:solidFill>
              </a:rPr>
              <a:t>first</a:t>
            </a:r>
            <a:r>
              <a:rPr lang="en-US" altLang="zh-CN" sz="2000" b="1">
                <a:solidFill>
                  <a:schemeClr val="tx1"/>
                </a:solidFill>
              </a:rPr>
              <a:t> published in 1928 by </a:t>
            </a:r>
            <a:r>
              <a:rPr lang="en-US" altLang="zh-CN" sz="2000" b="1">
                <a:solidFill>
                  <a:schemeClr val="tx1"/>
                </a:solidFill>
                <a:hlinkClick r:id="rId4" tooltip="John von Neumann"/>
              </a:rPr>
              <a:t>John von Neumann</a:t>
            </a:r>
            <a:r>
              <a:rPr lang="en-US" altLang="zh-CN" sz="2000" b="1">
                <a:solidFill>
                  <a:schemeClr val="tx1"/>
                </a:solidFill>
              </a:rPr>
              <a:t>,</a:t>
            </a:r>
            <a:r>
              <a:rPr lang="en-US" altLang="zh-CN" sz="2000" b="1" baseline="30000">
                <a:solidFill>
                  <a:schemeClr val="tx1"/>
                </a:solidFill>
                <a:hlinkClick r:id="rId5"/>
              </a:rPr>
              <a:t>[2]</a:t>
            </a:r>
            <a:r>
              <a:rPr lang="en-US" altLang="zh-CN" sz="2000" b="1">
                <a:solidFill>
                  <a:schemeClr val="tx1"/>
                </a:solidFill>
              </a:rPr>
              <a:t> who is quoted as saying "</a:t>
            </a:r>
            <a:r>
              <a:rPr lang="en-US" altLang="zh-CN" sz="2000" b="1" i="1">
                <a:solidFill>
                  <a:schemeClr val="tx1"/>
                </a:solidFill>
              </a:rPr>
              <a:t>As far as I can see, there could be no theory of games … without that theorem … I thought there was nothing worth publishing </a:t>
            </a:r>
            <a:r>
              <a:rPr lang="en-US" altLang="zh-CN" sz="2000" b="1" i="1">
                <a:solidFill>
                  <a:srgbClr val="7030A0"/>
                </a:solidFill>
              </a:rPr>
              <a:t>until</a:t>
            </a:r>
            <a:r>
              <a:rPr lang="en-US" altLang="zh-CN" sz="2000" b="1" i="1">
                <a:solidFill>
                  <a:schemeClr val="tx1"/>
                </a:solidFill>
              </a:rPr>
              <a:t> the Minimax Theorem was proved</a:t>
            </a:r>
            <a:r>
              <a:rPr lang="en-US" altLang="zh-CN" sz="2000" b="1">
                <a:solidFill>
                  <a:schemeClr val="tx1"/>
                </a:solidFill>
              </a:rPr>
              <a:t>".</a:t>
            </a:r>
            <a:r>
              <a:rPr lang="en-US" altLang="zh-CN" sz="2000" b="1" baseline="30000">
                <a:solidFill>
                  <a:schemeClr val="tx1"/>
                </a:solidFill>
                <a:hlinkClick r:id="rId5"/>
              </a:rPr>
              <a:t>[3]</a:t>
            </a:r>
            <a:r>
              <a:rPr lang="en-US" altLang="zh-CN" sz="2000" b="1">
                <a:solidFill>
                  <a:schemeClr val="tx1"/>
                </a:solidFill>
              </a:rPr>
              <a:t> This theorem is important in game theory as the </a:t>
            </a:r>
            <a:r>
              <a:rPr lang="en-US" altLang="zh-CN" sz="2000" b="1">
                <a:solidFill>
                  <a:schemeClr val="tx1"/>
                </a:solidFill>
                <a:hlinkClick r:id="rId6" tooltip="Minimax"/>
              </a:rPr>
              <a:t>minimax</a:t>
            </a:r>
            <a:r>
              <a:rPr lang="en-US" altLang="zh-CN" sz="2000" b="1">
                <a:solidFill>
                  <a:schemeClr val="tx1"/>
                </a:solidFill>
              </a:rPr>
              <a:t> solution of a zero-sum game is the </a:t>
            </a:r>
            <a:r>
              <a:rPr lang="en-US" altLang="zh-CN" sz="2000" b="1">
                <a:solidFill>
                  <a:srgbClr val="7030A0"/>
                </a:solidFill>
              </a:rPr>
              <a:t>same</a:t>
            </a:r>
            <a:r>
              <a:rPr lang="en-US" altLang="zh-CN" sz="2000" b="1">
                <a:solidFill>
                  <a:schemeClr val="tx1"/>
                </a:solidFill>
              </a:rPr>
              <a:t> as the </a:t>
            </a:r>
            <a:r>
              <a:rPr lang="en-US" altLang="zh-CN" sz="2000" b="1">
                <a:solidFill>
                  <a:schemeClr val="tx1"/>
                </a:solidFill>
                <a:hlinkClick r:id="rId7" tooltip="Nash equilibrium"/>
              </a:rPr>
              <a:t>Nash equilibrium</a:t>
            </a:r>
            <a:r>
              <a:rPr lang="en-US" altLang="zh-CN" sz="2000" b="1">
                <a:solidFill>
                  <a:schemeClr val="tx1"/>
                </a:solidFill>
              </a:rPr>
              <a:t>.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762000" y="317500"/>
            <a:ext cx="787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 b="1" dirty="0"/>
              <a:t>Von Neumann's  </a:t>
            </a:r>
            <a:r>
              <a:rPr lang="en-US" altLang="zh-CN" sz="4000" b="1" dirty="0" err="1"/>
              <a:t>Minimax</a:t>
            </a:r>
            <a:r>
              <a:rPr lang="en-US" altLang="zh-CN" sz="4000" b="1" dirty="0"/>
              <a:t> theorem</a:t>
            </a:r>
            <a:endParaRPr lang="zh-CN" altLang="en-US" sz="4000" b="1" dirty="0"/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2172206"/>
            <a:ext cx="7861300" cy="769441"/>
          </a:xfrm>
          <a:prstGeom prst="rect">
            <a:avLst/>
          </a:prstGeom>
          <a:blipFill rotWithShape="1">
            <a:blip r:embed="rId2"/>
            <a:stretch>
              <a:fillRect l="-930" t="-7087" r="-310" b="-133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7000" y="2845306"/>
            <a:ext cx="6515100" cy="430887"/>
          </a:xfrm>
          <a:prstGeom prst="rect">
            <a:avLst/>
          </a:prstGeom>
          <a:blipFill rotWithShape="1">
            <a:blip r:embed="rId3"/>
            <a:stretch>
              <a:fillRect l="-561" t="-12857" b="-242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4300" y="3277106"/>
            <a:ext cx="6515100" cy="430887"/>
          </a:xfrm>
          <a:prstGeom prst="rect">
            <a:avLst/>
          </a:prstGeom>
          <a:blipFill rotWithShape="1">
            <a:blip r:embed="rId4"/>
            <a:stretch>
              <a:fillRect l="-561" t="-12857" b="-2428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14400" y="3708400"/>
            <a:ext cx="5118100" cy="577850"/>
            <a:chOff x="1028700" y="3912106"/>
            <a:chExt cx="5118100" cy="577338"/>
          </a:xfrm>
        </p:grpSpPr>
        <p:sp>
          <p:nvSpPr>
            <p:cNvPr id="33805" name="矩形 7"/>
            <p:cNvSpPr>
              <a:spLocks noChangeArrowheads="1"/>
            </p:cNvSpPr>
            <p:nvPr/>
          </p:nvSpPr>
          <p:spPr bwMode="auto">
            <a:xfrm>
              <a:off x="1028700" y="3924806"/>
              <a:ext cx="8128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则</a:t>
              </a:r>
            </a:p>
          </p:txBody>
        </p:sp>
        <p:sp>
          <p:nvSpPr>
            <p:cNvPr id="9" name="矩形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422400" y="3912106"/>
              <a:ext cx="4724400" cy="577338"/>
            </a:xfrm>
            <a:prstGeom prst="rect">
              <a:avLst/>
            </a:prstGeom>
            <a:blipFill rotWithShape="1">
              <a:blip r:embed="rId5"/>
              <a:stretch>
                <a:fillRect l="-129" b="-5263"/>
              </a:stretch>
            </a:blipFill>
          </p:spPr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9300" y="3371503"/>
            <a:ext cx="2565400" cy="430887"/>
          </a:xfrm>
          <a:prstGeom prst="rect">
            <a:avLst/>
          </a:prstGeom>
          <a:blipFill rotWithShape="1">
            <a:blip r:embed="rId6"/>
            <a:stretch>
              <a:fillRect l="-2850" t="-12676" b="-22535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54700" y="3854103"/>
            <a:ext cx="2565400" cy="436979"/>
          </a:xfrm>
          <a:prstGeom prst="rect">
            <a:avLst/>
          </a:prstGeom>
          <a:blipFill rotWithShape="1">
            <a:blip r:embed="rId7"/>
            <a:stretch>
              <a:fillRect t="-11111" r="-3325" b="-22222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4700" y="4298603"/>
            <a:ext cx="8102600" cy="473912"/>
          </a:xfrm>
          <a:prstGeom prst="rect">
            <a:avLst/>
          </a:prstGeom>
          <a:blipFill rotWithShape="1">
            <a:blip r:embed="rId8"/>
            <a:stretch>
              <a:fillRect t="-106410" r="-150" b="-153846"/>
            </a:stretch>
          </a:blipFill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804" name="TextBox 2"/>
          <p:cNvSpPr txBox="1">
            <a:spLocks noChangeArrowheads="1"/>
          </p:cNvSpPr>
          <p:nvPr/>
        </p:nvSpPr>
        <p:spPr bwMode="auto">
          <a:xfrm>
            <a:off x="5943600" y="2717816"/>
            <a:ext cx="2819400" cy="1569660"/>
          </a:xfrm>
          <a:prstGeom prst="rect">
            <a:avLst/>
          </a:prstGeom>
          <a:solidFill>
            <a:srgbClr val="92D05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pitchFamily="34" charset="0"/>
                <a:ea typeface="黑体" pitchFamily="2" charset="-122"/>
                <a:cs typeface="Arial" pitchFamily="34" charset="0"/>
              </a:rPr>
              <a:t>P.50 </a:t>
            </a:r>
            <a:r>
              <a:rPr lang="zh-CN" altLang="en-US" dirty="0">
                <a:latin typeface="Arial" pitchFamily="34" charset="0"/>
                <a:ea typeface="黑体" pitchFamily="2" charset="-122"/>
                <a:cs typeface="Arial" pitchFamily="34" charset="0"/>
              </a:rPr>
              <a:t>习题</a:t>
            </a:r>
            <a:r>
              <a:rPr lang="en-US" altLang="zh-CN" dirty="0">
                <a:latin typeface="Arial" pitchFamily="34" charset="0"/>
                <a:ea typeface="黑体" pitchFamily="2" charset="-122"/>
                <a:cs typeface="Arial" pitchFamily="34" charset="0"/>
              </a:rPr>
              <a:t>2.27</a:t>
            </a:r>
          </a:p>
          <a:p>
            <a:pPr eaLnBrk="1" hangingPunct="1"/>
            <a:endParaRPr lang="en-US" altLang="zh-CN" dirty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/>
            <a:endParaRPr lang="en-US" altLang="zh-CN" dirty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/>
            <a:endParaRPr lang="zh-CN" altLang="en-US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286250"/>
            <a:ext cx="8013700" cy="461665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原始问题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55650" y="9271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>
                <a:solidFill>
                  <a:srgbClr val="7030A0"/>
                </a:solidFill>
              </a:rPr>
              <a:t>min-max</a:t>
            </a:r>
            <a:r>
              <a:rPr kumimoji="0" lang="zh-CN" altLang="en-US" b="1" dirty="0">
                <a:solidFill>
                  <a:srgbClr val="7030A0"/>
                </a:solidFill>
              </a:rPr>
              <a:t>定理</a:t>
            </a: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是研究对偶问题的基础！</a:t>
            </a:r>
            <a:r>
              <a:rPr kumimoji="0" lang="zh-CN" altLang="en-US" b="1" dirty="0">
                <a:solidFill>
                  <a:schemeClr val="tx1"/>
                </a:solidFill>
              </a:rPr>
              <a:t>各种对偶的区别：</a:t>
            </a:r>
            <a:r>
              <a:rPr kumimoji="0" lang="zh-CN" altLang="en-US" dirty="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35013" y="1558925"/>
            <a:ext cx="2681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的定义方式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不同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！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</a:t>
            </a:r>
          </a:p>
        </p:txBody>
      </p:sp>
      <p:pic>
        <p:nvPicPr>
          <p:cNvPr id="3482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352550"/>
            <a:ext cx="185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725488" y="2008188"/>
            <a:ext cx="4389437" cy="1319212"/>
            <a:chOff x="725488" y="2008188"/>
            <a:chExt cx="4389437" cy="1319212"/>
          </a:xfrm>
        </p:grpSpPr>
        <p:sp>
          <p:nvSpPr>
            <p:cNvPr id="34840" name="Text Box 8"/>
            <p:cNvSpPr txBox="1">
              <a:spLocks noChangeArrowheads="1"/>
            </p:cNvSpPr>
            <p:nvPr/>
          </p:nvSpPr>
          <p:spPr bwMode="auto">
            <a:xfrm>
              <a:off x="725488" y="2008188"/>
              <a:ext cx="42275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原始问题</a:t>
              </a:r>
              <a:r>
                <a:rPr kumimoji="0" lang="en-US" altLang="zh-CN" b="1">
                  <a:solidFill>
                    <a:schemeClr val="tx1"/>
                  </a:solidFill>
                </a:rPr>
                <a:t>(primal</a:t>
              </a:r>
              <a:r>
                <a:rPr kumimoji="0" lang="zh-CN" altLang="en-US" b="1">
                  <a:solidFill>
                    <a:schemeClr val="tx1"/>
                  </a:solidFill>
                </a:rPr>
                <a:t> </a:t>
              </a:r>
              <a:r>
                <a:rPr kumimoji="0" lang="en-US" altLang="zh-CN" b="1">
                  <a:solidFill>
                    <a:schemeClr val="tx1"/>
                  </a:solidFill>
                </a:rPr>
                <a:t>problem)</a:t>
              </a:r>
            </a:p>
          </p:txBody>
        </p:sp>
        <p:pic>
          <p:nvPicPr>
            <p:cNvPr id="3484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250" y="2463800"/>
              <a:ext cx="400367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765175" y="4175125"/>
            <a:ext cx="7400925" cy="1146175"/>
            <a:chOff x="765175" y="4175125"/>
            <a:chExt cx="7400925" cy="1146175"/>
          </a:xfrm>
        </p:grpSpPr>
        <p:sp>
          <p:nvSpPr>
            <p:cNvPr id="34836" name="Text Box 15"/>
            <p:cNvSpPr txBox="1">
              <a:spLocks noChangeArrowheads="1"/>
            </p:cNvSpPr>
            <p:nvPr/>
          </p:nvSpPr>
          <p:spPr bwMode="auto">
            <a:xfrm>
              <a:off x="765175" y="4175125"/>
              <a:ext cx="4111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(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部分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,partial)</a:t>
              </a:r>
              <a:r>
                <a:rPr kumimoji="0" lang="en-US" altLang="zh-CN" b="1">
                  <a:solidFill>
                    <a:srgbClr val="7030A0"/>
                  </a:solidFill>
                  <a:latin typeface="Arial" pitchFamily="34" charset="0"/>
                  <a:ea typeface="黑体" pitchFamily="2" charset="-122"/>
                </a:rPr>
                <a:t>Lagrange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函数：</a:t>
              </a:r>
            </a:p>
          </p:txBody>
        </p:sp>
        <p:pic>
          <p:nvPicPr>
            <p:cNvPr id="3483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950" y="4602163"/>
              <a:ext cx="61531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701675" y="5241925"/>
            <a:ext cx="3489325" cy="1114425"/>
            <a:chOff x="828675" y="5127625"/>
            <a:chExt cx="3489325" cy="1114425"/>
          </a:xfrm>
        </p:grpSpPr>
        <p:grpSp>
          <p:nvGrpSpPr>
            <p:cNvPr id="34832" name="组合 26"/>
            <p:cNvGrpSpPr>
              <a:grpSpLocks/>
            </p:cNvGrpSpPr>
            <p:nvPr/>
          </p:nvGrpSpPr>
          <p:grpSpPr bwMode="auto">
            <a:xfrm>
              <a:off x="828675" y="5127625"/>
              <a:ext cx="3489325" cy="461665"/>
              <a:chOff x="790575" y="5394325"/>
              <a:chExt cx="3489325" cy="461665"/>
            </a:xfrm>
          </p:grpSpPr>
          <p:sp>
            <p:nvSpPr>
              <p:cNvPr id="34834" name="Text Box 15"/>
              <p:cNvSpPr txBox="1">
                <a:spLocks noChangeArrowheads="1"/>
              </p:cNvSpPr>
              <p:nvPr/>
            </p:nvSpPr>
            <p:spPr bwMode="auto">
              <a:xfrm>
                <a:off x="790575" y="5394325"/>
                <a:ext cx="34893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对任意的              定义</a:t>
                </a:r>
              </a:p>
            </p:txBody>
          </p:sp>
          <p:pic>
            <p:nvPicPr>
              <p:cNvPr id="34835" name="Picture 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9000" y="5473700"/>
                <a:ext cx="10160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4833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50" y="5594350"/>
              <a:ext cx="27813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3965575" y="5551488"/>
            <a:ext cx="4213225" cy="836612"/>
            <a:chOff x="4105275" y="5436630"/>
            <a:chExt cx="4213225" cy="837170"/>
          </a:xfrm>
        </p:grpSpPr>
        <p:sp>
          <p:nvSpPr>
            <p:cNvPr id="34830" name="Text Box 15"/>
            <p:cNvSpPr txBox="1">
              <a:spLocks noChangeArrowheads="1"/>
            </p:cNvSpPr>
            <p:nvPr/>
          </p:nvSpPr>
          <p:spPr bwMode="auto">
            <a:xfrm>
              <a:off x="4105275" y="5635625"/>
              <a:ext cx="125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，则</a:t>
              </a:r>
            </a:p>
          </p:txBody>
        </p:sp>
        <p:pic>
          <p:nvPicPr>
            <p:cNvPr id="34831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5436630"/>
              <a:ext cx="3441700" cy="83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24"/>
          <p:cNvGrpSpPr>
            <a:grpSpLocks/>
          </p:cNvGrpSpPr>
          <p:nvPr/>
        </p:nvGrpSpPr>
        <p:grpSpPr bwMode="auto">
          <a:xfrm>
            <a:off x="5130800" y="2482850"/>
            <a:ext cx="3124200" cy="546100"/>
            <a:chOff x="5130800" y="2482850"/>
            <a:chExt cx="3124200" cy="546100"/>
          </a:xfrm>
        </p:grpSpPr>
        <p:pic>
          <p:nvPicPr>
            <p:cNvPr id="34828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00" y="2482850"/>
              <a:ext cx="2336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左右箭头 30"/>
            <p:cNvSpPr>
              <a:spLocks noChangeArrowheads="1"/>
            </p:cNvSpPr>
            <p:nvPr/>
          </p:nvSpPr>
          <p:spPr bwMode="auto">
            <a:xfrm>
              <a:off x="5130800" y="26924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87400" y="3328987"/>
                <a:ext cx="7632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0" lang="en-US" altLang="zh-CN" b="1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  <m:r>
                      <a:rPr kumimoji="0"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，</a:t>
                </a:r>
                <a:r>
                  <a:rPr kumimoji="0" lang="en-US" altLang="zh-CN" b="1" i="1" dirty="0">
                    <a:solidFill>
                      <a:schemeClr val="tx1"/>
                    </a:solidFill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sSup>
                      <m:sSupPr>
                        <m:ctrlP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是希望</a:t>
                </a:r>
                <a:r>
                  <a:rPr kumimoji="0" lang="zh-CN" altLang="en-US" b="1" dirty="0">
                    <a:solidFill>
                      <a:srgbClr val="7030A0"/>
                    </a:solidFill>
                    <a:latin typeface="Arial" pitchFamily="34" charset="0"/>
                  </a:rPr>
                  <a:t>分别</a:t>
                </a:r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处理的其它约束</a:t>
                </a:r>
                <a:r>
                  <a:rPr kumimoji="0" lang="en-US" altLang="zh-CN" b="1" dirty="0">
                    <a:solidFill>
                      <a:schemeClr val="tx1"/>
                    </a:solidFill>
                    <a:latin typeface="Arial" pitchFamily="34" charset="0"/>
                  </a:rPr>
                  <a:t>.</a:t>
                </a:r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6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3328987"/>
                <a:ext cx="763270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98" t="-14474" r="-111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8"/>
          <p:cNvSpPr txBox="1">
            <a:spLocks noChangeArrowheads="1"/>
          </p:cNvSpPr>
          <p:nvPr/>
        </p:nvSpPr>
        <p:spPr bwMode="auto">
          <a:xfrm>
            <a:off x="725488" y="979488"/>
            <a:ext cx="4227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原始问题</a:t>
            </a:r>
            <a:r>
              <a:rPr kumimoji="0" lang="en-US" altLang="zh-CN" b="1">
                <a:solidFill>
                  <a:schemeClr val="tx1"/>
                </a:solidFill>
              </a:rPr>
              <a:t>(primal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>
                <a:solidFill>
                  <a:schemeClr val="tx1"/>
                </a:solidFill>
              </a:rPr>
              <a:t>problem)</a:t>
            </a:r>
          </a:p>
        </p:txBody>
      </p:sp>
      <p:pic>
        <p:nvPicPr>
          <p:cNvPr id="3584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435100"/>
            <a:ext cx="4003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130800" y="1454150"/>
            <a:ext cx="3124200" cy="546100"/>
            <a:chOff x="5130800" y="1454150"/>
            <a:chExt cx="3124200" cy="546100"/>
          </a:xfrm>
        </p:grpSpPr>
        <p:pic>
          <p:nvPicPr>
            <p:cNvPr id="35864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00" y="1454150"/>
              <a:ext cx="233680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5" name="左右箭头 31"/>
            <p:cNvSpPr>
              <a:spLocks noChangeArrowheads="1"/>
            </p:cNvSpPr>
            <p:nvPr/>
          </p:nvSpPr>
          <p:spPr bwMode="auto">
            <a:xfrm>
              <a:off x="5130800" y="16637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对偶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711200" y="6118225"/>
            <a:ext cx="793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chemeClr val="tx1"/>
                </a:solidFill>
              </a:rPr>
              <a:t>注：如果</a:t>
            </a:r>
            <a:r>
              <a:rPr lang="zh-CN" altLang="en-US" sz="2000" b="1" dirty="0">
                <a:solidFill>
                  <a:srgbClr val="7030A0"/>
                </a:solidFill>
              </a:rPr>
              <a:t>要求 </a:t>
            </a:r>
            <a:r>
              <a:rPr lang="en-US" altLang="zh-CN" sz="2000" b="1" i="1" dirty="0">
                <a:solidFill>
                  <a:schemeClr val="tx1"/>
                </a:solidFill>
              </a:rPr>
              <a:t>c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</a:rPr>
              <a:t>) = 0</a:t>
            </a:r>
            <a:r>
              <a:rPr lang="zh-CN" altLang="en-US" sz="2000" b="1" dirty="0">
                <a:solidFill>
                  <a:schemeClr val="tx1"/>
                </a:solidFill>
              </a:rPr>
              <a:t>，则对偶问题中与之对应的变量</a:t>
            </a:r>
            <a:r>
              <a:rPr lang="zh-CN" altLang="en-US" sz="2000" b="1" dirty="0">
                <a:solidFill>
                  <a:srgbClr val="7030A0"/>
                </a:solidFill>
              </a:rPr>
              <a:t>没有</a:t>
            </a:r>
            <a:r>
              <a:rPr lang="zh-CN" altLang="en-US" sz="2000" b="1" dirty="0">
                <a:solidFill>
                  <a:schemeClr val="tx1"/>
                </a:solidFill>
              </a:rPr>
              <a:t>符号限制</a:t>
            </a:r>
            <a:endParaRPr lang="zh-CN" altLang="en-US" sz="2000" b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62" name="Rectangle 11"/>
              <p:cNvSpPr>
                <a:spLocks noChangeArrowheads="1"/>
              </p:cNvSpPr>
              <p:nvPr/>
            </p:nvSpPr>
            <p:spPr bwMode="auto">
              <a:xfrm>
                <a:off x="698500" y="2287587"/>
                <a:ext cx="7632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0" lang="en-US" altLang="zh-CN" b="1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  <m:r>
                      <a:rPr kumimoji="0"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，</a:t>
                </a:r>
                <a:r>
                  <a:rPr kumimoji="0" lang="en-US" altLang="zh-CN" b="1" i="1" dirty="0">
                    <a:solidFill>
                      <a:schemeClr val="tx1"/>
                    </a:solidFill>
                    <a:cs typeface="Times New Roman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sSup>
                      <m:sSupPr>
                        <m:ctrlP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是希望</a:t>
                </a:r>
                <a:r>
                  <a:rPr kumimoji="0" lang="zh-CN" altLang="en-US" b="1" dirty="0">
                    <a:solidFill>
                      <a:srgbClr val="7030A0"/>
                    </a:solidFill>
                    <a:latin typeface="Arial" pitchFamily="34" charset="0"/>
                  </a:rPr>
                  <a:t>分别</a:t>
                </a:r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</a:rPr>
                  <a:t>处理的其它约束</a:t>
                </a:r>
                <a:r>
                  <a:rPr kumimoji="0" lang="en-US" altLang="zh-CN" b="1" dirty="0">
                    <a:solidFill>
                      <a:schemeClr val="tx1"/>
                    </a:solidFill>
                    <a:latin typeface="Arial" pitchFamily="34" charset="0"/>
                  </a:rPr>
                  <a:t>.</a:t>
                </a:r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586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2287587"/>
                <a:ext cx="76327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78" t="-14474" r="-103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698500" y="3225800"/>
            <a:ext cx="6985000" cy="933450"/>
            <a:chOff x="698500" y="3251200"/>
            <a:chExt cx="6985000" cy="933450"/>
          </a:xfrm>
        </p:grpSpPr>
        <p:sp>
          <p:nvSpPr>
            <p:cNvPr id="35859" name="Text Box 16"/>
            <p:cNvSpPr txBox="1">
              <a:spLocks noChangeArrowheads="1"/>
            </p:cNvSpPr>
            <p:nvPr/>
          </p:nvSpPr>
          <p:spPr bwMode="auto">
            <a:xfrm>
              <a:off x="698500" y="3251200"/>
              <a:ext cx="6985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对任意的              ，定义</a:t>
              </a:r>
              <a:r>
                <a:rPr lang="zh-CN" altLang="en-US" b="1" dirty="0">
                  <a:solidFill>
                    <a:srgbClr val="7030A0"/>
                  </a:solidFill>
                </a:rPr>
                <a:t>对偶函数</a:t>
              </a:r>
              <a:r>
                <a:rPr lang="en-US" altLang="zh-CN" b="1" dirty="0">
                  <a:solidFill>
                    <a:schemeClr val="tx1"/>
                  </a:solidFill>
                </a:rPr>
                <a:t>(dual function)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586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088" y="3352800"/>
              <a:ext cx="9144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1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673475"/>
              <a:ext cx="5435600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723900" y="4711700"/>
            <a:ext cx="3810000" cy="1003300"/>
            <a:chOff x="787400" y="4432300"/>
            <a:chExt cx="3810000" cy="1003300"/>
          </a:xfrm>
        </p:grpSpPr>
        <p:sp>
          <p:nvSpPr>
            <p:cNvPr id="35857" name="Text Box 22"/>
            <p:cNvSpPr txBox="1">
              <a:spLocks noChangeArrowheads="1"/>
            </p:cNvSpPr>
            <p:nvPr/>
          </p:nvSpPr>
          <p:spPr bwMode="auto">
            <a:xfrm>
              <a:off x="787400" y="4432300"/>
              <a:ext cx="3810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7030A0"/>
                  </a:solidFill>
                </a:rPr>
                <a:t>对偶问题</a:t>
              </a:r>
              <a:r>
                <a:rPr lang="en-US" altLang="zh-CN" b="1" dirty="0">
                  <a:solidFill>
                    <a:schemeClr val="tx1"/>
                  </a:solidFill>
                </a:rPr>
                <a:t>(dual problem)</a:t>
              </a:r>
              <a:r>
                <a:rPr lang="zh-CN" altLang="en-US" b="1" dirty="0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35858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0" y="4876800"/>
              <a:ext cx="13335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4597400" y="5054600"/>
            <a:ext cx="3784600" cy="533400"/>
            <a:chOff x="4572000" y="4749800"/>
            <a:chExt cx="3784600" cy="533400"/>
          </a:xfrm>
        </p:grpSpPr>
        <p:sp>
          <p:nvSpPr>
            <p:cNvPr id="35855" name="左右箭头 36"/>
            <p:cNvSpPr>
              <a:spLocks noChangeArrowheads="1"/>
            </p:cNvSpPr>
            <p:nvPr/>
          </p:nvSpPr>
          <p:spPr bwMode="auto">
            <a:xfrm>
              <a:off x="4572000" y="4978400"/>
              <a:ext cx="1460500" cy="241300"/>
            </a:xfrm>
            <a:prstGeom prst="leftRightArrow">
              <a:avLst>
                <a:gd name="adj1" fmla="val 50000"/>
                <a:gd name="adj2" fmla="val 4999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p:pic>
          <p:nvPicPr>
            <p:cNvPr id="35856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600" y="4749800"/>
              <a:ext cx="22860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902" name="TextBox 22"/>
          <p:cNvSpPr txBox="1">
            <a:spLocks noChangeArrowheads="1"/>
          </p:cNvSpPr>
          <p:nvPr/>
        </p:nvSpPr>
        <p:spPr bwMode="auto">
          <a:xfrm>
            <a:off x="4178300" y="5765800"/>
            <a:ext cx="4711700" cy="369332"/>
          </a:xfrm>
          <a:prstGeom prst="rect">
            <a:avLst/>
          </a:prstGeom>
          <a:solidFill>
            <a:srgbClr val="92D050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 dirty="0"/>
              <a:t>p. 184 , ex.7.13</a:t>
            </a:r>
            <a:r>
              <a:rPr lang="zh-CN" altLang="en-US" sz="1800" b="1" dirty="0"/>
              <a:t>－体会不同的约束分配方式！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52800" y="5305425"/>
            <a:ext cx="127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凸规划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450" y="4178300"/>
                <a:ext cx="6026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7.7.1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对偶函数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178300"/>
                <a:ext cx="602615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51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79450" y="2719388"/>
            <a:ext cx="7575550" cy="461665"/>
            <a:chOff x="704850" y="2757488"/>
            <a:chExt cx="757555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704850" y="2757488"/>
              <a:ext cx="2962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原始问题的可行域：</a:t>
              </a:r>
            </a:p>
          </p:txBody>
        </p:sp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443" y="2860605"/>
              <a:ext cx="4856957" cy="325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/>
      <p:bldP spid="37902" grpId="0" animBg="1"/>
      <p:bldP spid="2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68313" y="11303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  <a:latin typeface="宋体" pitchFamily="2" charset="-122"/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  <a:latin typeface="宋体" pitchFamily="2" charset="-122"/>
              </a:rPr>
              <a:t>1.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96963"/>
            <a:ext cx="39751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136650"/>
            <a:ext cx="2208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3810000"/>
            <a:ext cx="19796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14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chemeClr val="accent1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对偶－例</a:t>
            </a:r>
            <a:endParaRPr lang="en-US" altLang="zh-CN" sz="3600" b="1">
              <a:solidFill>
                <a:schemeClr val="accent1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3277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98650"/>
            <a:ext cx="3276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246188" y="2527300"/>
            <a:ext cx="5237162" cy="584200"/>
            <a:chOff x="1246188" y="2527300"/>
            <a:chExt cx="5237162" cy="584200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246188" y="2527300"/>
              <a:ext cx="1560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对偶函数</a:t>
              </a:r>
            </a:p>
          </p:txBody>
        </p:sp>
        <p:pic>
          <p:nvPicPr>
            <p:cNvPr id="36878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050" y="2578100"/>
              <a:ext cx="3670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3117850"/>
            <a:ext cx="2400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1473200" y="3721100"/>
            <a:ext cx="3416300" cy="584200"/>
            <a:chOff x="1473200" y="3721100"/>
            <a:chExt cx="3416300" cy="584200"/>
          </a:xfrm>
        </p:grpSpPr>
        <p:pic>
          <p:nvPicPr>
            <p:cNvPr id="36875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500" y="3721100"/>
              <a:ext cx="1905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1473200" y="3746500"/>
              <a:ext cx="1574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对偶问题：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534025" y="4051300"/>
          <a:ext cx="314325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Visio" r:id="rId3" imgW="2089221" imgH="1683471" progId="Visio.Drawing.11">
                  <p:embed/>
                </p:oleObj>
              </mc:Choice>
              <mc:Fallback>
                <p:oleObj name="Visio" r:id="rId3" imgW="2089221" imgH="168347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4051300"/>
                        <a:ext cx="314325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064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约束优化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58800" y="3348038"/>
            <a:ext cx="363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可行域</a:t>
            </a:r>
            <a:r>
              <a:rPr lang="en-US" altLang="zh-CN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(feasible region)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3810000" y="4249738"/>
            <a:ext cx="483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局部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(local)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解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全局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(global)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解</a:t>
            </a:r>
          </a:p>
        </p:txBody>
      </p:sp>
      <p:sp>
        <p:nvSpPr>
          <p:cNvPr id="5126" name="Text Box 22"/>
          <p:cNvSpPr txBox="1">
            <a:spLocks noChangeArrowheads="1"/>
          </p:cNvSpPr>
          <p:nvPr/>
        </p:nvSpPr>
        <p:spPr bwMode="auto">
          <a:xfrm>
            <a:off x="596900" y="2514600"/>
            <a:ext cx="805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在设计和分析算法时，通常假设 </a:t>
            </a:r>
            <a:r>
              <a:rPr lang="en-US" altLang="zh-CN" b="1" i="1">
                <a:solidFill>
                  <a:schemeClr val="tx1"/>
                </a:solidFill>
              </a:rPr>
              <a:t>f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 i="1">
                <a:solidFill>
                  <a:schemeClr val="tx1"/>
                </a:solidFill>
              </a:rPr>
              <a:t>c</a:t>
            </a:r>
            <a:r>
              <a:rPr lang="en-US" altLang="zh-CN" sz="2000" b="1" i="1" baseline="-25000">
                <a:solidFill>
                  <a:schemeClr val="tx1"/>
                </a:solidFill>
              </a:rPr>
              <a:t>i 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连续可微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二次连续可微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！</a:t>
            </a:r>
          </a:p>
        </p:txBody>
      </p:sp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008063"/>
            <a:ext cx="409098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6184900" y="1590675"/>
            <a:ext cx="2108200" cy="822325"/>
            <a:chOff x="3976" y="778"/>
            <a:chExt cx="1328" cy="518"/>
          </a:xfrm>
        </p:grpSpPr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3976" y="778"/>
              <a:ext cx="1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这里     和     是有限指标集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513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" y="842"/>
              <a:ext cx="15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" y="816"/>
              <a:ext cx="2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803650"/>
            <a:ext cx="7566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287838"/>
            <a:ext cx="14446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24"/>
          <p:cNvSpPr txBox="1">
            <a:spLocks noChangeArrowheads="1"/>
          </p:cNvSpPr>
          <p:nvPr/>
        </p:nvSpPr>
        <p:spPr bwMode="auto">
          <a:xfrm>
            <a:off x="5570538" y="6175375"/>
            <a:ext cx="204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约束的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法向量</a:t>
            </a:r>
          </a:p>
        </p:txBody>
      </p:sp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933950"/>
            <a:ext cx="438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5457825"/>
            <a:ext cx="42608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5919788"/>
            <a:ext cx="17827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34013" y="2930525"/>
            <a:ext cx="3163887" cy="668338"/>
            <a:chOff x="5434013" y="2930098"/>
            <a:chExt cx="3163887" cy="668467"/>
          </a:xfrm>
        </p:grpSpPr>
        <p:sp>
          <p:nvSpPr>
            <p:cNvPr id="5136" name="TextBox 1"/>
            <p:cNvSpPr txBox="1">
              <a:spLocks noChangeArrowheads="1"/>
            </p:cNvSpPr>
            <p:nvPr/>
          </p:nvSpPr>
          <p:spPr bwMode="auto">
            <a:xfrm>
              <a:off x="5434013" y="3136900"/>
              <a:ext cx="31638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偏导数存在并且连续</a:t>
              </a:r>
            </a:p>
          </p:txBody>
        </p:sp>
        <p:sp>
          <p:nvSpPr>
            <p:cNvPr id="5137" name="下箭头 3"/>
            <p:cNvSpPr>
              <a:spLocks noChangeArrowheads="1"/>
            </p:cNvSpPr>
            <p:nvPr/>
          </p:nvSpPr>
          <p:spPr bwMode="auto">
            <a:xfrm>
              <a:off x="7069138" y="2930098"/>
              <a:ext cx="169862" cy="321102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714760" grpId="0"/>
      <p:bldP spid="102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44513" y="13589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143000" y="4835525"/>
            <a:ext cx="547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注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1. 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对偶问题的目标函数</a:t>
            </a:r>
            <a:r>
              <a:rPr kumimoji="0" lang="zh-CN" altLang="en-US" b="1" dirty="0">
                <a:solidFill>
                  <a:srgbClr val="7030A0"/>
                </a:solidFill>
                <a:latin typeface="Arial" pitchFamily="34" charset="0"/>
              </a:rPr>
              <a:t>没有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解析形式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7683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chemeClr val="accent1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对偶</a:t>
            </a:r>
            <a:r>
              <a:rPr lang="en-US" altLang="zh-CN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chemeClr val="accent1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pic>
        <p:nvPicPr>
          <p:cNvPr id="3789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244600"/>
            <a:ext cx="279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246188" y="2933700"/>
            <a:ext cx="4049712" cy="1905000"/>
            <a:chOff x="1246188" y="2933700"/>
            <a:chExt cx="4049712" cy="1905000"/>
          </a:xfrm>
        </p:grpSpPr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1246188" y="2933700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对偶问题</a:t>
              </a:r>
            </a:p>
          </p:txBody>
        </p:sp>
        <p:pic>
          <p:nvPicPr>
            <p:cNvPr id="37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3416300"/>
              <a:ext cx="3835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258888" y="2120900"/>
            <a:ext cx="4316412" cy="901700"/>
            <a:chOff x="1258888" y="2120900"/>
            <a:chExt cx="4316412" cy="901700"/>
          </a:xfrm>
        </p:grpSpPr>
        <p:pic>
          <p:nvPicPr>
            <p:cNvPr id="3790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2514600"/>
              <a:ext cx="39878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8"/>
            <p:cNvSpPr txBox="1">
              <a:spLocks noChangeArrowheads="1"/>
            </p:cNvSpPr>
            <p:nvPr/>
          </p:nvSpPr>
          <p:spPr bwMode="auto">
            <a:xfrm>
              <a:off x="1258888" y="2120900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对偶函数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5410200" y="1193800"/>
            <a:ext cx="3479800" cy="838200"/>
            <a:chOff x="5410200" y="1193800"/>
            <a:chExt cx="3479800" cy="838200"/>
          </a:xfrm>
        </p:grpSpPr>
        <p:pic>
          <p:nvPicPr>
            <p:cNvPr id="37898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193800"/>
              <a:ext cx="172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76400"/>
              <a:ext cx="34798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155700" y="5419725"/>
            <a:ext cx="710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注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2. 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对偶问题表述</a:t>
            </a:r>
            <a:r>
              <a:rPr kumimoji="0" lang="zh-CN" altLang="en-US" b="1" dirty="0">
                <a:solidFill>
                  <a:srgbClr val="7030A0"/>
                </a:solidFill>
                <a:latin typeface="Arial" pitchFamily="34" charset="0"/>
              </a:rPr>
              <a:t>依赖于</a:t>
            </a:r>
            <a:r>
              <a:rPr kumimoji="0" lang="zh-CN" altLang="en-US" b="1" dirty="0">
                <a:solidFill>
                  <a:schemeClr val="tx1"/>
                </a:solidFill>
                <a:latin typeface="Arial" pitchFamily="34" charset="0"/>
              </a:rPr>
              <a:t>原始问题的特定表述形式</a:t>
            </a:r>
            <a:r>
              <a:rPr kumimoji="0" lang="en-US" altLang="zh-CN" b="1" dirty="0">
                <a:solidFill>
                  <a:schemeClr val="tx1"/>
                </a:solidFill>
                <a:latin typeface="Arial" pitchFamily="34" charset="0"/>
              </a:rPr>
              <a:t>!</a:t>
            </a:r>
            <a:endParaRPr kumimoji="0" lang="zh-CN" altLang="en-US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弱对偶定理</a:t>
            </a:r>
          </a:p>
        </p:txBody>
      </p: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685800" y="1638300"/>
            <a:ext cx="8293100" cy="830263"/>
            <a:chOff x="685800" y="838200"/>
            <a:chExt cx="8293100" cy="830997"/>
          </a:xfrm>
        </p:grpSpPr>
        <p:sp>
          <p:nvSpPr>
            <p:cNvPr id="38936" name="TextBox 23"/>
            <p:cNvSpPr txBox="1">
              <a:spLocks noChangeArrowheads="1"/>
            </p:cNvSpPr>
            <p:nvPr/>
          </p:nvSpPr>
          <p:spPr bwMode="auto">
            <a:xfrm>
              <a:off x="685800" y="838200"/>
              <a:ext cx="82931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rgbClr val="0070C0"/>
                  </a:solidFill>
                </a:rPr>
                <a:t>7.7.1 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rgbClr val="7030A0"/>
                  </a:solidFill>
                </a:rPr>
                <a:t>弱</a:t>
              </a:r>
              <a:r>
                <a:rPr lang="zh-CN" altLang="en-US" b="1" dirty="0">
                  <a:solidFill>
                    <a:schemeClr val="tx1"/>
                  </a:solidFill>
                </a:rPr>
                <a:t>对偶性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r>
                <a:rPr lang="zh-CN" altLang="en-US" b="1" dirty="0">
                  <a:solidFill>
                    <a:schemeClr val="tx1"/>
                  </a:solidFill>
                </a:rPr>
                <a:t>设     是原始问题的可行解 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即                      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，对偶变量</a:t>
              </a:r>
            </a:p>
          </p:txBody>
        </p:sp>
        <p:pic>
          <p:nvPicPr>
            <p:cNvPr id="3893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270000"/>
              <a:ext cx="22860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75" y="1295399"/>
              <a:ext cx="220318" cy="28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812800" y="2387600"/>
            <a:ext cx="3689350" cy="461963"/>
            <a:chOff x="825500" y="1981200"/>
            <a:chExt cx="3689350" cy="461665"/>
          </a:xfrm>
        </p:grpSpPr>
        <p:sp>
          <p:nvSpPr>
            <p:cNvPr id="38933" name="TextBox 24"/>
            <p:cNvSpPr txBox="1">
              <a:spLocks noChangeArrowheads="1"/>
            </p:cNvSpPr>
            <p:nvPr/>
          </p:nvSpPr>
          <p:spPr bwMode="auto">
            <a:xfrm>
              <a:off x="1587500" y="1981200"/>
              <a:ext cx="1206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，则有</a:t>
              </a:r>
            </a:p>
          </p:txBody>
        </p:sp>
        <p:pic>
          <p:nvPicPr>
            <p:cNvPr id="38934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" y="2012950"/>
              <a:ext cx="8128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150" y="1981200"/>
              <a:ext cx="1917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36"/>
          <p:cNvGrpSpPr>
            <a:grpSpLocks/>
          </p:cNvGrpSpPr>
          <p:nvPr/>
        </p:nvGrpSpPr>
        <p:grpSpPr bwMode="auto">
          <a:xfrm>
            <a:off x="603250" y="4170363"/>
            <a:ext cx="8312150" cy="830262"/>
            <a:chOff x="768350" y="3306763"/>
            <a:chExt cx="8312150" cy="830262"/>
          </a:xfrm>
        </p:grpSpPr>
        <p:sp>
          <p:nvSpPr>
            <p:cNvPr id="38929" name="Rectangle 15"/>
            <p:cNvSpPr>
              <a:spLocks noChangeArrowheads="1"/>
            </p:cNvSpPr>
            <p:nvPr/>
          </p:nvSpPr>
          <p:spPr bwMode="auto">
            <a:xfrm>
              <a:off x="768350" y="3306763"/>
              <a:ext cx="831215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推论</a:t>
              </a:r>
              <a:r>
                <a:rPr kumimoji="0" lang="en-US" altLang="zh-CN" b="1">
                  <a:solidFill>
                    <a:srgbClr val="0070C0"/>
                  </a:solidFill>
                  <a:latin typeface="宋体" pitchFamily="2" charset="-122"/>
                </a:rPr>
                <a:t>2 </a:t>
              </a:r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 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设  是原始问题的可行解，     且            ，则二者分别是原始问题和对偶问题的最优解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pic>
          <p:nvPicPr>
            <p:cNvPr id="38930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4" y="3428999"/>
              <a:ext cx="230257" cy="29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3359150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200" y="3352800"/>
              <a:ext cx="17780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5475" y="3244850"/>
            <a:ext cx="5749925" cy="625475"/>
            <a:chOff x="625475" y="3244751"/>
            <a:chExt cx="5749925" cy="625573"/>
          </a:xfrm>
        </p:grpSpPr>
        <p:sp>
          <p:nvSpPr>
            <p:cNvPr id="38927" name="矩形 31"/>
            <p:cNvSpPr>
              <a:spLocks noChangeArrowheads="1"/>
            </p:cNvSpPr>
            <p:nvPr/>
          </p:nvSpPr>
          <p:spPr bwMode="auto">
            <a:xfrm>
              <a:off x="625475" y="3287713"/>
              <a:ext cx="11144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rgbClr val="0070C0"/>
                  </a:solidFill>
                  <a:latin typeface="宋体" pitchFamily="2" charset="-122"/>
                </a:rPr>
                <a:t>推论</a:t>
              </a:r>
              <a:r>
                <a:rPr kumimoji="0" lang="en-US" altLang="zh-CN" b="1">
                  <a:solidFill>
                    <a:srgbClr val="0070C0"/>
                  </a:solidFill>
                  <a:latin typeface="宋体" pitchFamily="2" charset="-122"/>
                </a:rPr>
                <a:t>1 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pic>
          <p:nvPicPr>
            <p:cNvPr id="38928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39" y="3244751"/>
              <a:ext cx="4754561" cy="625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85788" y="5219700"/>
            <a:ext cx="8251825" cy="830263"/>
            <a:chOff x="585788" y="5219702"/>
            <a:chExt cx="8252580" cy="830997"/>
          </a:xfrm>
        </p:grpSpPr>
        <p:grpSp>
          <p:nvGrpSpPr>
            <p:cNvPr id="38920" name="组合 31"/>
            <p:cNvGrpSpPr>
              <a:grpSpLocks/>
            </p:cNvGrpSpPr>
            <p:nvPr/>
          </p:nvGrpSpPr>
          <p:grpSpPr bwMode="auto">
            <a:xfrm>
              <a:off x="585788" y="5219702"/>
              <a:ext cx="8252580" cy="830997"/>
              <a:chOff x="598488" y="4318010"/>
              <a:chExt cx="8252580" cy="832467"/>
            </a:xfrm>
          </p:grpSpPr>
          <p:sp>
            <p:nvSpPr>
              <p:cNvPr id="38922" name="Rectangle 4"/>
              <p:cNvSpPr>
                <a:spLocks noChangeArrowheads="1"/>
              </p:cNvSpPr>
              <p:nvPr/>
            </p:nvSpPr>
            <p:spPr bwMode="auto">
              <a:xfrm>
                <a:off x="598488" y="4318010"/>
                <a:ext cx="8252580" cy="832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b="1">
                    <a:solidFill>
                      <a:srgbClr val="0070C0"/>
                    </a:solidFill>
                    <a:latin typeface="宋体" pitchFamily="2" charset="-122"/>
                  </a:rPr>
                  <a:t>推论</a:t>
                </a:r>
                <a:r>
                  <a:rPr kumimoji="0" lang="en-US" altLang="zh-CN" b="1">
                    <a:solidFill>
                      <a:srgbClr val="0070C0"/>
                    </a:solidFill>
                    <a:latin typeface="宋体" pitchFamily="2" charset="-122"/>
                  </a:rPr>
                  <a:t>3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如果原始问题无界，则对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Arial" pitchFamily="34" charset="0"/>
                  </a:rPr>
                  <a:t>每个             有</a:t>
                </a:r>
                <a:endParaRPr kumimoji="0" lang="en-US" altLang="zh-CN" b="1">
                  <a:solidFill>
                    <a:schemeClr val="tx1"/>
                  </a:solidFill>
                  <a:latin typeface="宋体" pitchFamily="2" charset="-122"/>
                </a:endParaRPr>
              </a:p>
              <a:p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      </a:t>
                </a:r>
                <a:r>
                  <a:rPr kumimoji="0" lang="zh-CN" altLang="en-US" b="1">
                    <a:solidFill>
                      <a:schemeClr val="tx1"/>
                    </a:solidFill>
                    <a:latin typeface="宋体" pitchFamily="2" charset="-122"/>
                  </a:rPr>
                  <a:t>如果                       ，则原始问题不可行</a:t>
                </a:r>
                <a:r>
                  <a:rPr kumimoji="0" lang="en-US" altLang="zh-CN" b="1">
                    <a:solidFill>
                      <a:schemeClr val="tx1"/>
                    </a:solidFill>
                    <a:latin typeface="宋体" pitchFamily="2" charset="-122"/>
                  </a:rPr>
                  <a:t>.</a:t>
                </a:r>
              </a:p>
            </p:txBody>
          </p:sp>
          <p:grpSp>
            <p:nvGrpSpPr>
              <p:cNvPr id="38923" name="Group 7"/>
              <p:cNvGrpSpPr>
                <a:grpSpLocks/>
              </p:cNvGrpSpPr>
              <p:nvPr/>
            </p:nvGrpSpPr>
            <p:grpSpPr bwMode="auto">
              <a:xfrm>
                <a:off x="5712338" y="4406900"/>
                <a:ext cx="2415833" cy="377110"/>
                <a:chOff x="1148" y="3384"/>
                <a:chExt cx="1877" cy="253"/>
              </a:xfrm>
            </p:grpSpPr>
            <p:pic>
              <p:nvPicPr>
                <p:cNvPr id="38925" name="Picture 8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8" y="3396"/>
                  <a:ext cx="747" cy="2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926" name="Picture 9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1" y="3384"/>
                  <a:ext cx="112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8924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1939" y="4440173"/>
                <a:ext cx="703261" cy="308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921" name="Picture 2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531" y="5672177"/>
              <a:ext cx="3396107" cy="365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对偶间隙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黑体" pitchFamily="2" charset="-122"/>
                <a:cs typeface="大黑体"/>
              </a:rPr>
              <a:t>(</a:t>
            </a:r>
            <a:r>
              <a:rPr lang="en-US" altLang="zh-CN" sz="3600" b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大黑体"/>
              </a:rPr>
              <a:t>dual gap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187450"/>
            <a:ext cx="4137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43200"/>
            <a:ext cx="42179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847306" y="5310188"/>
            <a:ext cx="3887788" cy="860425"/>
            <a:chOff x="4951413" y="5743575"/>
            <a:chExt cx="3887787" cy="860425"/>
          </a:xfrm>
          <a:solidFill>
            <a:srgbClr val="92D050"/>
          </a:solidFill>
        </p:grpSpPr>
        <p:pic>
          <p:nvPicPr>
            <p:cNvPr id="3892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300" y="6165850"/>
              <a:ext cx="2995613" cy="438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4951413" y="5743575"/>
              <a:ext cx="3887787" cy="461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对偶</a:t>
              </a:r>
              <a:r>
                <a:rPr kumimoji="0" lang="zh-CN" altLang="en-US" b="1" dirty="0">
                  <a:solidFill>
                    <a:srgbClr val="7030A0"/>
                  </a:solidFill>
                  <a:latin typeface="宋体" pitchFamily="2" charset="-122"/>
                </a:rPr>
                <a:t>间隙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(</a:t>
              </a: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dual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 </a:t>
              </a:r>
              <a:r>
                <a:rPr kumimoji="0" lang="en-US" altLang="zh-CN" b="1" dirty="0">
                  <a:solidFill>
                    <a:srgbClr val="7030A0"/>
                  </a:solidFill>
                  <a:latin typeface="宋体" pitchFamily="2" charset="-122"/>
                </a:rPr>
                <a:t>gap</a:t>
              </a:r>
              <a:r>
                <a:rPr kumimoji="0" lang="en-US" altLang="zh-CN" b="1" dirty="0">
                  <a:solidFill>
                    <a:srgbClr val="CC0000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 dirty="0">
                  <a:solidFill>
                    <a:srgbClr val="CC0000"/>
                  </a:solidFill>
                  <a:latin typeface="宋体" pitchFamily="2" charset="-122"/>
                </a:rPr>
                <a:t>：                                                    </a:t>
              </a:r>
            </a:p>
          </p:txBody>
        </p:sp>
      </p:grpSp>
      <p:grpSp>
        <p:nvGrpSpPr>
          <p:cNvPr id="10" name="组合 36"/>
          <p:cNvGrpSpPr>
            <a:grpSpLocks/>
          </p:cNvGrpSpPr>
          <p:nvPr/>
        </p:nvGrpSpPr>
        <p:grpSpPr bwMode="auto">
          <a:xfrm>
            <a:off x="1084263" y="4622800"/>
            <a:ext cx="2959100" cy="558800"/>
            <a:chOff x="5073650" y="5270500"/>
            <a:chExt cx="2959100" cy="558800"/>
          </a:xfrm>
        </p:grpSpPr>
        <p:pic>
          <p:nvPicPr>
            <p:cNvPr id="39948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650" y="5270500"/>
              <a:ext cx="13589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450" y="5276850"/>
              <a:ext cx="1003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35"/>
          <p:cNvGrpSpPr>
            <a:grpSpLocks/>
          </p:cNvGrpSpPr>
          <p:nvPr/>
        </p:nvGrpSpPr>
        <p:grpSpPr bwMode="auto">
          <a:xfrm>
            <a:off x="1651000" y="1919288"/>
            <a:ext cx="2584450" cy="385762"/>
            <a:chOff x="673100" y="5233988"/>
            <a:chExt cx="2584450" cy="385762"/>
          </a:xfrm>
        </p:grpSpPr>
        <p:pic>
          <p:nvPicPr>
            <p:cNvPr id="39946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0" y="5233988"/>
              <a:ext cx="1143000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7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0" y="5264150"/>
              <a:ext cx="1003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4" name="Text Box 2"/>
          <p:cNvSpPr txBox="1">
            <a:spLocks noChangeArrowheads="1"/>
          </p:cNvSpPr>
          <p:nvPr/>
        </p:nvSpPr>
        <p:spPr bwMode="auto">
          <a:xfrm>
            <a:off x="544513" y="12192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accent1"/>
                </a:solidFill>
              </a:rPr>
              <a:t>例</a:t>
            </a:r>
            <a:r>
              <a:rPr kumimoji="0" lang="en-US" altLang="zh-CN" b="1">
                <a:solidFill>
                  <a:schemeClr val="accent1"/>
                </a:solidFill>
              </a:rPr>
              <a:t>3.</a:t>
            </a:r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48075"/>
            <a:ext cx="38369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4ADBC05-E6CB-481C-8FD2-5427A4D59668}"/>
              </a:ext>
            </a:extLst>
          </p:cNvPr>
          <p:cNvGrpSpPr/>
          <p:nvPr/>
        </p:nvGrpSpPr>
        <p:grpSpPr>
          <a:xfrm>
            <a:off x="533400" y="2098040"/>
            <a:ext cx="8191500" cy="1200150"/>
            <a:chOff x="533400" y="2098040"/>
            <a:chExt cx="8191500" cy="1200150"/>
          </a:xfrm>
        </p:grpSpPr>
        <p:sp>
          <p:nvSpPr>
            <p:cNvPr id="40984" name="TextBox 13"/>
            <p:cNvSpPr txBox="1">
              <a:spLocks noChangeArrowheads="1"/>
            </p:cNvSpPr>
            <p:nvPr/>
          </p:nvSpPr>
          <p:spPr bwMode="auto">
            <a:xfrm>
              <a:off x="533400" y="2098040"/>
              <a:ext cx="8191500" cy="120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rgbClr val="0070C0"/>
                  </a:solidFill>
                </a:rPr>
                <a:t>7.7.2 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rgbClr val="7030A0"/>
                  </a:solidFill>
                </a:rPr>
                <a:t>强</a:t>
              </a:r>
              <a:r>
                <a:rPr lang="zh-CN" altLang="en-US" b="1" dirty="0">
                  <a:solidFill>
                    <a:schemeClr val="tx1"/>
                  </a:solidFill>
                </a:rPr>
                <a:t>对偶性</a:t>
              </a:r>
              <a:r>
                <a:rPr lang="en-US" altLang="zh-CN" b="1" dirty="0">
                  <a:solidFill>
                    <a:schemeClr val="tx1"/>
                  </a:solidFill>
                </a:rPr>
                <a:t>) </a:t>
              </a:r>
              <a:r>
                <a:rPr lang="zh-CN" altLang="en-US" b="1" dirty="0">
                  <a:solidFill>
                    <a:schemeClr val="tx1"/>
                  </a:solidFill>
                </a:rPr>
                <a:t>假设问题</a:t>
              </a:r>
              <a:r>
                <a:rPr lang="en-US" altLang="zh-CN" b="1" dirty="0">
                  <a:solidFill>
                    <a:schemeClr val="tx1"/>
                  </a:solidFill>
                </a:rPr>
                <a:t>(1)</a:t>
              </a:r>
              <a:r>
                <a:rPr lang="zh-CN" altLang="en-US" b="1" dirty="0">
                  <a:solidFill>
                    <a:schemeClr val="tx1"/>
                  </a:solidFill>
                </a:rPr>
                <a:t>中 </a:t>
              </a:r>
              <a:r>
                <a:rPr kumimoji="0" lang="en-US" altLang="zh-CN" b="1" dirty="0">
                  <a:solidFill>
                    <a:schemeClr val="tx1"/>
                  </a:solidFill>
                  <a:latin typeface="Arial" pitchFamily="34" charset="0"/>
                </a:rPr>
                <a:t>,</a:t>
              </a:r>
              <a:r>
                <a:rPr kumimoji="0" lang="zh-CN" altLang="en-US" b="1" dirty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kumimoji="0" lang="en-US" altLang="zh-CN" b="1" dirty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r>
                <a:rPr kumimoji="0" lang="zh-CN" altLang="en-US" b="1" dirty="0">
                  <a:solidFill>
                    <a:schemeClr val="tx1"/>
                  </a:solidFill>
                  <a:latin typeface="Arial" pitchFamily="34" charset="0"/>
                </a:rPr>
                <a:t>                 是凸函数，</a:t>
              </a:r>
              <a:r>
                <a:rPr kumimoji="0" lang="en-US" altLang="zh-CN" b="1" i="1" dirty="0">
                  <a:solidFill>
                    <a:schemeClr val="tx1"/>
                  </a:solidFill>
                  <a:cs typeface="Times New Roman" pitchFamily="18" charset="0"/>
                </a:rPr>
                <a:t>X </a:t>
              </a:r>
              <a:r>
                <a:rPr kumimoji="0" lang="zh-CN" altLang="en-US" b="1" dirty="0">
                  <a:solidFill>
                    <a:schemeClr val="tx1"/>
                  </a:solidFill>
                  <a:latin typeface="Arial" pitchFamily="34" charset="0"/>
                </a:rPr>
                <a:t>是凸集，且存在                                                      </a:t>
              </a:r>
              <a:r>
                <a:rPr lang="zh-CN" altLang="zh-CN" b="1" dirty="0">
                  <a:solidFill>
                    <a:schemeClr val="tx1"/>
                  </a:solidFill>
                </a:rPr>
                <a:t>若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p</a:t>
              </a:r>
              <a:r>
                <a:rPr lang="en-US" altLang="zh-CN" b="1" dirty="0">
                  <a:solidFill>
                    <a:schemeClr val="tx1"/>
                  </a:solidFill>
                </a:rPr>
                <a:t>* </a:t>
              </a:r>
              <a:r>
                <a:rPr lang="zh-CN" altLang="zh-CN" b="1" dirty="0">
                  <a:solidFill>
                    <a:schemeClr val="tx1"/>
                  </a:solidFill>
                </a:rPr>
                <a:t>有限</a:t>
              </a:r>
              <a:r>
                <a:rPr lang="en-US" altLang="zh-CN" b="1" dirty="0">
                  <a:solidFill>
                    <a:schemeClr val="tx1"/>
                  </a:solidFill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</a:rPr>
                <a:t>  则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0985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550" y="2174217"/>
              <a:ext cx="1485900" cy="355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499" y="2572828"/>
              <a:ext cx="4292787" cy="329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强对偶定理</a:t>
            </a:r>
            <a:endParaRPr lang="zh-CN" altLang="en-US" sz="20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584200" y="11303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记</a:t>
            </a:r>
          </a:p>
        </p:txBody>
      </p:sp>
      <p:pic>
        <p:nvPicPr>
          <p:cNvPr id="4096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181100"/>
            <a:ext cx="4889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14"/>
          <p:cNvSpPr txBox="1">
            <a:spLocks noChangeArrowheads="1"/>
          </p:cNvSpPr>
          <p:nvPr/>
        </p:nvSpPr>
        <p:spPr bwMode="auto">
          <a:xfrm>
            <a:off x="7277100" y="1384300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/>
              <a:t>(1)</a:t>
            </a:r>
            <a:endParaRPr lang="zh-CN" altLang="en-US" b="1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D3DB14-8C02-44DA-A45D-0120CC378AA7}"/>
              </a:ext>
            </a:extLst>
          </p:cNvPr>
          <p:cNvGrpSpPr/>
          <p:nvPr/>
        </p:nvGrpSpPr>
        <p:grpSpPr>
          <a:xfrm>
            <a:off x="520700" y="3007360"/>
            <a:ext cx="7510780" cy="2009140"/>
            <a:chOff x="520700" y="3007360"/>
            <a:chExt cx="7510780" cy="2009140"/>
          </a:xfrm>
        </p:grpSpPr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538480" y="3007360"/>
              <a:ext cx="7493000" cy="1417320"/>
              <a:chOff x="538480" y="3462020"/>
              <a:chExt cx="7493000" cy="1417320"/>
            </a:xfrm>
          </p:grpSpPr>
          <p:pic>
            <p:nvPicPr>
              <p:cNvPr id="40979" name="Picture 1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300" y="3462020"/>
                <a:ext cx="2260600" cy="55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980" name="组合 25"/>
              <p:cNvGrpSpPr>
                <a:grpSpLocks/>
              </p:cNvGrpSpPr>
              <p:nvPr/>
            </p:nvGrpSpPr>
            <p:grpSpPr bwMode="auto">
              <a:xfrm>
                <a:off x="538480" y="3959864"/>
                <a:ext cx="7493000" cy="461963"/>
                <a:chOff x="538480" y="3363121"/>
                <a:chExt cx="7493000" cy="461665"/>
              </a:xfrm>
            </p:grpSpPr>
            <p:sp>
              <p:nvSpPr>
                <p:cNvPr id="4098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538480" y="3363121"/>
                  <a:ext cx="74930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b="1" dirty="0">
                      <a:solidFill>
                        <a:schemeClr val="tx1"/>
                      </a:solidFill>
                    </a:rPr>
                    <a:t>且对偶问题存在最优解      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.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   若 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*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是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(1)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的解，则</a:t>
                  </a:r>
                </a:p>
              </p:txBody>
            </p:sp>
            <p:pic>
              <p:nvPicPr>
                <p:cNvPr id="40983" name="Picture 1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4120" y="3439317"/>
                  <a:ext cx="381000" cy="330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0981" name="Picture 2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9100" y="4498340"/>
                <a:ext cx="2006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20"/>
            <p:cNvGrpSpPr>
              <a:grpSpLocks/>
            </p:cNvGrpSpPr>
            <p:nvPr/>
          </p:nvGrpSpPr>
          <p:grpSpPr bwMode="auto">
            <a:xfrm>
              <a:off x="520700" y="4102100"/>
              <a:ext cx="5435600" cy="914400"/>
              <a:chOff x="520700" y="5029200"/>
              <a:chExt cx="5435600" cy="914400"/>
            </a:xfrm>
          </p:grpSpPr>
          <p:pic>
            <p:nvPicPr>
              <p:cNvPr id="40977" name="Picture 1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500" y="5461000"/>
                <a:ext cx="32258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78" name="TextBox 23"/>
              <p:cNvSpPr txBox="1">
                <a:spLocks noChangeArrowheads="1"/>
              </p:cNvSpPr>
              <p:nvPr/>
            </p:nvSpPr>
            <p:spPr bwMode="auto">
              <a:xfrm>
                <a:off x="520700" y="5029200"/>
                <a:ext cx="7239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且</a:t>
                </a:r>
              </a:p>
            </p:txBody>
          </p:sp>
        </p:grp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4970780" y="4052570"/>
            <a:ext cx="3448050" cy="419100"/>
            <a:chOff x="4991100" y="4718050"/>
            <a:chExt cx="3448050" cy="419100"/>
          </a:xfrm>
        </p:grpSpPr>
        <p:pic>
          <p:nvPicPr>
            <p:cNvPr id="40975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4718050"/>
              <a:ext cx="27305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6" name="左右箭头 26"/>
            <p:cNvSpPr>
              <a:spLocks noChangeArrowheads="1"/>
            </p:cNvSpPr>
            <p:nvPr/>
          </p:nvSpPr>
          <p:spPr bwMode="auto">
            <a:xfrm>
              <a:off x="4991100" y="4775200"/>
              <a:ext cx="749300" cy="266700"/>
            </a:xfrm>
            <a:prstGeom prst="left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3612" y="158746"/>
            <a:ext cx="3200308" cy="1015663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rgbClr val="7030A0"/>
                </a:solidFill>
              </a:rPr>
              <a:t>Slater</a:t>
            </a:r>
            <a:r>
              <a:rPr kumimoji="0" lang="en-US" altLang="zh-CN" b="1" dirty="0">
                <a:solidFill>
                  <a:srgbClr val="CC0000"/>
                </a:solidFill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</a:rPr>
              <a:t>CQ + </a:t>
            </a:r>
            <a:r>
              <a:rPr kumimoji="0" lang="zh-CN" altLang="en-US" b="1" dirty="0">
                <a:solidFill>
                  <a:srgbClr val="7030A0"/>
                </a:solidFill>
              </a:rPr>
              <a:t>凸</a:t>
            </a:r>
            <a:r>
              <a:rPr kumimoji="0" lang="zh-CN" altLang="en-US" b="1" dirty="0">
                <a:solidFill>
                  <a:schemeClr val="tx1"/>
                </a:solidFill>
              </a:rPr>
              <a:t>规划 </a:t>
            </a:r>
            <a:endParaRPr kumimoji="0" lang="en-US" altLang="zh-CN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kumimoji="0" lang="zh-CN" altLang="en-US" b="1" dirty="0">
                <a:solidFill>
                  <a:srgbClr val="7030A0"/>
                </a:solidFill>
                <a:sym typeface="Wingdings" pitchFamily="2" charset="2"/>
              </a:rPr>
              <a:t>强</a:t>
            </a:r>
            <a:r>
              <a:rPr kumimoji="0" lang="zh-CN" altLang="en-US" b="1" dirty="0">
                <a:solidFill>
                  <a:schemeClr val="tx1"/>
                </a:solidFill>
                <a:sym typeface="Wingdings" pitchFamily="2" charset="2"/>
              </a:rPr>
              <a:t>对偶性</a:t>
            </a:r>
            <a:r>
              <a:rPr kumimoji="0" lang="en-US" altLang="zh-CN" b="1" dirty="0">
                <a:solidFill>
                  <a:schemeClr val="tx1"/>
                </a:solidFill>
                <a:sym typeface="Wingdings" pitchFamily="2" charset="2"/>
              </a:rPr>
              <a:t>(*****)</a:t>
            </a:r>
            <a:endParaRPr kumimoji="0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0974" name="矩形 6"/>
          <p:cNvSpPr>
            <a:spLocks noChangeArrowheads="1"/>
          </p:cNvSpPr>
          <p:nvPr/>
        </p:nvSpPr>
        <p:spPr bwMode="auto">
          <a:xfrm>
            <a:off x="6033867" y="1790998"/>
            <a:ext cx="2359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dirty="0">
                <a:solidFill>
                  <a:srgbClr val="7030A0"/>
                </a:solidFill>
              </a:rPr>
              <a:t>Slater</a:t>
            </a:r>
            <a:r>
              <a:rPr kumimoji="0" lang="en-US" altLang="zh-CN" b="1" dirty="0">
                <a:solidFill>
                  <a:srgbClr val="CC0000"/>
                </a:solidFill>
              </a:rPr>
              <a:t> </a:t>
            </a:r>
            <a:r>
              <a:rPr kumimoji="0" lang="en-US" altLang="zh-CN" b="1" dirty="0">
                <a:solidFill>
                  <a:srgbClr val="7030A0"/>
                </a:solidFill>
              </a:rPr>
              <a:t>Condition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27431" y="5935051"/>
            <a:ext cx="390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dirty="0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证明需要</a:t>
            </a:r>
            <a:r>
              <a:rPr lang="en-US" altLang="zh-CN" b="1" dirty="0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7.6</a:t>
            </a:r>
            <a:r>
              <a:rPr lang="zh-CN" altLang="en-US" b="1" dirty="0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节的定理</a:t>
            </a:r>
            <a:r>
              <a:rPr lang="en-US" altLang="zh-CN" b="1" dirty="0">
                <a:solidFill>
                  <a:srgbClr val="7030A0"/>
                </a:solidFill>
                <a:latin typeface="大黑体"/>
                <a:ea typeface="大黑体"/>
                <a:cs typeface="大黑体"/>
              </a:rPr>
              <a:t>7.6.1</a:t>
            </a:r>
            <a:endParaRPr lang="zh-CN" altLang="en-US" b="1" dirty="0">
              <a:solidFill>
                <a:srgbClr val="7030A0"/>
              </a:solidFill>
              <a:latin typeface="大黑体"/>
              <a:ea typeface="大黑体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86A6F5-028C-4218-98E3-2DC433DDEC6F}"/>
                  </a:ext>
                </a:extLst>
              </p:cNvPr>
              <p:cNvSpPr txBox="1"/>
              <p:nvPr/>
            </p:nvSpPr>
            <p:spPr>
              <a:xfrm>
                <a:off x="585470" y="5008880"/>
                <a:ext cx="80606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是对偶问题的最优解，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a:rPr lang="en-US" altLang="zh-CN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lim>
                        </m:limLow>
                      </m:fName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是原始问题的可行解并且满足互补性，那么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是原始问题的全局极小点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86A6F5-028C-4218-98E3-2DC433DD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" y="5008880"/>
                <a:ext cx="8060690" cy="1200329"/>
              </a:xfrm>
              <a:prstGeom prst="rect">
                <a:avLst/>
              </a:prstGeom>
              <a:blipFill>
                <a:blip r:embed="rId10"/>
                <a:stretch>
                  <a:fillRect l="-1135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扰动函数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249863"/>
            <a:ext cx="566578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2"/>
          <p:cNvSpPr txBox="1">
            <a:spLocks noChangeArrowheads="1"/>
          </p:cNvSpPr>
          <p:nvPr/>
        </p:nvSpPr>
        <p:spPr bwMode="auto">
          <a:xfrm>
            <a:off x="776288" y="3073400"/>
            <a:ext cx="5903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扰动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问题</a:t>
            </a:r>
            <a:r>
              <a:rPr lang="en-US" altLang="zh-CN" b="1">
                <a:ea typeface="黑体" pitchFamily="2" charset="-122"/>
                <a:cs typeface="Times New Roman" pitchFamily="18" charset="0"/>
              </a:rPr>
              <a:t>(perturbation problem)</a:t>
            </a:r>
            <a:endParaRPr lang="zh-CN" altLang="en-US" b="1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28688" y="4813300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定义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扰动函数</a:t>
            </a: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(perturbation function)</a:t>
            </a:r>
            <a:endParaRPr lang="zh-CN" altLang="en-US" b="1" dirty="0"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41990" name="组合 17"/>
          <p:cNvGrpSpPr>
            <a:grpSpLocks/>
          </p:cNvGrpSpPr>
          <p:nvPr/>
        </p:nvGrpSpPr>
        <p:grpSpPr bwMode="auto">
          <a:xfrm>
            <a:off x="903288" y="2160588"/>
            <a:ext cx="7504112" cy="830262"/>
            <a:chOff x="647700" y="2325688"/>
            <a:chExt cx="7632700" cy="830997"/>
          </a:xfrm>
        </p:grpSpPr>
        <p:sp>
          <p:nvSpPr>
            <p:cNvPr id="42004" name="Rectangle 11"/>
            <p:cNvSpPr>
              <a:spLocks noChangeArrowheads="1"/>
            </p:cNvSpPr>
            <p:nvPr/>
          </p:nvSpPr>
          <p:spPr bwMode="auto">
            <a:xfrm>
              <a:off x="647700" y="2325688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其中                 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, 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是凸函数，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是凸集，是希望</a:t>
              </a:r>
              <a:r>
                <a:rPr kumimoji="0" lang="zh-CN" altLang="en-US" b="1">
                  <a:solidFill>
                    <a:srgbClr val="7030A0"/>
                  </a:solidFill>
                  <a:latin typeface="Arial" pitchFamily="34" charset="0"/>
                </a:rPr>
                <a:t>分别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处理的其它约束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.</a:t>
              </a:r>
              <a:endParaRPr kumimoji="0" lang="zh-CN" altLang="en-US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pic>
          <p:nvPicPr>
            <p:cNvPr id="4200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850" y="2425700"/>
              <a:ext cx="14859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827088" y="865188"/>
            <a:ext cx="4227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b="1">
                <a:solidFill>
                  <a:srgbClr val="7030A0"/>
                </a:solidFill>
              </a:rPr>
              <a:t>原始</a:t>
            </a:r>
            <a:r>
              <a:rPr kumimoji="0" lang="zh-CN" altLang="en-US" b="1">
                <a:solidFill>
                  <a:schemeClr val="tx1"/>
                </a:solidFill>
              </a:rPr>
              <a:t>问题</a:t>
            </a:r>
            <a:r>
              <a:rPr kumimoji="0" lang="en-US" altLang="zh-CN" b="1">
                <a:solidFill>
                  <a:schemeClr val="tx1"/>
                </a:solidFill>
              </a:rPr>
              <a:t>(primal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>
                <a:solidFill>
                  <a:schemeClr val="tx1"/>
                </a:solidFill>
              </a:rPr>
              <a:t>problem)</a:t>
            </a:r>
          </a:p>
        </p:txBody>
      </p:sp>
      <p:pic>
        <p:nvPicPr>
          <p:cNvPr id="4199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20800"/>
            <a:ext cx="4003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组合 3"/>
          <p:cNvGrpSpPr>
            <a:grpSpLocks/>
          </p:cNvGrpSpPr>
          <p:nvPr/>
        </p:nvGrpSpPr>
        <p:grpSpPr bwMode="auto">
          <a:xfrm>
            <a:off x="941388" y="4356100"/>
            <a:ext cx="5459412" cy="461963"/>
            <a:chOff x="941388" y="4356100"/>
            <a:chExt cx="5459412" cy="461665"/>
          </a:xfrm>
        </p:grpSpPr>
        <p:pic>
          <p:nvPicPr>
            <p:cNvPr id="4200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9" y="4419019"/>
              <a:ext cx="5014911" cy="348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003" name="TextBox 12"/>
            <p:cNvSpPr txBox="1">
              <a:spLocks noChangeArrowheads="1"/>
            </p:cNvSpPr>
            <p:nvPr/>
          </p:nvSpPr>
          <p:spPr bwMode="auto">
            <a:xfrm>
              <a:off x="941388" y="4356100"/>
              <a:ext cx="6423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  <a:cs typeface="Times New Roman" pitchFamily="18" charset="0"/>
                </a:rPr>
                <a:t>令</a:t>
              </a:r>
              <a:endParaRPr lang="zh-CN" altLang="en-US" b="1"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833438" y="5715000"/>
            <a:ext cx="1604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事实</a:t>
            </a:r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815013"/>
            <a:ext cx="16541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5783263"/>
            <a:ext cx="28527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6213475"/>
            <a:ext cx="34988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4700" y="3827463"/>
            <a:ext cx="269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退一步海阔天空！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084263" y="3522663"/>
            <a:ext cx="2992437" cy="896937"/>
            <a:chOff x="1084263" y="3522663"/>
            <a:chExt cx="2992437" cy="896397"/>
          </a:xfrm>
        </p:grpSpPr>
        <p:pic>
          <p:nvPicPr>
            <p:cNvPr id="420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3" y="3522663"/>
              <a:ext cx="2992437" cy="846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001" name="TextBox 5"/>
            <p:cNvSpPr txBox="1">
              <a:spLocks noChangeArrowheads="1"/>
            </p:cNvSpPr>
            <p:nvPr/>
          </p:nvSpPr>
          <p:spPr bwMode="auto">
            <a:xfrm>
              <a:off x="3728244" y="3945731"/>
              <a:ext cx="272256" cy="473329"/>
            </a:xfrm>
            <a:prstGeom prst="rect">
              <a:avLst/>
            </a:prstGeom>
            <a:solidFill>
              <a:srgbClr val="92D050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15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202113"/>
            <a:ext cx="33416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4125913"/>
            <a:ext cx="3767138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强对偶定理的几何直观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905125"/>
            <a:ext cx="51911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92138" y="1882775"/>
            <a:ext cx="6076950" cy="822325"/>
            <a:chOff x="592137" y="2556668"/>
            <a:chExt cx="6076950" cy="821532"/>
          </a:xfrm>
        </p:grpSpPr>
        <p:pic>
          <p:nvPicPr>
            <p:cNvPr id="4301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187" y="2606675"/>
              <a:ext cx="542290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9" name="TextBox 4"/>
            <p:cNvSpPr txBox="1">
              <a:spLocks noChangeArrowheads="1"/>
            </p:cNvSpPr>
            <p:nvPr/>
          </p:nvSpPr>
          <p:spPr bwMode="auto">
            <a:xfrm>
              <a:off x="592137" y="2556668"/>
              <a:ext cx="875506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endPara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392863" y="3341687"/>
            <a:ext cx="2565400" cy="1200329"/>
            <a:chOff x="6159500" y="4830763"/>
            <a:chExt cx="2565400" cy="1200136"/>
          </a:xfrm>
        </p:grpSpPr>
        <p:sp>
          <p:nvSpPr>
            <p:cNvPr id="43016" name="TextBox 6"/>
            <p:cNvSpPr txBox="1">
              <a:spLocks noChangeArrowheads="1"/>
            </p:cNvSpPr>
            <p:nvPr/>
          </p:nvSpPr>
          <p:spPr bwMode="auto">
            <a:xfrm>
              <a:off x="6159500" y="4830763"/>
              <a:ext cx="2565400" cy="12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扰动函数的上方图在      存在</a:t>
              </a:r>
              <a:r>
                <a:rPr lang="zh-CN" altLang="en-US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支撑超平面！</a:t>
              </a:r>
            </a:p>
          </p:txBody>
        </p:sp>
        <p:graphicFrame>
          <p:nvGraphicFramePr>
            <p:cNvPr id="43017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836322"/>
                </p:ext>
              </p:extLst>
            </p:nvPr>
          </p:nvGraphicFramePr>
          <p:xfrm>
            <a:off x="6812120" y="5262606"/>
            <a:ext cx="1023779" cy="435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" name="Equation" r:id="rId7" imgW="596641" imgH="253890" progId="Equation.DSMT4">
                    <p:embed/>
                  </p:oleObj>
                </mc:Choice>
                <mc:Fallback>
                  <p:oleObj name="Equation" r:id="rId7" imgW="596641" imgH="25389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2120" y="5262606"/>
                          <a:ext cx="1023779" cy="435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5625" y="1194982"/>
                <a:ext cx="6142831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命题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</a:rPr>
                      <m:t>𝐢𝐧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𝐟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𝒛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l-GR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𝜞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1194982"/>
                <a:ext cx="6142831" cy="468718"/>
              </a:xfrm>
              <a:prstGeom prst="rect">
                <a:avLst/>
              </a:prstGeom>
              <a:blipFill>
                <a:blip r:embed="rId9"/>
                <a:stretch>
                  <a:fillRect l="-1488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5472CC9-9FCC-4F03-ACEC-E3242793E4B9}"/>
              </a:ext>
            </a:extLst>
          </p:cNvPr>
          <p:cNvSpPr txBox="1"/>
          <p:nvPr/>
        </p:nvSpPr>
        <p:spPr>
          <a:xfrm>
            <a:off x="6392863" y="1194982"/>
            <a:ext cx="188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对偶函数的几何意义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对偶函数的几何直观</a:t>
            </a: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555750"/>
            <a:ext cx="5156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000375"/>
            <a:ext cx="42211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Box 2"/>
          <p:cNvSpPr txBox="1">
            <a:spLocks noChangeArrowheads="1"/>
          </p:cNvSpPr>
          <p:nvPr/>
        </p:nvSpPr>
        <p:spPr bwMode="auto">
          <a:xfrm>
            <a:off x="1003300" y="2490788"/>
            <a:ext cx="589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其中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是集合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在映射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),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下的像，即</a:t>
            </a:r>
          </a:p>
        </p:txBody>
      </p:sp>
      <p:sp>
        <p:nvSpPr>
          <p:cNvPr id="44038" name="TextBox 3"/>
          <p:cNvSpPr txBox="1">
            <a:spLocks noChangeArrowheads="1"/>
          </p:cNvSpPr>
          <p:nvPr/>
        </p:nvSpPr>
        <p:spPr bwMode="auto">
          <a:xfrm>
            <a:off x="971550" y="1104900"/>
            <a:ext cx="308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对偶函数的定义</a:t>
            </a:r>
          </a:p>
        </p:txBody>
      </p:sp>
      <p:pic>
        <p:nvPicPr>
          <p:cNvPr id="440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4957763"/>
            <a:ext cx="34559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965200" y="3598863"/>
            <a:ext cx="5461000" cy="725487"/>
            <a:chOff x="965200" y="3598863"/>
            <a:chExt cx="5461000" cy="725487"/>
          </a:xfrm>
        </p:grpSpPr>
        <p:pic>
          <p:nvPicPr>
            <p:cNvPr id="440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963" y="3624263"/>
              <a:ext cx="3932237" cy="7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42" name="TextBox 4"/>
            <p:cNvSpPr txBox="1">
              <a:spLocks noChangeArrowheads="1"/>
            </p:cNvSpPr>
            <p:nvPr/>
          </p:nvSpPr>
          <p:spPr bwMode="auto">
            <a:xfrm>
              <a:off x="965200" y="3598863"/>
              <a:ext cx="14605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2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4(</a:t>
              </a:r>
              <a:r>
                <a:rPr lang="zh-CN" altLang="en-US" sz="22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续</a:t>
              </a:r>
              <a:r>
                <a:rPr lang="en-US" altLang="zh-CN" sz="2200" dirty="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zh-CN" altLang="en-US" sz="22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90" y="4496517"/>
            <a:ext cx="4773610" cy="34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83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非凸规划对偶函数的几何直观</a:t>
            </a:r>
          </a:p>
        </p:txBody>
      </p:sp>
      <p:pic>
        <p:nvPicPr>
          <p:cNvPr id="419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033588"/>
            <a:ext cx="42418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0" name="组合 1"/>
          <p:cNvGrpSpPr>
            <a:grpSpLocks/>
          </p:cNvGrpSpPr>
          <p:nvPr/>
        </p:nvGrpSpPr>
        <p:grpSpPr bwMode="auto">
          <a:xfrm>
            <a:off x="546100" y="1017588"/>
            <a:ext cx="4978400" cy="889000"/>
            <a:chOff x="744537" y="2654300"/>
            <a:chExt cx="4978400" cy="889000"/>
          </a:xfrm>
        </p:grpSpPr>
        <p:pic>
          <p:nvPicPr>
            <p:cNvPr id="450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00" y="2690813"/>
              <a:ext cx="3906837" cy="852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7" name="TextBox 38"/>
            <p:cNvSpPr txBox="1">
              <a:spLocks noChangeArrowheads="1"/>
            </p:cNvSpPr>
            <p:nvPr/>
          </p:nvSpPr>
          <p:spPr bwMode="auto">
            <a:xfrm>
              <a:off x="744537" y="2654300"/>
              <a:ext cx="14605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3(</a:t>
              </a:r>
              <a:r>
                <a:rPr lang="zh-CN" altLang="en-US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续</a:t>
              </a:r>
              <a:r>
                <a:rPr lang="en-US" altLang="zh-CN" sz="2200">
                  <a:solidFill>
                    <a:srgbClr val="0070C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zh-CN" altLang="en-US" sz="2200">
                <a:solidFill>
                  <a:srgbClr val="0070C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650875" y="4548188"/>
            <a:ext cx="691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扰动函数的上方图在       不存在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支撑超平面！</a:t>
            </a:r>
          </a:p>
        </p:txBody>
      </p:sp>
      <p:graphicFrame>
        <p:nvGraphicFramePr>
          <p:cNvPr id="450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4812"/>
              </p:ext>
            </p:extLst>
          </p:nvPr>
        </p:nvGraphicFramePr>
        <p:xfrm>
          <a:off x="3519488" y="4621213"/>
          <a:ext cx="10239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Equation" r:id="rId5" imgW="596641" imgH="253890" progId="Equation.DSMT4">
                  <p:embed/>
                </p:oleObj>
              </mc:Choice>
              <mc:Fallback>
                <p:oleObj name="Equation" r:id="rId5" imgW="596641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621213"/>
                        <a:ext cx="10239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697163"/>
            <a:ext cx="43910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384550"/>
            <a:ext cx="42433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1588"/>
            <a:ext cx="45847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5488" y="1674813"/>
            <a:ext cx="784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不管原问题是不是凸的，对偶问题为凹函数的</a:t>
            </a:r>
          </a:p>
          <a:p>
            <a:r>
              <a:rPr kumimoji="0" lang="zh-CN" altLang="en-US" b="1">
                <a:solidFill>
                  <a:schemeClr val="tx1"/>
                </a:solidFill>
              </a:rPr>
              <a:t>     极大化问题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zh-CN" altLang="en-US" b="1">
                <a:solidFill>
                  <a:srgbClr val="7030A0"/>
                </a:solidFill>
              </a:rPr>
              <a:t>凸规划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！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25488" y="26670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对偶问题的约束仅有“</a:t>
            </a:r>
            <a:r>
              <a:rPr kumimoji="0" lang="zh-CN" altLang="en-US" b="1">
                <a:solidFill>
                  <a:srgbClr val="7030A0"/>
                </a:solidFill>
              </a:rPr>
              <a:t>界约束</a:t>
            </a:r>
            <a:r>
              <a:rPr kumimoji="0" lang="zh-CN" altLang="en-US" b="1">
                <a:solidFill>
                  <a:schemeClr val="tx1"/>
                </a:solidFill>
              </a:rPr>
              <a:t>”，相当简单，在</a:t>
            </a:r>
          </a:p>
          <a:p>
            <a:r>
              <a:rPr kumimoji="0" lang="zh-CN" altLang="en-US" b="1">
                <a:solidFill>
                  <a:schemeClr val="tx1"/>
                </a:solidFill>
              </a:rPr>
              <a:t>     很多时候求解对偶问题要容易得多</a:t>
            </a:r>
            <a:r>
              <a:rPr kumimoji="0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73113" y="3649663"/>
            <a:ext cx="7848600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◎ 应用实例</a:t>
            </a:r>
            <a:endParaRPr kumimoji="0" lang="en-US" altLang="zh-CN" b="1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 支撑矢量机</a:t>
            </a:r>
            <a:r>
              <a:rPr kumimoji="0" lang="en-US" altLang="zh-CN" b="1" dirty="0">
                <a:solidFill>
                  <a:schemeClr val="tx1"/>
                </a:solidFill>
                <a:latin typeface="+mn-lt"/>
              </a:rPr>
              <a:t>(SVM)</a:t>
            </a: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的训练问题；</a:t>
            </a:r>
            <a:endParaRPr kumimoji="0" lang="en-US" altLang="zh-CN" b="1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 网络效用最大化</a:t>
            </a:r>
            <a:r>
              <a:rPr kumimoji="0" lang="en-US" altLang="zh-CN" b="1" dirty="0">
                <a:solidFill>
                  <a:schemeClr val="tx1"/>
                </a:solidFill>
                <a:latin typeface="+mn-lt"/>
              </a:rPr>
              <a:t>(NUM).</a:t>
            </a:r>
            <a:endParaRPr kumimoji="0" lang="zh-CN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68350" y="546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Lagrange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对偶的优点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/>
      <p:bldP spid="573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04850" y="1663700"/>
            <a:ext cx="7715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  <a:p>
            <a:pPr algn="ctr" eaLnBrk="0" hangingPunct="0"/>
            <a:r>
              <a:rPr lang="en-US" altLang="zh-CN" sz="2800" b="1">
                <a:ea typeface="大黑体"/>
                <a:cs typeface="大黑体"/>
              </a:rPr>
              <a:t>( </a:t>
            </a:r>
            <a:r>
              <a:rPr kumimoji="0" lang="en-US" altLang="zh-CN" sz="2800" b="1">
                <a:solidFill>
                  <a:schemeClr val="tx2"/>
                </a:solidFill>
              </a:rPr>
              <a:t>Introduction to Semidefinite Programming</a:t>
            </a:r>
            <a:r>
              <a:rPr lang="en-US" altLang="zh-CN" sz="2800"/>
              <a:t> </a:t>
            </a:r>
            <a:r>
              <a:rPr lang="en-US" altLang="zh-CN" sz="2800" b="1">
                <a:ea typeface="大黑体"/>
                <a:cs typeface="大黑体"/>
              </a:rPr>
              <a:t>)</a:t>
            </a:r>
            <a:endParaRPr lang="zh-CN" altLang="en-US" sz="2800" b="1">
              <a:solidFill>
                <a:srgbClr val="CC000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74700" y="3111500"/>
            <a:ext cx="74803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数学规划在二十世纪九十年代最令人兴奋的发展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itchFamily="2" charset="-122"/>
              </a:rPr>
              <a:t>应用</a:t>
            </a:r>
            <a:r>
              <a:rPr lang="zh-CN" altLang="en-US" b="1" dirty="0">
                <a:latin typeface="宋体" pitchFamily="2" charset="-122"/>
              </a:rPr>
              <a:t>：传统的凸优化、控制理论和组合优化等领域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itchFamily="2" charset="-122"/>
              </a:rPr>
              <a:t>求解</a:t>
            </a:r>
            <a:r>
              <a:rPr lang="zh-CN" altLang="en-US" b="1" dirty="0">
                <a:latin typeface="宋体" pitchFamily="2" charset="-122"/>
              </a:rPr>
              <a:t>：内点法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有效求解</a:t>
            </a:r>
            <a:r>
              <a:rPr lang="en-US" altLang="zh-CN" b="1" dirty="0">
                <a:latin typeface="宋体" pitchFamily="2" charset="-122"/>
              </a:rPr>
              <a:t>SDP)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44575" y="4692650"/>
            <a:ext cx="7375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en-US" altLang="zh-CN" b="1"/>
              <a:t>Lieven Vandenberghe, Stephen Boyd, "Semidefinite Programming", SIAM Review 38, March 1996, pp. 49–95.</a:t>
            </a:r>
            <a:endParaRPr kumimoji="0"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积极约束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(*****)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038" name="Text Box 10"/>
          <p:cNvSpPr txBox="1">
            <a:spLocks noChangeArrowheads="1"/>
          </p:cNvSpPr>
          <p:nvPr/>
        </p:nvSpPr>
        <p:spPr bwMode="auto">
          <a:xfrm>
            <a:off x="774700" y="48768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</a:rPr>
              <a:t>(b) </a:t>
            </a: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zh-CN" altLang="en-US" b="1">
                <a:solidFill>
                  <a:schemeClr val="tx1"/>
                </a:solidFill>
              </a:rPr>
              <a:t>不等式约束</a:t>
            </a:r>
          </a:p>
        </p:txBody>
      </p:sp>
      <p:graphicFrame>
        <p:nvGraphicFramePr>
          <p:cNvPr id="6148" name="Object 18"/>
          <p:cNvGraphicFramePr>
            <a:graphicFrameLocks noChangeAspect="1"/>
          </p:cNvGraphicFramePr>
          <p:nvPr/>
        </p:nvGraphicFramePr>
        <p:xfrm>
          <a:off x="5086350" y="1316038"/>
          <a:ext cx="358616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Visio" r:id="rId3" imgW="2580477" imgH="1789135" progId="Visio.Drawing.11">
                  <p:embed/>
                </p:oleObj>
              </mc:Choice>
              <mc:Fallback>
                <p:oleObj name="Visio" r:id="rId3" imgW="2580477" imgH="178913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316038"/>
                        <a:ext cx="358616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243013"/>
            <a:ext cx="5021262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98825"/>
            <a:ext cx="4192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21"/>
          <p:cNvSpPr txBox="1">
            <a:spLocks noChangeArrowheads="1"/>
          </p:cNvSpPr>
          <p:nvPr/>
        </p:nvSpPr>
        <p:spPr bwMode="auto">
          <a:xfrm>
            <a:off x="685800" y="2743200"/>
            <a:ext cx="506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积极</a:t>
            </a:r>
            <a:r>
              <a:rPr lang="en-US" altLang="zh-CN" b="1">
                <a:solidFill>
                  <a:schemeClr val="tx1"/>
                </a:solidFill>
              </a:rPr>
              <a:t>(active)</a:t>
            </a:r>
            <a:r>
              <a:rPr lang="zh-CN" altLang="en-US" b="1">
                <a:solidFill>
                  <a:schemeClr val="tx1"/>
                </a:solidFill>
              </a:rPr>
              <a:t>约束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rgbClr val="7030A0"/>
                </a:solidFill>
              </a:rPr>
              <a:t>紧</a:t>
            </a:r>
            <a:r>
              <a:rPr lang="en-US" altLang="zh-CN" b="1">
                <a:solidFill>
                  <a:schemeClr val="tx1"/>
                </a:solidFill>
              </a:rPr>
              <a:t>(binding)</a:t>
            </a:r>
            <a:r>
              <a:rPr lang="zh-CN" altLang="en-US" b="1">
                <a:solidFill>
                  <a:schemeClr val="tx1"/>
                </a:solidFill>
              </a:rPr>
              <a:t>约束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85800" y="3822700"/>
            <a:ext cx="4279900" cy="457200"/>
            <a:chOff x="685800" y="3822700"/>
            <a:chExt cx="4279900" cy="457200"/>
          </a:xfrm>
        </p:grpSpPr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685800" y="3822700"/>
              <a:ext cx="4279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如果     可行，即              ，则</a:t>
              </a:r>
            </a:p>
          </p:txBody>
        </p:sp>
        <p:pic>
          <p:nvPicPr>
            <p:cNvPr id="6161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475" y="3895725"/>
              <a:ext cx="9890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2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88" y="3914775"/>
              <a:ext cx="293688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744538" y="4343400"/>
            <a:ext cx="2447925" cy="457200"/>
            <a:chOff x="744538" y="4343400"/>
            <a:chExt cx="2447926" cy="457200"/>
          </a:xfrm>
        </p:grpSpPr>
        <p:pic>
          <p:nvPicPr>
            <p:cNvPr id="6158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1" y="4443413"/>
              <a:ext cx="9572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Rectangle 26"/>
            <p:cNvSpPr>
              <a:spLocks noChangeArrowheads="1"/>
            </p:cNvSpPr>
            <p:nvPr/>
          </p:nvSpPr>
          <p:spPr bwMode="auto">
            <a:xfrm>
              <a:off x="744538" y="4343400"/>
              <a:ext cx="1560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tx1"/>
                  </a:solidFill>
                </a:rPr>
                <a:t>(a) </a:t>
              </a:r>
              <a:r>
                <a:rPr lang="zh-CN" altLang="en-US" b="1">
                  <a:solidFill>
                    <a:schemeClr val="tx1"/>
                  </a:solidFill>
                </a:rPr>
                <a:t>显然有</a:t>
              </a:r>
            </a:p>
          </p:txBody>
        </p:sp>
      </p:grp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410200"/>
            <a:ext cx="5160963" cy="363538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1181100" y="5867400"/>
            <a:ext cx="3340100" cy="457200"/>
            <a:chOff x="1181100" y="5867400"/>
            <a:chExt cx="3340100" cy="457200"/>
          </a:xfrm>
        </p:grpSpPr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1181100" y="5867400"/>
              <a:ext cx="3340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综上，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6157" name="Picture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25" y="5938168"/>
              <a:ext cx="1806575" cy="30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线性规划的对偶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98500" y="1087438"/>
            <a:ext cx="1308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原始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15950" y="53594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弱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对偶定理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原始问题在任一可行解处的目标值不比对偶的小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615950" y="5786438"/>
            <a:ext cx="7858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强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对偶定理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若原始问题或者对偶问题之一有解，则另一个问题也有解，且最优值相等</a:t>
            </a:r>
            <a:r>
              <a:rPr kumimoji="0"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954088" y="4894263"/>
            <a:ext cx="7745412" cy="446087"/>
            <a:chOff x="979488" y="4767263"/>
            <a:chExt cx="7745412" cy="446571"/>
          </a:xfrm>
        </p:grpSpPr>
        <p:sp>
          <p:nvSpPr>
            <p:cNvPr id="48148" name="Text Box 11"/>
            <p:cNvSpPr txBox="1">
              <a:spLocks noChangeArrowheads="1"/>
            </p:cNvSpPr>
            <p:nvPr/>
          </p:nvSpPr>
          <p:spPr bwMode="auto">
            <a:xfrm>
              <a:off x="979488" y="4767263"/>
              <a:ext cx="7745412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且属于闭凸锥　   的条件下，极小化线性函数         </a:t>
              </a:r>
              <a:r>
                <a:rPr kumimoji="0" lang="en-US" altLang="zh-CN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</a:t>
              </a:r>
            </a:p>
          </p:txBody>
        </p:sp>
        <p:pic>
          <p:nvPicPr>
            <p:cNvPr id="48149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583" y="4885840"/>
              <a:ext cx="316500" cy="32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50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156" y="4865976"/>
              <a:ext cx="513255" cy="259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71563"/>
            <a:ext cx="51355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4"/>
          <p:cNvGrpSpPr>
            <a:grpSpLocks/>
          </p:cNvGrpSpPr>
          <p:nvPr/>
        </p:nvGrpSpPr>
        <p:grpSpPr bwMode="auto">
          <a:xfrm>
            <a:off x="622300" y="4473575"/>
            <a:ext cx="7886700" cy="430213"/>
            <a:chOff x="622300" y="4206875"/>
            <a:chExt cx="7886700" cy="430887"/>
          </a:xfrm>
        </p:grpSpPr>
        <p:sp>
          <p:nvSpPr>
            <p:cNvPr id="48146" name="Text Box 8"/>
            <p:cNvSpPr txBox="1">
              <a:spLocks noChangeArrowheads="1"/>
            </p:cNvSpPr>
            <p:nvPr/>
          </p:nvSpPr>
          <p:spPr bwMode="auto">
            <a:xfrm>
              <a:off x="622300" y="4206875"/>
              <a:ext cx="43037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 </a:t>
              </a:r>
              <a:r>
                <a:rPr kumimoji="0"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200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必须满足 </a:t>
              </a:r>
              <a:r>
                <a:rPr kumimoji="0"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m</a:t>
              </a:r>
              <a:r>
                <a:rPr kumimoji="0" lang="en-US" altLang="zh-CN" sz="2200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个给定的</a:t>
              </a:r>
              <a:r>
                <a:rPr kumimoji="0" lang="zh-CN" altLang="en-US" sz="220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方程</a:t>
              </a:r>
            </a:p>
          </p:txBody>
        </p:sp>
        <p:pic>
          <p:nvPicPr>
            <p:cNvPr id="48147" name="Picture 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9" y="4245317"/>
              <a:ext cx="3630611" cy="35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685800" y="2292350"/>
            <a:ext cx="3632200" cy="1493838"/>
            <a:chOff x="4737100" y="2292350"/>
            <a:chExt cx="3949700" cy="1709738"/>
          </a:xfrm>
        </p:grpSpPr>
        <p:pic>
          <p:nvPicPr>
            <p:cNvPr id="48141" name="Picture 3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663" y="3579813"/>
              <a:ext cx="3767137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2" name="Picture 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625" y="2717800"/>
              <a:ext cx="28352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43" name="组合 41"/>
            <p:cNvGrpSpPr>
              <a:grpSpLocks/>
            </p:cNvGrpSpPr>
            <p:nvPr/>
          </p:nvGrpSpPr>
          <p:grpSpPr bwMode="auto">
            <a:xfrm>
              <a:off x="4737100" y="2292350"/>
              <a:ext cx="2540000" cy="468313"/>
              <a:chOff x="4737100" y="2355097"/>
              <a:chExt cx="2540000" cy="468768"/>
            </a:xfrm>
          </p:grpSpPr>
          <p:pic>
            <p:nvPicPr>
              <p:cNvPr id="48144" name="Picture 3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2750" y="2355097"/>
                <a:ext cx="1784350" cy="430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45" name="TextBox 40"/>
              <p:cNvSpPr txBox="1">
                <a:spLocks noChangeArrowheads="1"/>
              </p:cNvSpPr>
              <p:nvPr/>
            </p:nvSpPr>
            <p:spPr bwMode="auto">
              <a:xfrm>
                <a:off x="4737100" y="2362200"/>
                <a:ext cx="977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292600" y="2243138"/>
            <a:ext cx="4089400" cy="2124075"/>
            <a:chOff x="4292600" y="2243138"/>
            <a:chExt cx="4089401" cy="2123749"/>
          </a:xfrm>
        </p:grpSpPr>
        <p:sp>
          <p:nvSpPr>
            <p:cNvPr id="48139" name="Text Box 5"/>
            <p:cNvSpPr txBox="1">
              <a:spLocks noChangeArrowheads="1"/>
            </p:cNvSpPr>
            <p:nvPr/>
          </p:nvSpPr>
          <p:spPr bwMode="auto">
            <a:xfrm>
              <a:off x="4292600" y="2243138"/>
              <a:ext cx="2197100" cy="46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对偶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问题</a:t>
              </a:r>
            </a:p>
          </p:txBody>
        </p:sp>
        <p:pic>
          <p:nvPicPr>
            <p:cNvPr id="48140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595" y="2681868"/>
              <a:ext cx="3758406" cy="1685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  <p:bldP spid="604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 dirty="0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对称矩阵空间里的线性函数</a:t>
            </a:r>
          </a:p>
        </p:txBody>
      </p:sp>
      <p:grpSp>
        <p:nvGrpSpPr>
          <p:cNvPr id="51203" name="组合 1"/>
          <p:cNvGrpSpPr>
            <a:grpSpLocks/>
          </p:cNvGrpSpPr>
          <p:nvPr/>
        </p:nvGrpSpPr>
        <p:grpSpPr bwMode="auto">
          <a:xfrm>
            <a:off x="819150" y="1198587"/>
            <a:ext cx="4408579" cy="523220"/>
            <a:chOff x="819444" y="1198563"/>
            <a:chExt cx="4408406" cy="522591"/>
          </a:xfrm>
        </p:grpSpPr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819444" y="1198563"/>
              <a:ext cx="4408406" cy="52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Char char="l"/>
              </a:pP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</a:rPr>
                <a:t>记</a:t>
              </a:r>
              <a:r>
                <a:rPr kumimoji="0" lang="zh-CN" altLang="en-US" sz="2800" b="1" i="1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阶对称矩阵的全体为   </a:t>
              </a:r>
              <a:endParaRPr kumimoji="0"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1228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399" y="1361048"/>
              <a:ext cx="440828" cy="25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849313" y="1995488"/>
            <a:ext cx="316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关于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i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线性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泛函：</a:t>
            </a:r>
          </a:p>
        </p:txBody>
      </p:sp>
      <p:pic>
        <p:nvPicPr>
          <p:cNvPr id="4097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20988"/>
            <a:ext cx="18621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6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2532063"/>
            <a:ext cx="18557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93750" y="3621088"/>
            <a:ext cx="7029450" cy="430212"/>
            <a:chOff x="514351" y="4497388"/>
            <a:chExt cx="7029449" cy="430887"/>
          </a:xfrm>
        </p:grpSpPr>
        <p:sp>
          <p:nvSpPr>
            <p:cNvPr id="51222" name="Text Box 15"/>
            <p:cNvSpPr txBox="1">
              <a:spLocks noChangeArrowheads="1"/>
            </p:cNvSpPr>
            <p:nvPr/>
          </p:nvSpPr>
          <p:spPr bwMode="auto">
            <a:xfrm>
              <a:off x="514351" y="4497388"/>
              <a:ext cx="702944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200" b="1" dirty="0">
                  <a:solidFill>
                    <a:schemeClr val="tx1"/>
                  </a:solidFill>
                </a:rPr>
                <a:t>注</a:t>
              </a:r>
              <a:r>
                <a:rPr kumimoji="0" lang="en-US" altLang="zh-CN" sz="2200" b="1" dirty="0">
                  <a:solidFill>
                    <a:schemeClr val="tx1"/>
                  </a:solidFill>
                </a:rPr>
                <a:t>.  </a:t>
              </a:r>
              <a:r>
                <a:rPr kumimoji="0" lang="zh-CN" altLang="en-US" sz="2200" b="1" dirty="0">
                  <a:solidFill>
                    <a:schemeClr val="tx1"/>
                  </a:solidFill>
                </a:rPr>
                <a:t>因为　　　    ，不失一般性，可假设                </a:t>
              </a:r>
              <a:r>
                <a:rPr kumimoji="0" lang="en-US" altLang="zh-CN" sz="2200" b="1" dirty="0">
                  <a:solidFill>
                    <a:schemeClr val="tx1"/>
                  </a:solidFill>
                </a:rPr>
                <a:t>.</a:t>
              </a:r>
              <a:endParaRPr kumimoji="0" lang="zh-CN" altLang="en-US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51223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1" y="4595586"/>
              <a:ext cx="1104900" cy="282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4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89" y="4559260"/>
              <a:ext cx="1111778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1195388" y="4341813"/>
            <a:ext cx="5762625" cy="1295400"/>
            <a:chOff x="623888" y="1230313"/>
            <a:chExt cx="5762625" cy="1295399"/>
          </a:xfrm>
        </p:grpSpPr>
        <p:grpSp>
          <p:nvGrpSpPr>
            <p:cNvPr id="51215" name="Group 3"/>
            <p:cNvGrpSpPr>
              <a:grpSpLocks/>
            </p:cNvGrpSpPr>
            <p:nvPr/>
          </p:nvGrpSpPr>
          <p:grpSpPr bwMode="auto">
            <a:xfrm>
              <a:off x="623888" y="1230313"/>
              <a:ext cx="5762625" cy="1295399"/>
              <a:chOff x="393" y="775"/>
              <a:chExt cx="3630" cy="816"/>
            </a:xfrm>
          </p:grpSpPr>
          <p:sp>
            <p:nvSpPr>
              <p:cNvPr id="51217" name="Text Box 4"/>
              <p:cNvSpPr txBox="1">
                <a:spLocks noChangeArrowheads="1"/>
              </p:cNvSpPr>
              <p:nvPr/>
            </p:nvSpPr>
            <p:spPr bwMode="auto">
              <a:xfrm>
                <a:off x="401" y="775"/>
                <a:ext cx="2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⊙ </a:t>
                </a:r>
                <a:r>
                  <a:rPr kumimoji="0" lang="en-US" altLang="zh-CN" b="1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是一个对称矩阵</a:t>
                </a:r>
              </a:p>
            </p:txBody>
          </p:sp>
          <p:grpSp>
            <p:nvGrpSpPr>
              <p:cNvPr id="51218" name="Group 5"/>
              <p:cNvGrpSpPr>
                <a:grpSpLocks/>
              </p:cNvGrpSpPr>
              <p:nvPr/>
            </p:nvGrpSpPr>
            <p:grpSpPr bwMode="auto">
              <a:xfrm>
                <a:off x="401" y="1017"/>
                <a:ext cx="3622" cy="291"/>
                <a:chOff x="401" y="1089"/>
                <a:chExt cx="3622" cy="291"/>
              </a:xfrm>
            </p:grpSpPr>
            <p:sp>
              <p:nvSpPr>
                <p:cNvPr id="512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01" y="1089"/>
                  <a:ext cx="36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zh-CN" altLang="en-US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⊙ </a:t>
                  </a:r>
                  <a:r>
                    <a:rPr kumimoji="0" lang="en-US" altLang="zh-CN" b="1" i="1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X</a:t>
                  </a:r>
                  <a:r>
                    <a:rPr kumimoji="0" lang="en-US" altLang="zh-CN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kumimoji="0" lang="zh-CN" altLang="en-US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是一个形如　　　　　　　  的向量</a:t>
                  </a:r>
                </a:p>
              </p:txBody>
            </p:sp>
            <p:pic>
              <p:nvPicPr>
                <p:cNvPr id="51221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82" y="1128"/>
                  <a:ext cx="135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219" name="Text Box 9"/>
              <p:cNvSpPr txBox="1">
                <a:spLocks noChangeArrowheads="1"/>
              </p:cNvSpPr>
              <p:nvPr/>
            </p:nvSpPr>
            <p:spPr bwMode="auto">
              <a:xfrm>
                <a:off x="393" y="1300"/>
                <a:ext cx="23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⊙ </a:t>
                </a:r>
                <a:r>
                  <a:rPr kumimoji="0" lang="en-US" altLang="zh-CN" b="1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是空间       中的向量</a:t>
                </a:r>
              </a:p>
            </p:txBody>
          </p:sp>
        </p:grpSp>
        <p:pic>
          <p:nvPicPr>
            <p:cNvPr id="51216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3" y="2146300"/>
              <a:ext cx="42732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7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2754313"/>
            <a:ext cx="21351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9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闭凸锥与序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749300" y="1439863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chemeClr val="tx1"/>
                </a:solidFill>
                <a:latin typeface="Arial" pitchFamily="34" charset="0"/>
              </a:rPr>
              <a:t>◎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738188" y="1878013"/>
            <a:ext cx="614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◎  称 </a:t>
            </a:r>
            <a:r>
              <a:rPr kumimoji="0" lang="en-US" altLang="zh-CN" b="1" i="1">
                <a:solidFill>
                  <a:schemeClr val="tx1"/>
                </a:solidFill>
              </a:rPr>
              <a:t>K </a:t>
            </a:r>
            <a:r>
              <a:rPr kumimoji="0" lang="zh-CN" altLang="en-US" b="1">
                <a:solidFill>
                  <a:schemeClr val="tx1"/>
                </a:solidFill>
              </a:rPr>
              <a:t>是</a:t>
            </a:r>
            <a:r>
              <a:rPr kumimoji="0" lang="zh-CN" altLang="en-US" b="1">
                <a:solidFill>
                  <a:srgbClr val="7030A0"/>
                </a:solidFill>
              </a:rPr>
              <a:t>闭凸锥</a:t>
            </a:r>
            <a:r>
              <a:rPr kumimoji="0" lang="en-US" altLang="zh-CN" b="1">
                <a:solidFill>
                  <a:schemeClr val="tx1"/>
                </a:solidFill>
              </a:rPr>
              <a:t>(closed convex cone)</a:t>
            </a:r>
            <a:r>
              <a:rPr kumimoji="0" lang="zh-CN" altLang="en-US" b="1">
                <a:solidFill>
                  <a:schemeClr val="tx1"/>
                </a:solidFill>
              </a:rPr>
              <a:t>，如果</a:t>
            </a: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103313" y="2728913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</a:rPr>
              <a:t>⊙ </a:t>
            </a:r>
            <a:r>
              <a:rPr kumimoji="0" lang="en-US" altLang="zh-CN" b="1" i="1" dirty="0">
                <a:solidFill>
                  <a:schemeClr val="tx1"/>
                </a:solidFill>
              </a:rPr>
              <a:t>K </a:t>
            </a:r>
            <a:r>
              <a:rPr kumimoji="0" lang="zh-CN" altLang="en-US" b="1" dirty="0">
                <a:solidFill>
                  <a:schemeClr val="tx1"/>
                </a:solidFill>
              </a:rPr>
              <a:t>是</a:t>
            </a:r>
            <a:r>
              <a:rPr kumimoji="0" lang="zh-CN" altLang="en-US" b="1" dirty="0">
                <a:solidFill>
                  <a:srgbClr val="7030A0"/>
                </a:solidFill>
              </a:rPr>
              <a:t>闭</a:t>
            </a:r>
            <a:r>
              <a:rPr kumimoji="0" lang="zh-CN" altLang="en-US" b="1" dirty="0">
                <a:solidFill>
                  <a:schemeClr val="tx1"/>
                </a:solidFill>
              </a:rPr>
              <a:t>集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776288" y="320516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◎ 由闭凸锥 </a:t>
            </a:r>
            <a:r>
              <a:rPr kumimoji="0" lang="en-US" altLang="zh-CN" b="1" i="1">
                <a:solidFill>
                  <a:schemeClr val="tx1"/>
                </a:solidFill>
              </a:rPr>
              <a:t>K </a:t>
            </a:r>
            <a:r>
              <a:rPr kumimoji="0" lang="zh-CN" altLang="en-US" b="1">
                <a:solidFill>
                  <a:schemeClr val="tx1"/>
                </a:solidFill>
              </a:rPr>
              <a:t>可以定义</a:t>
            </a:r>
            <a:r>
              <a:rPr kumimoji="0" lang="zh-CN" altLang="en-US" b="1" u="sng">
                <a:solidFill>
                  <a:srgbClr val="7030A0"/>
                </a:solidFill>
              </a:rPr>
              <a:t>序</a:t>
            </a:r>
            <a:endParaRPr kumimoji="0" lang="zh-CN" altLang="en-US" b="1">
              <a:solidFill>
                <a:srgbClr val="7030A0"/>
              </a:solidFill>
            </a:endParaRPr>
          </a:p>
        </p:txBody>
      </p:sp>
      <p:sp>
        <p:nvSpPr>
          <p:cNvPr id="50183" name="Text Box 27"/>
          <p:cNvSpPr txBox="1">
            <a:spLocks noChangeArrowheads="1"/>
          </p:cNvSpPr>
          <p:nvPr/>
        </p:nvSpPr>
        <p:spPr bwMode="auto">
          <a:xfrm>
            <a:off x="571500" y="1028700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闭凸锥与序</a:t>
            </a:r>
          </a:p>
        </p:txBody>
      </p:sp>
      <p:pic>
        <p:nvPicPr>
          <p:cNvPr id="5018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22413"/>
            <a:ext cx="37671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085850" y="2335213"/>
            <a:ext cx="6521450" cy="460375"/>
            <a:chOff x="1085850" y="2335213"/>
            <a:chExt cx="6521450" cy="460375"/>
          </a:xfrm>
        </p:grpSpPr>
        <p:pic>
          <p:nvPicPr>
            <p:cNvPr id="50207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338" y="2379663"/>
              <a:ext cx="6049962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08" name="矩形 29"/>
            <p:cNvSpPr>
              <a:spLocks noChangeArrowheads="1"/>
            </p:cNvSpPr>
            <p:nvPr/>
          </p:nvSpPr>
          <p:spPr bwMode="auto">
            <a:xfrm>
              <a:off x="1085850" y="2335213"/>
              <a:ext cx="4953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⊙</a:t>
              </a:r>
              <a:endParaRPr lang="zh-CN" altLang="en-US"/>
            </a:p>
          </p:txBody>
        </p:sp>
      </p:grpSp>
      <p:pic>
        <p:nvPicPr>
          <p:cNvPr id="3994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657600"/>
            <a:ext cx="41417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64000"/>
            <a:ext cx="40782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236663" y="4868863"/>
            <a:ext cx="3665537" cy="523875"/>
            <a:chOff x="1236663" y="4487863"/>
            <a:chExt cx="3665867" cy="523220"/>
          </a:xfrm>
        </p:grpSpPr>
        <p:sp>
          <p:nvSpPr>
            <p:cNvPr id="50205" name="Rectangle 14"/>
            <p:cNvSpPr>
              <a:spLocks noChangeArrowheads="1"/>
            </p:cNvSpPr>
            <p:nvPr/>
          </p:nvSpPr>
          <p:spPr bwMode="auto">
            <a:xfrm>
              <a:off x="1454150" y="4487863"/>
              <a:ext cx="3448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 i="1" dirty="0">
                  <a:solidFill>
                    <a:schemeClr val="tx1"/>
                  </a:solidFill>
                  <a:ea typeface="黑体" pitchFamily="2" charset="-122"/>
                </a:rPr>
                <a:t> －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 dirty="0">
                  <a:solidFill>
                    <a:srgbClr val="7030A0"/>
                  </a:solidFill>
                </a:rPr>
                <a:t>对称矩阵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的全体</a:t>
              </a:r>
            </a:p>
          </p:txBody>
        </p:sp>
        <p:pic>
          <p:nvPicPr>
            <p:cNvPr id="50206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663" y="4597400"/>
              <a:ext cx="42732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1236663" y="5395913"/>
            <a:ext cx="4545012" cy="461962"/>
            <a:chOff x="1236663" y="5002213"/>
            <a:chExt cx="4545638" cy="461665"/>
          </a:xfrm>
        </p:grpSpPr>
        <p:sp>
          <p:nvSpPr>
            <p:cNvPr id="50203" name="Rectangle 18"/>
            <p:cNvSpPr>
              <a:spLocks noChangeArrowheads="1"/>
            </p:cNvSpPr>
            <p:nvPr/>
          </p:nvSpPr>
          <p:spPr bwMode="auto">
            <a:xfrm>
              <a:off x="1482726" y="5002213"/>
              <a:ext cx="4299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i="1" dirty="0">
                  <a:solidFill>
                    <a:schemeClr val="tx1"/>
                  </a:solidFill>
                </a:rPr>
                <a:t> －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 dirty="0">
                  <a:solidFill>
                    <a:srgbClr val="7030A0"/>
                  </a:solidFill>
                </a:rPr>
                <a:t>对称半正定矩阵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的全体</a:t>
              </a:r>
            </a:p>
          </p:txBody>
        </p:sp>
        <p:pic>
          <p:nvPicPr>
            <p:cNvPr id="50204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663" y="5021942"/>
              <a:ext cx="414337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1219200" y="5854700"/>
            <a:ext cx="4241800" cy="485775"/>
            <a:chOff x="685800" y="5486400"/>
            <a:chExt cx="4241021" cy="485478"/>
          </a:xfrm>
        </p:grpSpPr>
        <p:sp>
          <p:nvSpPr>
            <p:cNvPr id="50201" name="Rectangle 21"/>
            <p:cNvSpPr>
              <a:spLocks noChangeArrowheads="1"/>
            </p:cNvSpPr>
            <p:nvPr/>
          </p:nvSpPr>
          <p:spPr bwMode="auto">
            <a:xfrm>
              <a:off x="936626" y="5510213"/>
              <a:ext cx="39901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 i="1">
                  <a:solidFill>
                    <a:schemeClr val="tx1"/>
                  </a:solidFill>
                </a:rPr>
                <a:t> －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n </a:t>
              </a:r>
              <a:r>
                <a:rPr kumimoji="0" lang="zh-CN" altLang="en-US" b="1">
                  <a:solidFill>
                    <a:schemeClr val="tx1"/>
                  </a:solidFill>
                </a:rPr>
                <a:t>阶</a:t>
              </a:r>
              <a:r>
                <a:rPr kumimoji="0" lang="zh-CN" altLang="en-US" b="1">
                  <a:solidFill>
                    <a:srgbClr val="7030A0"/>
                  </a:solidFill>
                </a:rPr>
                <a:t>对称正定</a:t>
              </a:r>
              <a:r>
                <a:rPr kumimoji="0" lang="zh-CN" altLang="en-US" b="1">
                  <a:solidFill>
                    <a:schemeClr val="tx1"/>
                  </a:solidFill>
                </a:rPr>
                <a:t>矩阵的全体</a:t>
              </a:r>
            </a:p>
          </p:txBody>
        </p:sp>
        <p:pic>
          <p:nvPicPr>
            <p:cNvPr id="50202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486400"/>
              <a:ext cx="422598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95" name="组合 37"/>
          <p:cNvGrpSpPr>
            <a:grpSpLocks/>
          </p:cNvGrpSpPr>
          <p:nvPr/>
        </p:nvGrpSpPr>
        <p:grpSpPr bwMode="auto">
          <a:xfrm>
            <a:off x="6046788" y="4949825"/>
            <a:ext cx="2386012" cy="519113"/>
            <a:chOff x="5208588" y="4949825"/>
            <a:chExt cx="2386012" cy="519113"/>
          </a:xfrm>
        </p:grpSpPr>
        <p:sp>
          <p:nvSpPr>
            <p:cNvPr id="50199" name="Text Box 24"/>
            <p:cNvSpPr txBox="1">
              <a:spLocks noChangeArrowheads="1"/>
            </p:cNvSpPr>
            <p:nvPr/>
          </p:nvSpPr>
          <p:spPr bwMode="auto">
            <a:xfrm>
              <a:off x="5208588" y="4949825"/>
              <a:ext cx="23860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⊙   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是闭凸锥</a:t>
              </a:r>
            </a:p>
          </p:txBody>
        </p:sp>
        <p:pic>
          <p:nvPicPr>
            <p:cNvPr id="50200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63" y="5060042"/>
              <a:ext cx="414337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038850" y="5472113"/>
            <a:ext cx="2008188" cy="522287"/>
            <a:chOff x="6038850" y="5472113"/>
            <a:chExt cx="2008188" cy="522287"/>
          </a:xfrm>
        </p:grpSpPr>
        <p:pic>
          <p:nvPicPr>
            <p:cNvPr id="50196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5537200"/>
              <a:ext cx="422275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矩形 39"/>
            <p:cNvSpPr>
              <a:spLocks noChangeArrowheads="1"/>
            </p:cNvSpPr>
            <p:nvPr/>
          </p:nvSpPr>
          <p:spPr bwMode="auto">
            <a:xfrm>
              <a:off x="6038850" y="5472113"/>
              <a:ext cx="5461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⊙</a:t>
              </a:r>
              <a:endParaRPr lang="zh-CN" altLang="en-US" sz="2800" dirty="0"/>
            </a:p>
          </p:txBody>
        </p:sp>
        <p:sp>
          <p:nvSpPr>
            <p:cNvPr id="50198" name="矩形 40"/>
            <p:cNvSpPr>
              <a:spLocks noChangeArrowheads="1"/>
            </p:cNvSpPr>
            <p:nvPr/>
          </p:nvSpPr>
          <p:spPr bwMode="auto">
            <a:xfrm>
              <a:off x="6934200" y="5497513"/>
              <a:ext cx="1112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是开集</a:t>
              </a:r>
              <a:endParaRPr lang="zh-CN" altLang="en-US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35050" y="2335213"/>
            <a:ext cx="6813550" cy="893762"/>
            <a:chOff x="1035050" y="2335213"/>
            <a:chExt cx="6813550" cy="893465"/>
          </a:xfrm>
        </p:grpSpPr>
        <p:sp>
          <p:nvSpPr>
            <p:cNvPr id="50193" name="TextBox 6"/>
            <p:cNvSpPr txBox="1">
              <a:spLocks noChangeArrowheads="1"/>
            </p:cNvSpPr>
            <p:nvPr/>
          </p:nvSpPr>
          <p:spPr bwMode="auto">
            <a:xfrm>
              <a:off x="1035050" y="2335213"/>
              <a:ext cx="6813550" cy="460375"/>
            </a:xfrm>
            <a:prstGeom prst="rect">
              <a:avLst/>
            </a:prstGeom>
            <a:solidFill>
              <a:srgbClr val="92D050">
                <a:alpha val="5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4" name="TextBox 7"/>
            <p:cNvSpPr txBox="1">
              <a:spLocks noChangeArrowheads="1"/>
            </p:cNvSpPr>
            <p:nvPr/>
          </p:nvSpPr>
          <p:spPr bwMode="auto">
            <a:xfrm>
              <a:off x="6388100" y="2767013"/>
              <a:ext cx="11025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凸锥！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 dirty="0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对称矩阵空间里的序</a:t>
            </a:r>
          </a:p>
        </p:txBody>
      </p:sp>
      <p:grpSp>
        <p:nvGrpSpPr>
          <p:cNvPr id="51203" name="组合 1"/>
          <p:cNvGrpSpPr>
            <a:grpSpLocks/>
          </p:cNvGrpSpPr>
          <p:nvPr/>
        </p:nvGrpSpPr>
        <p:grpSpPr bwMode="auto">
          <a:xfrm>
            <a:off x="819150" y="1177925"/>
            <a:ext cx="7507288" cy="544513"/>
            <a:chOff x="819444" y="1177925"/>
            <a:chExt cx="7506994" cy="543858"/>
          </a:xfrm>
        </p:grpSpPr>
        <p:sp>
          <p:nvSpPr>
            <p:cNvPr id="51227" name="Rectangle 14"/>
            <p:cNvSpPr>
              <a:spLocks noChangeArrowheads="1"/>
            </p:cNvSpPr>
            <p:nvPr/>
          </p:nvSpPr>
          <p:spPr bwMode="auto">
            <a:xfrm>
              <a:off x="819444" y="1198563"/>
              <a:ext cx="47179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Char char="l"/>
              </a:pP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</a:rPr>
                <a:t>记</a:t>
              </a:r>
              <a:r>
                <a:rPr kumimoji="0" lang="zh-CN" altLang="en-US" sz="2800" b="1" i="1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n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阶对称矩阵的全体为  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，</a:t>
              </a:r>
            </a:p>
          </p:txBody>
        </p:sp>
        <p:pic>
          <p:nvPicPr>
            <p:cNvPr id="51228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399" y="1361048"/>
              <a:ext cx="440828" cy="25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9" name="Text Box 24"/>
            <p:cNvSpPr txBox="1">
              <a:spLocks noChangeArrowheads="1"/>
            </p:cNvSpPr>
            <p:nvPr/>
          </p:nvSpPr>
          <p:spPr bwMode="auto">
            <a:xfrm>
              <a:off x="5479437" y="1177925"/>
              <a:ext cx="2847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则</a:t>
              </a:r>
              <a:r>
                <a:rPr kumimoji="0" lang="zh-CN" altLang="en-US" sz="28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是闭凸锥</a:t>
              </a:r>
              <a:r>
                <a:rPr kumimoji="0" lang="en-US" altLang="zh-CN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endPara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51230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289" y="1344715"/>
              <a:ext cx="406900" cy="325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4" name="组合 2"/>
          <p:cNvGrpSpPr>
            <a:grpSpLocks/>
          </p:cNvGrpSpPr>
          <p:nvPr/>
        </p:nvGrpSpPr>
        <p:grpSpPr bwMode="auto">
          <a:xfrm>
            <a:off x="1155700" y="1676400"/>
            <a:ext cx="3263900" cy="461963"/>
            <a:chOff x="774700" y="1676400"/>
            <a:chExt cx="3263900" cy="461665"/>
          </a:xfrm>
        </p:grpSpPr>
        <p:sp>
          <p:nvSpPr>
            <p:cNvPr id="51225" name="TextBox 16"/>
            <p:cNvSpPr txBox="1">
              <a:spLocks noChangeArrowheads="1"/>
            </p:cNvSpPr>
            <p:nvPr/>
          </p:nvSpPr>
          <p:spPr bwMode="auto">
            <a:xfrm>
              <a:off x="774700" y="1676400"/>
              <a:ext cx="3263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设             ，则</a:t>
              </a:r>
            </a:p>
          </p:txBody>
        </p:sp>
        <p:pic>
          <p:nvPicPr>
            <p:cNvPr id="5122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1810864"/>
              <a:ext cx="1719262" cy="32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297113"/>
            <a:ext cx="35512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281238"/>
            <a:ext cx="29940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771775"/>
            <a:ext cx="36147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763838"/>
            <a:ext cx="30876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半定规划标准形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246188" y="3360738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⊙ 目标函数是线性函数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831850" y="29972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特点</a:t>
            </a:r>
          </a:p>
        </p:txBody>
      </p:sp>
      <p:pic>
        <p:nvPicPr>
          <p:cNvPr id="4199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692275"/>
            <a:ext cx="4800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246188" y="3806825"/>
            <a:ext cx="5807075" cy="457200"/>
            <a:chOff x="1157288" y="3590926"/>
            <a:chExt cx="5807394" cy="457200"/>
          </a:xfrm>
        </p:grpSpPr>
        <p:sp>
          <p:nvSpPr>
            <p:cNvPr id="49169" name="Text Box 11"/>
            <p:cNvSpPr txBox="1">
              <a:spLocks noChangeArrowheads="1"/>
            </p:cNvSpPr>
            <p:nvPr/>
          </p:nvSpPr>
          <p:spPr bwMode="auto">
            <a:xfrm>
              <a:off x="1157288" y="3590926"/>
              <a:ext cx="4148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 </a:t>
              </a:r>
              <a:r>
                <a:rPr kumimoji="0" lang="zh-CN" altLang="en-US" b="1">
                  <a:solidFill>
                    <a:schemeClr val="tx1"/>
                  </a:solidFill>
                </a:rPr>
                <a:t>必须满足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m </a:t>
              </a:r>
              <a:r>
                <a:rPr kumimoji="0" lang="zh-CN" altLang="en-US" b="1">
                  <a:solidFill>
                    <a:schemeClr val="tx1"/>
                  </a:solidFill>
                </a:rPr>
                <a:t>个线性方程</a:t>
              </a:r>
            </a:p>
          </p:txBody>
        </p:sp>
        <p:pic>
          <p:nvPicPr>
            <p:cNvPr id="491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450" y="3682999"/>
              <a:ext cx="1840232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246188" y="4303713"/>
            <a:ext cx="6408737" cy="490537"/>
            <a:chOff x="1246188" y="4303713"/>
            <a:chExt cx="6408737" cy="490537"/>
          </a:xfrm>
        </p:grpSpPr>
        <p:sp>
          <p:nvSpPr>
            <p:cNvPr id="49167" name="Text Box 8"/>
            <p:cNvSpPr txBox="1">
              <a:spLocks noChangeArrowheads="1"/>
            </p:cNvSpPr>
            <p:nvPr/>
          </p:nvSpPr>
          <p:spPr bwMode="auto">
            <a:xfrm>
              <a:off x="1246188" y="4303713"/>
              <a:ext cx="64087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⊙ </a:t>
              </a:r>
              <a:r>
                <a:rPr kumimoji="0" lang="en-US" altLang="zh-CN" b="1" i="1">
                  <a:solidFill>
                    <a:schemeClr val="tx1"/>
                  </a:solidFill>
                </a:rPr>
                <a:t>X </a:t>
              </a:r>
              <a:r>
                <a:rPr kumimoji="0" lang="zh-CN" altLang="en-US" b="1">
                  <a:solidFill>
                    <a:schemeClr val="tx1"/>
                  </a:solidFill>
                </a:rPr>
                <a:t>必须位于对称半正定矩阵</a:t>
              </a:r>
              <a:r>
                <a:rPr kumimoji="0" lang="en-US" altLang="zh-CN" b="1">
                  <a:solidFill>
                    <a:schemeClr val="tx1"/>
                  </a:solidFill>
                </a:rPr>
                <a:t>(</a:t>
              </a:r>
              <a:r>
                <a:rPr kumimoji="0" lang="zh-CN" altLang="en-US" b="1">
                  <a:solidFill>
                    <a:schemeClr val="tx1"/>
                  </a:solidFill>
                </a:rPr>
                <a:t>闭凸</a:t>
              </a:r>
              <a:r>
                <a:rPr kumimoji="0" lang="en-US" altLang="zh-CN" b="1">
                  <a:solidFill>
                    <a:schemeClr val="tx1"/>
                  </a:solidFill>
                </a:rPr>
                <a:t>)</a:t>
              </a:r>
              <a:r>
                <a:rPr kumimoji="0" lang="zh-CN" altLang="en-US" b="1">
                  <a:solidFill>
                    <a:schemeClr val="tx1"/>
                  </a:solidFill>
                </a:rPr>
                <a:t>锥       </a:t>
              </a:r>
              <a:r>
                <a:rPr kumimoji="0" lang="en-US" altLang="zh-CN" b="1">
                  <a:solidFill>
                    <a:schemeClr val="tx1"/>
                  </a:solidFill>
                </a:rPr>
                <a:t>.</a:t>
              </a:r>
              <a:endParaRPr kumimoji="0"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49168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963" y="4398963"/>
              <a:ext cx="414337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5" name="Text Box 3"/>
          <p:cNvSpPr txBox="1">
            <a:spLocks noChangeArrowheads="1"/>
          </p:cNvSpPr>
          <p:nvPr/>
        </p:nvSpPr>
        <p:spPr bwMode="auto">
          <a:xfrm>
            <a:off x="811213" y="1138238"/>
            <a:ext cx="2255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原始问题</a:t>
            </a:r>
          </a:p>
        </p:txBody>
      </p: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1784350" y="2647950"/>
            <a:ext cx="6407150" cy="384175"/>
            <a:chOff x="1784350" y="2854325"/>
            <a:chExt cx="6673850" cy="457200"/>
          </a:xfrm>
        </p:grpSpPr>
        <p:sp>
          <p:nvSpPr>
            <p:cNvPr id="49165" name="Rectangle 15"/>
            <p:cNvSpPr>
              <a:spLocks noChangeArrowheads="1"/>
            </p:cNvSpPr>
            <p:nvPr/>
          </p:nvSpPr>
          <p:spPr bwMode="auto">
            <a:xfrm>
              <a:off x="1784350" y="2854325"/>
              <a:ext cx="2671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b="1">
                  <a:solidFill>
                    <a:schemeClr val="tx1"/>
                  </a:solidFill>
                </a:rPr>
                <a:t>确定</a:t>
              </a:r>
              <a:r>
                <a:rPr kumimoji="0" lang="en-US" altLang="zh-CN" b="1">
                  <a:solidFill>
                    <a:schemeClr val="tx1"/>
                  </a:solidFill>
                </a:rPr>
                <a:t>SDP</a:t>
              </a:r>
              <a:r>
                <a:rPr kumimoji="0" lang="zh-CN" altLang="en-US" b="1">
                  <a:solidFill>
                    <a:schemeClr val="tx1"/>
                  </a:solidFill>
                </a:rPr>
                <a:t>的数据：</a:t>
              </a:r>
            </a:p>
          </p:txBody>
        </p:sp>
        <p:pic>
          <p:nvPicPr>
            <p:cNvPr id="4916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050" y="2957578"/>
              <a:ext cx="4248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99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4837113"/>
            <a:ext cx="377983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Text Box 3"/>
          <p:cNvSpPr txBox="1">
            <a:spLocks noChangeArrowheads="1"/>
          </p:cNvSpPr>
          <p:nvPr/>
        </p:nvSpPr>
        <p:spPr bwMode="auto">
          <a:xfrm>
            <a:off x="819150" y="4872038"/>
            <a:ext cx="1962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rgbClr val="7030A0"/>
                </a:solidFill>
              </a:rPr>
              <a:t>对偶问题</a:t>
            </a:r>
          </a:p>
        </p:txBody>
      </p:sp>
      <p:sp>
        <p:nvSpPr>
          <p:cNvPr id="49164" name="矩形 20"/>
          <p:cNvSpPr>
            <a:spLocks noChangeArrowheads="1"/>
          </p:cNvSpPr>
          <p:nvPr/>
        </p:nvSpPr>
        <p:spPr bwMode="auto">
          <a:xfrm>
            <a:off x="4927600" y="1130300"/>
            <a:ext cx="353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半定规划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fr-MA" altLang="zh-CN" b="1">
                <a:solidFill>
                  <a:schemeClr val="tx1"/>
                </a:solidFill>
              </a:rPr>
              <a:t>Semi-Definite Programming, SDP)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5061" grpId="0"/>
      <p:bldP spid="41995" grpId="0"/>
      <p:bldP spid="419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 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 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例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58800" y="1087438"/>
            <a:ext cx="72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例</a:t>
            </a:r>
            <a:r>
              <a:rPr lang="en-US" altLang="zh-CN" b="1">
                <a:solidFill>
                  <a:srgbClr val="0070C0"/>
                </a:solidFill>
              </a:rPr>
              <a:t>1</a:t>
            </a:r>
            <a:endParaRPr lang="zh-CN" altLang="en-US" b="1">
              <a:solidFill>
                <a:srgbClr val="0070C0"/>
              </a:solidFill>
            </a:endParaRPr>
          </a:p>
        </p:txBody>
      </p:sp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212850"/>
            <a:ext cx="23161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63195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14500"/>
            <a:ext cx="279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606675"/>
            <a:ext cx="45053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2736850"/>
            <a:ext cx="1362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3600450"/>
            <a:ext cx="65357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27100" y="5257800"/>
            <a:ext cx="741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矩阵半正定当且仅当它的所有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顺序主子式大于等于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39800" y="4787900"/>
            <a:ext cx="7048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顺序主子式大于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52500" y="6096000"/>
            <a:ext cx="7391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矩阵半正定当且仅当它的所有</a:t>
            </a:r>
            <a:r>
              <a:rPr lang="zh-CN" altLang="en-US" sz="22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主子式大于等于</a:t>
            </a:r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零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6900" y="4673600"/>
            <a:ext cx="1409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itchFamily="2" charset="-122"/>
              </a:rPr>
              <a:t>√</a:t>
            </a:r>
            <a:endParaRPr lang="zh-CN" altLang="en-US" sz="36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29500" y="59944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itchFamily="2" charset="-122"/>
              </a:rPr>
              <a:t>√</a:t>
            </a:r>
            <a:endParaRPr lang="zh-CN" altLang="en-US" sz="3600" b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10500" y="5105400"/>
            <a:ext cx="749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宋体" pitchFamily="2" charset="-122"/>
              </a:rPr>
              <a:t>×</a:t>
            </a:r>
            <a:endParaRPr lang="zh-CN" altLang="en-US" sz="3600" b="1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003800" y="5624513"/>
            <a:ext cx="2781300" cy="530225"/>
            <a:chOff x="4483100" y="5612031"/>
            <a:chExt cx="2781300" cy="530006"/>
          </a:xfrm>
        </p:grpSpPr>
        <p:pic>
          <p:nvPicPr>
            <p:cNvPr id="5224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75" y="5640772"/>
              <a:ext cx="1901825" cy="50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2" name="TextBox 2"/>
            <p:cNvSpPr txBox="1">
              <a:spLocks noChangeArrowheads="1"/>
            </p:cNvSpPr>
            <p:nvPr/>
          </p:nvSpPr>
          <p:spPr bwMode="auto">
            <a:xfrm>
              <a:off x="4483100" y="5612031"/>
              <a:ext cx="10922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黑体" pitchFamily="2" charset="-122"/>
                  <a:ea typeface="黑体" pitchFamily="2" charset="-122"/>
                </a:rPr>
                <a:t>反例：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" grpId="0"/>
      <p:bldP spid="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19150" y="228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 定 规 划 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- 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例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98550" y="3781425"/>
            <a:ext cx="7154863" cy="430213"/>
          </a:xfrm>
          <a:prstGeom prst="rect">
            <a:avLst/>
          </a:prstGeom>
          <a:solidFill>
            <a:srgbClr val="92D050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等价于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个线性不等式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&amp;&amp;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次不等式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&amp;&amp;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次不等式！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2363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476500"/>
            <a:ext cx="7715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804988" y="3876675"/>
          <a:ext cx="67437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Visio" r:id="rId5" imgW="3527877" imgH="1365179" progId="Visio.Drawing.11">
                  <p:embed/>
                </p:oleObj>
              </mc:Choice>
              <mc:Fallback>
                <p:oleObj name="Visio" r:id="rId5" imgW="3527877" imgH="136517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876675"/>
                        <a:ext cx="67437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338638"/>
            <a:ext cx="3263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3"/>
          <p:cNvSpPr txBox="1">
            <a:spLocks noChangeArrowheads="1"/>
          </p:cNvSpPr>
          <p:nvPr/>
        </p:nvSpPr>
        <p:spPr bwMode="auto">
          <a:xfrm>
            <a:off x="565150" y="706438"/>
            <a:ext cx="135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例</a:t>
            </a:r>
            <a:r>
              <a:rPr lang="en-US" altLang="zh-CN" b="1">
                <a:solidFill>
                  <a:srgbClr val="0070C0"/>
                </a:solidFill>
              </a:rPr>
              <a:t>1(</a:t>
            </a:r>
            <a:r>
              <a:rPr lang="zh-CN" altLang="en-US" b="1">
                <a:solidFill>
                  <a:srgbClr val="0070C0"/>
                </a:solidFill>
              </a:rPr>
              <a:t>续</a:t>
            </a:r>
            <a:r>
              <a:rPr lang="en-US" altLang="zh-CN" b="1">
                <a:solidFill>
                  <a:srgbClr val="0070C0"/>
                </a:solidFill>
              </a:rPr>
              <a:t>)</a:t>
            </a:r>
            <a:endParaRPr lang="zh-CN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11250" y="1884363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设确定线性规划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标准形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的数据为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半定规划是线性规划的推广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87400" y="1295400"/>
            <a:ext cx="462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线性规划是半定规划的特例</a:t>
            </a:r>
          </a:p>
        </p:txBody>
      </p:sp>
      <p:pic>
        <p:nvPicPr>
          <p:cNvPr id="5427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8863"/>
            <a:ext cx="46355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768600"/>
            <a:ext cx="7239000" cy="2695575"/>
            <a:chOff x="1117600" y="2768600"/>
            <a:chExt cx="7239000" cy="2695575"/>
          </a:xfrm>
        </p:grpSpPr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1117600" y="27686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5428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538" y="2794000"/>
              <a:ext cx="65071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284" name="组合 1"/>
            <p:cNvGrpSpPr>
              <a:grpSpLocks/>
            </p:cNvGrpSpPr>
            <p:nvPr/>
          </p:nvGrpSpPr>
          <p:grpSpPr bwMode="auto">
            <a:xfrm>
              <a:off x="1498600" y="3260725"/>
              <a:ext cx="6858000" cy="830997"/>
              <a:chOff x="1498600" y="3349625"/>
              <a:chExt cx="6858000" cy="830997"/>
            </a:xfrm>
          </p:grpSpPr>
          <p:sp>
            <p:nvSpPr>
              <p:cNvPr id="54286" name="Text Box 8"/>
              <p:cNvSpPr txBox="1">
                <a:spLocks noChangeArrowheads="1"/>
              </p:cNvSpPr>
              <p:nvPr/>
            </p:nvSpPr>
            <p:spPr bwMode="auto">
              <a:xfrm>
                <a:off x="1498600" y="3349625"/>
                <a:ext cx="6858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</a:rPr>
                  <a:t>      是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n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阶对称矩阵，且 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(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i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,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j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)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和 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(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j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, </a:t>
                </a:r>
                <a:r>
                  <a:rPr kumimoji="0" lang="en-US" altLang="zh-CN" b="1" i="1">
                    <a:solidFill>
                      <a:schemeClr val="tx1"/>
                    </a:solidFill>
                  </a:rPr>
                  <a:t>i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)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个元素是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1/2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，其余为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0</a:t>
                </a:r>
              </a:p>
            </p:txBody>
          </p:sp>
          <p:pic>
            <p:nvPicPr>
              <p:cNvPr id="54287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1625" y="3429000"/>
                <a:ext cx="391958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188" y="4188409"/>
              <a:ext cx="7110412" cy="1275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09675" y="5395913"/>
            <a:ext cx="5018088" cy="1139825"/>
            <a:chOff x="1209676" y="5395913"/>
            <a:chExt cx="5018446" cy="1139825"/>
          </a:xfrm>
        </p:grpSpPr>
        <p:pic>
          <p:nvPicPr>
            <p:cNvPr id="5428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676" y="5413375"/>
              <a:ext cx="4129446" cy="112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1" name="Text Box 3"/>
            <p:cNvSpPr txBox="1">
              <a:spLocks noChangeArrowheads="1"/>
            </p:cNvSpPr>
            <p:nvPr/>
          </p:nvSpPr>
          <p:spPr bwMode="auto">
            <a:xfrm>
              <a:off x="1209676" y="5395913"/>
              <a:ext cx="723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70C0"/>
                  </a:solidFill>
                </a:rPr>
                <a:t>例</a:t>
              </a:r>
              <a:r>
                <a:rPr lang="en-US" altLang="zh-CN" b="1">
                  <a:solidFill>
                    <a:srgbClr val="0070C0"/>
                  </a:solidFill>
                </a:rPr>
                <a:t>2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半定规划的对偶理论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82613" y="1222375"/>
            <a:ext cx="757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0070C0"/>
                </a:solidFill>
              </a:rPr>
              <a:t>定理</a:t>
            </a:r>
            <a:r>
              <a:rPr kumimoji="0" lang="en-US" altLang="zh-CN" b="1">
                <a:solidFill>
                  <a:srgbClr val="0070C0"/>
                </a:solidFill>
              </a:rPr>
              <a:t>1 </a:t>
            </a:r>
            <a:r>
              <a:rPr kumimoji="0" lang="zh-CN" altLang="en-US" b="1">
                <a:solidFill>
                  <a:schemeClr val="tx1"/>
                </a:solidFill>
              </a:rPr>
              <a:t>设 </a:t>
            </a:r>
            <a:r>
              <a:rPr kumimoji="0" lang="en-US" altLang="zh-CN" b="1" i="1">
                <a:solidFill>
                  <a:schemeClr val="tx1"/>
                </a:solidFill>
              </a:rPr>
              <a:t>X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( </a:t>
            </a:r>
            <a:r>
              <a:rPr kumimoji="0" lang="en-US" altLang="zh-CN" b="1" i="1">
                <a:solidFill>
                  <a:schemeClr val="tx1"/>
                </a:solidFill>
              </a:rPr>
              <a:t>y</a:t>
            </a:r>
            <a:r>
              <a:rPr kumimoji="0" lang="en-US" altLang="zh-CN" b="1">
                <a:solidFill>
                  <a:schemeClr val="tx1"/>
                </a:solidFill>
              </a:rPr>
              <a:t>,  </a:t>
            </a:r>
            <a:r>
              <a:rPr kumimoji="0" lang="en-US" altLang="zh-CN" b="1" i="1">
                <a:solidFill>
                  <a:schemeClr val="tx1"/>
                </a:solidFill>
              </a:rPr>
              <a:t>S 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分别是</a:t>
            </a:r>
            <a:r>
              <a:rPr kumimoji="0" lang="en-US" altLang="zh-CN" b="1">
                <a:solidFill>
                  <a:schemeClr val="tx1"/>
                </a:solidFill>
              </a:rPr>
              <a:t>SDP</a:t>
            </a:r>
            <a:r>
              <a:rPr kumimoji="0" lang="zh-CN" altLang="en-US" b="1">
                <a:solidFill>
                  <a:schemeClr val="tx1"/>
                </a:solidFill>
              </a:rPr>
              <a:t>和</a:t>
            </a:r>
            <a:r>
              <a:rPr kumimoji="0" lang="en-US" altLang="zh-CN" b="1">
                <a:solidFill>
                  <a:schemeClr val="tx1"/>
                </a:solidFill>
              </a:rPr>
              <a:t>SDD</a:t>
            </a:r>
            <a:r>
              <a:rPr kumimoji="0" lang="zh-CN" altLang="en-US" b="1">
                <a:solidFill>
                  <a:schemeClr val="tx1"/>
                </a:solidFill>
              </a:rPr>
              <a:t>的可行解，则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82613" y="5441315"/>
            <a:ext cx="2415222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rgbClr val="7030A0"/>
                </a:solidFill>
              </a:rPr>
              <a:t>Slater</a:t>
            </a:r>
            <a:r>
              <a:rPr kumimoji="0" lang="en-US" altLang="zh-CN" b="1" dirty="0">
                <a:solidFill>
                  <a:srgbClr val="CC0000"/>
                </a:solidFill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</a:rPr>
              <a:t>condition!</a:t>
            </a: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717550" y="2809875"/>
            <a:ext cx="596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证明用到迹的定义及性质，见习题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7.16.</a:t>
            </a:r>
            <a:endParaRPr kumimoji="0" lang="zh-CN" altLang="en-US" b="1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5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1587500"/>
            <a:ext cx="25527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221E0A-E364-423B-94F0-9B50CDD1C938}"/>
              </a:ext>
            </a:extLst>
          </p:cNvPr>
          <p:cNvSpPr txBox="1"/>
          <p:nvPr/>
        </p:nvSpPr>
        <p:spPr>
          <a:xfrm>
            <a:off x="4246562" y="5635625"/>
            <a:ext cx="409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注记：在作业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7.17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应用该结论，可以证明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的最优值等于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的最优值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D7D8E3-9930-44F3-B7EA-164254900BB1}"/>
              </a:ext>
            </a:extLst>
          </p:cNvPr>
          <p:cNvGrpSpPr/>
          <p:nvPr/>
        </p:nvGrpSpPr>
        <p:grpSpPr>
          <a:xfrm>
            <a:off x="476250" y="3968115"/>
            <a:ext cx="8191500" cy="1349375"/>
            <a:chOff x="476250" y="3968115"/>
            <a:chExt cx="8191500" cy="1349375"/>
          </a:xfrm>
        </p:grpSpPr>
        <p:grpSp>
          <p:nvGrpSpPr>
            <p:cNvPr id="2" name="组合 18"/>
            <p:cNvGrpSpPr>
              <a:grpSpLocks/>
            </p:cNvGrpSpPr>
            <p:nvPr/>
          </p:nvGrpSpPr>
          <p:grpSpPr bwMode="auto">
            <a:xfrm>
              <a:off x="476250" y="3968115"/>
              <a:ext cx="8191500" cy="1349375"/>
              <a:chOff x="476250" y="4384675"/>
              <a:chExt cx="8191501" cy="1350110"/>
            </a:xfrm>
          </p:grpSpPr>
          <p:sp>
            <p:nvSpPr>
              <p:cNvPr id="55304" name="Text Box 10"/>
              <p:cNvSpPr txBox="1">
                <a:spLocks noChangeArrowheads="1"/>
              </p:cNvSpPr>
              <p:nvPr/>
            </p:nvSpPr>
            <p:spPr bwMode="auto">
              <a:xfrm>
                <a:off x="547688" y="4903788"/>
                <a:ext cx="812006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chemeClr val="tx1"/>
                    </a:solidFill>
                  </a:rPr>
                  <a:t>　　　　　　　  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.  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则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SDP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和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SDD</a:t>
                </a:r>
                <a:r>
                  <a:rPr kumimoji="0" lang="zh-CN" altLang="en-US" b="1">
                    <a:solidFill>
                      <a:schemeClr val="tx1"/>
                    </a:solidFill>
                  </a:rPr>
                  <a:t>都将取到它们各自的最优值，且二者的最优值相等</a:t>
                </a:r>
                <a:r>
                  <a:rPr kumimoji="0" lang="en-US" altLang="zh-CN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55305" name="Text Box 11"/>
              <p:cNvSpPr txBox="1">
                <a:spLocks noChangeArrowheads="1"/>
              </p:cNvSpPr>
              <p:nvPr/>
            </p:nvSpPr>
            <p:spPr bwMode="auto">
              <a:xfrm>
                <a:off x="476250" y="4384675"/>
                <a:ext cx="78660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 dirty="0">
                    <a:solidFill>
                      <a:srgbClr val="0070C0"/>
                    </a:solidFill>
                  </a:rPr>
                  <a:t>定理</a:t>
                </a:r>
                <a:r>
                  <a:rPr kumimoji="0" lang="en-US" altLang="zh-CN" b="1" dirty="0">
                    <a:solidFill>
                      <a:srgbClr val="0070C0"/>
                    </a:solidFill>
                  </a:rPr>
                  <a:t>2  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假设存在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SDP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和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SDD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的可行解       和　　　　满足</a:t>
                </a:r>
              </a:p>
            </p:txBody>
          </p:sp>
          <p:pic>
            <p:nvPicPr>
              <p:cNvPr id="55306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6725" y="4488017"/>
                <a:ext cx="422275" cy="279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07" name="Picture 1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663" y="4974128"/>
                <a:ext cx="2293937" cy="329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08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3339" y="4446412"/>
                <a:ext cx="1160462" cy="371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F0D69DC-0349-4FC7-9245-83866E9D4011}"/>
                </a:ext>
              </a:extLst>
            </p:cNvPr>
            <p:cNvSpPr txBox="1"/>
            <p:nvPr/>
          </p:nvSpPr>
          <p:spPr>
            <a:xfrm>
              <a:off x="608330" y="4472415"/>
              <a:ext cx="2500630" cy="461665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45061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1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4867910"/>
            <a:ext cx="4970462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>
                <a:spLocks noChangeArrowheads="1"/>
              </p:cNvSpPr>
              <p:nvPr/>
            </p:nvSpPr>
            <p:spPr bwMode="auto">
              <a:xfrm>
                <a:off x="3673157" y="4230459"/>
                <a:ext cx="4180523" cy="468205"/>
              </a:xfrm>
              <a:prstGeom prst="rect">
                <a:avLst/>
              </a:prstGeom>
              <a:solidFill>
                <a:srgbClr val="92D050">
                  <a:alpha val="74117"/>
                </a:srgb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提升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(lifting)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技巧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3157" y="4230459"/>
                <a:ext cx="4180523" cy="468205"/>
              </a:xfrm>
              <a:prstGeom prst="rect">
                <a:avLst/>
              </a:prstGeom>
              <a:blipFill>
                <a:blip r:embed="rId3"/>
                <a:stretch>
                  <a:fillRect l="-2336" t="-12987" b="-2987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>
              <a:spcBef>
                <a:spcPct val="50000"/>
              </a:spcBef>
            </a:pPr>
            <a:r>
              <a:rPr kumimoji="0" lang="zh-CN" altLang="en-US" sz="3600" b="1">
                <a:solidFill>
                  <a:srgbClr val="0070C0"/>
                </a:solidFill>
              </a:rPr>
              <a:t>最大割问题</a:t>
            </a:r>
            <a:r>
              <a:rPr kumimoji="0" lang="en-US" altLang="zh-CN" sz="3600" b="1">
                <a:solidFill>
                  <a:srgbClr val="0070C0"/>
                </a:solidFill>
              </a:rPr>
              <a:t>(max-cut)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35" name="Text Box 8"/>
              <p:cNvSpPr txBox="1">
                <a:spLocks noChangeArrowheads="1"/>
              </p:cNvSpPr>
              <p:nvPr/>
            </p:nvSpPr>
            <p:spPr bwMode="auto">
              <a:xfrm>
                <a:off x="573088" y="1495425"/>
                <a:ext cx="482441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 dirty="0">
                    <a:solidFill>
                      <a:schemeClr val="tx1"/>
                    </a:solidFill>
                  </a:rPr>
                  <a:t>◎ 找子集 </a:t>
                </a:r>
                <a14:m>
                  <m:oMath xmlns:m="http://schemas.openxmlformats.org/officeDocument/2006/math">
                    <m:r>
                      <a:rPr kumimoji="0"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𝓢</m:t>
                    </m:r>
                    <m:r>
                      <a:rPr kumimoji="0"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0"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𝓝</m:t>
                    </m:r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</a:rPr>
                  <a:t>，极大化</a:t>
                </a:r>
                <a:r>
                  <a:rPr kumimoji="0" lang="zh-CN" altLang="en-US" sz="2800" b="1" dirty="0">
                    <a:solidFill>
                      <a:schemeClr val="tx1"/>
                    </a:solidFill>
                    <a:ea typeface="黑体" pitchFamily="2" charset="-122"/>
                  </a:rPr>
                  <a:t>　</a:t>
                </a:r>
              </a:p>
            </p:txBody>
          </p:sp>
        </mc:Choice>
        <mc:Fallback xmlns="">
          <p:sp>
            <p:nvSpPr>
              <p:cNvPr id="5633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088" y="1495425"/>
                <a:ext cx="4824412" cy="523220"/>
              </a:xfrm>
              <a:prstGeom prst="rect">
                <a:avLst/>
              </a:prstGeom>
              <a:blipFill>
                <a:blip r:embed="rId4"/>
                <a:stretch>
                  <a:fillRect l="-1896" t="-3488" b="-197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991360"/>
            <a:ext cx="280352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5" name="组合 14"/>
          <p:cNvGrpSpPr>
            <a:grpSpLocks/>
          </p:cNvGrpSpPr>
          <p:nvPr/>
        </p:nvGrpSpPr>
        <p:grpSpPr bwMode="auto">
          <a:xfrm>
            <a:off x="598488" y="1023938"/>
            <a:ext cx="7974012" cy="523875"/>
            <a:chOff x="598488" y="1697038"/>
            <a:chExt cx="7974012" cy="523220"/>
          </a:xfrm>
        </p:grpSpPr>
        <p:sp>
          <p:nvSpPr>
            <p:cNvPr id="56332" name="Text Box 4"/>
            <p:cNvSpPr txBox="1">
              <a:spLocks noChangeArrowheads="1"/>
            </p:cNvSpPr>
            <p:nvPr/>
          </p:nvSpPr>
          <p:spPr bwMode="auto">
            <a:xfrm>
              <a:off x="598488" y="1697038"/>
              <a:ext cx="79740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◎ 　      　　　 是赋权图，边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, </a:t>
              </a:r>
              <a:r>
                <a:rPr kumimoji="0" lang="en-US" altLang="zh-CN" b="1" i="1">
                  <a:solidFill>
                    <a:schemeClr val="tx1"/>
                  </a:solidFill>
                  <a:cs typeface="Times New Roman" pitchFamily="18" charset="0"/>
                </a:rPr>
                <a:t>j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上的权值为</a:t>
              </a:r>
              <a:r>
                <a:rPr kumimoji="0" lang="zh-CN" altLang="en-US" sz="2800" b="1">
                  <a:solidFill>
                    <a:schemeClr val="tx1"/>
                  </a:solidFill>
                  <a:ea typeface="黑体" pitchFamily="2" charset="-122"/>
                </a:rPr>
                <a:t>　</a:t>
              </a:r>
            </a:p>
          </p:txBody>
        </p:sp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814" y="1790700"/>
              <a:ext cx="2276660" cy="35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14" y="1841499"/>
              <a:ext cx="62933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541020" y="4302755"/>
                <a:ext cx="3421379" cy="1818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是图的</a:t>
                </a:r>
                <a:r>
                  <a:rPr lang="en-US" altLang="zh-CN" sz="2200" b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Laplace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 </a:t>
                </a:r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，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" y="4302755"/>
                <a:ext cx="3421379" cy="1818318"/>
              </a:xfrm>
              <a:prstGeom prst="rect">
                <a:avLst/>
              </a:prstGeom>
              <a:blipFill>
                <a:blip r:embed="rId8"/>
                <a:stretch>
                  <a:fillRect l="-2317" t="-33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3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413000"/>
            <a:ext cx="48291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95916" y="1544777"/>
            <a:ext cx="2529792" cy="707886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不妨设网络中任两个节点之间有边相连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29222" y="1323089"/>
                <a:ext cx="2303771" cy="10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kumimoji="0"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𝓢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kumimoji="0"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)∈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22" y="1323089"/>
                <a:ext cx="2303771" cy="10806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A7CF2-FE26-467A-8F59-BE55EBE70405}"/>
                  </a:ext>
                </a:extLst>
              </p:cNvPr>
              <p:cNvSpPr txBox="1"/>
              <p:nvPr/>
            </p:nvSpPr>
            <p:spPr>
              <a:xfrm>
                <a:off x="600393" y="6054046"/>
                <a:ext cx="76727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半正定的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A7CF2-FE26-467A-8F59-BE55EBE7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3" y="6054046"/>
                <a:ext cx="7672751" cy="461665"/>
              </a:xfrm>
              <a:prstGeom prst="rect">
                <a:avLst/>
              </a:prstGeom>
              <a:blipFill>
                <a:blip r:embed="rId11"/>
                <a:stretch>
                  <a:fillRect l="-1191" t="-18421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upload.wikimedia.org/wikipedia/commons/thumb/5/5d/Inequality_constraint_diagram.svg/440px-Inequality_constraint_diagram.svg.pn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805180"/>
            <a:ext cx="6248399" cy="502712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150" y="292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一阶条件：积极约束与非积极约束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1212" y="5766596"/>
                <a:ext cx="28829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12" y="5766596"/>
                <a:ext cx="2882905" cy="83099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9299" y="5642401"/>
                <a:ext cx="27051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99" y="5642401"/>
                <a:ext cx="2705101" cy="830997"/>
              </a:xfrm>
              <a:prstGeom prst="rect">
                <a:avLst/>
              </a:prstGeom>
              <a:blipFill>
                <a:blip r:embed="rId4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075" y="1163935"/>
                <a:ext cx="4241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" y="1163935"/>
                <a:ext cx="424180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8288" y="2520642"/>
                <a:ext cx="14895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88" y="2520642"/>
                <a:ext cx="14895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55488" y="1352242"/>
                <a:ext cx="14895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88" y="1352242"/>
                <a:ext cx="14895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550" y="3743344"/>
                <a:ext cx="14879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3743344"/>
                <a:ext cx="14879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35450" y="3183504"/>
                <a:ext cx="14879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3183504"/>
                <a:ext cx="148790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最大割问题的半定规划松弛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74688" y="1044575"/>
            <a:ext cx="5903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tx1"/>
                </a:solidFill>
              </a:rPr>
              <a:t>最大割问题的等价表述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951230" y="5085080"/>
            <a:ext cx="36004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b="1" dirty="0">
                <a:solidFill>
                  <a:schemeClr val="tx1"/>
                </a:solidFill>
              </a:rPr>
              <a:t>表明最大割的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SDP</a:t>
            </a:r>
            <a:r>
              <a:rPr kumimoji="0" lang="zh-CN" altLang="en-US" sz="2200" b="1" dirty="0">
                <a:solidFill>
                  <a:schemeClr val="tx1"/>
                </a:solidFill>
              </a:rPr>
              <a:t>松驰问题的最优值不会比最大割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(</a:t>
            </a:r>
            <a:r>
              <a:rPr kumimoji="0" lang="en-US" altLang="zh-CN" sz="2200" b="1" dirty="0">
                <a:solidFill>
                  <a:srgbClr val="7030A0"/>
                </a:solidFill>
              </a:rPr>
              <a:t>NP-</a:t>
            </a:r>
            <a:r>
              <a:rPr kumimoji="0" lang="zh-CN" altLang="en-US" sz="2200" b="1" dirty="0">
                <a:solidFill>
                  <a:srgbClr val="7030A0"/>
                </a:solidFill>
              </a:rPr>
              <a:t>难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)</a:t>
            </a:r>
            <a:r>
              <a:rPr kumimoji="0" lang="zh-CN" altLang="en-US" sz="2200" b="1" dirty="0">
                <a:solidFill>
                  <a:schemeClr val="tx1"/>
                </a:solidFill>
              </a:rPr>
              <a:t>的值高</a:t>
            </a:r>
            <a:r>
              <a:rPr kumimoji="0" lang="en-US" altLang="zh-CN" sz="2200" b="1" dirty="0">
                <a:solidFill>
                  <a:schemeClr val="tx1"/>
                </a:solidFill>
              </a:rPr>
              <a:t>13%.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38188" y="4539298"/>
            <a:ext cx="7057072" cy="461665"/>
            <a:chOff x="700088" y="5341938"/>
            <a:chExt cx="7057072" cy="461665"/>
          </a:xfrm>
          <a:solidFill>
            <a:srgbClr val="92D050">
              <a:alpha val="52000"/>
            </a:srgbClr>
          </a:solidFill>
        </p:grpSpPr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700088" y="5341938"/>
              <a:ext cx="161893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  <a:defRPr/>
              </a:pPr>
              <a:r>
                <a:rPr kumimoji="0" lang="zh-CN" altLang="en-US" b="1" dirty="0">
                  <a:solidFill>
                    <a:schemeClr val="tx1"/>
                  </a:solidFill>
                  <a:latin typeface="Arial" pitchFamily="34" charset="0"/>
                </a:rPr>
                <a:t>已证明</a:t>
              </a:r>
            </a:p>
          </p:txBody>
        </p:sp>
        <p:pic>
          <p:nvPicPr>
            <p:cNvPr id="5633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673" y="5361940"/>
              <a:ext cx="5424487" cy="406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C3B0D3-F5C6-422B-B697-367EC154C07C}"/>
              </a:ext>
            </a:extLst>
          </p:cNvPr>
          <p:cNvGrpSpPr/>
          <p:nvPr/>
        </p:nvGrpSpPr>
        <p:grpSpPr>
          <a:xfrm>
            <a:off x="1090295" y="1552619"/>
            <a:ext cx="4274185" cy="1338219"/>
            <a:chOff x="1527175" y="1461179"/>
            <a:chExt cx="4274185" cy="133821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A1786E6-F5F6-4B1E-B20A-D7880B836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7175" y="1461179"/>
              <a:ext cx="4274185" cy="1302957"/>
            </a:xfrm>
            <a:prstGeom prst="rect">
              <a:avLst/>
            </a:prstGeom>
          </p:spPr>
        </p:pic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906520" y="2337435"/>
              <a:ext cx="1892300" cy="461963"/>
            </a:xfrm>
            <a:prstGeom prst="rect">
              <a:avLst/>
            </a:prstGeom>
            <a:solidFill>
              <a:srgbClr val="92D05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9C67106-4E3A-4633-AA95-DD81637E5828}"/>
              </a:ext>
            </a:extLst>
          </p:cNvPr>
          <p:cNvSpPr/>
          <p:nvPr/>
        </p:nvSpPr>
        <p:spPr>
          <a:xfrm>
            <a:off x="4475877" y="5042535"/>
            <a:ext cx="4627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X.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Goemans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D. P. Williamson. Improved Approximation Algorithms for Maximum Cut and Satisfiability Problems Using Semidefinite Programming. 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the ACM,42(6):1115-1145, 1995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A843E1-9E29-4A6E-AEF6-4E63E49895ED}"/>
              </a:ext>
            </a:extLst>
          </p:cNvPr>
          <p:cNvGrpSpPr/>
          <p:nvPr/>
        </p:nvGrpSpPr>
        <p:grpSpPr>
          <a:xfrm>
            <a:off x="684213" y="2915603"/>
            <a:ext cx="4558347" cy="1572558"/>
            <a:chOff x="684213" y="2905443"/>
            <a:chExt cx="4558347" cy="1572558"/>
          </a:xfrm>
        </p:grpSpPr>
        <p:sp>
          <p:nvSpPr>
            <p:cNvPr id="47108" name="Text Box 6"/>
            <p:cNvSpPr txBox="1">
              <a:spLocks noChangeArrowheads="1"/>
            </p:cNvSpPr>
            <p:nvPr/>
          </p:nvSpPr>
          <p:spPr bwMode="auto">
            <a:xfrm>
              <a:off x="684213" y="2905443"/>
              <a:ext cx="3854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kumimoji="0" lang="zh-CN" altLang="en-US" b="1" dirty="0">
                  <a:solidFill>
                    <a:srgbClr val="7030A0"/>
                  </a:solidFill>
                  <a:latin typeface="宋体" pitchFamily="2" charset="-122"/>
                </a:rPr>
                <a:t>松弛：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去掉秩</a:t>
              </a: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1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约束！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CB3409-57E7-4369-BC29-4779D057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21" y="3322366"/>
              <a:ext cx="3685539" cy="1155635"/>
            </a:xfrm>
            <a:prstGeom prst="rect">
              <a:avLst/>
            </a:prstGeom>
          </p:spPr>
        </p:pic>
      </p:grp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5732777" y="3392351"/>
            <a:ext cx="18923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松驰问题的可行集是真正可行集的</a:t>
            </a:r>
            <a:r>
              <a:rPr kumimoji="0"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外逼近</a:t>
            </a:r>
            <a:r>
              <a:rPr kumimoji="0"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kumimoji="0" lang="zh-CN" altLang="en-US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3F7E3C56-B69C-46BB-8367-E5EECFC2D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543" y="1427866"/>
                <a:ext cx="4706780" cy="71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事实：设</a:t>
                </a: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  <m:r>
                      <a:rPr kumimoji="0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𝓢</m:t>
                        </m:r>
                      </m:e>
                      <m:sup>
                        <m:r>
                          <a:rPr kumimoji="0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那么</a:t>
                </a:r>
                <a14:m>
                  <m:oMath xmlns:m="http://schemas.openxmlformats.org/officeDocument/2006/math">
                    <m:r>
                      <a:rPr kumimoji="0"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是秩为</a:t>
                </a:r>
                <a:r>
                  <a:rPr kumimoji="0"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的半正定矩阵当且仅当存在</a:t>
                </a: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kumimoji="0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kumimoji="0"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  <m:r>
                      <a:rPr kumimoji="0"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sSup>
                      <m:sSupPr>
                        <m:ctrlPr>
                          <a:rPr kumimoji="0"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kumimoji="0"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0"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kumimoji="0"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3F7E3C56-B69C-46BB-8367-E5EECFC2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543" y="1427866"/>
                <a:ext cx="4706780" cy="713400"/>
              </a:xfrm>
              <a:prstGeom prst="rect">
                <a:avLst/>
              </a:prstGeom>
              <a:blipFill>
                <a:blip r:embed="rId5"/>
                <a:stretch>
                  <a:fillRect l="-1425" t="-5983" r="-4016" b="-12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  <p:bldP spid="4" grpId="0"/>
      <p:bldP spid="47111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828800"/>
            <a:ext cx="872648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最大割问题的随机化算法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8372" name="TextBox 1"/>
          <p:cNvSpPr txBox="1">
            <a:spLocks noChangeArrowheads="1"/>
          </p:cNvSpPr>
          <p:nvPr/>
        </p:nvSpPr>
        <p:spPr bwMode="auto">
          <a:xfrm>
            <a:off x="3378200" y="2438400"/>
            <a:ext cx="1790700" cy="461963"/>
          </a:xfrm>
          <a:prstGeom prst="rect">
            <a:avLst/>
          </a:prstGeom>
          <a:solidFill>
            <a:srgbClr val="92D050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TextBox 2"/>
          <p:cNvSpPr txBox="1">
            <a:spLocks noChangeArrowheads="1"/>
          </p:cNvSpPr>
          <p:nvPr/>
        </p:nvSpPr>
        <p:spPr bwMode="auto">
          <a:xfrm>
            <a:off x="3479800" y="1074738"/>
            <a:ext cx="5524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对称</a:t>
            </a: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半正定矩阵</a:t>
            </a:r>
            <a:endParaRPr lang="en-US" altLang="zh-CN" sz="220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可用特征值分解或者</a:t>
            </a:r>
            <a:r>
              <a:rPr lang="en-US" altLang="zh-CN" sz="2200">
                <a:latin typeface="Arial" pitchFamily="34" charset="0"/>
                <a:ea typeface="黑体" pitchFamily="2" charset="-122"/>
                <a:cs typeface="Arial" pitchFamily="34" charset="0"/>
              </a:rPr>
              <a:t>Cholesky</a:t>
            </a:r>
            <a:r>
              <a:rPr lang="zh-CN" altLang="en-US" sz="2200">
                <a:latin typeface="Arial" pitchFamily="34" charset="0"/>
                <a:ea typeface="黑体" pitchFamily="2" charset="-122"/>
                <a:cs typeface="Arial" pitchFamily="34" charset="0"/>
              </a:rPr>
              <a:t>分解实现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819150" y="63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凸二次约束二次规划的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SDP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松弛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1500" y="909638"/>
            <a:ext cx="41211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b="1">
                <a:solidFill>
                  <a:srgbClr val="7030A0"/>
                </a:solidFill>
              </a:rPr>
              <a:t>凸二次约束二次规划</a:t>
            </a:r>
            <a:r>
              <a:rPr lang="en-US" altLang="zh-CN" b="1">
                <a:solidFill>
                  <a:srgbClr val="7030A0"/>
                </a:solidFill>
              </a:rPr>
              <a:t>(QCQP)</a:t>
            </a:r>
          </a:p>
        </p:txBody>
      </p:sp>
      <p:pic>
        <p:nvPicPr>
          <p:cNvPr id="5939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520825"/>
            <a:ext cx="7080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组合 13"/>
          <p:cNvGrpSpPr>
            <a:grpSpLocks/>
          </p:cNvGrpSpPr>
          <p:nvPr/>
        </p:nvGrpSpPr>
        <p:grpSpPr bwMode="auto">
          <a:xfrm>
            <a:off x="647700" y="2362200"/>
            <a:ext cx="4135438" cy="461963"/>
            <a:chOff x="647700" y="2806700"/>
            <a:chExt cx="4135149" cy="461665"/>
          </a:xfrm>
        </p:grpSpPr>
        <p:pic>
          <p:nvPicPr>
            <p:cNvPr id="5940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826" y="2901406"/>
              <a:ext cx="3403023" cy="29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2" name="TextBox 12"/>
            <p:cNvSpPr txBox="1">
              <a:spLocks noChangeArrowheads="1"/>
            </p:cNvSpPr>
            <p:nvPr/>
          </p:nvSpPr>
          <p:spPr bwMode="auto">
            <a:xfrm>
              <a:off x="647700" y="2806700"/>
              <a:ext cx="825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其中</a:t>
              </a:r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622300" y="3017838"/>
            <a:ext cx="7554913" cy="1960562"/>
            <a:chOff x="622300" y="2903538"/>
            <a:chExt cx="7554913" cy="1960562"/>
          </a:xfrm>
        </p:grpSpPr>
        <p:sp>
          <p:nvSpPr>
            <p:cNvPr id="59399" name="Rectangle 6"/>
            <p:cNvSpPr>
              <a:spLocks noChangeArrowheads="1"/>
            </p:cNvSpPr>
            <p:nvPr/>
          </p:nvSpPr>
          <p:spPr bwMode="auto">
            <a:xfrm>
              <a:off x="622300" y="2903538"/>
              <a:ext cx="1606550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r>
                <a:rPr lang="zh-CN" altLang="en-US" b="1">
                  <a:solidFill>
                    <a:srgbClr val="7030A0"/>
                  </a:solidFill>
                </a:rPr>
                <a:t>等价表述</a:t>
              </a:r>
            </a:p>
          </p:txBody>
        </p:sp>
        <p:pic>
          <p:nvPicPr>
            <p:cNvPr id="5940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3441700"/>
              <a:ext cx="7453313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凸二次约束二次规划的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SDP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表述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5120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1663"/>
            <a:ext cx="749300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193800"/>
            <a:ext cx="74533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组合 10"/>
          <p:cNvGrpSpPr>
            <a:grpSpLocks/>
          </p:cNvGrpSpPr>
          <p:nvPr/>
        </p:nvGrpSpPr>
        <p:grpSpPr bwMode="auto">
          <a:xfrm>
            <a:off x="736600" y="2667000"/>
            <a:ext cx="4910138" cy="461963"/>
            <a:chOff x="736600" y="5638800"/>
            <a:chExt cx="4909825" cy="461665"/>
          </a:xfrm>
        </p:grpSpPr>
        <p:pic>
          <p:nvPicPr>
            <p:cNvPr id="60425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5702300"/>
              <a:ext cx="1807633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589" y="5727700"/>
              <a:ext cx="2723836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7" name="TextBox 13"/>
            <p:cNvSpPr txBox="1">
              <a:spLocks noChangeArrowheads="1"/>
            </p:cNvSpPr>
            <p:nvPr/>
          </p:nvSpPr>
          <p:spPr bwMode="auto">
            <a:xfrm>
              <a:off x="736600" y="5638800"/>
              <a:ext cx="63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</p:grpSp>
      <p:pic>
        <p:nvPicPr>
          <p:cNvPr id="5120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498850"/>
            <a:ext cx="7391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2"/>
          <p:cNvSpPr txBox="1">
            <a:spLocks noChangeArrowheads="1"/>
          </p:cNvSpPr>
          <p:nvPr/>
        </p:nvSpPr>
        <p:spPr bwMode="auto">
          <a:xfrm>
            <a:off x="4025900" y="32004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习题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7.18</a:t>
            </a:r>
            <a:endParaRPr lang="zh-CN" altLang="en-US">
              <a:solidFill>
                <a:srgbClr val="7030A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92200" y="2717800"/>
            <a:ext cx="1892300" cy="461963"/>
          </a:xfrm>
          <a:prstGeom prst="rect">
            <a:avLst/>
          </a:prstGeom>
          <a:solidFill>
            <a:srgbClr val="92D050">
              <a:alpha val="5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7550" y="1141413"/>
            <a:ext cx="27257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38188" y="2282825"/>
            <a:ext cx="663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7030A0"/>
                </a:solidFill>
              </a:rPr>
              <a:t>问题</a:t>
            </a:r>
            <a:r>
              <a:rPr kumimoji="0" lang="zh-CN" altLang="en-US" b="1">
                <a:solidFill>
                  <a:schemeClr val="tx1"/>
                </a:solidFill>
              </a:rPr>
              <a:t>：希望 </a:t>
            </a:r>
            <a:r>
              <a:rPr kumimoji="0" lang="en-US" altLang="zh-CN" b="1" i="1">
                <a:solidFill>
                  <a:schemeClr val="tx1"/>
                </a:solidFill>
              </a:rPr>
              <a:t>S </a:t>
            </a:r>
            <a:r>
              <a:rPr kumimoji="0" lang="zh-CN" altLang="en-US" b="1">
                <a:solidFill>
                  <a:schemeClr val="tx1"/>
                </a:solidFill>
              </a:rPr>
              <a:t>的最大和最小特征值之差尽可能小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3600" b="1">
                <a:solidFill>
                  <a:srgbClr val="0070C0"/>
                </a:solidFill>
              </a:rPr>
              <a:t>特征值优化</a:t>
            </a:r>
            <a:r>
              <a:rPr lang="en-US" altLang="zh-CN" sz="3600" b="1">
                <a:solidFill>
                  <a:srgbClr val="0070C0"/>
                </a:solidFill>
              </a:rPr>
              <a:t>(EOP)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687388" y="1255713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给定对称矩阵　　　　　　　　  构造矩阵</a:t>
            </a:r>
          </a:p>
        </p:txBody>
      </p:sp>
      <p:pic>
        <p:nvPicPr>
          <p:cNvPr id="614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358900"/>
            <a:ext cx="2449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784350"/>
            <a:ext cx="32670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832100"/>
            <a:ext cx="41338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60413" y="3733800"/>
            <a:ext cx="7494587" cy="523875"/>
            <a:chOff x="874713" y="4089401"/>
            <a:chExt cx="7494587" cy="523220"/>
          </a:xfrm>
        </p:grpSpPr>
        <p:sp>
          <p:nvSpPr>
            <p:cNvPr id="55306" name="Text Box 12"/>
            <p:cNvSpPr txBox="1">
              <a:spLocks noChangeArrowheads="1"/>
            </p:cNvSpPr>
            <p:nvPr/>
          </p:nvSpPr>
          <p:spPr bwMode="auto">
            <a:xfrm>
              <a:off x="874713" y="4089401"/>
              <a:ext cx="749458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  <a:r>
                <a:rPr kumimoji="0" lang="zh-CN" altLang="en-US" sz="28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　　　和　　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分别为</a:t>
              </a:r>
              <a:r>
                <a:rPr kumimoji="0" lang="zh-CN" altLang="en-US" b="1" i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S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的最大和最小特征值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.</a:t>
              </a:r>
              <a:endParaRPr kumimoji="0"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61452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963" y="4241800"/>
              <a:ext cx="87937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075" y="4237111"/>
              <a:ext cx="847725" cy="299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10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46600"/>
            <a:ext cx="40735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25463" y="5241925"/>
            <a:ext cx="5853112" cy="549275"/>
            <a:chOff x="331" y="3422"/>
            <a:chExt cx="3687" cy="346"/>
          </a:xfrm>
        </p:grpSpPr>
        <p:sp>
          <p:nvSpPr>
            <p:cNvPr id="7195" name="Text Box 3"/>
            <p:cNvSpPr txBox="1">
              <a:spLocks noChangeArrowheads="1"/>
            </p:cNvSpPr>
            <p:nvPr/>
          </p:nvSpPr>
          <p:spPr bwMode="auto">
            <a:xfrm>
              <a:off x="331" y="3422"/>
              <a:ext cx="36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000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◎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称     为与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* 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对应的</a:t>
              </a:r>
              <a:r>
                <a:rPr kumimoji="0" lang="en-US" altLang="zh-CN" b="1" dirty="0">
                  <a:solidFill>
                    <a:srgbClr val="7030A0"/>
                  </a:solidFill>
                </a:rPr>
                <a:t>Lagrange</a:t>
              </a:r>
              <a:r>
                <a:rPr kumimoji="0" lang="zh-CN" altLang="en-US" b="1" dirty="0">
                  <a:solidFill>
                    <a:srgbClr val="7030A0"/>
                  </a:solidFill>
                </a:rPr>
                <a:t>乘子向量</a:t>
              </a:r>
            </a:p>
          </p:txBody>
        </p:sp>
        <p:pic>
          <p:nvPicPr>
            <p:cNvPr id="7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" y="3501"/>
              <a:ext cx="26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819150" y="177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一阶条件：</a:t>
            </a:r>
            <a:r>
              <a:rPr lang="en-US" altLang="zh-CN" sz="3200" b="1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条件</a:t>
            </a:r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623888" y="60340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 dirty="0">
                <a:solidFill>
                  <a:schemeClr val="tx1"/>
                </a:solidFill>
              </a:rPr>
              <a:t>◎</a:t>
            </a:r>
            <a:r>
              <a:rPr kumimoji="0" lang="en-US" altLang="zh-CN" b="1" dirty="0">
                <a:solidFill>
                  <a:schemeClr val="tx1"/>
                </a:solidFill>
              </a:rPr>
              <a:t> </a:t>
            </a:r>
            <a:r>
              <a:rPr kumimoji="0" lang="en-US" altLang="zh-CN" b="1" dirty="0" err="1">
                <a:solidFill>
                  <a:schemeClr val="tx1"/>
                </a:solidFill>
              </a:rPr>
              <a:t>Karush</a:t>
            </a:r>
            <a:r>
              <a:rPr kumimoji="0" lang="en-US" altLang="zh-CN" b="1" dirty="0">
                <a:solidFill>
                  <a:schemeClr val="tx1"/>
                </a:solidFill>
              </a:rPr>
              <a:t>-Kuhn-Tucker</a:t>
            </a:r>
            <a:r>
              <a:rPr kumimoji="0" lang="zh-CN" altLang="en-US" b="1" dirty="0">
                <a:solidFill>
                  <a:schemeClr val="tx1"/>
                </a:solidFill>
              </a:rPr>
              <a:t>条件</a:t>
            </a:r>
            <a:r>
              <a:rPr kumimoji="0" lang="en-US" altLang="zh-CN" b="1" dirty="0">
                <a:solidFill>
                  <a:schemeClr val="tx1"/>
                </a:solidFill>
              </a:rPr>
              <a:t>, </a:t>
            </a:r>
            <a:r>
              <a:rPr kumimoji="0" lang="en-US" altLang="zh-CN" b="1" dirty="0">
                <a:solidFill>
                  <a:srgbClr val="7030A0"/>
                </a:solidFill>
              </a:rPr>
              <a:t>KKT</a:t>
            </a:r>
            <a:r>
              <a:rPr kumimoji="0" lang="zh-CN" altLang="en-US" b="1" dirty="0">
                <a:solidFill>
                  <a:srgbClr val="7030A0"/>
                </a:solidFill>
              </a:rPr>
              <a:t>条件</a:t>
            </a:r>
            <a:r>
              <a:rPr kumimoji="0" lang="en-US" altLang="zh-CN" b="1" dirty="0">
                <a:solidFill>
                  <a:srgbClr val="7030A0"/>
                </a:solidFill>
              </a:rPr>
              <a:t>/KKT</a:t>
            </a:r>
            <a:r>
              <a:rPr kumimoji="0" lang="zh-CN" altLang="en-US" b="1" dirty="0">
                <a:solidFill>
                  <a:srgbClr val="7030A0"/>
                </a:solidFill>
              </a:rPr>
              <a:t>点</a:t>
            </a:r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636588" y="5703888"/>
            <a:ext cx="464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 dirty="0">
                <a:solidFill>
                  <a:schemeClr val="tx1"/>
                </a:solidFill>
              </a:rPr>
              <a:t>◎</a:t>
            </a:r>
            <a:r>
              <a:rPr kumimoji="0" lang="en-US" altLang="zh-CN" b="1" dirty="0">
                <a:solidFill>
                  <a:schemeClr val="tx1"/>
                </a:solidFill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</a:rPr>
              <a:t>互补条件、严格互补条件</a:t>
            </a:r>
            <a:endParaRPr kumimoji="0" lang="zh-CN" altLang="en-US" b="1" dirty="0">
              <a:solidFill>
                <a:srgbClr val="CC0000"/>
              </a:solidFill>
            </a:endParaRPr>
          </a:p>
        </p:txBody>
      </p: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5524500" y="3886200"/>
            <a:ext cx="3429000" cy="881063"/>
            <a:chOff x="647700" y="5549900"/>
            <a:chExt cx="3429000" cy="880765"/>
          </a:xfrm>
        </p:grpSpPr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647700" y="5549900"/>
              <a:ext cx="2400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minimize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194" name="Text Box 25"/>
            <p:cNvSpPr txBox="1">
              <a:spLocks noChangeArrowheads="1"/>
            </p:cNvSpPr>
            <p:nvPr/>
          </p:nvSpPr>
          <p:spPr bwMode="auto">
            <a:xfrm>
              <a:off x="647700" y="5973619"/>
              <a:ext cx="3429000" cy="45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subject to</a:t>
              </a:r>
              <a:r>
                <a:rPr lang="zh-CN" altLang="en-US" b="1"/>
                <a:t> 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 </a:t>
              </a:r>
              <a:r>
                <a:rPr lang="en-US" altLang="zh-CN" b="1"/>
                <a:t>=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 baseline="30000"/>
                <a:t>3</a:t>
              </a:r>
              <a:r>
                <a:rPr lang="en-US" altLang="zh-CN" b="1"/>
                <a:t>, 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=0</a:t>
              </a:r>
            </a:p>
          </p:txBody>
        </p:sp>
      </p:grpSp>
      <p:grpSp>
        <p:nvGrpSpPr>
          <p:cNvPr id="7175" name="组合 26"/>
          <p:cNvGrpSpPr>
            <a:grpSpLocks/>
          </p:cNvGrpSpPr>
          <p:nvPr/>
        </p:nvGrpSpPr>
        <p:grpSpPr bwMode="auto">
          <a:xfrm>
            <a:off x="533400" y="2206625"/>
            <a:ext cx="7785100" cy="830263"/>
            <a:chOff x="533400" y="2344856"/>
            <a:chExt cx="7785100" cy="831732"/>
          </a:xfrm>
        </p:grpSpPr>
        <p:sp>
          <p:nvSpPr>
            <p:cNvPr id="7190" name="Rectangle 14"/>
            <p:cNvSpPr>
              <a:spLocks noChangeArrowheads="1"/>
            </p:cNvSpPr>
            <p:nvPr/>
          </p:nvSpPr>
          <p:spPr bwMode="auto">
            <a:xfrm>
              <a:off x="533400" y="2344856"/>
              <a:ext cx="7785100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7030A0"/>
                  </a:solidFill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</a:rPr>
                <a:t>一阶</a:t>
              </a:r>
              <a:r>
                <a:rPr lang="zh-CN" altLang="en-US" b="1" dirty="0">
                  <a:solidFill>
                    <a:srgbClr val="7030A0"/>
                  </a:solidFill>
                </a:rPr>
                <a:t>必要</a:t>
              </a:r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). </a:t>
              </a:r>
              <a:r>
                <a:rPr lang="zh-CN" altLang="en-US" b="1" dirty="0">
                  <a:solidFill>
                    <a:schemeClr val="tx1"/>
                  </a:solidFill>
                </a:rPr>
                <a:t>若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* </a:t>
              </a:r>
              <a:r>
                <a:rPr lang="zh-CN" altLang="en-US" b="1" dirty="0">
                  <a:solidFill>
                    <a:schemeClr val="tx1"/>
                  </a:solidFill>
                </a:rPr>
                <a:t>是局部极小点且在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* </a:t>
              </a:r>
              <a:r>
                <a:rPr lang="zh-CN" altLang="en-US" b="1" dirty="0">
                  <a:solidFill>
                    <a:schemeClr val="tx1"/>
                  </a:solidFill>
                </a:rPr>
                <a:t>处</a:t>
              </a:r>
              <a:r>
                <a:rPr lang="zh-CN" altLang="en-US" b="1" dirty="0">
                  <a:solidFill>
                    <a:srgbClr val="7030A0"/>
                  </a:solidFill>
                </a:rPr>
                <a:t>正则性假设 </a:t>
              </a:r>
              <a:r>
                <a:rPr lang="en-US" altLang="zh-CN" b="1" dirty="0">
                  <a:solidFill>
                    <a:srgbClr val="7030A0"/>
                  </a:solidFill>
                </a:rPr>
                <a:t>1 </a:t>
              </a:r>
              <a:r>
                <a:rPr lang="zh-CN" altLang="en-US" b="1" dirty="0">
                  <a:solidFill>
                    <a:schemeClr val="tx1"/>
                  </a:solidFill>
                </a:rPr>
                <a:t>成立，则</a:t>
              </a:r>
              <a:r>
                <a:rPr lang="zh-CN" altLang="en-US" b="1" dirty="0">
                  <a:solidFill>
                    <a:srgbClr val="7030A0"/>
                  </a:solidFill>
                </a:rPr>
                <a:t>存在</a:t>
              </a:r>
              <a:r>
                <a:rPr lang="en-US" altLang="zh-CN" b="1" dirty="0">
                  <a:solidFill>
                    <a:schemeClr val="tx1"/>
                  </a:solidFill>
                </a:rPr>
                <a:t>Lagrange</a:t>
              </a:r>
              <a:r>
                <a:rPr lang="zh-CN" altLang="en-US" b="1" dirty="0">
                  <a:solidFill>
                    <a:schemeClr val="tx1"/>
                  </a:solidFill>
                </a:rPr>
                <a:t>乘子      使得             满足</a:t>
              </a:r>
            </a:p>
          </p:txBody>
        </p:sp>
        <p:pic>
          <p:nvPicPr>
            <p:cNvPr id="7191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163" y="2808288"/>
              <a:ext cx="358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738" y="2819401"/>
              <a:ext cx="9191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6" name="Group 25"/>
          <p:cNvGrpSpPr>
            <a:grpSpLocks/>
          </p:cNvGrpSpPr>
          <p:nvPr/>
        </p:nvGrpSpPr>
        <p:grpSpPr bwMode="auto">
          <a:xfrm>
            <a:off x="609600" y="1714500"/>
            <a:ext cx="5105400" cy="457200"/>
            <a:chOff x="384" y="1176"/>
            <a:chExt cx="3216" cy="288"/>
          </a:xfrm>
        </p:grpSpPr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384" y="117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正则性假设</a:t>
              </a:r>
              <a:r>
                <a:rPr lang="en-US" altLang="zh-CN" b="1">
                  <a:solidFill>
                    <a:srgbClr val="7030A0"/>
                  </a:solidFill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718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" y="1235"/>
              <a:ext cx="19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7" name="Text Box 24"/>
          <p:cNvSpPr txBox="1">
            <a:spLocks noChangeArrowheads="1"/>
          </p:cNvSpPr>
          <p:nvPr/>
        </p:nvSpPr>
        <p:spPr bwMode="auto">
          <a:xfrm>
            <a:off x="596900" y="673100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Lagrange</a:t>
            </a:r>
            <a:r>
              <a:rPr lang="zh-CN" altLang="en-US" b="1">
                <a:solidFill>
                  <a:schemeClr val="tx1"/>
                </a:solidFill>
              </a:rPr>
              <a:t>函数：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092700" y="3405188"/>
            <a:ext cx="4051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chemeClr val="tx1"/>
                </a:solidFill>
              </a:rPr>
              <a:t>关于“正则性假设</a:t>
            </a:r>
            <a:r>
              <a:rPr lang="en-US" altLang="zh-CN" sz="2200" b="1" dirty="0">
                <a:solidFill>
                  <a:schemeClr val="tx1"/>
                </a:solidFill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</a:rPr>
              <a:t>”的</a:t>
            </a:r>
            <a:r>
              <a:rPr lang="zh-CN" altLang="en-US" sz="2200" b="1" dirty="0">
                <a:solidFill>
                  <a:srgbClr val="7030A0"/>
                </a:solidFill>
              </a:rPr>
              <a:t>反例</a:t>
            </a:r>
            <a:r>
              <a:rPr lang="zh-CN" altLang="en-US" sz="2200" b="1" dirty="0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1144588" y="2944813"/>
            <a:ext cx="3552825" cy="2401887"/>
            <a:chOff x="1144588" y="3198813"/>
            <a:chExt cx="3552825" cy="2401887"/>
          </a:xfrm>
        </p:grpSpPr>
        <p:pic>
          <p:nvPicPr>
            <p:cNvPr id="7184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88" y="3198813"/>
              <a:ext cx="3552825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46200" y="3340100"/>
              <a:ext cx="2794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186" name="Text Box 28"/>
            <p:cNvSpPr txBox="1">
              <a:spLocks noChangeArrowheads="1"/>
            </p:cNvSpPr>
            <p:nvPr/>
          </p:nvSpPr>
          <p:spPr bwMode="auto">
            <a:xfrm>
              <a:off x="2501900" y="4635500"/>
              <a:ext cx="20955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1625600" y="5143500"/>
              <a:ext cx="3009900" cy="457200"/>
            </a:xfrm>
            <a:prstGeom prst="rect">
              <a:avLst/>
            </a:prstGeom>
            <a:solidFill>
              <a:srgbClr val="339966">
                <a:alpha val="3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4811713" y="4918075"/>
            <a:ext cx="3833812" cy="361950"/>
            <a:chOff x="4811713" y="5172075"/>
            <a:chExt cx="3833812" cy="361950"/>
          </a:xfrm>
        </p:grpSpPr>
        <p:pic>
          <p:nvPicPr>
            <p:cNvPr id="7182" name="Picture 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5172075"/>
              <a:ext cx="32702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713" y="5210175"/>
              <a:ext cx="5619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81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513"/>
            <a:ext cx="6124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3" grpId="0"/>
      <p:bldP spid="697354" grpId="0"/>
      <p:bldP spid="11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一阶条件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2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38188" y="2887663"/>
          <a:ext cx="3830637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Visio" r:id="rId3" imgW="2231624" imgH="2072965" progId="Visio.Drawing.11">
                  <p:embed/>
                </p:oleObj>
              </mc:Choice>
              <mc:Fallback>
                <p:oleObj name="Visio" r:id="rId3" imgW="2231624" imgH="207296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887663"/>
                        <a:ext cx="3830637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616450" y="3214688"/>
          <a:ext cx="3751263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Visio" r:id="rId5" imgW="2018995" imgH="1471493" progId="Visio.Drawing.11">
                  <p:embed/>
                </p:oleObj>
              </mc:Choice>
              <mc:Fallback>
                <p:oleObj name="Visio" r:id="rId5" imgW="2018995" imgH="147149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214688"/>
                        <a:ext cx="3751263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62038"/>
            <a:ext cx="437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119313"/>
            <a:ext cx="4343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一阶条件</a:t>
            </a:r>
            <a:r>
              <a:rPr lang="en-US" altLang="zh-CN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CC0000"/>
                </a:solidFill>
                <a:latin typeface="大黑体"/>
                <a:ea typeface="大黑体"/>
                <a:cs typeface="大黑体"/>
              </a:rPr>
              <a:t>)</a:t>
            </a: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/>
        </p:nvGraphicFramePr>
        <p:xfrm>
          <a:off x="461963" y="2641600"/>
          <a:ext cx="44481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name="Visio" r:id="rId3" imgW="2948513" imgH="1372657" progId="Visio.Drawing.11">
                  <p:embed/>
                </p:oleObj>
              </mc:Choice>
              <mc:Fallback>
                <p:oleObj name="Visio" r:id="rId3" imgW="2948513" imgH="137265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641600"/>
                        <a:ext cx="444817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1"/>
          <p:cNvGraphicFramePr>
            <a:graphicFrameLocks noChangeAspect="1"/>
          </p:cNvGraphicFramePr>
          <p:nvPr/>
        </p:nvGraphicFramePr>
        <p:xfrm>
          <a:off x="4894263" y="2714625"/>
          <a:ext cx="4198937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" name="Visio" r:id="rId5" imgW="2988178" imgH="1404518" progId="Visio.Drawing.11">
                  <p:embed/>
                </p:oleObj>
              </mc:Choice>
              <mc:Fallback>
                <p:oleObj name="Visio" r:id="rId5" imgW="2988178" imgH="140451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714625"/>
                        <a:ext cx="4198937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206500"/>
            <a:ext cx="44878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692400" y="2108200"/>
            <a:ext cx="1739900" cy="457200"/>
          </a:xfrm>
          <a:prstGeom prst="rect">
            <a:avLst/>
          </a:prstGeom>
          <a:solidFill>
            <a:srgbClr val="339966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922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955675"/>
            <a:ext cx="2127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11713"/>
            <a:ext cx="1925638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702175"/>
            <a:ext cx="2581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41350" y="5162550"/>
            <a:ext cx="2838450" cy="1390650"/>
            <a:chOff x="5911850" y="1555750"/>
            <a:chExt cx="2838450" cy="1390650"/>
          </a:xfrm>
        </p:grpSpPr>
        <p:pic>
          <p:nvPicPr>
            <p:cNvPr id="9234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0" y="1952625"/>
              <a:ext cx="2351088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1555750"/>
              <a:ext cx="184150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162800" y="24892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是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280150" y="1400175"/>
            <a:ext cx="2736850" cy="1317625"/>
            <a:chOff x="774700" y="5197475"/>
            <a:chExt cx="2736850" cy="1317625"/>
          </a:xfrm>
        </p:grpSpPr>
        <p:pic>
          <p:nvPicPr>
            <p:cNvPr id="9231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5197475"/>
              <a:ext cx="1795463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2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150" y="5657850"/>
              <a:ext cx="25654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3" name="Text Box 25"/>
            <p:cNvSpPr txBox="1">
              <a:spLocks noChangeArrowheads="1"/>
            </p:cNvSpPr>
            <p:nvPr/>
          </p:nvSpPr>
          <p:spPr bwMode="auto">
            <a:xfrm>
              <a:off x="774700" y="60579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非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4686300" y="5268913"/>
            <a:ext cx="1587500" cy="852487"/>
            <a:chOff x="4686300" y="5268913"/>
            <a:chExt cx="1587500" cy="852487"/>
          </a:xfrm>
        </p:grpSpPr>
        <p:pic>
          <p:nvPicPr>
            <p:cNvPr id="9229" name="Picture 2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850" y="5268913"/>
              <a:ext cx="1336675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Text Box 26"/>
            <p:cNvSpPr txBox="1">
              <a:spLocks noChangeArrowheads="1"/>
            </p:cNvSpPr>
            <p:nvPr/>
          </p:nvSpPr>
          <p:spPr bwMode="auto">
            <a:xfrm>
              <a:off x="4686300" y="5664200"/>
              <a:ext cx="158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非</a:t>
              </a:r>
              <a:r>
                <a:rPr lang="en-US" altLang="zh-CN" b="1"/>
                <a:t>KKT</a:t>
              </a:r>
              <a:r>
                <a:rPr lang="zh-CN" altLang="en-US" b="1"/>
                <a:t>点</a:t>
              </a:r>
              <a:r>
                <a:rPr lang="en-US" altLang="zh-CN" b="1"/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15147</TotalTime>
  <Words>3605</Words>
  <Application>Microsoft Office PowerPoint</Application>
  <PresentationFormat>全屏显示(4:3)</PresentationFormat>
  <Paragraphs>451</Paragraphs>
  <Slides>64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最优化理论与算法模板</vt:lpstr>
      <vt:lpstr>Visio</vt:lpstr>
      <vt:lpstr>Equation</vt:lpstr>
      <vt:lpstr>约束优化：理论  Theory of Constrained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Lagrange 对偶(7.7节)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2238</cp:revision>
  <dcterms:created xsi:type="dcterms:W3CDTF">1997-11-08T17:22:06Z</dcterms:created>
  <dcterms:modified xsi:type="dcterms:W3CDTF">2020-12-09T13:19:37Z</dcterms:modified>
</cp:coreProperties>
</file>