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9"/>
  </p:notesMasterIdLst>
  <p:handoutMasterIdLst>
    <p:handoutMasterId r:id="rId30"/>
  </p:handoutMasterIdLst>
  <p:sldIdLst>
    <p:sldId id="494" r:id="rId2"/>
    <p:sldId id="496" r:id="rId3"/>
    <p:sldId id="497" r:id="rId4"/>
    <p:sldId id="498" r:id="rId5"/>
    <p:sldId id="499" r:id="rId6"/>
    <p:sldId id="563" r:id="rId7"/>
    <p:sldId id="556" r:id="rId8"/>
    <p:sldId id="500" r:id="rId9"/>
    <p:sldId id="557" r:id="rId10"/>
    <p:sldId id="502" r:id="rId11"/>
    <p:sldId id="503" r:id="rId12"/>
    <p:sldId id="505" r:id="rId13"/>
    <p:sldId id="506" r:id="rId14"/>
    <p:sldId id="507" r:id="rId15"/>
    <p:sldId id="562" r:id="rId16"/>
    <p:sldId id="508" r:id="rId17"/>
    <p:sldId id="510" r:id="rId18"/>
    <p:sldId id="554" r:id="rId19"/>
    <p:sldId id="555" r:id="rId20"/>
    <p:sldId id="559" r:id="rId21"/>
    <p:sldId id="560" r:id="rId22"/>
    <p:sldId id="512" r:id="rId23"/>
    <p:sldId id="516" r:id="rId24"/>
    <p:sldId id="565" r:id="rId25"/>
    <p:sldId id="518" r:id="rId26"/>
    <p:sldId id="558" r:id="rId27"/>
    <p:sldId id="561" r:id="rId28"/>
  </p:sldIdLst>
  <p:sldSz cx="9144000" cy="6858000" type="screen4x3"/>
  <p:notesSz cx="5541963" cy="8223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90">
          <p15:clr>
            <a:srgbClr val="A4A3A4"/>
          </p15:clr>
        </p15:guide>
        <p15:guide id="2" pos="17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7030A0"/>
    <a:srgbClr val="FFFF99"/>
    <a:srgbClr val="339966"/>
    <a:srgbClr val="008080"/>
    <a:srgbClr val="000000"/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 snapToGrid="0">
      <p:cViewPr varScale="1">
        <p:scale>
          <a:sx n="63" d="100"/>
          <a:sy n="63" d="100"/>
        </p:scale>
        <p:origin x="138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2590"/>
        <p:guide pos="17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018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>
            <a:lvl1pPr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140075" y="0"/>
            <a:ext cx="24018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812088"/>
            <a:ext cx="24018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b" anchorCtr="0" compatLnSpc="1">
            <a:prstTxWarp prst="textNoShape">
              <a:avLst/>
            </a:prstTxWarp>
          </a:bodyPr>
          <a:lstStyle>
            <a:lvl1pPr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40075" y="7812088"/>
            <a:ext cx="24018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b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018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>
            <a:lvl1pPr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40075" y="0"/>
            <a:ext cx="24018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715963" y="617538"/>
            <a:ext cx="4110037" cy="3082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9775" y="3906838"/>
            <a:ext cx="4062413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812088"/>
            <a:ext cx="24018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b" anchorCtr="0" compatLnSpc="1">
            <a:prstTxWarp prst="textNoShape">
              <a:avLst/>
            </a:prstTxWarp>
          </a:bodyPr>
          <a:lstStyle>
            <a:lvl1pPr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40075" y="7812088"/>
            <a:ext cx="24018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b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3B1F6-50DC-47B2-89F3-F9BAC1939818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2F69C-3267-438B-91A9-785C1629F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B068-5518-4E80-BFE8-C5142DFCC9EA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9037-4E88-4ABB-A409-16542110A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4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9A512-4CFF-4428-9909-DEA3DDCD9289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BF4C5-C3B0-4535-B55A-191F719631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A8D79-90EE-4AF8-8725-5AE7E023D57A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1C2A9-BCE3-44B5-8343-59C3C87AB0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226DE-785C-403F-BF9E-86A331C13E34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7F9E0-207C-4F64-9D36-53EA6E06C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1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106A9-C2C3-43A0-A760-FF19FA80413B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9CB24-DB4D-48C7-80C6-6B3F2CD34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7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BB0-893A-4C37-A430-04CB860A4F2C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C7B03-9835-4A01-9E3C-3C16FC66D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36EB-5346-47AA-91AE-053B02E20B86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56526-AB39-4C79-8CED-D1FD963435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6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935-C084-49AF-A60C-C7B74EE7BBED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0ADEA-EA83-482B-AEBC-BF2E87EFD78A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8C8CE-219C-40E9-BF75-0D8EE18054B3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93762-4CE2-4C1B-BECF-0D973449F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8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约束优化：线性约束规划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9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30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30.png"/><Relationship Id="rId10" Type="http://schemas.openxmlformats.org/officeDocument/2006/relationships/image" Target="../media/image111.png"/><Relationship Id="rId4" Type="http://schemas.openxmlformats.org/officeDocument/2006/relationships/image" Target="../media/image106.png"/><Relationship Id="rId9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1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60000"/>
              </a:lnSpc>
            </a:pPr>
            <a:endParaRPr lang="zh-CN" altLang="zh-CN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12750" y="2305050"/>
            <a:ext cx="8178800" cy="19685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3600" b="1">
                <a:latin typeface="大黑体"/>
                <a:ea typeface="大黑体"/>
                <a:cs typeface="大黑体"/>
              </a:rPr>
              <a:t>约束优化：线性约束规划</a:t>
            </a:r>
            <a:br>
              <a:rPr lang="zh-CN" altLang="en-US" sz="2800" b="1">
                <a:latin typeface="大黑体"/>
                <a:ea typeface="大黑体"/>
                <a:cs typeface="大黑体"/>
              </a:rPr>
            </a:br>
            <a:r>
              <a:rPr lang="zh-CN" altLang="en-US" sz="2200" b="1">
                <a:ea typeface="大黑体"/>
                <a:cs typeface="大黑体"/>
              </a:rPr>
              <a:t> </a:t>
            </a:r>
            <a:r>
              <a:rPr lang="en-US" altLang="zh-CN" sz="2200" b="1">
                <a:ea typeface="大黑体"/>
                <a:cs typeface="大黑体"/>
              </a:rPr>
              <a:t>Constrained Optimization: Linearly Constrained Programming</a:t>
            </a:r>
            <a:endParaRPr lang="en-US" altLang="zh-CN" sz="2000" b="1">
              <a:ea typeface="大黑体"/>
              <a:cs typeface="大黑体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等式约束二次规划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)</a:t>
            </a:r>
          </a:p>
        </p:txBody>
      </p:sp>
      <p:sp>
        <p:nvSpPr>
          <p:cNvPr id="24581" name="Text Box 12"/>
          <p:cNvSpPr txBox="1">
            <a:spLocks noChangeArrowheads="1"/>
          </p:cNvSpPr>
          <p:nvPr/>
        </p:nvSpPr>
        <p:spPr bwMode="auto">
          <a:xfrm>
            <a:off x="1003300" y="3467100"/>
            <a:ext cx="478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核心思想：消元法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基本、广义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977900" y="2328863"/>
            <a:ext cx="778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其中 </a:t>
            </a:r>
            <a:r>
              <a:rPr lang="en-US" altLang="zh-CN" b="1" i="1">
                <a:solidFill>
                  <a:schemeClr val="tx1"/>
                </a:solidFill>
              </a:rPr>
              <a:t>A </a:t>
            </a:r>
            <a:r>
              <a:rPr lang="zh-CN" altLang="en-US" b="1">
                <a:solidFill>
                  <a:schemeClr val="tx1"/>
                </a:solidFill>
              </a:rPr>
              <a:t>是 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×</a:t>
            </a:r>
            <a:r>
              <a:rPr lang="en-US" altLang="zh-CN" b="1" i="1">
                <a:solidFill>
                  <a:schemeClr val="tx1"/>
                </a:solidFill>
              </a:rPr>
              <a:t>m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阶矩阵，                                    ，                    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        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990600" y="2844800"/>
            <a:ext cx="5245100" cy="457200"/>
            <a:chOff x="990600" y="2844800"/>
            <a:chExt cx="5245100" cy="457200"/>
          </a:xfrm>
        </p:grpSpPr>
        <p:sp>
          <p:nvSpPr>
            <p:cNvPr id="10253" name="Text Box 9"/>
            <p:cNvSpPr txBox="1">
              <a:spLocks noChangeArrowheads="1"/>
            </p:cNvSpPr>
            <p:nvPr/>
          </p:nvSpPr>
          <p:spPr bwMode="auto">
            <a:xfrm>
              <a:off x="990600" y="2844800"/>
              <a:ext cx="5245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假定</a:t>
              </a:r>
              <a:r>
                <a:rPr lang="en-US" altLang="zh-CN" b="1">
                  <a:solidFill>
                    <a:srgbClr val="7030A0"/>
                  </a:solidFill>
                </a:rPr>
                <a:t>:                                        </a:t>
              </a:r>
              <a:r>
                <a:rPr lang="zh-CN" altLang="en-US" b="1">
                  <a:solidFill>
                    <a:srgbClr val="7030A0"/>
                  </a:solidFill>
                </a:rPr>
                <a:t>线性无关</a:t>
              </a:r>
            </a:p>
          </p:txBody>
        </p:sp>
        <p:pic>
          <p:nvPicPr>
            <p:cNvPr id="10254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9" y="2972520"/>
              <a:ext cx="2627311" cy="30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1254125"/>
            <a:ext cx="55848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2405063"/>
            <a:ext cx="12382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2368550"/>
            <a:ext cx="28924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4113213"/>
            <a:ext cx="7448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054100" y="4965700"/>
            <a:ext cx="6032500" cy="457200"/>
            <a:chOff x="512" y="3344"/>
            <a:chExt cx="3800" cy="288"/>
          </a:xfrm>
        </p:grpSpPr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512" y="3344"/>
              <a:ext cx="3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                                             ，</a:t>
              </a:r>
              <a:r>
                <a:rPr lang="en-US" altLang="zh-CN" b="1" i="1">
                  <a:solidFill>
                    <a:schemeClr val="tx1"/>
                  </a:solidFill>
                </a:rPr>
                <a:t>A</a:t>
              </a:r>
              <a:r>
                <a:rPr lang="en-US" altLang="zh-CN" b="1" baseline="-25000">
                  <a:solidFill>
                    <a:schemeClr val="tx1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可逆</a:t>
              </a:r>
            </a:p>
          </p:txBody>
        </p:sp>
        <p:pic>
          <p:nvPicPr>
            <p:cNvPr id="10252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" y="3377"/>
              <a:ext cx="217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基本消元法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73100" y="1181100"/>
            <a:ext cx="516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找 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的可逆子矩阵 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，进行消元</a:t>
            </a:r>
            <a:endParaRPr lang="zh-CN" altLang="en-US" b="1" baseline="-25000">
              <a:solidFill>
                <a:schemeClr val="tx1"/>
              </a:solidFill>
            </a:endParaRPr>
          </a:p>
        </p:txBody>
      </p:sp>
      <p:pic>
        <p:nvPicPr>
          <p:cNvPr id="1126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687513"/>
            <a:ext cx="62341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657475"/>
            <a:ext cx="79851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3768725"/>
            <a:ext cx="2746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749300" y="4432300"/>
            <a:ext cx="7645400" cy="457200"/>
            <a:chOff x="863600" y="4533900"/>
            <a:chExt cx="7645400" cy="457200"/>
          </a:xfrm>
        </p:grpSpPr>
        <p:sp>
          <p:nvSpPr>
            <p:cNvPr id="11281" name="Text Box 8"/>
            <p:cNvSpPr txBox="1">
              <a:spLocks noChangeArrowheads="1"/>
            </p:cNvSpPr>
            <p:nvPr/>
          </p:nvSpPr>
          <p:spPr bwMode="auto">
            <a:xfrm>
              <a:off x="863600" y="4533900"/>
              <a:ext cx="764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如果          正定，解方程组                         可得唯一解</a:t>
              </a:r>
            </a:p>
          </p:txBody>
        </p:sp>
        <p:pic>
          <p:nvPicPr>
            <p:cNvPr id="11282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263" y="4584700"/>
              <a:ext cx="6778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4614863"/>
              <a:ext cx="18557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4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4594225"/>
              <a:ext cx="40163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850900" y="5003800"/>
            <a:ext cx="6835775" cy="481013"/>
            <a:chOff x="850900" y="5003800"/>
            <a:chExt cx="6835775" cy="481013"/>
          </a:xfrm>
        </p:grpSpPr>
        <p:sp>
          <p:nvSpPr>
            <p:cNvPr id="11278" name="Text Box 8"/>
            <p:cNvSpPr txBox="1">
              <a:spLocks noChangeArrowheads="1"/>
            </p:cNvSpPr>
            <p:nvPr/>
          </p:nvSpPr>
          <p:spPr bwMode="auto">
            <a:xfrm>
              <a:off x="850900" y="5003800"/>
              <a:ext cx="4699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回代得        ，从而得</a:t>
              </a:r>
            </a:p>
          </p:txBody>
        </p:sp>
        <p:pic>
          <p:nvPicPr>
            <p:cNvPr id="11279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5" y="5056188"/>
              <a:ext cx="468313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25" y="5083175"/>
              <a:ext cx="3956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962025" y="5499100"/>
            <a:ext cx="4414838" cy="423863"/>
            <a:chOff x="962025" y="5499100"/>
            <a:chExt cx="4414838" cy="423863"/>
          </a:xfrm>
        </p:grpSpPr>
        <p:pic>
          <p:nvPicPr>
            <p:cNvPr id="11276" name="Picture 2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025" y="5499100"/>
              <a:ext cx="18097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7" name="Picture 2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438" y="5532438"/>
              <a:ext cx="26384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80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5965825"/>
            <a:ext cx="55562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2052638"/>
            <a:ext cx="293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代入目标函数，得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2971800"/>
            <a:ext cx="29654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广义消元法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685800" y="2254250"/>
            <a:ext cx="76073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考察方程组 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 baseline="30000">
                <a:solidFill>
                  <a:schemeClr val="tx1"/>
                </a:solidFill>
              </a:rPr>
              <a:t>T</a:t>
            </a:r>
            <a:r>
              <a:rPr lang="en-US" altLang="zh-CN" b="1" i="1">
                <a:solidFill>
                  <a:schemeClr val="tx1"/>
                </a:solidFill>
              </a:rPr>
              <a:t>x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>
                <a:solidFill>
                  <a:schemeClr val="tx1"/>
                </a:solidFill>
              </a:rPr>
              <a:t>:  </a:t>
            </a:r>
            <a:r>
              <a:rPr lang="en-US" altLang="zh-CN" b="1" i="1">
                <a:solidFill>
                  <a:srgbClr val="7030A0"/>
                </a:solidFill>
              </a:rPr>
              <a:t>Yb</a:t>
            </a:r>
            <a:r>
              <a:rPr lang="zh-CN" altLang="en-US" b="1">
                <a:solidFill>
                  <a:srgbClr val="7030A0"/>
                </a:solidFill>
              </a:rPr>
              <a:t>是特解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  <a:r>
              <a:rPr lang="zh-CN" altLang="en-US" b="1">
                <a:solidFill>
                  <a:srgbClr val="7030A0"/>
                </a:solidFill>
              </a:rPr>
              <a:t>通解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x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i="1">
                <a:solidFill>
                  <a:schemeClr val="tx1"/>
                </a:solidFill>
              </a:rPr>
              <a:t>Y b </a:t>
            </a:r>
            <a:r>
              <a:rPr lang="en-US" altLang="zh-CN" b="1">
                <a:solidFill>
                  <a:schemeClr val="tx1"/>
                </a:solidFill>
              </a:rPr>
              <a:t>+</a:t>
            </a:r>
            <a:r>
              <a:rPr lang="en-US" altLang="zh-CN" b="1" i="1">
                <a:solidFill>
                  <a:schemeClr val="tx1"/>
                </a:solidFill>
              </a:rPr>
              <a:t> s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tx1"/>
                </a:solidFill>
              </a:rPr>
              <a:t>其中 </a:t>
            </a:r>
            <a:r>
              <a:rPr lang="en-US" altLang="zh-CN" b="1" i="1">
                <a:solidFill>
                  <a:schemeClr val="tx1"/>
                </a:solidFill>
              </a:rPr>
              <a:t>s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是齐次线性方程组 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 baseline="30000">
                <a:solidFill>
                  <a:schemeClr val="tx1"/>
                </a:solidFill>
              </a:rPr>
              <a:t>T</a:t>
            </a:r>
            <a:r>
              <a:rPr lang="en-US" altLang="zh-CN" b="1" i="1">
                <a:solidFill>
                  <a:schemeClr val="tx1"/>
                </a:solidFill>
              </a:rPr>
              <a:t>s </a:t>
            </a:r>
            <a:r>
              <a:rPr lang="en-US" altLang="zh-CN" b="1">
                <a:solidFill>
                  <a:schemeClr val="tx1"/>
                </a:solidFill>
              </a:rPr>
              <a:t>= 0</a:t>
            </a:r>
            <a:r>
              <a:rPr lang="zh-CN" altLang="en-US" b="1">
                <a:solidFill>
                  <a:schemeClr val="tx1"/>
                </a:solidFill>
              </a:rPr>
              <a:t>的解，且</a:t>
            </a:r>
          </a:p>
        </p:txBody>
      </p:sp>
      <p:grpSp>
        <p:nvGrpSpPr>
          <p:cNvPr id="12293" name="组合 26"/>
          <p:cNvGrpSpPr>
            <a:grpSpLocks/>
          </p:cNvGrpSpPr>
          <p:nvPr/>
        </p:nvGrpSpPr>
        <p:grpSpPr bwMode="auto">
          <a:xfrm>
            <a:off x="711200" y="1308100"/>
            <a:ext cx="7670800" cy="457200"/>
            <a:chOff x="711200" y="1308100"/>
            <a:chExt cx="7670800" cy="457200"/>
          </a:xfrm>
        </p:grpSpPr>
        <p:sp>
          <p:nvSpPr>
            <p:cNvPr id="12314" name="Text Box 4"/>
            <p:cNvSpPr txBox="1">
              <a:spLocks noChangeArrowheads="1"/>
            </p:cNvSpPr>
            <p:nvPr/>
          </p:nvSpPr>
          <p:spPr bwMode="auto">
            <a:xfrm>
              <a:off x="711200" y="1308100"/>
              <a:ext cx="7670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 </a:t>
              </a:r>
              <a:r>
                <a:rPr lang="zh-CN" altLang="en-US" b="1" i="1">
                  <a:solidFill>
                    <a:schemeClr val="tx1"/>
                  </a:solidFill>
                </a:rPr>
                <a:t> </a:t>
              </a:r>
              <a:r>
                <a:rPr lang="en-US" altLang="zh-CN" b="1">
                  <a:solidFill>
                    <a:schemeClr val="tx1"/>
                  </a:solidFill>
                </a:rPr>
                <a:t>  </a:t>
              </a:r>
              <a:r>
                <a:rPr lang="zh-CN" altLang="en-US" b="1">
                  <a:solidFill>
                    <a:schemeClr val="tx1"/>
                  </a:solidFill>
                </a:rPr>
                <a:t>和   </a:t>
              </a:r>
              <a:r>
                <a:rPr lang="en-US" altLang="zh-CN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</a:rPr>
                <a:t>分别是              与                          矩阵，满足</a:t>
              </a:r>
            </a:p>
          </p:txBody>
        </p:sp>
        <p:pic>
          <p:nvPicPr>
            <p:cNvPr id="12315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250" y="1411288"/>
              <a:ext cx="27940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6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563" y="1401763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7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450" y="1403350"/>
              <a:ext cx="10287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8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725" y="1406525"/>
              <a:ext cx="18256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762000" y="1778000"/>
            <a:ext cx="6373813" cy="457200"/>
            <a:chOff x="762000" y="1778000"/>
            <a:chExt cx="6373813" cy="457200"/>
          </a:xfrm>
        </p:grpSpPr>
        <p:pic>
          <p:nvPicPr>
            <p:cNvPr id="12310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688" y="1814513"/>
              <a:ext cx="3286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>
              <a:off x="762000" y="1778000"/>
              <a:ext cx="3162300" cy="457200"/>
              <a:chOff x="480" y="1120"/>
              <a:chExt cx="1992" cy="288"/>
            </a:xfrm>
          </p:grpSpPr>
          <p:sp>
            <p:nvSpPr>
              <p:cNvPr id="12312" name="Text Box 22"/>
              <p:cNvSpPr txBox="1">
                <a:spLocks noChangeArrowheads="1"/>
              </p:cNvSpPr>
              <p:nvPr/>
            </p:nvSpPr>
            <p:spPr bwMode="auto">
              <a:xfrm>
                <a:off x="480" y="1120"/>
                <a:ext cx="19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                  非奇异，且</a:t>
                </a:r>
              </a:p>
            </p:txBody>
          </p:sp>
          <p:pic>
            <p:nvPicPr>
              <p:cNvPr id="12313" name="Picture 2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" y="1152"/>
                <a:ext cx="55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2301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4379913"/>
            <a:ext cx="757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74700" y="4838700"/>
            <a:ext cx="7112000" cy="457200"/>
            <a:chOff x="416" y="3232"/>
            <a:chExt cx="4480" cy="288"/>
          </a:xfrm>
        </p:grpSpPr>
        <p:sp>
          <p:nvSpPr>
            <p:cNvPr id="12308" name="Text Box 11"/>
            <p:cNvSpPr txBox="1">
              <a:spLocks noChangeArrowheads="1"/>
            </p:cNvSpPr>
            <p:nvPr/>
          </p:nvSpPr>
          <p:spPr bwMode="auto">
            <a:xfrm>
              <a:off x="416" y="3232"/>
              <a:ext cx="4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如果               正定，则原问题有唯一解，解方程组</a:t>
              </a:r>
            </a:p>
          </p:txBody>
        </p:sp>
        <p:pic>
          <p:nvPicPr>
            <p:cNvPr id="12309" name="Picture 2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" y="3269"/>
              <a:ext cx="62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303" name="Picture 2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5294313"/>
            <a:ext cx="38306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5630863"/>
            <a:ext cx="384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28"/>
          <p:cNvGrpSpPr>
            <a:grpSpLocks/>
          </p:cNvGrpSpPr>
          <p:nvPr/>
        </p:nvGrpSpPr>
        <p:grpSpPr bwMode="auto">
          <a:xfrm>
            <a:off x="1323975" y="5816600"/>
            <a:ext cx="4806950" cy="768350"/>
            <a:chOff x="1323975" y="5816600"/>
            <a:chExt cx="4806950" cy="768350"/>
          </a:xfrm>
        </p:grpSpPr>
        <p:pic>
          <p:nvPicPr>
            <p:cNvPr id="3" name="Picture 3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975" y="6153150"/>
              <a:ext cx="48069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5" name="Group 36"/>
            <p:cNvGrpSpPr>
              <a:grpSpLocks/>
            </p:cNvGrpSpPr>
            <p:nvPr/>
          </p:nvGrpSpPr>
          <p:grpSpPr bwMode="auto">
            <a:xfrm>
              <a:off x="2971800" y="5816600"/>
              <a:ext cx="1174750" cy="457200"/>
              <a:chOff x="1760" y="3664"/>
              <a:chExt cx="740" cy="288"/>
            </a:xfrm>
          </p:grpSpPr>
          <p:sp>
            <p:nvSpPr>
              <p:cNvPr id="12306" name="Text Box 33"/>
              <p:cNvSpPr txBox="1">
                <a:spLocks noChangeArrowheads="1"/>
              </p:cNvSpPr>
              <p:nvPr/>
            </p:nvSpPr>
            <p:spPr bwMode="auto">
              <a:xfrm>
                <a:off x="1760" y="3664"/>
                <a:ext cx="6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右乘</a:t>
                </a:r>
              </a:p>
            </p:txBody>
          </p:sp>
          <p:pic>
            <p:nvPicPr>
              <p:cNvPr id="12307" name="Picture 3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3709"/>
                <a:ext cx="29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85800" y="3810000"/>
            <a:ext cx="7988300" cy="457200"/>
            <a:chOff x="472" y="2384"/>
            <a:chExt cx="5032" cy="288"/>
          </a:xfrm>
        </p:grpSpPr>
        <p:sp>
          <p:nvSpPr>
            <p:cNvPr id="12302" name="Text Box 37"/>
            <p:cNvSpPr txBox="1">
              <a:spLocks noChangeArrowheads="1"/>
            </p:cNvSpPr>
            <p:nvPr/>
          </p:nvSpPr>
          <p:spPr bwMode="auto">
            <a:xfrm>
              <a:off x="472" y="2384"/>
              <a:ext cx="50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任一可行解</a:t>
              </a:r>
              <a:r>
                <a:rPr lang="zh-CN" altLang="en-US" b="1">
                  <a:solidFill>
                    <a:schemeClr val="tx1"/>
                  </a:solidFill>
                </a:rPr>
                <a:t>可表示为                              ，代入目标函数，得</a:t>
              </a:r>
            </a:p>
          </p:txBody>
        </p:sp>
        <p:pic>
          <p:nvPicPr>
            <p:cNvPr id="4" name="Picture 3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" y="2426"/>
              <a:ext cx="139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81075" y="1760538"/>
            <a:ext cx="6435725" cy="461962"/>
          </a:xfrm>
          <a:prstGeom prst="rect">
            <a:avLst/>
          </a:prstGeom>
          <a:solidFill>
            <a:srgbClr val="92D05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构造满足条件的矩阵：正交分解法</a:t>
            </a:r>
            <a:endParaRPr lang="en-US" altLang="zh-CN" sz="3600">
              <a:solidFill>
                <a:srgbClr val="0070C0"/>
              </a:solidFill>
              <a:latin typeface="黑体" pitchFamily="2" charset="-122"/>
              <a:ea typeface="黑体" pitchFamily="2" charset="-122"/>
              <a:cs typeface="大黑体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736600" y="1155700"/>
            <a:ext cx="477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对矩阵 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进行</a:t>
            </a:r>
            <a:r>
              <a:rPr lang="en-US" altLang="zh-CN" b="1">
                <a:solidFill>
                  <a:schemeClr val="tx1"/>
                </a:solidFill>
              </a:rPr>
              <a:t>QR</a:t>
            </a:r>
            <a:r>
              <a:rPr lang="zh-CN" altLang="en-US" b="1">
                <a:solidFill>
                  <a:schemeClr val="tx1"/>
                </a:solidFill>
              </a:rPr>
              <a:t>分解，即</a:t>
            </a:r>
          </a:p>
        </p:txBody>
      </p:sp>
      <p:pic>
        <p:nvPicPr>
          <p:cNvPr id="1331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1619250"/>
            <a:ext cx="51006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749300" y="2260600"/>
            <a:ext cx="8394700" cy="457200"/>
            <a:chOff x="749300" y="2870200"/>
            <a:chExt cx="8394700" cy="457200"/>
          </a:xfrm>
        </p:grpSpPr>
        <p:sp>
          <p:nvSpPr>
            <p:cNvPr id="13337" name="Text Box 4"/>
            <p:cNvSpPr txBox="1">
              <a:spLocks noChangeArrowheads="1"/>
            </p:cNvSpPr>
            <p:nvPr/>
          </p:nvSpPr>
          <p:spPr bwMode="auto">
            <a:xfrm>
              <a:off x="749300" y="2870200"/>
              <a:ext cx="8394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    是             阶正交阵，    是               阶的可逆上三角阵</a:t>
              </a:r>
            </a:p>
          </p:txBody>
        </p:sp>
        <p:pic>
          <p:nvPicPr>
            <p:cNvPr id="13338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675" y="2943225"/>
              <a:ext cx="28416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9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513" y="2974975"/>
              <a:ext cx="958850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0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9775" y="2967038"/>
              <a:ext cx="3365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1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350" y="3005138"/>
              <a:ext cx="10556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11200" y="2819400"/>
            <a:ext cx="8064500" cy="457200"/>
            <a:chOff x="464" y="2160"/>
            <a:chExt cx="5080" cy="28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64" y="2160"/>
              <a:ext cx="50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设矩阵      和       分别是矩阵     的前 </a:t>
              </a:r>
              <a:r>
                <a:rPr lang="en-US" altLang="zh-CN" b="1" i="1">
                  <a:solidFill>
                    <a:schemeClr val="tx1"/>
                  </a:solidFill>
                </a:rPr>
                <a:t>m</a:t>
              </a:r>
              <a:r>
                <a:rPr lang="en-US" altLang="zh-CN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</a:rPr>
                <a:t>列和后</a:t>
              </a:r>
              <a:r>
                <a:rPr lang="en-US" altLang="zh-CN" b="1" i="1">
                  <a:solidFill>
                    <a:schemeClr val="tx1"/>
                  </a:solidFill>
                </a:rPr>
                <a:t>n </a:t>
              </a:r>
              <a:r>
                <a:rPr lang="en-US" altLang="zh-CN" b="1">
                  <a:solidFill>
                    <a:schemeClr val="tx1"/>
                  </a:solidFill>
                </a:rPr>
                <a:t>- </a:t>
              </a:r>
              <a:r>
                <a:rPr lang="en-US" altLang="zh-CN" b="1" i="1">
                  <a:solidFill>
                    <a:schemeClr val="tx1"/>
                  </a:solidFill>
                </a:rPr>
                <a:t>m</a:t>
              </a:r>
              <a:r>
                <a:rPr lang="zh-CN" altLang="en-US" b="1">
                  <a:solidFill>
                    <a:schemeClr val="tx1"/>
                  </a:solidFill>
                </a:rPr>
                <a:t>列，令</a:t>
              </a:r>
            </a:p>
          </p:txBody>
        </p:sp>
        <p:pic>
          <p:nvPicPr>
            <p:cNvPr id="13334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" y="2211"/>
              <a:ext cx="2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" y="2204"/>
              <a:ext cx="26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6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" y="2214"/>
              <a:ext cx="17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35" name="Picture 3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219575"/>
            <a:ext cx="22415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Picture 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5173663"/>
            <a:ext cx="384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3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773613"/>
            <a:ext cx="38306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23900" y="4135438"/>
            <a:ext cx="2108200" cy="1871662"/>
            <a:chOff x="698500" y="4631035"/>
            <a:chExt cx="2108200" cy="1871365"/>
          </a:xfrm>
        </p:grpSpPr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698500" y="4631035"/>
              <a:ext cx="1866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/>
                <a:t>求特解：</a:t>
              </a:r>
            </a:p>
          </p:txBody>
        </p:sp>
        <p:sp>
          <p:nvSpPr>
            <p:cNvPr id="13331" name="Text Box 34"/>
            <p:cNvSpPr txBox="1">
              <a:spLocks noChangeArrowheads="1"/>
            </p:cNvSpPr>
            <p:nvPr/>
          </p:nvSpPr>
          <p:spPr bwMode="auto">
            <a:xfrm>
              <a:off x="698500" y="5219700"/>
              <a:ext cx="210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/>
                <a:t>求最优解：     </a:t>
              </a:r>
            </a:p>
          </p:txBody>
        </p:sp>
        <p:sp>
          <p:nvSpPr>
            <p:cNvPr id="13332" name="Text Box 35"/>
            <p:cNvSpPr txBox="1">
              <a:spLocks noChangeArrowheads="1"/>
            </p:cNvSpPr>
            <p:nvPr/>
          </p:nvSpPr>
          <p:spPr bwMode="auto">
            <a:xfrm>
              <a:off x="736600" y="604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/>
                <a:t>求乘子：     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335213" y="4160838"/>
            <a:ext cx="2505075" cy="460375"/>
            <a:chOff x="2309811" y="4655493"/>
            <a:chExt cx="2505077" cy="461665"/>
          </a:xfrm>
        </p:grpSpPr>
        <p:sp>
          <p:nvSpPr>
            <p:cNvPr id="13327" name="矩形 12"/>
            <p:cNvSpPr>
              <a:spLocks noChangeArrowheads="1"/>
            </p:cNvSpPr>
            <p:nvPr/>
          </p:nvSpPr>
          <p:spPr bwMode="auto">
            <a:xfrm>
              <a:off x="2309811" y="4655493"/>
              <a:ext cx="22653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解                   得</a:t>
              </a:r>
              <a:endParaRPr lang="zh-CN" altLang="en-US"/>
            </a:p>
          </p:txBody>
        </p:sp>
        <p:pic>
          <p:nvPicPr>
            <p:cNvPr id="13328" name="Picture 2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563" y="4670425"/>
              <a:ext cx="13747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Picture 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513" y="4756150"/>
              <a:ext cx="3333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44" name="Picture 3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384550"/>
            <a:ext cx="3959225" cy="409575"/>
          </a:xfrm>
          <a:prstGeom prst="rect">
            <a:avLst/>
          </a:prstGeom>
          <a:noFill/>
          <a:ln w="38100">
            <a:solidFill>
              <a:srgbClr val="FF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45" name="Picture 3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5532438"/>
            <a:ext cx="21923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46" name="Picture 3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5600700"/>
            <a:ext cx="2957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等式约束二次规划－广义消元法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)</a:t>
            </a:r>
          </a:p>
        </p:txBody>
      </p:sp>
      <p:pic>
        <p:nvPicPr>
          <p:cNvPr id="1433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241425"/>
            <a:ext cx="7712075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643188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39775" y="3724275"/>
            <a:ext cx="5311775" cy="425450"/>
            <a:chOff x="739775" y="3724275"/>
            <a:chExt cx="5311775" cy="425450"/>
          </a:xfrm>
        </p:grpSpPr>
        <p:pic>
          <p:nvPicPr>
            <p:cNvPr id="14350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5" y="3729038"/>
              <a:ext cx="183515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350" y="3724275"/>
              <a:ext cx="32512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11200" y="4287838"/>
            <a:ext cx="7747000" cy="804862"/>
            <a:chOff x="711200" y="4287838"/>
            <a:chExt cx="7747000" cy="804862"/>
          </a:xfrm>
        </p:grpSpPr>
        <p:pic>
          <p:nvPicPr>
            <p:cNvPr id="14348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00" y="4287838"/>
              <a:ext cx="27051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9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75" y="4616450"/>
              <a:ext cx="66643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5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5359400"/>
            <a:ext cx="4899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53673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29138" y="1193800"/>
            <a:ext cx="1401762" cy="1200150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1555750" y="1206500"/>
            <a:ext cx="2870200" cy="1200150"/>
          </a:xfrm>
          <a:prstGeom prst="rect">
            <a:avLst/>
          </a:prstGeom>
          <a:solidFill>
            <a:srgbClr val="FFC0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4347" name="TextBox 6"/>
          <p:cNvSpPr txBox="1">
            <a:spLocks noChangeArrowheads="1"/>
          </p:cNvSpPr>
          <p:nvPr/>
        </p:nvSpPr>
        <p:spPr bwMode="auto">
          <a:xfrm>
            <a:off x="6350000" y="1231900"/>
            <a:ext cx="1857375" cy="830263"/>
          </a:xfrm>
          <a:prstGeom prst="rect">
            <a:avLst/>
          </a:prstGeom>
          <a:solidFill>
            <a:srgbClr val="FFC00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9150" y="3670300"/>
            <a:ext cx="33845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19150" y="231775"/>
            <a:ext cx="7912100" cy="6351588"/>
            <a:chOff x="819150" y="269875"/>
            <a:chExt cx="7912100" cy="6351588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269875"/>
              <a:ext cx="7912100" cy="635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46150" y="3674765"/>
              <a:ext cx="33845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7250" y="563262"/>
              <a:ext cx="33845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31800" y="476250"/>
            <a:ext cx="5148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实用二次规划算法概述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92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⊙ </a:t>
            </a:r>
            <a:r>
              <a:rPr kumimoji="0" lang="zh-CN" altLang="en-US" sz="280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经典的积极集法</a:t>
            </a:r>
            <a:r>
              <a:rPr kumimoji="0" lang="en-US" altLang="zh-CN" sz="280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(active-set methods)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1108075" y="1844675"/>
            <a:ext cx="6969125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求解凸和非凸二次规划问题－－中小规模</a:t>
            </a:r>
            <a:r>
              <a:rPr kumimoji="0" lang="en-US" altLang="zh-CN" sz="200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(</a:t>
            </a:r>
            <a:r>
              <a:rPr kumimoji="0" lang="zh-CN" altLang="en-US" sz="200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成百上千个变量！</a:t>
            </a:r>
            <a:r>
              <a:rPr kumimoji="0" lang="en-US" altLang="zh-CN" sz="200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)</a:t>
            </a: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636588" y="3362325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⊙ </a:t>
            </a:r>
            <a:r>
              <a:rPr kumimoji="0" lang="zh-CN" altLang="en-US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梯度投影法</a:t>
            </a:r>
            <a:r>
              <a:rPr kumimoji="0" lang="en-US" altLang="zh-CN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(gradient-projection methods)</a:t>
            </a:r>
          </a:p>
        </p:txBody>
      </p:sp>
      <p:sp>
        <p:nvSpPr>
          <p:cNvPr id="720902" name="Text Box 6"/>
          <p:cNvSpPr txBox="1">
            <a:spLocks noChangeArrowheads="1"/>
          </p:cNvSpPr>
          <p:nvPr/>
        </p:nvSpPr>
        <p:spPr bwMode="auto">
          <a:xfrm>
            <a:off x="4381500" y="4183063"/>
            <a:ext cx="3657600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简单约束的</a:t>
            </a:r>
            <a:r>
              <a:rPr kumimoji="0" lang="en-US" altLang="zh-CN" sz="20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QP</a:t>
            </a:r>
            <a:r>
              <a:rPr kumimoji="0" lang="zh-CN" altLang="en-US" sz="20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，比如</a:t>
            </a:r>
            <a:r>
              <a:rPr kumimoji="0" lang="en-US" altLang="zh-CN" sz="2000" dirty="0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BoxQP</a:t>
            </a:r>
            <a:r>
              <a:rPr kumimoji="0" lang="en-US" altLang="zh-CN" sz="20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!</a:t>
            </a: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619125" y="2359025"/>
            <a:ext cx="576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⊙ </a:t>
            </a:r>
            <a:r>
              <a:rPr kumimoji="0" lang="zh-CN" altLang="en-US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内点法</a:t>
            </a:r>
            <a:r>
              <a:rPr kumimoji="0" lang="en-US" altLang="zh-CN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(interior-point methods)</a:t>
            </a:r>
          </a:p>
        </p:txBody>
      </p:sp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5384800" y="2786063"/>
            <a:ext cx="2592388" cy="406400"/>
          </a:xfrm>
          <a:prstGeom prst="rect">
            <a:avLst/>
          </a:prstGeom>
          <a:solidFill>
            <a:srgbClr val="FFFF9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大规模凸二次规划！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7275" y="4889500"/>
            <a:ext cx="6969125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注意：梯度投影法和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Frank-Wolfe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条件梯度法也可求解其它大规模问题！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/>
      <p:bldP spid="720900" grpId="0" animBg="1"/>
      <p:bldP spid="720901" grpId="0"/>
      <p:bldP spid="720902" grpId="0" animBg="1"/>
      <p:bldP spid="720903" grpId="0"/>
      <p:bldP spid="72090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928688" y="4879975"/>
            <a:ext cx="73136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注记：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线性约束规范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LCQ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成立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!  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故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QP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的任一解</a:t>
            </a:r>
            <a:r>
              <a:rPr kumimoji="0" lang="zh-CN" altLang="en-US" sz="22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200" b="1" i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均满足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KKT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条件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52500" y="2514600"/>
            <a:ext cx="669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其中 </a:t>
            </a:r>
            <a:r>
              <a:rPr lang="en-US" altLang="zh-CN" b="1" i="1">
                <a:solidFill>
                  <a:schemeClr val="tx1"/>
                </a:solidFill>
              </a:rPr>
              <a:t>G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是 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×</a:t>
            </a:r>
            <a:r>
              <a:rPr lang="en-US" altLang="zh-CN" b="1" i="1">
                <a:solidFill>
                  <a:schemeClr val="tx1"/>
                </a:solidFill>
              </a:rPr>
              <a:t>n </a:t>
            </a:r>
            <a:r>
              <a:rPr lang="zh-CN" altLang="en-US" b="1">
                <a:solidFill>
                  <a:schemeClr val="tx1"/>
                </a:solidFill>
              </a:rPr>
              <a:t>阶对称阵，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</a:rPr>
              <a:t>i </a:t>
            </a:r>
            <a:r>
              <a:rPr lang="en-US" altLang="zh-CN" b="1">
                <a:solidFill>
                  <a:schemeClr val="tx1"/>
                </a:solidFill>
              </a:rPr>
              <a:t>, </a:t>
            </a:r>
            <a:r>
              <a:rPr lang="en-US" altLang="zh-CN" b="1" i="1">
                <a:solidFill>
                  <a:schemeClr val="tx1"/>
                </a:solidFill>
              </a:rPr>
              <a:t>d</a:t>
            </a:r>
            <a:r>
              <a:rPr lang="zh-CN" altLang="en-US" b="1">
                <a:solidFill>
                  <a:schemeClr val="tx1"/>
                </a:solidFill>
              </a:rPr>
              <a:t>是 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维常向量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90600" y="3086100"/>
            <a:ext cx="496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解的情况：无可行解、无界、有解</a:t>
            </a:r>
          </a:p>
        </p:txBody>
      </p: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2171700" y="344488"/>
            <a:ext cx="533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积极集法－二次规划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5851525" y="6173788"/>
            <a:ext cx="1800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>
                <a:solidFill>
                  <a:srgbClr val="7030A0"/>
                </a:solidFill>
                <a:latin typeface="Arial" pitchFamily="34" charset="0"/>
                <a:ea typeface="黑体" pitchFamily="2" charset="-122"/>
              </a:rPr>
              <a:t>最优积极集！</a:t>
            </a:r>
          </a:p>
        </p:txBody>
      </p:sp>
      <p:pic>
        <p:nvPicPr>
          <p:cNvPr id="18442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0"/>
            <a:ext cx="7023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52500" y="3505200"/>
            <a:ext cx="77851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tx1"/>
                </a:solidFill>
              </a:rPr>
              <a:t>有解时：</a:t>
            </a:r>
          </a:p>
          <a:p>
            <a:pPr>
              <a:spcBef>
                <a:spcPct val="20000"/>
              </a:spcBef>
            </a:pPr>
            <a:r>
              <a:rPr lang="en-US" altLang="en-US" b="1"/>
              <a:t>⊙</a:t>
            </a:r>
            <a:r>
              <a:rPr lang="zh-CN" altLang="en-US" b="1"/>
              <a:t> </a:t>
            </a:r>
            <a:r>
              <a:rPr lang="en-US" altLang="zh-CN" b="1" i="1">
                <a:solidFill>
                  <a:schemeClr val="tx1"/>
                </a:solidFill>
              </a:rPr>
              <a:t>G </a:t>
            </a:r>
            <a:r>
              <a:rPr lang="zh-CN" altLang="en-US" b="1">
                <a:solidFill>
                  <a:schemeClr val="tx1"/>
                </a:solidFill>
              </a:rPr>
              <a:t>半正定 ：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点即为全局极小点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b="1"/>
              <a:t> </a:t>
            </a:r>
            <a:r>
              <a:rPr lang="zh-CN" altLang="en-US" b="1"/>
              <a:t> </a:t>
            </a:r>
            <a:r>
              <a:rPr lang="en-US" altLang="zh-CN" b="1" i="1">
                <a:solidFill>
                  <a:srgbClr val="7030A0"/>
                </a:solidFill>
              </a:rPr>
              <a:t>G</a:t>
            </a:r>
            <a:r>
              <a:rPr lang="en-US" altLang="zh-CN" b="1">
                <a:solidFill>
                  <a:srgbClr val="7030A0"/>
                </a:solidFill>
              </a:rPr>
              <a:t>  </a:t>
            </a:r>
            <a:r>
              <a:rPr lang="zh-CN" altLang="en-US" b="1">
                <a:solidFill>
                  <a:srgbClr val="7030A0"/>
                </a:solidFill>
              </a:rPr>
              <a:t>正 定 </a:t>
            </a:r>
            <a:r>
              <a:rPr lang="zh-CN" altLang="en-US" b="1">
                <a:solidFill>
                  <a:schemeClr val="tx1"/>
                </a:solidFill>
              </a:rPr>
              <a:t>：有唯一的极小点</a:t>
            </a:r>
          </a:p>
        </p:txBody>
      </p:sp>
      <p:pic>
        <p:nvPicPr>
          <p:cNvPr id="1741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11250"/>
            <a:ext cx="49022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72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6" grpId="0"/>
      <p:bldP spid="28677" grpId="0"/>
      <p:bldP spid="18441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04900" y="203200"/>
            <a:ext cx="74295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积极集法－算法的动机</a:t>
            </a:r>
            <a:r>
              <a:rPr lang="en-US" altLang="zh-CN" sz="3600" b="1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(motivation)</a:t>
            </a:r>
          </a:p>
        </p:txBody>
      </p:sp>
      <p:grpSp>
        <p:nvGrpSpPr>
          <p:cNvPr id="18435" name="组合 11"/>
          <p:cNvGrpSpPr>
            <a:grpSpLocks/>
          </p:cNvGrpSpPr>
          <p:nvPr/>
        </p:nvGrpSpPr>
        <p:grpSpPr bwMode="auto">
          <a:xfrm>
            <a:off x="552450" y="846138"/>
            <a:ext cx="3841750" cy="519112"/>
            <a:chOff x="603250" y="795338"/>
            <a:chExt cx="3841750" cy="519112"/>
          </a:xfrm>
        </p:grpSpPr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603250" y="795338"/>
              <a:ext cx="38417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如果</a:t>
              </a:r>
              <a:r>
                <a:rPr kumimoji="0" lang="zh-CN" altLang="en-US" b="1">
                  <a:solidFill>
                    <a:srgbClr val="7030A0"/>
                  </a:solidFill>
                  <a:latin typeface="Arial" pitchFamily="34" charset="0"/>
                </a:rPr>
                <a:t>提前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知道</a:t>
              </a:r>
              <a:r>
                <a:rPr kumimoji="0" lang="zh-CN" altLang="en-US" sz="28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　 ，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求解</a:t>
              </a:r>
            </a:p>
          </p:txBody>
        </p:sp>
        <p:pic>
          <p:nvPicPr>
            <p:cNvPr id="18441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450" y="939800"/>
              <a:ext cx="4635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514600"/>
            <a:ext cx="54419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390900"/>
            <a:ext cx="3817938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8" y="4305300"/>
            <a:ext cx="13446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60488"/>
            <a:ext cx="45275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04900" y="139700"/>
            <a:ext cx="7467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积极集法－算法的动机</a:t>
            </a:r>
            <a:r>
              <a:rPr lang="en-US" altLang="zh-CN" sz="3600" b="1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(motivation)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673100" y="876300"/>
            <a:ext cx="704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对积极集的初始猜测不断修正，直到得到正确的！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635000" y="1382713"/>
            <a:ext cx="7150100" cy="461962"/>
            <a:chOff x="660400" y="1420813"/>
            <a:chExt cx="7150100" cy="461665"/>
          </a:xfrm>
        </p:grpSpPr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660400" y="1420813"/>
              <a:ext cx="7150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考虑第 </a:t>
              </a:r>
              <a:r>
                <a:rPr lang="en-US" altLang="zh-CN" b="1" i="1">
                  <a:solidFill>
                    <a:schemeClr val="tx1"/>
                  </a:solidFill>
                </a:rPr>
                <a:t>k </a:t>
              </a:r>
              <a:r>
                <a:rPr lang="zh-CN" altLang="en-US" b="1">
                  <a:solidFill>
                    <a:schemeClr val="tx1"/>
                  </a:solidFill>
                </a:rPr>
                <a:t>次迭代：</a:t>
              </a:r>
              <a:r>
                <a:rPr lang="en-US" altLang="zh-CN" b="1" i="1">
                  <a:solidFill>
                    <a:schemeClr val="tx1"/>
                  </a:solidFill>
                </a:rPr>
                <a:t> x</a:t>
              </a:r>
              <a:r>
                <a:rPr lang="en-US" altLang="zh-CN" b="1" baseline="3000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>
                  <a:solidFill>
                    <a:schemeClr val="tx1"/>
                  </a:solidFill>
                </a:rPr>
                <a:t>k</a:t>
              </a:r>
              <a:r>
                <a:rPr lang="en-US" altLang="zh-CN" b="1" baseline="30000">
                  <a:solidFill>
                    <a:schemeClr val="tx1"/>
                  </a:solidFill>
                </a:rPr>
                <a:t>) </a:t>
              </a:r>
              <a:r>
                <a:rPr lang="zh-CN" altLang="en-US" b="1">
                  <a:solidFill>
                    <a:schemeClr val="tx1"/>
                  </a:solidFill>
                </a:rPr>
                <a:t>是</a:t>
              </a:r>
              <a:r>
                <a:rPr lang="zh-CN" altLang="en-US" b="1" u="sng">
                  <a:solidFill>
                    <a:srgbClr val="7030A0"/>
                  </a:solidFill>
                </a:rPr>
                <a:t>可行点</a:t>
              </a:r>
              <a:r>
                <a:rPr lang="zh-CN" altLang="en-US" b="1">
                  <a:solidFill>
                    <a:schemeClr val="tx1"/>
                  </a:solidFill>
                </a:rPr>
                <a:t>， 设     是积极集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19469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514" y="1498599"/>
              <a:ext cx="38803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098800"/>
            <a:ext cx="497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5199063"/>
            <a:ext cx="21780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727700"/>
            <a:ext cx="16033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5214938" y="3725863"/>
            <a:ext cx="3590925" cy="2886075"/>
            <a:chOff x="5634038" y="3713163"/>
            <a:chExt cx="3590925" cy="2886075"/>
          </a:xfrm>
        </p:grpSpPr>
        <p:pic>
          <p:nvPicPr>
            <p:cNvPr id="1946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038" y="3713163"/>
              <a:ext cx="3590925" cy="288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89" y="4800600"/>
              <a:ext cx="1344611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911350"/>
            <a:ext cx="43989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762000" y="2954338"/>
            <a:ext cx="562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解的情况：无可行解、无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下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界、有解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905500" y="1550988"/>
            <a:ext cx="30607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</a:rPr>
              <a:t> </a:t>
            </a:r>
            <a:r>
              <a:rPr lang="en-US" altLang="zh-CN" sz="2200" b="1" i="1">
                <a:solidFill>
                  <a:schemeClr val="tx1"/>
                </a:solidFill>
              </a:rPr>
              <a:t>G</a:t>
            </a:r>
            <a:r>
              <a:rPr lang="en-US" altLang="zh-CN" sz="2200" b="1">
                <a:solidFill>
                  <a:schemeClr val="tx1"/>
                </a:solidFill>
              </a:rPr>
              <a:t> </a:t>
            </a:r>
            <a:r>
              <a:rPr lang="zh-CN" altLang="en-US" sz="2200" b="1">
                <a:solidFill>
                  <a:schemeClr val="tx1"/>
                </a:solidFill>
              </a:rPr>
              <a:t>是 </a:t>
            </a:r>
            <a:r>
              <a:rPr lang="en-US" altLang="zh-CN" sz="2200" b="1" i="1">
                <a:solidFill>
                  <a:schemeClr val="tx1"/>
                </a:solidFill>
              </a:rPr>
              <a:t>n </a:t>
            </a:r>
            <a:r>
              <a:rPr lang="zh-CN" altLang="en-US" sz="2200" b="1">
                <a:solidFill>
                  <a:schemeClr val="tx1"/>
                </a:solidFill>
              </a:rPr>
              <a:t>阶对称方阵</a:t>
            </a:r>
            <a:endParaRPr lang="en-US" altLang="zh-CN" sz="2200" b="1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200" b="1" i="1">
                <a:solidFill>
                  <a:schemeClr val="tx1"/>
                </a:solidFill>
              </a:rPr>
              <a:t> </a:t>
            </a:r>
            <a:r>
              <a:rPr lang="en-US" altLang="zh-CN" sz="2200" b="1" i="1">
                <a:solidFill>
                  <a:schemeClr val="tx1"/>
                </a:solidFill>
              </a:rPr>
              <a:t>d</a:t>
            </a:r>
            <a:r>
              <a:rPr lang="zh-CN" altLang="en-US" sz="2200" b="1">
                <a:solidFill>
                  <a:schemeClr val="tx1"/>
                </a:solidFill>
              </a:rPr>
              <a:t>，</a:t>
            </a:r>
            <a:r>
              <a:rPr lang="en-US" altLang="zh-CN" sz="2200" b="1" i="1"/>
              <a:t>a</a:t>
            </a:r>
            <a:r>
              <a:rPr lang="en-US" altLang="zh-CN" sz="2200" b="1" i="1" baseline="-25000"/>
              <a:t>i </a:t>
            </a:r>
            <a:r>
              <a:rPr lang="en-US" altLang="zh-CN" sz="2200" b="1" i="1">
                <a:solidFill>
                  <a:schemeClr val="tx1"/>
                </a:solidFill>
              </a:rPr>
              <a:t> </a:t>
            </a:r>
            <a:r>
              <a:rPr lang="zh-CN" altLang="en-US" sz="2200" b="1">
                <a:solidFill>
                  <a:schemeClr val="tx1"/>
                </a:solidFill>
              </a:rPr>
              <a:t>是 </a:t>
            </a:r>
            <a:r>
              <a:rPr lang="en-US" altLang="zh-CN" sz="2200" b="1" i="1">
                <a:solidFill>
                  <a:schemeClr val="tx1"/>
                </a:solidFill>
              </a:rPr>
              <a:t>n</a:t>
            </a:r>
            <a:r>
              <a:rPr lang="en-US" altLang="zh-CN" sz="2200" b="1">
                <a:solidFill>
                  <a:schemeClr val="tx1"/>
                </a:solidFill>
              </a:rPr>
              <a:t> </a:t>
            </a:r>
            <a:r>
              <a:rPr lang="zh-CN" altLang="en-US" sz="2200" b="1">
                <a:solidFill>
                  <a:schemeClr val="tx1"/>
                </a:solidFill>
              </a:rPr>
              <a:t>维常向量</a:t>
            </a: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685800" y="3467100"/>
            <a:ext cx="7785100" cy="1347788"/>
            <a:chOff x="406400" y="2958827"/>
            <a:chExt cx="7785100" cy="1348061"/>
          </a:xfrm>
        </p:grpSpPr>
        <p:grpSp>
          <p:nvGrpSpPr>
            <p:cNvPr id="3086" name="组合 14"/>
            <p:cNvGrpSpPr>
              <a:grpSpLocks/>
            </p:cNvGrpSpPr>
            <p:nvPr/>
          </p:nvGrpSpPr>
          <p:grpSpPr bwMode="auto">
            <a:xfrm>
              <a:off x="406400" y="2958827"/>
              <a:ext cx="7785100" cy="1348061"/>
              <a:chOff x="406400" y="2946127"/>
              <a:chExt cx="7785100" cy="1348061"/>
            </a:xfrm>
          </p:grpSpPr>
          <p:sp>
            <p:nvSpPr>
              <p:cNvPr id="3089" name="Text Box 5"/>
              <p:cNvSpPr txBox="1">
                <a:spLocks noChangeArrowheads="1"/>
              </p:cNvSpPr>
              <p:nvPr/>
            </p:nvSpPr>
            <p:spPr bwMode="auto">
              <a:xfrm>
                <a:off x="406400" y="2946127"/>
                <a:ext cx="7785100" cy="1348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有解时：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en-US" b="1" dirty="0"/>
                  <a:t>⊙</a:t>
                </a:r>
                <a:r>
                  <a:rPr lang="zh-CN" altLang="en-US" b="1" dirty="0"/>
                  <a:t> </a:t>
                </a:r>
                <a:r>
                  <a:rPr lang="en-US" altLang="zh-CN" b="1" i="1" dirty="0">
                    <a:solidFill>
                      <a:srgbClr val="7030A0"/>
                    </a:solidFill>
                  </a:rPr>
                  <a:t>G 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半正定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                                   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KKT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点即为全局极小点</a:t>
                </a:r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l"/>
                </a:pPr>
                <a:r>
                  <a:rPr lang="en-US" altLang="zh-CN" b="1" dirty="0"/>
                  <a:t> </a:t>
                </a:r>
                <a:r>
                  <a:rPr lang="zh-CN" altLang="en-US" b="1" dirty="0"/>
                  <a:t> </a:t>
                </a:r>
                <a:r>
                  <a:rPr lang="en-US" altLang="zh-CN" b="1" i="1" dirty="0">
                    <a:solidFill>
                      <a:srgbClr val="7030A0"/>
                    </a:solidFill>
                  </a:rPr>
                  <a:t>G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  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正 定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：有唯一的极小点</a:t>
                </a:r>
              </a:p>
            </p:txBody>
          </p:sp>
          <p:sp>
            <p:nvSpPr>
              <p:cNvPr id="3090" name="Text Box 8"/>
              <p:cNvSpPr txBox="1">
                <a:spLocks noChangeArrowheads="1"/>
              </p:cNvSpPr>
              <p:nvPr/>
            </p:nvSpPr>
            <p:spPr bwMode="auto">
              <a:xfrm>
                <a:off x="2925763" y="3449638"/>
                <a:ext cx="12144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凸规划</a:t>
                </a:r>
              </a:p>
            </p:txBody>
          </p:sp>
        </p:grpSp>
        <p:sp>
          <p:nvSpPr>
            <p:cNvPr id="3087" name="AutoShape 9"/>
            <p:cNvSpPr>
              <a:spLocks noChangeArrowheads="1"/>
            </p:cNvSpPr>
            <p:nvPr/>
          </p:nvSpPr>
          <p:spPr bwMode="auto">
            <a:xfrm>
              <a:off x="2112963" y="3665538"/>
              <a:ext cx="795337" cy="46037"/>
            </a:xfrm>
            <a:prstGeom prst="rightArrow">
              <a:avLst>
                <a:gd name="adj1" fmla="val 50000"/>
                <a:gd name="adj2" fmla="val 5253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AutoShape 9"/>
            <p:cNvSpPr>
              <a:spLocks noChangeArrowheads="1"/>
            </p:cNvSpPr>
            <p:nvPr/>
          </p:nvSpPr>
          <p:spPr bwMode="auto">
            <a:xfrm>
              <a:off x="4017963" y="3665538"/>
              <a:ext cx="795337" cy="46037"/>
            </a:xfrm>
            <a:prstGeom prst="rightArrow">
              <a:avLst>
                <a:gd name="adj1" fmla="val 50000"/>
                <a:gd name="adj2" fmla="val 5253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698500" y="5384800"/>
            <a:ext cx="6337300" cy="904875"/>
            <a:chOff x="393700" y="4686312"/>
            <a:chExt cx="6337300" cy="904851"/>
          </a:xfrm>
        </p:grpSpPr>
        <p:sp>
          <p:nvSpPr>
            <p:cNvPr id="3083" name="Text Box 5"/>
            <p:cNvSpPr txBox="1">
              <a:spLocks noChangeArrowheads="1"/>
            </p:cNvSpPr>
            <p:nvPr/>
          </p:nvSpPr>
          <p:spPr bwMode="auto">
            <a:xfrm>
              <a:off x="393700" y="4686312"/>
              <a:ext cx="6337300" cy="90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 dirty="0"/>
                <a:t>⊙</a:t>
              </a:r>
              <a:r>
                <a:rPr lang="zh-CN" altLang="en-US" b="1" dirty="0"/>
                <a:t>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G </a:t>
              </a:r>
              <a:r>
                <a:rPr lang="zh-CN" altLang="en-US" b="1" dirty="0">
                  <a:solidFill>
                    <a:schemeClr val="tx1"/>
                  </a:solidFill>
                </a:rPr>
                <a:t>不定          可能存在不是全局解的局部解          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                          找全局解是</a:t>
              </a:r>
              <a:r>
                <a:rPr lang="en-US" altLang="zh-CN" b="1" dirty="0">
                  <a:solidFill>
                    <a:schemeClr val="tx1"/>
                  </a:solidFill>
                </a:rPr>
                <a:t>NP-</a:t>
              </a:r>
              <a:r>
                <a:rPr lang="zh-CN" altLang="en-US" b="1" dirty="0">
                  <a:solidFill>
                    <a:schemeClr val="tx1"/>
                  </a:solidFill>
                </a:rPr>
                <a:t>难问题</a:t>
              </a:r>
            </a:p>
          </p:txBody>
        </p:sp>
        <p:sp>
          <p:nvSpPr>
            <p:cNvPr id="3084" name="AutoShape 9"/>
            <p:cNvSpPr>
              <a:spLocks noChangeArrowheads="1"/>
            </p:cNvSpPr>
            <p:nvPr/>
          </p:nvSpPr>
          <p:spPr bwMode="auto">
            <a:xfrm>
              <a:off x="1706788" y="5367338"/>
              <a:ext cx="693512" cy="45719"/>
            </a:xfrm>
            <a:prstGeom prst="rightArrow">
              <a:avLst>
                <a:gd name="adj1" fmla="val 50000"/>
                <a:gd name="adj2" fmla="val 52887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AutoShape 9"/>
            <p:cNvSpPr>
              <a:spLocks noChangeArrowheads="1"/>
            </p:cNvSpPr>
            <p:nvPr/>
          </p:nvSpPr>
          <p:spPr bwMode="auto">
            <a:xfrm>
              <a:off x="1846488" y="4897438"/>
              <a:ext cx="655412" cy="45719"/>
            </a:xfrm>
            <a:prstGeom prst="rightArrow">
              <a:avLst>
                <a:gd name="adj1" fmla="val 50000"/>
                <a:gd name="adj2" fmla="val 52889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19150" y="330200"/>
            <a:ext cx="7715250" cy="73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二次规划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大黑体" charset="-122"/>
              </a:rPr>
              <a:t>(quadratic programming)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大黑体" charset="-122"/>
            </a:endParaRPr>
          </a:p>
        </p:txBody>
      </p:sp>
      <p:pic>
        <p:nvPicPr>
          <p:cNvPr id="307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43050"/>
            <a:ext cx="49022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35100" y="298450"/>
            <a:ext cx="657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积极集法－算法的原理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)</a:t>
            </a: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723900" y="904240"/>
            <a:ext cx="704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对积极集的初始猜测不断修正，直到得到正确的！</a:t>
            </a:r>
          </a:p>
        </p:txBody>
      </p: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825500" y="3733800"/>
            <a:ext cx="7383463" cy="457200"/>
            <a:chOff x="825500" y="3340100"/>
            <a:chExt cx="7383463" cy="457200"/>
          </a:xfrm>
        </p:grpSpPr>
        <p:sp>
          <p:nvSpPr>
            <p:cNvPr id="20490" name="Text Box 15"/>
            <p:cNvSpPr txBox="1">
              <a:spLocks noChangeArrowheads="1"/>
            </p:cNvSpPr>
            <p:nvPr/>
          </p:nvSpPr>
          <p:spPr bwMode="auto">
            <a:xfrm>
              <a:off x="825500" y="3340100"/>
              <a:ext cx="1397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  <p:pic>
          <p:nvPicPr>
            <p:cNvPr id="20491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38" y="3340100"/>
              <a:ext cx="691832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746250" y="4483100"/>
            <a:ext cx="6026150" cy="947738"/>
            <a:chOff x="1746250" y="3968750"/>
            <a:chExt cx="6496050" cy="1068388"/>
          </a:xfrm>
        </p:grpSpPr>
        <p:pic>
          <p:nvPicPr>
            <p:cNvPr id="2048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250" y="3968750"/>
              <a:ext cx="4629150" cy="106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Box 10"/>
            <p:cNvSpPr txBox="1">
              <a:spLocks noChangeArrowheads="1"/>
            </p:cNvSpPr>
            <p:nvPr/>
          </p:nvSpPr>
          <p:spPr bwMode="auto">
            <a:xfrm>
              <a:off x="7112000" y="4241800"/>
              <a:ext cx="11303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(8.2.1)</a:t>
              </a:r>
              <a:endParaRPr lang="zh-CN" altLang="en-US" b="1"/>
            </a:p>
          </p:txBody>
        </p:sp>
      </p:grpSp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68563"/>
            <a:ext cx="434816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24336" y="5552705"/>
                <a:ext cx="4705006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记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(8.2.1)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的解为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，乘子为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36" y="5552705"/>
                <a:ext cx="4705006" cy="476990"/>
              </a:xfrm>
              <a:prstGeom prst="rect">
                <a:avLst/>
              </a:prstGeom>
              <a:blipFill rotWithShape="1">
                <a:blip r:embed="rId6"/>
                <a:stretch>
                  <a:fillRect l="-2075" t="-11538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06120" y="1303635"/>
            <a:ext cx="704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为描述简单，现在假设问题是</a:t>
            </a:r>
            <a:r>
              <a:rPr lang="zh-CN" altLang="en-US" b="1" dirty="0">
                <a:solidFill>
                  <a:srgbClr val="7030A0"/>
                </a:solidFill>
              </a:rPr>
              <a:t>凸二次规划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38344D-6031-43E4-A41C-8E2765DC1CD7}"/>
              </a:ext>
            </a:extLst>
          </p:cNvPr>
          <p:cNvGrpSpPr/>
          <p:nvPr/>
        </p:nvGrpSpPr>
        <p:grpSpPr>
          <a:xfrm>
            <a:off x="723900" y="1705531"/>
            <a:ext cx="7871460" cy="830997"/>
            <a:chOff x="723900" y="1695371"/>
            <a:chExt cx="7871460" cy="830997"/>
          </a:xfrm>
        </p:grpSpPr>
        <p:sp>
          <p:nvSpPr>
            <p:cNvPr id="20492" name="Text Box 9"/>
            <p:cNvSpPr txBox="1">
              <a:spLocks noChangeArrowheads="1"/>
            </p:cNvSpPr>
            <p:nvPr/>
          </p:nvSpPr>
          <p:spPr bwMode="auto">
            <a:xfrm>
              <a:off x="723900" y="1695371"/>
              <a:ext cx="787146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b="1" dirty="0">
                  <a:solidFill>
                    <a:schemeClr val="tx1"/>
                  </a:solidFill>
                </a:rPr>
                <a:t>考虑第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k </a:t>
              </a:r>
              <a:r>
                <a:rPr lang="zh-CN" altLang="en-US" b="1" dirty="0">
                  <a:solidFill>
                    <a:schemeClr val="tx1"/>
                  </a:solidFill>
                </a:rPr>
                <a:t>次迭代：</a:t>
              </a:r>
              <a:r>
                <a:rPr lang="en-US" altLang="zh-CN" b="1" i="1" dirty="0">
                  <a:solidFill>
                    <a:schemeClr val="tx1"/>
                  </a:solidFill>
                </a:rPr>
                <a:t> x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) </a:t>
              </a:r>
              <a:r>
                <a:rPr lang="zh-CN" altLang="en-US" b="1" dirty="0">
                  <a:solidFill>
                    <a:schemeClr val="tx1"/>
                  </a:solidFill>
                </a:rPr>
                <a:t>是</a:t>
              </a:r>
              <a:r>
                <a:rPr lang="zh-CN" altLang="en-US" b="1" dirty="0">
                  <a:solidFill>
                    <a:srgbClr val="7030A0"/>
                  </a:solidFill>
                </a:rPr>
                <a:t>可行点</a:t>
              </a:r>
              <a:r>
                <a:rPr lang="zh-CN" altLang="en-US" b="1" dirty="0">
                  <a:solidFill>
                    <a:schemeClr val="tx1"/>
                  </a:solidFill>
                </a:rPr>
                <a:t>， 设     是积极集，要求     包含所有等式约束指标</a:t>
              </a:r>
              <a:r>
                <a:rPr lang="en-US" altLang="zh-CN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2049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454" y="1810067"/>
              <a:ext cx="360931" cy="25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id="{088078D5-F7D2-47E1-8D30-4FCC4F55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783" y="2176856"/>
              <a:ext cx="360931" cy="25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3C660B-3EAC-4FCA-B016-DF74CA96DDA8}"/>
              </a:ext>
            </a:extLst>
          </p:cNvPr>
          <p:cNvGrpSpPr/>
          <p:nvPr/>
        </p:nvGrpSpPr>
        <p:grpSpPr>
          <a:xfrm>
            <a:off x="1330960" y="5316677"/>
            <a:ext cx="7620000" cy="1200329"/>
            <a:chOff x="1330960" y="5316677"/>
            <a:chExt cx="7620000" cy="1200329"/>
          </a:xfrm>
        </p:grpSpPr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330960" y="5316677"/>
              <a:ext cx="76200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1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令                           ，求解</a:t>
              </a:r>
              <a:r>
                <a:rPr lang="en-US" altLang="zh-CN" b="1" dirty="0">
                  <a:solidFill>
                    <a:schemeClr val="tx1"/>
                  </a:solidFill>
                </a:rPr>
                <a:t>EQP</a:t>
              </a:r>
              <a:r>
                <a:rPr lang="zh-CN" altLang="en-US" b="1" dirty="0">
                  <a:solidFill>
                    <a:schemeClr val="tx1"/>
                  </a:solidFill>
                </a:rPr>
                <a:t>子问题</a:t>
              </a:r>
              <a:r>
                <a:rPr lang="en-US" altLang="zh-CN" b="1" dirty="0">
                  <a:solidFill>
                    <a:schemeClr val="tx1"/>
                  </a:solidFill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</a:rPr>
                <a:t>得</a:t>
              </a:r>
              <a:r>
                <a:rPr lang="en-US" altLang="zh-CN" b="1" i="1" dirty="0">
                  <a:solidFill>
                    <a:schemeClr val="tx1"/>
                  </a:solidFill>
                </a:rPr>
                <a:t>s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)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</a:rPr>
                <a:t>习题</a:t>
              </a:r>
              <a:r>
                <a:rPr lang="en-US" altLang="zh-CN" b="1" dirty="0">
                  <a:solidFill>
                    <a:schemeClr val="tx1"/>
                  </a:solidFill>
                </a:rPr>
                <a:t>8.10</a:t>
              </a:r>
              <a:r>
                <a:rPr lang="zh-CN" altLang="en-US" b="1" dirty="0">
                  <a:solidFill>
                    <a:schemeClr val="tx1"/>
                  </a:solidFill>
                </a:rPr>
                <a:t>，</a:t>
              </a:r>
              <a:r>
                <a:rPr lang="en-US" altLang="zh-CN" b="1" i="1" dirty="0">
                  <a:solidFill>
                    <a:schemeClr val="tx1"/>
                  </a:solidFill>
                </a:rPr>
                <a:t>s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是原始问题的下降可行方向，</a:t>
              </a:r>
              <a:r>
                <a:rPr lang="en-US" altLang="zh-CN" b="1" dirty="0">
                  <a:solidFill>
                    <a:schemeClr val="tx1"/>
                  </a:solidFill>
                </a:rPr>
                <a:t>)  </a:t>
              </a:r>
              <a:r>
                <a:rPr lang="zh-CN" altLang="en-US" b="1" dirty="0">
                  <a:solidFill>
                    <a:schemeClr val="tx1"/>
                  </a:solidFill>
                </a:rPr>
                <a:t>以</a:t>
              </a:r>
              <a:r>
                <a:rPr lang="en-US" altLang="zh-CN" b="1" i="1" dirty="0">
                  <a:solidFill>
                    <a:schemeClr val="tx1"/>
                  </a:solidFill>
                </a:rPr>
                <a:t>s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作为搜素方向</a:t>
              </a:r>
              <a:r>
                <a:rPr lang="en-US" altLang="zh-CN" b="1" i="1" dirty="0">
                  <a:solidFill>
                    <a:schemeClr val="tx1"/>
                  </a:solidFill>
                </a:rPr>
                <a:t>p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) </a:t>
              </a:r>
              <a:r>
                <a:rPr lang="zh-CN" altLang="en-US" b="1" dirty="0">
                  <a:solidFill>
                    <a:schemeClr val="tx1"/>
                  </a:solidFill>
                </a:rPr>
                <a:t>，沿</a:t>
              </a:r>
              <a:r>
                <a:rPr lang="en-US" altLang="zh-CN" b="1" i="1" dirty="0">
                  <a:solidFill>
                    <a:schemeClr val="tx1"/>
                  </a:solidFill>
                </a:rPr>
                <a:t>p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作线搜索</a:t>
              </a:r>
              <a:r>
                <a:rPr lang="en-US" altLang="zh-CN" b="1" dirty="0">
                  <a:solidFill>
                    <a:schemeClr val="tx1"/>
                  </a:solidFill>
                </a:rPr>
                <a:t>.</a:t>
              </a:r>
              <a:endParaRPr lang="zh-CN" altLang="en-US" b="1" baseline="30000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710" y="5365930"/>
              <a:ext cx="2000250" cy="405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09700" y="319088"/>
            <a:ext cx="657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积极集法－算法的原理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)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1079500" y="2938463"/>
            <a:ext cx="689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/>
              <a:t>⊙</a:t>
            </a:r>
            <a:r>
              <a:rPr lang="zh-CN" altLang="en-US" b="1"/>
              <a:t> 与</a:t>
            </a:r>
            <a:r>
              <a:rPr lang="zh-CN" altLang="en-US" b="1">
                <a:solidFill>
                  <a:srgbClr val="7030A0"/>
                </a:solidFill>
              </a:rPr>
              <a:t>不等式约束</a:t>
            </a:r>
            <a:r>
              <a:rPr lang="zh-CN" altLang="en-US" b="1">
                <a:solidFill>
                  <a:schemeClr val="tx1"/>
                </a:solidFill>
              </a:rPr>
              <a:t>对应的乘子均</a:t>
            </a:r>
            <a:r>
              <a:rPr lang="zh-CN" altLang="en-US" b="1">
                <a:solidFill>
                  <a:srgbClr val="7030A0"/>
                </a:solidFill>
              </a:rPr>
              <a:t>非负</a:t>
            </a:r>
            <a:r>
              <a:rPr lang="zh-CN" altLang="en-US" b="1">
                <a:solidFill>
                  <a:schemeClr val="tx1"/>
                </a:solidFill>
              </a:rPr>
              <a:t>，即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Text Box 5"/>
              <p:cNvSpPr txBox="1">
                <a:spLocks noChangeArrowheads="1"/>
              </p:cNvSpPr>
              <p:nvPr/>
            </p:nvSpPr>
            <p:spPr bwMode="auto">
              <a:xfrm>
                <a:off x="660400" y="914836"/>
                <a:ext cx="7327900" cy="493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zh-CN" b="1" dirty="0"/>
                  <a:t>◎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="1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i="1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b="1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是当前等式约束问题的解，即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0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0" y="914836"/>
                <a:ext cx="7327900" cy="493277"/>
              </a:xfrm>
              <a:prstGeom prst="rect">
                <a:avLst/>
              </a:prstGeom>
              <a:blipFill rotWithShape="1">
                <a:blip r:embed="rId3"/>
                <a:stretch>
                  <a:fillRect l="-1248" t="-6173" b="-28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1104900" y="4762500"/>
            <a:ext cx="7226300" cy="614363"/>
            <a:chOff x="1104900" y="4762500"/>
            <a:chExt cx="7226300" cy="614363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1104900" y="4787900"/>
              <a:ext cx="7226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 dirty="0"/>
                <a:t>⊙  </a:t>
              </a:r>
              <a:r>
                <a:rPr lang="zh-CN" altLang="en-US" b="1" dirty="0">
                  <a:solidFill>
                    <a:schemeClr val="tx1"/>
                  </a:solidFill>
                </a:rPr>
                <a:t>否则，设                                        ，有    </a:t>
              </a:r>
            </a:p>
          </p:txBody>
        </p:sp>
        <p:pic>
          <p:nvPicPr>
            <p:cNvPr id="21519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575" y="4762500"/>
              <a:ext cx="2778125" cy="614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438" y="4846638"/>
              <a:ext cx="1173162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016125"/>
            <a:ext cx="3392487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977900" y="1416050"/>
            <a:ext cx="6692900" cy="461963"/>
            <a:chOff x="977900" y="1416050"/>
            <a:chExt cx="6692900" cy="461963"/>
          </a:xfrm>
        </p:grpSpPr>
        <p:sp>
          <p:nvSpPr>
            <p:cNvPr id="21516" name="Text Box 5"/>
            <p:cNvSpPr txBox="1">
              <a:spLocks noChangeArrowheads="1"/>
            </p:cNvSpPr>
            <p:nvPr/>
          </p:nvSpPr>
          <p:spPr bwMode="auto">
            <a:xfrm>
              <a:off x="977900" y="1416050"/>
              <a:ext cx="6692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设当前等式约束问题的</a:t>
              </a:r>
              <a:r>
                <a:rPr lang="en-US" altLang="zh-CN" b="1">
                  <a:solidFill>
                    <a:schemeClr val="tx1"/>
                  </a:solidFill>
                </a:rPr>
                <a:t>Lagrange</a:t>
              </a:r>
              <a:r>
                <a:rPr lang="zh-CN" altLang="en-US" b="1">
                  <a:solidFill>
                    <a:schemeClr val="tx1"/>
                  </a:solidFill>
                </a:rPr>
                <a:t>乘子是        ，即</a:t>
              </a:r>
            </a:p>
          </p:txBody>
        </p:sp>
        <p:pic>
          <p:nvPicPr>
            <p:cNvPr id="6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413" y="1471815"/>
              <a:ext cx="458787" cy="376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7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422650"/>
            <a:ext cx="31607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8" name="矩形 20"/>
          <p:cNvSpPr>
            <a:spLocks noChangeArrowheads="1"/>
          </p:cNvSpPr>
          <p:nvPr/>
        </p:nvSpPr>
        <p:spPr bwMode="auto">
          <a:xfrm>
            <a:off x="1549400" y="4054475"/>
            <a:ext cx="596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则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是原问题的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点，进而是全局解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  <a:endParaRPr lang="zh-CN" altLang="en-US"/>
          </a:p>
        </p:txBody>
      </p:sp>
      <p:sp>
        <p:nvSpPr>
          <p:cNvPr id="23563" name="TextBox 7"/>
          <p:cNvSpPr txBox="1">
            <a:spLocks noChangeArrowheads="1"/>
          </p:cNvSpPr>
          <p:nvPr/>
        </p:nvSpPr>
        <p:spPr bwMode="auto">
          <a:xfrm>
            <a:off x="4544378" y="6052820"/>
            <a:ext cx="3738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7030A0"/>
                </a:solidFill>
              </a:rPr>
              <a:t>P.158 </a:t>
            </a:r>
            <a:r>
              <a:rPr lang="zh-CN" altLang="en-US" b="1" dirty="0">
                <a:solidFill>
                  <a:srgbClr val="7030A0"/>
                </a:solidFill>
              </a:rPr>
              <a:t>页，第 </a:t>
            </a:r>
            <a:r>
              <a:rPr lang="en-US" altLang="zh-CN" b="1" dirty="0">
                <a:solidFill>
                  <a:srgbClr val="7030A0"/>
                </a:solidFill>
              </a:rPr>
              <a:t>3 </a:t>
            </a:r>
            <a:r>
              <a:rPr lang="zh-CN" altLang="en-US" b="1" dirty="0">
                <a:solidFill>
                  <a:srgbClr val="7030A0"/>
                </a:solidFill>
              </a:rPr>
              <a:t>段 </a:t>
            </a:r>
            <a:r>
              <a:rPr lang="en-US" altLang="zh-CN" b="1" dirty="0">
                <a:solidFill>
                  <a:srgbClr val="7030A0"/>
                </a:solidFill>
              </a:rPr>
              <a:t>- 6 </a:t>
            </a:r>
            <a:r>
              <a:rPr lang="zh-CN" altLang="en-US" b="1" dirty="0">
                <a:solidFill>
                  <a:srgbClr val="7030A0"/>
                </a:solidFill>
              </a:rPr>
              <a:t>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/>
      <p:bldP spid="21518" grpId="0"/>
      <p:bldP spid="235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17515" y="6242368"/>
            <a:ext cx="3438525" cy="363537"/>
            <a:chOff x="5019675" y="5754688"/>
            <a:chExt cx="3438525" cy="363537"/>
          </a:xfrm>
        </p:grpSpPr>
        <p:sp>
          <p:nvSpPr>
            <p:cNvPr id="22554" name="TextBox 32"/>
            <p:cNvSpPr txBox="1">
              <a:spLocks noChangeArrowheads="1"/>
            </p:cNvSpPr>
            <p:nvPr/>
          </p:nvSpPr>
          <p:spPr bwMode="auto">
            <a:xfrm>
              <a:off x="6172200" y="5754688"/>
              <a:ext cx="363538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,</a:t>
              </a:r>
              <a:endParaRPr lang="zh-CN" altLang="en-US" b="1"/>
            </a:p>
          </p:txBody>
        </p:sp>
        <p:grpSp>
          <p:nvGrpSpPr>
            <p:cNvPr id="22555" name="组合 2"/>
            <p:cNvGrpSpPr>
              <a:grpSpLocks/>
            </p:cNvGrpSpPr>
            <p:nvPr/>
          </p:nvGrpSpPr>
          <p:grpSpPr bwMode="auto">
            <a:xfrm>
              <a:off x="5019675" y="5815013"/>
              <a:ext cx="3438525" cy="303212"/>
              <a:chOff x="5019675" y="5815472"/>
              <a:chExt cx="3438525" cy="302661"/>
            </a:xfrm>
          </p:grpSpPr>
          <p:pic>
            <p:nvPicPr>
              <p:cNvPr id="22556" name="Picture 3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675" y="5815472"/>
                <a:ext cx="1186243" cy="286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7" name="Picture 2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161" y="5820201"/>
                <a:ext cx="1999039" cy="29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3581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23" y="5517833"/>
            <a:ext cx="2344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1409700" y="319088"/>
            <a:ext cx="657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积极集法－算法的原理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Text Box 3"/>
              <p:cNvSpPr txBox="1">
                <a:spLocks noChangeArrowheads="1"/>
              </p:cNvSpPr>
              <p:nvPr/>
            </p:nvSpPr>
            <p:spPr bwMode="auto">
              <a:xfrm>
                <a:off x="660400" y="937473"/>
                <a:ext cx="7327900" cy="476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zh-CN" b="1" dirty="0"/>
                  <a:t>◎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="1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i="1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b="1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不是当前等式约束问题的解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CN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3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0" y="937473"/>
                <a:ext cx="7327900" cy="476990"/>
              </a:xfrm>
              <a:prstGeom prst="rect">
                <a:avLst/>
              </a:prstGeom>
              <a:blipFill rotWithShape="1">
                <a:blip r:embed="rId5"/>
                <a:stretch>
                  <a:fillRect l="-1248" t="-10256" b="-3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466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/>
              <a:t>⊙ 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) </a:t>
            </a:r>
            <a:r>
              <a:rPr lang="en-US" altLang="zh-CN" b="1">
                <a:solidFill>
                  <a:schemeClr val="tx1"/>
                </a:solidFill>
              </a:rPr>
              <a:t>+ </a:t>
            </a:r>
            <a:r>
              <a:rPr lang="en-US" altLang="zh-CN" b="1" i="1">
                <a:solidFill>
                  <a:schemeClr val="tx1"/>
                </a:solidFill>
              </a:rPr>
              <a:t>s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) </a:t>
            </a:r>
            <a:r>
              <a:rPr lang="zh-CN" altLang="en-US" b="1">
                <a:solidFill>
                  <a:schemeClr val="tx1"/>
                </a:solidFill>
              </a:rPr>
              <a:t>满足其它约束条件</a:t>
            </a:r>
          </a:p>
        </p:txBody>
      </p:sp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1003300" y="3678238"/>
            <a:ext cx="7886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称取到最小值的指标  </a:t>
            </a:r>
            <a:r>
              <a:rPr lang="en-US" altLang="zh-CN" b="1" i="1"/>
              <a:t>j  </a:t>
            </a:r>
            <a:r>
              <a:rPr lang="zh-CN" altLang="en-US" b="1"/>
              <a:t>对应的约束为</a:t>
            </a:r>
            <a:r>
              <a:rPr lang="zh-CN" altLang="en-US" b="1">
                <a:solidFill>
                  <a:srgbClr val="7030A0"/>
                </a:solidFill>
              </a:rPr>
              <a:t>阻滞</a:t>
            </a:r>
            <a:r>
              <a:rPr lang="en-US" altLang="zh-CN" b="1">
                <a:solidFill>
                  <a:srgbClr val="7030A0"/>
                </a:solidFill>
              </a:rPr>
              <a:t>(blocking)</a:t>
            </a:r>
            <a:r>
              <a:rPr lang="zh-CN" altLang="en-US" b="1"/>
              <a:t>约束</a:t>
            </a: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03300" y="2247900"/>
            <a:ext cx="6248400" cy="474663"/>
            <a:chOff x="1003300" y="2400301"/>
            <a:chExt cx="6248400" cy="474364"/>
          </a:xfrm>
        </p:grpSpPr>
        <p:sp>
          <p:nvSpPr>
            <p:cNvPr id="22552" name="Text Box 8"/>
            <p:cNvSpPr txBox="1">
              <a:spLocks noChangeArrowheads="1"/>
            </p:cNvSpPr>
            <p:nvPr/>
          </p:nvSpPr>
          <p:spPr bwMode="auto">
            <a:xfrm>
              <a:off x="1003300" y="2413000"/>
              <a:ext cx="6248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 dirty="0"/>
                <a:t>⊙  </a:t>
              </a:r>
              <a:r>
                <a:rPr lang="zh-CN" altLang="en-US" b="1" dirty="0">
                  <a:solidFill>
                    <a:schemeClr val="tx1"/>
                  </a:solidFill>
                </a:rPr>
                <a:t>否则，沿方向                         找到最好点</a:t>
              </a:r>
            </a:p>
          </p:txBody>
        </p:sp>
        <p:pic>
          <p:nvPicPr>
            <p:cNvPr id="22553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075" y="2400301"/>
              <a:ext cx="1724025" cy="43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6" name="Text Box 15"/>
          <p:cNvSpPr txBox="1">
            <a:spLocks noChangeArrowheads="1"/>
          </p:cNvSpPr>
          <p:nvPr/>
        </p:nvSpPr>
        <p:spPr bwMode="auto">
          <a:xfrm>
            <a:off x="1057275" y="5506065"/>
            <a:ext cx="425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无阻滞约束时，积极集不变；</a:t>
            </a:r>
          </a:p>
        </p:txBody>
      </p:sp>
      <p:grpSp>
        <p:nvGrpSpPr>
          <p:cNvPr id="5" name="组合 22"/>
          <p:cNvGrpSpPr>
            <a:grpSpLocks/>
          </p:cNvGrpSpPr>
          <p:nvPr/>
        </p:nvGrpSpPr>
        <p:grpSpPr bwMode="auto">
          <a:xfrm>
            <a:off x="1466850" y="1790700"/>
            <a:ext cx="5886450" cy="457200"/>
            <a:chOff x="1466850" y="1790700"/>
            <a:chExt cx="5886450" cy="457200"/>
          </a:xfrm>
        </p:grpSpPr>
        <p:sp>
          <p:nvSpPr>
            <p:cNvPr id="22550" name="Text Box 7"/>
            <p:cNvSpPr txBox="1">
              <a:spLocks noChangeArrowheads="1"/>
            </p:cNvSpPr>
            <p:nvPr/>
          </p:nvSpPr>
          <p:spPr bwMode="auto">
            <a:xfrm>
              <a:off x="4508500" y="1790700"/>
              <a:ext cx="2844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，积极集保持不变</a:t>
              </a:r>
            </a:p>
          </p:txBody>
        </p:sp>
        <p:pic>
          <p:nvPicPr>
            <p:cNvPr id="22551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850" y="1808163"/>
              <a:ext cx="3143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7"/>
          <p:cNvGrpSpPr>
            <a:grpSpLocks/>
          </p:cNvGrpSpPr>
          <p:nvPr/>
        </p:nvGrpSpPr>
        <p:grpSpPr bwMode="auto">
          <a:xfrm>
            <a:off x="1522413" y="4174173"/>
            <a:ext cx="6288087" cy="476250"/>
            <a:chOff x="1522413" y="4164013"/>
            <a:chExt cx="6288087" cy="476250"/>
          </a:xfrm>
        </p:grpSpPr>
        <p:grpSp>
          <p:nvGrpSpPr>
            <p:cNvPr id="22546" name="组合 24"/>
            <p:cNvGrpSpPr>
              <a:grpSpLocks/>
            </p:cNvGrpSpPr>
            <p:nvPr/>
          </p:nvGrpSpPr>
          <p:grpSpPr bwMode="auto">
            <a:xfrm>
              <a:off x="1522413" y="4164013"/>
              <a:ext cx="6288087" cy="446087"/>
              <a:chOff x="1522413" y="4164013"/>
              <a:chExt cx="6288087" cy="446087"/>
            </a:xfrm>
          </p:grpSpPr>
          <p:pic>
            <p:nvPicPr>
              <p:cNvPr id="22548" name="Picture 2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2413" y="4164013"/>
                <a:ext cx="3722687" cy="425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9" name="Picture 2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3563" y="4210050"/>
                <a:ext cx="216693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547" name="TextBox 28"/>
            <p:cNvSpPr txBox="1">
              <a:spLocks noChangeArrowheads="1"/>
            </p:cNvSpPr>
            <p:nvPr/>
          </p:nvSpPr>
          <p:spPr bwMode="auto">
            <a:xfrm>
              <a:off x="5181600" y="4178300"/>
              <a:ext cx="393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,</a:t>
              </a:r>
              <a:endParaRPr lang="zh-CN" altLang="en-US" b="1"/>
            </a:p>
          </p:txBody>
        </p:sp>
      </p:grp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1347470" y="4691063"/>
            <a:ext cx="3917950" cy="836612"/>
            <a:chOff x="1492250" y="4687888"/>
            <a:chExt cx="3917950" cy="836612"/>
          </a:xfrm>
        </p:grpSpPr>
        <p:pic>
          <p:nvPicPr>
            <p:cNvPr id="22544" name="Picture 2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4687888"/>
              <a:ext cx="28257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5" name="Picture 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250" y="5086350"/>
              <a:ext cx="39179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23"/>
          <p:cNvGrpSpPr>
            <a:grpSpLocks/>
          </p:cNvGrpSpPr>
          <p:nvPr/>
        </p:nvGrpSpPr>
        <p:grpSpPr bwMode="auto">
          <a:xfrm>
            <a:off x="1590675" y="2663825"/>
            <a:ext cx="7007225" cy="1076325"/>
            <a:chOff x="1590675" y="2663825"/>
            <a:chExt cx="7007225" cy="1076325"/>
          </a:xfrm>
        </p:grpSpPr>
        <p:pic>
          <p:nvPicPr>
            <p:cNvPr id="22542" name="Picture 2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663825"/>
              <a:ext cx="55975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3" name="TextBox 34"/>
            <p:cNvSpPr txBox="1">
              <a:spLocks noChangeArrowheads="1"/>
            </p:cNvSpPr>
            <p:nvPr/>
          </p:nvSpPr>
          <p:spPr bwMode="auto">
            <a:xfrm>
              <a:off x="7467600" y="2870200"/>
              <a:ext cx="11303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(8.2.3)</a:t>
              </a:r>
              <a:endParaRPr lang="zh-CN" altLang="en-US" b="1"/>
            </a:p>
          </p:txBody>
        </p:sp>
      </p:grpSp>
      <p:sp>
        <p:nvSpPr>
          <p:cNvPr id="30" name="Text Box 15">
            <a:extLst>
              <a:ext uri="{FF2B5EF4-FFF2-40B4-BE49-F238E27FC236}">
                <a16:creationId xmlns:a16="http://schemas.microsoft.com/office/drawing/2014/main" id="{91211F1B-4581-46D5-8744-9081158C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4" y="5934348"/>
            <a:ext cx="49066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否则，给积极集添加一个阻滞约束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806" grpId="0"/>
      <p:bldP spid="22536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803275"/>
            <a:ext cx="7235825" cy="599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2203450" y="255588"/>
            <a:ext cx="5724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求解凸二次规划的积极集法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09538" y="1689100"/>
            <a:ext cx="747712" cy="2776538"/>
            <a:chOff x="109538" y="1689100"/>
            <a:chExt cx="747712" cy="2776538"/>
          </a:xfrm>
        </p:grpSpPr>
        <p:sp>
          <p:nvSpPr>
            <p:cNvPr id="23562" name="右大括号 2"/>
            <p:cNvSpPr>
              <a:spLocks/>
            </p:cNvSpPr>
            <p:nvPr/>
          </p:nvSpPr>
          <p:spPr bwMode="auto">
            <a:xfrm rot="10800000">
              <a:off x="368300" y="1744365"/>
              <a:ext cx="488950" cy="2721273"/>
            </a:xfrm>
            <a:prstGeom prst="rightBrace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>
              <a:off x="109538" y="1689100"/>
              <a:ext cx="554037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/>
                <a:t>CASE1</a:t>
              </a:r>
              <a:endParaRPr lang="zh-CN" altLang="en-US" b="1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4138" y="4254500"/>
            <a:ext cx="773112" cy="2205038"/>
            <a:chOff x="84137" y="4254500"/>
            <a:chExt cx="773113" cy="2205038"/>
          </a:xfrm>
        </p:grpSpPr>
        <p:sp>
          <p:nvSpPr>
            <p:cNvPr id="23560" name="右大括号 6"/>
            <p:cNvSpPr>
              <a:spLocks/>
            </p:cNvSpPr>
            <p:nvPr/>
          </p:nvSpPr>
          <p:spPr bwMode="auto">
            <a:xfrm rot="10800000">
              <a:off x="368300" y="4876800"/>
              <a:ext cx="488950" cy="1582738"/>
            </a:xfrm>
            <a:prstGeom prst="rightBrace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3561" name="TextBox 9"/>
            <p:cNvSpPr txBox="1">
              <a:spLocks noChangeArrowheads="1"/>
            </p:cNvSpPr>
            <p:nvPr/>
          </p:nvSpPr>
          <p:spPr bwMode="auto">
            <a:xfrm>
              <a:off x="84137" y="4254500"/>
              <a:ext cx="554038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/>
                <a:t>CASE2</a:t>
              </a:r>
              <a:endParaRPr lang="zh-CN" altLang="en-US" b="1"/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03450" y="1244600"/>
            <a:ext cx="2012950" cy="322263"/>
          </a:xfrm>
          <a:prstGeom prst="rect">
            <a:avLst/>
          </a:prstGeom>
          <a:solidFill>
            <a:srgbClr val="92D05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65712" y="3700502"/>
            <a:ext cx="3683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defRPr/>
            </a:pPr>
            <a:r>
              <a:rPr lang="zh-CN" altLang="en-US" sz="22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特点：可行方向法，即迭代中产生的点都是可行的，且目标值在减小！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014912" y="5492750"/>
            <a:ext cx="39385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思考问题：</a:t>
            </a:r>
            <a:endParaRPr lang="en-US" altLang="zh-CN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如何得到初始可行点？</a:t>
            </a:r>
            <a:endParaRPr lang="en-US" altLang="zh-CN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如何有效求解子问题？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33485-113B-4EFD-90C1-CDD2ABBA847E}"/>
              </a:ext>
            </a:extLst>
          </p:cNvPr>
          <p:cNvSpPr txBox="1"/>
          <p:nvPr/>
        </p:nvSpPr>
        <p:spPr>
          <a:xfrm>
            <a:off x="3027680" y="2011680"/>
            <a:ext cx="1391920" cy="3222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04900" y="139700"/>
            <a:ext cx="7467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积极集法－算例的迭代过程</a:t>
            </a:r>
            <a:endParaRPr lang="en-US" altLang="zh-CN" sz="3600" b="1" dirty="0">
              <a:solidFill>
                <a:srgbClr val="0070C0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194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" y="924560"/>
            <a:ext cx="497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" y="3024823"/>
            <a:ext cx="21780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51" y="3084512"/>
            <a:ext cx="16033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5255578" y="1551623"/>
            <a:ext cx="3590925" cy="2886075"/>
            <a:chOff x="5634038" y="3713163"/>
            <a:chExt cx="3590925" cy="2886075"/>
          </a:xfrm>
        </p:grpSpPr>
        <p:pic>
          <p:nvPicPr>
            <p:cNvPr id="1946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038" y="3713163"/>
              <a:ext cx="3590925" cy="288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7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89" y="4800600"/>
              <a:ext cx="1344611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684C583-F09B-4E7D-81D5-3BEF47CAD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" y="4832355"/>
            <a:ext cx="9011920" cy="16265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C53EBA-CDA0-4261-A3BD-78C74C5ABF67}"/>
              </a:ext>
            </a:extLst>
          </p:cNvPr>
          <p:cNvSpPr txBox="1"/>
          <p:nvPr/>
        </p:nvSpPr>
        <p:spPr>
          <a:xfrm>
            <a:off x="3769360" y="5283200"/>
            <a:ext cx="2225040" cy="52322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6612BE-A40B-4661-B950-27036371D3FC}"/>
              </a:ext>
            </a:extLst>
          </p:cNvPr>
          <p:cNvSpPr txBox="1"/>
          <p:nvPr/>
        </p:nvSpPr>
        <p:spPr>
          <a:xfrm>
            <a:off x="2667000" y="5825342"/>
            <a:ext cx="1102360" cy="260384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823A8D-0451-4BF1-AEF0-A29B850571E5}"/>
              </a:ext>
            </a:extLst>
          </p:cNvPr>
          <p:cNvSpPr txBox="1"/>
          <p:nvPr/>
        </p:nvSpPr>
        <p:spPr>
          <a:xfrm>
            <a:off x="2656840" y="6127016"/>
            <a:ext cx="3337560" cy="270297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57872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</a:rPr>
              <a:t>需要确定</a:t>
            </a: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初始可行点</a:t>
            </a:r>
            <a:r>
              <a:rPr kumimoji="0" lang="zh-CN" altLang="en-US" b="1">
                <a:solidFill>
                  <a:srgbClr val="7030A0"/>
                </a:solidFill>
              </a:rPr>
              <a:t>－－比如人工变量法！</a:t>
            </a: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539750" y="2022475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</a:rPr>
              <a:t>在恰当的假定下可证明－－</a:t>
            </a:r>
            <a:r>
              <a:rPr kumimoji="0" lang="zh-CN" altLang="en-US" b="1">
                <a:solidFill>
                  <a:srgbClr val="7030A0"/>
                </a:solidFill>
              </a:rPr>
              <a:t>算法有限步找到解！</a:t>
            </a: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539750" y="2509838"/>
            <a:ext cx="499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可以推广来求解非凸二次规划</a:t>
            </a:r>
            <a:endParaRPr kumimoji="0" lang="zh-CN" altLang="en-US" b="1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358900" y="319088"/>
            <a:ext cx="657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积极集法－进一步说明</a:t>
            </a: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565150" y="3487738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1"/>
                </a:solidFill>
                <a:latin typeface="宋体" pitchFamily="2" charset="-122"/>
              </a:rPr>
              <a:t>⊙ </a:t>
            </a:r>
            <a:r>
              <a:rPr kumimoji="0" lang="zh-CN" altLang="en-US" b="1" dirty="0">
                <a:solidFill>
                  <a:schemeClr val="tx1"/>
                </a:solidFill>
                <a:latin typeface="宋体" pitchFamily="2" charset="-122"/>
              </a:rPr>
              <a:t>迭代次数有可能超过不等式约束的个数</a:t>
            </a:r>
            <a:endParaRPr kumimoji="0" lang="zh-CN" altLang="en-US" b="1" dirty="0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552450" y="3017838"/>
            <a:ext cx="756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1"/>
                </a:solidFill>
                <a:latin typeface="宋体" pitchFamily="2" charset="-122"/>
              </a:rPr>
              <a:t>⊙ </a:t>
            </a:r>
            <a:r>
              <a:rPr kumimoji="0" lang="zh-CN" altLang="en-US" b="1" dirty="0">
                <a:solidFill>
                  <a:schemeClr val="tx1"/>
                </a:solidFill>
                <a:latin typeface="宋体" pitchFamily="2" charset="-122"/>
              </a:rPr>
              <a:t>选取初试积极集时，要求积极约束的梯度线性无关</a:t>
            </a:r>
            <a:endParaRPr kumimoji="0" lang="zh-CN" altLang="en-US" b="1" dirty="0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EE7DC4-4325-4953-9100-813BB2D1A44E}"/>
              </a:ext>
            </a:extLst>
          </p:cNvPr>
          <p:cNvSpPr txBox="1"/>
          <p:nvPr/>
        </p:nvSpPr>
        <p:spPr>
          <a:xfrm>
            <a:off x="816610" y="447709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EQP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子问题的核心：等式约束的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分解；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相邻两个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EQP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，后一个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EQP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的等式约束系数矩阵比前一个的等式约束系数矩阵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多一列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少一列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分解得到新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EQP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约束系数矩阵的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分解！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659C3D3-DC3B-453B-B318-C282CBA10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" y="3914458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⊙ EQP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子问题的有效求解</a:t>
            </a:r>
            <a:endParaRPr kumimoji="0" lang="zh-CN" altLang="en-US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8" grpId="0"/>
      <p:bldP spid="731139" grpId="0"/>
      <p:bldP spid="731140" grpId="0"/>
      <p:bldP spid="731143" grpId="0"/>
      <p:bldP spid="731144" grpId="0"/>
      <p:bldP spid="2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5613400" y="1727200"/>
            <a:ext cx="3263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解的情况：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无可行解、无界、有解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21300" y="901700"/>
            <a:ext cx="331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</a:rPr>
              <a:t>f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 </a:t>
            </a:r>
            <a:r>
              <a:rPr lang="zh-CN" altLang="en-US" b="1">
                <a:solidFill>
                  <a:schemeClr val="tx1"/>
                </a:solidFill>
              </a:rPr>
              <a:t>是 </a:t>
            </a:r>
            <a:r>
              <a:rPr lang="en-US" altLang="zh-CN" b="1" i="1">
                <a:solidFill>
                  <a:schemeClr val="tx1"/>
                </a:solidFill>
              </a:rPr>
              <a:t>n </a:t>
            </a:r>
            <a:r>
              <a:rPr lang="zh-CN" altLang="en-US" b="1">
                <a:solidFill>
                  <a:schemeClr val="tx1"/>
                </a:solidFill>
              </a:rPr>
              <a:t>元函数；</a:t>
            </a:r>
            <a:r>
              <a:rPr lang="en-US" altLang="zh-CN" b="1" i="1"/>
              <a:t>a</a:t>
            </a:r>
            <a:r>
              <a:rPr lang="en-US" altLang="zh-CN" b="1" i="1" baseline="-25000"/>
              <a:t>i </a:t>
            </a:r>
            <a:r>
              <a:rPr lang="en-US" altLang="zh-CN" b="1" i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是 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维常向量；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 i="1" baseline="-25000">
                <a:solidFill>
                  <a:schemeClr val="tx1"/>
                </a:solidFill>
              </a:rPr>
              <a:t>i</a:t>
            </a:r>
            <a:r>
              <a:rPr lang="zh-CN" altLang="en-US" b="1" i="1" baseline="-25000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是常数</a:t>
            </a: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469900" y="2336800"/>
            <a:ext cx="8509000" cy="1347788"/>
            <a:chOff x="495300" y="2590800"/>
            <a:chExt cx="8509000" cy="1348061"/>
          </a:xfrm>
        </p:grpSpPr>
        <p:sp>
          <p:nvSpPr>
            <p:cNvPr id="25621" name="Text Box 5"/>
            <p:cNvSpPr txBox="1">
              <a:spLocks noChangeArrowheads="1"/>
            </p:cNvSpPr>
            <p:nvPr/>
          </p:nvSpPr>
          <p:spPr bwMode="auto">
            <a:xfrm>
              <a:off x="495300" y="2590800"/>
              <a:ext cx="8509000" cy="1348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有解时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/>
                <a:t>⊙</a:t>
              </a:r>
              <a:r>
                <a:rPr lang="zh-CN" altLang="en-US" b="1"/>
                <a:t> </a:t>
              </a:r>
              <a:r>
                <a:rPr lang="en-US" altLang="zh-CN" b="1" i="1">
                  <a:solidFill>
                    <a:schemeClr val="tx1"/>
                  </a:solidFill>
                </a:rPr>
                <a:t>f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) </a:t>
              </a:r>
              <a:r>
                <a:rPr lang="zh-CN" altLang="en-US" b="1">
                  <a:solidFill>
                    <a:schemeClr val="tx1"/>
                  </a:solidFill>
                </a:rPr>
                <a:t>是凸函数            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KKT</a:t>
              </a:r>
              <a:r>
                <a:rPr lang="zh-CN" altLang="en-US" b="1">
                  <a:solidFill>
                    <a:schemeClr val="tx1"/>
                  </a:solidFill>
                </a:rPr>
                <a:t>点即为全局极小点</a:t>
              </a:r>
            </a:p>
            <a:p>
              <a:pPr lvl="1">
                <a:spcBef>
                  <a:spcPct val="20000"/>
                </a:spcBef>
                <a:buFont typeface="Wingdings" pitchFamily="2" charset="2"/>
                <a:buChar char="l"/>
              </a:pPr>
              <a:r>
                <a:rPr lang="en-US" altLang="zh-CN" b="1"/>
                <a:t> </a:t>
              </a:r>
              <a:r>
                <a:rPr lang="en-US" altLang="zh-CN" b="1" i="1">
                  <a:solidFill>
                    <a:schemeClr val="tx1"/>
                  </a:solidFill>
                </a:rPr>
                <a:t>f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) </a:t>
              </a:r>
              <a:r>
                <a:rPr lang="zh-CN" altLang="en-US" b="1">
                  <a:solidFill>
                    <a:schemeClr val="tx1"/>
                  </a:solidFill>
                </a:rPr>
                <a:t>严格凸</a:t>
              </a:r>
              <a:r>
                <a:rPr lang="en-US" altLang="zh-CN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</a:rPr>
                <a:t>：有唯一的极小点</a:t>
              </a:r>
            </a:p>
          </p:txBody>
        </p:sp>
        <p:sp>
          <p:nvSpPr>
            <p:cNvPr id="25622" name="AutoShape 9"/>
            <p:cNvSpPr>
              <a:spLocks noChangeArrowheads="1"/>
            </p:cNvSpPr>
            <p:nvPr/>
          </p:nvSpPr>
          <p:spPr bwMode="auto">
            <a:xfrm>
              <a:off x="2786288" y="3259138"/>
              <a:ext cx="795112" cy="45719"/>
            </a:xfrm>
            <a:prstGeom prst="rightArrow">
              <a:avLst>
                <a:gd name="adj1" fmla="val 50000"/>
                <a:gd name="adj2" fmla="val 5289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AutoShape 9"/>
            <p:cNvSpPr>
              <a:spLocks noChangeArrowheads="1"/>
            </p:cNvSpPr>
            <p:nvPr/>
          </p:nvSpPr>
          <p:spPr bwMode="auto">
            <a:xfrm>
              <a:off x="4615088" y="3259138"/>
              <a:ext cx="795112" cy="45719"/>
            </a:xfrm>
            <a:prstGeom prst="rightArrow">
              <a:avLst>
                <a:gd name="adj1" fmla="val 50000"/>
                <a:gd name="adj2" fmla="val 5289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Text Box 8"/>
            <p:cNvSpPr txBox="1">
              <a:spLocks noChangeArrowheads="1"/>
            </p:cNvSpPr>
            <p:nvPr/>
          </p:nvSpPr>
          <p:spPr bwMode="auto">
            <a:xfrm>
              <a:off x="3522175" y="3017838"/>
              <a:ext cx="1214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凸规划</a:t>
              </a:r>
            </a:p>
          </p:txBody>
        </p:sp>
      </p:grp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495300" y="3708400"/>
            <a:ext cx="7912100" cy="904875"/>
            <a:chOff x="495300" y="3708400"/>
            <a:chExt cx="7912100" cy="904851"/>
          </a:xfrm>
        </p:grpSpPr>
        <p:sp>
          <p:nvSpPr>
            <p:cNvPr id="25618" name="Text Box 5"/>
            <p:cNvSpPr txBox="1">
              <a:spLocks noChangeArrowheads="1"/>
            </p:cNvSpPr>
            <p:nvPr/>
          </p:nvSpPr>
          <p:spPr bwMode="auto">
            <a:xfrm>
              <a:off x="495300" y="3708400"/>
              <a:ext cx="7912100" cy="90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/>
                <a:t>⊙</a:t>
              </a:r>
              <a:r>
                <a:rPr lang="zh-CN" altLang="en-US" b="1"/>
                <a:t> </a:t>
              </a:r>
              <a:r>
                <a:rPr lang="en-US" altLang="zh-CN" b="1" i="1">
                  <a:solidFill>
                    <a:schemeClr val="tx1"/>
                  </a:solidFill>
                </a:rPr>
                <a:t>f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)</a:t>
              </a:r>
              <a:r>
                <a:rPr lang="zh-CN" altLang="en-US" b="1">
                  <a:solidFill>
                    <a:schemeClr val="tx1"/>
                  </a:solidFill>
                </a:rPr>
                <a:t> 是非凸函数           可能存在不是全局解的局部解           </a:t>
              </a:r>
              <a:endParaRPr lang="en-US" altLang="zh-CN" b="1">
                <a:solidFill>
                  <a:schemeClr val="tx1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                          找全局解是</a:t>
              </a:r>
              <a:r>
                <a:rPr lang="en-US" altLang="zh-CN" b="1">
                  <a:solidFill>
                    <a:schemeClr val="tx1"/>
                  </a:solidFill>
                </a:rPr>
                <a:t>NP-</a:t>
              </a:r>
              <a:r>
                <a:rPr lang="zh-CN" altLang="en-US" b="1">
                  <a:solidFill>
                    <a:schemeClr val="tx1"/>
                  </a:solidFill>
                </a:rPr>
                <a:t>难问题</a:t>
              </a:r>
            </a:p>
          </p:txBody>
        </p:sp>
        <p:sp>
          <p:nvSpPr>
            <p:cNvPr id="25619" name="AutoShape 9"/>
            <p:cNvSpPr>
              <a:spLocks noChangeArrowheads="1"/>
            </p:cNvSpPr>
            <p:nvPr/>
          </p:nvSpPr>
          <p:spPr bwMode="auto">
            <a:xfrm>
              <a:off x="1738020" y="4389438"/>
              <a:ext cx="743545" cy="45719"/>
            </a:xfrm>
            <a:prstGeom prst="rightArrow">
              <a:avLst>
                <a:gd name="adj1" fmla="val 50000"/>
                <a:gd name="adj2" fmla="val 5288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AutoShape 9"/>
            <p:cNvSpPr>
              <a:spLocks noChangeArrowheads="1"/>
            </p:cNvSpPr>
            <p:nvPr/>
          </p:nvSpPr>
          <p:spPr bwMode="auto">
            <a:xfrm>
              <a:off x="3061798" y="3944938"/>
              <a:ext cx="702696" cy="45719"/>
            </a:xfrm>
            <a:prstGeom prst="rightArrow">
              <a:avLst>
                <a:gd name="adj1" fmla="val 50000"/>
                <a:gd name="adj2" fmla="val 52890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819150" y="190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线性等式约束规划</a:t>
            </a:r>
          </a:p>
        </p:txBody>
      </p: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495300" y="4648200"/>
            <a:ext cx="8407400" cy="461963"/>
            <a:chOff x="495300" y="5295900"/>
            <a:chExt cx="8407400" cy="461665"/>
          </a:xfrm>
        </p:grpSpPr>
        <p:sp>
          <p:nvSpPr>
            <p:cNvPr id="25614" name="TextBox 19"/>
            <p:cNvSpPr txBox="1">
              <a:spLocks noChangeArrowheads="1"/>
            </p:cNvSpPr>
            <p:nvPr/>
          </p:nvSpPr>
          <p:spPr bwMode="auto">
            <a:xfrm>
              <a:off x="495300" y="5295900"/>
              <a:ext cx="840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构造矩阵           ，使得                                       且             非奇异</a:t>
              </a:r>
            </a:p>
          </p:txBody>
        </p:sp>
        <p:pic>
          <p:nvPicPr>
            <p:cNvPr id="256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63" y="5345784"/>
              <a:ext cx="731837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4" y="5358627"/>
              <a:ext cx="2833686" cy="354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650" y="5372099"/>
              <a:ext cx="946150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60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074738"/>
            <a:ext cx="3692525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5762625"/>
            <a:ext cx="48069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61000" y="5557838"/>
            <a:ext cx="3314700" cy="1055687"/>
            <a:chOff x="5461000" y="5557838"/>
            <a:chExt cx="3314700" cy="1055687"/>
          </a:xfrm>
        </p:grpSpPr>
        <p:pic>
          <p:nvPicPr>
            <p:cNvPr id="6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50" y="5557838"/>
              <a:ext cx="283845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Picture 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0" y="6153150"/>
              <a:ext cx="33147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612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5121275"/>
            <a:ext cx="24653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5321300" y="901700"/>
            <a:ext cx="331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</a:rPr>
              <a:t>f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 </a:t>
            </a:r>
            <a:r>
              <a:rPr lang="zh-CN" altLang="en-US" b="1">
                <a:solidFill>
                  <a:schemeClr val="tx1"/>
                </a:solidFill>
              </a:rPr>
              <a:t>是 </a:t>
            </a:r>
            <a:r>
              <a:rPr lang="en-US" altLang="zh-CN" b="1" i="1">
                <a:solidFill>
                  <a:schemeClr val="tx1"/>
                </a:solidFill>
              </a:rPr>
              <a:t>n </a:t>
            </a:r>
            <a:r>
              <a:rPr lang="zh-CN" altLang="en-US" b="1">
                <a:solidFill>
                  <a:schemeClr val="tx1"/>
                </a:solidFill>
              </a:rPr>
              <a:t>元函数；</a:t>
            </a:r>
            <a:r>
              <a:rPr lang="en-US" altLang="zh-CN" b="1" i="1"/>
              <a:t>a</a:t>
            </a:r>
            <a:r>
              <a:rPr lang="en-US" altLang="zh-CN" b="1" i="1" baseline="-25000"/>
              <a:t>i </a:t>
            </a:r>
            <a:r>
              <a:rPr lang="en-US" altLang="zh-CN" b="1" i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是 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维常向量；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 i="1" baseline="-25000">
                <a:solidFill>
                  <a:schemeClr val="tx1"/>
                </a:solidFill>
              </a:rPr>
              <a:t>i</a:t>
            </a:r>
            <a:r>
              <a:rPr lang="zh-CN" altLang="en-US" b="1" i="1" baseline="-25000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是常数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819150" y="190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线性约束规划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58800" y="2641600"/>
            <a:ext cx="704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对积极集的初始猜测不断修正，直到得到正确的！</a:t>
            </a:r>
          </a:p>
        </p:txBody>
      </p:sp>
      <p:grpSp>
        <p:nvGrpSpPr>
          <p:cNvPr id="2" name="组合 31"/>
          <p:cNvGrpSpPr>
            <a:grpSpLocks/>
          </p:cNvGrpSpPr>
          <p:nvPr/>
        </p:nvGrpSpPr>
        <p:grpSpPr bwMode="auto">
          <a:xfrm>
            <a:off x="520700" y="3046413"/>
            <a:ext cx="6769100" cy="461962"/>
            <a:chOff x="520700" y="3046497"/>
            <a:chExt cx="6769100" cy="461666"/>
          </a:xfrm>
        </p:grpSpPr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20700" y="3046497"/>
              <a:ext cx="676910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考虑第 </a:t>
              </a:r>
              <a:r>
                <a:rPr lang="en-US" altLang="zh-CN" b="1" i="1">
                  <a:solidFill>
                    <a:schemeClr val="tx1"/>
                  </a:solidFill>
                </a:rPr>
                <a:t>k </a:t>
              </a:r>
              <a:r>
                <a:rPr lang="zh-CN" altLang="en-US" b="1">
                  <a:solidFill>
                    <a:schemeClr val="tx1"/>
                  </a:solidFill>
                </a:rPr>
                <a:t>次迭代：</a:t>
              </a:r>
              <a:r>
                <a:rPr lang="en-US" altLang="zh-CN" b="1" i="1">
                  <a:solidFill>
                    <a:schemeClr val="tx1"/>
                  </a:solidFill>
                </a:rPr>
                <a:t> x</a:t>
              </a:r>
              <a:r>
                <a:rPr lang="en-US" altLang="zh-CN" b="1" baseline="3000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>
                  <a:solidFill>
                    <a:schemeClr val="tx1"/>
                  </a:solidFill>
                </a:rPr>
                <a:t>k</a:t>
              </a:r>
              <a:r>
                <a:rPr lang="en-US" altLang="zh-CN" b="1" baseline="30000">
                  <a:solidFill>
                    <a:schemeClr val="tx1"/>
                  </a:solidFill>
                </a:rPr>
                <a:t>) </a:t>
              </a:r>
              <a:r>
                <a:rPr lang="zh-CN" altLang="en-US" b="1">
                  <a:solidFill>
                    <a:schemeClr val="tx1"/>
                  </a:solidFill>
                </a:rPr>
                <a:t>是</a:t>
              </a:r>
              <a:r>
                <a:rPr lang="zh-CN" altLang="en-US" b="1">
                  <a:solidFill>
                    <a:srgbClr val="7030A0"/>
                  </a:solidFill>
                </a:rPr>
                <a:t>可行点</a:t>
              </a:r>
              <a:r>
                <a:rPr lang="zh-CN" altLang="en-US" b="1">
                  <a:solidFill>
                    <a:schemeClr val="tx1"/>
                  </a:solidFill>
                </a:rPr>
                <a:t>， 设     是积极集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2663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114" y="3136987"/>
              <a:ext cx="38803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63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041400"/>
            <a:ext cx="411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4500563"/>
            <a:ext cx="5340350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454400"/>
            <a:ext cx="4449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22500" y="315913"/>
            <a:ext cx="523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投资组合优化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603250" y="5313363"/>
            <a:ext cx="757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⊙ </a:t>
            </a:r>
            <a:r>
              <a:rPr kumimoji="0"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投资组合：设对第 </a:t>
            </a:r>
            <a:r>
              <a:rPr kumimoji="0" lang="en-US" altLang="zh-CN" b="1" i="1" dirty="0" err="1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altLang="zh-CN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项投资的资金投放比例为 </a:t>
            </a:r>
            <a:r>
              <a:rPr kumimoji="0" lang="en-US" altLang="zh-CN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x</a:t>
            </a:r>
            <a:r>
              <a:rPr kumimoji="0" lang="en-US" altLang="zh-CN" b="1" i="1" baseline="-250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60388" y="1631950"/>
            <a:ext cx="589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问题：对收益与风险的折衷进行建模</a:t>
            </a:r>
            <a:endParaRPr kumimoji="0" lang="zh-CN" altLang="en-US" b="1" i="1" baseline="-25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85788" y="1073150"/>
            <a:ext cx="503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投资集合</a:t>
            </a:r>
            <a:r>
              <a:rPr kumimoji="0" lang="en-US" altLang="zh-CN" b="1">
                <a:solidFill>
                  <a:schemeClr val="tx1"/>
                </a:solidFill>
              </a:rPr>
              <a:t>{1, …, </a:t>
            </a:r>
            <a:r>
              <a:rPr kumimoji="0" lang="en-US" altLang="zh-CN" b="1" i="1">
                <a:solidFill>
                  <a:schemeClr val="tx1"/>
                </a:solidFill>
              </a:rPr>
              <a:t>n</a:t>
            </a:r>
            <a:r>
              <a:rPr kumimoji="0" lang="en-US" altLang="zh-CN" b="1">
                <a:solidFill>
                  <a:schemeClr val="tx1"/>
                </a:solidFill>
              </a:rPr>
              <a:t>}</a:t>
            </a:r>
            <a:r>
              <a:rPr kumimoji="0" lang="zh-CN" altLang="en-US" b="1">
                <a:solidFill>
                  <a:schemeClr val="tx1"/>
                </a:solidFill>
              </a:rPr>
              <a:t>，可能收益为 </a:t>
            </a:r>
            <a:r>
              <a:rPr kumimoji="0" lang="en-US" altLang="zh-CN" b="1" i="1">
                <a:solidFill>
                  <a:schemeClr val="tx1"/>
                </a:solidFill>
              </a:rPr>
              <a:t>r</a:t>
            </a:r>
            <a:r>
              <a:rPr kumimoji="0" lang="en-US" altLang="zh-CN" b="1" i="1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877888" y="4767263"/>
            <a:ext cx="585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 b="1">
                <a:solidFill>
                  <a:schemeClr val="tx1"/>
                </a:solidFill>
              </a:rPr>
              <a:t>◇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  <a:r>
              <a:rPr kumimoji="0" lang="zh-CN" altLang="en-US" b="1">
                <a:solidFill>
                  <a:schemeClr val="tx1"/>
                </a:solidFill>
              </a:rPr>
              <a:t>假定</a:t>
            </a:r>
            <a:r>
              <a:rPr kumimoji="0" lang="en-US" altLang="zh-CN" b="1">
                <a:solidFill>
                  <a:schemeClr val="tx1"/>
                </a:solidFill>
              </a:rPr>
              <a:t>II  </a:t>
            </a:r>
            <a:r>
              <a:rPr kumimoji="0" lang="zh-CN" altLang="en-US" b="1">
                <a:solidFill>
                  <a:schemeClr val="tx1"/>
                </a:solidFill>
              </a:rPr>
              <a:t>所有资金均投资，不允许卖空</a:t>
            </a:r>
            <a:endParaRPr kumimoji="0" lang="zh-CN" altLang="en-US" b="1">
              <a:solidFill>
                <a:schemeClr val="hlink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95350" y="2224088"/>
            <a:ext cx="4032250" cy="519112"/>
            <a:chOff x="564" y="1401"/>
            <a:chExt cx="2540" cy="327"/>
          </a:xfrm>
        </p:grpSpPr>
        <p:sp>
          <p:nvSpPr>
            <p:cNvPr id="4107" name="Text Box 10"/>
            <p:cNvSpPr txBox="1">
              <a:spLocks noChangeArrowheads="1"/>
            </p:cNvSpPr>
            <p:nvPr/>
          </p:nvSpPr>
          <p:spPr bwMode="auto">
            <a:xfrm>
              <a:off x="564" y="1401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zh-CN" sz="2000" b="1">
                  <a:solidFill>
                    <a:schemeClr val="tx1"/>
                  </a:solidFill>
                  <a:ea typeface="黑体" pitchFamily="2" charset="-122"/>
                </a:rPr>
                <a:t>◇</a:t>
              </a:r>
              <a:r>
                <a:rPr kumimoji="0" lang="en-US" altLang="zh-CN" sz="2800" b="1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kumimoji="0" lang="zh-CN" altLang="en-US" b="1">
                  <a:solidFill>
                    <a:schemeClr val="tx1"/>
                  </a:solidFill>
                </a:rPr>
                <a:t>假定</a:t>
              </a:r>
              <a:r>
                <a:rPr kumimoji="0" lang="en-US" altLang="zh-CN" b="1">
                  <a:solidFill>
                    <a:schemeClr val="tx1"/>
                  </a:solidFill>
                </a:rPr>
                <a:t>I</a:t>
              </a:r>
              <a:r>
                <a:rPr kumimoji="0" lang="en-US" altLang="zh-CN" b="1">
                  <a:solidFill>
                    <a:schemeClr val="hlink"/>
                  </a:solidFill>
                </a:rPr>
                <a:t>  </a:t>
              </a:r>
              <a:r>
                <a:rPr kumimoji="0" lang="zh-CN" altLang="en-US" b="1">
                  <a:solidFill>
                    <a:schemeClr val="tx1"/>
                  </a:solidFill>
                </a:rPr>
                <a:t>设</a:t>
              </a:r>
              <a:r>
                <a:rPr kumimoji="0" lang="zh-CN" altLang="en-US" b="1">
                  <a:solidFill>
                    <a:schemeClr val="hlink"/>
                  </a:solidFill>
                </a:rPr>
                <a:t>        </a:t>
              </a:r>
              <a:r>
                <a:rPr kumimoji="0" lang="zh-CN" altLang="en-US" b="1">
                  <a:solidFill>
                    <a:schemeClr val="tx1"/>
                  </a:solidFill>
                </a:rPr>
                <a:t>是随机变量</a:t>
              </a:r>
            </a:p>
          </p:txBody>
        </p:sp>
        <p:pic>
          <p:nvPicPr>
            <p:cNvPr id="4108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" y="1463"/>
              <a:ext cx="29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706688"/>
            <a:ext cx="5314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751263"/>
            <a:ext cx="538162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5"/>
          <p:cNvSpPr txBox="1">
            <a:spLocks noChangeArrowheads="1"/>
          </p:cNvSpPr>
          <p:nvPr/>
        </p:nvSpPr>
        <p:spPr bwMode="auto">
          <a:xfrm>
            <a:off x="1677988" y="3257550"/>
            <a:ext cx="319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 </a:t>
            </a:r>
            <a:r>
              <a:rPr kumimoji="0" lang="en-US" altLang="zh-CN" b="1" i="1">
                <a:solidFill>
                  <a:schemeClr val="tx1"/>
                </a:solidFill>
              </a:rPr>
              <a:t>r</a:t>
            </a:r>
            <a:r>
              <a:rPr kumimoji="0" lang="en-US" altLang="zh-CN" b="1" i="1" baseline="-25000">
                <a:solidFill>
                  <a:schemeClr val="tx1"/>
                </a:solidFill>
              </a:rPr>
              <a:t>i</a:t>
            </a:r>
            <a:r>
              <a:rPr kumimoji="0" lang="zh-CN" altLang="en-US"/>
              <a:t> </a:t>
            </a:r>
            <a:r>
              <a:rPr kumimoji="0" lang="zh-CN" altLang="en-US" b="1"/>
              <a:t>与</a:t>
            </a:r>
            <a:r>
              <a:rPr kumimoji="0" lang="zh-CN" altLang="en-US"/>
              <a:t> </a:t>
            </a:r>
            <a:r>
              <a:rPr kumimoji="0" lang="en-US" altLang="zh-CN" b="1" i="1">
                <a:solidFill>
                  <a:schemeClr val="tx1"/>
                </a:solidFill>
              </a:rPr>
              <a:t>r</a:t>
            </a:r>
            <a:r>
              <a:rPr kumimoji="0" lang="en-US" altLang="zh-CN" b="1" i="1" baseline="-25000">
                <a:solidFill>
                  <a:schemeClr val="tx1"/>
                </a:solidFill>
              </a:rPr>
              <a:t>j </a:t>
            </a:r>
            <a:r>
              <a:rPr kumimoji="0" lang="zh-CN" altLang="en-US" b="1">
                <a:solidFill>
                  <a:schemeClr val="tx1"/>
                </a:solidFill>
              </a:rPr>
              <a:t>的相关系数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/>
      <p:bldP spid="4102" grpId="0"/>
      <p:bldP spid="4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336800" y="290513"/>
            <a:ext cx="4211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投资组合优化</a:t>
            </a:r>
            <a:r>
              <a:rPr kumimoji="0" lang="en-US" altLang="zh-CN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(</a:t>
            </a:r>
            <a:r>
              <a:rPr kumimoji="0" lang="zh-CN" altLang="en-US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续</a:t>
            </a:r>
            <a:r>
              <a:rPr kumimoji="0" lang="en-US" altLang="zh-CN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)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966788"/>
            <a:ext cx="28384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20713" y="1108075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投资组合：</a:t>
            </a:r>
          </a:p>
        </p:txBody>
      </p:sp>
      <p:grpSp>
        <p:nvGrpSpPr>
          <p:cNvPr id="5125" name="组合 17"/>
          <p:cNvGrpSpPr>
            <a:grpSpLocks/>
          </p:cNvGrpSpPr>
          <p:nvPr/>
        </p:nvGrpSpPr>
        <p:grpSpPr bwMode="auto">
          <a:xfrm>
            <a:off x="1103313" y="1714500"/>
            <a:ext cx="4738687" cy="461963"/>
            <a:chOff x="1103313" y="1714500"/>
            <a:chExt cx="4738687" cy="461665"/>
          </a:xfrm>
        </p:grpSpPr>
        <p:sp>
          <p:nvSpPr>
            <p:cNvPr id="5140" name="Text Box 7"/>
            <p:cNvSpPr txBox="1">
              <a:spLocks noChangeArrowheads="1"/>
            </p:cNvSpPr>
            <p:nvPr/>
          </p:nvSpPr>
          <p:spPr bwMode="auto">
            <a:xfrm>
              <a:off x="1103313" y="1714500"/>
              <a:ext cx="2760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投资组合的</a:t>
              </a:r>
              <a:r>
                <a:rPr kumimoji="0" lang="zh-CN" altLang="en-US" b="1">
                  <a:solidFill>
                    <a:srgbClr val="7030A0"/>
                  </a:solidFill>
                  <a:latin typeface="Arial" pitchFamily="34" charset="0"/>
                </a:rPr>
                <a:t>收益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：</a:t>
              </a:r>
            </a:p>
          </p:txBody>
        </p:sp>
        <p:pic>
          <p:nvPicPr>
            <p:cNvPr id="514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6950" y="1778000"/>
              <a:ext cx="230505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1179513" y="4191000"/>
            <a:ext cx="588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其中 </a:t>
            </a:r>
            <a:r>
              <a:rPr kumimoji="0" lang="en-US" altLang="zh-CN" b="1" i="1">
                <a:solidFill>
                  <a:schemeClr val="tx1"/>
                </a:solidFill>
              </a:rPr>
              <a:t>G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  <a:r>
              <a:rPr kumimoji="0" lang="zh-CN" altLang="en-US" b="1">
                <a:solidFill>
                  <a:schemeClr val="tx1"/>
                </a:solidFill>
              </a:rPr>
              <a:t>是协方差矩阵，是半正定的！</a:t>
            </a:r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700088" y="4699000"/>
            <a:ext cx="721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投资组合优化</a:t>
            </a:r>
            <a:r>
              <a:rPr kumimoji="0" lang="en-US" altLang="zh-CN" b="1">
                <a:solidFill>
                  <a:schemeClr val="tx1"/>
                </a:solidFill>
              </a:rPr>
              <a:t>(portfolio  optimization)</a:t>
            </a:r>
            <a:r>
              <a:rPr kumimoji="0" lang="zh-CN" altLang="en-US" b="1">
                <a:solidFill>
                  <a:schemeClr val="tx1"/>
                </a:solidFill>
              </a:rPr>
              <a:t>：</a:t>
            </a:r>
          </a:p>
        </p:txBody>
      </p: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1116013" y="2249488"/>
            <a:ext cx="7207250" cy="2036762"/>
            <a:chOff x="1116013" y="2249488"/>
            <a:chExt cx="7207250" cy="2036762"/>
          </a:xfrm>
        </p:grpSpPr>
        <p:sp>
          <p:nvSpPr>
            <p:cNvPr id="5137" name="Text Box 11"/>
            <p:cNvSpPr txBox="1">
              <a:spLocks noChangeArrowheads="1"/>
            </p:cNvSpPr>
            <p:nvPr/>
          </p:nvSpPr>
          <p:spPr bwMode="auto">
            <a:xfrm>
              <a:off x="1116013" y="2249488"/>
              <a:ext cx="4613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投资组合的</a:t>
              </a:r>
              <a:r>
                <a:rPr kumimoji="0" lang="zh-CN" altLang="en-US" b="1">
                  <a:solidFill>
                    <a:srgbClr val="7030A0"/>
                  </a:solidFill>
                  <a:latin typeface="Arial" pitchFamily="34" charset="0"/>
                </a:rPr>
                <a:t>期望收益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和</a:t>
              </a:r>
              <a:r>
                <a:rPr kumimoji="0" lang="zh-CN" altLang="en-US" b="1">
                  <a:solidFill>
                    <a:srgbClr val="7030A0"/>
                  </a:solidFill>
                  <a:latin typeface="Arial" pitchFamily="34" charset="0"/>
                </a:rPr>
                <a:t>方差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：</a:t>
              </a:r>
            </a:p>
          </p:txBody>
        </p:sp>
        <p:pic>
          <p:nvPicPr>
            <p:cNvPr id="5138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2632075"/>
              <a:ext cx="3943350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9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00" y="3324225"/>
              <a:ext cx="7002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1181100" y="5156200"/>
            <a:ext cx="2794000" cy="939800"/>
            <a:chOff x="1231900" y="5156200"/>
            <a:chExt cx="2794000" cy="939800"/>
          </a:xfrm>
        </p:grpSpPr>
        <p:sp>
          <p:nvSpPr>
            <p:cNvPr id="5133" name="Text Box 20"/>
            <p:cNvSpPr txBox="1">
              <a:spLocks noChangeArrowheads="1"/>
            </p:cNvSpPr>
            <p:nvPr/>
          </p:nvSpPr>
          <p:spPr bwMode="auto">
            <a:xfrm>
              <a:off x="1231900" y="5156200"/>
              <a:ext cx="2235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极大化收益</a:t>
              </a:r>
            </a:p>
          </p:txBody>
        </p:sp>
        <p:sp>
          <p:nvSpPr>
            <p:cNvPr id="5134" name="Text Box 21"/>
            <p:cNvSpPr txBox="1">
              <a:spLocks noChangeArrowheads="1"/>
            </p:cNvSpPr>
            <p:nvPr/>
          </p:nvSpPr>
          <p:spPr bwMode="auto">
            <a:xfrm>
              <a:off x="1257300" y="5638800"/>
              <a:ext cx="2235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极小化风险：</a:t>
              </a:r>
            </a:p>
          </p:txBody>
        </p:sp>
        <p:pic>
          <p:nvPicPr>
            <p:cNvPr id="5135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738" y="5189538"/>
              <a:ext cx="746125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6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188" y="5637213"/>
              <a:ext cx="1001712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0"/>
          <p:cNvGrpSpPr>
            <a:grpSpLocks/>
          </p:cNvGrpSpPr>
          <p:nvPr/>
        </p:nvGrpSpPr>
        <p:grpSpPr bwMode="auto">
          <a:xfrm>
            <a:off x="4241800" y="5297488"/>
            <a:ext cx="4170363" cy="796925"/>
            <a:chOff x="4356100" y="5233988"/>
            <a:chExt cx="4170363" cy="796925"/>
          </a:xfrm>
        </p:grpSpPr>
        <p:sp>
          <p:nvSpPr>
            <p:cNvPr id="5131" name="Text Box 22"/>
            <p:cNvSpPr txBox="1">
              <a:spLocks noChangeArrowheads="1"/>
            </p:cNvSpPr>
            <p:nvPr/>
          </p:nvSpPr>
          <p:spPr bwMode="auto">
            <a:xfrm>
              <a:off x="4356100" y="5384800"/>
              <a:ext cx="1714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受约束于</a:t>
              </a:r>
            </a:p>
          </p:txBody>
        </p:sp>
        <p:pic>
          <p:nvPicPr>
            <p:cNvPr id="513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013" y="5233988"/>
              <a:ext cx="2838450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65400" y="404813"/>
            <a:ext cx="4211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投资组合优化</a:t>
            </a:r>
            <a:r>
              <a:rPr kumimoji="0" lang="en-US" altLang="zh-CN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(</a:t>
            </a:r>
            <a:r>
              <a:rPr kumimoji="0" lang="zh-CN" altLang="en-US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续</a:t>
            </a:r>
            <a:r>
              <a:rPr kumimoji="0" lang="en-US" altLang="zh-CN" sz="400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)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36588" y="1101725"/>
            <a:ext cx="7831137" cy="457200"/>
            <a:chOff x="249" y="614"/>
            <a:chExt cx="4933" cy="288"/>
          </a:xfrm>
        </p:grpSpPr>
        <p:sp>
          <p:nvSpPr>
            <p:cNvPr id="6155" name="Rectangle 4"/>
            <p:cNvSpPr>
              <a:spLocks noChangeArrowheads="1"/>
            </p:cNvSpPr>
            <p:nvPr/>
          </p:nvSpPr>
          <p:spPr bwMode="auto">
            <a:xfrm>
              <a:off x="249" y="614"/>
              <a:ext cx="4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 b="1">
                  <a:solidFill>
                    <a:schemeClr val="tx1"/>
                  </a:solidFill>
                </a:rPr>
                <a:t>Markowitz</a:t>
              </a:r>
              <a:r>
                <a:rPr kumimoji="0" lang="zh-CN" altLang="en-US" b="1">
                  <a:solidFill>
                    <a:schemeClr val="tx1"/>
                  </a:solidFill>
                </a:rPr>
                <a:t>引入</a:t>
              </a:r>
              <a:r>
                <a:rPr kumimoji="0" lang="zh-CN" altLang="en-US" b="1">
                  <a:solidFill>
                    <a:srgbClr val="7030A0"/>
                  </a:solidFill>
                </a:rPr>
                <a:t>风险容许参数</a:t>
              </a:r>
              <a:r>
                <a:rPr kumimoji="0" lang="en-US" altLang="zh-CN" b="1">
                  <a:solidFill>
                    <a:schemeClr val="tx1"/>
                  </a:solidFill>
                </a:rPr>
                <a:t>(risk tolerance parameter)</a:t>
              </a:r>
            </a:p>
          </p:txBody>
        </p:sp>
        <p:pic>
          <p:nvPicPr>
            <p:cNvPr id="615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" y="663"/>
              <a:ext cx="21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 Box 13"/>
          <p:cNvSpPr txBox="1">
            <a:spLocks noChangeArrowheads="1"/>
          </p:cNvSpPr>
          <p:nvPr/>
        </p:nvSpPr>
        <p:spPr bwMode="auto">
          <a:xfrm>
            <a:off x="1181099" y="4343639"/>
            <a:ext cx="36703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</a:rPr>
              <a:t>保守型投资者－大的参数值</a:t>
            </a:r>
            <a:r>
              <a:rPr lang="en-US" altLang="zh-CN" sz="2000" b="1" dirty="0">
                <a:solidFill>
                  <a:schemeClr val="tx1"/>
                </a:solidFill>
              </a:rPr>
              <a:t>;  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冒险型投资者－小的参数值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38188" y="3721100"/>
            <a:ext cx="7570787" cy="457200"/>
            <a:chOff x="353" y="2592"/>
            <a:chExt cx="4769" cy="288"/>
          </a:xfrm>
        </p:grpSpPr>
        <p:sp>
          <p:nvSpPr>
            <p:cNvPr id="6153" name="Text Box 11"/>
            <p:cNvSpPr txBox="1">
              <a:spLocks noChangeArrowheads="1"/>
            </p:cNvSpPr>
            <p:nvPr/>
          </p:nvSpPr>
          <p:spPr bwMode="auto">
            <a:xfrm>
              <a:off x="353" y="2592"/>
              <a:ext cx="4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chemeClr val="tx1"/>
                  </a:solidFill>
                  <a:latin typeface="宋体" pitchFamily="2" charset="-122"/>
                </a:rPr>
                <a:t>⊙ </a:t>
              </a: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参数          ，设定值依赖于投资者的个人偏好</a:t>
              </a:r>
              <a:endParaRPr kumimoji="0"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615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" y="2641"/>
              <a:ext cx="99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5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6" y="1584325"/>
            <a:ext cx="2907506" cy="157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7913" y="3274814"/>
            <a:ext cx="4516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b="1" dirty="0">
                <a:solidFill>
                  <a:schemeClr val="tx1"/>
                </a:solidFill>
              </a:rPr>
              <a:t>找出“</a:t>
            </a:r>
            <a:r>
              <a:rPr kumimoji="0" lang="zh-CN" altLang="en-US" b="1" dirty="0">
                <a:solidFill>
                  <a:srgbClr val="7030A0"/>
                </a:solidFill>
              </a:rPr>
              <a:t>最优的</a:t>
            </a:r>
            <a:r>
              <a:rPr kumimoji="0" lang="zh-CN" altLang="en-US" b="1" dirty="0">
                <a:solidFill>
                  <a:schemeClr val="tx1"/>
                </a:solidFill>
              </a:rPr>
              <a:t>”证券投资组合！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22426" y="404813"/>
            <a:ext cx="65690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40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Pareto</a:t>
            </a:r>
            <a:r>
              <a:rPr kumimoji="0" lang="zh-CN" altLang="en-US" sz="40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最优解与折中曲线</a:t>
            </a:r>
            <a:endParaRPr kumimoji="0" lang="en-US" altLang="zh-CN" sz="4000" dirty="0">
              <a:solidFill>
                <a:srgbClr val="0070C0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6149" name="Rectangle 15"/>
          <p:cNvSpPr>
            <a:spLocks noChangeArrowheads="1"/>
          </p:cNvSpPr>
          <p:nvPr/>
        </p:nvSpPr>
        <p:spPr bwMode="auto">
          <a:xfrm>
            <a:off x="974331" y="4250035"/>
            <a:ext cx="3436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en-US" b="1" dirty="0"/>
              <a:t>⊙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Pareto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前沿</a:t>
            </a:r>
            <a:r>
              <a:rPr lang="en-US" altLang="zh-CN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折中曲线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901700" y="1163935"/>
            <a:ext cx="3513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en-US" b="1" dirty="0"/>
              <a:t>⊙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Pareto 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最优解</a:t>
            </a:r>
            <a:r>
              <a:rPr lang="en-US" altLang="zh-CN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有效解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07281" y="1574800"/>
            <a:ext cx="7061994" cy="582019"/>
            <a:chOff x="1107281" y="1574800"/>
            <a:chExt cx="7061994" cy="582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107281" y="1574800"/>
                  <a:ext cx="3416300" cy="582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𝐦𝐚𝐱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l-GR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𝜴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81" y="1574800"/>
                  <a:ext cx="3416300" cy="5820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4167987" y="1588695"/>
                  <a:ext cx="40012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: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ℝ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l-GR" altLang="zh-CN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𝛺</m:t>
                      </m:r>
                      <m:r>
                        <a:rPr lang="el-GR" altLang="zh-CN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⊆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987" y="1588695"/>
                  <a:ext cx="400128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439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1262330" y="2193927"/>
            <a:ext cx="7170470" cy="1821597"/>
            <a:chOff x="1262330" y="2193927"/>
            <a:chExt cx="7170470" cy="1821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287730" y="2193927"/>
                  <a:ext cx="46109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l-GR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𝜴</m:t>
                      </m:r>
                    </m:oMath>
                  </a14:m>
                  <a:r>
                    <a:rPr lang="en-US" altLang="zh-CN" dirty="0"/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如果不存在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l-GR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𝜴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使得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730" y="2193927"/>
                  <a:ext cx="461094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982" t="-14474" r="-1057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870330" y="2683173"/>
                  <a:ext cx="47043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/>
                    <a:t>，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330" y="2683173"/>
                  <a:ext cx="4704301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66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262330" y="3184527"/>
                  <a:ext cx="717047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且上述不等式中有一个是严格成立的，则称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是多目标优化问题的</a:t>
                  </a:r>
                  <a:r>
                    <a:rPr lang="en-US" altLang="zh-CN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Pareto</a:t>
                  </a:r>
                  <a:r>
                    <a:rPr lang="zh-CN" altLang="en-US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最优解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，或者</a:t>
                  </a:r>
                  <a:r>
                    <a:rPr lang="en-US" altLang="zh-CN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Pareto</a:t>
                  </a:r>
                  <a:r>
                    <a:rPr lang="zh-CN" altLang="en-US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有效解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330" y="3184527"/>
                  <a:ext cx="7170470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76" t="-8029" b="-160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1240266" y="4784727"/>
            <a:ext cx="7408433" cy="1360676"/>
            <a:chOff x="1240266" y="4746627"/>
            <a:chExt cx="7408433" cy="1360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252966" y="4746627"/>
                  <a:ext cx="7395733" cy="446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3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记多目标问题的</a:t>
                  </a:r>
                  <a:r>
                    <a:rPr lang="en-US" altLang="zh-CN" sz="2300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Pareto</a:t>
                  </a:r>
                  <a:r>
                    <a:rPr lang="zh-CN" altLang="en-US" sz="2300" dirty="0">
                      <a:solidFill>
                        <a:srgbClr val="7030A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最优解</a:t>
                  </a:r>
                  <a:r>
                    <a:rPr lang="zh-CN" altLang="en-US" sz="2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所组成的集合为</a:t>
                  </a:r>
                  <a14:m>
                    <m:oMath xmlns:m="http://schemas.openxmlformats.org/officeDocument/2006/math">
                      <m:r>
                        <a:rPr lang="en-US" altLang="zh-CN" sz="23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𝑺</m:t>
                      </m:r>
                    </m:oMath>
                  </a14:m>
                  <a:r>
                    <a:rPr lang="en-US" altLang="zh-CN" sz="2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sz="2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称曲线</a:t>
                  </a:r>
                  <a:endParaRPr lang="zh-CN" altLang="en-US" sz="23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966" y="4746627"/>
                  <a:ext cx="7395733" cy="4462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237" t="-13699" b="-301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644261" y="5167503"/>
                  <a:ext cx="33596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{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: 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261" y="5167503"/>
                  <a:ext cx="335963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1240266" y="5661027"/>
              <a:ext cx="7395733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3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为多目标优化问题的</a:t>
              </a:r>
              <a:r>
                <a:rPr lang="en-US" altLang="zh-CN" sz="2300" dirty="0">
                  <a:solidFill>
                    <a:srgbClr val="7030A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Pareto </a:t>
              </a:r>
              <a:r>
                <a:rPr lang="en-US" altLang="zh-CN" sz="2300" dirty="0" err="1">
                  <a:solidFill>
                    <a:srgbClr val="7030A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frotier</a:t>
              </a:r>
              <a:r>
                <a:rPr lang="zh-CN" altLang="en-US" sz="23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或者</a:t>
              </a:r>
              <a:r>
                <a:rPr lang="en-US" altLang="zh-CN" sz="23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trade-off curve.</a:t>
              </a:r>
              <a:endParaRPr lang="zh-CN" altLang="en-US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781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68325" y="830263"/>
            <a:ext cx="816133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just">
              <a:buFont typeface="Wingdings" pitchFamily="2" charset="2"/>
              <a:buChar char="l"/>
            </a:pPr>
            <a:r>
              <a:rPr lang="en-US" altLang="zh-CN" sz="2200" b="1">
                <a:solidFill>
                  <a:srgbClr val="7030A0"/>
                </a:solidFill>
              </a:rPr>
              <a:t>Pareto efficiency</a:t>
            </a:r>
            <a:r>
              <a:rPr lang="en-US" altLang="zh-CN" sz="2200">
                <a:solidFill>
                  <a:schemeClr val="tx1"/>
                </a:solidFill>
              </a:rPr>
              <a:t>, or </a:t>
            </a:r>
            <a:r>
              <a:rPr lang="en-US" altLang="zh-CN" sz="2200" b="1">
                <a:solidFill>
                  <a:srgbClr val="7030A0"/>
                </a:solidFill>
              </a:rPr>
              <a:t>Pareto optimality</a:t>
            </a:r>
            <a:r>
              <a:rPr lang="en-US" altLang="zh-CN" sz="2200">
                <a:solidFill>
                  <a:schemeClr val="tx1"/>
                </a:solidFill>
              </a:rPr>
              <a:t>, is a concept in economics with applications in </a:t>
            </a:r>
            <a:r>
              <a:rPr lang="en-US" altLang="zh-CN" sz="2200" b="1">
                <a:solidFill>
                  <a:schemeClr val="tx1"/>
                </a:solidFill>
              </a:rPr>
              <a:t>engineering</a:t>
            </a:r>
            <a:r>
              <a:rPr lang="en-US" altLang="zh-CN" sz="2200">
                <a:solidFill>
                  <a:schemeClr val="tx1"/>
                </a:solidFill>
              </a:rPr>
              <a:t> and </a:t>
            </a:r>
            <a:r>
              <a:rPr lang="en-US" altLang="zh-CN" sz="2200" b="1">
                <a:solidFill>
                  <a:schemeClr val="tx1"/>
                </a:solidFill>
              </a:rPr>
              <a:t>social sciences</a:t>
            </a:r>
            <a:r>
              <a:rPr lang="en-US" altLang="zh-CN" sz="2200">
                <a:solidFill>
                  <a:schemeClr val="tx1"/>
                </a:solidFill>
              </a:rPr>
              <a:t>. The term is named after Vilfredo Pareto, an Italian economist who used the concept in his studies of </a:t>
            </a:r>
            <a:r>
              <a:rPr lang="en-US" altLang="zh-CN" sz="2200" b="1">
                <a:solidFill>
                  <a:schemeClr val="tx1"/>
                </a:solidFill>
              </a:rPr>
              <a:t>economic efficiency</a:t>
            </a:r>
            <a:r>
              <a:rPr lang="en-US" altLang="zh-CN" sz="2200">
                <a:solidFill>
                  <a:schemeClr val="tx1"/>
                </a:solidFill>
              </a:rPr>
              <a:t> and </a:t>
            </a:r>
            <a:r>
              <a:rPr lang="en-US" altLang="zh-CN" sz="2200" b="1">
                <a:solidFill>
                  <a:schemeClr val="tx1"/>
                </a:solidFill>
              </a:rPr>
              <a:t>income distribution</a:t>
            </a:r>
            <a:r>
              <a:rPr lang="en-US" altLang="zh-CN" sz="2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84188" y="4486275"/>
            <a:ext cx="81899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just">
              <a:buFont typeface="Wingdings" pitchFamily="2" charset="2"/>
              <a:buChar char="l"/>
            </a:pPr>
            <a:r>
              <a:rPr lang="en-US" altLang="zh-CN" sz="2200">
                <a:solidFill>
                  <a:schemeClr val="tx1"/>
                </a:solidFill>
              </a:rPr>
              <a:t>Given a set of choices and a way of valuing them, the </a:t>
            </a:r>
            <a:r>
              <a:rPr lang="en-US" altLang="zh-CN" sz="2200" b="1">
                <a:solidFill>
                  <a:srgbClr val="7030A0"/>
                </a:solidFill>
              </a:rPr>
              <a:t>Pareto frontier (tradeoff curve)</a:t>
            </a:r>
            <a:r>
              <a:rPr lang="en-US" altLang="zh-CN" sz="2200">
                <a:solidFill>
                  <a:srgbClr val="7030A0"/>
                </a:solidFill>
              </a:rPr>
              <a:t> </a:t>
            </a:r>
            <a:r>
              <a:rPr lang="en-US" altLang="zh-CN" sz="2200">
                <a:solidFill>
                  <a:schemeClr val="tx1"/>
                </a:solidFill>
              </a:rPr>
              <a:t>is the set of choices that are Pareto efficient. </a:t>
            </a:r>
            <a:r>
              <a:rPr lang="en-US" altLang="zh-CN" sz="2200" b="1">
                <a:solidFill>
                  <a:srgbClr val="7030A0"/>
                </a:solidFill>
              </a:rPr>
              <a:t>The Pareto frontier is particularly useful in engineering</a:t>
            </a:r>
            <a:r>
              <a:rPr lang="en-US" altLang="zh-CN" sz="2200">
                <a:solidFill>
                  <a:schemeClr val="tx1"/>
                </a:solidFill>
              </a:rPr>
              <a:t>: by restricting attention to the set of choices that are Pareto-efficient, a designer can </a:t>
            </a:r>
            <a:r>
              <a:rPr lang="en-US" altLang="zh-CN" sz="2200" b="1">
                <a:solidFill>
                  <a:srgbClr val="7030A0"/>
                </a:solidFill>
              </a:rPr>
              <a:t>make tradeoffs within this set</a:t>
            </a:r>
            <a:r>
              <a:rPr lang="en-US" altLang="zh-CN" sz="2200">
                <a:solidFill>
                  <a:schemeClr val="tx1"/>
                </a:solidFill>
              </a:rPr>
              <a:t>, rather than considering the full range of every parameter.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46100" y="2532063"/>
            <a:ext cx="8064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l"/>
            </a:pPr>
            <a:r>
              <a:rPr lang="en-US" altLang="zh-CN" sz="2200">
                <a:solidFill>
                  <a:schemeClr val="tx1"/>
                </a:solidFill>
              </a:rPr>
              <a:t>Given an initial allocation of goods among a set of individuals, a change to a different allocation that makes at least one individual </a:t>
            </a:r>
            <a:r>
              <a:rPr lang="en-US" altLang="zh-CN" sz="2200" b="1">
                <a:solidFill>
                  <a:schemeClr val="tx1"/>
                </a:solidFill>
              </a:rPr>
              <a:t>better off</a:t>
            </a:r>
            <a:r>
              <a:rPr lang="en-US" altLang="zh-CN" sz="2200">
                <a:solidFill>
                  <a:schemeClr val="tx1"/>
                </a:solidFill>
              </a:rPr>
              <a:t> without making any other individual </a:t>
            </a:r>
            <a:r>
              <a:rPr lang="en-US" altLang="zh-CN" sz="2200" b="1">
                <a:solidFill>
                  <a:schemeClr val="tx1"/>
                </a:solidFill>
              </a:rPr>
              <a:t>worse off</a:t>
            </a:r>
            <a:r>
              <a:rPr lang="en-US" altLang="zh-CN" sz="2200">
                <a:solidFill>
                  <a:schemeClr val="tx1"/>
                </a:solidFill>
              </a:rPr>
              <a:t>  is called a </a:t>
            </a:r>
            <a:r>
              <a:rPr lang="en-US" altLang="zh-CN" sz="2200" b="1">
                <a:solidFill>
                  <a:schemeClr val="tx1"/>
                </a:solidFill>
              </a:rPr>
              <a:t>Pareto improvement</a:t>
            </a:r>
            <a:r>
              <a:rPr lang="en-US" altLang="zh-CN" sz="2200">
                <a:solidFill>
                  <a:schemeClr val="tx1"/>
                </a:solidFill>
              </a:rPr>
              <a:t>. An allocation is defined as "</a:t>
            </a:r>
            <a:r>
              <a:rPr lang="en-US" altLang="zh-CN" sz="2200">
                <a:solidFill>
                  <a:srgbClr val="7030A0"/>
                </a:solidFill>
              </a:rPr>
              <a:t>Pareto efficient</a:t>
            </a:r>
            <a:r>
              <a:rPr lang="en-US" altLang="zh-CN" sz="2200">
                <a:solidFill>
                  <a:schemeClr val="tx1"/>
                </a:solidFill>
              </a:rPr>
              <a:t>" or "</a:t>
            </a:r>
            <a:r>
              <a:rPr lang="en-US" altLang="zh-CN" sz="2200">
                <a:solidFill>
                  <a:srgbClr val="7030A0"/>
                </a:solidFill>
              </a:rPr>
              <a:t>Pareto optimal</a:t>
            </a:r>
            <a:r>
              <a:rPr lang="en-US" altLang="zh-CN" sz="2200">
                <a:solidFill>
                  <a:schemeClr val="tx1"/>
                </a:solidFill>
              </a:rPr>
              <a:t>" when </a:t>
            </a:r>
            <a:r>
              <a:rPr lang="en-US" altLang="zh-CN" sz="2200" b="1" u="sng">
                <a:solidFill>
                  <a:schemeClr val="tx1"/>
                </a:solidFill>
              </a:rPr>
              <a:t>no further Pareto improvements can be made</a:t>
            </a:r>
            <a:r>
              <a:rPr lang="en-US" altLang="zh-CN" sz="2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1028700" y="219075"/>
            <a:ext cx="712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7030A0"/>
                </a:solidFill>
              </a:rPr>
              <a:t>Pareto efficiency/</a:t>
            </a:r>
            <a:r>
              <a:rPr lang="en-US" altLang="zh-CN" sz="3600">
                <a:solidFill>
                  <a:srgbClr val="7030A0"/>
                </a:solidFill>
              </a:rPr>
              <a:t> </a:t>
            </a:r>
            <a:r>
              <a:rPr lang="en-US" altLang="zh-CN" sz="3600" b="1">
                <a:solidFill>
                  <a:srgbClr val="7030A0"/>
                </a:solidFill>
              </a:rPr>
              <a:t>Pareto optimality</a:t>
            </a:r>
            <a:endParaRPr lang="zh-CN" altLang="en-US" sz="360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1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84250" y="1111250"/>
            <a:ext cx="7327900" cy="283845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l"/>
            </a:pPr>
            <a:r>
              <a:rPr lang="en-US" altLang="zh-CN" sz="3600" b="1">
                <a:ea typeface="大黑体"/>
                <a:cs typeface="大黑体"/>
              </a:rPr>
              <a:t> </a:t>
            </a:r>
            <a:r>
              <a:rPr lang="zh-CN" altLang="en-US" sz="3600" b="1">
                <a:ea typeface="大黑体"/>
                <a:cs typeface="大黑体"/>
              </a:rPr>
              <a:t>等式约束</a:t>
            </a:r>
            <a:r>
              <a:rPr lang="en-US" altLang="zh-CN" sz="3600" b="1">
                <a:ea typeface="大黑体"/>
                <a:cs typeface="大黑体"/>
              </a:rPr>
              <a:t>QP</a:t>
            </a:r>
            <a:endParaRPr lang="zh-CN" altLang="en-US" sz="4000" b="1">
              <a:ea typeface="大黑体"/>
              <a:cs typeface="大黑体"/>
            </a:endParaRP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3600" b="1">
                <a:ea typeface="大黑体"/>
                <a:cs typeface="大黑体"/>
              </a:rPr>
              <a:t> </a:t>
            </a:r>
            <a:r>
              <a:rPr lang="en-US" altLang="zh-CN" sz="3600" b="1">
                <a:ea typeface="大黑体"/>
                <a:cs typeface="大黑体"/>
              </a:rPr>
              <a:t>QP</a:t>
            </a:r>
            <a:r>
              <a:rPr lang="zh-CN" altLang="en-US" sz="3600" b="1">
                <a:ea typeface="大黑体"/>
                <a:cs typeface="大黑体"/>
              </a:rPr>
              <a:t>的积极集法</a:t>
            </a:r>
            <a:endParaRPr lang="en-US" altLang="zh-CN" sz="3600" b="1">
              <a:ea typeface="大黑体"/>
              <a:cs typeface="大黑体"/>
            </a:endParaRPr>
          </a:p>
          <a:p>
            <a:pPr eaLnBrk="1" hangingPunct="1">
              <a:buFont typeface="Monotype Sorts" pitchFamily="2" charset="2"/>
              <a:buChar char="l"/>
            </a:pPr>
            <a:r>
              <a:rPr lang="en-US" altLang="zh-CN" sz="3600" b="1">
                <a:ea typeface="大黑体"/>
                <a:cs typeface="大黑体"/>
              </a:rPr>
              <a:t> </a:t>
            </a:r>
            <a:r>
              <a:rPr lang="zh-CN" altLang="en-US" sz="3600" b="1">
                <a:ea typeface="大黑体"/>
                <a:cs typeface="大黑体"/>
              </a:rPr>
              <a:t>线性等式约束规划</a:t>
            </a:r>
            <a:endParaRPr lang="en-US" altLang="zh-CN" sz="3600" b="1">
              <a:ea typeface="大黑体"/>
              <a:cs typeface="大黑体"/>
            </a:endParaRP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3600" b="1">
                <a:ea typeface="大黑体"/>
                <a:cs typeface="大黑体"/>
              </a:rPr>
              <a:t> 线性约束规划</a:t>
            </a:r>
            <a:endParaRPr lang="en-US" altLang="zh-CN" sz="3600" b="1">
              <a:ea typeface="大黑体"/>
              <a:cs typeface="大黑体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847725"/>
            <a:ext cx="5132387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819150" y="38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基本消元法</a:t>
            </a: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1117600" y="1739900"/>
            <a:ext cx="3116263" cy="1114425"/>
            <a:chOff x="1117600" y="1739900"/>
            <a:chExt cx="3116263" cy="1114425"/>
          </a:xfrm>
        </p:grpSpPr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1117600" y="1739900"/>
              <a:ext cx="1435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消去 </a:t>
              </a:r>
              <a:r>
                <a:rPr lang="en-US" altLang="zh-CN" b="1" i="1">
                  <a:solidFill>
                    <a:srgbClr val="7030A0"/>
                  </a:solidFill>
                </a:rPr>
                <a:t>x</a:t>
              </a:r>
              <a:r>
                <a:rPr lang="en-US" altLang="zh-CN" b="1" baseline="-25000">
                  <a:solidFill>
                    <a:srgbClr val="7030A0"/>
                  </a:solidFill>
                </a:rPr>
                <a:t>3</a:t>
              </a:r>
            </a:p>
          </p:txBody>
        </p:sp>
        <p:pic>
          <p:nvPicPr>
            <p:cNvPr id="9233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338" y="2206625"/>
              <a:ext cx="30575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2301875"/>
            <a:ext cx="4140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1066800" y="2913063"/>
            <a:ext cx="7035800" cy="547687"/>
            <a:chOff x="1066800" y="2913063"/>
            <a:chExt cx="7035800" cy="547687"/>
          </a:xfrm>
        </p:grpSpPr>
        <p:sp>
          <p:nvSpPr>
            <p:cNvPr id="9230" name="Text Box 4"/>
            <p:cNvSpPr txBox="1">
              <a:spLocks noChangeArrowheads="1"/>
            </p:cNvSpPr>
            <p:nvPr/>
          </p:nvSpPr>
          <p:spPr bwMode="auto">
            <a:xfrm>
              <a:off x="1066800" y="2925763"/>
              <a:ext cx="2705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代入目标函数，得</a:t>
              </a:r>
              <a:endParaRPr lang="en-US" altLang="zh-CN" b="1" baseline="-25000"/>
            </a:p>
          </p:txBody>
        </p:sp>
        <p:pic>
          <p:nvPicPr>
            <p:cNvPr id="9231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913063"/>
              <a:ext cx="4445000" cy="547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3519488"/>
            <a:ext cx="44608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4073525"/>
            <a:ext cx="3781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076700" y="4500563"/>
            <a:ext cx="4362450" cy="560387"/>
            <a:chOff x="2640" y="3059"/>
            <a:chExt cx="2748" cy="353"/>
          </a:xfrm>
        </p:grpSpPr>
        <p:pic>
          <p:nvPicPr>
            <p:cNvPr id="5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" y="3059"/>
              <a:ext cx="182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2640" y="3088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回代，得</a:t>
              </a:r>
            </a:p>
          </p:txBody>
        </p:sp>
      </p:grpSp>
      <p:pic>
        <p:nvPicPr>
          <p:cNvPr id="9228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5038725"/>
            <a:ext cx="669925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6007100"/>
            <a:ext cx="2892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9008</TotalTime>
  <Words>1606</Words>
  <Application>Microsoft Office PowerPoint</Application>
  <PresentationFormat>全屏显示(4:3)</PresentationFormat>
  <Paragraphs>165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Monotype Sorts</vt:lpstr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约束优化：线性约束规划  Constrained Optimization: Linearly Constrained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1261</cp:revision>
  <dcterms:created xsi:type="dcterms:W3CDTF">1997-11-08T17:22:06Z</dcterms:created>
  <dcterms:modified xsi:type="dcterms:W3CDTF">2020-12-14T11:02:34Z</dcterms:modified>
</cp:coreProperties>
</file>