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51"/>
  </p:notesMasterIdLst>
  <p:handoutMasterIdLst>
    <p:handoutMasterId r:id="rId52"/>
  </p:handoutMasterIdLst>
  <p:sldIdLst>
    <p:sldId id="494" r:id="rId2"/>
    <p:sldId id="495" r:id="rId3"/>
    <p:sldId id="517" r:id="rId4"/>
    <p:sldId id="593" r:id="rId5"/>
    <p:sldId id="520" r:id="rId6"/>
    <p:sldId id="564" r:id="rId7"/>
    <p:sldId id="565" r:id="rId8"/>
    <p:sldId id="566" r:id="rId9"/>
    <p:sldId id="563" r:id="rId10"/>
    <p:sldId id="567" r:id="rId11"/>
    <p:sldId id="576" r:id="rId12"/>
    <p:sldId id="577" r:id="rId13"/>
    <p:sldId id="578" r:id="rId14"/>
    <p:sldId id="568" r:id="rId15"/>
    <p:sldId id="594" r:id="rId16"/>
    <p:sldId id="556" r:id="rId17"/>
    <p:sldId id="557" r:id="rId18"/>
    <p:sldId id="559" r:id="rId19"/>
    <p:sldId id="574" r:id="rId20"/>
    <p:sldId id="575" r:id="rId21"/>
    <p:sldId id="569" r:id="rId22"/>
    <p:sldId id="562" r:id="rId23"/>
    <p:sldId id="536" r:id="rId24"/>
    <p:sldId id="570" r:id="rId25"/>
    <p:sldId id="571" r:id="rId26"/>
    <p:sldId id="537" r:id="rId27"/>
    <p:sldId id="601" r:id="rId28"/>
    <p:sldId id="597" r:id="rId29"/>
    <p:sldId id="596" r:id="rId30"/>
    <p:sldId id="602" r:id="rId31"/>
    <p:sldId id="603" r:id="rId32"/>
    <p:sldId id="604" r:id="rId33"/>
    <p:sldId id="605" r:id="rId34"/>
    <p:sldId id="550" r:id="rId35"/>
    <p:sldId id="572" r:id="rId36"/>
    <p:sldId id="551" r:id="rId37"/>
    <p:sldId id="538" r:id="rId38"/>
    <p:sldId id="589" r:id="rId39"/>
    <p:sldId id="540" r:id="rId40"/>
    <p:sldId id="579" r:id="rId41"/>
    <p:sldId id="541" r:id="rId42"/>
    <p:sldId id="542" r:id="rId43"/>
    <p:sldId id="591" r:id="rId44"/>
    <p:sldId id="543" r:id="rId45"/>
    <p:sldId id="573" r:id="rId46"/>
    <p:sldId id="546" r:id="rId47"/>
    <p:sldId id="547" r:id="rId48"/>
    <p:sldId id="548" r:id="rId49"/>
    <p:sldId id="549" r:id="rId50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FFCCFF"/>
    <a:srgbClr val="FFFF99"/>
    <a:srgbClr val="008080"/>
    <a:srgbClr val="000000"/>
    <a:srgbClr val="FFFFCC"/>
    <a:srgbClr val="CC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 snapToGrid="0">
      <p:cViewPr varScale="1">
        <p:scale>
          <a:sx n="48" d="100"/>
          <a:sy n="48" d="100"/>
        </p:scale>
        <p:origin x="36" y="3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C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8055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5DCFD4D8-B5B9-4E45-8040-8210C7AB8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40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2338" y="749300"/>
            <a:ext cx="4989512" cy="374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741863"/>
            <a:ext cx="5008562" cy="4487862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80550"/>
            <a:ext cx="2962275" cy="49847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356" tIns="46177" rIns="92356" bIns="46177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3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B5F95829-C2C6-4EE5-BCD1-236F2ADB7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095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234E-F4ED-4FC0-AD06-FEAD4AA7FDCB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10E6-20B0-4F45-9916-85ED0D1EC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67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4965D-9F0B-43B3-8A09-FACA888C8767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3B43F-ACB2-4D82-A4B0-E47D6AC1F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D436C-2A92-4ADA-A1C8-45CE88E7F55E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9C9AF-5E79-48A4-A2BB-B512E1DE28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C184-27EF-48E3-8692-935CF523CC24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66F2-C65F-4782-94A6-1681F0C2F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5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1A07C-325A-4073-BB5C-98822D74E371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76A5-FB6E-4364-8E8C-8FD4EE661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6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D9D2D-DF9F-42B0-A908-76B603DAB8A8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36A88-BA24-43B8-84E0-88E93F5B91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06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52630-5722-43B0-9949-CBA18E91DEF9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C7A08-DCE2-4D96-8BD0-DC59709E12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5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4C901-C377-4C64-9FCA-ECD8AC9E136D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C9387-47C3-45F9-8000-3B32EB7C04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0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68CDE-245A-43BD-8C29-D6735B93952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290C2-FE7B-4D84-9F54-1AACC21A73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A78EA-6F51-430C-9A93-60A089293F3A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B966E-81C2-47AE-B4B1-A517FFA1CA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9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7B01B-03FC-4257-BF29-4F724805F466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58E82-C0B8-4093-A957-2F872323D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7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52E9FB-9D75-41ED-896D-F34A2C17EE42}" type="datetimeFigureOut">
              <a:rPr lang="zh-CN" altLang="en-US"/>
              <a:pPr>
                <a:defRPr/>
              </a:pPr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8A82892-1863-4A2C-9ABA-9D967FEE92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23850" y="6515100"/>
            <a:ext cx="266382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 9  </a:t>
            </a: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章  约束优化：非线性约束规划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4699000" y="6510338"/>
            <a:ext cx="2033588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57.png"/><Relationship Id="rId10" Type="http://schemas.openxmlformats.org/officeDocument/2006/relationships/image" Target="../media/image82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3.png"/><Relationship Id="rId7" Type="http://schemas.openxmlformats.org/officeDocument/2006/relationships/image" Target="../media/image24.png"/><Relationship Id="rId12" Type="http://schemas.openxmlformats.org/officeDocument/2006/relationships/image" Target="../media/image9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11" Type="http://schemas.openxmlformats.org/officeDocument/2006/relationships/image" Target="../media/image97.png"/><Relationship Id="rId5" Type="http://schemas.openxmlformats.org/officeDocument/2006/relationships/image" Target="../media/image92.emf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89.png"/><Relationship Id="rId10" Type="http://schemas.openxmlformats.org/officeDocument/2006/relationships/image" Target="../media/image113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jpe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0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48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0.png"/><Relationship Id="rId7" Type="http://schemas.openxmlformats.org/officeDocument/2006/relationships/image" Target="../media/image158.png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8.png"/><Relationship Id="rId3" Type="http://schemas.openxmlformats.org/officeDocument/2006/relationships/image" Target="../media/image161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6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3.png"/><Relationship Id="rId11" Type="http://schemas.openxmlformats.org/officeDocument/2006/relationships/image" Target="../media/image166.png"/><Relationship Id="rId5" Type="http://schemas.openxmlformats.org/officeDocument/2006/relationships/image" Target="../media/image44.png"/><Relationship Id="rId10" Type="http://schemas.openxmlformats.org/officeDocument/2006/relationships/image" Target="../media/image165.png"/><Relationship Id="rId4" Type="http://schemas.openxmlformats.org/officeDocument/2006/relationships/image" Target="../media/image155.png"/><Relationship Id="rId9" Type="http://schemas.openxmlformats.org/officeDocument/2006/relationships/image" Target="../media/image1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72.png"/><Relationship Id="rId7" Type="http://schemas.openxmlformats.org/officeDocument/2006/relationships/image" Target="../media/image17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3.png"/><Relationship Id="rId11" Type="http://schemas.openxmlformats.org/officeDocument/2006/relationships/image" Target="../media/image176.png"/><Relationship Id="rId5" Type="http://schemas.openxmlformats.org/officeDocument/2006/relationships/image" Target="../media/image170.wmf"/><Relationship Id="rId10" Type="http://schemas.openxmlformats.org/officeDocument/2006/relationships/image" Target="../media/image175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11" Type="http://schemas.openxmlformats.org/officeDocument/2006/relationships/image" Target="../media/image4.wmf"/><Relationship Id="rId5" Type="http://schemas.openxmlformats.org/officeDocument/2006/relationships/image" Target="../media/image9.emf"/><Relationship Id="rId10" Type="http://schemas.openxmlformats.org/officeDocument/2006/relationships/image" Target="../media/image1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6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11" Type="http://schemas.openxmlformats.org/officeDocument/2006/relationships/image" Target="../media/image195.png"/><Relationship Id="rId5" Type="http://schemas.openxmlformats.org/officeDocument/2006/relationships/image" Target="../media/image189.png"/><Relationship Id="rId10" Type="http://schemas.openxmlformats.org/officeDocument/2006/relationships/image" Target="../media/image194.png"/><Relationship Id="rId4" Type="http://schemas.openxmlformats.org/officeDocument/2006/relationships/image" Target="../media/image188.png"/><Relationship Id="rId9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0" Type="http://schemas.openxmlformats.org/officeDocument/2006/relationships/image" Target="../media/image205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2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emf"/><Relationship Id="rId9" Type="http://schemas.openxmlformats.org/officeDocument/2006/relationships/image" Target="../media/image2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3.png"/><Relationship Id="rId5" Type="http://schemas.openxmlformats.org/officeDocument/2006/relationships/image" Target="../media/image232.png"/><Relationship Id="rId4" Type="http://schemas.openxmlformats.org/officeDocument/2006/relationships/image" Target="../media/image23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90600" y="127635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60000"/>
              </a:lnSpc>
            </a:pPr>
            <a:endParaRPr lang="zh-CN" altLang="zh-CN" b="1">
              <a:solidFill>
                <a:schemeClr val="tx1"/>
              </a:solidFill>
              <a:ea typeface="仿宋_GB2312" pitchFamily="49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571500" y="1073150"/>
            <a:ext cx="7975600" cy="4318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3600" dirty="0">
                <a:latin typeface="黑体" panose="02010600030101010101" pitchFamily="2" charset="-122"/>
                <a:ea typeface="黑体" panose="02010600030101010101" pitchFamily="2" charset="-122"/>
                <a:cs typeface="大黑体"/>
              </a:rPr>
              <a:t>约束优化：非线性约束规划</a:t>
            </a:r>
            <a:br>
              <a:rPr lang="en-US" altLang="zh-CN" sz="3600" b="1" dirty="0">
                <a:latin typeface="大黑体"/>
                <a:ea typeface="大黑体"/>
                <a:cs typeface="大黑体"/>
              </a:rPr>
            </a:br>
            <a:br>
              <a:rPr lang="en-US" altLang="zh-CN" sz="3600" b="1" dirty="0">
                <a:latin typeface="大黑体"/>
                <a:ea typeface="大黑体"/>
                <a:cs typeface="大黑体"/>
              </a:rPr>
            </a:br>
            <a:br>
              <a:rPr lang="zh-CN" altLang="en-US" sz="3600" b="1" dirty="0">
                <a:latin typeface="大黑体"/>
                <a:ea typeface="大黑体"/>
                <a:cs typeface="大黑体"/>
              </a:rPr>
            </a:br>
            <a:r>
              <a:rPr lang="zh-CN" altLang="en-US" sz="3600" b="1" dirty="0">
                <a:ea typeface="大黑体"/>
                <a:cs typeface="大黑体"/>
              </a:rPr>
              <a:t> </a:t>
            </a:r>
            <a:r>
              <a:rPr lang="en-US" altLang="zh-CN" sz="3600" b="1" dirty="0">
                <a:ea typeface="大黑体"/>
                <a:cs typeface="大黑体"/>
              </a:rPr>
              <a:t>Constrained Optimization:</a:t>
            </a:r>
            <a:br>
              <a:rPr lang="en-US" altLang="zh-CN" sz="3600" b="1" dirty="0">
                <a:ea typeface="大黑体"/>
                <a:cs typeface="大黑体"/>
              </a:rPr>
            </a:br>
            <a:r>
              <a:rPr lang="en-US" altLang="zh-CN" sz="3600" b="1" dirty="0">
                <a:ea typeface="大黑体"/>
                <a:cs typeface="大黑体"/>
              </a:rPr>
              <a:t> Nonlinearly Constrained Programming</a:t>
            </a:r>
            <a:endParaRPr lang="en-US" altLang="zh-CN" sz="36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6)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4876800" y="4776788"/>
            <a:ext cx="2546350" cy="820737"/>
            <a:chOff x="4876800" y="5780094"/>
            <a:chExt cx="2546350" cy="820737"/>
          </a:xfrm>
        </p:grpSpPr>
        <p:sp>
          <p:nvSpPr>
            <p:cNvPr id="11276" name="Text Box 18"/>
            <p:cNvSpPr txBox="1">
              <a:spLocks noChangeArrowheads="1"/>
            </p:cNvSpPr>
            <p:nvPr/>
          </p:nvSpPr>
          <p:spPr bwMode="auto">
            <a:xfrm>
              <a:off x="4876800" y="6143631"/>
              <a:ext cx="2546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7030A0"/>
                  </a:solidFill>
                </a:rPr>
                <a:t>病态</a:t>
              </a:r>
              <a:r>
                <a:rPr kumimoji="0" lang="en-US" altLang="zh-CN" b="1">
                  <a:solidFill>
                    <a:schemeClr val="tx1"/>
                  </a:solidFill>
                </a:rPr>
                <a:t>Hessian</a:t>
              </a:r>
              <a:r>
                <a:rPr kumimoji="0" lang="zh-CN" altLang="en-US" b="1">
                  <a:solidFill>
                    <a:schemeClr val="tx1"/>
                  </a:solidFill>
                </a:rPr>
                <a:t>阵！</a:t>
              </a:r>
            </a:p>
          </p:txBody>
        </p:sp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 rot="420000">
              <a:off x="6088061" y="5780094"/>
              <a:ext cx="45719" cy="341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127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1570038"/>
            <a:ext cx="59420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TextBox 19"/>
          <p:cNvSpPr txBox="1">
            <a:spLocks noChangeArrowheads="1"/>
          </p:cNvSpPr>
          <p:nvPr/>
        </p:nvSpPr>
        <p:spPr bwMode="auto">
          <a:xfrm>
            <a:off x="673100" y="160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rgbClr val="7030A0"/>
                </a:solidFill>
              </a:rPr>
              <a:t>事实：</a:t>
            </a:r>
            <a:r>
              <a:rPr lang="zh-CN" altLang="en-US" b="1" dirty="0">
                <a:solidFill>
                  <a:srgbClr val="CC0000"/>
                </a:solidFill>
              </a:rPr>
              <a:t>                                             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71525" y="4173538"/>
            <a:ext cx="6188075" cy="457200"/>
            <a:chOff x="796925" y="4719638"/>
            <a:chExt cx="6188075" cy="457200"/>
          </a:xfrm>
        </p:grpSpPr>
        <p:sp>
          <p:nvSpPr>
            <p:cNvPr id="11270" name="Text Box 21"/>
            <p:cNvSpPr txBox="1">
              <a:spLocks noChangeArrowheads="1"/>
            </p:cNvSpPr>
            <p:nvPr/>
          </p:nvSpPr>
          <p:spPr bwMode="auto">
            <a:xfrm>
              <a:off x="796925" y="4719638"/>
              <a:ext cx="5472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特点：</a:t>
              </a:r>
              <a:r>
                <a:rPr kumimoji="0" lang="zh-CN" altLang="en-US" b="1">
                  <a:solidFill>
                    <a:srgbClr val="7030A0"/>
                  </a:solidFill>
                  <a:latin typeface="宋体" pitchFamily="2" charset="-122"/>
                </a:rPr>
                <a:t>光滑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的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一阶可微</a:t>
              </a:r>
              <a:r>
                <a:rPr kumimoji="0" lang="en-US" altLang="zh-CN" b="1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，但需要</a:t>
              </a:r>
            </a:p>
          </p:txBody>
        </p:sp>
        <p:pic>
          <p:nvPicPr>
            <p:cNvPr id="11271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7200" y="4851400"/>
              <a:ext cx="14478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685800" y="2108200"/>
            <a:ext cx="7761288" cy="1384833"/>
            <a:chOff x="685800" y="2108200"/>
            <a:chExt cx="7761288" cy="1384833"/>
          </a:xfrm>
        </p:grpSpPr>
        <p:sp>
          <p:nvSpPr>
            <p:cNvPr id="11272" name="TextBox 19"/>
            <p:cNvSpPr txBox="1">
              <a:spLocks noChangeArrowheads="1"/>
            </p:cNvSpPr>
            <p:nvPr/>
          </p:nvSpPr>
          <p:spPr bwMode="auto">
            <a:xfrm>
              <a:off x="685800" y="2108200"/>
              <a:ext cx="1295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其中                                             </a:t>
              </a:r>
            </a:p>
          </p:txBody>
        </p:sp>
        <p:pic>
          <p:nvPicPr>
            <p:cNvPr id="11274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513" y="2541588"/>
              <a:ext cx="7394575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850900" y="2983855"/>
                  <a:ext cx="5094920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=[</m:t>
                        </m:r>
                        <m:r>
                          <a:rPr lang="en-US" altLang="zh-CN" b="1" i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,⋯,</m:t>
                        </m:r>
                        <m:r>
                          <a:rPr lang="en-US" altLang="zh-CN" b="1" i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𝒌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900" y="2983855"/>
                  <a:ext cx="5094920" cy="50917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/>
          <p:cNvSpPr>
            <a:spLocks noChangeArrowheads="1"/>
          </p:cNvSpPr>
          <p:nvPr/>
        </p:nvSpPr>
        <p:spPr bwMode="auto">
          <a:xfrm>
            <a:off x="635000" y="452438"/>
            <a:ext cx="81788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刘老师：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   您好，我是宇航学院的研二学生，研一的时候选了您的最优化课程，现在有个问题想请教您一下。我现在想做一个二次目标函数二次等式约束的最优化问题，问题方程大概是</a:t>
            </a:r>
          </a:p>
          <a:p>
            <a:pPr eaLnBrk="0" latinLnBrk="1" hangingPunct="0"/>
            <a:endParaRPr lang="zh-CN" altLang="en-US" b="1">
              <a:solidFill>
                <a:schemeClr val="tx1"/>
              </a:solidFill>
            </a:endParaRPr>
          </a:p>
          <a:p>
            <a:pPr algn="ctr" eaLnBrk="0" latinLnBrk="1" hangingPunct="0"/>
            <a:r>
              <a:rPr lang="en-US" altLang="zh-CN" b="1">
                <a:solidFill>
                  <a:schemeClr val="tx1"/>
                </a:solidFill>
              </a:rPr>
              <a:t>max x'*H*x+f'*x, subject to x'*D*x = 1, </a:t>
            </a:r>
          </a:p>
          <a:p>
            <a:pPr algn="ctr" eaLnBrk="0" latinLnBrk="1" hangingPunct="0"/>
            <a:endParaRPr lang="en-US" altLang="zh-CN" b="1">
              <a:solidFill>
                <a:schemeClr val="tx1"/>
              </a:solidFill>
            </a:endParaRPr>
          </a:p>
          <a:p>
            <a:pPr eaLnBrk="0" latinLnBrk="1" hangingPunct="0"/>
            <a:r>
              <a:rPr lang="en-US" altLang="zh-CN" b="1">
                <a:solidFill>
                  <a:schemeClr val="tx1"/>
                </a:solidFill>
              </a:rPr>
              <a:t>H'=H</a:t>
            </a:r>
            <a:r>
              <a:rPr lang="zh-CN" altLang="en-US" b="1">
                <a:solidFill>
                  <a:schemeClr val="tx1"/>
                </a:solidFill>
              </a:rPr>
              <a:t>但是不一定半正定。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   我一开始想利用</a:t>
            </a:r>
            <a:r>
              <a:rPr lang="zh-CN" altLang="en-US" b="1">
                <a:solidFill>
                  <a:srgbClr val="7030A0"/>
                </a:solidFill>
              </a:rPr>
              <a:t>最简单的罚函数法</a:t>
            </a:r>
            <a:r>
              <a:rPr lang="zh-CN" altLang="en-US" b="1">
                <a:solidFill>
                  <a:schemeClr val="tx1"/>
                </a:solidFill>
              </a:rPr>
              <a:t>求解，即求解这个问题：</a:t>
            </a:r>
            <a:r>
              <a:rPr lang="en-US" altLang="zh-CN" b="1">
                <a:solidFill>
                  <a:schemeClr val="tx1"/>
                </a:solidFill>
              </a:rPr>
              <a:t>min -x'*H*x-f'*x+0.5*sigma*(x'*D*x-1)^2 </a:t>
            </a:r>
            <a:r>
              <a:rPr lang="zh-CN" altLang="en-US" b="1">
                <a:solidFill>
                  <a:schemeClr val="tx1"/>
                </a:solidFill>
              </a:rPr>
              <a:t>这个子问题时，我采用</a:t>
            </a:r>
            <a:r>
              <a:rPr lang="zh-CN" altLang="en-US" b="1">
                <a:solidFill>
                  <a:srgbClr val="7030A0"/>
                </a:solidFill>
              </a:rPr>
              <a:t>最速下降法</a:t>
            </a:r>
            <a:r>
              <a:rPr lang="zh-CN" altLang="en-US" b="1">
                <a:solidFill>
                  <a:schemeClr val="tx1"/>
                </a:solidFill>
              </a:rPr>
              <a:t>。 但是当</a:t>
            </a:r>
            <a:r>
              <a:rPr lang="en-US" altLang="zh-CN" b="1">
                <a:solidFill>
                  <a:srgbClr val="7030A0"/>
                </a:solidFill>
              </a:rPr>
              <a:t>sigma</a:t>
            </a:r>
            <a:r>
              <a:rPr lang="zh-CN" altLang="en-US" b="1">
                <a:solidFill>
                  <a:srgbClr val="7030A0"/>
                </a:solidFill>
              </a:rPr>
              <a:t>增加到一定大小</a:t>
            </a:r>
            <a:r>
              <a:rPr lang="zh-CN" altLang="en-US" b="1">
                <a:solidFill>
                  <a:schemeClr val="tx1"/>
                </a:solidFill>
              </a:rPr>
              <a:t>时，最速下降法中的梯度过大，导致子问题没有解了。</a:t>
            </a:r>
            <a:endParaRPr lang="en-US" altLang="zh-CN" b="1">
              <a:solidFill>
                <a:schemeClr val="tx1"/>
              </a:solidFill>
            </a:endParaRP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      而且我用同样的方法去做咱们最优化课本上的问题时，也有</a:t>
            </a:r>
            <a:r>
              <a:rPr lang="en-US" altLang="zh-CN" b="1">
                <a:solidFill>
                  <a:schemeClr val="tx1"/>
                </a:solidFill>
              </a:rPr>
              <a:t>sigma</a:t>
            </a:r>
            <a:r>
              <a:rPr lang="zh-CN" altLang="en-US" b="1">
                <a:solidFill>
                  <a:schemeClr val="tx1"/>
                </a:solidFill>
              </a:rPr>
              <a:t>过大时发散的问题，程序应该是没有问题的，在</a:t>
            </a:r>
            <a:r>
              <a:rPr lang="en-US" altLang="zh-CN" b="1">
                <a:solidFill>
                  <a:schemeClr val="tx1"/>
                </a:solidFill>
              </a:rPr>
              <a:t>sigma</a:t>
            </a:r>
            <a:r>
              <a:rPr lang="zh-CN" altLang="en-US" b="1">
                <a:solidFill>
                  <a:schemeClr val="tx1"/>
                </a:solidFill>
              </a:rPr>
              <a:t>小的时候是向最优解收敛的。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4538" y="2607330"/>
            <a:ext cx="6342062" cy="2559050"/>
            <a:chOff x="744538" y="3836988"/>
            <a:chExt cx="6342062" cy="2559050"/>
          </a:xfrm>
        </p:grpSpPr>
        <p:pic>
          <p:nvPicPr>
            <p:cNvPr id="133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3836988"/>
              <a:ext cx="6342062" cy="255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25500" y="4533900"/>
              <a:ext cx="38481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584200" y="668338"/>
            <a:ext cx="8178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 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  我想问的是，这个问题应该怎么解决呢？一般求解非凸的二次目标函数二次等式约束的最优化问题，应该用什么方法去求解呢？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 谢谢老师！希望老师能够给予解答。   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4583468"/>
            <a:ext cx="703738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005263"/>
            <a:ext cx="818991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35600" y="6184900"/>
            <a:ext cx="299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信赖域子问题！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250" y="4017963"/>
            <a:ext cx="818991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889000" y="344488"/>
            <a:ext cx="7340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我猜</a:t>
            </a:r>
            <a:r>
              <a:rPr lang="en-US" altLang="zh-CN" b="1" dirty="0">
                <a:solidFill>
                  <a:schemeClr val="tx1"/>
                </a:solidFill>
              </a:rPr>
              <a:t>D</a:t>
            </a:r>
            <a:r>
              <a:rPr lang="zh-CN" altLang="en-US" b="1" dirty="0">
                <a:solidFill>
                  <a:schemeClr val="tx1"/>
                </a:solidFill>
              </a:rPr>
              <a:t>不仅是对角矩阵，而且对角线元素还是正的。假如是这样的话，这个约束类似我们关于正定规划部分的作业，约束可以表示成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的二范数为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，即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的分量平方和为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我能想到的有三种方法：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rgbClr val="7030A0"/>
                </a:solidFill>
              </a:rPr>
              <a:t>Lagrange</a:t>
            </a:r>
            <a:r>
              <a:rPr lang="zh-CN" altLang="en-US" b="1" dirty="0">
                <a:solidFill>
                  <a:srgbClr val="7030A0"/>
                </a:solidFill>
              </a:rPr>
              <a:t>乘子法</a:t>
            </a:r>
            <a:r>
              <a:rPr lang="zh-CN" altLang="en-US" b="1" dirty="0">
                <a:solidFill>
                  <a:schemeClr val="tx1"/>
                </a:solidFill>
              </a:rPr>
              <a:t>，结果肯定要比二次罚函数法要好，因为这种方法不需要参数</a:t>
            </a:r>
            <a:r>
              <a:rPr lang="en-US" altLang="zh-CN" b="1" dirty="0">
                <a:solidFill>
                  <a:schemeClr val="tx1"/>
                </a:solidFill>
              </a:rPr>
              <a:t>sigma</a:t>
            </a:r>
            <a:r>
              <a:rPr lang="zh-CN" altLang="en-US" b="1" dirty="0">
                <a:solidFill>
                  <a:schemeClr val="tx1"/>
                </a:solidFill>
              </a:rPr>
              <a:t>太大！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rgbClr val="7030A0"/>
                </a:solidFill>
              </a:rPr>
              <a:t>SQP</a:t>
            </a:r>
            <a:r>
              <a:rPr lang="zh-CN" altLang="en-US" b="1" dirty="0">
                <a:solidFill>
                  <a:schemeClr val="tx1"/>
                </a:solidFill>
              </a:rPr>
              <a:t>，但是不知道初值对你的问题有没有影响？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3. </a:t>
            </a:r>
            <a:r>
              <a:rPr lang="zh-CN" altLang="en-US" b="1" dirty="0">
                <a:solidFill>
                  <a:schemeClr val="tx1"/>
                </a:solidFill>
              </a:rPr>
              <a:t>求解这个问题的</a:t>
            </a:r>
            <a:r>
              <a:rPr lang="zh-CN" altLang="en-US" b="1" dirty="0">
                <a:solidFill>
                  <a:srgbClr val="7030A0"/>
                </a:solidFill>
              </a:rPr>
              <a:t>对偶问题</a:t>
            </a:r>
            <a:r>
              <a:rPr lang="zh-CN" altLang="en-US" b="1" dirty="0">
                <a:solidFill>
                  <a:schemeClr val="tx1"/>
                </a:solidFill>
              </a:rPr>
              <a:t>，其是一个单变量的优化问题，一阶条件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单数为零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是关于单变量的方程，然后可用割线法求解。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882650"/>
            <a:ext cx="48133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3279775"/>
            <a:ext cx="31511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819150" y="1651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对数障碍函数</a:t>
            </a:r>
            <a:endParaRPr lang="en-US" altLang="zh-CN" sz="3600">
              <a:solidFill>
                <a:srgbClr val="0070C0"/>
              </a:solidFill>
              <a:latin typeface="黑体" pitchFamily="2" charset="-122"/>
              <a:ea typeface="黑体" pitchFamily="2" charset="-122"/>
              <a:cs typeface="大黑体"/>
            </a:endParaRP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647700" y="1536700"/>
            <a:ext cx="7734300" cy="1320800"/>
            <a:chOff x="647700" y="1574800"/>
            <a:chExt cx="7734300" cy="1320800"/>
          </a:xfrm>
        </p:grpSpPr>
        <p:grpSp>
          <p:nvGrpSpPr>
            <p:cNvPr id="15378" name="组合 19"/>
            <p:cNvGrpSpPr>
              <a:grpSpLocks/>
            </p:cNvGrpSpPr>
            <p:nvPr/>
          </p:nvGrpSpPr>
          <p:grpSpPr bwMode="auto">
            <a:xfrm>
              <a:off x="647700" y="1574800"/>
              <a:ext cx="7556500" cy="1087438"/>
              <a:chOff x="647700" y="1574800"/>
              <a:chExt cx="7556500" cy="1087438"/>
            </a:xfrm>
          </p:grpSpPr>
          <p:pic>
            <p:nvPicPr>
              <p:cNvPr id="15382" name="Picture 2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75" y="1792288"/>
                <a:ext cx="4959350" cy="869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3" name="TextBox 17"/>
              <p:cNvSpPr txBox="1">
                <a:spLocks noChangeArrowheads="1"/>
              </p:cNvSpPr>
              <p:nvPr/>
            </p:nvSpPr>
            <p:spPr bwMode="auto">
              <a:xfrm>
                <a:off x="647700" y="1574800"/>
                <a:ext cx="26162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buFont typeface="Wingdings" pitchFamily="2" charset="2"/>
                  <a:buChar char="l"/>
                </a:pPr>
                <a:r>
                  <a:rPr lang="zh-CN" altLang="en-US">
                    <a:solidFill>
                      <a:srgbClr val="7030A0"/>
                    </a:solidFill>
                    <a:latin typeface="黑体" pitchFamily="2" charset="-122"/>
                    <a:ea typeface="黑体" pitchFamily="2" charset="-122"/>
                  </a:rPr>
                  <a:t>对数</a:t>
                </a:r>
                <a:r>
                  <a:rPr lang="zh-CN" altLang="en-US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障碍函数</a:t>
                </a:r>
              </a:p>
            </p:txBody>
          </p:sp>
          <p:sp>
            <p:nvSpPr>
              <p:cNvPr id="15384" name="Text Box 7"/>
              <p:cNvSpPr txBox="1">
                <a:spLocks noChangeArrowheads="1"/>
              </p:cNvSpPr>
              <p:nvPr/>
            </p:nvSpPr>
            <p:spPr bwMode="auto">
              <a:xfrm>
                <a:off x="6053942" y="1908770"/>
                <a:ext cx="215025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339966"/>
                    </a:solidFill>
                  </a:rPr>
                  <a:t>，</a:t>
                </a:r>
                <a:r>
                  <a:rPr lang="en-US" altLang="zh-CN" b="1" dirty="0">
                    <a:solidFill>
                      <a:srgbClr val="339966"/>
                    </a:solidFill>
                  </a:rPr>
                  <a:t>Frisch, 1955</a:t>
                </a:r>
                <a:endParaRPr lang="zh-CN" altLang="en-US" b="1" dirty="0">
                  <a:solidFill>
                    <a:srgbClr val="339966"/>
                  </a:solidFill>
                </a:endParaRPr>
              </a:p>
            </p:txBody>
          </p:sp>
        </p:grpSp>
        <p:grpSp>
          <p:nvGrpSpPr>
            <p:cNvPr id="15379" name="组合 21"/>
            <p:cNvGrpSpPr>
              <a:grpSpLocks/>
            </p:cNvGrpSpPr>
            <p:nvPr/>
          </p:nvGrpSpPr>
          <p:grpSpPr bwMode="auto">
            <a:xfrm>
              <a:off x="6061075" y="2433935"/>
              <a:ext cx="2320925" cy="461665"/>
              <a:chOff x="6124575" y="1087735"/>
              <a:chExt cx="2320925" cy="461665"/>
            </a:xfrm>
          </p:grpSpPr>
          <p:pic>
            <p:nvPicPr>
              <p:cNvPr id="15380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4575" y="1219200"/>
                <a:ext cx="951717" cy="236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81" name="Text Box 7"/>
              <p:cNvSpPr txBox="1">
                <a:spLocks noChangeArrowheads="1"/>
              </p:cNvSpPr>
              <p:nvPr/>
            </p:nvSpPr>
            <p:spPr bwMode="auto">
              <a:xfrm>
                <a:off x="7023100" y="1087735"/>
                <a:ext cx="14224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rgbClr val="339966"/>
                    </a:solidFill>
                  </a:rPr>
                  <a:t>障碍参数</a:t>
                </a:r>
              </a:p>
            </p:txBody>
          </p:sp>
        </p:grpSp>
      </p:grp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784225" y="5894388"/>
            <a:ext cx="7902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一般来说，倒数障碍函数比二次罚函数和对数障碍函数要差</a:t>
            </a:r>
            <a:r>
              <a:rPr lang="en-US" altLang="zh-CN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zh-CN" altLang="en-US" sz="22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6648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941763"/>
            <a:ext cx="41354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60400" y="4597400"/>
            <a:ext cx="7318375" cy="1204913"/>
            <a:chOff x="635000" y="4445000"/>
            <a:chExt cx="7318375" cy="1204913"/>
          </a:xfrm>
        </p:grpSpPr>
        <p:pic>
          <p:nvPicPr>
            <p:cNvPr id="15375" name="Picture 2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688" y="4814888"/>
              <a:ext cx="4352925" cy="8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6" name="Text Box 7"/>
            <p:cNvSpPr txBox="1">
              <a:spLocks noChangeArrowheads="1"/>
            </p:cNvSpPr>
            <p:nvPr/>
          </p:nvSpPr>
          <p:spPr bwMode="auto">
            <a:xfrm>
              <a:off x="5438775" y="5003800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339966"/>
                  </a:solidFill>
                </a:rPr>
                <a:t>，</a:t>
              </a:r>
              <a:r>
                <a:rPr lang="en-US" altLang="zh-CN" b="1">
                  <a:solidFill>
                    <a:srgbClr val="339966"/>
                  </a:solidFill>
                </a:rPr>
                <a:t>Carroll, 1961</a:t>
              </a:r>
              <a:endParaRPr lang="zh-CN" altLang="en-US" b="1">
                <a:solidFill>
                  <a:srgbClr val="339966"/>
                </a:solidFill>
              </a:endParaRPr>
            </a:p>
          </p:txBody>
        </p:sp>
        <p:sp>
          <p:nvSpPr>
            <p:cNvPr id="15377" name="TextBox 18"/>
            <p:cNvSpPr txBox="1">
              <a:spLocks noChangeArrowheads="1"/>
            </p:cNvSpPr>
            <p:nvPr/>
          </p:nvSpPr>
          <p:spPr bwMode="auto">
            <a:xfrm>
              <a:off x="635000" y="4445000"/>
              <a:ext cx="2844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 typeface="Wingdings" pitchFamily="2" charset="2"/>
                <a:buChar char="l"/>
              </a:pPr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倒数</a:t>
              </a:r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障碍函数</a:t>
              </a:r>
            </a:p>
          </p:txBody>
        </p:sp>
      </p:grpSp>
      <p:pic>
        <p:nvPicPr>
          <p:cNvPr id="26650" name="Picture 2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3825"/>
            <a:ext cx="3609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3006725"/>
            <a:ext cx="234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4386263"/>
            <a:ext cx="23812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5589588" y="3740150"/>
            <a:ext cx="3230562" cy="608013"/>
            <a:chOff x="4039394" y="4121150"/>
            <a:chExt cx="3231354" cy="608012"/>
          </a:xfrm>
        </p:grpSpPr>
        <p:pic>
          <p:nvPicPr>
            <p:cNvPr id="15373" name="Picture 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0395" y="4154488"/>
              <a:ext cx="1580353" cy="574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374" name="TextBox 2"/>
            <p:cNvSpPr txBox="1">
              <a:spLocks noChangeArrowheads="1"/>
            </p:cNvSpPr>
            <p:nvPr/>
          </p:nvSpPr>
          <p:spPr bwMode="auto">
            <a:xfrm>
              <a:off x="4039394" y="4121150"/>
              <a:ext cx="20185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乘子的估计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74675"/>
            <a:ext cx="7239000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638300" y="355600"/>
            <a:ext cx="6718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替换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P.211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，图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9.1.3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5105400" y="5803900"/>
            <a:ext cx="330200" cy="461963"/>
          </a:xfrm>
          <a:prstGeom prst="rect">
            <a:avLst/>
          </a:prstGeom>
          <a:solidFill>
            <a:srgbClr val="92D05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4997450" y="3271838"/>
            <a:ext cx="330200" cy="460375"/>
          </a:xfrm>
          <a:prstGeom prst="rect">
            <a:avLst/>
          </a:prstGeom>
          <a:solidFill>
            <a:srgbClr val="92D05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390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1116013"/>
            <a:ext cx="4135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对数障碍函数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1)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1230313"/>
            <a:ext cx="456247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81700" y="1384300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凸规划！</a:t>
            </a:r>
          </a:p>
        </p:txBody>
      </p:sp>
      <p:pic>
        <p:nvPicPr>
          <p:cNvPr id="15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286000"/>
            <a:ext cx="689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2" name="Text Box 7"/>
          <p:cNvSpPr txBox="1">
            <a:spLocks noChangeArrowheads="1"/>
          </p:cNvSpPr>
          <p:nvPr/>
        </p:nvSpPr>
        <p:spPr bwMode="auto">
          <a:xfrm>
            <a:off x="990600" y="2819400"/>
            <a:ext cx="697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障碍函数是凸函数，故求它的驻点即可！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004888" y="3346450"/>
            <a:ext cx="4040187" cy="1441450"/>
            <a:chOff x="857" y="2108"/>
            <a:chExt cx="2545" cy="908"/>
          </a:xfrm>
        </p:grpSpPr>
        <p:pic>
          <p:nvPicPr>
            <p:cNvPr id="17418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" y="2595"/>
              <a:ext cx="1974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" y="2108"/>
              <a:ext cx="2532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8030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3844925"/>
            <a:ext cx="38290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5106988"/>
            <a:ext cx="3113088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78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对数障碍函数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2)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952625" y="5545138"/>
            <a:ext cx="5472113" cy="457200"/>
            <a:chOff x="1952625" y="5545138"/>
            <a:chExt cx="5472113" cy="457200"/>
          </a:xfrm>
        </p:grpSpPr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1952625" y="5545138"/>
              <a:ext cx="54721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7030A0"/>
                  </a:solidFill>
                  <a:latin typeface="宋体" pitchFamily="2" charset="-122"/>
                </a:rPr>
                <a:t>光滑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的</a:t>
              </a: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(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一阶可微</a:t>
              </a:r>
              <a:r>
                <a:rPr kumimoji="0" lang="en-US" altLang="zh-CN" b="1" dirty="0">
                  <a:solidFill>
                    <a:schemeClr val="tx1"/>
                  </a:solidFill>
                  <a:latin typeface="宋体" pitchFamily="2" charset="-122"/>
                </a:rPr>
                <a:t>)</a:t>
              </a:r>
              <a:r>
                <a:rPr kumimoji="0" lang="zh-CN" altLang="en-US" b="1" dirty="0">
                  <a:solidFill>
                    <a:schemeClr val="tx1"/>
                  </a:solidFill>
                  <a:latin typeface="宋体" pitchFamily="2" charset="-122"/>
                </a:rPr>
                <a:t>，但需要</a:t>
              </a:r>
            </a:p>
          </p:txBody>
        </p:sp>
        <p:pic>
          <p:nvPicPr>
            <p:cNvPr id="18451" name="Picture 1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163" y="5580063"/>
              <a:ext cx="1171575" cy="420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5092700" y="5767388"/>
            <a:ext cx="2546350" cy="757237"/>
            <a:chOff x="5092700" y="5767388"/>
            <a:chExt cx="2546350" cy="757237"/>
          </a:xfrm>
        </p:grpSpPr>
        <p:sp>
          <p:nvSpPr>
            <p:cNvPr id="18448" name="Text Box 18"/>
            <p:cNvSpPr txBox="1">
              <a:spLocks noChangeArrowheads="1"/>
            </p:cNvSpPr>
            <p:nvPr/>
          </p:nvSpPr>
          <p:spPr bwMode="auto">
            <a:xfrm>
              <a:off x="5092700" y="6067425"/>
              <a:ext cx="2546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7030A0"/>
                  </a:solidFill>
                </a:rPr>
                <a:t>病态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Hessian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阵！</a:t>
              </a:r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>
              <a:off x="6316663" y="5767388"/>
              <a:ext cx="0" cy="41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84" name="Text Box 20"/>
          <p:cNvSpPr txBox="1">
            <a:spLocks noChangeArrowheads="1"/>
          </p:cNvSpPr>
          <p:nvPr/>
        </p:nvSpPr>
        <p:spPr bwMode="auto">
          <a:xfrm>
            <a:off x="1930400" y="5054600"/>
            <a:ext cx="580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原问题是凸规划时，障碍函数是凸函数！</a:t>
            </a:r>
          </a:p>
        </p:txBody>
      </p:sp>
      <p:pic>
        <p:nvPicPr>
          <p:cNvPr id="18438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033463"/>
            <a:ext cx="5056188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1206500" y="1892300"/>
            <a:ext cx="5127625" cy="1265238"/>
            <a:chOff x="1206500" y="1892300"/>
            <a:chExt cx="5127625" cy="1265238"/>
          </a:xfrm>
        </p:grpSpPr>
        <p:sp>
          <p:nvSpPr>
            <p:cNvPr id="18446" name="TextBox 17"/>
            <p:cNvSpPr txBox="1">
              <a:spLocks noChangeArrowheads="1"/>
            </p:cNvSpPr>
            <p:nvPr/>
          </p:nvSpPr>
          <p:spPr bwMode="auto">
            <a:xfrm>
              <a:off x="1206500" y="1892300"/>
              <a:ext cx="210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对数障碍函数</a:t>
              </a:r>
            </a:p>
          </p:txBody>
        </p:sp>
        <p:pic>
          <p:nvPicPr>
            <p:cNvPr id="18447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75" y="2287588"/>
              <a:ext cx="4959350" cy="869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697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3155950"/>
            <a:ext cx="36099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1330325" y="3805238"/>
            <a:ext cx="5743575" cy="1109662"/>
            <a:chOff x="1330324" y="3805238"/>
            <a:chExt cx="5743576" cy="1109319"/>
          </a:xfrm>
        </p:grpSpPr>
        <p:sp>
          <p:nvSpPr>
            <p:cNvPr id="18442" name="Text Box 11"/>
            <p:cNvSpPr txBox="1">
              <a:spLocks noChangeArrowheads="1"/>
            </p:cNvSpPr>
            <p:nvPr/>
          </p:nvSpPr>
          <p:spPr bwMode="auto">
            <a:xfrm>
              <a:off x="1330324" y="3805238"/>
              <a:ext cx="3762375" cy="461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在一定条件下，可以证明</a:t>
              </a:r>
            </a:p>
          </p:txBody>
        </p:sp>
        <p:grpSp>
          <p:nvGrpSpPr>
            <p:cNvPr id="18443" name="组合 19"/>
            <p:cNvGrpSpPr>
              <a:grpSpLocks/>
            </p:cNvGrpSpPr>
            <p:nvPr/>
          </p:nvGrpSpPr>
          <p:grpSpPr bwMode="auto">
            <a:xfrm>
              <a:off x="1524000" y="4297746"/>
              <a:ext cx="5549900" cy="616811"/>
              <a:chOff x="1524000" y="4297746"/>
              <a:chExt cx="5549900" cy="616811"/>
            </a:xfrm>
          </p:grpSpPr>
          <p:pic>
            <p:nvPicPr>
              <p:cNvPr id="18444" name="Picture 2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4302125"/>
                <a:ext cx="2476500" cy="612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5" name="Picture 2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5650" y="4297746"/>
                <a:ext cx="2508250" cy="59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1095375" y="5006976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 dirty="0">
                <a:solidFill>
                  <a:schemeClr val="tx1"/>
                </a:solidFill>
                <a:latin typeface="宋体" pitchFamily="2" charset="-122"/>
              </a:rPr>
              <a:t>特点：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4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19150" y="266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内点法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路径跟踪法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9459" name="Text Box 14"/>
          <p:cNvSpPr txBox="1">
            <a:spLocks noChangeArrowheads="1"/>
          </p:cNvSpPr>
          <p:nvPr/>
        </p:nvSpPr>
        <p:spPr bwMode="auto">
          <a:xfrm>
            <a:off x="749300" y="1138238"/>
            <a:ext cx="2616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b="1">
                <a:solidFill>
                  <a:schemeClr val="tx1"/>
                </a:solidFill>
              </a:rPr>
              <a:t>KKT</a:t>
            </a:r>
            <a:r>
              <a:rPr lang="zh-CN" altLang="en-US" b="1">
                <a:solidFill>
                  <a:schemeClr val="tx1"/>
                </a:solidFill>
              </a:rPr>
              <a:t>条件</a:t>
            </a:r>
          </a:p>
        </p:txBody>
      </p:sp>
      <p:pic>
        <p:nvPicPr>
          <p:cNvPr id="1946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88" y="1590675"/>
            <a:ext cx="2767012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2754313"/>
            <a:ext cx="51927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3276600"/>
            <a:ext cx="4478337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 Box 24"/>
          <p:cNvSpPr txBox="1">
            <a:spLocks noChangeArrowheads="1"/>
          </p:cNvSpPr>
          <p:nvPr/>
        </p:nvSpPr>
        <p:spPr bwMode="auto">
          <a:xfrm>
            <a:off x="901700" y="26924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其中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952500" y="3683000"/>
            <a:ext cx="5524500" cy="469900"/>
            <a:chOff x="952500" y="3683000"/>
            <a:chExt cx="5524500" cy="469900"/>
          </a:xfrm>
        </p:grpSpPr>
        <p:sp>
          <p:nvSpPr>
            <p:cNvPr id="19480" name="Text Box 25"/>
            <p:cNvSpPr txBox="1">
              <a:spLocks noChangeArrowheads="1"/>
            </p:cNvSpPr>
            <p:nvPr/>
          </p:nvSpPr>
          <p:spPr bwMode="auto">
            <a:xfrm>
              <a:off x="952500" y="3695700"/>
              <a:ext cx="38481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1 </a:t>
              </a:r>
              <a:r>
                <a:rPr lang="zh-CN" altLang="en-US" b="1">
                  <a:solidFill>
                    <a:schemeClr val="tx1"/>
                  </a:solidFill>
                </a:rPr>
                <a:t>是分量全为 </a:t>
              </a:r>
              <a:r>
                <a:rPr lang="en-US" altLang="zh-CN" b="1">
                  <a:solidFill>
                    <a:schemeClr val="tx1"/>
                  </a:solidFill>
                </a:rPr>
                <a:t>1 </a:t>
              </a:r>
              <a:r>
                <a:rPr lang="zh-CN" altLang="en-US" b="1">
                  <a:solidFill>
                    <a:schemeClr val="tx1"/>
                  </a:solidFill>
                </a:rPr>
                <a:t>的向量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grpSp>
          <p:nvGrpSpPr>
            <p:cNvPr id="19481" name="Group 29"/>
            <p:cNvGrpSpPr>
              <a:grpSpLocks/>
            </p:cNvGrpSpPr>
            <p:nvPr/>
          </p:nvGrpSpPr>
          <p:grpSpPr bwMode="auto">
            <a:xfrm>
              <a:off x="3975100" y="3683000"/>
              <a:ext cx="2501900" cy="457200"/>
              <a:chOff x="3728" y="2144"/>
              <a:chExt cx="1576" cy="288"/>
            </a:xfrm>
          </p:grpSpPr>
          <p:sp>
            <p:nvSpPr>
              <p:cNvPr id="19482" name="Text Box 7"/>
              <p:cNvSpPr txBox="1">
                <a:spLocks noChangeArrowheads="1"/>
              </p:cNvSpPr>
              <p:nvPr/>
            </p:nvSpPr>
            <p:spPr bwMode="auto">
              <a:xfrm>
                <a:off x="3728" y="2144"/>
                <a:ext cx="1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339966"/>
                    </a:solidFill>
                  </a:rPr>
                  <a:t>,              </a:t>
                </a:r>
                <a:r>
                  <a:rPr lang="zh-CN" altLang="en-US" b="1">
                    <a:solidFill>
                      <a:srgbClr val="339966"/>
                    </a:solidFill>
                  </a:rPr>
                  <a:t>是参数</a:t>
                </a:r>
              </a:p>
            </p:txBody>
          </p:sp>
          <p:pic>
            <p:nvPicPr>
              <p:cNvPr id="19483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8" y="2232"/>
                <a:ext cx="600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825500" y="5865813"/>
            <a:ext cx="7886700" cy="457200"/>
            <a:chOff x="680" y="3487"/>
            <a:chExt cx="4968" cy="288"/>
          </a:xfrm>
        </p:grpSpPr>
        <p:sp>
          <p:nvSpPr>
            <p:cNvPr id="19477" name="Text Box 10"/>
            <p:cNvSpPr txBox="1">
              <a:spLocks noChangeArrowheads="1"/>
            </p:cNvSpPr>
            <p:nvPr/>
          </p:nvSpPr>
          <p:spPr bwMode="auto">
            <a:xfrm>
              <a:off x="680" y="3487"/>
              <a:ext cx="4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宋体" pitchFamily="2" charset="-122"/>
                </a:rPr>
                <a:t>保持                 的解，直至 　逐渐递减到零！</a:t>
              </a:r>
            </a:p>
          </p:txBody>
        </p:sp>
        <p:pic>
          <p:nvPicPr>
            <p:cNvPr id="19478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" y="3553"/>
              <a:ext cx="157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3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" y="3558"/>
              <a:ext cx="19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303713" y="1069975"/>
            <a:ext cx="4662487" cy="1614488"/>
            <a:chOff x="4303712" y="1247775"/>
            <a:chExt cx="4662487" cy="1615090"/>
          </a:xfrm>
        </p:grpSpPr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4303712" y="1247775"/>
              <a:ext cx="466248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Char char="l"/>
              </a:pPr>
              <a:r>
                <a:rPr kumimoji="0" lang="en-US" altLang="zh-CN" sz="2200" b="1">
                  <a:solidFill>
                    <a:schemeClr val="tx1"/>
                  </a:solidFill>
                </a:rPr>
                <a:t>“</a:t>
              </a:r>
              <a:r>
                <a:rPr kumimoji="0" lang="zh-CN" altLang="en-US" sz="2200" b="1">
                  <a:solidFill>
                    <a:srgbClr val="7030A0"/>
                  </a:solidFill>
                </a:rPr>
                <a:t>扰动的</a:t>
              </a:r>
              <a:r>
                <a:rPr kumimoji="0" lang="zh-CN" altLang="en-US" sz="2200" b="1">
                  <a:solidFill>
                    <a:schemeClr val="tx1"/>
                  </a:solidFill>
                </a:rPr>
                <a:t>”</a:t>
              </a:r>
              <a:r>
                <a:rPr kumimoji="0" lang="en-US" altLang="zh-CN" sz="2200" b="1">
                  <a:solidFill>
                    <a:schemeClr val="tx1"/>
                  </a:solidFill>
                </a:rPr>
                <a:t>(perturbed)KKT</a:t>
              </a:r>
              <a:r>
                <a:rPr kumimoji="0" lang="zh-CN" altLang="en-US" sz="2200" b="1">
                  <a:solidFill>
                    <a:schemeClr val="tx1"/>
                  </a:solidFill>
                </a:rPr>
                <a:t>条件</a:t>
              </a:r>
              <a:endParaRPr kumimoji="0" lang="en-US" altLang="zh-CN" sz="2200" b="1">
                <a:solidFill>
                  <a:schemeClr val="tx1"/>
                </a:solidFill>
              </a:endParaRPr>
            </a:p>
          </p:txBody>
        </p:sp>
        <p:pic>
          <p:nvPicPr>
            <p:cNvPr id="19476" name="Picture 2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238" y="1730375"/>
              <a:ext cx="2871409" cy="113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62013" y="4622800"/>
            <a:ext cx="3959225" cy="461963"/>
            <a:chOff x="862012" y="4622800"/>
            <a:chExt cx="3959227" cy="461665"/>
          </a:xfrm>
        </p:grpSpPr>
        <p:sp>
          <p:nvSpPr>
            <p:cNvPr id="19473" name="Text Box 7"/>
            <p:cNvSpPr txBox="1">
              <a:spLocks noChangeArrowheads="1"/>
            </p:cNvSpPr>
            <p:nvPr/>
          </p:nvSpPr>
          <p:spPr bwMode="auto">
            <a:xfrm>
              <a:off x="862012" y="4622800"/>
              <a:ext cx="395922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令    逐渐减小，跟踪方程组</a:t>
              </a:r>
            </a:p>
          </p:txBody>
        </p:sp>
        <p:pic>
          <p:nvPicPr>
            <p:cNvPr id="19474" name="Picture 3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571" y="4748248"/>
              <a:ext cx="280964" cy="296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00905" y="4147274"/>
            <a:ext cx="4177564" cy="769441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也称对数障碍函数法是</a:t>
            </a:r>
            <a:r>
              <a:rPr lang="zh-CN" altLang="en-US" sz="22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原始内点法</a:t>
            </a: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，其中乘子由原始变量确定！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964238" y="5456238"/>
            <a:ext cx="296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  <a:ea typeface="大黑体"/>
                <a:cs typeface="大黑体"/>
              </a:rPr>
              <a:t>原始－对偶内点法！</a:t>
            </a: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23913" y="4197350"/>
            <a:ext cx="238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tx1"/>
                </a:solidFill>
                <a:latin typeface="Arial" pitchFamily="34" charset="0"/>
              </a:rPr>
              <a:t>内点法的</a:t>
            </a:r>
            <a:r>
              <a:rPr kumimoji="0" lang="zh-CN" altLang="en-US" b="1">
                <a:solidFill>
                  <a:srgbClr val="7030A0"/>
                </a:solidFill>
                <a:latin typeface="Arial" pitchFamily="34" charset="0"/>
              </a:rPr>
              <a:t>动机</a:t>
            </a:r>
            <a:endParaRPr lang="zh-CN" altLang="en-US">
              <a:solidFill>
                <a:srgbClr val="7030A0"/>
              </a:solidFill>
            </a:endParaRPr>
          </a:p>
        </p:txBody>
      </p:sp>
      <p:pic>
        <p:nvPicPr>
          <p:cNvPr id="17435" name="Picture 27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5060950"/>
            <a:ext cx="27813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63613" y="1917700"/>
            <a:ext cx="6586537" cy="461963"/>
          </a:xfrm>
          <a:prstGeom prst="rect">
            <a:avLst/>
          </a:prstGeom>
          <a:solidFill>
            <a:srgbClr val="92D050">
              <a:alpha val="4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9.2 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 乘子法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22300" y="3582988"/>
            <a:ext cx="6388100" cy="498475"/>
            <a:chOff x="622300" y="3582988"/>
            <a:chExt cx="6388100" cy="498177"/>
          </a:xfrm>
        </p:grpSpPr>
        <p:sp>
          <p:nvSpPr>
            <p:cNvPr id="20493" name="TextBox 32"/>
            <p:cNvSpPr txBox="1">
              <a:spLocks noChangeArrowheads="1"/>
            </p:cNvSpPr>
            <p:nvPr/>
          </p:nvSpPr>
          <p:spPr bwMode="auto">
            <a:xfrm>
              <a:off x="622300" y="3619500"/>
              <a:ext cx="6388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7030A0"/>
                  </a:solidFill>
                </a:rPr>
                <a:t>事实</a:t>
              </a:r>
              <a:r>
                <a:rPr lang="zh-CN" altLang="en-US" b="1">
                  <a:solidFill>
                    <a:schemeClr val="tx1"/>
                  </a:solidFill>
                </a:rPr>
                <a:t>：对充分大的 </a:t>
              </a:r>
              <a:r>
                <a:rPr lang="en-US" altLang="zh-CN" b="1" i="1">
                  <a:solidFill>
                    <a:schemeClr val="tx1"/>
                  </a:solidFill>
                </a:rPr>
                <a:t>k</a:t>
              </a:r>
              <a:r>
                <a:rPr lang="zh-CN" altLang="en-US" b="1">
                  <a:solidFill>
                    <a:schemeClr val="tx1"/>
                  </a:solidFill>
                </a:rPr>
                <a:t>，有 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20494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3582988"/>
              <a:ext cx="19812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35000" y="490220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  <a:ea typeface="大黑体"/>
                <a:cs typeface="大黑体"/>
              </a:rPr>
              <a:t>动机</a:t>
            </a:r>
            <a:r>
              <a:rPr lang="zh-CN" altLang="en-US" b="1">
                <a:solidFill>
                  <a:schemeClr val="tx1"/>
                </a:solidFill>
              </a:rPr>
              <a:t>：构造新的罚函数，使得固定某罚参数后，无约束优化问题的解与原始问题的相同！</a:t>
            </a:r>
          </a:p>
        </p:txBody>
      </p:sp>
      <p:pic>
        <p:nvPicPr>
          <p:cNvPr id="20485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33500"/>
            <a:ext cx="59324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6" name="组合 33"/>
          <p:cNvGrpSpPr>
            <a:grpSpLocks/>
          </p:cNvGrpSpPr>
          <p:nvPr/>
        </p:nvGrpSpPr>
        <p:grpSpPr bwMode="auto">
          <a:xfrm>
            <a:off x="584200" y="2374900"/>
            <a:ext cx="8191500" cy="1160463"/>
            <a:chOff x="584200" y="2374900"/>
            <a:chExt cx="8191500" cy="1160463"/>
          </a:xfrm>
        </p:grpSpPr>
        <p:sp>
          <p:nvSpPr>
            <p:cNvPr id="20491" name="TextBox 20"/>
            <p:cNvSpPr txBox="1">
              <a:spLocks noChangeArrowheads="1"/>
            </p:cNvSpPr>
            <p:nvPr/>
          </p:nvSpPr>
          <p:spPr bwMode="auto">
            <a:xfrm>
              <a:off x="584200" y="2374900"/>
              <a:ext cx="2286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1"/>
                  </a:solidFill>
                </a:rPr>
                <a:t>Courant</a:t>
              </a:r>
              <a:r>
                <a:rPr lang="zh-CN" altLang="en-US" b="1">
                  <a:solidFill>
                    <a:schemeClr val="tx1"/>
                  </a:solidFill>
                </a:rPr>
                <a:t>罚函数</a:t>
              </a:r>
            </a:p>
          </p:txBody>
        </p:sp>
        <p:pic>
          <p:nvPicPr>
            <p:cNvPr id="20492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1" y="2833119"/>
              <a:ext cx="8166099" cy="70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685800" y="4318000"/>
            <a:ext cx="3467100" cy="461963"/>
            <a:chOff x="685800" y="4318386"/>
            <a:chExt cx="3467100" cy="461665"/>
          </a:xfrm>
        </p:grpSpPr>
        <p:sp>
          <p:nvSpPr>
            <p:cNvPr id="20489" name="TextBox 21"/>
            <p:cNvSpPr txBox="1">
              <a:spLocks noChangeArrowheads="1"/>
            </p:cNvSpPr>
            <p:nvPr/>
          </p:nvSpPr>
          <p:spPr bwMode="auto">
            <a:xfrm>
              <a:off x="685800" y="4318386"/>
              <a:ext cx="1104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chemeClr val="tx1"/>
                  </a:solidFill>
                </a:rPr>
                <a:t>通常，</a:t>
              </a:r>
            </a:p>
          </p:txBody>
        </p:sp>
        <p:pic>
          <p:nvPicPr>
            <p:cNvPr id="20490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2125" y="4372443"/>
              <a:ext cx="2390775" cy="407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78301" y="4257433"/>
                <a:ext cx="4699000" cy="560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从而欲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，必有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!</a:t>
                </a:r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301" y="4257433"/>
                <a:ext cx="4699000" cy="560987"/>
              </a:xfrm>
              <a:prstGeom prst="rect">
                <a:avLst/>
              </a:prstGeom>
              <a:blipFill>
                <a:blip r:embed="rId6"/>
                <a:stretch>
                  <a:fillRect l="-194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 txBox="1">
            <a:spLocks noChangeArrowheads="1"/>
          </p:cNvSpPr>
          <p:nvPr/>
        </p:nvSpPr>
        <p:spPr bwMode="auto">
          <a:xfrm>
            <a:off x="4356100" y="2536265"/>
            <a:ext cx="45974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罚函数法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序列极小化技术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外部罚函数</a:t>
            </a:r>
            <a:r>
              <a:rPr lang="en-US" altLang="zh-CN" b="1" dirty="0">
                <a:solidFill>
                  <a:schemeClr val="tx1"/>
                </a:solidFill>
              </a:rPr>
              <a:t>(9.1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 障碍罚函数 </a:t>
            </a:r>
            <a:r>
              <a:rPr lang="en-US" altLang="zh-CN" b="1" dirty="0">
                <a:solidFill>
                  <a:schemeClr val="tx1"/>
                </a:solidFill>
              </a:rPr>
              <a:t>(9.2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</a:rPr>
              <a:t> 精确罚函数</a:t>
            </a:r>
            <a:r>
              <a:rPr lang="en-US" altLang="zh-CN" b="1" dirty="0">
                <a:solidFill>
                  <a:schemeClr val="tx1"/>
                </a:solidFill>
              </a:rPr>
              <a:t>(9.3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sz="2000" b="1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非线性约束规划问题</a:t>
            </a:r>
          </a:p>
        </p:txBody>
      </p: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4819650" y="2103438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常用方法！</a:t>
            </a:r>
          </a:p>
        </p:txBody>
      </p:sp>
      <p:pic>
        <p:nvPicPr>
          <p:cNvPr id="512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982663"/>
            <a:ext cx="4319588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B55E50C-A89E-46B1-8C47-DD065548D7D0}"/>
              </a:ext>
            </a:extLst>
          </p:cNvPr>
          <p:cNvGrpSpPr/>
          <p:nvPr/>
        </p:nvGrpSpPr>
        <p:grpSpPr>
          <a:xfrm>
            <a:off x="566420" y="2388215"/>
            <a:ext cx="3836988" cy="461665"/>
            <a:chOff x="596900" y="2428855"/>
            <a:chExt cx="3836988" cy="461665"/>
          </a:xfrm>
        </p:grpSpPr>
        <p:sp>
          <p:nvSpPr>
            <p:cNvPr id="5130" name="Text Box 18"/>
            <p:cNvSpPr txBox="1">
              <a:spLocks noChangeArrowheads="1"/>
            </p:cNvSpPr>
            <p:nvPr/>
          </p:nvSpPr>
          <p:spPr bwMode="auto">
            <a:xfrm>
              <a:off x="596900" y="2428855"/>
              <a:ext cx="3836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这里  和  是有限指标集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.</a:t>
              </a:r>
            </a:p>
          </p:txBody>
        </p:sp>
        <p:pic>
          <p:nvPicPr>
            <p:cNvPr id="5131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008" y="2520218"/>
              <a:ext cx="254952" cy="288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2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2780" y="2538730"/>
              <a:ext cx="273050" cy="273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4403408" y="946860"/>
            <a:ext cx="4211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有一个约束是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3098800"/>
            <a:ext cx="36195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对每种方法，关注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思想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motivation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5983288"/>
            <a:ext cx="3479800" cy="463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借助于一个</a:t>
            </a:r>
            <a:r>
              <a:rPr lang="zh-CN" altLang="en-US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例子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来理解！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343400" y="4289425"/>
            <a:ext cx="459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逐步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序列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二次规划法</a:t>
            </a:r>
            <a:r>
              <a:rPr lang="en-US" altLang="zh-CN" b="1" dirty="0">
                <a:solidFill>
                  <a:schemeClr val="tx1"/>
                </a:solidFill>
              </a:rPr>
              <a:t>(9.4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sz="2000" b="1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343400" y="4828711"/>
            <a:ext cx="45974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内点法</a:t>
            </a:r>
            <a:r>
              <a:rPr lang="en-US" altLang="zh-CN" b="1" dirty="0">
                <a:solidFill>
                  <a:schemeClr val="tx1"/>
                </a:solidFill>
              </a:rPr>
              <a:t>(9.5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zh-CN" altLang="en-US" b="1" dirty="0">
                <a:solidFill>
                  <a:schemeClr val="tx1"/>
                </a:solidFill>
              </a:rPr>
              <a:t>课堂上不讲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b="1" dirty="0"/>
              <a:t> </a:t>
            </a:r>
            <a:r>
              <a:rPr lang="zh-CN" altLang="en-US" sz="2000" b="1" dirty="0"/>
              <a:t>原始内点法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对数障碍函数法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1" dirty="0"/>
              <a:t> 对偶内点法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Ø"/>
            </a:pPr>
            <a:r>
              <a:rPr lang="zh-CN" altLang="en-US" sz="2000" b="1" dirty="0"/>
              <a:t> 原始－对偶内点法</a:t>
            </a:r>
            <a:r>
              <a:rPr lang="en-US" altLang="zh-CN" sz="2000" b="1" dirty="0"/>
              <a:t>/ </a:t>
            </a:r>
            <a:r>
              <a:rPr lang="zh-CN" altLang="en-US" sz="2000" b="1" dirty="0"/>
              <a:t>路径跟踪法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2300" y="3934916"/>
            <a:ext cx="36195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怎么做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罚函数的形式、对参数的要求、近似解和乘子的估计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550" y="4964192"/>
            <a:ext cx="36195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光滑的？精确罚函数？是否存在病态问题？产生的近似解是否可行？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0" grpId="0"/>
      <p:bldP spid="4103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4150" y="342900"/>
            <a:ext cx="60515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Powell-Hestenes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函数</a:t>
            </a:r>
            <a:endParaRPr lang="en-US" altLang="zh-CN" sz="3600" b="1">
              <a:solidFill>
                <a:srgbClr val="0070C0"/>
              </a:solidFill>
              <a:ea typeface="大黑体"/>
              <a:cs typeface="Times New Roman" pitchFamily="18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616700" y="5695950"/>
            <a:ext cx="236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err="1">
                <a:solidFill>
                  <a:srgbClr val="339966"/>
                </a:solidFill>
              </a:rPr>
              <a:t>Hestenes</a:t>
            </a:r>
            <a:r>
              <a:rPr lang="en-US" altLang="zh-CN" b="1" dirty="0">
                <a:solidFill>
                  <a:srgbClr val="339966"/>
                </a:solidFill>
              </a:rPr>
              <a:t>, 1969</a:t>
            </a:r>
            <a:endParaRPr lang="zh-CN" altLang="en-US" b="1" dirty="0">
              <a:solidFill>
                <a:srgbClr val="339966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47699" y="2247900"/>
            <a:ext cx="3832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　改造</a:t>
            </a:r>
            <a:r>
              <a:rPr lang="zh-CN" altLang="en-US" b="1" dirty="0">
                <a:solidFill>
                  <a:srgbClr val="7030A0"/>
                </a:solidFill>
              </a:rPr>
              <a:t>约束函数：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901700" y="60071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乘子罚函数、增广</a:t>
            </a:r>
            <a:r>
              <a:rPr lang="en-US" altLang="zh-CN" b="1"/>
              <a:t>Lagrange</a:t>
            </a:r>
            <a:r>
              <a:rPr lang="zh-CN" altLang="en-US" b="1"/>
              <a:t>函数、</a:t>
            </a:r>
            <a:r>
              <a:rPr lang="en-US" altLang="zh-CN" b="1"/>
              <a:t>Powell-Hestenes</a:t>
            </a:r>
            <a:r>
              <a:rPr lang="zh-CN" altLang="en-US" b="1"/>
              <a:t>函数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98500" y="48006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方法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zh-CN" altLang="en-US" b="1" dirty="0">
                <a:solidFill>
                  <a:schemeClr val="tx1"/>
                </a:solidFill>
              </a:rPr>
              <a:t>　改造</a:t>
            </a:r>
            <a:r>
              <a:rPr lang="zh-CN" altLang="en-US" b="1" dirty="0">
                <a:solidFill>
                  <a:srgbClr val="7030A0"/>
                </a:solidFill>
              </a:rPr>
              <a:t>目标函数：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501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4868863"/>
            <a:ext cx="2170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3" name="TextBox 28"/>
          <p:cNvSpPr txBox="1">
            <a:spLocks noChangeArrowheads="1"/>
          </p:cNvSpPr>
          <p:nvPr/>
        </p:nvSpPr>
        <p:spPr bwMode="auto">
          <a:xfrm>
            <a:off x="660400" y="1054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tx1"/>
                </a:solidFill>
              </a:rPr>
              <a:t>Courant</a:t>
            </a:r>
            <a:r>
              <a:rPr lang="zh-CN" altLang="en-US" b="1">
                <a:solidFill>
                  <a:schemeClr val="tx1"/>
                </a:solidFill>
              </a:rPr>
              <a:t>罚函数</a:t>
            </a:r>
          </a:p>
        </p:txBody>
      </p:sp>
      <p:pic>
        <p:nvPicPr>
          <p:cNvPr id="2151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563688"/>
            <a:ext cx="8166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3332163"/>
            <a:ext cx="601503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322888"/>
            <a:ext cx="6845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010400" y="3822700"/>
            <a:ext cx="190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9966"/>
                </a:solidFill>
              </a:rPr>
              <a:t>Powell, 1969</a:t>
            </a:r>
            <a:endParaRPr lang="zh-CN" altLang="en-US" b="1">
              <a:solidFill>
                <a:srgbClr val="339966"/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4252913"/>
            <a:ext cx="4541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上下箭头 30"/>
          <p:cNvSpPr>
            <a:spLocks noChangeArrowheads="1"/>
          </p:cNvSpPr>
          <p:nvPr/>
        </p:nvSpPr>
        <p:spPr bwMode="auto">
          <a:xfrm>
            <a:off x="2743200" y="3708400"/>
            <a:ext cx="495300" cy="1155700"/>
          </a:xfrm>
          <a:prstGeom prst="upDownArrow">
            <a:avLst>
              <a:gd name="adj1" fmla="val 50000"/>
              <a:gd name="adj2" fmla="val 5000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eaLnBrk="0" hangingPunct="0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547938" y="2247900"/>
            <a:ext cx="4310062" cy="825500"/>
            <a:chOff x="2547938" y="2247900"/>
            <a:chExt cx="4310062" cy="825500"/>
          </a:xfrm>
        </p:grpSpPr>
        <p:pic>
          <p:nvPicPr>
            <p:cNvPr id="5018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7938" y="2728913"/>
              <a:ext cx="4310062" cy="344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3991877" y="2247900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平移约束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17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387600"/>
            <a:ext cx="735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乘子罚函数－例子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aphicFrame>
        <p:nvGraphicFramePr>
          <p:cNvPr id="3074" name="Object 17"/>
          <p:cNvGraphicFramePr>
            <a:graphicFrameLocks noChangeAspect="1"/>
          </p:cNvGraphicFramePr>
          <p:nvPr/>
        </p:nvGraphicFramePr>
        <p:xfrm>
          <a:off x="738188" y="2560638"/>
          <a:ext cx="3706812" cy="396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name="Visio" r:id="rId4" imgW="2335662" imgH="2498872" progId="Visio.Drawing.11">
                  <p:embed/>
                </p:oleObj>
              </mc:Choice>
              <mc:Fallback>
                <p:oleObj name="Visio" r:id="rId4" imgW="2335662" imgH="2498872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560638"/>
                        <a:ext cx="3706812" cy="396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3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788988"/>
            <a:ext cx="35274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749300"/>
            <a:ext cx="38465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1997075"/>
            <a:ext cx="48847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4643438" y="3054350"/>
            <a:ext cx="3878262" cy="3484563"/>
            <a:chOff x="4643438" y="3054350"/>
            <a:chExt cx="3878262" cy="3484563"/>
          </a:xfrm>
        </p:grpSpPr>
        <p:pic>
          <p:nvPicPr>
            <p:cNvPr id="22542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8" y="3054350"/>
              <a:ext cx="3776663" cy="348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3" name="Picture 2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2325" y="5964061"/>
              <a:ext cx="2619375" cy="522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5499100"/>
            <a:ext cx="954088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5524500"/>
            <a:ext cx="12969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170238" y="3949700"/>
            <a:ext cx="1817687" cy="358775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22540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1563688"/>
            <a:ext cx="2301875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517650"/>
            <a:ext cx="411321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79963" y="2139950"/>
            <a:ext cx="2128837" cy="4619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组合 5"/>
          <p:cNvGrpSpPr>
            <a:grpSpLocks/>
          </p:cNvGrpSpPr>
          <p:nvPr/>
        </p:nvGrpSpPr>
        <p:grpSpPr bwMode="auto">
          <a:xfrm>
            <a:off x="582613" y="1760538"/>
            <a:ext cx="8383587" cy="1211262"/>
            <a:chOff x="684792" y="1760534"/>
            <a:chExt cx="8383008" cy="1210840"/>
          </a:xfrm>
        </p:grpSpPr>
        <p:sp>
          <p:nvSpPr>
            <p:cNvPr id="20" name="Text Box 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84792" y="1771045"/>
              <a:ext cx="8344907" cy="1200329"/>
            </a:xfrm>
            <a:prstGeom prst="rect">
              <a:avLst/>
            </a:prstGeom>
            <a:blipFill rotWithShape="1">
              <a:blip r:embed="rId2"/>
              <a:stretch>
                <a:fillRect l="-1096" t="-5612" r="-2995" b="-11735"/>
              </a:stretch>
            </a:blip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3574" name="TextBox 4"/>
            <p:cNvSpPr txBox="1">
              <a:spLocks noChangeArrowheads="1"/>
            </p:cNvSpPr>
            <p:nvPr/>
          </p:nvSpPr>
          <p:spPr bwMode="auto">
            <a:xfrm>
              <a:off x="7518400" y="1760534"/>
              <a:ext cx="15494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7030A0"/>
                  </a:solidFill>
                  <a:latin typeface="黑体" pitchFamily="2" charset="-122"/>
                  <a:ea typeface="黑体" pitchFamily="2" charset="-122"/>
                </a:rPr>
                <a:t>充分</a:t>
              </a:r>
              <a:r>
                <a:rPr lang="zh-CN" altLang="en-US">
                  <a:latin typeface="黑体" pitchFamily="2" charset="-122"/>
                  <a:ea typeface="黑体" pitchFamily="2" charset="-122"/>
                </a:rPr>
                <a:t>条件</a:t>
              </a:r>
              <a:r>
                <a:rPr lang="en-US" altLang="zh-CN">
                  <a:latin typeface="黑体" pitchFamily="2" charset="-122"/>
                  <a:ea typeface="黑体" pitchFamily="2" charset="-122"/>
                </a:rPr>
                <a:t>,</a:t>
              </a:r>
              <a:endParaRPr lang="zh-CN" altLang="en-US"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3556" name="Picture 25"/>
          <p:cNvSpPr>
            <a:spLocks noChangeAspect="1" noChangeArrowheads="1"/>
          </p:cNvSpPr>
          <p:nvPr/>
        </p:nvSpPr>
        <p:spPr bwMode="auto">
          <a:xfrm>
            <a:off x="6186488" y="1824038"/>
            <a:ext cx="442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7" name="Picture 26"/>
          <p:cNvSpPr>
            <a:spLocks noChangeAspect="1" noChangeArrowheads="1"/>
          </p:cNvSpPr>
          <p:nvPr/>
        </p:nvSpPr>
        <p:spPr bwMode="auto">
          <a:xfrm>
            <a:off x="1022350" y="2208213"/>
            <a:ext cx="1238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8" name="Picture 27"/>
          <p:cNvSpPr>
            <a:spLocks noChangeAspect="1" noChangeArrowheads="1"/>
          </p:cNvSpPr>
          <p:nvPr/>
        </p:nvSpPr>
        <p:spPr bwMode="auto">
          <a:xfrm>
            <a:off x="3325813" y="2201863"/>
            <a:ext cx="17414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9" name="Picture 24"/>
          <p:cNvSpPr>
            <a:spLocks noChangeAspect="1" noChangeArrowheads="1"/>
          </p:cNvSpPr>
          <p:nvPr/>
        </p:nvSpPr>
        <p:spPr bwMode="auto">
          <a:xfrm>
            <a:off x="1706563" y="1866900"/>
            <a:ext cx="973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乘子罚函数－性质及特点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32773" name="Text Box 12"/>
          <p:cNvSpPr txBox="1">
            <a:spLocks noChangeArrowheads="1"/>
          </p:cNvSpPr>
          <p:nvPr/>
        </p:nvSpPr>
        <p:spPr bwMode="auto">
          <a:xfrm>
            <a:off x="654050" y="3116263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乘子法的特点：</a:t>
            </a: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976313" y="3576638"/>
            <a:ext cx="360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●  子问题是</a:t>
            </a:r>
            <a:r>
              <a:rPr kumimoji="0" lang="zh-CN" altLang="en-US" b="1">
                <a:solidFill>
                  <a:srgbClr val="7030A0"/>
                </a:solidFill>
              </a:rPr>
              <a:t>光滑</a:t>
            </a:r>
            <a:r>
              <a:rPr kumimoji="0" lang="zh-CN" altLang="en-US" b="1">
                <a:solidFill>
                  <a:schemeClr val="tx1"/>
                </a:solidFill>
              </a:rPr>
              <a:t>的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625600" y="4011613"/>
            <a:ext cx="6997700" cy="461962"/>
            <a:chOff x="1625600" y="4011612"/>
            <a:chExt cx="6997700" cy="461665"/>
          </a:xfrm>
        </p:grpSpPr>
        <p:sp>
          <p:nvSpPr>
            <p:cNvPr id="23571" name="Text Box 6"/>
            <p:cNvSpPr txBox="1">
              <a:spLocks noChangeArrowheads="1"/>
            </p:cNvSpPr>
            <p:nvPr/>
          </p:nvSpPr>
          <p:spPr bwMode="auto">
            <a:xfrm>
              <a:off x="2106613" y="4011612"/>
              <a:ext cx="65166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 可以利用“使用导数的方法”求解子问题！</a:t>
              </a:r>
            </a:p>
          </p:txBody>
        </p:sp>
        <p:sp>
          <p:nvSpPr>
            <p:cNvPr id="23572" name="右箭头 18"/>
            <p:cNvSpPr>
              <a:spLocks noChangeArrowheads="1"/>
            </p:cNvSpPr>
            <p:nvPr/>
          </p:nvSpPr>
          <p:spPr bwMode="auto">
            <a:xfrm>
              <a:off x="1625600" y="4152990"/>
              <a:ext cx="571500" cy="190622"/>
            </a:xfrm>
            <a:prstGeom prst="rightArrow">
              <a:avLst>
                <a:gd name="adj1" fmla="val 50000"/>
                <a:gd name="adj2" fmla="val 4999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组合 21"/>
          <p:cNvGrpSpPr>
            <a:grpSpLocks/>
          </p:cNvGrpSpPr>
          <p:nvPr/>
        </p:nvGrpSpPr>
        <p:grpSpPr bwMode="auto">
          <a:xfrm>
            <a:off x="1625600" y="4999038"/>
            <a:ext cx="3990975" cy="457200"/>
            <a:chOff x="1549400" y="3563938"/>
            <a:chExt cx="3990975" cy="457200"/>
          </a:xfrm>
        </p:grpSpPr>
        <p:sp>
          <p:nvSpPr>
            <p:cNvPr id="23569" name="Text Box 9"/>
            <p:cNvSpPr txBox="1">
              <a:spLocks noChangeArrowheads="1"/>
            </p:cNvSpPr>
            <p:nvPr/>
          </p:nvSpPr>
          <p:spPr bwMode="auto">
            <a:xfrm>
              <a:off x="2130425" y="3563938"/>
              <a:ext cx="3409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 避免了病态</a:t>
              </a:r>
              <a:r>
                <a:rPr kumimoji="0" lang="en-US" altLang="zh-CN" b="1">
                  <a:solidFill>
                    <a:schemeClr val="tx1"/>
                  </a:solidFill>
                </a:rPr>
                <a:t>Hessian</a:t>
              </a:r>
              <a:r>
                <a:rPr kumimoji="0" lang="zh-CN" altLang="en-US" b="1">
                  <a:solidFill>
                    <a:schemeClr val="tx1"/>
                  </a:solidFill>
                </a:rPr>
                <a:t>阵！</a:t>
              </a:r>
            </a:p>
          </p:txBody>
        </p:sp>
        <p:sp>
          <p:nvSpPr>
            <p:cNvPr id="23570" name="右箭头 20"/>
            <p:cNvSpPr>
              <a:spLocks noChangeArrowheads="1"/>
            </p:cNvSpPr>
            <p:nvPr/>
          </p:nvSpPr>
          <p:spPr bwMode="auto">
            <a:xfrm>
              <a:off x="1549400" y="3708400"/>
              <a:ext cx="635000" cy="177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sp>
        <p:nvSpPr>
          <p:cNvPr id="23565" name="矩形 29"/>
          <p:cNvSpPr>
            <a:spLocks noChangeArrowheads="1"/>
          </p:cNvSpPr>
          <p:nvPr/>
        </p:nvSpPr>
        <p:spPr bwMode="auto">
          <a:xfrm>
            <a:off x="574675" y="1331913"/>
            <a:ext cx="5016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70C0"/>
                </a:solidFill>
              </a:rPr>
              <a:t>定理 </a:t>
            </a:r>
            <a:r>
              <a:rPr lang="en-US" altLang="zh-CN" b="1">
                <a:solidFill>
                  <a:srgbClr val="0070C0"/>
                </a:solidFill>
              </a:rPr>
              <a:t>(</a:t>
            </a:r>
            <a:r>
              <a:rPr lang="zh-CN" altLang="en-US" b="1">
                <a:solidFill>
                  <a:srgbClr val="0070C0"/>
                </a:solidFill>
              </a:rPr>
              <a:t>精确罚函数</a:t>
            </a:r>
            <a:r>
              <a:rPr lang="en-US" altLang="zh-CN" b="1">
                <a:solidFill>
                  <a:srgbClr val="0070C0"/>
                </a:solidFill>
              </a:rPr>
              <a:t>, p.213, Th.9.2.1)</a:t>
            </a:r>
          </a:p>
        </p:txBody>
      </p:sp>
      <p:grpSp>
        <p:nvGrpSpPr>
          <p:cNvPr id="4" name="组合 29"/>
          <p:cNvGrpSpPr>
            <a:grpSpLocks/>
          </p:cNvGrpSpPr>
          <p:nvPr/>
        </p:nvGrpSpPr>
        <p:grpSpPr bwMode="auto">
          <a:xfrm>
            <a:off x="989013" y="4503738"/>
            <a:ext cx="4792662" cy="457200"/>
            <a:chOff x="912813" y="4160838"/>
            <a:chExt cx="4792937" cy="457200"/>
          </a:xfrm>
        </p:grpSpPr>
        <p:sp>
          <p:nvSpPr>
            <p:cNvPr id="23567" name="Text Box 14"/>
            <p:cNvSpPr txBox="1">
              <a:spLocks noChangeArrowheads="1"/>
            </p:cNvSpPr>
            <p:nvPr/>
          </p:nvSpPr>
          <p:spPr bwMode="auto">
            <a:xfrm>
              <a:off x="912813" y="4160838"/>
              <a:ext cx="41671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● 一定条件下，</a:t>
              </a:r>
              <a:r>
                <a:rPr kumimoji="0" lang="zh-CN" altLang="en-US" b="1">
                  <a:solidFill>
                    <a:srgbClr val="7030A0"/>
                  </a:solidFill>
                </a:rPr>
                <a:t>不需要</a:t>
              </a:r>
            </a:p>
          </p:txBody>
        </p:sp>
        <p:pic>
          <p:nvPicPr>
            <p:cNvPr id="23568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4254500"/>
              <a:ext cx="1514750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2773" grpId="0"/>
      <p:bldP spid="327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2"/>
          <p:cNvGrpSpPr>
            <a:grpSpLocks/>
          </p:cNvGrpSpPr>
          <p:nvPr/>
        </p:nvGrpSpPr>
        <p:grpSpPr bwMode="auto">
          <a:xfrm>
            <a:off x="762000" y="1143000"/>
            <a:ext cx="7581900" cy="830263"/>
            <a:chOff x="762000" y="1143000"/>
            <a:chExt cx="7581900" cy="830997"/>
          </a:xfrm>
        </p:grpSpPr>
        <p:sp>
          <p:nvSpPr>
            <p:cNvPr id="24585" name="TextBox 26"/>
            <p:cNvSpPr txBox="1">
              <a:spLocks noChangeArrowheads="1"/>
            </p:cNvSpPr>
            <p:nvPr/>
          </p:nvSpPr>
          <p:spPr bwMode="auto">
            <a:xfrm>
              <a:off x="762000" y="1143000"/>
              <a:ext cx="75819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选取充分大的控制参数     后</a:t>
              </a:r>
              <a:r>
                <a:rPr lang="en-US" altLang="zh-CN" b="1">
                  <a:solidFill>
                    <a:schemeClr val="tx1"/>
                  </a:solidFill>
                </a:rPr>
                <a:t>, </a:t>
              </a:r>
              <a:r>
                <a:rPr lang="zh-CN" altLang="en-US" b="1">
                  <a:solidFill>
                    <a:schemeClr val="tx1"/>
                  </a:solidFill>
                </a:rPr>
                <a:t>用    作为序列极小化算法中的</a:t>
              </a:r>
              <a:r>
                <a:rPr lang="zh-CN" altLang="en-US" b="1">
                  <a:solidFill>
                    <a:srgbClr val="7030A0"/>
                  </a:solidFill>
                </a:rPr>
                <a:t>控制参数</a:t>
              </a:r>
              <a:r>
                <a:rPr lang="en-US" altLang="zh-CN" b="1">
                  <a:solidFill>
                    <a:schemeClr val="tx1"/>
                  </a:solidFill>
                </a:rPr>
                <a:t>, </a:t>
              </a:r>
              <a:r>
                <a:rPr lang="zh-CN" altLang="en-US" b="1">
                  <a:solidFill>
                    <a:schemeClr val="tx1"/>
                  </a:solidFill>
                </a:rPr>
                <a:t>得算法</a:t>
              </a:r>
              <a:r>
                <a:rPr lang="en-US" altLang="zh-CN" b="1">
                  <a:solidFill>
                    <a:schemeClr val="tx1"/>
                  </a:solidFill>
                </a:rPr>
                <a:t>9.2.1.</a:t>
              </a:r>
              <a:endParaRPr lang="zh-CN" altLang="en-US" b="1">
                <a:solidFill>
                  <a:schemeClr val="tx1"/>
                </a:solidFill>
              </a:endParaRPr>
            </a:p>
          </p:txBody>
        </p:sp>
        <p:pic>
          <p:nvPicPr>
            <p:cNvPr id="2458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589" y="1270000"/>
              <a:ext cx="304368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7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4288" y="1244622"/>
              <a:ext cx="262773" cy="269875"/>
            </a:xfrm>
            <a:prstGeom prst="rect">
              <a:avLst/>
            </a:prstGeom>
            <a:solidFill>
              <a:srgbClr val="92D050">
                <a:alpha val="87842"/>
              </a:srgbClr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19150" y="304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乘子法－框架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3600" y="4876800"/>
            <a:ext cx="513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实用算法中需要解决两个问题</a:t>
            </a:r>
            <a:endParaRPr lang="zh-CN" alt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87413" y="5341938"/>
            <a:ext cx="497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●  如何构造满足条件的</a:t>
            </a:r>
            <a:r>
              <a:rPr kumimoji="0" lang="zh-CN" altLang="en-US" b="1">
                <a:solidFill>
                  <a:srgbClr val="7030A0"/>
                </a:solidFill>
              </a:rPr>
              <a:t>乘子序列</a:t>
            </a:r>
            <a:r>
              <a:rPr kumimoji="0" lang="zh-CN" altLang="en-US" b="1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874713" y="5735638"/>
            <a:ext cx="6491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chemeClr val="tx1"/>
                </a:solidFill>
              </a:rPr>
              <a:t>●  精确罚函数性质中的罚参数是</a:t>
            </a:r>
            <a:r>
              <a:rPr kumimoji="0" lang="zh-CN" altLang="en-US" b="1">
                <a:solidFill>
                  <a:srgbClr val="7030A0"/>
                </a:solidFill>
              </a:rPr>
              <a:t>存在性</a:t>
            </a:r>
            <a:r>
              <a:rPr kumimoji="0" lang="zh-CN" altLang="en-US" b="1">
                <a:solidFill>
                  <a:schemeClr val="tx1"/>
                </a:solidFill>
              </a:rPr>
              <a:t>结论！      </a:t>
            </a:r>
          </a:p>
        </p:txBody>
      </p:sp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074863"/>
            <a:ext cx="66849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28738" y="6143625"/>
            <a:ext cx="2660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chemeClr val="tx1"/>
                </a:solidFill>
              </a:rPr>
              <a:t>实际中如何选取？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819150" y="101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乘子法－ －乘子的更新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cxnSp>
        <p:nvCxnSpPr>
          <p:cNvPr id="40" name="直接连接符 39"/>
          <p:cNvCxnSpPr>
            <a:cxnSpLocks noChangeAspect="1"/>
          </p:cNvCxnSpPr>
          <p:nvPr/>
        </p:nvCxnSpPr>
        <p:spPr bwMode="auto">
          <a:xfrm flipV="1">
            <a:off x="88900" y="3543300"/>
            <a:ext cx="8990013" cy="79375"/>
          </a:xfrm>
          <a:prstGeom prst="line">
            <a:avLst/>
          </a:prstGeom>
          <a:solidFill>
            <a:schemeClr val="accent1"/>
          </a:solidFill>
          <a:ln w="762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5">
                <a:lumMod val="20000"/>
                <a:lumOff val="80000"/>
              </a:schemeClr>
            </a:outerShdw>
          </a:effectLst>
        </p:spPr>
      </p:cxnSp>
      <p:pic>
        <p:nvPicPr>
          <p:cNvPr id="22558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4133850"/>
            <a:ext cx="2397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9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591050"/>
            <a:ext cx="49879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244600"/>
            <a:ext cx="3840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95338"/>
            <a:ext cx="65786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67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527300"/>
            <a:ext cx="33686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54"/>
          <p:cNvGrpSpPr>
            <a:grpSpLocks/>
          </p:cNvGrpSpPr>
          <p:nvPr/>
        </p:nvGrpSpPr>
        <p:grpSpPr bwMode="auto">
          <a:xfrm>
            <a:off x="4789488" y="2868613"/>
            <a:ext cx="3632200" cy="619125"/>
            <a:chOff x="838200" y="3086352"/>
            <a:chExt cx="3632200" cy="618872"/>
          </a:xfrm>
        </p:grpSpPr>
        <p:sp>
          <p:nvSpPr>
            <p:cNvPr id="25627" name="TextBox 30"/>
            <p:cNvSpPr txBox="1">
              <a:spLocks noChangeArrowheads="1"/>
            </p:cNvSpPr>
            <p:nvPr/>
          </p:nvSpPr>
          <p:spPr bwMode="auto">
            <a:xfrm>
              <a:off x="838200" y="3086352"/>
              <a:ext cx="850900" cy="474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/>
                <a:t>则 </a:t>
              </a:r>
            </a:p>
          </p:txBody>
        </p:sp>
        <p:pic>
          <p:nvPicPr>
            <p:cNvPr id="25628" name="Picture 4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3159569"/>
              <a:ext cx="3155950" cy="545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84200" y="3602038"/>
            <a:ext cx="2643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计算可得</a:t>
            </a:r>
            <a:r>
              <a:rPr lang="en-US" altLang="zh-CN" b="1">
                <a:solidFill>
                  <a:srgbClr val="7030A0"/>
                </a:solidFill>
              </a:rPr>
              <a:t>(p. 214)</a:t>
            </a:r>
            <a:endParaRPr lang="zh-CN" altLang="en-US" b="1">
              <a:solidFill>
                <a:srgbClr val="7030A0"/>
              </a:solidFill>
            </a:endParaRPr>
          </a:p>
        </p:txBody>
      </p:sp>
      <p:grpSp>
        <p:nvGrpSpPr>
          <p:cNvPr id="6" name="组合 53"/>
          <p:cNvGrpSpPr>
            <a:grpSpLocks/>
          </p:cNvGrpSpPr>
          <p:nvPr/>
        </p:nvGrpSpPr>
        <p:grpSpPr bwMode="auto">
          <a:xfrm>
            <a:off x="774700" y="1689100"/>
            <a:ext cx="8140700" cy="830263"/>
            <a:chOff x="774700" y="1943352"/>
            <a:chExt cx="8140700" cy="830145"/>
          </a:xfrm>
        </p:grpSpPr>
        <p:grpSp>
          <p:nvGrpSpPr>
            <p:cNvPr id="25623" name="组合 51"/>
            <p:cNvGrpSpPr>
              <a:grpSpLocks/>
            </p:cNvGrpSpPr>
            <p:nvPr/>
          </p:nvGrpSpPr>
          <p:grpSpPr bwMode="auto">
            <a:xfrm>
              <a:off x="774700" y="1943352"/>
              <a:ext cx="8140700" cy="830145"/>
              <a:chOff x="774700" y="1943352"/>
              <a:chExt cx="8140700" cy="830145"/>
            </a:xfrm>
          </p:grpSpPr>
          <p:pic>
            <p:nvPicPr>
              <p:cNvPr id="25625" name="Picture 4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4275" y="2016275"/>
                <a:ext cx="6969125" cy="730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6" name="TextBox 30"/>
              <p:cNvSpPr txBox="1">
                <a:spLocks noChangeArrowheads="1"/>
              </p:cNvSpPr>
              <p:nvPr/>
            </p:nvSpPr>
            <p:spPr bwMode="auto">
              <a:xfrm>
                <a:off x="774700" y="1943352"/>
                <a:ext cx="8140700" cy="830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/>
                  <a:t>解                                                                                            </a:t>
                </a:r>
                <a:r>
                  <a:rPr lang="en-US" altLang="zh-CN" b="1"/>
                  <a:t>=0</a:t>
                </a:r>
                <a:r>
                  <a:rPr lang="zh-CN" altLang="en-US" b="1"/>
                  <a:t>，</a:t>
                </a:r>
                <a:endParaRPr lang="en-US" altLang="zh-CN" b="1"/>
              </a:p>
              <a:p>
                <a:r>
                  <a:rPr lang="zh-CN" altLang="en-US" b="1"/>
                  <a:t>得           ，令</a:t>
                </a:r>
              </a:p>
            </p:txBody>
          </p:sp>
        </p:grpSp>
        <p:pic>
          <p:nvPicPr>
            <p:cNvPr id="25624" name="Picture 4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3325" y="2400300"/>
              <a:ext cx="733831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215188" y="3343275"/>
            <a:ext cx="1930400" cy="2024063"/>
            <a:chOff x="7215188" y="3343275"/>
            <a:chExt cx="1930400" cy="2024063"/>
          </a:xfrm>
        </p:grpSpPr>
        <p:sp>
          <p:nvSpPr>
            <p:cNvPr id="25621" name="TextBox 38"/>
            <p:cNvSpPr txBox="1">
              <a:spLocks noChangeArrowheads="1"/>
            </p:cNvSpPr>
            <p:nvPr/>
          </p:nvSpPr>
          <p:spPr bwMode="auto">
            <a:xfrm>
              <a:off x="7215188" y="4905375"/>
              <a:ext cx="1930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7030A0"/>
                  </a:solidFill>
                </a:rPr>
                <a:t>对偶方法！</a:t>
              </a:r>
            </a:p>
          </p:txBody>
        </p:sp>
        <p:sp>
          <p:nvSpPr>
            <p:cNvPr id="25622" name="下箭头 7"/>
            <p:cNvSpPr>
              <a:spLocks noChangeArrowheads="1"/>
            </p:cNvSpPr>
            <p:nvPr/>
          </p:nvSpPr>
          <p:spPr bwMode="auto">
            <a:xfrm rot="10800000">
              <a:off x="8075613" y="3343275"/>
              <a:ext cx="346075" cy="1562100"/>
            </a:xfrm>
            <a:prstGeom prst="downArrow">
              <a:avLst>
                <a:gd name="adj1" fmla="val 50000"/>
                <a:gd name="adj2" fmla="val 5004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</p:grpSp>
      <p:pic>
        <p:nvPicPr>
          <p:cNvPr id="25614" name="Picture 2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5510213"/>
            <a:ext cx="5764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71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6070600"/>
            <a:ext cx="4149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596900" y="5029200"/>
            <a:ext cx="6057900" cy="485775"/>
            <a:chOff x="596900" y="5029200"/>
            <a:chExt cx="6057900" cy="485775"/>
          </a:xfrm>
        </p:grpSpPr>
        <p:grpSp>
          <p:nvGrpSpPr>
            <p:cNvPr id="25616" name="组合 2"/>
            <p:cNvGrpSpPr>
              <a:grpSpLocks/>
            </p:cNvGrpSpPr>
            <p:nvPr/>
          </p:nvGrpSpPr>
          <p:grpSpPr bwMode="auto">
            <a:xfrm>
              <a:off x="596900" y="5029200"/>
              <a:ext cx="6057900" cy="461963"/>
              <a:chOff x="571500" y="5016500"/>
              <a:chExt cx="6057900" cy="461963"/>
            </a:xfrm>
          </p:grpSpPr>
          <p:sp>
            <p:nvSpPr>
              <p:cNvPr id="25618" name="TextBox 30"/>
              <p:cNvSpPr txBox="1">
                <a:spLocks noChangeArrowheads="1"/>
              </p:cNvSpPr>
              <p:nvPr/>
            </p:nvSpPr>
            <p:spPr bwMode="auto">
              <a:xfrm>
                <a:off x="571500" y="5016500"/>
                <a:ext cx="850900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/>
                  <a:t>其中 </a:t>
                </a:r>
              </a:p>
            </p:txBody>
          </p:sp>
          <p:pic>
            <p:nvPicPr>
              <p:cNvPr id="25619" name="Picture 26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0000" y="5031078"/>
                <a:ext cx="2920999" cy="436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5620" name="Picture 27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1163" y="5031111"/>
                <a:ext cx="2408237" cy="407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5617" name="TextBox 1"/>
            <p:cNvSpPr txBox="1">
              <a:spLocks noChangeArrowheads="1"/>
            </p:cNvSpPr>
            <p:nvPr/>
          </p:nvSpPr>
          <p:spPr bwMode="auto">
            <a:xfrm>
              <a:off x="4546600" y="5041900"/>
              <a:ext cx="652463" cy="473075"/>
            </a:xfrm>
            <a:prstGeom prst="rect">
              <a:avLst/>
            </a:prstGeom>
            <a:solidFill>
              <a:srgbClr val="92D05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19150" y="1016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乘子法－乘子的更新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8" y="2870200"/>
            <a:ext cx="3846512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20"/>
          <p:cNvSpPr txBox="1">
            <a:spLocks noChangeArrowheads="1"/>
          </p:cNvSpPr>
          <p:nvPr/>
        </p:nvSpPr>
        <p:spPr bwMode="auto">
          <a:xfrm>
            <a:off x="698500" y="889000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牛顿法：</a:t>
            </a:r>
          </a:p>
        </p:txBody>
      </p:sp>
      <p:pic>
        <p:nvPicPr>
          <p:cNvPr id="26630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927100"/>
            <a:ext cx="5353050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736600" y="1841500"/>
            <a:ext cx="7419975" cy="488950"/>
            <a:chOff x="736600" y="1841500"/>
            <a:chExt cx="7419975" cy="488950"/>
          </a:xfrm>
        </p:grpSpPr>
        <p:sp>
          <p:nvSpPr>
            <p:cNvPr id="26638" name="TextBox 21"/>
            <p:cNvSpPr txBox="1">
              <a:spLocks noChangeArrowheads="1"/>
            </p:cNvSpPr>
            <p:nvPr/>
          </p:nvSpPr>
          <p:spPr bwMode="auto">
            <a:xfrm>
              <a:off x="736600" y="1841500"/>
              <a:ext cx="30353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C00000"/>
                  </a:solidFill>
                </a:rPr>
                <a:t>Powell-Hestenes</a:t>
              </a:r>
              <a:r>
                <a:rPr lang="zh-CN" altLang="en-US" b="1">
                  <a:solidFill>
                    <a:srgbClr val="C00000"/>
                  </a:solidFill>
                </a:rPr>
                <a:t>法</a:t>
              </a:r>
              <a:r>
                <a:rPr lang="zh-CN" altLang="en-US" b="1"/>
                <a:t>：</a:t>
              </a:r>
            </a:p>
          </p:txBody>
        </p:sp>
        <p:pic>
          <p:nvPicPr>
            <p:cNvPr id="26639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375" y="1879600"/>
              <a:ext cx="4648200" cy="450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60400" y="1854200"/>
            <a:ext cx="7683500" cy="952500"/>
            <a:chOff x="635000" y="1854200"/>
            <a:chExt cx="7683500" cy="952500"/>
          </a:xfrm>
          <a:solidFill>
            <a:srgbClr val="92D050">
              <a:alpha val="49000"/>
            </a:srgbClr>
          </a:solidFill>
        </p:grpSpPr>
        <p:sp>
          <p:nvSpPr>
            <p:cNvPr id="24590" name="TextBox 1"/>
            <p:cNvSpPr txBox="1">
              <a:spLocks noChangeArrowheads="1"/>
            </p:cNvSpPr>
            <p:nvPr/>
          </p:nvSpPr>
          <p:spPr bwMode="auto">
            <a:xfrm>
              <a:off x="660400" y="1854200"/>
              <a:ext cx="7658100" cy="461665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4591" name="TextBox 10"/>
            <p:cNvSpPr txBox="1">
              <a:spLocks noChangeArrowheads="1"/>
            </p:cNvSpPr>
            <p:nvPr/>
          </p:nvSpPr>
          <p:spPr bwMode="auto">
            <a:xfrm>
              <a:off x="635000" y="2344738"/>
              <a:ext cx="2178050" cy="461962"/>
            </a:xfrm>
            <a:prstGeom prst="rect">
              <a:avLst/>
            </a:prstGeom>
            <a:grpFill/>
            <a:ln w="9525">
              <a:solidFill>
                <a:srgbClr val="C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</a:rPr>
                <a:t>也称为</a:t>
              </a:r>
              <a:r>
                <a:rPr lang="zh-CN" altLang="en-US" b="1" dirty="0">
                  <a:solidFill>
                    <a:srgbClr val="7030A0"/>
                  </a:solidFill>
                </a:rPr>
                <a:t>乘子法</a:t>
              </a:r>
            </a:p>
          </p:txBody>
        </p:sp>
      </p:grpSp>
      <p:grpSp>
        <p:nvGrpSpPr>
          <p:cNvPr id="17" name="组合 57"/>
          <p:cNvGrpSpPr>
            <a:grpSpLocks/>
          </p:cNvGrpSpPr>
          <p:nvPr/>
        </p:nvGrpSpPr>
        <p:grpSpPr bwMode="auto">
          <a:xfrm>
            <a:off x="660400" y="1363663"/>
            <a:ext cx="7213600" cy="461962"/>
            <a:chOff x="711200" y="5728106"/>
            <a:chExt cx="7213600" cy="461665"/>
          </a:xfrm>
        </p:grpSpPr>
        <p:sp>
          <p:nvSpPr>
            <p:cNvPr id="26635" name="TextBox 25"/>
            <p:cNvSpPr txBox="1">
              <a:spLocks noChangeArrowheads="1"/>
            </p:cNvSpPr>
            <p:nvPr/>
          </p:nvSpPr>
          <p:spPr bwMode="auto">
            <a:xfrm>
              <a:off x="711200" y="5728106"/>
              <a:ext cx="4356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7030A0"/>
                  </a:solidFill>
                </a:rPr>
                <a:t>重要事实</a:t>
              </a:r>
              <a:r>
                <a:rPr lang="zh-CN" altLang="en-US" b="1"/>
                <a:t>：对充分大的     ，有</a:t>
              </a:r>
            </a:p>
          </p:txBody>
        </p:sp>
        <p:pic>
          <p:nvPicPr>
            <p:cNvPr id="26636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313" y="5897518"/>
              <a:ext cx="242887" cy="187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Picture 3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4101" y="5748476"/>
              <a:ext cx="3060699" cy="409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586" name="TextBox 1"/>
          <p:cNvSpPr txBox="1">
            <a:spLocks noChangeArrowheads="1"/>
          </p:cNvSpPr>
          <p:nvPr/>
        </p:nvSpPr>
        <p:spPr bwMode="auto">
          <a:xfrm>
            <a:off x="5346700" y="2832100"/>
            <a:ext cx="349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综合了</a:t>
            </a:r>
            <a:r>
              <a:rPr lang="en-US" altLang="zh-CN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Lagrange</a:t>
            </a:r>
            <a:r>
              <a:rPr lang="zh-CN" altLang="en-US" dirty="0">
                <a:solidFill>
                  <a:schemeClr val="tx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对偶方法和罚函数法的思想！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7800" y="3721100"/>
            <a:ext cx="8851900" cy="2814638"/>
            <a:chOff x="177800" y="3721100"/>
            <a:chExt cx="8851900" cy="2814638"/>
          </a:xfrm>
        </p:grpSpPr>
        <p:pic>
          <p:nvPicPr>
            <p:cNvPr id="23566" name="Picture 1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00" y="3773488"/>
              <a:ext cx="8851900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251700" y="3721100"/>
              <a:ext cx="1447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乘子法</a:t>
              </a:r>
              <a:r>
                <a:rPr lang="en-US" altLang="zh-CN" sz="2000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)</a:t>
              </a:r>
              <a:endParaRPr lang="zh-CN" altLang="en-US" sz="2000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ea typeface="大黑体"/>
                <a:cs typeface="大黑体"/>
              </a:rPr>
              <a:t>乘子法－罚参数的更新</a:t>
            </a:r>
            <a:endParaRPr lang="en-US" altLang="zh-CN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47725" y="2319338"/>
            <a:ext cx="260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9" name="Text Box 17"/>
          <p:cNvSpPr txBox="1">
            <a:spLocks noChangeArrowheads="1"/>
          </p:cNvSpPr>
          <p:nvPr/>
        </p:nvSpPr>
        <p:spPr bwMode="auto">
          <a:xfrm>
            <a:off x="742950" y="3241675"/>
            <a:ext cx="6242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◎ 根据需要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更新罚参数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kumimoji="0" lang="zh-CN" altLang="en-US" b="1">
                <a:solidFill>
                  <a:srgbClr val="7030A0"/>
                </a:solidFill>
                <a:latin typeface="宋体" pitchFamily="2" charset="-122"/>
              </a:rPr>
              <a:t>不必</a:t>
            </a:r>
            <a:r>
              <a:rPr kumimoji="0" lang="zh-CN" altLang="en-US" b="1">
                <a:solidFill>
                  <a:schemeClr val="tx1"/>
                </a:solidFill>
                <a:latin typeface="宋体" pitchFamily="2" charset="-122"/>
              </a:rPr>
              <a:t>趋于无穷</a:t>
            </a:r>
            <a:r>
              <a:rPr kumimoji="0" lang="en-US" altLang="zh-CN" b="1">
                <a:solidFill>
                  <a:schemeClr val="tx1"/>
                </a:solidFill>
                <a:latin typeface="宋体" pitchFamily="2" charset="-122"/>
              </a:rPr>
              <a:t>)</a:t>
            </a:r>
            <a:endParaRPr kumimoji="0" lang="zh-CN" altLang="en-US" b="1">
              <a:solidFill>
                <a:schemeClr val="tx1"/>
              </a:solidFill>
              <a:latin typeface="宋体" pitchFamily="2" charset="-122"/>
            </a:endParaRPr>
          </a:p>
        </p:txBody>
      </p:sp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1168400" y="6007100"/>
            <a:ext cx="5080000" cy="461963"/>
            <a:chOff x="749300" y="6083300"/>
            <a:chExt cx="5080000" cy="461367"/>
          </a:xfrm>
        </p:grpSpPr>
        <p:sp>
          <p:nvSpPr>
            <p:cNvPr id="27679" name="TextBox 33"/>
            <p:cNvSpPr txBox="1">
              <a:spLocks noChangeArrowheads="1"/>
            </p:cNvSpPr>
            <p:nvPr/>
          </p:nvSpPr>
          <p:spPr bwMode="auto">
            <a:xfrm>
              <a:off x="749300" y="6083300"/>
              <a:ext cx="5080000" cy="461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  <a:r>
                <a:rPr lang="zh-CN" altLang="en-US" b="1" i="1">
                  <a:solidFill>
                    <a:schemeClr val="tx1"/>
                  </a:solidFill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k </a:t>
              </a:r>
              <a:r>
                <a:rPr lang="en-US" altLang="zh-CN" b="1">
                  <a:solidFill>
                    <a:schemeClr val="tx1"/>
                  </a:solidFill>
                </a:rPr>
                <a:t>= </a:t>
              </a:r>
              <a:r>
                <a:rPr lang="en-US" altLang="zh-CN" b="1" i="1">
                  <a:solidFill>
                    <a:schemeClr val="tx1"/>
                  </a:solidFill>
                </a:rPr>
                <a:t>k </a:t>
              </a:r>
              <a:r>
                <a:rPr lang="en-US" altLang="zh-CN" b="1">
                  <a:solidFill>
                    <a:schemeClr val="tx1"/>
                  </a:solidFill>
                </a:rPr>
                <a:t>+ 1</a:t>
              </a:r>
              <a:r>
                <a:rPr lang="zh-CN" altLang="en-US" b="1">
                  <a:solidFill>
                    <a:schemeClr val="tx1"/>
                  </a:solidFill>
                </a:rPr>
                <a:t> ，进行第 </a:t>
              </a:r>
              <a:r>
                <a:rPr lang="en-US" altLang="zh-CN" b="1" i="1">
                  <a:solidFill>
                    <a:schemeClr val="tx1"/>
                  </a:solidFill>
                </a:rPr>
                <a:t>k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次迭代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r>
                <a:rPr lang="zh-CN" altLang="en-US" b="1"/>
                <a:t>                                                                                </a:t>
              </a:r>
            </a:p>
          </p:txBody>
        </p:sp>
        <p:sp>
          <p:nvSpPr>
            <p:cNvPr id="27680" name="Picture 35"/>
            <p:cNvSpPr>
              <a:spLocks noChangeAspect="1" noChangeArrowheads="1"/>
            </p:cNvSpPr>
            <p:nvPr/>
          </p:nvSpPr>
          <p:spPr bwMode="auto">
            <a:xfrm>
              <a:off x="1172977" y="6134100"/>
              <a:ext cx="1734917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3" name="组合 37"/>
          <p:cNvGrpSpPr>
            <a:grpSpLocks/>
          </p:cNvGrpSpPr>
          <p:nvPr/>
        </p:nvGrpSpPr>
        <p:grpSpPr bwMode="auto">
          <a:xfrm>
            <a:off x="914400" y="1308100"/>
            <a:ext cx="7721600" cy="457200"/>
            <a:chOff x="774700" y="1244600"/>
            <a:chExt cx="7721600" cy="457200"/>
          </a:xfrm>
        </p:grpSpPr>
        <p:sp>
          <p:nvSpPr>
            <p:cNvPr id="27675" name="Text Box 20"/>
            <p:cNvSpPr txBox="1">
              <a:spLocks noChangeArrowheads="1"/>
            </p:cNvSpPr>
            <p:nvPr/>
          </p:nvSpPr>
          <p:spPr bwMode="auto">
            <a:xfrm>
              <a:off x="774700" y="1244600"/>
              <a:ext cx="772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给定初始惩罚参数      ，最优解和乘子的估计         和</a:t>
              </a:r>
            </a:p>
          </p:txBody>
        </p:sp>
        <p:pic>
          <p:nvPicPr>
            <p:cNvPr id="27676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1333500"/>
              <a:ext cx="29797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7" name="Picture 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0500" y="1257300"/>
              <a:ext cx="61383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8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7689" y="1252520"/>
              <a:ext cx="633412" cy="365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927100" y="2044700"/>
            <a:ext cx="5981700" cy="461963"/>
            <a:chOff x="927100" y="2044700"/>
            <a:chExt cx="5981700" cy="461665"/>
          </a:xfrm>
        </p:grpSpPr>
        <p:sp>
          <p:nvSpPr>
            <p:cNvPr id="27672" name="Text Box 10"/>
            <p:cNvSpPr txBox="1">
              <a:spLocks noChangeArrowheads="1"/>
            </p:cNvSpPr>
            <p:nvPr/>
          </p:nvSpPr>
          <p:spPr bwMode="auto">
            <a:xfrm>
              <a:off x="927100" y="2044700"/>
              <a:ext cx="59817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第 </a:t>
              </a:r>
              <a:r>
                <a:rPr lang="en-US" altLang="zh-CN" b="1" i="1">
                  <a:solidFill>
                    <a:schemeClr val="tx1"/>
                  </a:solidFill>
                </a:rPr>
                <a:t>k </a:t>
              </a:r>
              <a:r>
                <a:rPr lang="zh-CN" altLang="en-US" b="1">
                  <a:solidFill>
                    <a:schemeClr val="tx1"/>
                  </a:solidFill>
                </a:rPr>
                <a:t>次迭代，固定参数      和          ，得到</a:t>
              </a:r>
              <a:endParaRPr lang="zh-CN" altLang="en-US" b="1">
                <a:solidFill>
                  <a:srgbClr val="CC0000"/>
                </a:solidFill>
              </a:endParaRPr>
            </a:p>
          </p:txBody>
        </p:sp>
        <p:pic>
          <p:nvPicPr>
            <p:cNvPr id="27673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125" y="2146300"/>
              <a:ext cx="29797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74" name="Picture 3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0" y="2057400"/>
              <a:ext cx="6445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615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2511425"/>
            <a:ext cx="426878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48"/>
          <p:cNvGrpSpPr>
            <a:grpSpLocks/>
          </p:cNvGrpSpPr>
          <p:nvPr/>
        </p:nvGrpSpPr>
        <p:grpSpPr bwMode="auto">
          <a:xfrm>
            <a:off x="5918200" y="2006600"/>
            <a:ext cx="3098800" cy="1460500"/>
            <a:chOff x="5918200" y="2006600"/>
            <a:chExt cx="3098800" cy="1460500"/>
          </a:xfrm>
        </p:grpSpPr>
        <p:sp>
          <p:nvSpPr>
            <p:cNvPr id="27668" name="Text Box 6"/>
            <p:cNvSpPr txBox="1">
              <a:spLocks noChangeArrowheads="1"/>
            </p:cNvSpPr>
            <p:nvPr/>
          </p:nvSpPr>
          <p:spPr bwMode="auto">
            <a:xfrm>
              <a:off x="6527800" y="2006600"/>
              <a:ext cx="248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warm start</a:t>
              </a:r>
              <a:r>
                <a:rPr lang="zh-CN" altLang="en-US" b="1"/>
                <a:t>技术</a:t>
              </a:r>
            </a:p>
          </p:txBody>
        </p:sp>
        <p:sp>
          <p:nvSpPr>
            <p:cNvPr id="27669" name="Line 7"/>
            <p:cNvSpPr>
              <a:spLocks noChangeShapeType="1"/>
            </p:cNvSpPr>
            <p:nvPr/>
          </p:nvSpPr>
          <p:spPr bwMode="auto">
            <a:xfrm>
              <a:off x="7505700" y="2374900"/>
              <a:ext cx="12700" cy="723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b"/>
            <a:lstStyle/>
            <a:p>
              <a:endParaRPr lang="zh-CN" altLang="en-US"/>
            </a:p>
          </p:txBody>
        </p:sp>
        <p:sp>
          <p:nvSpPr>
            <p:cNvPr id="27670" name="Text Box 6"/>
            <p:cNvSpPr txBox="1">
              <a:spLocks noChangeArrowheads="1"/>
            </p:cNvSpPr>
            <p:nvPr/>
          </p:nvSpPr>
          <p:spPr bwMode="auto">
            <a:xfrm>
              <a:off x="5918200" y="3005435"/>
              <a:ext cx="3098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以              为初始点</a:t>
              </a:r>
            </a:p>
          </p:txBody>
        </p:sp>
        <p:pic>
          <p:nvPicPr>
            <p:cNvPr id="27671" name="Picture 4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175" y="3017078"/>
              <a:ext cx="1038225" cy="36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1193800" y="4316413"/>
            <a:ext cx="4991100" cy="882650"/>
            <a:chOff x="1193800" y="4316801"/>
            <a:chExt cx="4991100" cy="881964"/>
          </a:xfrm>
        </p:grpSpPr>
        <p:sp>
          <p:nvSpPr>
            <p:cNvPr id="27666" name="TextBox 33"/>
            <p:cNvSpPr txBox="1">
              <a:spLocks noChangeArrowheads="1"/>
            </p:cNvSpPr>
            <p:nvPr/>
          </p:nvSpPr>
          <p:spPr bwMode="auto">
            <a:xfrm>
              <a:off x="1193800" y="4737100"/>
              <a:ext cx="23749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重复第 </a:t>
              </a:r>
              <a:r>
                <a:rPr lang="en-US" altLang="zh-CN" b="1" i="1">
                  <a:solidFill>
                    <a:schemeClr val="tx1"/>
                  </a:solidFill>
                </a:rPr>
                <a:t>k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次迭代</a:t>
              </a:r>
              <a:r>
                <a:rPr lang="zh-CN" altLang="en-US" b="1"/>
                <a:t>                                                                                </a:t>
              </a:r>
            </a:p>
          </p:txBody>
        </p:sp>
        <p:pic>
          <p:nvPicPr>
            <p:cNvPr id="27667" name="Picture 4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5250" y="4316801"/>
              <a:ext cx="3549650" cy="425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51"/>
          <p:cNvGrpSpPr>
            <a:grpSpLocks/>
          </p:cNvGrpSpPr>
          <p:nvPr/>
        </p:nvGrpSpPr>
        <p:grpSpPr bwMode="auto">
          <a:xfrm>
            <a:off x="1206500" y="5156200"/>
            <a:ext cx="6794500" cy="806450"/>
            <a:chOff x="1206500" y="5156200"/>
            <a:chExt cx="6794500" cy="806450"/>
          </a:xfrm>
        </p:grpSpPr>
        <p:sp>
          <p:nvSpPr>
            <p:cNvPr id="27664" name="TextBox 35"/>
            <p:cNvSpPr txBox="1">
              <a:spLocks noChangeArrowheads="1"/>
            </p:cNvSpPr>
            <p:nvPr/>
          </p:nvSpPr>
          <p:spPr bwMode="auto">
            <a:xfrm>
              <a:off x="1206500" y="5156200"/>
              <a:ext cx="17523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否则，令</a:t>
              </a:r>
              <a:r>
                <a:rPr lang="zh-CN" altLang="en-US" b="1"/>
                <a:t>                                                                                </a:t>
              </a:r>
            </a:p>
          </p:txBody>
        </p:sp>
        <p:pic>
          <p:nvPicPr>
            <p:cNvPr id="27665" name="Picture 4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3914" y="5507578"/>
              <a:ext cx="5907086" cy="455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组合 49"/>
          <p:cNvGrpSpPr>
            <a:grpSpLocks/>
          </p:cNvGrpSpPr>
          <p:nvPr/>
        </p:nvGrpSpPr>
        <p:grpSpPr bwMode="auto">
          <a:xfrm>
            <a:off x="1193800" y="3822700"/>
            <a:ext cx="5241925" cy="509588"/>
            <a:chOff x="1193800" y="3822700"/>
            <a:chExt cx="5242702" cy="509588"/>
          </a:xfrm>
        </p:grpSpPr>
        <p:sp>
          <p:nvSpPr>
            <p:cNvPr id="27661" name="TextBox 30"/>
            <p:cNvSpPr txBox="1">
              <a:spLocks noChangeArrowheads="1"/>
            </p:cNvSpPr>
            <p:nvPr/>
          </p:nvSpPr>
          <p:spPr bwMode="auto">
            <a:xfrm>
              <a:off x="1193800" y="3848100"/>
              <a:ext cx="533400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若</a:t>
              </a:r>
              <a:r>
                <a:rPr lang="zh-CN" altLang="en-US" b="1"/>
                <a:t>                                                                                </a:t>
              </a:r>
            </a:p>
          </p:txBody>
        </p:sp>
        <p:pic>
          <p:nvPicPr>
            <p:cNvPr id="27662" name="Picture 4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189" y="3822700"/>
              <a:ext cx="3993042" cy="509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3" name="矩形 44"/>
            <p:cNvSpPr>
              <a:spLocks noChangeArrowheads="1"/>
            </p:cNvSpPr>
            <p:nvPr/>
          </p:nvSpPr>
          <p:spPr bwMode="auto">
            <a:xfrm>
              <a:off x="5633077" y="3845868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chemeClr val="tx1"/>
                  </a:solidFill>
                </a:rPr>
                <a:t>，令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交替方向乘子法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Alternating Direction Method of Multipliers</a:t>
            </a:r>
            <a:b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8832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Boyd, Neal Parikh, Eric Chu,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Borja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Peleato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Jonathan Eckstein,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Optimization and Statistical Learning via the Alternating Direction</a:t>
            </a: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Multipliers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Foundations and Trends in Machine Learning, 2010, Vol. 3, No. 1, pp.1–122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69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690687"/>
            <a:ext cx="724693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31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3573"/>
            <a:ext cx="7618413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05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39750" y="88900"/>
            <a:ext cx="5619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3600" b="1">
                <a:solidFill>
                  <a:srgbClr val="0070C0"/>
                </a:solidFill>
              </a:rPr>
              <a:t>罚函数法</a:t>
            </a:r>
            <a:r>
              <a:rPr lang="en-US" altLang="zh-CN" sz="3600" b="1">
                <a:solidFill>
                  <a:srgbClr val="0070C0"/>
                </a:solidFill>
              </a:rPr>
              <a:t>/</a:t>
            </a:r>
            <a:r>
              <a:rPr lang="zh-CN" altLang="en-US" sz="3600" b="1">
                <a:solidFill>
                  <a:srgbClr val="0070C0"/>
                </a:solidFill>
              </a:rPr>
              <a:t>序列极小化技术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698500" y="769938"/>
            <a:ext cx="476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>
              <a:buFont typeface="Wingdings" pitchFamily="2" charset="2"/>
              <a:buChar char="l"/>
            </a:pPr>
            <a:r>
              <a:rPr lang="zh-CN" altLang="en-US" b="1">
                <a:solidFill>
                  <a:schemeClr val="tx1"/>
                </a:solidFill>
              </a:rPr>
              <a:t> 外部罚函数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/>
              <a:t>Courant(</a:t>
            </a:r>
            <a:r>
              <a:rPr lang="zh-CN" altLang="en-US" b="1"/>
              <a:t>二次</a:t>
            </a:r>
            <a:r>
              <a:rPr lang="en-US" altLang="zh-CN" b="1"/>
              <a:t>)</a:t>
            </a:r>
            <a:r>
              <a:rPr lang="zh-CN" altLang="en-US" b="1"/>
              <a:t>罚函数</a:t>
            </a:r>
          </a:p>
          <a:p>
            <a:pPr lvl="1" eaLnBrk="0" hangingPunct="0">
              <a:buFont typeface="Wingdings" pitchFamily="2" charset="2"/>
              <a:buChar char="Ø"/>
            </a:pPr>
            <a:r>
              <a:rPr lang="zh-CN" altLang="en-US" b="1"/>
              <a:t> </a:t>
            </a:r>
            <a:r>
              <a:rPr lang="zh-CN" altLang="en-US" b="1">
                <a:solidFill>
                  <a:srgbClr val="008080"/>
                </a:solidFill>
              </a:rPr>
              <a:t>乘子罚函数</a:t>
            </a:r>
          </a:p>
        </p:txBody>
      </p:sp>
      <p:pic>
        <p:nvPicPr>
          <p:cNvPr id="1029" name="Picture 22" descr="a686c9177f3e6709b8543cf23bc79f3df8dc55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15900"/>
            <a:ext cx="1485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01688" y="2925763"/>
            <a:ext cx="7770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数学物理方法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什么是数学－对思想和方法的基本研究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796925" y="3292475"/>
            <a:ext cx="822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将边值问题转化为二次函数的极值问题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(P.267</a:t>
            </a:r>
            <a:r>
              <a:rPr lang="zh-CN" altLang="en-US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，参考文献</a:t>
            </a:r>
            <a:r>
              <a:rPr lang="en-US" altLang="zh-CN" sz="2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[36])</a:t>
            </a:r>
            <a:endParaRPr lang="zh-CN" altLang="en-US" sz="200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92163" y="1917869"/>
            <a:ext cx="6586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在纽约大学领导了应用数学小组，</a:t>
            </a:r>
            <a:r>
              <a:rPr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年发展为数学和力学研究所，并担任该所所长。这个所后来成为世界上最大的应用数学研究中心－</a:t>
            </a:r>
            <a:r>
              <a:rPr lang="en-US" altLang="zh-CN" sz="20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Courant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研究所</a:t>
            </a:r>
            <a:r>
              <a:rPr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3" name="TextBox 32"/>
          <p:cNvSpPr txBox="1">
            <a:spLocks noChangeArrowheads="1"/>
          </p:cNvSpPr>
          <p:nvPr/>
        </p:nvSpPr>
        <p:spPr bwMode="auto">
          <a:xfrm>
            <a:off x="4406900" y="1143000"/>
            <a:ext cx="248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，</a:t>
            </a:r>
            <a:r>
              <a:rPr lang="en-US" altLang="zh-CN" b="1"/>
              <a:t>Courant, 1943</a:t>
            </a:r>
            <a:endParaRPr lang="zh-CN" altLang="en-US" b="1"/>
          </a:p>
        </p:txBody>
      </p:sp>
      <p:sp>
        <p:nvSpPr>
          <p:cNvPr id="1034" name="矩形 2"/>
          <p:cNvSpPr>
            <a:spLocks noChangeArrowheads="1"/>
          </p:cNvSpPr>
          <p:nvPr/>
        </p:nvSpPr>
        <p:spPr bwMode="auto">
          <a:xfrm>
            <a:off x="2863850" y="3768725"/>
            <a:ext cx="5476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What is Mathematics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Richard </a:t>
            </a:r>
            <a:r>
              <a:rPr lang="en-US" altLang="zh-CN" sz="2000" b="1" dirty="0">
                <a:solidFill>
                  <a:srgbClr val="7030A0"/>
                </a:solidFill>
              </a:rPr>
              <a:t>Courant</a:t>
            </a:r>
            <a:r>
              <a:rPr lang="en-US" altLang="zh-CN" sz="2000" b="1" dirty="0">
                <a:solidFill>
                  <a:schemeClr val="tx1"/>
                </a:solidFill>
              </a:rPr>
              <a:t>, Herbert </a:t>
            </a:r>
            <a:r>
              <a:rPr lang="en-US" altLang="zh-CN" sz="2000" b="1" dirty="0">
                <a:solidFill>
                  <a:srgbClr val="7030A0"/>
                </a:solidFill>
              </a:rPr>
              <a:t>Robbins</a:t>
            </a:r>
            <a:r>
              <a:rPr lang="en-US" altLang="zh-CN" sz="2000" b="1" dirty="0">
                <a:solidFill>
                  <a:schemeClr val="tx1"/>
                </a:solidFill>
              </a:rPr>
              <a:t>, Ian Stewart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64615" y="4579938"/>
            <a:ext cx="5879335" cy="1747182"/>
            <a:chOff x="2864615" y="4579938"/>
            <a:chExt cx="5879335" cy="1747182"/>
          </a:xfrm>
        </p:grpSpPr>
        <p:sp>
          <p:nvSpPr>
            <p:cNvPr id="1035" name="矩形 3"/>
            <p:cNvSpPr>
              <a:spLocks noChangeArrowheads="1"/>
            </p:cNvSpPr>
            <p:nvPr/>
          </p:nvSpPr>
          <p:spPr bwMode="auto">
            <a:xfrm>
              <a:off x="3289300" y="4579938"/>
              <a:ext cx="311943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7030A0"/>
                  </a:solidFill>
                </a:rPr>
                <a:t>Stochastic approximation</a:t>
              </a:r>
            </a:p>
            <a:p>
              <a:r>
                <a:rPr lang="en-US" altLang="zh-CN" sz="2000" b="1" dirty="0">
                  <a:solidFill>
                    <a:srgbClr val="7030A0"/>
                  </a:solidFill>
                </a:rPr>
                <a:t>Robbins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–</a:t>
              </a:r>
              <a:r>
                <a:rPr lang="en-US" altLang="zh-CN" sz="2000" b="1" dirty="0" err="1">
                  <a:solidFill>
                    <a:schemeClr val="tx1"/>
                  </a:solidFill>
                </a:rPr>
                <a:t>Monro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algorithm</a:t>
              </a:r>
            </a:p>
          </p:txBody>
        </p:sp>
        <p:sp>
          <p:nvSpPr>
            <p:cNvPr id="5" name="TextBox 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60885" y="5368209"/>
              <a:ext cx="2283638" cy="572849"/>
            </a:xfrm>
            <a:prstGeom prst="rect">
              <a:avLst/>
            </a:prstGeom>
            <a:blipFill rotWithShape="1">
              <a:blip r:embed="rId5"/>
              <a:stretch>
                <a:fillRect b="-4255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6" name="TextBox 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4615" y="5927010"/>
              <a:ext cx="5879335" cy="400110"/>
            </a:xfrm>
            <a:prstGeom prst="rect">
              <a:avLst/>
            </a:prstGeom>
            <a:blipFill rotWithShape="1">
              <a:blip r:embed="rId6"/>
              <a:stretch>
                <a:fillRect l="-1141" t="-10606" b="-27273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pic>
        <p:nvPicPr>
          <p:cNvPr id="1038" name="Picture 19" descr="1966-HerbertRobbi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692525"/>
            <a:ext cx="1933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72" name="HTMLHidden3" r:id="rId2" imgW="914400" imgH="228600"/>
        </mc:Choice>
        <mc:Fallback>
          <p:control name="HTMLHidden3" r:id="rId2" imgW="914400" imgH="228600">
            <p:pic>
              <p:nvPicPr>
                <p:cNvPr id="3" name="HTMLHidde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-4549775" y="3200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utoUpdateAnimBg="0"/>
      <p:bldP spid="18458" grpId="0" autoUpdateAnimBg="0"/>
      <p:bldP spid="18460" grpId="0" autoUpdateAnimBg="0"/>
      <p:bldP spid="10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一类凸优化问题与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1772816"/>
                <a:ext cx="3885614" cy="988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minimize</m:t>
                                    </m:r>
                                  </m:e>
                                  <m:lim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/>
                            </m:func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subject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𝑨𝒙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𝑩𝒚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72816"/>
                <a:ext cx="3885614" cy="988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2787229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是凸函数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87229"/>
                <a:ext cx="763284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9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1600" y="1293552"/>
            <a:ext cx="33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考虑凸优化问题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203628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5616" y="3401294"/>
            <a:ext cx="7953075" cy="1179834"/>
            <a:chOff x="1115616" y="3401294"/>
            <a:chExt cx="7953075" cy="1179834"/>
          </a:xfrm>
        </p:grpSpPr>
        <p:sp>
          <p:nvSpPr>
            <p:cNvPr id="8" name="TextBox 7"/>
            <p:cNvSpPr txBox="1"/>
            <p:nvPr/>
          </p:nvSpPr>
          <p:spPr>
            <a:xfrm>
              <a:off x="1115616" y="3401294"/>
              <a:ext cx="4176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的增广</a:t>
              </a:r>
              <a:r>
                <a: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115616" y="3965831"/>
                  <a:ext cx="7953075" cy="6152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zh-CN" alt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𝝀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zh-CN" alt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𝑨𝒙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𝑩𝒚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000" b="1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𝜎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𝑨𝒙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𝑩𝒚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965831"/>
                  <a:ext cx="7953075" cy="6152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763688" y="5778810"/>
                <a:ext cx="575221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778810"/>
                <a:ext cx="5752216" cy="50917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1115616" y="4581128"/>
            <a:ext cx="7272808" cy="1142904"/>
            <a:chOff x="1115616" y="4581128"/>
            <a:chExt cx="7272808" cy="11429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667673" y="4991844"/>
                  <a:ext cx="6720751" cy="7321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≔</m:t>
                        </m:r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𝐚𝐫𝐠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zh-CN" alt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673" y="4991844"/>
                  <a:ext cx="6720751" cy="7321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1115616" y="4581128"/>
              <a:ext cx="23006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rPr>
                <a:t>乘子法：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4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交替方向乘子法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1772816"/>
                <a:ext cx="3885614" cy="988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minimize</m:t>
                                    </m:r>
                                  </m:e>
                                  <m:lim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/>
                            </m:func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subject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𝑨𝒙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𝑩𝒚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72816"/>
                <a:ext cx="3885614" cy="988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15616" y="2787229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𝒄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是凸函数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787229"/>
                <a:ext cx="763284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9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1600" y="1293552"/>
            <a:ext cx="33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考虑凸优化问题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203628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(1)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71600" y="4149080"/>
                <a:ext cx="5774017" cy="684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≔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5774017" cy="6840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87624" y="5512110"/>
                <a:ext cx="5752216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512110"/>
                <a:ext cx="5752216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71600" y="4828012"/>
                <a:ext cx="6125075" cy="681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≔</m:t>
                      </m:r>
                      <m:r>
                        <a:rPr lang="en-US" altLang="zh-CN" sz="2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+1)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28012"/>
                <a:ext cx="6125075" cy="6817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71600" y="3533783"/>
                <a:ext cx="7953075" cy="6152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𝑨𝒙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𝑩𝒚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𝑨𝒙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𝑩𝒚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𝒄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533783"/>
                <a:ext cx="7953075" cy="6152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问题的交替方向乘子法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2592" y="1904380"/>
                <a:ext cx="6480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92" y="1904380"/>
                <a:ext cx="648072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1385" y="1222152"/>
            <a:ext cx="248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考虑凸优化问题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150" y="1269008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115616" y="4452010"/>
                <a:ext cx="7569508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≔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52010"/>
                <a:ext cx="7569508" cy="6628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15616" y="5728134"/>
                <a:ext cx="472411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+1)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728134"/>
                <a:ext cx="4724114" cy="50917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63652" y="1053666"/>
                <a:ext cx="4521366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imize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𝑨𝒙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652" y="1053666"/>
                <a:ext cx="4521366" cy="78380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1245" y="3774575"/>
                <a:ext cx="8107219" cy="726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𝑨𝒙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2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45" y="3774575"/>
                <a:ext cx="8107219" cy="7261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141016" y="5184946"/>
            <a:ext cx="7061843" cy="494559"/>
            <a:chOff x="1141016" y="5184946"/>
            <a:chExt cx="7061843" cy="494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141016" y="5205874"/>
                  <a:ext cx="3408497" cy="4497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≔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+1)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016" y="5205874"/>
                  <a:ext cx="3408497" cy="44973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4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18268" y="5184946"/>
                  <a:ext cx="3884591" cy="494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是软阈值算子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268" y="5184946"/>
                  <a:ext cx="3884591" cy="49455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351" t="-13580" b="-172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2120" y="5733256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r>
                      <a:rPr lang="zh-CN" altLang="en-US" sz="2400" b="0" i="1" smtClean="0">
                        <a:solidFill>
                          <a:srgbClr val="7030A0"/>
                        </a:solidFill>
                        <a:latin typeface="Cambria Math"/>
                      </a:rPr>
                      <m:t>𝜎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733256"/>
                <a:ext cx="2664296" cy="461665"/>
              </a:xfrm>
              <a:prstGeom prst="rect">
                <a:avLst/>
              </a:prstGeom>
              <a:blipFill>
                <a:blip r:embed="rId10"/>
                <a:stretch>
                  <a:fillRect l="-343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838200" y="2425328"/>
            <a:ext cx="7428890" cy="1189685"/>
            <a:chOff x="838200" y="2425328"/>
            <a:chExt cx="7428890" cy="11896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24369" y="2425328"/>
                  <a:ext cx="5089727" cy="1189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minimize</m:t>
                                      </m:r>
                                    </m:e>
                                    <m:lim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/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𝑨𝒙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subject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to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369" y="2425328"/>
                  <a:ext cx="5089727" cy="118968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402994" y="261607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2681808"/>
              <a:ext cx="14351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的等价表述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7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软阈值算子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8700" y="1511300"/>
                <a:ext cx="5168900" cy="501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给定正数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𝜌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定义为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511300"/>
                <a:ext cx="5168900" cy="501997"/>
              </a:xfrm>
              <a:prstGeom prst="rect">
                <a:avLst/>
              </a:prstGeom>
              <a:blipFill rotWithShape="1">
                <a:blip r:embed="rId2"/>
                <a:stretch>
                  <a:fillRect l="-1887" t="-13415" b="-20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55800" y="2220024"/>
                <a:ext cx="4597400" cy="112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|≤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800" y="2220024"/>
                <a:ext cx="4597400" cy="1122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28700" y="3670300"/>
                <a:ext cx="6946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即软阈值算子将给定的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映到如下优化问题的解：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670300"/>
                <a:ext cx="69469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4600" y="4272750"/>
                <a:ext cx="4038600" cy="598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ℝ</m:t>
                              </m:r>
                            </m:lim>
                          </m:limLow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r>
                                <m:rPr>
                                  <m:brk m:alnAt="63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72750"/>
                <a:ext cx="4038600" cy="5984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1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6"/>
          <p:cNvGrpSpPr>
            <a:grpSpLocks/>
          </p:cNvGrpSpPr>
          <p:nvPr/>
        </p:nvGrpSpPr>
        <p:grpSpPr bwMode="auto">
          <a:xfrm>
            <a:off x="763588" y="1960563"/>
            <a:ext cx="5110162" cy="731837"/>
            <a:chOff x="529" y="2443"/>
            <a:chExt cx="3219" cy="510"/>
          </a:xfrm>
        </p:grpSpPr>
        <p:pic>
          <p:nvPicPr>
            <p:cNvPr id="28690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" y="2443"/>
              <a:ext cx="2760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529" y="2459"/>
              <a:ext cx="4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例</a:t>
              </a:r>
            </a:p>
          </p:txBody>
        </p:sp>
      </p:grp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精确罚函数－动机</a:t>
            </a:r>
          </a:p>
        </p:txBody>
      </p:sp>
      <p:pic>
        <p:nvPicPr>
          <p:cNvPr id="28676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571500"/>
            <a:ext cx="5302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36600" y="3492500"/>
            <a:ext cx="575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特点：在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baseline="-25000">
                <a:solidFill>
                  <a:schemeClr val="tx1"/>
                </a:solidFill>
              </a:rPr>
              <a:t>1 </a:t>
            </a:r>
            <a:r>
              <a:rPr lang="en-US" altLang="zh-CN" b="1">
                <a:solidFill>
                  <a:schemeClr val="tx1"/>
                </a:solidFill>
              </a:rPr>
              <a:t>= 1 </a:t>
            </a:r>
            <a:r>
              <a:rPr lang="zh-CN" altLang="en-US" b="1">
                <a:solidFill>
                  <a:schemeClr val="tx1"/>
                </a:solidFill>
              </a:rPr>
              <a:t>处不可微；进行整理，得</a:t>
            </a:r>
          </a:p>
        </p:txBody>
      </p:sp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921000"/>
            <a:ext cx="768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98" y="4222115"/>
            <a:ext cx="75358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4767263"/>
            <a:ext cx="63500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259FF3A-7BCE-4530-B6B0-F3BDEB561141}"/>
              </a:ext>
            </a:extLst>
          </p:cNvPr>
          <p:cNvGrpSpPr/>
          <p:nvPr/>
        </p:nvGrpSpPr>
        <p:grpSpPr>
          <a:xfrm>
            <a:off x="640080" y="5999482"/>
            <a:ext cx="8554720" cy="461665"/>
            <a:chOff x="660400" y="5877562"/>
            <a:chExt cx="8554720" cy="461665"/>
          </a:xfrm>
        </p:grpSpPr>
        <p:sp>
          <p:nvSpPr>
            <p:cNvPr id="28687" name="Text Box 5"/>
            <p:cNvSpPr txBox="1">
              <a:spLocks noChangeArrowheads="1"/>
            </p:cNvSpPr>
            <p:nvPr/>
          </p:nvSpPr>
          <p:spPr bwMode="auto">
            <a:xfrm>
              <a:off x="660400" y="5880102"/>
              <a:ext cx="26035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70C0"/>
                  </a:solidFill>
                </a:rPr>
                <a:t>结论：</a:t>
              </a:r>
              <a:r>
                <a:rPr lang="zh-CN" altLang="en-US" b="1" dirty="0">
                  <a:solidFill>
                    <a:schemeClr val="tx1"/>
                  </a:solidFill>
                </a:rPr>
                <a:t>对任何</a:t>
              </a:r>
            </a:p>
          </p:txBody>
        </p:sp>
        <p:sp>
          <p:nvSpPr>
            <p:cNvPr id="28688" name="Text Box 6"/>
            <p:cNvSpPr txBox="1">
              <a:spLocks noChangeArrowheads="1"/>
            </p:cNvSpPr>
            <p:nvPr/>
          </p:nvSpPr>
          <p:spPr bwMode="auto">
            <a:xfrm>
              <a:off x="4396740" y="5877562"/>
              <a:ext cx="4818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，罚函数的解与原问题的解</a:t>
              </a:r>
              <a:r>
                <a:rPr lang="zh-CN" altLang="en-US" b="1" dirty="0">
                  <a:solidFill>
                    <a:srgbClr val="7030A0"/>
                  </a:solidFill>
                </a:rPr>
                <a:t>相同</a:t>
              </a:r>
              <a:r>
                <a:rPr lang="zh-CN" altLang="en-US" b="1" dirty="0">
                  <a:solidFill>
                    <a:schemeClr val="tx1"/>
                  </a:solidFill>
                </a:rPr>
                <a:t>！</a:t>
              </a:r>
            </a:p>
          </p:txBody>
        </p:sp>
        <p:pic>
          <p:nvPicPr>
            <p:cNvPr id="28689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100" y="5890560"/>
              <a:ext cx="1790700" cy="421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43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50" y="2355850"/>
            <a:ext cx="2927350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52525" y="1216025"/>
            <a:ext cx="7140575" cy="957263"/>
            <a:chOff x="1152525" y="1215961"/>
            <a:chExt cx="7140575" cy="957326"/>
          </a:xfrm>
        </p:grpSpPr>
        <p:pic>
          <p:nvPicPr>
            <p:cNvPr id="28685" name="Picture 2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525" y="1215961"/>
              <a:ext cx="7140575" cy="709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组合 3"/>
            <p:cNvGrpSpPr/>
            <p:nvPr/>
          </p:nvGrpSpPr>
          <p:grpSpPr>
            <a:xfrm>
              <a:off x="6489701" y="1708748"/>
              <a:ext cx="1625599" cy="464539"/>
              <a:chOff x="6489701" y="1708748"/>
              <a:chExt cx="1625599" cy="464539"/>
            </a:xfrm>
            <a:solidFill>
              <a:srgbClr val="92D050"/>
            </a:solidFill>
          </p:grpSpPr>
          <p:pic>
            <p:nvPicPr>
              <p:cNvPr id="18" name="Picture 2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89701" y="1759548"/>
                <a:ext cx="393700" cy="41373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6832601" y="1708748"/>
                <a:ext cx="1282699" cy="461665"/>
              </a:xfrm>
              <a:prstGeom prst="rect">
                <a:avLst/>
              </a:prstGeom>
              <a:grp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罚函数</a:t>
                </a:r>
              </a:p>
            </p:txBody>
          </p:sp>
        </p:grpSp>
      </p:grpSp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006857"/>
              </p:ext>
            </p:extLst>
          </p:nvPr>
        </p:nvGraphicFramePr>
        <p:xfrm>
          <a:off x="5193665" y="2530475"/>
          <a:ext cx="3816350" cy="387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Visio" r:id="rId11" imgW="3816584" imgH="3879657" progId="Visio.Drawing.11">
                  <p:embed/>
                </p:oleObj>
              </mc:Choice>
              <mc:Fallback>
                <p:oleObj name="Visio" r:id="rId11" imgW="3816584" imgH="3879657" progId="Visio.Drawing.11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665" y="2530475"/>
                        <a:ext cx="3816350" cy="387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" y="1199833"/>
            <a:ext cx="7762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958850" y="3810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精确罚函数－ 性质</a:t>
            </a:r>
          </a:p>
        </p:txBody>
      </p:sp>
      <p:pic>
        <p:nvPicPr>
          <p:cNvPr id="29700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546100"/>
            <a:ext cx="5302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5050473"/>
            <a:ext cx="40386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" y="6066473"/>
            <a:ext cx="692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18644"/>
              </p:ext>
            </p:extLst>
          </p:nvPr>
        </p:nvGraphicFramePr>
        <p:xfrm>
          <a:off x="6161089" y="3739700"/>
          <a:ext cx="2911792" cy="287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8" name="Visio" r:id="rId7" imgW="2766121" imgH="2730033" progId="Visio.Drawing.11">
                  <p:embed/>
                </p:oleObj>
              </mc:Choice>
              <mc:Fallback>
                <p:oleObj name="Visio" r:id="rId7" imgW="2766121" imgH="2730033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089" y="3739700"/>
                        <a:ext cx="2911792" cy="287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924F04A-93AF-4EE6-9917-EA06F3B81540}"/>
              </a:ext>
            </a:extLst>
          </p:cNvPr>
          <p:cNvGrpSpPr/>
          <p:nvPr/>
        </p:nvGrpSpPr>
        <p:grpSpPr>
          <a:xfrm>
            <a:off x="591820" y="2024380"/>
            <a:ext cx="8343900" cy="2743617"/>
            <a:chOff x="591820" y="2024380"/>
            <a:chExt cx="8343900" cy="2743617"/>
          </a:xfrm>
        </p:grpSpPr>
        <p:sp>
          <p:nvSpPr>
            <p:cNvPr id="5130" name="TextBox 20"/>
            <p:cNvSpPr txBox="1">
              <a:spLocks noChangeArrowheads="1"/>
            </p:cNvSpPr>
            <p:nvPr/>
          </p:nvSpPr>
          <p:spPr bwMode="auto">
            <a:xfrm>
              <a:off x="642620" y="2024380"/>
              <a:ext cx="4597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 dirty="0">
                  <a:solidFill>
                    <a:srgbClr val="0070C0"/>
                  </a:solidFill>
                </a:rPr>
                <a:t>定理 </a:t>
              </a:r>
              <a:r>
                <a:rPr lang="en-US" altLang="zh-CN" b="1" dirty="0">
                  <a:solidFill>
                    <a:srgbClr val="0070C0"/>
                  </a:solidFill>
                </a:rPr>
                <a:t>(</a:t>
              </a:r>
              <a:r>
                <a:rPr lang="zh-CN" altLang="en-US" b="1" dirty="0">
                  <a:solidFill>
                    <a:srgbClr val="0070C0"/>
                  </a:solidFill>
                </a:rPr>
                <a:t>精确罚函数</a:t>
              </a:r>
              <a:r>
                <a:rPr lang="en-US" altLang="zh-CN" b="1" dirty="0">
                  <a:solidFill>
                    <a:srgbClr val="0070C0"/>
                  </a:solidFill>
                </a:rPr>
                <a:t>, pp.219-210)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grpSp>
          <p:nvGrpSpPr>
            <p:cNvPr id="2" name="组合 31"/>
            <p:cNvGrpSpPr>
              <a:grpSpLocks/>
            </p:cNvGrpSpPr>
            <p:nvPr/>
          </p:nvGrpSpPr>
          <p:grpSpPr bwMode="auto">
            <a:xfrm>
              <a:off x="655320" y="2461260"/>
              <a:ext cx="8280400" cy="830263"/>
              <a:chOff x="533400" y="4483100"/>
              <a:chExt cx="8280400" cy="830997"/>
            </a:xfrm>
          </p:grpSpPr>
          <p:sp>
            <p:nvSpPr>
              <p:cNvPr id="29709" name="Rectangle 12"/>
              <p:cNvSpPr>
                <a:spLocks noChangeArrowheads="1"/>
              </p:cNvSpPr>
              <p:nvPr/>
            </p:nvSpPr>
            <p:spPr bwMode="auto">
              <a:xfrm>
                <a:off x="533400" y="4483100"/>
                <a:ext cx="8280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pPr eaLnBrk="0" hangingPunct="0"/>
                <a:r>
                  <a:rPr kumimoji="0" lang="zh-CN" altLang="en-US" b="1" dirty="0">
                    <a:solidFill>
                      <a:schemeClr val="tx1"/>
                    </a:solidFill>
                  </a:rPr>
                  <a:t>设       是原始问题的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KKT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点，      是相应的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Lagrange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乘子，若                                     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,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 那么</a:t>
                </a:r>
              </a:p>
            </p:txBody>
          </p:sp>
          <p:pic>
            <p:nvPicPr>
              <p:cNvPr id="29710" name="Picture 7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8350" y="4508500"/>
                <a:ext cx="4445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11" name="Picture 2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850" y="4918174"/>
                <a:ext cx="2660650" cy="36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712" name="Picture 2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664" y="4546600"/>
                <a:ext cx="450722" cy="303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C2BF875-4470-452F-9A42-384F4EAA4737}"/>
                    </a:ext>
                  </a:extLst>
                </p:cNvPr>
                <p:cNvSpPr txBox="1"/>
                <p:nvPr/>
              </p:nvSpPr>
              <p:spPr>
                <a:xfrm>
                  <a:off x="652780" y="3368040"/>
                  <a:ext cx="69215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en-US" altLang="zh-CN" b="1" dirty="0" err="1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)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是罚函数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a14:m>
                  <a:r>
                    <a:rPr lang="zh-CN" altLang="en-US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满足一阶最优性条件的点；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FC2BF875-4470-452F-9A42-384F4EAA47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80" y="3368040"/>
                  <a:ext cx="6921500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320" t="-14667" r="-5634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032FF20-0A24-4CC3-BEF3-0CFD5A553871}"/>
                    </a:ext>
                  </a:extLst>
                </p:cNvPr>
                <p:cNvSpPr txBox="1"/>
                <p:nvPr/>
              </p:nvSpPr>
              <p:spPr>
                <a:xfrm>
                  <a:off x="591820" y="3937000"/>
                  <a:ext cx="711454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(ii)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如果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满足原始问题最优性的二阶充分条件，</a:t>
                  </a:r>
                  <a:endPara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是罚函数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的局部极小点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032FF20-0A24-4CC3-BEF3-0CFD5A553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0" y="3937000"/>
                  <a:ext cx="7114540" cy="830997"/>
                </a:xfrm>
                <a:prstGeom prst="rect">
                  <a:avLst/>
                </a:prstGeom>
                <a:blipFill>
                  <a:blip r:embed="rId13"/>
                  <a:stretch>
                    <a:fillRect l="-1285" t="-8088" b="-169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86560" y="2893696"/>
            <a:ext cx="2159000" cy="461962"/>
          </a:xfrm>
          <a:prstGeom prst="rect">
            <a:avLst/>
          </a:prstGeom>
          <a:solidFill>
            <a:srgbClr val="92D05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精确罚函数－特点及其应用</a:t>
            </a:r>
          </a:p>
        </p:txBody>
      </p:sp>
      <p:pic>
        <p:nvPicPr>
          <p:cNvPr id="30723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571500"/>
            <a:ext cx="530225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635000" y="4400550"/>
            <a:ext cx="77978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1"/>
                </a:solidFill>
              </a:rPr>
              <a:t>⊙ </a:t>
            </a:r>
            <a:r>
              <a:rPr lang="zh-CN" altLang="en-US" b="1">
                <a:solidFill>
                  <a:schemeClr val="tx1"/>
                </a:solidFill>
              </a:rPr>
              <a:t>先验确定罚参数很难；通常是计算一系列子问题，</a:t>
            </a:r>
          </a:p>
          <a:p>
            <a:pPr>
              <a:spcBef>
                <a:spcPts val="600"/>
              </a:spcBef>
            </a:pPr>
            <a:r>
              <a:rPr lang="zh-CN" altLang="en-US" b="1">
                <a:solidFill>
                  <a:schemeClr val="tx1"/>
                </a:solidFill>
              </a:rPr>
              <a:t>     并在</a:t>
            </a:r>
            <a:r>
              <a:rPr lang="zh-CN" altLang="en-US" b="1">
                <a:solidFill>
                  <a:srgbClr val="7030A0"/>
                </a:solidFill>
              </a:rPr>
              <a:t>计算过程中调整该参数</a:t>
            </a:r>
          </a:p>
        </p:txBody>
      </p:sp>
      <p:grpSp>
        <p:nvGrpSpPr>
          <p:cNvPr id="2" name="组合 18"/>
          <p:cNvGrpSpPr>
            <a:grpSpLocks/>
          </p:cNvGrpSpPr>
          <p:nvPr/>
        </p:nvGrpSpPr>
        <p:grpSpPr bwMode="auto">
          <a:xfrm>
            <a:off x="668338" y="2568575"/>
            <a:ext cx="4781550" cy="833438"/>
            <a:chOff x="668338" y="2568575"/>
            <a:chExt cx="4781550" cy="833438"/>
          </a:xfrm>
        </p:grpSpPr>
        <p:sp>
          <p:nvSpPr>
            <p:cNvPr id="30738" name="Text Box 18"/>
            <p:cNvSpPr txBox="1">
              <a:spLocks noChangeArrowheads="1"/>
            </p:cNvSpPr>
            <p:nvPr/>
          </p:nvSpPr>
          <p:spPr bwMode="auto">
            <a:xfrm>
              <a:off x="668338" y="2944813"/>
              <a:ext cx="4781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避免了无约束优化问题的病态性！</a:t>
              </a: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V="1">
              <a:off x="3171826" y="2568575"/>
              <a:ext cx="0" cy="3746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26" name="Group 20"/>
          <p:cNvGrpSpPr>
            <a:grpSpLocks/>
          </p:cNvGrpSpPr>
          <p:nvPr/>
        </p:nvGrpSpPr>
        <p:grpSpPr bwMode="auto">
          <a:xfrm>
            <a:off x="639763" y="2187575"/>
            <a:ext cx="6469062" cy="457200"/>
            <a:chOff x="475" y="1826"/>
            <a:chExt cx="4075" cy="288"/>
          </a:xfrm>
        </p:grpSpPr>
        <p:sp>
          <p:nvSpPr>
            <p:cNvPr id="30736" name="Text Box 21"/>
            <p:cNvSpPr txBox="1">
              <a:spLocks noChangeArrowheads="1"/>
            </p:cNvSpPr>
            <p:nvPr/>
          </p:nvSpPr>
          <p:spPr bwMode="auto">
            <a:xfrm>
              <a:off x="475" y="1826"/>
              <a:ext cx="40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rgbClr val="0070C0"/>
                  </a:solidFill>
                  <a:latin typeface="Arial" pitchFamily="34" charset="0"/>
                </a:rPr>
                <a:t>特点：</a:t>
              </a:r>
              <a:r>
                <a:rPr kumimoji="0" lang="zh-CN" altLang="en-US" b="1">
                  <a:solidFill>
                    <a:schemeClr val="tx1"/>
                  </a:solidFill>
                  <a:latin typeface="Arial" pitchFamily="34" charset="0"/>
                </a:rPr>
                <a:t>不需要                 ；但</a:t>
              </a:r>
              <a:r>
                <a:rPr kumimoji="0" lang="zh-CN" altLang="en-US" b="1">
                  <a:solidFill>
                    <a:schemeClr val="tx1"/>
                  </a:solidFill>
                </a:rPr>
                <a:t>是是</a:t>
              </a:r>
              <a:r>
                <a:rPr kumimoji="0" lang="zh-CN" altLang="en-US" b="1">
                  <a:solidFill>
                    <a:srgbClr val="7030A0"/>
                  </a:solidFill>
                </a:rPr>
                <a:t>非</a:t>
              </a:r>
              <a:r>
                <a:rPr kumimoji="0" lang="zh-CN" altLang="en-US" b="1">
                  <a:solidFill>
                    <a:schemeClr val="tx1"/>
                  </a:solidFill>
                </a:rPr>
                <a:t>光滑的！</a:t>
              </a:r>
            </a:p>
          </p:txBody>
        </p:sp>
        <p:pic>
          <p:nvPicPr>
            <p:cNvPr id="30737" name="Picture 2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" y="1877"/>
              <a:ext cx="81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2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420813"/>
            <a:ext cx="7762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008438" y="2543175"/>
            <a:ext cx="3865562" cy="1455738"/>
            <a:chOff x="2525" y="1602"/>
            <a:chExt cx="2435" cy="917"/>
          </a:xfrm>
        </p:grpSpPr>
        <p:sp>
          <p:nvSpPr>
            <p:cNvPr id="30734" name="Line 19"/>
            <p:cNvSpPr>
              <a:spLocks noChangeShapeType="1"/>
            </p:cNvSpPr>
            <p:nvPr/>
          </p:nvSpPr>
          <p:spPr bwMode="auto">
            <a:xfrm flipH="1" flipV="1">
              <a:off x="3406" y="1602"/>
              <a:ext cx="18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Text Box 18"/>
            <p:cNvSpPr txBox="1">
              <a:spLocks noChangeArrowheads="1"/>
            </p:cNvSpPr>
            <p:nvPr/>
          </p:nvSpPr>
          <p:spPr bwMode="auto">
            <a:xfrm>
              <a:off x="2525" y="2231"/>
              <a:ext cx="24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>
                  <a:solidFill>
                    <a:schemeClr val="tx1"/>
                  </a:solidFill>
                </a:rPr>
                <a:t>带来数值计算上的困难！</a:t>
              </a:r>
            </a:p>
          </p:txBody>
        </p:sp>
      </p:grpSp>
      <p:grpSp>
        <p:nvGrpSpPr>
          <p:cNvPr id="5" name="组合 3"/>
          <p:cNvGrpSpPr>
            <a:grpSpLocks/>
          </p:cNvGrpSpPr>
          <p:nvPr/>
        </p:nvGrpSpPr>
        <p:grpSpPr bwMode="auto">
          <a:xfrm>
            <a:off x="622300" y="5314950"/>
            <a:ext cx="7797800" cy="908050"/>
            <a:chOff x="622300" y="5314950"/>
            <a:chExt cx="7797800" cy="908050"/>
          </a:xfrm>
        </p:grpSpPr>
        <p:grpSp>
          <p:nvGrpSpPr>
            <p:cNvPr id="30730" name="组合 15"/>
            <p:cNvGrpSpPr>
              <a:grpSpLocks/>
            </p:cNvGrpSpPr>
            <p:nvPr/>
          </p:nvGrpSpPr>
          <p:grpSpPr bwMode="auto">
            <a:xfrm>
              <a:off x="622300" y="5314950"/>
              <a:ext cx="7797800" cy="908050"/>
              <a:chOff x="622300" y="4781550"/>
              <a:chExt cx="7797800" cy="907941"/>
            </a:xfrm>
          </p:grpSpPr>
          <p:sp>
            <p:nvSpPr>
              <p:cNvPr id="30732" name="Text Box 4"/>
              <p:cNvSpPr txBox="1">
                <a:spLocks noChangeArrowheads="1"/>
              </p:cNvSpPr>
              <p:nvPr/>
            </p:nvSpPr>
            <p:spPr bwMode="auto">
              <a:xfrm>
                <a:off x="622300" y="4781550"/>
                <a:ext cx="7797800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⊙ 与逐步二次规划法</a:t>
                </a:r>
                <a:r>
                  <a:rPr lang="en-US" altLang="zh-CN" b="1">
                    <a:solidFill>
                      <a:schemeClr val="tx1"/>
                    </a:solidFill>
                  </a:rPr>
                  <a:t>(SQP)</a:t>
                </a:r>
                <a:r>
                  <a:rPr lang="zh-CN" altLang="en-US" b="1">
                    <a:solidFill>
                      <a:schemeClr val="tx1"/>
                    </a:solidFill>
                  </a:rPr>
                  <a:t>有密切联系；</a:t>
                </a:r>
                <a:r>
                  <a:rPr lang="en-US" altLang="zh-CN" b="1">
                    <a:solidFill>
                      <a:schemeClr val="tx1"/>
                    </a:solidFill>
                  </a:rPr>
                  <a:t>SQP</a:t>
                </a:r>
                <a:r>
                  <a:rPr lang="zh-CN" altLang="en-US" b="1">
                    <a:solidFill>
                      <a:schemeClr val="tx1"/>
                    </a:solidFill>
                  </a:rPr>
                  <a:t>的线搜索实</a:t>
                </a:r>
                <a:endParaRPr lang="en-US" altLang="zh-CN" b="1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b="1">
                    <a:solidFill>
                      <a:schemeClr val="tx1"/>
                    </a:solidFill>
                  </a:rPr>
                  <a:t>    </a:t>
                </a:r>
                <a:r>
                  <a:rPr lang="zh-CN" altLang="en-US" b="1">
                    <a:solidFill>
                      <a:schemeClr val="tx1"/>
                    </a:solidFill>
                  </a:rPr>
                  <a:t>现中 通常以      罚函数作为</a:t>
                </a:r>
                <a:r>
                  <a:rPr lang="zh-CN" altLang="en-US" b="1">
                    <a:solidFill>
                      <a:srgbClr val="7030A0"/>
                    </a:solidFill>
                  </a:rPr>
                  <a:t>价值函数</a:t>
                </a:r>
                <a:r>
                  <a:rPr lang="en-US" altLang="zh-CN" b="1">
                    <a:solidFill>
                      <a:srgbClr val="7030A0"/>
                    </a:solidFill>
                  </a:rPr>
                  <a:t>(merit function)</a:t>
                </a:r>
              </a:p>
            </p:txBody>
          </p:sp>
          <p:sp>
            <p:nvSpPr>
              <p:cNvPr id="30733" name="Picture 24"/>
              <p:cNvSpPr>
                <a:spLocks noChangeAspect="1" noChangeArrowheads="1"/>
              </p:cNvSpPr>
              <p:nvPr/>
            </p:nvSpPr>
            <p:spPr bwMode="auto">
              <a:xfrm>
                <a:off x="2719389" y="5283260"/>
                <a:ext cx="392112" cy="392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  <p:pic>
          <p:nvPicPr>
            <p:cNvPr id="30731" name="Picture 2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8276" y="5838651"/>
              <a:ext cx="334169" cy="351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31875" y="2038350"/>
            <a:ext cx="71628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5400" b="1" dirty="0">
                <a:solidFill>
                  <a:srgbClr val="0070C0"/>
                </a:solidFill>
                <a:ea typeface="大黑体"/>
                <a:cs typeface="大黑体"/>
              </a:rPr>
              <a:t>逐步二次规划法</a:t>
            </a:r>
          </a:p>
          <a:p>
            <a:pPr algn="ctr"/>
            <a:r>
              <a:rPr lang="en-US" altLang="zh-CN" sz="2800" b="1" dirty="0">
                <a:solidFill>
                  <a:srgbClr val="0070C0"/>
                </a:solidFill>
                <a:ea typeface="大黑体"/>
                <a:cs typeface="大黑体"/>
              </a:rPr>
              <a:t>(</a:t>
            </a:r>
            <a:r>
              <a:rPr lang="en-US" altLang="zh-CN" sz="2800" b="1" dirty="0">
                <a:solidFill>
                  <a:srgbClr val="0070C0"/>
                </a:solidFill>
              </a:rPr>
              <a:t>Successive /</a:t>
            </a:r>
            <a:r>
              <a:rPr lang="en-US" altLang="zh-CN" sz="2800" b="1" dirty="0">
                <a:solidFill>
                  <a:srgbClr val="0070C0"/>
                </a:solidFill>
                <a:ea typeface="大黑体"/>
                <a:cs typeface="大黑体"/>
              </a:rPr>
              <a:t>Sequential </a:t>
            </a:r>
          </a:p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Quadratic Programming </a:t>
            </a:r>
            <a:r>
              <a:rPr lang="en-US" altLang="zh-CN" sz="2800" b="1" dirty="0">
                <a:solidFill>
                  <a:srgbClr val="0070C0"/>
                </a:solidFill>
                <a:ea typeface="大黑体"/>
                <a:cs typeface="大黑体"/>
              </a:rPr>
              <a:t>Method)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397000" y="334963"/>
            <a:ext cx="657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0070C0"/>
                </a:solidFill>
              </a:rPr>
              <a:t>SQP</a:t>
            </a:r>
            <a:r>
              <a:rPr lang="zh-CN" altLang="en-US" sz="3200" b="1">
                <a:solidFill>
                  <a:srgbClr val="0070C0"/>
                </a:solidFill>
              </a:rPr>
              <a:t>简介</a:t>
            </a:r>
            <a:endParaRPr lang="zh-CN" altLang="en-US" sz="2800" b="1">
              <a:solidFill>
                <a:srgbClr val="0070C0"/>
              </a:solidFill>
            </a:endParaRPr>
          </a:p>
        </p:txBody>
      </p:sp>
      <p:sp>
        <p:nvSpPr>
          <p:cNvPr id="32771" name="Picture 17"/>
          <p:cNvSpPr>
            <a:spLocks noChangeAspect="1" noChangeArrowheads="1"/>
          </p:cNvSpPr>
          <p:nvPr/>
        </p:nvSpPr>
        <p:spPr bwMode="auto">
          <a:xfrm>
            <a:off x="2935288" y="1830388"/>
            <a:ext cx="4911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179" name="Picture 35"/>
          <p:cNvSpPr>
            <a:spLocks noChangeAspect="1" noChangeArrowheads="1"/>
          </p:cNvSpPr>
          <p:nvPr/>
        </p:nvSpPr>
        <p:spPr bwMode="auto">
          <a:xfrm>
            <a:off x="1557338" y="5276850"/>
            <a:ext cx="13938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32773" name="TextBox 6"/>
          <p:cNvSpPr txBox="1">
            <a:spLocks noChangeArrowheads="1"/>
          </p:cNvSpPr>
          <p:nvPr/>
        </p:nvSpPr>
        <p:spPr bwMode="auto">
          <a:xfrm>
            <a:off x="1016000" y="1231900"/>
            <a:ext cx="7251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逐步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序列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二次规划法，简称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SQP;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最早由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Wilson(1963)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提出，但直到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20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世纪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70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年代中期才引起重视并得到发展；</a:t>
            </a:r>
            <a:endParaRPr lang="en-US" altLang="zh-CN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Han(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韩世平，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1976)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Powell(1977)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的工作最为重要，因此有时称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SQP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为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Wilson-Han-Powell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方法；</a:t>
            </a:r>
            <a:endParaRPr lang="en-US" altLang="zh-CN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SQP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方法产生的迭代点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未必可行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，所以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SQP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方法属于“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不可行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”算法。</a:t>
            </a:r>
            <a:endParaRPr lang="en-US" altLang="zh-CN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从数值效果和稳定性方面讲，它是目前求解约束优化问题的一类最有效的方法。</a:t>
            </a:r>
          </a:p>
        </p:txBody>
      </p:sp>
      <p:sp>
        <p:nvSpPr>
          <p:cNvPr id="32774" name="TextBox 7"/>
          <p:cNvSpPr txBox="1">
            <a:spLocks noChangeArrowheads="1"/>
          </p:cNvSpPr>
          <p:nvPr/>
        </p:nvSpPr>
        <p:spPr bwMode="auto">
          <a:xfrm>
            <a:off x="1130300" y="5086350"/>
            <a:ext cx="6831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基础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：解等式约束优化问题的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条件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Lagrange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函数的稳定点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对应方程组的</a:t>
            </a:r>
            <a:r>
              <a:rPr lang="en-US" altLang="zh-CN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Newton</a:t>
            </a:r>
            <a:r>
              <a:rPr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法</a:t>
            </a:r>
            <a:r>
              <a:rPr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.</a:t>
            </a:r>
            <a:endParaRPr lang="zh-CN" altLang="en-US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9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29698"/>
            <a:ext cx="41402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397000" y="334963"/>
            <a:ext cx="657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70C0"/>
                </a:solidFill>
              </a:rPr>
              <a:t>等式约束问题－</a:t>
            </a:r>
            <a:r>
              <a:rPr lang="en-US" altLang="zh-CN" sz="2800" b="1">
                <a:solidFill>
                  <a:srgbClr val="0070C0"/>
                </a:solidFill>
              </a:rPr>
              <a:t>KKT</a:t>
            </a:r>
            <a:r>
              <a:rPr lang="zh-CN" altLang="en-US" sz="2800" b="1">
                <a:solidFill>
                  <a:srgbClr val="0070C0"/>
                </a:solidFill>
              </a:rPr>
              <a:t>条件与解方程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98500" y="3517900"/>
            <a:ext cx="8102600" cy="477838"/>
            <a:chOff x="698500" y="3517900"/>
            <a:chExt cx="8102600" cy="477838"/>
          </a:xfrm>
        </p:grpSpPr>
        <p:sp>
          <p:nvSpPr>
            <p:cNvPr id="33812" name="Text Box 22"/>
            <p:cNvSpPr txBox="1">
              <a:spLocks noChangeArrowheads="1"/>
            </p:cNvSpPr>
            <p:nvPr/>
          </p:nvSpPr>
          <p:spPr bwMode="auto">
            <a:xfrm>
              <a:off x="698500" y="3517900"/>
              <a:ext cx="810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以                                      为初始点，用数值方法求</a:t>
              </a:r>
              <a:r>
                <a:rPr lang="en-US" altLang="zh-CN" b="1"/>
                <a:t>KKT</a:t>
              </a:r>
              <a:r>
                <a:rPr lang="zh-CN" altLang="en-US" b="1"/>
                <a:t>点！</a:t>
              </a:r>
            </a:p>
          </p:txBody>
        </p:sp>
        <p:graphicFrame>
          <p:nvGraphicFramePr>
            <p:cNvPr id="33813" name="Object 3"/>
            <p:cNvGraphicFramePr>
              <a:graphicFrameLocks noChangeAspect="1"/>
            </p:cNvGraphicFramePr>
            <p:nvPr/>
          </p:nvGraphicFramePr>
          <p:xfrm>
            <a:off x="1206500" y="3560763"/>
            <a:ext cx="26844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4" name="Equation" r:id="rId4" imgW="1511300" imgH="241300" progId="Equation.DSMT4">
                    <p:embed/>
                  </p:oleObj>
                </mc:Choice>
                <mc:Fallback>
                  <p:oleObj name="Equation" r:id="rId4" imgW="1511300" imgH="241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6500" y="3560763"/>
                          <a:ext cx="2684463" cy="434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3796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914400"/>
            <a:ext cx="31115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Picture 17"/>
          <p:cNvSpPr>
            <a:spLocks noChangeAspect="1" noChangeArrowheads="1"/>
          </p:cNvSpPr>
          <p:nvPr/>
        </p:nvSpPr>
        <p:spPr bwMode="auto">
          <a:xfrm>
            <a:off x="2935288" y="1830388"/>
            <a:ext cx="49117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01688" y="1658938"/>
            <a:ext cx="2346325" cy="1641475"/>
            <a:chOff x="801688" y="1659235"/>
            <a:chExt cx="2346325" cy="1641178"/>
          </a:xfrm>
        </p:grpSpPr>
        <p:pic>
          <p:nvPicPr>
            <p:cNvPr id="33810" name="Picture 1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25" y="2155825"/>
              <a:ext cx="22621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1" name="Text Box 20"/>
            <p:cNvSpPr txBox="1">
              <a:spLocks noChangeArrowheads="1"/>
            </p:cNvSpPr>
            <p:nvPr/>
          </p:nvSpPr>
          <p:spPr bwMode="auto">
            <a:xfrm>
              <a:off x="801688" y="1659235"/>
              <a:ext cx="191611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KKT</a:t>
              </a:r>
              <a:r>
                <a:rPr lang="zh-CN" altLang="en-US" b="1"/>
                <a:t>条件：</a:t>
              </a: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4876800" y="1892300"/>
            <a:ext cx="3419475" cy="909638"/>
            <a:chOff x="4876800" y="1892300"/>
            <a:chExt cx="3419475" cy="909638"/>
          </a:xfrm>
        </p:grpSpPr>
        <p:graphicFrame>
          <p:nvGraphicFramePr>
            <p:cNvPr id="33808" name="Object 12"/>
            <p:cNvGraphicFramePr>
              <a:graphicFrameLocks noChangeAspect="1"/>
            </p:cNvGraphicFramePr>
            <p:nvPr/>
          </p:nvGraphicFramePr>
          <p:xfrm>
            <a:off x="5008563" y="2341563"/>
            <a:ext cx="3287712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5" name="Equation" r:id="rId8" imgW="1752600" imgH="241300" progId="Equation.DSMT4">
                    <p:embed/>
                  </p:oleObj>
                </mc:Choice>
                <mc:Fallback>
                  <p:oleObj name="Equation" r:id="rId8" imgW="17526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563" y="2341563"/>
                          <a:ext cx="3287712" cy="46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Text Box 21"/>
            <p:cNvSpPr txBox="1">
              <a:spLocks noChangeArrowheads="1"/>
            </p:cNvSpPr>
            <p:nvPr/>
          </p:nvSpPr>
          <p:spPr bwMode="auto">
            <a:xfrm>
              <a:off x="4876800" y="1892300"/>
              <a:ext cx="1511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解析法得</a:t>
              </a:r>
            </a:p>
          </p:txBody>
        </p:sp>
      </p:grp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685800" y="3962400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出发点：解方程组的牛顿法！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35000" y="5588000"/>
            <a:ext cx="293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线性近似</a:t>
            </a:r>
            <a:r>
              <a:rPr lang="zh-CN" altLang="en-US" b="1"/>
              <a:t>的思想！</a:t>
            </a:r>
          </a:p>
        </p:txBody>
      </p:sp>
      <p:sp>
        <p:nvSpPr>
          <p:cNvPr id="6175" name="Rectangle 31"/>
          <p:cNvSpPr>
            <a:spLocks noChangeArrowheads="1"/>
          </p:cNvSpPr>
          <p:nvPr/>
        </p:nvSpPr>
        <p:spPr bwMode="auto">
          <a:xfrm>
            <a:off x="622300" y="6045498"/>
            <a:ext cx="4953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/>
          <a:p>
            <a:pPr eaLnBrk="0" hangingPunct="0"/>
            <a:r>
              <a:rPr lang="zh-CN" altLang="en-US" b="1" dirty="0"/>
              <a:t>几何直观：用</a:t>
            </a:r>
            <a:r>
              <a:rPr lang="zh-CN" altLang="en-US" b="1" dirty="0">
                <a:solidFill>
                  <a:srgbClr val="7030A0"/>
                </a:solidFill>
              </a:rPr>
              <a:t>直线</a:t>
            </a:r>
            <a:r>
              <a:rPr lang="zh-CN" altLang="en-US" b="1" dirty="0">
                <a:solidFill>
                  <a:schemeClr val="tx1"/>
                </a:solidFill>
              </a:rPr>
              <a:t>近似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代替</a:t>
            </a:r>
            <a:r>
              <a:rPr lang="zh-CN" altLang="en-US" b="1" dirty="0">
                <a:solidFill>
                  <a:srgbClr val="7030A0"/>
                </a:solidFill>
              </a:rPr>
              <a:t>曲线</a:t>
            </a:r>
            <a:r>
              <a:rPr lang="zh-CN" altLang="en-US" b="1" dirty="0"/>
              <a:t>。</a:t>
            </a:r>
          </a:p>
        </p:txBody>
      </p:sp>
      <p:sp>
        <p:nvSpPr>
          <p:cNvPr id="6179" name="Picture 35"/>
          <p:cNvSpPr>
            <a:spLocks noChangeAspect="1" noChangeArrowheads="1"/>
          </p:cNvSpPr>
          <p:nvPr/>
        </p:nvSpPr>
        <p:spPr bwMode="auto">
          <a:xfrm>
            <a:off x="1557338" y="5276850"/>
            <a:ext cx="13938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grpSp>
        <p:nvGrpSpPr>
          <p:cNvPr id="6" name="组合 1"/>
          <p:cNvGrpSpPr>
            <a:grpSpLocks/>
          </p:cNvGrpSpPr>
          <p:nvPr/>
        </p:nvGrpSpPr>
        <p:grpSpPr bwMode="auto">
          <a:xfrm>
            <a:off x="673100" y="4529138"/>
            <a:ext cx="4229100" cy="884237"/>
            <a:chOff x="673100" y="4529435"/>
            <a:chExt cx="4229100" cy="884691"/>
          </a:xfrm>
        </p:grpSpPr>
        <p:sp>
          <p:nvSpPr>
            <p:cNvPr id="30739" name="Text Box 2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3100" y="4529435"/>
              <a:ext cx="4229100" cy="461665"/>
            </a:xfrm>
            <a:prstGeom prst="rect">
              <a:avLst/>
            </a:prstGeom>
            <a:blipFill rotWithShape="1">
              <a:blip r:embed="rId10"/>
              <a:stretch>
                <a:fillRect l="-2161" t="-13158" b="-31579"/>
              </a:stretch>
            </a:blip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28" name="Text Box 2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673100" y="4952461"/>
              <a:ext cx="3155950" cy="461665"/>
            </a:xfrm>
            <a:prstGeom prst="rect">
              <a:avLst/>
            </a:prstGeom>
            <a:blipFill rotWithShape="1">
              <a:blip r:embed="rId11"/>
              <a:stretch>
                <a:fillRect l="-2896" t="-13158" r="-386" b="-31579"/>
              </a:stretch>
            </a:blipFill>
            <a:ln>
              <a:noFill/>
            </a:ln>
            <a:effectLst/>
            <a:ex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/>
      <p:bldP spid="6174" grpId="0"/>
      <p:bldP spid="6175" grpId="0"/>
      <p:bldP spid="61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539750" y="88900"/>
            <a:ext cx="5619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endParaRPr lang="zh-CN" altLang="en-US" sz="3600" b="1">
              <a:solidFill>
                <a:srgbClr val="0070C0"/>
              </a:solidFill>
            </a:endParaRPr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4460875" y="933450"/>
          <a:ext cx="4518025" cy="353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Visio" r:id="rId4" imgW="3018089" imgH="2362972" progId="Visio.Drawing.11">
                  <p:embed/>
                </p:oleObj>
              </mc:Choice>
              <mc:Fallback>
                <p:oleObj name="Visio" r:id="rId4" imgW="3018089" imgH="2362972" progId="Visio.Drawing.11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933450"/>
                        <a:ext cx="4518025" cy="353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792288"/>
            <a:ext cx="3260725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71738"/>
            <a:ext cx="38496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3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978275"/>
            <a:ext cx="385445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5" name="Picture 3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3" y="4570413"/>
            <a:ext cx="26828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863600" y="3028950"/>
            <a:ext cx="2260600" cy="457200"/>
            <a:chOff x="4152" y="1436"/>
            <a:chExt cx="1424" cy="288"/>
          </a:xfrm>
        </p:grpSpPr>
        <p:sp>
          <p:nvSpPr>
            <p:cNvPr id="2058" name="Text Box 7"/>
            <p:cNvSpPr txBox="1">
              <a:spLocks noChangeArrowheads="1"/>
            </p:cNvSpPr>
            <p:nvPr/>
          </p:nvSpPr>
          <p:spPr bwMode="auto">
            <a:xfrm>
              <a:off x="4152" y="143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是</a:t>
              </a:r>
              <a:r>
                <a:rPr lang="zh-CN" altLang="en-US" b="1">
                  <a:solidFill>
                    <a:srgbClr val="CC0000"/>
                  </a:solidFill>
                </a:rPr>
                <a:t>罚</a:t>
              </a:r>
              <a:r>
                <a:rPr lang="zh-CN" altLang="en-US" b="1">
                  <a:solidFill>
                    <a:schemeClr val="tx1"/>
                  </a:solidFill>
                </a:rPr>
                <a:t>参数</a:t>
              </a:r>
            </a:p>
          </p:txBody>
        </p:sp>
        <p:pic>
          <p:nvPicPr>
            <p:cNvPr id="2059" name="Picture 3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" y="1513"/>
              <a:ext cx="5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controls>
      <mc:AlternateContent xmlns:mc="http://schemas.openxmlformats.org/markup-compatibility/2006">
        <mc:Choice xmlns:v="urn:schemas-microsoft-com:vml" Requires="v">
          <p:control spid="2211" name="HTMLHidden3" r:id="rId2" imgW="914400" imgH="228600"/>
        </mc:Choice>
        <mc:Fallback>
          <p:control name="HTMLHidden3" r:id="rId2" imgW="914400" imgH="228600">
            <p:pic>
              <p:nvPicPr>
                <p:cNvPr id="3" name="HTMLHidden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1"/>
                <a:srcRect/>
                <a:stretch>
                  <a:fillRect/>
                </a:stretch>
              </p:blipFill>
              <p:spPr bwMode="auto">
                <a:xfrm>
                  <a:off x="-4549775" y="3200400"/>
                  <a:ext cx="914400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3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2860675"/>
            <a:ext cx="2914650" cy="1535113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397000" y="334963"/>
            <a:ext cx="701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70C0"/>
                </a:solidFill>
              </a:rPr>
              <a:t>等式约束问题－解方程组的</a:t>
            </a:r>
            <a:r>
              <a:rPr lang="en-US" altLang="zh-CN" sz="2800" b="1">
                <a:solidFill>
                  <a:srgbClr val="0070C0"/>
                </a:solidFill>
              </a:rPr>
              <a:t>Newton</a:t>
            </a:r>
            <a:r>
              <a:rPr lang="zh-CN" altLang="en-US" sz="2800" b="1">
                <a:solidFill>
                  <a:srgbClr val="0070C0"/>
                </a:solidFill>
              </a:rPr>
              <a:t>法</a:t>
            </a:r>
          </a:p>
        </p:txBody>
      </p:sp>
      <p:grpSp>
        <p:nvGrpSpPr>
          <p:cNvPr id="34820" name="Group 30"/>
          <p:cNvGrpSpPr>
            <a:grpSpLocks/>
          </p:cNvGrpSpPr>
          <p:nvPr/>
        </p:nvGrpSpPr>
        <p:grpSpPr bwMode="auto">
          <a:xfrm>
            <a:off x="723900" y="863600"/>
            <a:ext cx="1663700" cy="388938"/>
            <a:chOff x="456" y="648"/>
            <a:chExt cx="1049" cy="288"/>
          </a:xfrm>
        </p:grpSpPr>
        <p:pic>
          <p:nvPicPr>
            <p:cNvPr id="2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" y="659"/>
              <a:ext cx="76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7" name="Text Box 16"/>
            <p:cNvSpPr txBox="1">
              <a:spLocks noChangeArrowheads="1"/>
            </p:cNvSpPr>
            <p:nvPr/>
          </p:nvSpPr>
          <p:spPr bwMode="auto">
            <a:xfrm>
              <a:off x="456" y="648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设</a:t>
              </a:r>
            </a:p>
          </p:txBody>
        </p:sp>
      </p:grpSp>
      <p:pic>
        <p:nvPicPr>
          <p:cNvPr id="3482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1282700"/>
            <a:ext cx="1685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Text Box 17"/>
          <p:cNvSpPr txBox="1">
            <a:spLocks noChangeArrowheads="1"/>
          </p:cNvSpPr>
          <p:nvPr/>
        </p:nvSpPr>
        <p:spPr bwMode="auto">
          <a:xfrm>
            <a:off x="2374900" y="901700"/>
            <a:ext cx="17986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/>
              <a:t>，解方程组</a:t>
            </a:r>
          </a:p>
        </p:txBody>
      </p:sp>
      <p:pic>
        <p:nvPicPr>
          <p:cNvPr id="5531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3382963"/>
            <a:ext cx="5040312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23900" y="2768600"/>
            <a:ext cx="6515100" cy="457200"/>
            <a:chOff x="456" y="1936"/>
            <a:chExt cx="4104" cy="288"/>
          </a:xfrm>
        </p:grpSpPr>
        <p:sp>
          <p:nvSpPr>
            <p:cNvPr id="34834" name="Text Box 20"/>
            <p:cNvSpPr txBox="1">
              <a:spLocks noChangeArrowheads="1"/>
            </p:cNvSpPr>
            <p:nvPr/>
          </p:nvSpPr>
          <p:spPr bwMode="auto">
            <a:xfrm>
              <a:off x="456" y="1936"/>
              <a:ext cx="4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给定近似解         ，形成并求解线性方程组</a:t>
              </a:r>
            </a:p>
          </p:txBody>
        </p:sp>
        <p:pic>
          <p:nvPicPr>
            <p:cNvPr id="6" name="Picture 2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4" y="1937"/>
              <a:ext cx="39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5318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5465763"/>
            <a:ext cx="33115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74700" y="5000625"/>
            <a:ext cx="5575300" cy="473075"/>
            <a:chOff x="480" y="3382"/>
            <a:chExt cx="3512" cy="298"/>
          </a:xfrm>
        </p:grpSpPr>
        <p:sp>
          <p:nvSpPr>
            <p:cNvPr id="34832" name="Text Box 24"/>
            <p:cNvSpPr txBox="1">
              <a:spLocks noChangeArrowheads="1"/>
            </p:cNvSpPr>
            <p:nvPr/>
          </p:nvSpPr>
          <p:spPr bwMode="auto">
            <a:xfrm>
              <a:off x="480" y="3392"/>
              <a:ext cx="3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设该方程组的解是       ，则新的近似解</a:t>
              </a:r>
            </a:p>
          </p:txBody>
        </p:sp>
        <p:pic>
          <p:nvPicPr>
            <p:cNvPr id="34833" name="Picture 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" y="3382"/>
              <a:ext cx="3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736600" y="5881688"/>
            <a:ext cx="8191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7030A0"/>
                </a:solidFill>
              </a:rPr>
              <a:t>实用</a:t>
            </a:r>
            <a:r>
              <a:rPr lang="zh-CN" altLang="en-US" sz="2200" b="1">
                <a:solidFill>
                  <a:schemeClr val="tx1"/>
                </a:solidFill>
              </a:rPr>
              <a:t>方法会加上</a:t>
            </a:r>
            <a:r>
              <a:rPr lang="zh-CN" altLang="en-US" sz="2200" b="1">
                <a:solidFill>
                  <a:srgbClr val="7030A0"/>
                </a:solidFill>
              </a:rPr>
              <a:t>线搜索</a:t>
            </a:r>
            <a:r>
              <a:rPr lang="zh-CN" altLang="en-US" sz="2200" b="1">
                <a:solidFill>
                  <a:schemeClr val="tx1"/>
                </a:solidFill>
              </a:rPr>
              <a:t>或</a:t>
            </a:r>
            <a:r>
              <a:rPr lang="zh-CN" altLang="en-US" sz="2200" b="1">
                <a:solidFill>
                  <a:srgbClr val="7030A0"/>
                </a:solidFill>
              </a:rPr>
              <a:t>信赖域</a:t>
            </a:r>
            <a:r>
              <a:rPr lang="zh-CN" altLang="en-US" sz="2200" b="1">
                <a:solidFill>
                  <a:schemeClr val="tx1"/>
                </a:solidFill>
              </a:rPr>
              <a:t>技术确保方法是</a:t>
            </a:r>
            <a:r>
              <a:rPr lang="zh-CN" altLang="en-US" sz="2200" b="1">
                <a:solidFill>
                  <a:srgbClr val="7030A0"/>
                </a:solidFill>
              </a:rPr>
              <a:t>大范围收敛</a:t>
            </a:r>
            <a:r>
              <a:rPr lang="zh-CN" altLang="en-US" sz="2200" b="1">
                <a:solidFill>
                  <a:schemeClr val="tx1"/>
                </a:solidFill>
              </a:rPr>
              <a:t>的！</a:t>
            </a:r>
          </a:p>
        </p:txBody>
      </p:sp>
      <p:pic>
        <p:nvPicPr>
          <p:cNvPr id="34836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4592638"/>
            <a:ext cx="2487612" cy="400050"/>
          </a:xfrm>
          <a:prstGeom prst="rect">
            <a:avLst/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081588" y="847724"/>
            <a:ext cx="3695700" cy="1895475"/>
            <a:chOff x="5080828" y="745581"/>
            <a:chExt cx="3696254" cy="1896019"/>
          </a:xfrm>
          <a:solidFill>
            <a:srgbClr val="92D050"/>
          </a:solidFill>
        </p:grpSpPr>
        <p:pic>
          <p:nvPicPr>
            <p:cNvPr id="34830" name="Picture 1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394" y="1233177"/>
              <a:ext cx="3679688" cy="1408423"/>
            </a:xfrm>
            <a:prstGeom prst="rect">
              <a:avLst/>
            </a:prstGeom>
            <a:grpFill/>
            <a:ln w="9525" cmpd="dbl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31" name="TextBox 1"/>
            <p:cNvSpPr txBox="1">
              <a:spLocks noChangeArrowheads="1"/>
            </p:cNvSpPr>
            <p:nvPr/>
          </p:nvSpPr>
          <p:spPr bwMode="auto">
            <a:xfrm>
              <a:off x="5080828" y="745581"/>
              <a:ext cx="1739072" cy="461665"/>
            </a:xfrm>
            <a:prstGeom prst="rect">
              <a:avLst/>
            </a:prstGeom>
            <a:grpFill/>
            <a:ln w="9525" cmpd="dbl">
              <a:solidFill>
                <a:srgbClr val="339966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黑体" pitchFamily="2" charset="-122"/>
                  <a:cs typeface="Times New Roman" pitchFamily="18" charset="0"/>
                </a:rPr>
                <a:t>Jacobi</a:t>
              </a:r>
              <a:r>
                <a:rPr lang="zh-CN" altLang="en-US">
                  <a:ea typeface="黑体" pitchFamily="2" charset="-122"/>
                  <a:cs typeface="Times New Roman" pitchFamily="18" charset="0"/>
                </a:rPr>
                <a:t>矩阵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397000" y="334963"/>
            <a:ext cx="657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 b="1">
                <a:solidFill>
                  <a:srgbClr val="0070C0"/>
                </a:solidFill>
              </a:rPr>
              <a:t>等式约束问题－</a:t>
            </a:r>
            <a:r>
              <a:rPr lang="en-US" altLang="zh-CN" sz="2800" b="1">
                <a:solidFill>
                  <a:srgbClr val="0070C0"/>
                </a:solidFill>
              </a:rPr>
              <a:t>Lagrange-Newton</a:t>
            </a:r>
            <a:r>
              <a:rPr lang="zh-CN" altLang="en-US" sz="2800" b="1">
                <a:solidFill>
                  <a:srgbClr val="0070C0"/>
                </a:solidFill>
              </a:rPr>
              <a:t>法</a:t>
            </a:r>
          </a:p>
        </p:txBody>
      </p:sp>
      <p:sp>
        <p:nvSpPr>
          <p:cNvPr id="33811" name="Text Box 7"/>
          <p:cNvSpPr txBox="1">
            <a:spLocks noChangeArrowheads="1"/>
          </p:cNvSpPr>
          <p:nvPr/>
        </p:nvSpPr>
        <p:spPr bwMode="auto">
          <a:xfrm>
            <a:off x="1016000" y="3060700"/>
            <a:ext cx="191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</a:rPr>
              <a:t>KKT</a:t>
            </a:r>
            <a:r>
              <a:rPr lang="zh-CN" altLang="en-US" b="1">
                <a:solidFill>
                  <a:srgbClr val="7030A0"/>
                </a:solidFill>
              </a:rPr>
              <a:t>条件：</a:t>
            </a:r>
          </a:p>
        </p:txBody>
      </p:sp>
      <p:pic>
        <p:nvPicPr>
          <p:cNvPr id="3584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939800"/>
            <a:ext cx="5400675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525588" y="2006600"/>
            <a:ext cx="6635750" cy="990600"/>
            <a:chOff x="961" y="1264"/>
            <a:chExt cx="4180" cy="624"/>
          </a:xfrm>
        </p:grpSpPr>
        <p:grpSp>
          <p:nvGrpSpPr>
            <p:cNvPr id="35860" name="Group 27"/>
            <p:cNvGrpSpPr>
              <a:grpSpLocks/>
            </p:cNvGrpSpPr>
            <p:nvPr/>
          </p:nvGrpSpPr>
          <p:grpSpPr bwMode="auto">
            <a:xfrm>
              <a:off x="961" y="1264"/>
              <a:ext cx="4180" cy="599"/>
              <a:chOff x="961" y="1264"/>
              <a:chExt cx="4180" cy="599"/>
            </a:xfrm>
          </p:grpSpPr>
          <p:pic>
            <p:nvPicPr>
              <p:cNvPr id="35862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1" y="1264"/>
                <a:ext cx="1925" cy="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63" name="Picture 2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1" y="1628"/>
                <a:ext cx="169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861" name="Text Box 26"/>
            <p:cNvSpPr txBox="1">
              <a:spLocks noChangeArrowheads="1"/>
            </p:cNvSpPr>
            <p:nvPr/>
          </p:nvSpPr>
          <p:spPr bwMode="auto">
            <a:xfrm>
              <a:off x="2984" y="1600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</a:t>
              </a:r>
            </a:p>
          </p:txBody>
        </p:sp>
      </p:grpSp>
      <p:pic>
        <p:nvPicPr>
          <p:cNvPr id="33820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3122613"/>
            <a:ext cx="286702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1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3513138"/>
            <a:ext cx="1368425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77900" y="3797300"/>
            <a:ext cx="6408738" cy="457200"/>
            <a:chOff x="616" y="2392"/>
            <a:chExt cx="4037" cy="288"/>
          </a:xfrm>
        </p:grpSpPr>
        <p:sp>
          <p:nvSpPr>
            <p:cNvPr id="35858" name="Text Box 10"/>
            <p:cNvSpPr txBox="1">
              <a:spLocks noChangeArrowheads="1"/>
            </p:cNvSpPr>
            <p:nvPr/>
          </p:nvSpPr>
          <p:spPr bwMode="auto">
            <a:xfrm>
              <a:off x="616" y="2392"/>
              <a:ext cx="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其中</a:t>
              </a:r>
            </a:p>
          </p:txBody>
        </p:sp>
        <p:pic>
          <p:nvPicPr>
            <p:cNvPr id="35859" name="Picture 3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" y="2455"/>
              <a:ext cx="3610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965200" y="4344988"/>
            <a:ext cx="7861300" cy="457200"/>
            <a:chOff x="608" y="2737"/>
            <a:chExt cx="4952" cy="288"/>
          </a:xfrm>
        </p:grpSpPr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608" y="2737"/>
              <a:ext cx="49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设                     是近似解，则其牛顿校正                     满足</a:t>
              </a:r>
            </a:p>
          </p:txBody>
        </p:sp>
        <p:pic>
          <p:nvPicPr>
            <p:cNvPr id="35856" name="Picture 3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" y="2767"/>
              <a:ext cx="96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7" name="Picture 3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" y="2761"/>
              <a:ext cx="994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3827" name="Picture 3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840288"/>
            <a:ext cx="5873750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29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6130925"/>
            <a:ext cx="59436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990600" y="5715000"/>
            <a:ext cx="3481388" cy="457200"/>
            <a:chOff x="584" y="3592"/>
            <a:chExt cx="2193" cy="288"/>
          </a:xfrm>
        </p:grpSpPr>
        <p:pic>
          <p:nvPicPr>
            <p:cNvPr id="35853" name="Picture 3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" y="3628"/>
              <a:ext cx="1730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4" name="Text Box 38"/>
            <p:cNvSpPr txBox="1">
              <a:spLocks noChangeArrowheads="1"/>
            </p:cNvSpPr>
            <p:nvPr/>
          </p:nvSpPr>
          <p:spPr bwMode="auto">
            <a:xfrm>
              <a:off x="584" y="3592"/>
              <a:ext cx="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其中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397000" y="334963"/>
            <a:ext cx="731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0070C0"/>
                </a:solidFill>
              </a:rPr>
              <a:t>等式约束问题</a:t>
            </a:r>
            <a:r>
              <a:rPr lang="zh-CN" altLang="en-US" sz="3200" b="1">
                <a:solidFill>
                  <a:srgbClr val="0070C0"/>
                </a:solidFill>
              </a:rPr>
              <a:t>－</a:t>
            </a:r>
            <a:r>
              <a:rPr lang="en-US" altLang="zh-CN" sz="2800" b="1">
                <a:solidFill>
                  <a:srgbClr val="0070C0"/>
                </a:solidFill>
              </a:rPr>
              <a:t>Lagrange-Newton</a:t>
            </a:r>
            <a:r>
              <a:rPr lang="zh-CN" altLang="en-US" sz="2800" b="1">
                <a:solidFill>
                  <a:srgbClr val="0070C0"/>
                </a:solidFill>
              </a:rPr>
              <a:t>法</a:t>
            </a:r>
            <a:r>
              <a:rPr lang="en-US" altLang="zh-CN" sz="2800" b="1">
                <a:solidFill>
                  <a:srgbClr val="0070C0"/>
                </a:solidFill>
              </a:rPr>
              <a:t>(</a:t>
            </a:r>
            <a:r>
              <a:rPr lang="zh-CN" altLang="en-US" sz="2800" b="1">
                <a:solidFill>
                  <a:srgbClr val="0070C0"/>
                </a:solidFill>
              </a:rPr>
              <a:t>续</a:t>
            </a:r>
            <a:r>
              <a:rPr lang="en-US" altLang="zh-CN" sz="2800" b="1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2097088" y="1423988"/>
            <a:ext cx="6030912" cy="908050"/>
            <a:chOff x="1321" y="897"/>
            <a:chExt cx="3799" cy="572"/>
          </a:xfrm>
        </p:grpSpPr>
        <p:pic>
          <p:nvPicPr>
            <p:cNvPr id="36892" name="Picture 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" y="897"/>
              <a:ext cx="2550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4480" y="1032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(1)</a:t>
              </a:r>
            </a:p>
          </p:txBody>
        </p:sp>
      </p:grpSp>
      <p:grpSp>
        <p:nvGrpSpPr>
          <p:cNvPr id="36868" name="Group 50"/>
          <p:cNvGrpSpPr>
            <a:grpSpLocks/>
          </p:cNvGrpSpPr>
          <p:nvPr/>
        </p:nvGrpSpPr>
        <p:grpSpPr bwMode="auto">
          <a:xfrm>
            <a:off x="800100" y="1012825"/>
            <a:ext cx="7277100" cy="460375"/>
            <a:chOff x="504" y="638"/>
            <a:chExt cx="4584" cy="290"/>
          </a:xfrm>
        </p:grpSpPr>
        <p:sp>
          <p:nvSpPr>
            <p:cNvPr id="36889" name="Text Box 5"/>
            <p:cNvSpPr txBox="1">
              <a:spLocks noChangeArrowheads="1"/>
            </p:cNvSpPr>
            <p:nvPr/>
          </p:nvSpPr>
          <p:spPr bwMode="auto">
            <a:xfrm>
              <a:off x="504" y="640"/>
              <a:ext cx="4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                                        ，则                           满足</a:t>
              </a:r>
            </a:p>
          </p:txBody>
        </p:sp>
        <p:pic>
          <p:nvPicPr>
            <p:cNvPr id="36890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" y="648"/>
              <a:ext cx="19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1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6" y="638"/>
              <a:ext cx="1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5327650" y="3289300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7030A0"/>
                </a:solidFill>
              </a:rPr>
              <a:t>Lagrange-Newton</a:t>
            </a:r>
            <a:r>
              <a:rPr lang="zh-CN" altLang="en-US" b="1">
                <a:solidFill>
                  <a:srgbClr val="7030A0"/>
                </a:solidFill>
              </a:rPr>
              <a:t>法</a:t>
            </a: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749300" y="2305050"/>
            <a:ext cx="7645400" cy="895350"/>
            <a:chOff x="472" y="1892"/>
            <a:chExt cx="4816" cy="564"/>
          </a:xfrm>
        </p:grpSpPr>
        <p:sp>
          <p:nvSpPr>
            <p:cNvPr id="36885" name="Text Box 10"/>
            <p:cNvSpPr txBox="1">
              <a:spLocks noChangeArrowheads="1"/>
            </p:cNvSpPr>
            <p:nvPr/>
          </p:nvSpPr>
          <p:spPr bwMode="auto">
            <a:xfrm>
              <a:off x="472" y="1892"/>
              <a:ext cx="4816" cy="56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给定初始点                      ，构造并求解线性方程组</a:t>
              </a:r>
              <a:r>
                <a:rPr lang="en-US" altLang="zh-CN" b="1">
                  <a:solidFill>
                    <a:schemeClr val="tx1"/>
                  </a:solidFill>
                </a:rPr>
                <a:t>(1)</a:t>
              </a:r>
              <a:r>
                <a:rPr lang="zh-CN" altLang="en-US" b="1">
                  <a:solidFill>
                    <a:schemeClr val="tx1"/>
                  </a:solidFill>
                </a:rPr>
                <a:t>得</a:t>
              </a:r>
            </a:p>
            <a:p>
              <a:pPr>
                <a:spcBef>
                  <a:spcPct val="2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    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,</a:t>
              </a:r>
              <a:r>
                <a:rPr lang="zh-CN" altLang="en-US" b="1">
                  <a:solidFill>
                    <a:schemeClr val="tx1"/>
                  </a:solidFill>
                </a:rPr>
                <a:t>令                                           ，依次重复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  <p:pic>
          <p:nvPicPr>
            <p:cNvPr id="36886" name="Picture 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9" y="1918"/>
              <a:ext cx="96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7" name="Picture 3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" y="2190"/>
              <a:ext cx="1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3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1" y="2167"/>
              <a:ext cx="20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23900" y="3917950"/>
            <a:ext cx="7893050" cy="1200150"/>
            <a:chOff x="456" y="2356"/>
            <a:chExt cx="4972" cy="756"/>
          </a:xfrm>
        </p:grpSpPr>
        <p:sp>
          <p:nvSpPr>
            <p:cNvPr id="36880" name="Rectangle 13"/>
            <p:cNvSpPr>
              <a:spLocks noChangeArrowheads="1"/>
            </p:cNvSpPr>
            <p:nvPr/>
          </p:nvSpPr>
          <p:spPr bwMode="auto">
            <a:xfrm>
              <a:off x="456" y="2356"/>
              <a:ext cx="496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/>
              <a:r>
                <a:rPr lang="zh-CN" altLang="en-US" b="1">
                  <a:solidFill>
                    <a:srgbClr val="7030A0"/>
                  </a:solidFill>
                </a:rPr>
                <a:t>定理</a:t>
              </a:r>
              <a:r>
                <a:rPr lang="en-US" altLang="zh-CN" b="1">
                  <a:solidFill>
                    <a:srgbClr val="7030A0"/>
                  </a:solidFill>
                </a:rPr>
                <a:t>(</a:t>
              </a:r>
              <a:r>
                <a:rPr lang="zh-CN" altLang="en-US" b="1">
                  <a:solidFill>
                    <a:srgbClr val="7030A0"/>
                  </a:solidFill>
                </a:rPr>
                <a:t>局部二次收敛性</a:t>
              </a:r>
              <a:r>
                <a:rPr lang="en-US" altLang="zh-CN" b="1">
                  <a:solidFill>
                    <a:srgbClr val="7030A0"/>
                  </a:solidFill>
                </a:rPr>
                <a:t>)  </a:t>
              </a:r>
              <a:r>
                <a:rPr lang="zh-CN" altLang="en-US" b="1">
                  <a:solidFill>
                    <a:schemeClr val="tx1"/>
                  </a:solidFill>
                </a:rPr>
                <a:t>假设                 满足等式约束问题的二阶充分条件，且 </a:t>
              </a:r>
              <a:r>
                <a:rPr lang="en-US" altLang="zh-CN" b="1">
                  <a:solidFill>
                    <a:schemeClr val="tx1"/>
                  </a:solidFill>
                </a:rPr>
                <a:t>rank (</a:t>
              </a:r>
              <a:r>
                <a:rPr lang="en-US" altLang="zh-CN" b="1" i="1">
                  <a:solidFill>
                    <a:schemeClr val="tx1"/>
                  </a:solidFill>
                </a:rPr>
                <a:t>A</a:t>
              </a:r>
              <a:r>
                <a:rPr lang="en-US" altLang="zh-CN" b="1">
                  <a:solidFill>
                    <a:schemeClr val="tx1"/>
                  </a:solidFill>
                </a:rPr>
                <a:t>*) = </a:t>
              </a:r>
              <a:r>
                <a:rPr lang="en-US" altLang="zh-CN" b="1" i="1">
                  <a:solidFill>
                    <a:schemeClr val="tx1"/>
                  </a:solidFill>
                </a:rPr>
                <a:t>m .  </a:t>
              </a:r>
              <a:r>
                <a:rPr lang="zh-CN" altLang="en-US" b="1">
                  <a:solidFill>
                    <a:schemeClr val="tx1"/>
                  </a:solidFill>
                </a:rPr>
                <a:t>则当        充分接近      且       使得矩阵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pic>
          <p:nvPicPr>
            <p:cNvPr id="36881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6" y="2407"/>
              <a:ext cx="73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2" name="Picture 3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" y="2637"/>
              <a:ext cx="35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3" name="Picture 4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0" y="2627"/>
              <a:ext cx="24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4" name="Picture 4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" y="2875"/>
              <a:ext cx="31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4859" name="Picture 4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4972050"/>
            <a:ext cx="1830388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844550" y="3302000"/>
            <a:ext cx="4527550" cy="457200"/>
            <a:chOff x="532" y="2080"/>
            <a:chExt cx="2852" cy="288"/>
          </a:xfrm>
        </p:grpSpPr>
        <p:sp>
          <p:nvSpPr>
            <p:cNvPr id="36878" name="Rectangle 37"/>
            <p:cNvSpPr>
              <a:spLocks noChangeArrowheads="1"/>
            </p:cNvSpPr>
            <p:nvPr/>
          </p:nvSpPr>
          <p:spPr bwMode="auto">
            <a:xfrm>
              <a:off x="532" y="2080"/>
              <a:ext cx="2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Lagrange</a:t>
              </a:r>
              <a:r>
                <a:rPr lang="zh-CN" altLang="en-US" b="1">
                  <a:solidFill>
                    <a:schemeClr val="tx1"/>
                  </a:solidFill>
                </a:rPr>
                <a:t>乘子法 </a:t>
              </a:r>
              <a:r>
                <a:rPr lang="en-US" altLang="zh-CN" b="1">
                  <a:solidFill>
                    <a:schemeClr val="tx1"/>
                  </a:solidFill>
                </a:rPr>
                <a:t>+ Newton</a:t>
              </a:r>
              <a:r>
                <a:rPr lang="zh-CN" altLang="en-US" b="1">
                  <a:solidFill>
                    <a:schemeClr val="tx1"/>
                  </a:solidFill>
                </a:rPr>
                <a:t>法</a:t>
              </a:r>
            </a:p>
          </p:txBody>
        </p:sp>
        <p:sp>
          <p:nvSpPr>
            <p:cNvPr id="36879" name="AutoShape 45"/>
            <p:cNvSpPr>
              <a:spLocks noChangeArrowheads="1"/>
            </p:cNvSpPr>
            <p:nvPr/>
          </p:nvSpPr>
          <p:spPr bwMode="auto">
            <a:xfrm>
              <a:off x="3032" y="2152"/>
              <a:ext cx="352" cy="136"/>
            </a:xfrm>
            <a:prstGeom prst="rightArrow">
              <a:avLst>
                <a:gd name="adj1" fmla="val 50000"/>
                <a:gd name="adj2" fmla="val 6470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696913" y="5743575"/>
            <a:ext cx="7866062" cy="822325"/>
            <a:chOff x="439" y="3538"/>
            <a:chExt cx="4955" cy="518"/>
          </a:xfrm>
        </p:grpSpPr>
        <p:sp>
          <p:nvSpPr>
            <p:cNvPr id="36875" name="Rectangle 41"/>
            <p:cNvSpPr>
              <a:spLocks noChangeArrowheads="1"/>
            </p:cNvSpPr>
            <p:nvPr/>
          </p:nvSpPr>
          <p:spPr bwMode="auto">
            <a:xfrm>
              <a:off x="439" y="3538"/>
              <a:ext cx="49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非奇异，则</a:t>
              </a:r>
              <a:r>
                <a:rPr lang="en-US" altLang="zh-CN" b="1">
                  <a:solidFill>
                    <a:schemeClr val="tx1"/>
                  </a:solidFill>
                </a:rPr>
                <a:t>Lagrange-Newton</a:t>
              </a:r>
              <a:r>
                <a:rPr lang="zh-CN" altLang="en-US" b="1">
                  <a:solidFill>
                    <a:schemeClr val="tx1"/>
                  </a:solidFill>
                </a:rPr>
                <a:t>法有定义，且由该方法产生的序列                          二次收敛到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36876" name="Picture 4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7" y="3773"/>
              <a:ext cx="121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7" name="Picture 4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" y="3807"/>
              <a:ext cx="732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1066800" y="488950"/>
            <a:ext cx="7232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chemeClr val="tx1"/>
                </a:solidFill>
              </a:rPr>
              <a:t>Lagrange-Newton</a:t>
            </a:r>
            <a:r>
              <a:rPr lang="zh-CN" altLang="en-US" sz="40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法存在的问题</a:t>
            </a:r>
            <a:endParaRPr lang="zh-CN" altLang="en-US" sz="40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1181100" y="1549400"/>
            <a:ext cx="60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/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本质：解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方程组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Newton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0D05F9B-9DBE-4A57-B1BD-CF1370BB4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3095010"/>
            <a:ext cx="607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不能求解含不等式约束的优化问题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97CA7D-80AC-4F5A-AF90-C2CC84FF3B66}"/>
              </a:ext>
            </a:extLst>
          </p:cNvPr>
          <p:cNvGrpSpPr/>
          <p:nvPr/>
        </p:nvGrpSpPr>
        <p:grpSpPr>
          <a:xfrm>
            <a:off x="2094382" y="1950105"/>
            <a:ext cx="4203395" cy="883920"/>
            <a:chOff x="2094382" y="1950105"/>
            <a:chExt cx="4203395" cy="88392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3217F17-2B8D-431A-B2CD-08BE09B13A94}"/>
                </a:ext>
              </a:extLst>
            </p:cNvPr>
            <p:cNvSpPr/>
            <p:nvPr/>
          </p:nvSpPr>
          <p:spPr>
            <a:xfrm>
              <a:off x="2094382" y="2372360"/>
              <a:ext cx="42033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anose="02020603050405020304" pitchFamily="18" charset="0"/>
                </a:rPr>
                <a:t>等式约束优化问题的</a:t>
              </a:r>
              <a:r>
                <a: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anose="02020603050405020304" pitchFamily="18" charset="0"/>
                </a:rPr>
                <a:t>KKT</a:t>
              </a:r>
              <a:r>
                <a: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anose="02020603050405020304" pitchFamily="18" charset="0"/>
                </a:rPr>
                <a:t>系统</a:t>
              </a:r>
              <a:endParaRPr lang="zh-CN" altLang="en-US" dirty="0"/>
            </a:p>
          </p:txBody>
        </p:sp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5166C0A7-9A84-4471-B544-5DD926C6C1E5}"/>
                </a:ext>
              </a:extLst>
            </p:cNvPr>
            <p:cNvSpPr/>
            <p:nvPr/>
          </p:nvSpPr>
          <p:spPr bwMode="auto">
            <a:xfrm>
              <a:off x="2702560" y="1950105"/>
              <a:ext cx="335280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397000" y="395288"/>
            <a:ext cx="731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70C0"/>
                </a:solidFill>
              </a:rPr>
              <a:t>基本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局部</a:t>
            </a:r>
            <a:r>
              <a:rPr lang="en-US" altLang="zh-CN" sz="2800" b="1" dirty="0">
                <a:solidFill>
                  <a:srgbClr val="0070C0"/>
                </a:solidFill>
              </a:rPr>
              <a:t>SQP</a:t>
            </a:r>
            <a:r>
              <a:rPr lang="zh-CN" altLang="en-US" sz="2800" b="1" dirty="0">
                <a:solidFill>
                  <a:srgbClr val="0070C0"/>
                </a:solidFill>
              </a:rPr>
              <a:t>－动机</a:t>
            </a:r>
          </a:p>
        </p:txBody>
      </p:sp>
      <p:sp>
        <p:nvSpPr>
          <p:cNvPr id="35861" name="Text Box 3"/>
          <p:cNvSpPr txBox="1">
            <a:spLocks noChangeArrowheads="1"/>
          </p:cNvSpPr>
          <p:nvPr/>
        </p:nvSpPr>
        <p:spPr bwMode="auto">
          <a:xfrm>
            <a:off x="774700" y="3314700"/>
            <a:ext cx="351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它的一阶</a:t>
            </a:r>
            <a:r>
              <a:rPr lang="en-US" altLang="zh-CN" b="1">
                <a:solidFill>
                  <a:schemeClr val="tx1"/>
                </a:solidFill>
              </a:rPr>
              <a:t>(KKT)</a:t>
            </a:r>
            <a:r>
              <a:rPr lang="zh-CN" altLang="en-US" b="1">
                <a:solidFill>
                  <a:schemeClr val="tx1"/>
                </a:solidFill>
              </a:rPr>
              <a:t>条件是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685800" y="800100"/>
            <a:ext cx="7327900" cy="2159000"/>
            <a:chOff x="685800" y="800100"/>
            <a:chExt cx="7327900" cy="2159000"/>
          </a:xfrm>
        </p:grpSpPr>
        <p:grpSp>
          <p:nvGrpSpPr>
            <p:cNvPr id="38939" name="组合 8"/>
            <p:cNvGrpSpPr>
              <a:grpSpLocks/>
            </p:cNvGrpSpPr>
            <p:nvPr/>
          </p:nvGrpSpPr>
          <p:grpSpPr bwMode="auto">
            <a:xfrm>
              <a:off x="685800" y="800100"/>
              <a:ext cx="5529263" cy="2159000"/>
              <a:chOff x="685800" y="800100"/>
              <a:chExt cx="5529263" cy="2159000"/>
            </a:xfrm>
          </p:grpSpPr>
          <p:sp>
            <p:nvSpPr>
              <p:cNvPr id="38941" name="Text Box 3"/>
              <p:cNvSpPr txBox="1">
                <a:spLocks noChangeArrowheads="1"/>
              </p:cNvSpPr>
              <p:nvPr/>
            </p:nvSpPr>
            <p:spPr bwMode="auto">
              <a:xfrm>
                <a:off x="685800" y="800100"/>
                <a:ext cx="35179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b="1">
                    <a:solidFill>
                      <a:schemeClr val="tx1"/>
                    </a:solidFill>
                  </a:rPr>
                  <a:t>考虑二次规划子问题</a:t>
                </a:r>
              </a:p>
            </p:txBody>
          </p:sp>
          <p:pic>
            <p:nvPicPr>
              <p:cNvPr id="38942" name="Picture 2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9638" y="1519238"/>
                <a:ext cx="5305425" cy="98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8943" name="Group 38"/>
              <p:cNvGrpSpPr>
                <a:grpSpLocks/>
              </p:cNvGrpSpPr>
              <p:nvPr/>
            </p:nvGrpSpPr>
            <p:grpSpPr bwMode="auto">
              <a:xfrm>
                <a:off x="749300" y="2493963"/>
                <a:ext cx="2997200" cy="465137"/>
                <a:chOff x="520" y="1691"/>
                <a:chExt cx="1888" cy="293"/>
              </a:xfrm>
            </p:grpSpPr>
            <p:sp>
              <p:nvSpPr>
                <p:cNvPr id="3894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0" y="1696"/>
                  <a:ext cx="18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b="1">
                      <a:solidFill>
                        <a:schemeClr val="tx1"/>
                      </a:solidFill>
                    </a:rPr>
                    <a:t>其中                          </a:t>
                  </a:r>
                  <a:r>
                    <a:rPr lang="en-US" altLang="zh-CN" b="1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  <p:pic>
              <p:nvPicPr>
                <p:cNvPr id="38945" name="Picture 2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" y="1691"/>
                  <a:ext cx="1194" cy="2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8940" name="Text Box 28"/>
            <p:cNvSpPr txBox="1">
              <a:spLocks noChangeArrowheads="1"/>
            </p:cNvSpPr>
            <p:nvPr/>
          </p:nvSpPr>
          <p:spPr bwMode="auto">
            <a:xfrm>
              <a:off x="6997700" y="1892300"/>
              <a:ext cx="1016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(2)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87400" y="5099050"/>
            <a:ext cx="7670800" cy="501650"/>
            <a:chOff x="812800" y="5124450"/>
            <a:chExt cx="7670800" cy="501651"/>
          </a:xfrm>
        </p:grpSpPr>
        <p:sp>
          <p:nvSpPr>
            <p:cNvPr id="38936" name="Text Box 34"/>
            <p:cNvSpPr txBox="1">
              <a:spLocks noChangeArrowheads="1"/>
            </p:cNvSpPr>
            <p:nvPr/>
          </p:nvSpPr>
          <p:spPr bwMode="auto">
            <a:xfrm>
              <a:off x="812800" y="5164138"/>
              <a:ext cx="76708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设                                的列生成                         的解空间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38937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013" y="5254625"/>
              <a:ext cx="23018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225" y="5124450"/>
              <a:ext cx="1774825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956050" y="2425700"/>
            <a:ext cx="3625850" cy="1119188"/>
            <a:chOff x="3028" y="1416"/>
            <a:chExt cx="2284" cy="705"/>
          </a:xfrm>
        </p:grpSpPr>
        <p:pic>
          <p:nvPicPr>
            <p:cNvPr id="38934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1773"/>
              <a:ext cx="2284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5" name="AutoShape 43"/>
            <p:cNvSpPr>
              <a:spLocks noChangeArrowheads="1"/>
            </p:cNvSpPr>
            <p:nvPr/>
          </p:nvSpPr>
          <p:spPr bwMode="auto">
            <a:xfrm>
              <a:off x="3088" y="1416"/>
              <a:ext cx="144" cy="368"/>
            </a:xfrm>
            <a:prstGeom prst="upDownArrow">
              <a:avLst>
                <a:gd name="adj1" fmla="val 50000"/>
                <a:gd name="adj2" fmla="val 5111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205038" y="1103313"/>
            <a:ext cx="6049962" cy="903287"/>
            <a:chOff x="2205038" y="1103313"/>
            <a:chExt cx="6049962" cy="903287"/>
          </a:xfrm>
        </p:grpSpPr>
        <p:sp>
          <p:nvSpPr>
            <p:cNvPr id="38932" name="Text Box 44"/>
            <p:cNvSpPr txBox="1">
              <a:spLocks noChangeArrowheads="1"/>
            </p:cNvSpPr>
            <p:nvPr/>
          </p:nvSpPr>
          <p:spPr bwMode="auto">
            <a:xfrm>
              <a:off x="3111500" y="1539875"/>
              <a:ext cx="787400" cy="466725"/>
            </a:xfrm>
            <a:prstGeom prst="rect">
              <a:avLst/>
            </a:prstGeom>
            <a:solidFill>
              <a:srgbClr val="CCFFCC">
                <a:alpha val="43921"/>
              </a:srgbClr>
            </a:solidFill>
            <a:ln w="9525">
              <a:solidFill>
                <a:srgbClr val="CCFFCC"/>
              </a:solidFill>
              <a:miter lim="800000"/>
              <a:headEnd/>
              <a:tailEnd/>
            </a:ln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38933" name="Text Box 45"/>
            <p:cNvSpPr txBox="1">
              <a:spLocks noChangeArrowheads="1"/>
            </p:cNvSpPr>
            <p:nvPr/>
          </p:nvSpPr>
          <p:spPr bwMode="auto">
            <a:xfrm>
              <a:off x="2205038" y="1103313"/>
              <a:ext cx="60499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itchFamily="2" charset="2"/>
                <a:buChar char="ü"/>
              </a:pPr>
              <a:r>
                <a:rPr lang="en-US" altLang="zh-CN" b="1" i="1">
                  <a:solidFill>
                    <a:srgbClr val="7030A0"/>
                  </a:solidFill>
                </a:rPr>
                <a:t> f </a:t>
              </a:r>
              <a:r>
                <a:rPr lang="en-US" altLang="zh-CN" b="1">
                  <a:solidFill>
                    <a:srgbClr val="7030A0"/>
                  </a:solidFill>
                </a:rPr>
                <a:t>(</a:t>
              </a:r>
              <a:r>
                <a:rPr lang="en-US" altLang="zh-CN" b="1" i="1">
                  <a:solidFill>
                    <a:srgbClr val="7030A0"/>
                  </a:solidFill>
                </a:rPr>
                <a:t>x</a:t>
              </a:r>
              <a:r>
                <a:rPr lang="en-US" altLang="zh-CN" b="1">
                  <a:solidFill>
                    <a:srgbClr val="7030A0"/>
                  </a:solidFill>
                </a:rPr>
                <a:t>) </a:t>
              </a:r>
              <a:r>
                <a:rPr lang="zh-CN" altLang="en-US" b="1">
                  <a:solidFill>
                    <a:srgbClr val="7030A0"/>
                  </a:solidFill>
                </a:rPr>
                <a:t>的</a:t>
              </a:r>
              <a:r>
                <a:rPr lang="zh-CN" altLang="en-US" b="1">
                  <a:solidFill>
                    <a:srgbClr val="00B050"/>
                  </a:solidFill>
                </a:rPr>
                <a:t>修正了二次项</a:t>
              </a:r>
              <a:r>
                <a:rPr lang="zh-CN" altLang="en-US" b="1">
                  <a:solidFill>
                    <a:srgbClr val="7030A0"/>
                  </a:solidFill>
                </a:rPr>
                <a:t>的二阶</a:t>
              </a:r>
              <a:r>
                <a:rPr lang="en-US" altLang="zh-CN" b="1">
                  <a:solidFill>
                    <a:srgbClr val="7030A0"/>
                  </a:solidFill>
                </a:rPr>
                <a:t>Taylor</a:t>
              </a:r>
              <a:r>
                <a:rPr lang="zh-CN" altLang="en-US" b="1">
                  <a:solidFill>
                    <a:srgbClr val="7030A0"/>
                  </a:solidFill>
                </a:rPr>
                <a:t>展式！</a:t>
              </a:r>
            </a:p>
          </p:txBody>
        </p:sp>
      </p:grp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4521200" y="3360738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b="1" i="1">
                <a:solidFill>
                  <a:srgbClr val="7030A0"/>
                </a:solidFill>
              </a:rPr>
              <a:t> c</a:t>
            </a:r>
            <a:r>
              <a:rPr lang="en-US" altLang="zh-CN" b="1" i="1" baseline="-25000">
                <a:solidFill>
                  <a:srgbClr val="7030A0"/>
                </a:solidFill>
              </a:rPr>
              <a:t>i</a:t>
            </a:r>
            <a:r>
              <a:rPr lang="en-US" altLang="zh-CN" b="1" i="1">
                <a:solidFill>
                  <a:srgbClr val="7030A0"/>
                </a:solidFill>
              </a:rPr>
              <a:t> </a:t>
            </a:r>
            <a:r>
              <a:rPr lang="en-US" altLang="zh-CN" b="1">
                <a:solidFill>
                  <a:srgbClr val="7030A0"/>
                </a:solidFill>
              </a:rPr>
              <a:t>(</a:t>
            </a:r>
            <a:r>
              <a:rPr lang="en-US" altLang="zh-CN" b="1" i="1">
                <a:solidFill>
                  <a:srgbClr val="7030A0"/>
                </a:solidFill>
              </a:rPr>
              <a:t>x</a:t>
            </a:r>
            <a:r>
              <a:rPr lang="en-US" altLang="zh-CN" b="1">
                <a:solidFill>
                  <a:srgbClr val="7030A0"/>
                </a:solidFill>
              </a:rPr>
              <a:t>) </a:t>
            </a:r>
            <a:r>
              <a:rPr lang="zh-CN" altLang="en-US" b="1">
                <a:solidFill>
                  <a:srgbClr val="7030A0"/>
                </a:solidFill>
              </a:rPr>
              <a:t>的一阶</a:t>
            </a:r>
            <a:r>
              <a:rPr lang="en-US" altLang="zh-CN" b="1">
                <a:solidFill>
                  <a:srgbClr val="7030A0"/>
                </a:solidFill>
              </a:rPr>
              <a:t>Taylor</a:t>
            </a:r>
            <a:r>
              <a:rPr lang="zh-CN" altLang="en-US" b="1">
                <a:solidFill>
                  <a:srgbClr val="7030A0"/>
                </a:solidFill>
              </a:rPr>
              <a:t>展式！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987425" y="3890963"/>
            <a:ext cx="3541713" cy="882650"/>
            <a:chOff x="987425" y="3890963"/>
            <a:chExt cx="3541713" cy="882650"/>
          </a:xfrm>
        </p:grpSpPr>
        <p:pic>
          <p:nvPicPr>
            <p:cNvPr id="38929" name="Picture 2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363" y="3890963"/>
              <a:ext cx="3533775" cy="35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0" name="Picture 2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25" y="4381500"/>
              <a:ext cx="2505075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1" name="AutoShape 30"/>
            <p:cNvSpPr>
              <a:spLocks noChangeArrowheads="1"/>
            </p:cNvSpPr>
            <p:nvPr/>
          </p:nvSpPr>
          <p:spPr bwMode="auto">
            <a:xfrm>
              <a:off x="3683000" y="4381500"/>
              <a:ext cx="838200" cy="317500"/>
            </a:xfrm>
            <a:prstGeom prst="leftRightArrow">
              <a:avLst>
                <a:gd name="adj1" fmla="val 50000"/>
                <a:gd name="adj2" fmla="val 528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664075" y="3822700"/>
            <a:ext cx="4048125" cy="1201738"/>
            <a:chOff x="4511675" y="4305300"/>
            <a:chExt cx="4048125" cy="1201738"/>
          </a:xfrm>
        </p:grpSpPr>
        <p:pic>
          <p:nvPicPr>
            <p:cNvPr id="38927" name="Picture 2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1675" y="4598988"/>
              <a:ext cx="4048125" cy="908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28" name="Text Box 27"/>
            <p:cNvSpPr txBox="1">
              <a:spLocks noChangeArrowheads="1"/>
            </p:cNvSpPr>
            <p:nvPr/>
          </p:nvSpPr>
          <p:spPr bwMode="auto">
            <a:xfrm>
              <a:off x="7099300" y="4305300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(1)</a:t>
              </a: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812800" y="5610434"/>
            <a:ext cx="7899400" cy="461658"/>
            <a:chOff x="812800" y="5775022"/>
            <a:chExt cx="7899400" cy="462073"/>
          </a:xfrm>
        </p:grpSpPr>
        <p:sp>
          <p:nvSpPr>
            <p:cNvPr id="38924" name="Text Box 31"/>
            <p:cNvSpPr txBox="1">
              <a:spLocks noChangeArrowheads="1"/>
            </p:cNvSpPr>
            <p:nvPr/>
          </p:nvSpPr>
          <p:spPr bwMode="auto">
            <a:xfrm>
              <a:off x="812800" y="5775022"/>
              <a:ext cx="7899400" cy="462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rPr>
                <a:t>如果                且            正定，那么</a:t>
              </a:r>
              <a:endPara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pic>
          <p:nvPicPr>
            <p:cNvPr id="38925" name="Picture 3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1" y="5850082"/>
              <a:ext cx="1692274" cy="352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6" name="Picture 3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037" y="5804842"/>
              <a:ext cx="2203451" cy="408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矩形 1"/>
          <p:cNvSpPr/>
          <p:nvPr/>
        </p:nvSpPr>
        <p:spPr>
          <a:xfrm>
            <a:off x="940134" y="6073406"/>
            <a:ext cx="3708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(1)</a:t>
            </a:r>
            <a:r>
              <a:rPr lang="zh-CN" altLang="en-US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与</a:t>
            </a:r>
            <a:r>
              <a:rPr lang="en-US" altLang="zh-CN" dirty="0">
                <a:solidFill>
                  <a:srgbClr val="7030A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(2)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同解，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且解</a:t>
            </a:r>
            <a:r>
              <a:rPr lang="zh-CN" altLang="en-US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唯一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！</a:t>
            </a:r>
            <a:endParaRPr lang="en-US" altLang="zh-CN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1" grpId="0"/>
      <p:bldP spid="35888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16000" y="23495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 dirty="0">
                <a:solidFill>
                  <a:srgbClr val="0070C0"/>
                </a:solidFill>
              </a:rPr>
              <a:t>基本</a:t>
            </a:r>
            <a:r>
              <a:rPr lang="en-US" altLang="zh-CN" sz="3600" b="1" dirty="0">
                <a:solidFill>
                  <a:srgbClr val="0070C0"/>
                </a:solidFill>
              </a:rPr>
              <a:t>/</a:t>
            </a:r>
            <a:r>
              <a:rPr lang="zh-CN" altLang="en-US" sz="3600" b="1" dirty="0">
                <a:solidFill>
                  <a:srgbClr val="0070C0"/>
                </a:solidFill>
              </a:rPr>
              <a:t>局部</a:t>
            </a:r>
            <a:r>
              <a:rPr lang="en-US" altLang="zh-CN" sz="3600" b="1" dirty="0">
                <a:solidFill>
                  <a:srgbClr val="0070C0"/>
                </a:solidFill>
              </a:rPr>
              <a:t>SQP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717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对于一般的非线性规划问题，考虑二次规划子问题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631950" y="1331913"/>
            <a:ext cx="6432550" cy="1525587"/>
            <a:chOff x="1028" y="839"/>
            <a:chExt cx="4052" cy="1068"/>
          </a:xfrm>
        </p:grpSpPr>
        <p:pic>
          <p:nvPicPr>
            <p:cNvPr id="3994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" y="839"/>
              <a:ext cx="3088" cy="1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4368" y="1272"/>
              <a:ext cx="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(3)</a:t>
              </a:r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5813" y="6108700"/>
            <a:ext cx="61483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理想终止条件：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KKT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条件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满足容许误差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！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0D96816-1907-4A19-9DEE-A0A2DD5C7C86}"/>
              </a:ext>
            </a:extLst>
          </p:cNvPr>
          <p:cNvGrpSpPr/>
          <p:nvPr/>
        </p:nvGrpSpPr>
        <p:grpSpPr>
          <a:xfrm>
            <a:off x="785813" y="3105150"/>
            <a:ext cx="7405687" cy="2876550"/>
            <a:chOff x="785813" y="3105150"/>
            <a:chExt cx="7405687" cy="2876550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785813" y="3105150"/>
              <a:ext cx="7405687" cy="2876550"/>
              <a:chOff x="415" y="2012"/>
              <a:chExt cx="4948" cy="2164"/>
            </a:xfrm>
          </p:grpSpPr>
          <p:pic>
            <p:nvPicPr>
              <p:cNvPr id="39943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" y="2012"/>
                <a:ext cx="4948" cy="2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944" name="Text Box 15"/>
              <p:cNvSpPr txBox="1">
                <a:spLocks noChangeArrowheads="1"/>
              </p:cNvSpPr>
              <p:nvPr/>
            </p:nvSpPr>
            <p:spPr bwMode="auto">
              <a:xfrm>
                <a:off x="3478" y="2986"/>
                <a:ext cx="468" cy="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b="1"/>
                  <a:t>(2)</a:t>
                </a:r>
                <a:r>
                  <a:rPr lang="en-US" altLang="zh-CN"/>
                  <a:t>)</a:t>
                </a: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25AD94E-A39F-480F-83E2-3D225B6470C4}"/>
                </a:ext>
              </a:extLst>
            </p:cNvPr>
            <p:cNvSpPr txBox="1"/>
            <p:nvPr/>
          </p:nvSpPr>
          <p:spPr>
            <a:xfrm>
              <a:off x="2042160" y="3779520"/>
              <a:ext cx="1635760" cy="461665"/>
            </a:xfrm>
            <a:prstGeom prst="rect">
              <a:avLst/>
            </a:prstGeom>
            <a:solidFill>
              <a:srgbClr val="92D050">
                <a:alpha val="4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FC60DEA-435E-4B8B-A9A4-9F7715885838}"/>
              </a:ext>
            </a:extLst>
          </p:cNvPr>
          <p:cNvSpPr txBox="1"/>
          <p:nvPr/>
        </p:nvSpPr>
        <p:spPr>
          <a:xfrm>
            <a:off x="6211606" y="2695416"/>
            <a:ext cx="2251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理论终止条件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</a:p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实用终止条件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"/>
          <p:cNvSpPr txBox="1">
            <a:spLocks noChangeArrowheads="1"/>
          </p:cNvSpPr>
          <p:nvPr/>
        </p:nvSpPr>
        <p:spPr bwMode="auto">
          <a:xfrm>
            <a:off x="1333500" y="268288"/>
            <a:ext cx="7315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</a:rPr>
              <a:t>基本</a:t>
            </a:r>
            <a:r>
              <a:rPr lang="en-US" altLang="zh-CN" sz="3600" b="1">
                <a:solidFill>
                  <a:srgbClr val="0070C0"/>
                </a:solidFill>
              </a:rPr>
              <a:t>/</a:t>
            </a:r>
            <a:r>
              <a:rPr lang="zh-CN" altLang="en-US" sz="3600" b="1">
                <a:solidFill>
                  <a:srgbClr val="0070C0"/>
                </a:solidFill>
              </a:rPr>
              <a:t>局部逐步二次规划法</a:t>
            </a:r>
            <a:r>
              <a:rPr lang="en-US" altLang="zh-CN" sz="3600" b="1">
                <a:solidFill>
                  <a:srgbClr val="0070C0"/>
                </a:solidFill>
              </a:rPr>
              <a:t>(</a:t>
            </a:r>
            <a:r>
              <a:rPr lang="zh-CN" altLang="en-US" sz="3600" b="1">
                <a:solidFill>
                  <a:srgbClr val="0070C0"/>
                </a:solidFill>
              </a:rPr>
              <a:t>续</a:t>
            </a:r>
            <a:r>
              <a:rPr lang="en-US" altLang="zh-CN" sz="3600" b="1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0963" name="Text Box 5"/>
          <p:cNvSpPr txBox="1">
            <a:spLocks noChangeArrowheads="1"/>
          </p:cNvSpPr>
          <p:nvPr/>
        </p:nvSpPr>
        <p:spPr bwMode="auto">
          <a:xfrm>
            <a:off x="673100" y="990600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1"/>
                </a:solidFill>
              </a:rPr>
              <a:t>例</a:t>
            </a:r>
          </a:p>
        </p:txBody>
      </p:sp>
      <p:graphicFrame>
        <p:nvGraphicFramePr>
          <p:cNvPr id="7179" name="Object 18"/>
          <p:cNvGraphicFramePr>
            <a:graphicFrameLocks noChangeAspect="1"/>
          </p:cNvGraphicFramePr>
          <p:nvPr/>
        </p:nvGraphicFramePr>
        <p:xfrm>
          <a:off x="4605338" y="1493838"/>
          <a:ext cx="3916362" cy="271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7" name="Visio" r:id="rId3" imgW="2580477" imgH="1789135" progId="Visio.Drawing.11">
                  <p:embed/>
                </p:oleObj>
              </mc:Choice>
              <mc:Fallback>
                <p:oleObj name="Visio" r:id="rId3" imgW="2580477" imgH="1789135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493838"/>
                        <a:ext cx="3916362" cy="271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65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989013"/>
            <a:ext cx="5021263" cy="116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2239963"/>
            <a:ext cx="25860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971800"/>
            <a:ext cx="21526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16000" y="3924300"/>
            <a:ext cx="6029325" cy="485775"/>
            <a:chOff x="640" y="2472"/>
            <a:chExt cx="3798" cy="306"/>
          </a:xfrm>
        </p:grpSpPr>
        <p:pic>
          <p:nvPicPr>
            <p:cNvPr id="40970" name="Picture 1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2" y="2509"/>
              <a:ext cx="27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16"/>
            <p:cNvSpPr txBox="1">
              <a:spLocks noChangeArrowheads="1"/>
            </p:cNvSpPr>
            <p:nvPr/>
          </p:nvSpPr>
          <p:spPr bwMode="auto">
            <a:xfrm>
              <a:off x="640" y="2472"/>
              <a:ext cx="13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给定初始点</a:t>
              </a:r>
            </a:p>
          </p:txBody>
        </p:sp>
      </p:grpSp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4505325"/>
            <a:ext cx="8296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117600" y="42545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</a:rPr>
              <a:t>基本</a:t>
            </a:r>
            <a:r>
              <a:rPr lang="en-US" altLang="zh-CN" sz="3600" b="1">
                <a:solidFill>
                  <a:srgbClr val="0070C0"/>
                </a:solidFill>
              </a:rPr>
              <a:t>/</a:t>
            </a:r>
            <a:r>
              <a:rPr lang="zh-CN" altLang="en-US" sz="3600" b="1">
                <a:solidFill>
                  <a:srgbClr val="0070C0"/>
                </a:solidFill>
              </a:rPr>
              <a:t>局部</a:t>
            </a:r>
            <a:r>
              <a:rPr lang="en-US" altLang="zh-CN" sz="3600" b="1">
                <a:solidFill>
                  <a:srgbClr val="0070C0"/>
                </a:solidFill>
              </a:rPr>
              <a:t>SQP(</a:t>
            </a:r>
            <a:r>
              <a:rPr lang="zh-CN" altLang="en-US" sz="3600" b="1">
                <a:solidFill>
                  <a:srgbClr val="0070C0"/>
                </a:solidFill>
              </a:rPr>
              <a:t>续</a:t>
            </a:r>
            <a:r>
              <a:rPr lang="en-US" altLang="zh-CN" sz="3600" b="1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485900"/>
            <a:ext cx="3581400" cy="482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b="1">
                <a:latin typeface="Times New Roman" pitchFamily="18" charset="0"/>
              </a:rPr>
              <a:t>优点：局部二阶收敛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9" name="Rectangle 7"/>
              <p:cNvSpPr>
                <a:spLocks noChangeArrowheads="1"/>
              </p:cNvSpPr>
              <p:nvPr/>
            </p:nvSpPr>
            <p:spPr bwMode="auto">
              <a:xfrm>
                <a:off x="1066800" y="2261527"/>
                <a:ext cx="7264400" cy="15849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/>
              <a:p>
                <a:pPr eaLnBrk="0" hangingPunct="0">
                  <a:buFont typeface="Wingdings" pitchFamily="2" charset="2"/>
                  <a:buChar char="l"/>
                </a:pPr>
                <a:r>
                  <a:rPr kumimoji="0" lang="zh-CN" altLang="en-US" b="1" dirty="0">
                    <a:solidFill>
                      <a:schemeClr val="tx1"/>
                    </a:solidFill>
                  </a:rPr>
                  <a:t> 存在问题</a:t>
                </a:r>
              </a:p>
              <a:p>
                <a:pPr eaLnBrk="0" hangingPunct="0"/>
                <a:r>
                  <a:rPr kumimoji="0" lang="zh-CN" altLang="en-US" b="1" dirty="0">
                    <a:solidFill>
                      <a:schemeClr val="tx1"/>
                    </a:solidFill>
                  </a:rPr>
                  <a:t>   ⊙ 初始点不好时，迭代可能发散</a:t>
                </a:r>
              </a:p>
              <a:p>
                <a:pPr eaLnBrk="0" hangingPunct="0"/>
                <a:r>
                  <a:rPr kumimoji="0" lang="zh-CN" altLang="en-US" b="1" dirty="0">
                    <a:solidFill>
                      <a:schemeClr val="tx1"/>
                    </a:solidFill>
                  </a:rPr>
                  <a:t>   ⊙ 子问题的解可能不存在，比如</a:t>
                </a:r>
                <a:r>
                  <a:rPr kumimoji="0" lang="zh-CN" altLang="en-US" b="1" dirty="0">
                    <a:solidFill>
                      <a:srgbClr val="7030A0"/>
                    </a:solidFill>
                  </a:rPr>
                  <a:t>无界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或者</a:t>
                </a:r>
                <a:r>
                  <a:rPr kumimoji="0" lang="zh-CN" altLang="en-US" b="1" dirty="0">
                    <a:solidFill>
                      <a:srgbClr val="7030A0"/>
                    </a:solidFill>
                  </a:rPr>
                  <a:t>不可行</a:t>
                </a:r>
              </a:p>
              <a:p>
                <a:pPr eaLnBrk="0" hangingPunct="0"/>
                <a:r>
                  <a:rPr kumimoji="0" lang="zh-CN" altLang="en-US" b="1" dirty="0">
                    <a:solidFill>
                      <a:schemeClr val="tx1"/>
                    </a:solidFill>
                  </a:rPr>
                  <a:t>   ⊙ 需要二阶偏导数</a:t>
                </a:r>
                <a:r>
                  <a:rPr kumimoji="0" lang="en-US" altLang="zh-CN" b="1" dirty="0">
                    <a:solidFill>
                      <a:schemeClr val="tx1"/>
                    </a:solidFill>
                  </a:rPr>
                  <a:t>, </a:t>
                </a:r>
                <a:r>
                  <a:rPr kumimoji="0" lang="zh-CN" altLang="en-US" b="1" dirty="0">
                    <a:solidFill>
                      <a:schemeClr val="tx1"/>
                    </a:solidFill>
                  </a:rPr>
                  <a:t>即矩阵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zh-CN" b="1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91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261527"/>
                <a:ext cx="7264400" cy="1584986"/>
              </a:xfrm>
              <a:prstGeom prst="rect">
                <a:avLst/>
              </a:prstGeom>
              <a:blipFill>
                <a:blip r:embed="rId2"/>
                <a:stretch>
                  <a:fillRect l="-1091" t="-3077" b="-88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  <p:bldP spid="389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028700"/>
            <a:ext cx="8229600" cy="7747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sz="2400" b="1">
                <a:latin typeface="宋体" pitchFamily="2" charset="-122"/>
              </a:rPr>
              <a:t>稳健化策略：线搜索策略或者信赖域策略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400" b="1">
                <a:latin typeface="宋体" pitchFamily="2" charset="-122"/>
              </a:rPr>
              <a:t>   ⊙ 价值函数法</a:t>
            </a:r>
            <a:r>
              <a:rPr lang="en-US" altLang="zh-CN" sz="2400" b="1">
                <a:latin typeface="Times New Roman" pitchFamily="18" charset="0"/>
              </a:rPr>
              <a:t>(merit function)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zh-CN" altLang="en-US" sz="2400" b="1">
                <a:latin typeface="Times New Roman" pitchFamily="18" charset="0"/>
              </a:rPr>
              <a:t>           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117600" y="425450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600" b="1">
                <a:solidFill>
                  <a:srgbClr val="0070C0"/>
                </a:solidFill>
              </a:rPr>
              <a:t>实用</a:t>
            </a:r>
            <a:r>
              <a:rPr lang="en-US" altLang="zh-CN" sz="3600" b="1">
                <a:solidFill>
                  <a:srgbClr val="0070C0"/>
                </a:solidFill>
              </a:rPr>
              <a:t>SQP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800100" y="4259263"/>
            <a:ext cx="6946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>
              <a:buFont typeface="Wingdings" pitchFamily="2" charset="2"/>
              <a:buChar char="l"/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近似二阶导数</a:t>
            </a:r>
          </a:p>
          <a:p>
            <a:pPr eaLnBrk="0" hangingPunct="0"/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⊙ 用近似矩阵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B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 b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代替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  <a:p>
            <a:pPr eaLnBrk="0" hangingPunct="0"/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⊙ 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用近似矩阵代替既约海森矩阵 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Z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)T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W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kumimoji="0" lang="en-US" altLang="zh-CN" b="1" i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Z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i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k</a:t>
            </a:r>
            <a:r>
              <a:rPr kumimoji="0" lang="en-US" altLang="zh-CN" b="1" baseline="3000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endParaRPr kumimoji="0" lang="zh-CN" altLang="en-US" b="1" baseline="3000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130300" y="3865563"/>
            <a:ext cx="257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kumimoji="0" lang="zh-CN" altLang="en-US" b="1">
                <a:solidFill>
                  <a:schemeClr val="tx1"/>
                </a:solidFill>
              </a:rPr>
              <a:t>⊙ 滤子</a:t>
            </a:r>
            <a:r>
              <a:rPr kumimoji="0" lang="en-US" altLang="zh-CN" b="1">
                <a:solidFill>
                  <a:schemeClr val="tx1"/>
                </a:solidFill>
              </a:rPr>
              <a:t>(Filter)</a:t>
            </a:r>
            <a:r>
              <a:rPr kumimoji="0" lang="zh-CN" altLang="en-US" b="1">
                <a:solidFill>
                  <a:schemeClr val="tx1"/>
                </a:solidFill>
              </a:rPr>
              <a:t>法      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863600" y="5521325"/>
            <a:ext cx="313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tx1"/>
                </a:solidFill>
              </a:rPr>
              <a:t> 子问题的求解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132388" y="1477963"/>
            <a:ext cx="3198812" cy="461962"/>
            <a:chOff x="900" y="1157"/>
            <a:chExt cx="2015" cy="291"/>
          </a:xfrm>
        </p:grpSpPr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900" y="1157"/>
              <a:ext cx="20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>
              <a:spAutoFit/>
            </a:bodyPr>
            <a:lstStyle/>
            <a:p>
              <a:pPr eaLnBrk="0" hangingPunct="0"/>
              <a:r>
                <a:rPr kumimoji="0" lang="zh-CN" altLang="en-US" b="1">
                  <a:solidFill>
                    <a:schemeClr val="tx1"/>
                  </a:solidFill>
                </a:rPr>
                <a:t>－常用      精确罚函数</a:t>
              </a:r>
            </a:p>
          </p:txBody>
        </p:sp>
        <p:pic>
          <p:nvPicPr>
            <p:cNvPr id="4303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1214"/>
              <a:ext cx="1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2336800"/>
            <a:ext cx="48704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460500" y="1854200"/>
            <a:ext cx="3902075" cy="457200"/>
            <a:chOff x="920" y="1432"/>
            <a:chExt cx="2458" cy="288"/>
          </a:xfrm>
        </p:grpSpPr>
        <p:pic>
          <p:nvPicPr>
            <p:cNvPr id="4303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" y="1475"/>
              <a:ext cx="208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31" name="Text Box 13"/>
            <p:cNvSpPr txBox="1">
              <a:spLocks noChangeArrowheads="1"/>
            </p:cNvSpPr>
            <p:nvPr/>
          </p:nvSpPr>
          <p:spPr bwMode="auto">
            <a:xfrm>
              <a:off x="920" y="1432"/>
              <a:ext cx="4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令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73200" y="2755900"/>
            <a:ext cx="4876800" cy="457200"/>
            <a:chOff x="792" y="2104"/>
            <a:chExt cx="3072" cy="288"/>
          </a:xfrm>
        </p:grpSpPr>
        <p:sp>
          <p:nvSpPr>
            <p:cNvPr id="43028" name="Text Box 15"/>
            <p:cNvSpPr txBox="1">
              <a:spLocks noChangeArrowheads="1"/>
            </p:cNvSpPr>
            <p:nvPr/>
          </p:nvSpPr>
          <p:spPr bwMode="auto">
            <a:xfrm>
              <a:off x="792" y="2104"/>
              <a:ext cx="30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 </a:t>
              </a:r>
              <a:r>
                <a:rPr lang="en-US" altLang="zh-CN" b="1" i="1">
                  <a:solidFill>
                    <a:schemeClr val="tx1"/>
                  </a:solidFill>
                </a:rPr>
                <a:t>x</a:t>
              </a:r>
              <a:r>
                <a:rPr lang="en-US" altLang="zh-CN" b="1">
                  <a:solidFill>
                    <a:schemeClr val="tx1"/>
                  </a:solidFill>
                </a:rPr>
                <a:t> </a:t>
              </a:r>
              <a:r>
                <a:rPr lang="zh-CN" altLang="en-US" b="1">
                  <a:solidFill>
                    <a:schemeClr val="tx1"/>
                  </a:solidFill>
                </a:rPr>
                <a:t>可行当且仅当                       </a:t>
              </a:r>
              <a:r>
                <a:rPr lang="en-US" altLang="zh-CN" b="1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43029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" y="2146"/>
              <a:ext cx="10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019800" y="1866900"/>
            <a:ext cx="2857500" cy="838200"/>
            <a:chOff x="3792" y="1440"/>
            <a:chExt cx="1800" cy="528"/>
          </a:xfrm>
        </p:grpSpPr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3792" y="1440"/>
              <a:ext cx="1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1"/>
                  </a:solidFill>
                </a:rPr>
                <a:t>constraint violation</a:t>
              </a:r>
            </a:p>
          </p:txBody>
        </p:sp>
        <p:sp>
          <p:nvSpPr>
            <p:cNvPr id="43027" name="Text Box 18"/>
            <p:cNvSpPr txBox="1">
              <a:spLocks noChangeArrowheads="1"/>
            </p:cNvSpPr>
            <p:nvPr/>
          </p:nvSpPr>
          <p:spPr bwMode="auto">
            <a:xfrm>
              <a:off x="4472" y="1680"/>
              <a:ext cx="1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约束违反度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546225" y="3238500"/>
            <a:ext cx="5426075" cy="457200"/>
            <a:chOff x="854" y="2392"/>
            <a:chExt cx="3418" cy="288"/>
          </a:xfrm>
        </p:grpSpPr>
        <p:pic>
          <p:nvPicPr>
            <p:cNvPr id="43023" name="Picture 19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2415"/>
              <a:ext cx="239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24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" y="2470"/>
              <a:ext cx="196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25" name="Text Box 21"/>
            <p:cNvSpPr txBox="1">
              <a:spLocks noChangeArrowheads="1"/>
            </p:cNvSpPr>
            <p:nvPr/>
          </p:nvSpPr>
          <p:spPr bwMode="auto">
            <a:xfrm>
              <a:off x="1016" y="2392"/>
              <a:ext cx="11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价值函数</a:t>
              </a:r>
            </a:p>
          </p:txBody>
        </p:sp>
      </p:grp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889000" y="6051550"/>
            <a:ext cx="442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marL="342900" indent="-342900" eaLnBrk="0" hangingPunct="0">
              <a:buFont typeface="Wingdings" pitchFamily="2" charset="2"/>
              <a:buChar char="l"/>
            </a:pPr>
            <a:r>
              <a:rPr kumimoji="0" lang="zh-CN" altLang="en-US" b="1">
                <a:solidFill>
                  <a:srgbClr val="0070C0"/>
                </a:solidFill>
              </a:rPr>
              <a:t>存在问题</a:t>
            </a:r>
            <a:r>
              <a:rPr kumimoji="0" lang="zh-CN" altLang="en-US" b="1">
                <a:solidFill>
                  <a:schemeClr val="tx1"/>
                </a:solidFill>
              </a:rPr>
              <a:t>：具有</a:t>
            </a:r>
            <a:r>
              <a:rPr kumimoji="0" lang="en-US" altLang="zh-CN" b="1">
                <a:solidFill>
                  <a:schemeClr val="tx1"/>
                </a:solidFill>
              </a:rPr>
              <a:t>Maratos</a:t>
            </a:r>
            <a:r>
              <a:rPr kumimoji="0" lang="zh-CN" altLang="en-US" b="1">
                <a:solidFill>
                  <a:schemeClr val="tx1"/>
                </a:solidFill>
              </a:rPr>
              <a:t>效应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967163" y="3630613"/>
            <a:ext cx="44164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20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迭代中，根据需要增加惩罚因子！</a:t>
            </a:r>
            <a:endParaRPr lang="zh-CN" altLang="en-US" sz="220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0"/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0"/>
                                        <p:tgtEl>
                                          <p:spTgt spid="75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39944" grpId="0"/>
      <p:bldP spid="39945" grpId="0"/>
      <p:bldP spid="39946" grpId="0"/>
      <p:bldP spid="39959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1117600" y="307975"/>
            <a:ext cx="731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600" b="1">
                <a:solidFill>
                  <a:srgbClr val="0070C0"/>
                </a:solidFill>
              </a:rPr>
              <a:t>Maratos</a:t>
            </a:r>
            <a:r>
              <a:rPr lang="zh-CN" altLang="en-US" sz="3600" b="1">
                <a:solidFill>
                  <a:srgbClr val="0070C0"/>
                </a:solidFill>
              </a:rPr>
              <a:t>效应</a:t>
            </a:r>
            <a:r>
              <a:rPr lang="en-US" altLang="zh-CN" sz="3600" b="1">
                <a:solidFill>
                  <a:srgbClr val="0070C0"/>
                </a:solidFill>
              </a:rPr>
              <a:t>(Maratos effect)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400" y="1600200"/>
            <a:ext cx="7772400" cy="97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zh-CN" sz="2400" b="1">
                <a:solidFill>
                  <a:srgbClr val="0070C0"/>
                </a:solidFill>
                <a:latin typeface="Times New Roman" pitchFamily="18" charset="0"/>
              </a:rPr>
              <a:t>Maratos</a:t>
            </a:r>
            <a:r>
              <a:rPr lang="zh-CN" altLang="en-US" sz="2400" b="1">
                <a:solidFill>
                  <a:srgbClr val="0070C0"/>
                </a:solidFill>
                <a:latin typeface="Times New Roman" pitchFamily="18" charset="0"/>
              </a:rPr>
              <a:t>效应指</a:t>
            </a:r>
            <a:r>
              <a:rPr lang="zh-CN" altLang="en-US" sz="2400" b="1">
                <a:latin typeface="Times New Roman" pitchFamily="18" charset="0"/>
              </a:rPr>
              <a:t>对于许多价值函数而言，超线性收敛步并不一定能被接受，从而有可能破坏算法的二阶收敛性的</a:t>
            </a:r>
            <a:r>
              <a:rPr lang="zh-CN" altLang="en-US" sz="2400" b="1">
                <a:solidFill>
                  <a:srgbClr val="0070C0"/>
                </a:solidFill>
                <a:latin typeface="Times New Roman" pitchFamily="18" charset="0"/>
              </a:rPr>
              <a:t>现象</a:t>
            </a:r>
            <a:r>
              <a:rPr lang="en-US" altLang="zh-CN" sz="2400" b="1">
                <a:latin typeface="Times New Roman" pitchFamily="18" charset="0"/>
              </a:rPr>
              <a:t>.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22300" y="3136900"/>
            <a:ext cx="805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避免</a:t>
            </a:r>
            <a:r>
              <a:rPr lang="en-US" altLang="zh-CN" b="1">
                <a:solidFill>
                  <a:schemeClr val="tx1"/>
                </a:solidFill>
              </a:rPr>
              <a:t>Martos</a:t>
            </a:r>
            <a:r>
              <a:rPr lang="zh-CN" altLang="en-US" b="1">
                <a:solidFill>
                  <a:schemeClr val="tx1"/>
                </a:solidFill>
              </a:rPr>
              <a:t>效应的措施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   ⊙ 放松接受试探步的条件</a:t>
            </a:r>
            <a:r>
              <a:rPr lang="en-US" altLang="zh-CN" b="1">
                <a:solidFill>
                  <a:schemeClr val="tx1"/>
                </a:solidFill>
              </a:rPr>
              <a:t>(Watchdog</a:t>
            </a:r>
            <a:r>
              <a:rPr lang="zh-CN" altLang="en-US" b="1">
                <a:solidFill>
                  <a:schemeClr val="tx1"/>
                </a:solidFill>
              </a:rPr>
              <a:t>技术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   ⊙ 引入二阶校正步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   ⊙ 使用光滑的惩罚函数作为价值函数，提高超线性收敛</a:t>
            </a:r>
          </a:p>
          <a:p>
            <a:pPr eaLnBrk="0" hangingPunct="0"/>
            <a:r>
              <a:rPr lang="zh-CN" altLang="en-US" b="1">
                <a:solidFill>
                  <a:schemeClr val="tx1"/>
                </a:solidFill>
              </a:rPr>
              <a:t>       步的接受度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665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1)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pic>
        <p:nvPicPr>
          <p:cNvPr id="6147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1092200"/>
            <a:ext cx="59324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976313" y="2057400"/>
            <a:ext cx="5246687" cy="1208088"/>
            <a:chOff x="938213" y="2057400"/>
            <a:chExt cx="5246687" cy="1208088"/>
          </a:xfrm>
        </p:grpSpPr>
        <p:pic>
          <p:nvPicPr>
            <p:cNvPr id="6159" name="Picture 2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2814" y="2692400"/>
              <a:ext cx="3832094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0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13" y="2057400"/>
              <a:ext cx="5246687" cy="71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1" name="TextBox 32"/>
          <p:cNvSpPr txBox="1">
            <a:spLocks noChangeArrowheads="1"/>
          </p:cNvSpPr>
          <p:nvPr/>
        </p:nvSpPr>
        <p:spPr bwMode="auto">
          <a:xfrm>
            <a:off x="6299200" y="2755900"/>
            <a:ext cx="214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/>
              <a:t>Courant, 1943</a:t>
            </a:r>
            <a:endParaRPr lang="zh-CN" altLang="en-US" b="1"/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4094163"/>
            <a:ext cx="84931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3435350"/>
            <a:ext cx="3910013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864100" y="3500438"/>
            <a:ext cx="3975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7030A0"/>
                </a:solidFill>
              </a:rPr>
              <a:t>，采用</a:t>
            </a:r>
            <a:r>
              <a:rPr lang="en-US" altLang="zh-CN" b="1">
                <a:solidFill>
                  <a:srgbClr val="7030A0"/>
                </a:solidFill>
              </a:rPr>
              <a:t>Warm-start</a:t>
            </a:r>
            <a:r>
              <a:rPr lang="zh-CN" altLang="en-US" b="1">
                <a:solidFill>
                  <a:srgbClr val="7030A0"/>
                </a:solidFill>
              </a:rPr>
              <a:t>技术！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711200" y="5962650"/>
            <a:ext cx="7388225" cy="514350"/>
            <a:chOff x="711200" y="5962650"/>
            <a:chExt cx="7388225" cy="514350"/>
          </a:xfrm>
        </p:grpSpPr>
        <p:pic>
          <p:nvPicPr>
            <p:cNvPr id="6157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238" y="5962650"/>
              <a:ext cx="4294187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711200" y="6019800"/>
              <a:ext cx="3429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7030A0"/>
                  </a:solidFill>
                </a:rPr>
                <a:t>Lagrange</a:t>
              </a:r>
              <a:r>
                <a:rPr lang="zh-CN" altLang="en-US" b="1">
                  <a:solidFill>
                    <a:srgbClr val="7030A0"/>
                  </a:solidFill>
                </a:rPr>
                <a:t>乘子的估计：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591300" y="2279650"/>
            <a:ext cx="2260600" cy="457200"/>
            <a:chOff x="4152" y="1436"/>
            <a:chExt cx="1424" cy="288"/>
          </a:xfrm>
        </p:grpSpPr>
        <p:sp>
          <p:nvSpPr>
            <p:cNvPr id="6155" name="Text Box 7"/>
            <p:cNvSpPr txBox="1">
              <a:spLocks noChangeArrowheads="1"/>
            </p:cNvSpPr>
            <p:nvPr/>
          </p:nvSpPr>
          <p:spPr bwMode="auto">
            <a:xfrm>
              <a:off x="4152" y="143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是</a:t>
              </a:r>
              <a:r>
                <a:rPr lang="zh-CN" altLang="en-US" b="1">
                  <a:solidFill>
                    <a:srgbClr val="7030A0"/>
                  </a:solidFill>
                </a:rPr>
                <a:t>罚</a:t>
              </a:r>
              <a:r>
                <a:rPr lang="zh-CN" altLang="en-US" b="1">
                  <a:solidFill>
                    <a:schemeClr val="tx1"/>
                  </a:solidFill>
                </a:rPr>
                <a:t>参数</a:t>
              </a:r>
            </a:p>
          </p:txBody>
        </p:sp>
        <p:pic>
          <p:nvPicPr>
            <p:cNvPr id="6156" name="Picture 2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" y="1513"/>
              <a:ext cx="5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819150" y="304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Courant(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ea typeface="大黑体"/>
                <a:cs typeface="Times New Roman" pitchFamily="18" charset="0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Times New Roman" pitchFamily="18" charset="0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Times New Roman" pitchFamily="18" charset="0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Times New Roman" pitchFamily="18" charset="0"/>
              </a:rPr>
              <a:t>2)</a:t>
            </a:r>
            <a:endParaRPr lang="en-US" altLang="zh-CN" sz="3600" b="1">
              <a:solidFill>
                <a:srgbClr val="0070C0"/>
              </a:solidFill>
              <a:ea typeface="大黑体"/>
              <a:cs typeface="Times New Roman" pitchFamily="18" charset="0"/>
            </a:endParaRPr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990600"/>
            <a:ext cx="3735388" cy="349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2563813"/>
            <a:ext cx="3656012" cy="381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2514600"/>
            <a:ext cx="4257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011238"/>
            <a:ext cx="41116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4765675"/>
            <a:ext cx="8562975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2146300"/>
            <a:ext cx="5802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3)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8195" name="矩形 42"/>
          <p:cNvSpPr>
            <a:spLocks noChangeArrowheads="1"/>
          </p:cNvSpPr>
          <p:nvPr/>
        </p:nvSpPr>
        <p:spPr bwMode="auto">
          <a:xfrm>
            <a:off x="828675" y="1509713"/>
            <a:ext cx="312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/>
              <a:t>(</a:t>
            </a:r>
            <a:r>
              <a:rPr lang="zh-CN" altLang="en-US" b="1"/>
              <a:t>性质和收敛性</a:t>
            </a:r>
            <a:r>
              <a:rPr lang="en-US" altLang="zh-CN" b="1"/>
              <a:t>)</a:t>
            </a:r>
          </a:p>
        </p:txBody>
      </p:sp>
      <p:grpSp>
        <p:nvGrpSpPr>
          <p:cNvPr id="8196" name="组合 21"/>
          <p:cNvGrpSpPr>
            <a:grpSpLocks/>
          </p:cNvGrpSpPr>
          <p:nvPr/>
        </p:nvGrpSpPr>
        <p:grpSpPr bwMode="auto">
          <a:xfrm>
            <a:off x="792163" y="2527300"/>
            <a:ext cx="7780337" cy="1744663"/>
            <a:chOff x="792163" y="2984569"/>
            <a:chExt cx="7780337" cy="1744594"/>
          </a:xfrm>
        </p:grpSpPr>
        <p:pic>
          <p:nvPicPr>
            <p:cNvPr id="820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9" y="3378315"/>
              <a:ext cx="2284412" cy="447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3" name="组合 20"/>
            <p:cNvGrpSpPr>
              <a:grpSpLocks/>
            </p:cNvGrpSpPr>
            <p:nvPr/>
          </p:nvGrpSpPr>
          <p:grpSpPr bwMode="auto">
            <a:xfrm>
              <a:off x="792163" y="2984569"/>
              <a:ext cx="7780337" cy="1744594"/>
              <a:chOff x="779463" y="3022669"/>
              <a:chExt cx="7780337" cy="1744594"/>
            </a:xfrm>
          </p:grpSpPr>
          <p:sp>
            <p:nvSpPr>
              <p:cNvPr id="8204" name="TextBox 18"/>
              <p:cNvSpPr txBox="1">
                <a:spLocks noChangeArrowheads="1"/>
              </p:cNvSpPr>
              <p:nvPr/>
            </p:nvSpPr>
            <p:spPr bwMode="auto">
              <a:xfrm>
                <a:off x="863600" y="4305538"/>
                <a:ext cx="7696200" cy="461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chemeClr val="tx1"/>
                    </a:solidFill>
                  </a:rPr>
                  <a:t>同时                  ，且              的任何聚点是</a:t>
                </a:r>
                <a:r>
                  <a:rPr lang="zh-CN" altLang="en-US" b="1">
                    <a:solidFill>
                      <a:srgbClr val="7030A0"/>
                    </a:solidFill>
                  </a:rPr>
                  <a:t>原始问题的解</a:t>
                </a:r>
                <a:r>
                  <a:rPr lang="en-US" altLang="zh-CN" b="1">
                    <a:solidFill>
                      <a:schemeClr val="tx1"/>
                    </a:solidFill>
                  </a:rPr>
                  <a:t>.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820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1389" y="3022669"/>
                <a:ext cx="2466354" cy="409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6" name="Picture 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463" y="3858898"/>
                <a:ext cx="1608137" cy="448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7" name="Picture 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3375" y="4321415"/>
                <a:ext cx="1314450" cy="400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208" name="Picture 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3463" y="4307126"/>
                <a:ext cx="981075" cy="428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9" name="TextBox 11"/>
              <p:cNvSpPr txBox="1">
                <a:spLocks noChangeArrowheads="1"/>
              </p:cNvSpPr>
              <p:nvPr/>
            </p:nvSpPr>
            <p:spPr bwMode="auto">
              <a:xfrm>
                <a:off x="3327400" y="3035300"/>
                <a:ext cx="1841500" cy="461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单调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递增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</a:p>
            </p:txBody>
          </p:sp>
          <p:sp>
            <p:nvSpPr>
              <p:cNvPr id="8210" name="TextBox 43"/>
              <p:cNvSpPr txBox="1">
                <a:spLocks noChangeArrowheads="1"/>
              </p:cNvSpPr>
              <p:nvPr/>
            </p:nvSpPr>
            <p:spPr bwMode="auto">
              <a:xfrm>
                <a:off x="2387600" y="3860800"/>
                <a:ext cx="1765300" cy="461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单调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递增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，</a:t>
                </a:r>
              </a:p>
            </p:txBody>
          </p:sp>
          <p:sp>
            <p:nvSpPr>
              <p:cNvPr id="8211" name="TextBox 44"/>
              <p:cNvSpPr txBox="1">
                <a:spLocks noChangeArrowheads="1"/>
              </p:cNvSpPr>
              <p:nvPr/>
            </p:nvSpPr>
            <p:spPr bwMode="auto">
              <a:xfrm>
                <a:off x="2984500" y="3454400"/>
                <a:ext cx="1765300" cy="461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b="1" dirty="0">
                    <a:solidFill>
                      <a:schemeClr val="tx1"/>
                    </a:solidFill>
                  </a:rPr>
                  <a:t>单调</a:t>
                </a:r>
                <a:r>
                  <a:rPr lang="zh-CN" altLang="en-US" b="1" dirty="0">
                    <a:solidFill>
                      <a:srgbClr val="7030A0"/>
                    </a:solidFill>
                  </a:rPr>
                  <a:t>递减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197" name="组合 19"/>
          <p:cNvGrpSpPr>
            <a:grpSpLocks/>
          </p:cNvGrpSpPr>
          <p:nvPr/>
        </p:nvGrpSpPr>
        <p:grpSpPr bwMode="auto">
          <a:xfrm>
            <a:off x="6489700" y="2019300"/>
            <a:ext cx="2565400" cy="461963"/>
            <a:chOff x="6426200" y="2019300"/>
            <a:chExt cx="2565400" cy="461725"/>
          </a:xfrm>
        </p:grpSpPr>
        <p:sp>
          <p:nvSpPr>
            <p:cNvPr id="8200" name="TextBox 8"/>
            <p:cNvSpPr txBox="1">
              <a:spLocks noChangeArrowheads="1"/>
            </p:cNvSpPr>
            <p:nvPr/>
          </p:nvSpPr>
          <p:spPr bwMode="auto">
            <a:xfrm>
              <a:off x="6426200" y="2019300"/>
              <a:ext cx="2565400" cy="46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chemeClr val="tx1"/>
                  </a:solidFill>
                </a:rPr>
                <a:t>若                ，则</a:t>
              </a:r>
            </a:p>
          </p:txBody>
        </p:sp>
        <p:pic>
          <p:nvPicPr>
            <p:cNvPr id="8201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263" y="2038351"/>
              <a:ext cx="1209675" cy="419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Rectangle 17"/>
          <p:cNvSpPr>
            <a:spLocks noChangeArrowheads="1"/>
          </p:cNvSpPr>
          <p:nvPr/>
        </p:nvSpPr>
        <p:spPr bwMode="auto">
          <a:xfrm>
            <a:off x="723900" y="2033588"/>
            <a:ext cx="61452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/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假设每次得到无约束极小化问题的</a:t>
            </a:r>
            <a:r>
              <a:rPr lang="zh-CN" altLang="en-US" sz="22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全局</a:t>
            </a: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极小点</a:t>
            </a:r>
            <a:r>
              <a:rPr lang="en-US" altLang="zh-CN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. </a:t>
            </a:r>
            <a:endParaRPr lang="zh-CN" altLang="en-US" sz="2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11200" y="4559300"/>
            <a:ext cx="7581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注意，结论</a:t>
            </a:r>
            <a:r>
              <a:rPr lang="en-US" altLang="zh-CN" b="1">
                <a:solidFill>
                  <a:schemeClr val="tx1"/>
                </a:solidFill>
                <a:sym typeface="Wingdings" pitchFamily="2" charset="2"/>
              </a:rPr>
              <a:t>(ii)</a:t>
            </a:r>
            <a:r>
              <a:rPr lang="zh-CN" altLang="en-US" b="1">
                <a:solidFill>
                  <a:schemeClr val="tx1"/>
                </a:solidFill>
                <a:sym typeface="Wingdings" pitchFamily="2" charset="2"/>
              </a:rPr>
              <a:t>表明</a:t>
            </a:r>
            <a:r>
              <a:rPr lang="en-US" altLang="zh-CN" b="1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x</a:t>
            </a:r>
            <a:r>
              <a:rPr lang="en-US" altLang="zh-CN" b="1" baseline="30000">
                <a:solidFill>
                  <a:schemeClr val="tx1"/>
                </a:solidFill>
              </a:rPr>
              <a:t>(</a:t>
            </a:r>
            <a:r>
              <a:rPr lang="en-US" altLang="zh-CN" b="1" i="1" baseline="30000">
                <a:solidFill>
                  <a:schemeClr val="tx1"/>
                </a:solidFill>
              </a:rPr>
              <a:t>k</a:t>
            </a:r>
            <a:r>
              <a:rPr lang="en-US" altLang="zh-CN" b="1" baseline="30000">
                <a:solidFill>
                  <a:schemeClr val="tx1"/>
                </a:solidFill>
              </a:rPr>
              <a:t>)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是从</a:t>
            </a:r>
            <a:r>
              <a:rPr lang="zh-CN" altLang="en-US" b="1">
                <a:solidFill>
                  <a:srgbClr val="7030A0"/>
                </a:solidFill>
              </a:rPr>
              <a:t>可行域外</a:t>
            </a:r>
            <a:r>
              <a:rPr lang="zh-CN" altLang="en-US" b="1">
                <a:solidFill>
                  <a:schemeClr val="tx1"/>
                </a:solidFill>
              </a:rPr>
              <a:t>接近原问题的解，因此也是</a:t>
            </a:r>
            <a:r>
              <a:rPr lang="zh-CN" altLang="en-US" b="1">
                <a:solidFill>
                  <a:srgbClr val="7030A0"/>
                </a:solidFill>
              </a:rPr>
              <a:t>外部罚函数</a:t>
            </a:r>
            <a:r>
              <a:rPr lang="en-US" altLang="zh-CN" b="1">
                <a:solidFill>
                  <a:schemeClr val="tx1"/>
                </a:solidFill>
              </a:rPr>
              <a:t>(exterior penalty function).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4)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sp>
        <p:nvSpPr>
          <p:cNvPr id="9219" name="TextBox 23"/>
          <p:cNvSpPr txBox="1">
            <a:spLocks noChangeArrowheads="1"/>
          </p:cNvSpPr>
          <p:nvPr/>
        </p:nvSpPr>
        <p:spPr bwMode="auto">
          <a:xfrm>
            <a:off x="698500" y="2006600"/>
            <a:ext cx="810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</a:rPr>
              <a:t>若                时，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是序列的一个聚点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dirty="0"/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A</a:t>
            </a:r>
            <a:r>
              <a:rPr lang="en-US" altLang="zh-CN" b="1" dirty="0">
                <a:solidFill>
                  <a:schemeClr val="tx1"/>
                </a:solidFill>
              </a:rPr>
              <a:t>*</a:t>
            </a:r>
            <a:r>
              <a:rPr lang="zh-CN" altLang="en-US" b="1" dirty="0">
                <a:solidFill>
                  <a:schemeClr val="tx1"/>
                </a:solidFill>
              </a:rPr>
              <a:t>的秩是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 则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en-US" altLang="zh-CN" b="1" dirty="0">
                <a:solidFill>
                  <a:schemeClr val="tx1"/>
                </a:solidFill>
              </a:rPr>
              <a:t>* </a:t>
            </a:r>
            <a:r>
              <a:rPr lang="zh-CN" altLang="en-US" b="1" dirty="0">
                <a:solidFill>
                  <a:schemeClr val="tx1"/>
                </a:solidFill>
              </a:rPr>
              <a:t>是</a:t>
            </a:r>
            <a:r>
              <a:rPr lang="zh-CN" altLang="en-US" b="1" dirty="0">
                <a:solidFill>
                  <a:srgbClr val="7030A0"/>
                </a:solidFill>
              </a:rPr>
              <a:t>原始问题的</a:t>
            </a:r>
            <a:r>
              <a:rPr lang="en-US" altLang="zh-CN" b="1" dirty="0">
                <a:solidFill>
                  <a:srgbClr val="7030A0"/>
                </a:solidFill>
              </a:rPr>
              <a:t>KKT</a:t>
            </a:r>
            <a:r>
              <a:rPr lang="zh-CN" altLang="en-US" b="1" dirty="0">
                <a:solidFill>
                  <a:srgbClr val="7030A0"/>
                </a:solidFill>
              </a:rPr>
              <a:t>点</a:t>
            </a:r>
            <a:r>
              <a:rPr lang="zh-CN" altLang="en-US" b="1" dirty="0">
                <a:solidFill>
                  <a:schemeClr val="tx1"/>
                </a:solidFill>
              </a:rPr>
              <a:t>，并且有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2025650"/>
            <a:ext cx="12096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38"/>
          <p:cNvSpPr txBox="1">
            <a:spLocks noChangeArrowheads="1"/>
          </p:cNvSpPr>
          <p:nvPr/>
        </p:nvSpPr>
        <p:spPr bwMode="auto">
          <a:xfrm>
            <a:off x="711200" y="4279900"/>
            <a:ext cx="546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若在               处二阶充分条件成立，则</a:t>
            </a:r>
            <a:r>
              <a:rPr lang="zh-CN" altLang="en-US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92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327525"/>
            <a:ext cx="10096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TextBox 25"/>
          <p:cNvSpPr txBox="1">
            <a:spLocks noChangeArrowheads="1"/>
          </p:cNvSpPr>
          <p:nvPr/>
        </p:nvSpPr>
        <p:spPr bwMode="auto">
          <a:xfrm>
            <a:off x="647700" y="56769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chemeClr val="tx1"/>
                </a:solidFill>
              </a:rPr>
              <a:t>其中                                </a:t>
            </a:r>
            <a:r>
              <a:rPr lang="en-US" altLang="zh-CN" b="1">
                <a:solidFill>
                  <a:schemeClr val="tx1"/>
                </a:solidFill>
              </a:rPr>
              <a:t>,</a:t>
            </a:r>
            <a:r>
              <a:rPr lang="zh-CN" altLang="en-US" b="1">
                <a:solidFill>
                  <a:schemeClr val="tx1"/>
                </a:solidFill>
              </a:rPr>
              <a:t> </a:t>
            </a:r>
            <a:r>
              <a:rPr lang="en-US" altLang="zh-CN" b="1" i="1">
                <a:solidFill>
                  <a:schemeClr val="tx1"/>
                </a:solidFill>
              </a:rPr>
              <a:t>T</a:t>
            </a:r>
            <a:r>
              <a:rPr lang="en-US" altLang="zh-CN" b="1">
                <a:solidFill>
                  <a:schemeClr val="tx1"/>
                </a:solidFill>
              </a:rPr>
              <a:t>* </a:t>
            </a:r>
            <a:r>
              <a:rPr lang="zh-CN" altLang="en-US" b="1">
                <a:solidFill>
                  <a:schemeClr val="tx1"/>
                </a:solidFill>
              </a:rPr>
              <a:t>定义 为</a:t>
            </a:r>
          </a:p>
        </p:txBody>
      </p:sp>
      <p:sp>
        <p:nvSpPr>
          <p:cNvPr id="9224" name="矩形 29"/>
          <p:cNvSpPr>
            <a:spLocks noChangeArrowheads="1"/>
          </p:cNvSpPr>
          <p:nvPr/>
        </p:nvSpPr>
        <p:spPr bwMode="auto">
          <a:xfrm>
            <a:off x="688975" y="1636713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0070C0"/>
                </a:solidFill>
              </a:rPr>
              <a:t>定理</a:t>
            </a:r>
            <a:r>
              <a:rPr lang="en-US" altLang="zh-CN" b="1">
                <a:solidFill>
                  <a:srgbClr val="0070C0"/>
                </a:solidFill>
              </a:rPr>
              <a:t>(</a:t>
            </a:r>
            <a:r>
              <a:rPr lang="zh-CN" altLang="en-US" b="1">
                <a:solidFill>
                  <a:srgbClr val="0070C0"/>
                </a:solidFill>
              </a:rPr>
              <a:t>性质和收敛性</a:t>
            </a:r>
            <a:r>
              <a:rPr lang="en-US" altLang="zh-CN" b="1">
                <a:solidFill>
                  <a:srgbClr val="0070C0"/>
                </a:solidFill>
              </a:rPr>
              <a:t>).</a:t>
            </a:r>
          </a:p>
        </p:txBody>
      </p:sp>
      <p:pic>
        <p:nvPicPr>
          <p:cNvPr id="9225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1111250"/>
            <a:ext cx="429418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6" name="Text Box 19"/>
          <p:cNvSpPr txBox="1">
            <a:spLocks noChangeArrowheads="1"/>
          </p:cNvSpPr>
          <p:nvPr/>
        </p:nvSpPr>
        <p:spPr bwMode="auto">
          <a:xfrm>
            <a:off x="723900" y="1168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70C0"/>
                </a:solidFill>
              </a:rPr>
              <a:t>Lagrange</a:t>
            </a:r>
            <a:r>
              <a:rPr lang="zh-CN" altLang="en-US" b="1">
                <a:solidFill>
                  <a:srgbClr val="0070C0"/>
                </a:solidFill>
              </a:rPr>
              <a:t>乘子的估计：</a:t>
            </a:r>
          </a:p>
        </p:txBody>
      </p:sp>
      <p:sp>
        <p:nvSpPr>
          <p:cNvPr id="9227" name="Rectangle 20"/>
          <p:cNvSpPr>
            <a:spLocks noChangeArrowheads="1"/>
          </p:cNvSpPr>
          <p:nvPr/>
        </p:nvSpPr>
        <p:spPr bwMode="auto">
          <a:xfrm>
            <a:off x="3657600" y="1620838"/>
            <a:ext cx="490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eaLnBrk="0" hangingPunct="0"/>
            <a:r>
              <a:rPr lang="zh-CN" altLang="en-US" b="1" dirty="0">
                <a:solidFill>
                  <a:schemeClr val="tx1"/>
                </a:solidFill>
              </a:rPr>
              <a:t>假设每次得到无约束问题的</a:t>
            </a:r>
            <a:r>
              <a:rPr lang="zh-CN" altLang="en-US" b="1" dirty="0">
                <a:solidFill>
                  <a:srgbClr val="7030A0"/>
                </a:solidFill>
              </a:rPr>
              <a:t>局部</a:t>
            </a:r>
            <a:r>
              <a:rPr lang="zh-CN" altLang="en-US" b="1" dirty="0">
                <a:solidFill>
                  <a:schemeClr val="tx1"/>
                </a:solidFill>
              </a:rPr>
              <a:t>解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9228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687888"/>
            <a:ext cx="59721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5497513"/>
            <a:ext cx="3586162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2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2867025"/>
            <a:ext cx="494347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5700713"/>
            <a:ext cx="257810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40300" y="2831455"/>
                <a:ext cx="3860800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=[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,⋯,</m:t>
                      </m:r>
                      <m:r>
                        <a:rPr lang="en-US" altLang="zh-CN" b="1" i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𝛁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00" y="2831455"/>
                <a:ext cx="3860800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94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144588"/>
            <a:ext cx="5534025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3600" b="1">
                <a:solidFill>
                  <a:srgbClr val="0070C0"/>
                </a:solidFill>
                <a:ea typeface="大黑体"/>
                <a:cs typeface="大黑体"/>
              </a:rPr>
              <a:t>Courant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二次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)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罚函数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(</a:t>
            </a:r>
            <a:r>
              <a:rPr lang="zh-CN" altLang="en-US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续</a:t>
            </a:r>
            <a:r>
              <a:rPr lang="en-US" altLang="zh-CN" sz="3600" b="1">
                <a:solidFill>
                  <a:srgbClr val="0070C0"/>
                </a:solidFill>
                <a:latin typeface="大黑体"/>
                <a:ea typeface="大黑体"/>
                <a:cs typeface="大黑体"/>
              </a:rPr>
              <a:t>5)</a:t>
            </a:r>
            <a:endParaRPr lang="zh-CN" altLang="en-US" sz="3600" b="1">
              <a:solidFill>
                <a:srgbClr val="0070C0"/>
              </a:solidFill>
              <a:latin typeface="大黑体"/>
              <a:ea typeface="大黑体"/>
              <a:cs typeface="大黑体"/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054100" y="2120900"/>
            <a:ext cx="5640388" cy="457200"/>
            <a:chOff x="1054100" y="2120900"/>
            <a:chExt cx="5640388" cy="457200"/>
          </a:xfrm>
          <a:solidFill>
            <a:srgbClr val="92D050">
              <a:alpha val="53000"/>
            </a:srgbClr>
          </a:solidFill>
        </p:grpSpPr>
        <p:pic>
          <p:nvPicPr>
            <p:cNvPr id="10254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2168525"/>
              <a:ext cx="4498975" cy="376238"/>
            </a:xfrm>
            <a:prstGeom prst="rect">
              <a:avLst/>
            </a:prstGeom>
            <a:grpFill/>
            <a:ln w="22225" cmpd="dbl">
              <a:solidFill>
                <a:srgbClr val="C00000"/>
              </a:solidFill>
              <a:miter lim="800000"/>
              <a:headEnd/>
              <a:tailEnd/>
            </a:ln>
            <a:extLst/>
          </p:spPr>
        </p:pic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054100" y="2120900"/>
              <a:ext cx="1130300" cy="457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7030A0"/>
                  </a:solidFill>
                </a:rPr>
                <a:t>事实：</a:t>
              </a:r>
            </a:p>
          </p:txBody>
        </p:sp>
      </p:grpSp>
      <p:pic>
        <p:nvPicPr>
          <p:cNvPr id="2562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86225"/>
            <a:ext cx="5334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2671763"/>
            <a:ext cx="6102350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3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4799013"/>
            <a:ext cx="4038600" cy="87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8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3305175"/>
            <a:ext cx="3405187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4" name="Picture 2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5832475"/>
            <a:ext cx="78263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38900" y="3054350"/>
            <a:ext cx="2260600" cy="457200"/>
            <a:chOff x="4152" y="1436"/>
            <a:chExt cx="1424" cy="288"/>
          </a:xfrm>
        </p:grpSpPr>
        <p:sp>
          <p:nvSpPr>
            <p:cNvPr id="10252" name="Text Box 7"/>
            <p:cNvSpPr txBox="1">
              <a:spLocks noChangeArrowheads="1"/>
            </p:cNvSpPr>
            <p:nvPr/>
          </p:nvSpPr>
          <p:spPr bwMode="auto">
            <a:xfrm>
              <a:off x="4152" y="1436"/>
              <a:ext cx="1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zh-CN" altLang="en-US" b="1">
                  <a:solidFill>
                    <a:schemeClr val="tx1"/>
                  </a:solidFill>
                </a:rPr>
                <a:t>是</a:t>
              </a:r>
              <a:r>
                <a:rPr lang="zh-CN" altLang="en-US" b="1">
                  <a:solidFill>
                    <a:srgbClr val="7030A0"/>
                  </a:solidFill>
                </a:rPr>
                <a:t>罚参数</a:t>
              </a:r>
            </a:p>
          </p:txBody>
        </p:sp>
        <p:pic>
          <p:nvPicPr>
            <p:cNvPr id="10253" name="Picture 2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" y="1513"/>
              <a:ext cx="552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727825" y="2120900"/>
            <a:ext cx="1450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/>
              <a:t>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12221</TotalTime>
  <Words>2748</Words>
  <Application>Microsoft Office PowerPoint</Application>
  <PresentationFormat>全屏显示(4:3)</PresentationFormat>
  <Paragraphs>331</Paragraphs>
  <Slides>49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Equation</vt:lpstr>
      <vt:lpstr>约束优化：非线性约束规划    Constrained Optimization:  Nonlinearly Constrained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交替方向乘子法 Alternating Direction Method of Multipliers </vt:lpstr>
      <vt:lpstr>PowerPoint 演示文稿</vt:lpstr>
      <vt:lpstr>PowerPoint 演示文稿</vt:lpstr>
      <vt:lpstr>一类凸优化问题与乘子法</vt:lpstr>
      <vt:lpstr>交替方向乘子法</vt:lpstr>
      <vt:lpstr>LASSO问题的交替方向乘子法</vt:lpstr>
      <vt:lpstr>软阈值算子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1679</cp:revision>
  <dcterms:created xsi:type="dcterms:W3CDTF">1997-11-08T17:22:06Z</dcterms:created>
  <dcterms:modified xsi:type="dcterms:W3CDTF">2021-09-14T00:44:11Z</dcterms:modified>
</cp:coreProperties>
</file>