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56" r:id="rId3"/>
    <p:sldId id="261" r:id="rId4"/>
    <p:sldId id="262" r:id="rId5"/>
    <p:sldId id="263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922" autoAdjust="0"/>
  </p:normalViewPr>
  <p:slideViewPr>
    <p:cSldViewPr>
      <p:cViewPr>
        <p:scale>
          <a:sx n="80" d="100"/>
          <a:sy n="80" d="100"/>
        </p:scale>
        <p:origin x="-514" y="-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53142-0C93-452E-B5D0-BFF58E74AF85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5D743-3F00-4E12-A8BF-BE828ECDBD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5D743-3F00-4E12-A8BF-BE828ECDBD7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5D743-3F00-4E12-A8BF-BE828ECDBD7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5D743-3F00-4E12-A8BF-BE828ECDBD7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5D743-3F00-4E12-A8BF-BE828ECDBD7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7916-685C-44EA-9CE8-CDA9F1E92527}" type="datetime1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19F7-5CB7-4172-8AEF-888F6AC8ADB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7" descr="未命名"/>
          <p:cNvPicPr preferRelativeResize="0"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4925" y="7938"/>
            <a:ext cx="13684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43DD-FF93-4479-8096-F2F39276B690}" type="datetime1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19F7-5CB7-4172-8AEF-888F6AC8AD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9C77-0302-4CAD-BD42-30E3CF52FC50}" type="datetime1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19F7-5CB7-4172-8AEF-888F6AC8AD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24BF-0AF3-4BAB-81BA-3EC04A8D52E4}" type="datetime1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19F7-5CB7-4172-8AEF-888F6AC8AD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9C99-07EB-44E7-8BE8-EE0A4FEA73A7}" type="datetime1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19F7-5CB7-4172-8AEF-888F6AC8AD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3F1F-985B-4AB5-ADE0-BE7DE970AA64}" type="datetime1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19F7-5CB7-4172-8AEF-888F6AC8AD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27E7-B54D-4095-BB1A-E451BA5B43D2}" type="datetime1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19F7-5CB7-4172-8AEF-888F6AC8AD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BE1A-7141-471C-A760-E3B2D67C2DF4}" type="datetime1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19F7-5CB7-4172-8AEF-888F6AC8AD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DCF9-5795-42EA-88E2-762F4C748995}" type="datetime1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19F7-5CB7-4172-8AEF-888F6AC8ADB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17" descr="未命名"/>
          <p:cNvPicPr preferRelativeResize="0"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4925" y="7938"/>
            <a:ext cx="13684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3D00-6545-48EF-AF08-D3B5228FFFC7}" type="datetime1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19F7-5CB7-4172-8AEF-888F6AC8AD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E925-3900-4A95-B071-401A45A73AEB}" type="datetime1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19F7-5CB7-4172-8AEF-888F6AC8AD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65FA1-5EFF-403A-97D6-F6B431941034}" type="datetime1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419F7-5CB7-4172-8AEF-888F6AC8AD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zim.hu/~szia/cddemo/edemo0.htm" TargetMode="External"/><Relationship Id="rId2" Type="http://schemas.openxmlformats.org/officeDocument/2006/relationships/hyperlink" Target="http://www.enzim.hu/~szia/emanim/emanim.ht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4348" y="1857364"/>
            <a:ext cx="7572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雷达波的极化：动画演示</a:t>
            </a:r>
            <a:endParaRPr lang="zh-CN" altLang="en-US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67556" y="6357958"/>
            <a:ext cx="2133600" cy="365125"/>
          </a:xfrm>
        </p:spPr>
        <p:txBody>
          <a:bodyPr/>
          <a:lstStyle/>
          <a:p>
            <a:fld id="{CD3419F7-5CB7-4172-8AEF-888F6AC8ADBB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14546" y="4572008"/>
            <a:ext cx="5286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北京航空航天大学： 许小剑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2016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月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圆角矩形 86"/>
          <p:cNvSpPr/>
          <p:nvPr/>
        </p:nvSpPr>
        <p:spPr>
          <a:xfrm>
            <a:off x="4572000" y="1357298"/>
            <a:ext cx="4357718" cy="52864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角矩形 85"/>
          <p:cNvSpPr/>
          <p:nvPr/>
        </p:nvSpPr>
        <p:spPr>
          <a:xfrm>
            <a:off x="214282" y="1357298"/>
            <a:ext cx="4214842" cy="52864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C:\Users\Administrator\Desktop\EM Wave an imation\HH_pol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71612"/>
            <a:ext cx="3352823" cy="2357454"/>
          </a:xfrm>
          <a:prstGeom prst="rect">
            <a:avLst/>
          </a:prstGeom>
          <a:noFill/>
        </p:spPr>
      </p:pic>
      <p:pic>
        <p:nvPicPr>
          <p:cNvPr id="1029" name="Picture 5" descr="C:\Users\Administrator\Desktop\EM Wave an imation\HH_pol2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4000519"/>
            <a:ext cx="2143125" cy="2143125"/>
          </a:xfrm>
          <a:prstGeom prst="rect">
            <a:avLst/>
          </a:prstGeom>
          <a:noFill/>
        </p:spPr>
      </p:pic>
      <p:grpSp>
        <p:nvGrpSpPr>
          <p:cNvPr id="68" name="组合 67"/>
          <p:cNvGrpSpPr/>
          <p:nvPr/>
        </p:nvGrpSpPr>
        <p:grpSpPr>
          <a:xfrm>
            <a:off x="3428992" y="4714899"/>
            <a:ext cx="642942" cy="369332"/>
            <a:chOff x="3428992" y="4214818"/>
            <a:chExt cx="642942" cy="369332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3428992" y="4570420"/>
              <a:ext cx="500066" cy="15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714744" y="4214818"/>
              <a:ext cx="3571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  <a:endParaRPr lang="zh-CN" alt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928926" y="3857643"/>
            <a:ext cx="285752" cy="642942"/>
            <a:chOff x="2928926" y="3357562"/>
            <a:chExt cx="285752" cy="642942"/>
          </a:xfrm>
        </p:grpSpPr>
        <p:cxnSp>
          <p:nvCxnSpPr>
            <p:cNvPr id="25" name="直接箭头连接符 24"/>
            <p:cNvCxnSpPr/>
            <p:nvPr/>
          </p:nvCxnSpPr>
          <p:spPr>
            <a:xfrm rot="5400000" flipH="1" flipV="1">
              <a:off x="2679687" y="3749677"/>
              <a:ext cx="500066" cy="15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928926" y="3357562"/>
              <a:ext cx="28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224202" y="1928802"/>
            <a:ext cx="857256" cy="1000132"/>
            <a:chOff x="3214678" y="1285860"/>
            <a:chExt cx="857256" cy="1000132"/>
          </a:xfrm>
        </p:grpSpPr>
        <p:cxnSp>
          <p:nvCxnSpPr>
            <p:cNvPr id="60" name="直接箭头连接符 59"/>
            <p:cNvCxnSpPr/>
            <p:nvPr/>
          </p:nvCxnSpPr>
          <p:spPr>
            <a:xfrm>
              <a:off x="3357554" y="2071678"/>
              <a:ext cx="500066" cy="7143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rot="5400000" flipH="1" flipV="1">
              <a:off x="3108315" y="1820851"/>
              <a:ext cx="500066" cy="15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 flipV="1">
              <a:off x="3357554" y="1857364"/>
              <a:ext cx="428628" cy="21431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714744" y="1571612"/>
              <a:ext cx="3571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  <a:endParaRPr lang="zh-CN" alt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14678" y="1285860"/>
              <a:ext cx="28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86182" y="1916660"/>
              <a:ext cx="28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zh-CN" alt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030" name="Picture 6" descr="C:\Users\Administrator\Desktop\EM Wave an imation\VV_pol_2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4000504"/>
            <a:ext cx="2143125" cy="2143125"/>
          </a:xfrm>
          <a:prstGeom prst="rect">
            <a:avLst/>
          </a:prstGeom>
          <a:noFill/>
        </p:spPr>
      </p:pic>
      <p:pic>
        <p:nvPicPr>
          <p:cNvPr id="1031" name="Picture 7" descr="C:\Users\Administrator\Desktop\EM Wave an imation\VV_pol_1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7" y="1571612"/>
            <a:ext cx="3352823" cy="2357454"/>
          </a:xfrm>
          <a:prstGeom prst="rect">
            <a:avLst/>
          </a:prstGeom>
          <a:noFill/>
        </p:spPr>
      </p:pic>
      <p:grpSp>
        <p:nvGrpSpPr>
          <p:cNvPr id="71" name="组合 70"/>
          <p:cNvGrpSpPr/>
          <p:nvPr/>
        </p:nvGrpSpPr>
        <p:grpSpPr>
          <a:xfrm>
            <a:off x="7429520" y="2000240"/>
            <a:ext cx="857256" cy="1000132"/>
            <a:chOff x="3214678" y="1285860"/>
            <a:chExt cx="857256" cy="1000132"/>
          </a:xfrm>
        </p:grpSpPr>
        <p:cxnSp>
          <p:nvCxnSpPr>
            <p:cNvPr id="72" name="直接箭头连接符 71"/>
            <p:cNvCxnSpPr/>
            <p:nvPr/>
          </p:nvCxnSpPr>
          <p:spPr>
            <a:xfrm>
              <a:off x="3357554" y="2071678"/>
              <a:ext cx="500066" cy="7143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 rot="5400000" flipH="1" flipV="1">
              <a:off x="3108315" y="1820851"/>
              <a:ext cx="500066" cy="15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V="1">
              <a:off x="3357554" y="1857364"/>
              <a:ext cx="428628" cy="21431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3714744" y="1571612"/>
              <a:ext cx="3571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  <a:endParaRPr lang="zh-CN" alt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14678" y="1285860"/>
              <a:ext cx="28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86182" y="1916660"/>
              <a:ext cx="28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zh-CN" alt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7786710" y="4714884"/>
            <a:ext cx="642942" cy="369332"/>
            <a:chOff x="3428992" y="4214818"/>
            <a:chExt cx="642942" cy="369332"/>
          </a:xfrm>
        </p:grpSpPr>
        <p:cxnSp>
          <p:nvCxnSpPr>
            <p:cNvPr id="79" name="直接箭头连接符 78"/>
            <p:cNvCxnSpPr/>
            <p:nvPr/>
          </p:nvCxnSpPr>
          <p:spPr>
            <a:xfrm>
              <a:off x="3428992" y="4570420"/>
              <a:ext cx="500066" cy="15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714744" y="4214818"/>
              <a:ext cx="3571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  <a:endParaRPr lang="zh-CN" alt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7286644" y="3857628"/>
            <a:ext cx="285752" cy="642942"/>
            <a:chOff x="2928926" y="3357562"/>
            <a:chExt cx="285752" cy="642942"/>
          </a:xfrm>
        </p:grpSpPr>
        <p:cxnSp>
          <p:nvCxnSpPr>
            <p:cNvPr id="82" name="直接箭头连接符 81"/>
            <p:cNvCxnSpPr/>
            <p:nvPr/>
          </p:nvCxnSpPr>
          <p:spPr>
            <a:xfrm rot="5400000" flipH="1" flipV="1">
              <a:off x="2679687" y="3749677"/>
              <a:ext cx="500066" cy="15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928926" y="3357562"/>
              <a:ext cx="28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428596" y="6215082"/>
            <a:ext cx="3857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水平极化：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永远在一个水平平面内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000628" y="6215082"/>
            <a:ext cx="3643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垂直极化：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永远在一个垂直平面内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28794" y="357166"/>
            <a:ext cx="5072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雷达波的极化、极化合成与分解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---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线极化</a:t>
            </a:r>
            <a:endParaRPr lang="zh-CN" altLang="en-US" sz="2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42910" y="4429132"/>
            <a:ext cx="500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电场矢量</a:t>
            </a:r>
            <a:endParaRPr lang="zh-CN" altLang="en-US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857752" y="4500570"/>
            <a:ext cx="500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电场矢量</a:t>
            </a:r>
            <a:endParaRPr lang="zh-CN" altLang="en-US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1" name="灯片编号占位符 90"/>
          <p:cNvSpPr>
            <a:spLocks noGrp="1"/>
          </p:cNvSpPr>
          <p:nvPr>
            <p:ph type="sldNum" sz="quarter" idx="12"/>
          </p:nvPr>
        </p:nvSpPr>
        <p:spPr>
          <a:xfrm>
            <a:off x="6867556" y="6421461"/>
            <a:ext cx="2133600" cy="365125"/>
          </a:xfrm>
        </p:spPr>
        <p:txBody>
          <a:bodyPr/>
          <a:lstStyle/>
          <a:p>
            <a:fld id="{CD3419F7-5CB7-4172-8AEF-888F6AC8ADB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圆角矩形 86"/>
          <p:cNvSpPr/>
          <p:nvPr/>
        </p:nvSpPr>
        <p:spPr>
          <a:xfrm>
            <a:off x="4572000" y="1357298"/>
            <a:ext cx="4357718" cy="52864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 descr="C:\Users\Administrator\Desktop\EM Wave an imation\Cir_pol_c2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51" y="4000519"/>
            <a:ext cx="2143125" cy="2143125"/>
          </a:xfrm>
          <a:prstGeom prst="rect">
            <a:avLst/>
          </a:prstGeom>
          <a:noFill/>
        </p:spPr>
      </p:pic>
      <p:pic>
        <p:nvPicPr>
          <p:cNvPr id="2053" name="Picture 5" descr="C:\Users\Administrator\Desktop\EM Wave an imation\Cir_pol_c1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4461" y="1643050"/>
            <a:ext cx="3251223" cy="2286016"/>
          </a:xfrm>
          <a:prstGeom prst="rect">
            <a:avLst/>
          </a:prstGeom>
          <a:noFill/>
        </p:spPr>
      </p:pic>
      <p:sp>
        <p:nvSpPr>
          <p:cNvPr id="86" name="圆角矩形 85"/>
          <p:cNvSpPr/>
          <p:nvPr/>
        </p:nvSpPr>
        <p:spPr>
          <a:xfrm>
            <a:off x="285720" y="1357298"/>
            <a:ext cx="4143404" cy="52864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C:\Users\Administrator\Desktop\EM Wave an imation\Cir_pol_1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1635251"/>
            <a:ext cx="3262314" cy="2293815"/>
          </a:xfrm>
          <a:prstGeom prst="rect">
            <a:avLst/>
          </a:prstGeom>
          <a:noFill/>
        </p:spPr>
      </p:pic>
      <p:pic>
        <p:nvPicPr>
          <p:cNvPr id="2050" name="Picture 2" descr="C:\Users\Administrator\Desktop\EM Wave an imation\Cir_pol_2.gif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85918" y="4000519"/>
            <a:ext cx="2143125" cy="2143125"/>
          </a:xfrm>
          <a:prstGeom prst="rect">
            <a:avLst/>
          </a:prstGeom>
          <a:noFill/>
        </p:spPr>
      </p:pic>
      <p:grpSp>
        <p:nvGrpSpPr>
          <p:cNvPr id="2" name="组合 67"/>
          <p:cNvGrpSpPr/>
          <p:nvPr/>
        </p:nvGrpSpPr>
        <p:grpSpPr>
          <a:xfrm>
            <a:off x="3428992" y="4714899"/>
            <a:ext cx="642942" cy="369332"/>
            <a:chOff x="3428992" y="4214818"/>
            <a:chExt cx="642942" cy="369332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3428992" y="4570420"/>
              <a:ext cx="500066" cy="15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714744" y="4214818"/>
              <a:ext cx="3571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  <a:endParaRPr lang="zh-CN" alt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组合 66"/>
          <p:cNvGrpSpPr/>
          <p:nvPr/>
        </p:nvGrpSpPr>
        <p:grpSpPr>
          <a:xfrm>
            <a:off x="2857488" y="3857628"/>
            <a:ext cx="285752" cy="642942"/>
            <a:chOff x="2928926" y="3357562"/>
            <a:chExt cx="285752" cy="642942"/>
          </a:xfrm>
        </p:grpSpPr>
        <p:cxnSp>
          <p:nvCxnSpPr>
            <p:cNvPr id="25" name="直接箭头连接符 24"/>
            <p:cNvCxnSpPr/>
            <p:nvPr/>
          </p:nvCxnSpPr>
          <p:spPr>
            <a:xfrm rot="5400000" flipH="1" flipV="1">
              <a:off x="2679687" y="3749677"/>
              <a:ext cx="500066" cy="15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928926" y="3357562"/>
              <a:ext cx="28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组合 58"/>
          <p:cNvGrpSpPr/>
          <p:nvPr/>
        </p:nvGrpSpPr>
        <p:grpSpPr>
          <a:xfrm>
            <a:off x="3224202" y="1928802"/>
            <a:ext cx="857256" cy="1000132"/>
            <a:chOff x="3214678" y="1285860"/>
            <a:chExt cx="857256" cy="1000132"/>
          </a:xfrm>
        </p:grpSpPr>
        <p:cxnSp>
          <p:nvCxnSpPr>
            <p:cNvPr id="60" name="直接箭头连接符 59"/>
            <p:cNvCxnSpPr/>
            <p:nvPr/>
          </p:nvCxnSpPr>
          <p:spPr>
            <a:xfrm>
              <a:off x="3357554" y="2071678"/>
              <a:ext cx="500066" cy="7143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rot="5400000" flipH="1" flipV="1">
              <a:off x="3108315" y="1820851"/>
              <a:ext cx="500066" cy="15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 flipV="1">
              <a:off x="3357554" y="1857364"/>
              <a:ext cx="428628" cy="21431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714744" y="1571612"/>
              <a:ext cx="3571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  <a:endParaRPr lang="zh-CN" alt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14678" y="1285860"/>
              <a:ext cx="28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86182" y="1916660"/>
              <a:ext cx="28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zh-CN" alt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组合 70"/>
          <p:cNvGrpSpPr/>
          <p:nvPr/>
        </p:nvGrpSpPr>
        <p:grpSpPr>
          <a:xfrm>
            <a:off x="7429520" y="2000240"/>
            <a:ext cx="857256" cy="1000132"/>
            <a:chOff x="3214678" y="1285860"/>
            <a:chExt cx="857256" cy="1000132"/>
          </a:xfrm>
        </p:grpSpPr>
        <p:cxnSp>
          <p:nvCxnSpPr>
            <p:cNvPr id="72" name="直接箭头连接符 71"/>
            <p:cNvCxnSpPr/>
            <p:nvPr/>
          </p:nvCxnSpPr>
          <p:spPr>
            <a:xfrm>
              <a:off x="3357554" y="2071678"/>
              <a:ext cx="500066" cy="7143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 rot="5400000" flipH="1" flipV="1">
              <a:off x="3108315" y="1820851"/>
              <a:ext cx="500066" cy="15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V="1">
              <a:off x="3357554" y="1857364"/>
              <a:ext cx="428628" cy="21431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3714744" y="1571612"/>
              <a:ext cx="3571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  <a:endParaRPr lang="zh-CN" alt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14678" y="1285860"/>
              <a:ext cx="28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86182" y="1916660"/>
              <a:ext cx="28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zh-CN" alt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组合 77"/>
          <p:cNvGrpSpPr/>
          <p:nvPr/>
        </p:nvGrpSpPr>
        <p:grpSpPr>
          <a:xfrm>
            <a:off x="7786710" y="4714884"/>
            <a:ext cx="642942" cy="369332"/>
            <a:chOff x="3428992" y="4214818"/>
            <a:chExt cx="642942" cy="369332"/>
          </a:xfrm>
        </p:grpSpPr>
        <p:cxnSp>
          <p:nvCxnSpPr>
            <p:cNvPr id="79" name="直接箭头连接符 78"/>
            <p:cNvCxnSpPr/>
            <p:nvPr/>
          </p:nvCxnSpPr>
          <p:spPr>
            <a:xfrm>
              <a:off x="3428992" y="4570420"/>
              <a:ext cx="500066" cy="15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714744" y="4214818"/>
              <a:ext cx="3571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  <a:endParaRPr lang="zh-CN" alt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组合 80"/>
          <p:cNvGrpSpPr/>
          <p:nvPr/>
        </p:nvGrpSpPr>
        <p:grpSpPr>
          <a:xfrm>
            <a:off x="7215206" y="3857628"/>
            <a:ext cx="285752" cy="642942"/>
            <a:chOff x="2928926" y="3357562"/>
            <a:chExt cx="285752" cy="642942"/>
          </a:xfrm>
        </p:grpSpPr>
        <p:cxnSp>
          <p:nvCxnSpPr>
            <p:cNvPr id="82" name="直接箭头连接符 81"/>
            <p:cNvCxnSpPr/>
            <p:nvPr/>
          </p:nvCxnSpPr>
          <p:spPr>
            <a:xfrm rot="5400000" flipH="1" flipV="1">
              <a:off x="2679687" y="3749677"/>
              <a:ext cx="500066" cy="15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928926" y="3357562"/>
              <a:ext cx="28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428596" y="6215082"/>
            <a:ext cx="392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左旋圆极化：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沿传播方向看符合左手法则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714876" y="6215082"/>
            <a:ext cx="4071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右旋圆极化：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沿传播方向看符合右手法则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2910" y="4429132"/>
            <a:ext cx="500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电场矢量</a:t>
            </a:r>
            <a:endParaRPr lang="zh-CN" altLang="en-US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29190" y="4500570"/>
            <a:ext cx="500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电场矢量</a:t>
            </a:r>
            <a:endParaRPr lang="zh-CN" altLang="en-US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28794" y="357166"/>
            <a:ext cx="5072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雷达波的极化、极化合成与分解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--- 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圆极化</a:t>
            </a:r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>
          <a:xfrm>
            <a:off x="6858016" y="6357958"/>
            <a:ext cx="2133600" cy="365125"/>
          </a:xfrm>
        </p:spPr>
        <p:txBody>
          <a:bodyPr/>
          <a:lstStyle/>
          <a:p>
            <a:fld id="{CD3419F7-5CB7-4172-8AEF-888F6AC8ADB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214282" y="1214422"/>
            <a:ext cx="4214842" cy="542928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9" name="Picture 7" descr="C:\Users\Administrator\Desktop\EM Wave an imation\Lin_Cir_pol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09" y="1371415"/>
            <a:ext cx="3352823" cy="2286016"/>
          </a:xfrm>
          <a:prstGeom prst="rect">
            <a:avLst/>
          </a:prstGeom>
          <a:noFill/>
        </p:spPr>
      </p:pic>
      <p:pic>
        <p:nvPicPr>
          <p:cNvPr id="3078" name="Picture 6" descr="C:\Users\Administrator\Desktop\EM Wave an imation\Lin_Cir_pol2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71" y="3728869"/>
            <a:ext cx="2143125" cy="2143125"/>
          </a:xfrm>
          <a:prstGeom prst="rect">
            <a:avLst/>
          </a:prstGeom>
          <a:noFill/>
        </p:spPr>
      </p:pic>
      <p:sp>
        <p:nvSpPr>
          <p:cNvPr id="87" name="圆角矩形 86"/>
          <p:cNvSpPr/>
          <p:nvPr/>
        </p:nvSpPr>
        <p:spPr>
          <a:xfrm>
            <a:off x="4572000" y="1214422"/>
            <a:ext cx="4286280" cy="550072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6" name="Picture 4" descr="C:\Users\Administrator\Desktop\EM Wave an imation\XX_pol_2.gif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3636" y="3728884"/>
            <a:ext cx="2143125" cy="2143125"/>
          </a:xfrm>
          <a:prstGeom prst="rect">
            <a:avLst/>
          </a:prstGeom>
          <a:noFill/>
        </p:spPr>
      </p:pic>
      <p:pic>
        <p:nvPicPr>
          <p:cNvPr id="3077" name="Picture 5" descr="C:\Users\Administrator\Desktop\EM Wave an imation\XX_pol_1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72066" y="1371415"/>
            <a:ext cx="3251223" cy="2286016"/>
          </a:xfrm>
          <a:prstGeom prst="rect">
            <a:avLst/>
          </a:prstGeom>
          <a:noFill/>
        </p:spPr>
      </p:pic>
      <p:grpSp>
        <p:nvGrpSpPr>
          <p:cNvPr id="2" name="组合 67"/>
          <p:cNvGrpSpPr/>
          <p:nvPr/>
        </p:nvGrpSpPr>
        <p:grpSpPr>
          <a:xfrm>
            <a:off x="3500430" y="4443264"/>
            <a:ext cx="642942" cy="369332"/>
            <a:chOff x="3428992" y="4214818"/>
            <a:chExt cx="642942" cy="369332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3428992" y="4570420"/>
              <a:ext cx="500066" cy="15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714744" y="4214818"/>
              <a:ext cx="3571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  <a:endParaRPr lang="zh-CN" alt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组合 66"/>
          <p:cNvGrpSpPr/>
          <p:nvPr/>
        </p:nvGrpSpPr>
        <p:grpSpPr>
          <a:xfrm>
            <a:off x="2928926" y="3585993"/>
            <a:ext cx="285752" cy="642942"/>
            <a:chOff x="2928926" y="3357562"/>
            <a:chExt cx="285752" cy="642942"/>
          </a:xfrm>
        </p:grpSpPr>
        <p:cxnSp>
          <p:nvCxnSpPr>
            <p:cNvPr id="25" name="直接箭头连接符 24"/>
            <p:cNvCxnSpPr/>
            <p:nvPr/>
          </p:nvCxnSpPr>
          <p:spPr>
            <a:xfrm rot="5400000" flipH="1" flipV="1">
              <a:off x="2679687" y="3749677"/>
              <a:ext cx="500066" cy="15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928926" y="3357562"/>
              <a:ext cx="28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组合 58"/>
          <p:cNvGrpSpPr/>
          <p:nvPr/>
        </p:nvGrpSpPr>
        <p:grpSpPr>
          <a:xfrm>
            <a:off x="3224202" y="1657167"/>
            <a:ext cx="857256" cy="1000132"/>
            <a:chOff x="3214678" y="1285860"/>
            <a:chExt cx="857256" cy="1000132"/>
          </a:xfrm>
        </p:grpSpPr>
        <p:cxnSp>
          <p:nvCxnSpPr>
            <p:cNvPr id="60" name="直接箭头连接符 59"/>
            <p:cNvCxnSpPr/>
            <p:nvPr/>
          </p:nvCxnSpPr>
          <p:spPr>
            <a:xfrm>
              <a:off x="3357554" y="2071678"/>
              <a:ext cx="500066" cy="7143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rot="5400000" flipH="1" flipV="1">
              <a:off x="3108315" y="1820851"/>
              <a:ext cx="500066" cy="15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 flipV="1">
              <a:off x="3357554" y="1857364"/>
              <a:ext cx="428628" cy="21431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714744" y="1571612"/>
              <a:ext cx="3571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  <a:endParaRPr lang="zh-CN" alt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14678" y="1285860"/>
              <a:ext cx="28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86182" y="1916660"/>
              <a:ext cx="28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zh-CN" alt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组合 70"/>
          <p:cNvGrpSpPr/>
          <p:nvPr/>
        </p:nvGrpSpPr>
        <p:grpSpPr>
          <a:xfrm>
            <a:off x="7429520" y="1728605"/>
            <a:ext cx="857256" cy="1000132"/>
            <a:chOff x="3214678" y="1285860"/>
            <a:chExt cx="857256" cy="1000132"/>
          </a:xfrm>
        </p:grpSpPr>
        <p:cxnSp>
          <p:nvCxnSpPr>
            <p:cNvPr id="72" name="直接箭头连接符 71"/>
            <p:cNvCxnSpPr/>
            <p:nvPr/>
          </p:nvCxnSpPr>
          <p:spPr>
            <a:xfrm>
              <a:off x="3357554" y="2071678"/>
              <a:ext cx="500066" cy="7143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 rot="5400000" flipH="1" flipV="1">
              <a:off x="3108315" y="1820851"/>
              <a:ext cx="500066" cy="15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V="1">
              <a:off x="3357554" y="1857364"/>
              <a:ext cx="428628" cy="21431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3714744" y="1571612"/>
              <a:ext cx="3571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  <a:endParaRPr lang="zh-CN" alt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14678" y="1285860"/>
              <a:ext cx="28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86182" y="1916660"/>
              <a:ext cx="28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zh-CN" alt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组合 77"/>
          <p:cNvGrpSpPr/>
          <p:nvPr/>
        </p:nvGrpSpPr>
        <p:grpSpPr>
          <a:xfrm>
            <a:off x="7786710" y="4443249"/>
            <a:ext cx="642942" cy="369332"/>
            <a:chOff x="3428992" y="4214818"/>
            <a:chExt cx="642942" cy="369332"/>
          </a:xfrm>
        </p:grpSpPr>
        <p:cxnSp>
          <p:nvCxnSpPr>
            <p:cNvPr id="79" name="直接箭头连接符 78"/>
            <p:cNvCxnSpPr/>
            <p:nvPr/>
          </p:nvCxnSpPr>
          <p:spPr>
            <a:xfrm>
              <a:off x="3428992" y="4570420"/>
              <a:ext cx="500066" cy="15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714744" y="4214818"/>
              <a:ext cx="3571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  <a:endParaRPr lang="zh-CN" alt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组合 80"/>
          <p:cNvGrpSpPr/>
          <p:nvPr/>
        </p:nvGrpSpPr>
        <p:grpSpPr>
          <a:xfrm>
            <a:off x="7215206" y="3585993"/>
            <a:ext cx="285752" cy="642942"/>
            <a:chOff x="2928926" y="3357562"/>
            <a:chExt cx="285752" cy="642942"/>
          </a:xfrm>
        </p:grpSpPr>
        <p:cxnSp>
          <p:nvCxnSpPr>
            <p:cNvPr id="82" name="直接箭头连接符 81"/>
            <p:cNvCxnSpPr/>
            <p:nvPr/>
          </p:nvCxnSpPr>
          <p:spPr>
            <a:xfrm rot="5400000" flipH="1" flipV="1">
              <a:off x="2679687" y="3749677"/>
              <a:ext cx="500066" cy="15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928926" y="3357562"/>
              <a:ext cx="28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428596" y="5857892"/>
            <a:ext cx="3929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两个具有相同波长、振幅、相位相差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90°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、在一对正交平面内振荡的波叠加，形成圆极化波；若振幅不等，则形成椭圆极化波。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786314" y="5929330"/>
            <a:ext cx="40719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两个具有相同波长、振幅和相位、在一对正交平面内振荡的线极化波叠加，形成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45°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线极化波；若振幅不等，则形成其他角度的线极化波。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472" y="4157497"/>
            <a:ext cx="500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电场矢量</a:t>
            </a:r>
            <a:endParaRPr lang="zh-CN" altLang="en-US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00628" y="4228935"/>
            <a:ext cx="500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电场矢量</a:t>
            </a:r>
            <a:endParaRPr lang="zh-CN" altLang="en-US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85918" y="285728"/>
            <a:ext cx="5072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雷达波的极化、极化合成与分解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--- 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极化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合成与分解</a:t>
            </a:r>
            <a:endParaRPr lang="zh-CN" altLang="en-US" sz="2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>
          <a:xfrm>
            <a:off x="6858016" y="6357958"/>
            <a:ext cx="2133600" cy="365125"/>
          </a:xfrm>
        </p:spPr>
        <p:txBody>
          <a:bodyPr/>
          <a:lstStyle/>
          <a:p>
            <a:fld id="{CD3419F7-5CB7-4172-8AEF-888F6AC8ADB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500034" y="1285860"/>
            <a:ext cx="4357718" cy="52864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 descr="C:\Users\Administrator\Desktop\EM Wave an imation\Cir_Linear_pol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9937" y="1428751"/>
            <a:ext cx="3352824" cy="2357454"/>
          </a:xfrm>
          <a:prstGeom prst="rect">
            <a:avLst/>
          </a:prstGeom>
          <a:noFill/>
        </p:spPr>
      </p:pic>
      <p:pic>
        <p:nvPicPr>
          <p:cNvPr id="3074" name="Picture 2" descr="C:\Users\Administrator\Desktop\EM Wave an imation\Cir_Linear_pol2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23" y="3857643"/>
            <a:ext cx="2143125" cy="2143125"/>
          </a:xfrm>
          <a:prstGeom prst="rect">
            <a:avLst/>
          </a:prstGeom>
          <a:noFill/>
        </p:spPr>
      </p:pic>
      <p:grpSp>
        <p:nvGrpSpPr>
          <p:cNvPr id="2" name="组合 67"/>
          <p:cNvGrpSpPr/>
          <p:nvPr/>
        </p:nvGrpSpPr>
        <p:grpSpPr>
          <a:xfrm>
            <a:off x="3786182" y="4572038"/>
            <a:ext cx="642942" cy="369332"/>
            <a:chOff x="3428992" y="4214818"/>
            <a:chExt cx="642942" cy="369332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3428992" y="4570420"/>
              <a:ext cx="500066" cy="15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714744" y="4214818"/>
              <a:ext cx="3571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  <a:endParaRPr lang="zh-CN" alt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组合 66"/>
          <p:cNvGrpSpPr/>
          <p:nvPr/>
        </p:nvGrpSpPr>
        <p:grpSpPr>
          <a:xfrm>
            <a:off x="3214678" y="3714767"/>
            <a:ext cx="285752" cy="642942"/>
            <a:chOff x="2928926" y="3357562"/>
            <a:chExt cx="285752" cy="642942"/>
          </a:xfrm>
        </p:grpSpPr>
        <p:cxnSp>
          <p:nvCxnSpPr>
            <p:cNvPr id="25" name="直接箭头连接符 24"/>
            <p:cNvCxnSpPr/>
            <p:nvPr/>
          </p:nvCxnSpPr>
          <p:spPr>
            <a:xfrm rot="5400000" flipH="1" flipV="1">
              <a:off x="2679687" y="3749677"/>
              <a:ext cx="500066" cy="15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928926" y="3357562"/>
              <a:ext cx="28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组合 58"/>
          <p:cNvGrpSpPr/>
          <p:nvPr/>
        </p:nvGrpSpPr>
        <p:grpSpPr>
          <a:xfrm>
            <a:off x="3509954" y="1785941"/>
            <a:ext cx="857256" cy="1000132"/>
            <a:chOff x="3214678" y="1285860"/>
            <a:chExt cx="857256" cy="1000132"/>
          </a:xfrm>
        </p:grpSpPr>
        <p:cxnSp>
          <p:nvCxnSpPr>
            <p:cNvPr id="60" name="直接箭头连接符 59"/>
            <p:cNvCxnSpPr/>
            <p:nvPr/>
          </p:nvCxnSpPr>
          <p:spPr>
            <a:xfrm>
              <a:off x="3357554" y="2071678"/>
              <a:ext cx="500066" cy="7143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rot="5400000" flipH="1" flipV="1">
              <a:off x="3108315" y="1820851"/>
              <a:ext cx="500066" cy="15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 flipV="1">
              <a:off x="3357554" y="1857364"/>
              <a:ext cx="428628" cy="21431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714744" y="1571612"/>
              <a:ext cx="3571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  <a:endParaRPr lang="zh-CN" alt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14678" y="1285860"/>
              <a:ext cx="28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86182" y="1916660"/>
              <a:ext cx="28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zh-CN" alt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5786" y="6000768"/>
            <a:ext cx="385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两个具有相同波长、振幅、分别为左旋和右旋圆极化叠加，形成线极化波。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7224" y="4286271"/>
            <a:ext cx="500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电场矢量</a:t>
            </a:r>
            <a:endParaRPr lang="zh-CN" altLang="en-US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85918" y="357166"/>
            <a:ext cx="5072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雷达波的极化、极化合成与分解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--- 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极化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合成与分解</a:t>
            </a:r>
            <a:endParaRPr lang="zh-CN" altLang="en-US" sz="2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14942" y="1571612"/>
            <a:ext cx="3429024" cy="4247317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小结：</a:t>
            </a:r>
            <a:endParaRPr lang="en-US" altLang="zh-CN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Clr>
                <a:srgbClr val="C00000"/>
              </a:buClr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水平与垂直线极化构成一对正交极化；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左旋与右旋圆极化也构成一对正交极化；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这是雷达中使用最广泛的两对正交极化基。当然，也还存在其他形形色色的正交极化基；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不同极化波之间可以相互合成与分解；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两个线极化波叠加可合成椭圆极化波；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两个分别为左、右旋的圆极化叠加可合成线极化波。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>
          <a:xfrm>
            <a:off x="6858016" y="6429396"/>
            <a:ext cx="2133600" cy="365125"/>
          </a:xfrm>
        </p:spPr>
        <p:txBody>
          <a:bodyPr/>
          <a:lstStyle/>
          <a:p>
            <a:fld id="{CD3419F7-5CB7-4172-8AEF-888F6AC8ADBB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357158" y="1071546"/>
            <a:ext cx="8358246" cy="550072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292" name="Picture 4" descr="http://www.enzim.hu/~szia/cddemo/p9v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3643329"/>
            <a:ext cx="4762500" cy="214312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14348" y="6000768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线极化波传过理想折射媒质：媒质中波长大大缩短、传播速度变慢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00166" y="1357313"/>
            <a:ext cx="6096000" cy="2143125"/>
            <a:chOff x="1500166" y="1357313"/>
            <a:chExt cx="6096000" cy="2143125"/>
          </a:xfrm>
        </p:grpSpPr>
        <p:pic>
          <p:nvPicPr>
            <p:cNvPr id="12294" name="Picture 6" descr="http://www.enzim.hu/~szia/cddemo/p9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00166" y="1357313"/>
              <a:ext cx="6096000" cy="2143125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1571604" y="1785926"/>
              <a:ext cx="50006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自由空间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00892" y="1785926"/>
              <a:ext cx="50006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自由空间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57686" y="1428736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媒质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85918" y="395567"/>
            <a:ext cx="507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极化波在媒质中的传播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858016" y="6429396"/>
            <a:ext cx="2133600" cy="365125"/>
          </a:xfrm>
        </p:spPr>
        <p:txBody>
          <a:bodyPr/>
          <a:lstStyle/>
          <a:p>
            <a:fld id="{CD3419F7-5CB7-4172-8AEF-888F6AC8ADB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357158" y="1071546"/>
            <a:ext cx="8358246" cy="550072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8" name="Picture 4" descr="http://www.enzim.hu/~szia/cddemo/p10v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3571891"/>
            <a:ext cx="4762500" cy="2143125"/>
          </a:xfrm>
          <a:prstGeom prst="rect">
            <a:avLst/>
          </a:prstGeom>
          <a:noFill/>
        </p:spPr>
      </p:pic>
      <p:grpSp>
        <p:nvGrpSpPr>
          <p:cNvPr id="10" name="组合 9"/>
          <p:cNvGrpSpPr/>
          <p:nvPr/>
        </p:nvGrpSpPr>
        <p:grpSpPr>
          <a:xfrm>
            <a:off x="1571604" y="1357298"/>
            <a:ext cx="6096000" cy="2143125"/>
            <a:chOff x="1571604" y="1000108"/>
            <a:chExt cx="6096000" cy="2143125"/>
          </a:xfrm>
        </p:grpSpPr>
        <p:pic>
          <p:nvPicPr>
            <p:cNvPr id="11266" name="Picture 2" descr="http://www.enzim.hu/~szia/cddemo/p10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71604" y="1000108"/>
              <a:ext cx="6096000" cy="2143125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1643042" y="1500174"/>
              <a:ext cx="50006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自由空间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72330" y="1571612"/>
              <a:ext cx="50006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自由空间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57686" y="1071546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媒质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57224" y="6000768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圆极化波传过理想折射媒质：媒质中波长大大缩短、传播速度变慢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00232" y="395567"/>
            <a:ext cx="507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极化波在媒质中的传播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6858016" y="6357958"/>
            <a:ext cx="2133600" cy="365125"/>
          </a:xfrm>
        </p:spPr>
        <p:txBody>
          <a:bodyPr/>
          <a:lstStyle/>
          <a:p>
            <a:fld id="{CD3419F7-5CB7-4172-8AEF-888F6AC8ADBB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2143116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更多</a:t>
            </a:r>
            <a:r>
              <a:rPr lang="en-US" altLang="zh-CN" dirty="0" smtClean="0"/>
              <a:t>Animation</a:t>
            </a:r>
            <a:r>
              <a:rPr lang="zh-CN" altLang="en-US" dirty="0" smtClean="0"/>
              <a:t>可参考以下网站：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85918" y="4214818"/>
            <a:ext cx="5572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CC"/>
                </a:solidFill>
                <a:hlinkClick r:id="rId2"/>
              </a:rPr>
              <a:t>http://www.enzim.hu/~szia/emanim/emanim.htm</a:t>
            </a:r>
            <a:endParaRPr lang="zh-CN" altLang="en-US" dirty="0">
              <a:solidFill>
                <a:srgbClr val="0000CC"/>
              </a:solidFill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14480" y="2786058"/>
            <a:ext cx="5715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://www.enzim.hu/~</a:t>
            </a:r>
            <a:r>
              <a:rPr lang="en-US" dirty="0" smtClean="0">
                <a:hlinkClick r:id="rId3"/>
              </a:rPr>
              <a:t>szia/cddemo/edemo0.htm</a:t>
            </a:r>
            <a:endParaRPr lang="en-US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378619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Animation</a:t>
            </a:r>
            <a:r>
              <a:rPr lang="zh-CN" altLang="en-US" dirty="0" smtClean="0"/>
              <a:t>软件：</a:t>
            </a:r>
            <a:r>
              <a:rPr lang="en-US" altLang="zh-CN" dirty="0" smtClean="0"/>
              <a:t>EMANIM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86050" y="1071546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参考文献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6578" y="6357958"/>
            <a:ext cx="2133600" cy="365125"/>
          </a:xfrm>
        </p:spPr>
        <p:txBody>
          <a:bodyPr/>
          <a:lstStyle/>
          <a:p>
            <a:fld id="{CD3419F7-5CB7-4172-8AEF-888F6AC8ADB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420</Words>
  <Application>Microsoft Office PowerPoint</Application>
  <PresentationFormat>全屏显示(4:3)</PresentationFormat>
  <Paragraphs>96</Paragraphs>
  <Slides>8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new</cp:lastModifiedBy>
  <cp:revision>23</cp:revision>
  <dcterms:created xsi:type="dcterms:W3CDTF">2013-09-28T03:01:08Z</dcterms:created>
  <dcterms:modified xsi:type="dcterms:W3CDTF">2016-09-29T08:39:17Z</dcterms:modified>
</cp:coreProperties>
</file>