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2" r:id="rId2"/>
    <p:sldId id="313" r:id="rId3"/>
    <p:sldId id="315" r:id="rId4"/>
    <p:sldId id="317" r:id="rId5"/>
    <p:sldId id="355" r:id="rId6"/>
    <p:sldId id="321" r:id="rId7"/>
    <p:sldId id="316" r:id="rId8"/>
    <p:sldId id="356" r:id="rId9"/>
    <p:sldId id="351" r:id="rId10"/>
    <p:sldId id="353" r:id="rId11"/>
    <p:sldId id="354" r:id="rId12"/>
    <p:sldId id="357" r:id="rId13"/>
    <p:sldId id="318" r:id="rId14"/>
    <p:sldId id="319" r:id="rId15"/>
    <p:sldId id="320" r:id="rId16"/>
    <p:sldId id="358" r:id="rId17"/>
    <p:sldId id="323" r:id="rId18"/>
    <p:sldId id="324" r:id="rId19"/>
    <p:sldId id="325" r:id="rId20"/>
    <p:sldId id="328" r:id="rId21"/>
    <p:sldId id="359" r:id="rId22"/>
    <p:sldId id="322" r:id="rId23"/>
    <p:sldId id="329" r:id="rId24"/>
    <p:sldId id="330" r:id="rId25"/>
    <p:sldId id="331" r:id="rId26"/>
    <p:sldId id="332" r:id="rId27"/>
    <p:sldId id="360" r:id="rId28"/>
    <p:sldId id="31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7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sy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62" y="96"/>
      </p:cViewPr>
      <p:guideLst>
        <p:guide orient="horz" pos="2114"/>
        <p:guide pos="278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0C487-6524-429B-A76D-FE7022064FC6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AC6CF-CD63-4E5F-96B2-29AA8AFC6A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96D3-8DE0-43C5-B855-22F84946576B}" type="datetime1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05D5-0B0B-4868-915D-EC573C2AF5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2A-5689-4BAD-B083-7991806D55EA}" type="datetime1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05D5-0B0B-4868-915D-EC573C2AF5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4771-DDEE-4937-8CE3-AF19F3D30F65}" type="datetime1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05D5-0B0B-4868-915D-EC573C2AF5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7A78-0EAD-434A-89E5-E913E7E30D64}" type="datetime1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05D5-0B0B-4868-915D-EC573C2AF5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982760"/>
            <a:ext cx="7920000" cy="1800000"/>
          </a:xfrm>
          <a:noFill/>
          <a:ln cap="sq">
            <a:noFill/>
          </a:ln>
        </p:spPr>
        <p:txBody>
          <a:bodyPr lIns="0" rIns="0" anchor="b" anchorCtr="0">
            <a:normAutofit/>
          </a:bodyPr>
          <a:lstStyle>
            <a:lvl1pPr algn="l">
              <a:defRPr sz="4400" baseline="0">
                <a:solidFill>
                  <a:srgbClr val="23373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ABEB-8CC2-4D2D-AD49-977099E13332}" type="datetime1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05D5-0B0B-4868-915D-EC573C2AF5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23373B"/>
                </a:solidFill>
              </a:defRPr>
            </a:lvl1pPr>
            <a:lvl2pPr>
              <a:defRPr>
                <a:solidFill>
                  <a:srgbClr val="23373B"/>
                </a:solidFill>
              </a:defRPr>
            </a:lvl2pPr>
            <a:lvl3pPr>
              <a:defRPr>
                <a:solidFill>
                  <a:srgbClr val="23373B"/>
                </a:solidFill>
              </a:defRPr>
            </a:lvl3pPr>
            <a:lvl4pPr>
              <a:defRPr>
                <a:solidFill>
                  <a:srgbClr val="23373B"/>
                </a:solidFill>
              </a:defRPr>
            </a:lvl4pPr>
            <a:lvl5pPr>
              <a:defRPr>
                <a:solidFill>
                  <a:srgbClr val="23373B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A93-4870-4FC4-AE41-DE391A04A272}" type="datetime1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05D5-0B0B-4868-915D-EC573C2AF5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982800"/>
            <a:ext cx="7920000" cy="1800000"/>
          </a:xfrm>
          <a:noFill/>
        </p:spPr>
        <p:txBody>
          <a:bodyPr lIns="0" rIns="0" anchor="b" anchorCtr="0">
            <a:normAutofit/>
          </a:bodyPr>
          <a:lstStyle>
            <a:lvl1pPr algn="l">
              <a:defRPr sz="3600">
                <a:solidFill>
                  <a:srgbClr val="23373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9796-14B4-4A8F-9A71-9BCD8F1D38D0}" type="datetime1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05D5-0B0B-4868-915D-EC573C2AF5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079999"/>
            <a:ext cx="3912898" cy="49447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845E-5654-48D8-8DBD-6D42CE8FF9ED}" type="datetime1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05D5-0B0B-4868-915D-EC573C2AF5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572000" y="1079999"/>
            <a:ext cx="4271821" cy="49447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72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8650" y="1202599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2026511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7958" y="1202599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7958" y="2026511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4000-7343-4270-BA8D-2E7CB3A9D225}" type="datetime1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05D5-0B0B-4868-915D-EC573C2AF5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8FE2-5AA1-4C41-8356-0598FACBDB84}" type="datetime1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05D5-0B0B-4868-915D-EC573C2AF5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8BA4-3111-48B1-98F2-7170FB89FA51}" type="datetime1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05D5-0B0B-4868-915D-EC573C2AF5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B05F-9D33-4A87-ABA5-B7DD5191BC43}" type="datetime1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05D5-0B0B-4868-915D-EC573C2AF5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20000"/>
          </a:xfrm>
          <a:prstGeom prst="rect">
            <a:avLst/>
          </a:prstGeom>
          <a:solidFill>
            <a:srgbClr val="23373B"/>
          </a:solidFill>
        </p:spPr>
        <p:txBody>
          <a:bodyPr vert="horz" lIns="270000" tIns="45720" rIns="91440" bIns="4572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8399439" cy="5245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81A6-C9F3-4DEE-9CFC-22B7CADB149D}" type="datetime1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2216" y="6356350"/>
            <a:ext cx="20574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rgbClr val="23373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659805D5-0B0B-4868-915D-EC573C2AF5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623151" y="6401117"/>
            <a:ext cx="411480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/18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23373B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373B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373B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3373B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3373B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5340" y="1205050"/>
            <a:ext cx="7920000" cy="18000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Fira Sans" panose="020B0503050000020004" pitchFamily="34" charset="0"/>
                <a:cs typeface="Fira Sans" panose="020B0503050000020004" pitchFamily="34" charset="0"/>
              </a:rPr>
              <a:t>Comparison of Random Vector Bayesian and RFS Filter, with Regard of Data Association and Update for Target Tracking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48000" y="2985773"/>
            <a:ext cx="7811585" cy="0"/>
          </a:xfrm>
          <a:prstGeom prst="line">
            <a:avLst/>
          </a:prstGeom>
          <a:ln w="1905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48000" y="2985773"/>
            <a:ext cx="4390344" cy="0"/>
          </a:xfrm>
          <a:prstGeom prst="line">
            <a:avLst/>
          </a:prstGeom>
          <a:ln w="19050" cap="rnd">
            <a:solidFill>
              <a:schemeClr val="accent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82080" y="3417824"/>
            <a:ext cx="1087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Jianan Liu</a:t>
            </a:r>
            <a:endParaRPr lang="en-GB" altLang="en-US" baseline="30000"/>
          </a:p>
        </p:txBody>
      </p:sp>
      <p:sp>
        <p:nvSpPr>
          <p:cNvPr id="11" name="文本框 10"/>
          <p:cNvSpPr txBox="1"/>
          <p:nvPr/>
        </p:nvSpPr>
        <p:spPr>
          <a:xfrm>
            <a:off x="2967655" y="3927719"/>
            <a:ext cx="3495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Derimis Tech., Gothenburg, Sweden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2165"/>
          </a:xfrm>
        </p:spPr>
        <p:txBody>
          <a:bodyPr>
            <a:normAutofit/>
          </a:bodyPr>
          <a:lstStyle/>
          <a:p>
            <a:r>
              <a:rPr lang="en-US" altLang="en-GB" sz="311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PDA</a:t>
            </a:r>
          </a:p>
        </p:txBody>
      </p:sp>
      <p:sp>
        <p:nvSpPr>
          <p:cNvPr id="6" name="椭圆 5"/>
          <p:cNvSpPr/>
          <p:nvPr/>
        </p:nvSpPr>
        <p:spPr>
          <a:xfrm>
            <a:off x="1503680" y="287401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883285" y="3084195"/>
            <a:ext cx="748030" cy="302895"/>
            <a:chOff x="12303" y="3299"/>
            <a:chExt cx="1178" cy="477"/>
          </a:xfrm>
        </p:grpSpPr>
        <p:sp>
          <p:nvSpPr>
            <p:cNvPr id="64" name="椭圆 63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09040" y="269748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4" name="椭圆 13"/>
          <p:cNvSpPr/>
          <p:nvPr/>
        </p:nvSpPr>
        <p:spPr>
          <a:xfrm>
            <a:off x="1695450" y="360616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9860000">
            <a:off x="849630" y="216281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370330" y="298958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546725" y="283972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926330" y="3049905"/>
            <a:ext cx="748030" cy="302895"/>
            <a:chOff x="12303" y="3299"/>
            <a:chExt cx="1178" cy="477"/>
          </a:xfrm>
        </p:grpSpPr>
        <p:sp>
          <p:nvSpPr>
            <p:cNvPr id="9" name="椭圆 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252085" y="266319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21" name="椭圆 20"/>
          <p:cNvSpPr/>
          <p:nvPr/>
        </p:nvSpPr>
        <p:spPr>
          <a:xfrm>
            <a:off x="5738495" y="357187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427345" y="363220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23" name="椭圆 22"/>
          <p:cNvSpPr/>
          <p:nvPr/>
        </p:nvSpPr>
        <p:spPr>
          <a:xfrm rot="19860000">
            <a:off x="4892675" y="212852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408295" y="3186430"/>
            <a:ext cx="327660" cy="41148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158865" y="5370830"/>
            <a:ext cx="127635" cy="1276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058535" y="544893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286500" y="510286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233795" y="489013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36" name="椭圆 35"/>
          <p:cNvSpPr/>
          <p:nvPr/>
        </p:nvSpPr>
        <p:spPr>
          <a:xfrm>
            <a:off x="5663565" y="562991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352415" y="569023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39" name="椭圆 38"/>
          <p:cNvSpPr/>
          <p:nvPr/>
        </p:nvSpPr>
        <p:spPr>
          <a:xfrm rot="3420000">
            <a:off x="5846445" y="4530725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endCxn id="36" idx="7"/>
          </p:cNvCxnSpPr>
          <p:nvPr/>
        </p:nvCxnSpPr>
        <p:spPr>
          <a:xfrm flipH="1">
            <a:off x="5772785" y="5488940"/>
            <a:ext cx="384810" cy="159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260985" y="864235"/>
            <a:ext cx="8622665" cy="524573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Assign weight directly(the likelihood probability such single target hypothesis may be happened, e.g. calculate according to Gaussian likelihood pdf) for each single target hypothesis within the same target.</a:t>
            </a: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2291080" y="5370830"/>
            <a:ext cx="127635" cy="1276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文本框 158"/>
          <p:cNvSpPr txBox="1"/>
          <p:nvPr/>
        </p:nvSpPr>
        <p:spPr>
          <a:xfrm>
            <a:off x="2190750" y="544893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2418715" y="510286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2366010" y="489013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63" name="椭圆 162"/>
          <p:cNvSpPr/>
          <p:nvPr/>
        </p:nvSpPr>
        <p:spPr>
          <a:xfrm>
            <a:off x="1795780" y="562991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1484630" y="569023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166" name="椭圆 165"/>
          <p:cNvSpPr/>
          <p:nvPr/>
        </p:nvSpPr>
        <p:spPr>
          <a:xfrm rot="3420000">
            <a:off x="1978660" y="4530725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/>
          <p:nvPr/>
        </p:nvCxnSpPr>
        <p:spPr>
          <a:xfrm flipV="1">
            <a:off x="2406015" y="5233035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42160" y="3663315"/>
            <a:ext cx="881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0.7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33465" y="3699510"/>
            <a:ext cx="881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07745" y="5648325"/>
            <a:ext cx="469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0.6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935220" y="5648325"/>
            <a:ext cx="421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0.4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26390" y="4415790"/>
            <a:ext cx="8594090" cy="171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001645" y="3387090"/>
            <a:ext cx="18148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The two single target hypotheses for target 1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111500" y="5901055"/>
            <a:ext cx="18148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The two single target hypotheses for target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885"/>
          </a:xfrm>
        </p:spPr>
        <p:txBody>
          <a:bodyPr>
            <a:normAutofit/>
          </a:bodyPr>
          <a:lstStyle/>
          <a:p>
            <a:r>
              <a:rPr lang="en-US" altLang="en-GB" sz="311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PDA</a:t>
            </a:r>
          </a:p>
        </p:txBody>
      </p:sp>
      <p:sp>
        <p:nvSpPr>
          <p:cNvPr id="6" name="椭圆 5"/>
          <p:cNvSpPr/>
          <p:nvPr/>
        </p:nvSpPr>
        <p:spPr>
          <a:xfrm>
            <a:off x="2303780" y="444246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1683385" y="4652645"/>
            <a:ext cx="1435100" cy="390525"/>
            <a:chOff x="12303" y="3299"/>
            <a:chExt cx="2260" cy="615"/>
          </a:xfrm>
        </p:grpSpPr>
        <p:sp>
          <p:nvSpPr>
            <p:cNvPr id="64" name="椭圆 63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890520" y="499364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09140" y="426593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2" name="椭圆 11"/>
          <p:cNvSpPr/>
          <p:nvPr/>
        </p:nvSpPr>
        <p:spPr>
          <a:xfrm>
            <a:off x="3118485" y="464756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65780" y="443484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4" name="椭圆 13"/>
          <p:cNvSpPr/>
          <p:nvPr/>
        </p:nvSpPr>
        <p:spPr>
          <a:xfrm>
            <a:off x="2495550" y="517461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84400" y="523494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42" name="椭圆 41"/>
          <p:cNvSpPr/>
          <p:nvPr/>
        </p:nvSpPr>
        <p:spPr>
          <a:xfrm rot="19860000">
            <a:off x="1649730" y="373126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3420000">
            <a:off x="2678430" y="407543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2170430" y="455803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170430" y="4780280"/>
            <a:ext cx="327660" cy="41148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203315" y="444246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582920" y="4652645"/>
            <a:ext cx="1435100" cy="390525"/>
            <a:chOff x="12303" y="3299"/>
            <a:chExt cx="2260" cy="615"/>
          </a:xfrm>
        </p:grpSpPr>
        <p:sp>
          <p:nvSpPr>
            <p:cNvPr id="29" name="椭圆 2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790055" y="499364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908675" y="426593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34" name="椭圆 33"/>
          <p:cNvSpPr/>
          <p:nvPr/>
        </p:nvSpPr>
        <p:spPr>
          <a:xfrm>
            <a:off x="7018020" y="464756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965315" y="443484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36" name="椭圆 35"/>
          <p:cNvSpPr/>
          <p:nvPr/>
        </p:nvSpPr>
        <p:spPr>
          <a:xfrm>
            <a:off x="6395085" y="517461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083935" y="523494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38" name="椭圆 37"/>
          <p:cNvSpPr/>
          <p:nvPr/>
        </p:nvSpPr>
        <p:spPr>
          <a:xfrm rot="19860000">
            <a:off x="5549265" y="373126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3420000">
            <a:off x="6577965" y="407543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6504940" y="5034280"/>
            <a:ext cx="384810" cy="159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296545" y="1150620"/>
            <a:ext cx="8551545" cy="5557520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Then treat the 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weight for each single target hypothesis within the same target as marginal association probability</a:t>
            </a:r>
            <a:r>
              <a:rPr lang="en-US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. 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Update every target by using all the possible single target hypotheses for it with marginal association probability.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This is obvisouly not a suitable approach to perform update, cause such operation basically allow same detection can be associated to different targets at same time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.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 sz="2000"/>
          </a:p>
          <a:p>
            <a:pPr marL="0" indent="0">
              <a:buFont typeface="Wingdings" panose="05000000000000000000" charset="0"/>
              <a:buNone/>
            </a:pPr>
            <a:endParaRPr lang="zh-CN" altLang="en-US" sz="2000"/>
          </a:p>
          <a:p>
            <a:pPr marL="0" indent="0">
              <a:buFont typeface="Wingdings" panose="05000000000000000000" charset="0"/>
              <a:buNone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1665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5630" y="4386580"/>
            <a:ext cx="438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0.7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009140" y="4911090"/>
            <a:ext cx="438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0.3</a:t>
            </a:r>
          </a:p>
        </p:txBody>
      </p:sp>
      <p:cxnSp>
        <p:nvCxnSpPr>
          <p:cNvPr id="40" name="直接箭头连接符 39"/>
          <p:cNvCxnSpPr>
            <a:stCxn id="30" idx="7"/>
            <a:endCxn id="34" idx="4"/>
          </p:cNvCxnSpPr>
          <p:nvPr/>
        </p:nvCxnSpPr>
        <p:spPr>
          <a:xfrm flipV="1">
            <a:off x="6999605" y="4775200"/>
            <a:ext cx="82550" cy="1587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471920" y="4856480"/>
            <a:ext cx="438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0.4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018655" y="4748530"/>
            <a:ext cx="438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0.6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6450" y="1196160"/>
            <a:ext cx="7920000" cy="1800000"/>
          </a:xfrm>
        </p:spPr>
        <p:txBody>
          <a:bodyPr/>
          <a:lstStyle/>
          <a:p>
            <a:r>
              <a:rPr lang="en-GB" altLang="en-US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Data </a:t>
            </a:r>
            <a:r>
              <a:rPr lang="en-US" altLang="en-GB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A</a:t>
            </a:r>
            <a:r>
              <a:rPr lang="en-GB" altLang="en-US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ssociation</a:t>
            </a:r>
            <a:r>
              <a:rPr lang="en-US" altLang="en-GB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 using Joint Probabilistic Data Association (JPDA)</a:t>
            </a:r>
            <a:endParaRPr lang="en-US" altLang="zh-CN" sz="32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8000" y="2985773"/>
            <a:ext cx="7811585" cy="0"/>
          </a:xfrm>
          <a:prstGeom prst="line">
            <a:avLst/>
          </a:prstGeom>
          <a:ln w="1905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48000" y="2985773"/>
            <a:ext cx="3009600" cy="0"/>
          </a:xfrm>
          <a:prstGeom prst="line">
            <a:avLst/>
          </a:prstGeom>
          <a:ln w="19050" cap="rnd">
            <a:solidFill>
              <a:schemeClr val="accent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4720"/>
          </a:xfrm>
        </p:spPr>
        <p:txBody>
          <a:bodyPr>
            <a:normAutofit/>
          </a:bodyPr>
          <a:lstStyle/>
          <a:p>
            <a:r>
              <a:rPr lang="en-US" alt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JPDA</a:t>
            </a:r>
          </a:p>
        </p:txBody>
      </p:sp>
      <p:sp>
        <p:nvSpPr>
          <p:cNvPr id="6" name="椭圆 5"/>
          <p:cNvSpPr/>
          <p:nvPr/>
        </p:nvSpPr>
        <p:spPr>
          <a:xfrm>
            <a:off x="1451610" y="227838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831215" y="2488565"/>
            <a:ext cx="1435100" cy="390525"/>
            <a:chOff x="12303" y="3299"/>
            <a:chExt cx="2260" cy="615"/>
          </a:xfrm>
        </p:grpSpPr>
        <p:sp>
          <p:nvSpPr>
            <p:cNvPr id="64" name="椭圆 63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038350" y="282956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6970" y="210185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2" name="椭圆 11"/>
          <p:cNvSpPr/>
          <p:nvPr/>
        </p:nvSpPr>
        <p:spPr>
          <a:xfrm>
            <a:off x="2266315" y="248348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13610" y="22707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4" name="椭圆 13"/>
          <p:cNvSpPr/>
          <p:nvPr/>
        </p:nvSpPr>
        <p:spPr>
          <a:xfrm>
            <a:off x="1643380" y="301053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32230" y="30708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42" name="椭圆 41"/>
          <p:cNvSpPr/>
          <p:nvPr/>
        </p:nvSpPr>
        <p:spPr>
          <a:xfrm rot="19860000">
            <a:off x="797560" y="156718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3420000">
            <a:off x="1826260" y="191135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318260" y="239395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2253615" y="2613660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260215" y="227838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639820" y="2488565"/>
            <a:ext cx="1435100" cy="390525"/>
            <a:chOff x="12303" y="3299"/>
            <a:chExt cx="2260" cy="615"/>
          </a:xfrm>
        </p:grpSpPr>
        <p:sp>
          <p:nvSpPr>
            <p:cNvPr id="9" name="椭圆 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846955" y="282956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65575" y="210185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9" name="椭圆 18"/>
          <p:cNvSpPr/>
          <p:nvPr/>
        </p:nvSpPr>
        <p:spPr>
          <a:xfrm>
            <a:off x="5074920" y="248348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22215" y="22707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21" name="椭圆 20"/>
          <p:cNvSpPr/>
          <p:nvPr/>
        </p:nvSpPr>
        <p:spPr>
          <a:xfrm>
            <a:off x="4451985" y="301053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140835" y="30708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23" name="椭圆 22"/>
          <p:cNvSpPr/>
          <p:nvPr/>
        </p:nvSpPr>
        <p:spPr>
          <a:xfrm rot="19860000">
            <a:off x="3606165" y="156718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3420000">
            <a:off x="4664075" y="189738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121785" y="2625090"/>
            <a:ext cx="327660" cy="41148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062220" y="2613660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949440" y="219964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329045" y="2409825"/>
            <a:ext cx="1435100" cy="390525"/>
            <a:chOff x="12303" y="3299"/>
            <a:chExt cx="2260" cy="615"/>
          </a:xfrm>
        </p:grpSpPr>
        <p:sp>
          <p:nvSpPr>
            <p:cNvPr id="29" name="椭圆 2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536180" y="275082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54800" y="202311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34" name="椭圆 33"/>
          <p:cNvSpPr/>
          <p:nvPr/>
        </p:nvSpPr>
        <p:spPr>
          <a:xfrm>
            <a:off x="7764145" y="240474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11440" y="219202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36" name="椭圆 35"/>
          <p:cNvSpPr/>
          <p:nvPr/>
        </p:nvSpPr>
        <p:spPr>
          <a:xfrm>
            <a:off x="7141210" y="293179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830060" y="299212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38" name="椭圆 37"/>
          <p:cNvSpPr/>
          <p:nvPr/>
        </p:nvSpPr>
        <p:spPr>
          <a:xfrm rot="19860000">
            <a:off x="6295390" y="148844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3420000">
            <a:off x="7324090" y="183261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6816090" y="231521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6" idx="7"/>
          </p:cNvCxnSpPr>
          <p:nvPr/>
        </p:nvCxnSpPr>
        <p:spPr>
          <a:xfrm flipH="1">
            <a:off x="7250430" y="2790825"/>
            <a:ext cx="384810" cy="159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334010" y="1006475"/>
            <a:ext cx="8622665" cy="524573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Go through all the </a:t>
            </a:r>
            <a:r>
              <a:rPr lang="en-US" altLang="en-GB" sz="2000" b="1">
                <a:solidFill>
                  <a:srgbClr val="FF0000"/>
                </a:solidFill>
                <a:latin typeface="Fira Sans" panose="020B0503050000020004" pitchFamily="34" charset="0"/>
                <a:cs typeface="Fira Sans" panose="020B0503050000020004" pitchFamily="34" charset="0"/>
              </a:rPr>
              <a:t>global hypotheses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 </a:t>
            </a:r>
            <a:r>
              <a:rPr lang="en-US" altLang="en-GB" sz="2000" b="1">
                <a:solidFill>
                  <a:srgbClr val="00B0F0"/>
                </a:solidFill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at current time frame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 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e</a:t>
            </a:r>
            <a:r>
              <a:rPr lang="en-GB" altLang="en-US" sz="2000">
                <a:latin typeface="Fira Sans" panose="020B0503050000020004" pitchFamily="34" charset="0"/>
                <a:cs typeface="Fira Sans" panose="020B0503050000020004" pitchFamily="34" charset="0"/>
              </a:rPr>
              <a:t>xhaustivity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.</a:t>
            </a: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Assign weight(the likelihood 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probability such global hypothesis may be happened, e.g. using Gaussian likelihood pdf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) for each global hypothesis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 </a:t>
            </a:r>
          </a:p>
        </p:txBody>
      </p:sp>
      <p:sp>
        <p:nvSpPr>
          <p:cNvPr id="154" name="椭圆 153"/>
          <p:cNvSpPr/>
          <p:nvPr/>
        </p:nvSpPr>
        <p:spPr>
          <a:xfrm>
            <a:off x="1579245" y="529336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5" name="组合 154"/>
          <p:cNvGrpSpPr/>
          <p:nvPr/>
        </p:nvGrpSpPr>
        <p:grpSpPr>
          <a:xfrm>
            <a:off x="958850" y="5503545"/>
            <a:ext cx="1435100" cy="390525"/>
            <a:chOff x="12303" y="3299"/>
            <a:chExt cx="2260" cy="615"/>
          </a:xfrm>
        </p:grpSpPr>
        <p:sp>
          <p:nvSpPr>
            <p:cNvPr id="156" name="椭圆 155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59" name="文本框 158"/>
          <p:cNvSpPr txBox="1"/>
          <p:nvPr/>
        </p:nvSpPr>
        <p:spPr>
          <a:xfrm>
            <a:off x="2165985" y="584454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284605" y="511683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61" name="椭圆 160"/>
          <p:cNvSpPr/>
          <p:nvPr/>
        </p:nvSpPr>
        <p:spPr>
          <a:xfrm>
            <a:off x="2393950" y="549846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2341245" y="528574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63" name="椭圆 162"/>
          <p:cNvSpPr/>
          <p:nvPr/>
        </p:nvSpPr>
        <p:spPr>
          <a:xfrm>
            <a:off x="1771015" y="602551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1459865" y="608584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165" name="椭圆 164"/>
          <p:cNvSpPr/>
          <p:nvPr/>
        </p:nvSpPr>
        <p:spPr>
          <a:xfrm rot="19860000">
            <a:off x="925195" y="458216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 rot="3420000">
            <a:off x="1953895" y="492633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1445895" y="540893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V="1">
            <a:off x="2381250" y="5628640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4387850" y="529336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0" name="组合 169"/>
          <p:cNvGrpSpPr/>
          <p:nvPr/>
        </p:nvGrpSpPr>
        <p:grpSpPr>
          <a:xfrm>
            <a:off x="3767455" y="5503545"/>
            <a:ext cx="1435100" cy="390525"/>
            <a:chOff x="12303" y="3299"/>
            <a:chExt cx="2260" cy="615"/>
          </a:xfrm>
        </p:grpSpPr>
        <p:sp>
          <p:nvSpPr>
            <p:cNvPr id="171" name="椭圆 170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974590" y="584454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093210" y="511683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76" name="椭圆 175"/>
          <p:cNvSpPr/>
          <p:nvPr/>
        </p:nvSpPr>
        <p:spPr>
          <a:xfrm>
            <a:off x="5202555" y="549846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/>
          <p:cNvSpPr txBox="1"/>
          <p:nvPr/>
        </p:nvSpPr>
        <p:spPr>
          <a:xfrm>
            <a:off x="5149850" y="528574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78" name="椭圆 177"/>
          <p:cNvSpPr/>
          <p:nvPr/>
        </p:nvSpPr>
        <p:spPr>
          <a:xfrm>
            <a:off x="4579620" y="602551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178"/>
          <p:cNvSpPr txBox="1"/>
          <p:nvPr/>
        </p:nvSpPr>
        <p:spPr>
          <a:xfrm>
            <a:off x="4268470" y="608584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180" name="椭圆 179"/>
          <p:cNvSpPr/>
          <p:nvPr/>
        </p:nvSpPr>
        <p:spPr>
          <a:xfrm rot="19860000">
            <a:off x="3733800" y="458216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3420000">
            <a:off x="4791710" y="491236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箭头连接符 181"/>
          <p:cNvCxnSpPr/>
          <p:nvPr/>
        </p:nvCxnSpPr>
        <p:spPr>
          <a:xfrm>
            <a:off x="4249420" y="5640070"/>
            <a:ext cx="327660" cy="41148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5189855" y="5628640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/>
          <p:cNvSpPr/>
          <p:nvPr/>
        </p:nvSpPr>
        <p:spPr>
          <a:xfrm>
            <a:off x="7077075" y="521462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5" name="组合 184"/>
          <p:cNvGrpSpPr/>
          <p:nvPr/>
        </p:nvGrpSpPr>
        <p:grpSpPr>
          <a:xfrm>
            <a:off x="6456680" y="5424805"/>
            <a:ext cx="1435100" cy="390525"/>
            <a:chOff x="12303" y="3299"/>
            <a:chExt cx="2260" cy="615"/>
          </a:xfrm>
        </p:grpSpPr>
        <p:sp>
          <p:nvSpPr>
            <p:cNvPr id="186" name="椭圆 185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7663815" y="576580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6782435" y="503809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91" name="椭圆 190"/>
          <p:cNvSpPr/>
          <p:nvPr/>
        </p:nvSpPr>
        <p:spPr>
          <a:xfrm>
            <a:off x="7891780" y="541972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文本框 191"/>
          <p:cNvSpPr txBox="1"/>
          <p:nvPr/>
        </p:nvSpPr>
        <p:spPr>
          <a:xfrm>
            <a:off x="7839075" y="520700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93" name="椭圆 192"/>
          <p:cNvSpPr/>
          <p:nvPr/>
        </p:nvSpPr>
        <p:spPr>
          <a:xfrm>
            <a:off x="7268845" y="594677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6957695" y="600710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195" name="椭圆 194"/>
          <p:cNvSpPr/>
          <p:nvPr/>
        </p:nvSpPr>
        <p:spPr>
          <a:xfrm rot="19860000">
            <a:off x="6423025" y="450342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 rot="3420000">
            <a:off x="7451725" y="484759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7" name="直接箭头连接符 196"/>
          <p:cNvCxnSpPr/>
          <p:nvPr/>
        </p:nvCxnSpPr>
        <p:spPr>
          <a:xfrm flipV="1">
            <a:off x="6943725" y="533019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endCxn id="193" idx="7"/>
          </p:cNvCxnSpPr>
          <p:nvPr/>
        </p:nvCxnSpPr>
        <p:spPr>
          <a:xfrm flipH="1">
            <a:off x="7378065" y="5805805"/>
            <a:ext cx="384810" cy="159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/>
          <p:cNvSpPr txBox="1"/>
          <p:nvPr/>
        </p:nvSpPr>
        <p:spPr>
          <a:xfrm>
            <a:off x="1459865" y="6489065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0.5</a:t>
            </a:r>
          </a:p>
        </p:txBody>
      </p:sp>
      <p:sp>
        <p:nvSpPr>
          <p:cNvPr id="245" name="文本框 244"/>
          <p:cNvSpPr txBox="1"/>
          <p:nvPr/>
        </p:nvSpPr>
        <p:spPr>
          <a:xfrm>
            <a:off x="4408805" y="6489065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0.2</a:t>
            </a:r>
          </a:p>
        </p:txBody>
      </p:sp>
      <p:sp>
        <p:nvSpPr>
          <p:cNvPr id="246" name="文本框 245"/>
          <p:cNvSpPr txBox="1"/>
          <p:nvPr/>
        </p:nvSpPr>
        <p:spPr>
          <a:xfrm>
            <a:off x="7098030" y="6440170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930"/>
          </a:xfrm>
        </p:spPr>
        <p:txBody>
          <a:bodyPr>
            <a:normAutofit/>
          </a:bodyPr>
          <a:lstStyle/>
          <a:p>
            <a:r>
              <a:rPr lang="en-US" alt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JPDA</a:t>
            </a:r>
          </a:p>
        </p:txBody>
      </p:sp>
      <p:sp>
        <p:nvSpPr>
          <p:cNvPr id="6" name="椭圆 5"/>
          <p:cNvSpPr/>
          <p:nvPr/>
        </p:nvSpPr>
        <p:spPr>
          <a:xfrm>
            <a:off x="1341755" y="254889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721360" y="2759075"/>
            <a:ext cx="1435100" cy="390525"/>
            <a:chOff x="12303" y="3299"/>
            <a:chExt cx="2260" cy="615"/>
          </a:xfrm>
        </p:grpSpPr>
        <p:sp>
          <p:nvSpPr>
            <p:cNvPr id="64" name="椭圆 63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1928495" y="310007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7115" y="23723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2" name="椭圆 11"/>
          <p:cNvSpPr/>
          <p:nvPr/>
        </p:nvSpPr>
        <p:spPr>
          <a:xfrm>
            <a:off x="2156460" y="275399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03755" y="254127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4" name="椭圆 13"/>
          <p:cNvSpPr/>
          <p:nvPr/>
        </p:nvSpPr>
        <p:spPr>
          <a:xfrm>
            <a:off x="1533525" y="328104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22375" y="334137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42" name="椭圆 41"/>
          <p:cNvSpPr/>
          <p:nvPr/>
        </p:nvSpPr>
        <p:spPr>
          <a:xfrm rot="19860000">
            <a:off x="687705" y="183769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3420000">
            <a:off x="1716405" y="218186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208405" y="266446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810250" y="254889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189855" y="2759075"/>
            <a:ext cx="1435100" cy="390525"/>
            <a:chOff x="12303" y="3299"/>
            <a:chExt cx="2260" cy="615"/>
          </a:xfrm>
        </p:grpSpPr>
        <p:sp>
          <p:nvSpPr>
            <p:cNvPr id="9" name="椭圆 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396990" y="310007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15610" y="23723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9" name="椭圆 18"/>
          <p:cNvSpPr/>
          <p:nvPr/>
        </p:nvSpPr>
        <p:spPr>
          <a:xfrm>
            <a:off x="6624955" y="275399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572250" y="254127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21" name="椭圆 20"/>
          <p:cNvSpPr/>
          <p:nvPr/>
        </p:nvSpPr>
        <p:spPr>
          <a:xfrm>
            <a:off x="6002020" y="328104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690870" y="334137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23" name="椭圆 22"/>
          <p:cNvSpPr/>
          <p:nvPr/>
        </p:nvSpPr>
        <p:spPr>
          <a:xfrm rot="19860000">
            <a:off x="5156200" y="183769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3420000">
            <a:off x="6214110" y="216789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671820" y="2895600"/>
            <a:ext cx="327660" cy="41148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5910580" y="477329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90185" y="4983480"/>
            <a:ext cx="1435100" cy="390525"/>
            <a:chOff x="12303" y="3299"/>
            <a:chExt cx="2260" cy="615"/>
          </a:xfrm>
        </p:grpSpPr>
        <p:sp>
          <p:nvSpPr>
            <p:cNvPr id="29" name="椭圆 2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497320" y="532447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615940" y="459676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34" name="椭圆 33"/>
          <p:cNvSpPr/>
          <p:nvPr/>
        </p:nvSpPr>
        <p:spPr>
          <a:xfrm>
            <a:off x="6725285" y="497840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672580" y="476567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36" name="椭圆 35"/>
          <p:cNvSpPr/>
          <p:nvPr/>
        </p:nvSpPr>
        <p:spPr>
          <a:xfrm>
            <a:off x="6102350" y="550545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791200" y="556577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38" name="椭圆 37"/>
          <p:cNvSpPr/>
          <p:nvPr/>
        </p:nvSpPr>
        <p:spPr>
          <a:xfrm rot="19860000">
            <a:off x="5256530" y="4062095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3420000">
            <a:off x="6285230" y="4406265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endCxn id="36" idx="7"/>
          </p:cNvCxnSpPr>
          <p:nvPr/>
        </p:nvCxnSpPr>
        <p:spPr>
          <a:xfrm flipH="1">
            <a:off x="6211570" y="5364480"/>
            <a:ext cx="384810" cy="159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295910" y="933450"/>
            <a:ext cx="8551545" cy="5557520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2000">
                <a:latin typeface="Fira Sans" panose="020B0503050000020004" pitchFamily="34" charset="0"/>
                <a:cs typeface="Fira Sans" panose="020B0503050000020004" pitchFamily="34" charset="0"/>
              </a:rPr>
              <a:t>Calculate the marginal association probability of every single target hypothesis by summing over weights of all the global hypotheses which contain a particular single target hypothesis, for each target.</a:t>
            </a: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860" y="3746500"/>
            <a:ext cx="15201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0.5 + 0.3 = 0.8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912485" y="3746500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0.2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010910" y="6049645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0.3</a:t>
            </a:r>
          </a:p>
        </p:txBody>
      </p:sp>
      <p:sp>
        <p:nvSpPr>
          <p:cNvPr id="67" name="椭圆 66"/>
          <p:cNvSpPr/>
          <p:nvPr/>
        </p:nvSpPr>
        <p:spPr>
          <a:xfrm>
            <a:off x="1416685" y="493268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796290" y="5142865"/>
            <a:ext cx="1435100" cy="390525"/>
            <a:chOff x="12303" y="3299"/>
            <a:chExt cx="2260" cy="615"/>
          </a:xfrm>
        </p:grpSpPr>
        <p:sp>
          <p:nvSpPr>
            <p:cNvPr id="72" name="椭圆 71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2003425" y="548386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122045" y="475615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77" name="椭圆 76"/>
          <p:cNvSpPr/>
          <p:nvPr/>
        </p:nvSpPr>
        <p:spPr>
          <a:xfrm>
            <a:off x="2231390" y="513778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2178685" y="49250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79" name="椭圆 78"/>
          <p:cNvSpPr/>
          <p:nvPr/>
        </p:nvSpPr>
        <p:spPr>
          <a:xfrm>
            <a:off x="1608455" y="566483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1297305" y="57251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81" name="椭圆 80"/>
          <p:cNvSpPr/>
          <p:nvPr/>
        </p:nvSpPr>
        <p:spPr>
          <a:xfrm rot="19860000">
            <a:off x="762635" y="422148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3420000">
            <a:off x="1791335" y="456565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>
            <a:stCxn id="73" idx="7"/>
            <a:endCxn id="77" idx="4"/>
          </p:cNvCxnSpPr>
          <p:nvPr/>
        </p:nvCxnSpPr>
        <p:spPr>
          <a:xfrm flipV="1">
            <a:off x="2212975" y="5265420"/>
            <a:ext cx="82550" cy="1587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819150" y="6088380"/>
            <a:ext cx="1838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0.5 + 0.2 = 0.7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JPDA</a:t>
            </a:r>
          </a:p>
        </p:txBody>
      </p:sp>
      <p:sp>
        <p:nvSpPr>
          <p:cNvPr id="6" name="椭圆 5"/>
          <p:cNvSpPr/>
          <p:nvPr/>
        </p:nvSpPr>
        <p:spPr>
          <a:xfrm>
            <a:off x="2252345" y="346265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1631950" y="3672840"/>
            <a:ext cx="1435100" cy="390525"/>
            <a:chOff x="12303" y="3299"/>
            <a:chExt cx="2260" cy="615"/>
          </a:xfrm>
        </p:grpSpPr>
        <p:sp>
          <p:nvSpPr>
            <p:cNvPr id="64" name="椭圆 63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839085" y="401383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57705" y="328612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2" name="椭圆 11"/>
          <p:cNvSpPr/>
          <p:nvPr/>
        </p:nvSpPr>
        <p:spPr>
          <a:xfrm>
            <a:off x="3067050" y="366776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14345" y="345503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4" name="椭圆 13"/>
          <p:cNvSpPr/>
          <p:nvPr/>
        </p:nvSpPr>
        <p:spPr>
          <a:xfrm>
            <a:off x="2444115" y="419481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32965" y="425513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42" name="椭圆 41"/>
          <p:cNvSpPr/>
          <p:nvPr/>
        </p:nvSpPr>
        <p:spPr>
          <a:xfrm rot="19860000">
            <a:off x="1598295" y="2751455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3420000">
            <a:off x="2626995" y="3095625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2118995" y="3578225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118995" y="3800475"/>
            <a:ext cx="327660" cy="41148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151880" y="346265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531485" y="3672840"/>
            <a:ext cx="1435100" cy="390525"/>
            <a:chOff x="12303" y="3299"/>
            <a:chExt cx="2260" cy="615"/>
          </a:xfrm>
        </p:grpSpPr>
        <p:sp>
          <p:nvSpPr>
            <p:cNvPr id="29" name="椭圆 2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738620" y="401383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57240" y="328612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34" name="椭圆 33"/>
          <p:cNvSpPr/>
          <p:nvPr/>
        </p:nvSpPr>
        <p:spPr>
          <a:xfrm>
            <a:off x="6966585" y="366776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913880" y="345503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36" name="椭圆 35"/>
          <p:cNvSpPr/>
          <p:nvPr/>
        </p:nvSpPr>
        <p:spPr>
          <a:xfrm>
            <a:off x="6343650" y="419481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032500" y="425513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38" name="椭圆 37"/>
          <p:cNvSpPr/>
          <p:nvPr/>
        </p:nvSpPr>
        <p:spPr>
          <a:xfrm rot="19860000">
            <a:off x="5497830" y="2751455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3420000">
            <a:off x="6526530" y="3095625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6453505" y="4054475"/>
            <a:ext cx="384810" cy="159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295910" y="1074420"/>
            <a:ext cx="8551545" cy="5557520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Update every target by using all the possible single target hypotheses for it with normalized marginal association probability.</a:t>
            </a:r>
            <a:endParaRPr lang="zh-CN" altLang="en-US" sz="2000"/>
          </a:p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Minimum Mean Squared Error(MMSE) Approach. Biased, Low Variance.</a:t>
            </a: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1665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4195" y="3406775"/>
            <a:ext cx="438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0.8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957705" y="3931285"/>
            <a:ext cx="438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0.2</a:t>
            </a:r>
          </a:p>
        </p:txBody>
      </p:sp>
      <p:cxnSp>
        <p:nvCxnSpPr>
          <p:cNvPr id="40" name="直接箭头连接符 39"/>
          <p:cNvCxnSpPr>
            <a:stCxn id="30" idx="7"/>
            <a:endCxn id="34" idx="4"/>
          </p:cNvCxnSpPr>
          <p:nvPr/>
        </p:nvCxnSpPr>
        <p:spPr>
          <a:xfrm flipV="1">
            <a:off x="6948170" y="3795395"/>
            <a:ext cx="82550" cy="1587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420485" y="3876675"/>
            <a:ext cx="438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0.3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967220" y="3768725"/>
            <a:ext cx="438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0.7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6450" y="1196160"/>
            <a:ext cx="7920000" cy="1800000"/>
          </a:xfrm>
        </p:spPr>
        <p:txBody>
          <a:bodyPr/>
          <a:lstStyle/>
          <a:p>
            <a:r>
              <a:rPr lang="en-GB" altLang="en-US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Data </a:t>
            </a:r>
            <a:r>
              <a:rPr lang="en-US" altLang="en-GB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A</a:t>
            </a:r>
            <a:r>
              <a:rPr lang="en-GB" altLang="en-US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ssociation</a:t>
            </a:r>
            <a:r>
              <a:rPr lang="en-US" altLang="en-GB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 using Probability Hypothesis Density(PHD)</a:t>
            </a:r>
            <a:endParaRPr lang="en-US" altLang="zh-CN" sz="32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8000" y="2985773"/>
            <a:ext cx="7811585" cy="0"/>
          </a:xfrm>
          <a:prstGeom prst="line">
            <a:avLst/>
          </a:prstGeom>
          <a:ln w="1905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48000" y="2985773"/>
            <a:ext cx="3009600" cy="0"/>
          </a:xfrm>
          <a:prstGeom prst="line">
            <a:avLst/>
          </a:prstGeom>
          <a:ln w="19050" cap="rnd">
            <a:solidFill>
              <a:schemeClr val="accent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PHD</a:t>
            </a:r>
          </a:p>
        </p:txBody>
      </p:sp>
      <p:sp>
        <p:nvSpPr>
          <p:cNvPr id="6" name="椭圆 5"/>
          <p:cNvSpPr/>
          <p:nvPr/>
        </p:nvSpPr>
        <p:spPr>
          <a:xfrm>
            <a:off x="1477645" y="251968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857250" y="2729865"/>
            <a:ext cx="1435100" cy="390525"/>
            <a:chOff x="12303" y="3299"/>
            <a:chExt cx="2260" cy="615"/>
          </a:xfrm>
        </p:grpSpPr>
        <p:sp>
          <p:nvSpPr>
            <p:cNvPr id="64" name="椭圆 63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064385" y="307086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3005" y="234315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2" name="椭圆 11"/>
          <p:cNvSpPr/>
          <p:nvPr/>
        </p:nvSpPr>
        <p:spPr>
          <a:xfrm>
            <a:off x="2292350" y="272478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39645" y="25120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4" name="椭圆 13"/>
          <p:cNvSpPr/>
          <p:nvPr/>
        </p:nvSpPr>
        <p:spPr>
          <a:xfrm>
            <a:off x="1669415" y="325183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58265" y="33121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42" name="椭圆 41"/>
          <p:cNvSpPr/>
          <p:nvPr/>
        </p:nvSpPr>
        <p:spPr>
          <a:xfrm rot="19860000">
            <a:off x="823595" y="180848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3420000">
            <a:off x="1852295" y="215265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344295" y="263525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286250" y="251968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665855" y="2729865"/>
            <a:ext cx="1435100" cy="390525"/>
            <a:chOff x="12303" y="3299"/>
            <a:chExt cx="2260" cy="615"/>
          </a:xfrm>
        </p:grpSpPr>
        <p:sp>
          <p:nvSpPr>
            <p:cNvPr id="9" name="椭圆 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872990" y="307086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91610" y="234315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9" name="椭圆 18"/>
          <p:cNvSpPr/>
          <p:nvPr/>
        </p:nvSpPr>
        <p:spPr>
          <a:xfrm>
            <a:off x="5100955" y="272478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48250" y="25120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21" name="椭圆 20"/>
          <p:cNvSpPr/>
          <p:nvPr/>
        </p:nvSpPr>
        <p:spPr>
          <a:xfrm>
            <a:off x="4478020" y="325183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166870" y="33121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23" name="椭圆 22"/>
          <p:cNvSpPr/>
          <p:nvPr/>
        </p:nvSpPr>
        <p:spPr>
          <a:xfrm rot="19860000">
            <a:off x="3632200" y="180848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3420000">
            <a:off x="4690110" y="213868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147820" y="2866390"/>
            <a:ext cx="327660" cy="41148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975475" y="244094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355080" y="2651125"/>
            <a:ext cx="1435100" cy="390525"/>
            <a:chOff x="12303" y="3299"/>
            <a:chExt cx="2260" cy="615"/>
          </a:xfrm>
        </p:grpSpPr>
        <p:sp>
          <p:nvSpPr>
            <p:cNvPr id="29" name="椭圆 2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562215" y="299212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80835" y="226441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34" name="椭圆 33"/>
          <p:cNvSpPr/>
          <p:nvPr/>
        </p:nvSpPr>
        <p:spPr>
          <a:xfrm>
            <a:off x="7790180" y="264604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37475" y="243332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36" name="椭圆 35"/>
          <p:cNvSpPr/>
          <p:nvPr/>
        </p:nvSpPr>
        <p:spPr>
          <a:xfrm>
            <a:off x="7167245" y="317309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856095" y="323342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38" name="椭圆 37"/>
          <p:cNvSpPr/>
          <p:nvPr/>
        </p:nvSpPr>
        <p:spPr>
          <a:xfrm rot="19860000">
            <a:off x="6321425" y="172974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3420000">
            <a:off x="7350125" y="207391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endCxn id="36" idx="7"/>
          </p:cNvCxnSpPr>
          <p:nvPr/>
        </p:nvCxnSpPr>
        <p:spPr>
          <a:xfrm flipH="1">
            <a:off x="7276465" y="3032125"/>
            <a:ext cx="384810" cy="159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230505" y="812165"/>
            <a:ext cx="8622665" cy="524573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Go through all the </a:t>
            </a:r>
            <a:r>
              <a:rPr lang="en-US" altLang="en-GB" sz="2000" b="1">
                <a:solidFill>
                  <a:srgbClr val="FF0000"/>
                </a:solidFill>
                <a:latin typeface="Fira Sans" panose="020B0503050000020004" pitchFamily="34" charset="0"/>
                <a:cs typeface="Fira Sans" panose="020B0503050000020004" pitchFamily="34" charset="0"/>
              </a:rPr>
              <a:t>single target hypotheses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 </a:t>
            </a:r>
            <a:r>
              <a:rPr lang="en-US" altLang="en-GB" sz="2000" b="1">
                <a:solidFill>
                  <a:srgbClr val="00B0F0"/>
                </a:solidFill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at current time frame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 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e</a:t>
            </a:r>
            <a:r>
              <a:rPr lang="en-GB" altLang="en-US" sz="2000">
                <a:latin typeface="Fira Sans" panose="020B0503050000020004" pitchFamily="34" charset="0"/>
                <a:cs typeface="Fira Sans" panose="020B0503050000020004" pitchFamily="34" charset="0"/>
              </a:rPr>
              <a:t>xhaustivity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.</a:t>
            </a: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1577975" y="465709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5" name="组合 154"/>
          <p:cNvGrpSpPr/>
          <p:nvPr/>
        </p:nvGrpSpPr>
        <p:grpSpPr>
          <a:xfrm>
            <a:off x="957580" y="4867275"/>
            <a:ext cx="1435100" cy="390525"/>
            <a:chOff x="12303" y="3299"/>
            <a:chExt cx="2260" cy="615"/>
          </a:xfrm>
        </p:grpSpPr>
        <p:sp>
          <p:nvSpPr>
            <p:cNvPr id="156" name="椭圆 155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59" name="文本框 158"/>
          <p:cNvSpPr txBox="1"/>
          <p:nvPr/>
        </p:nvSpPr>
        <p:spPr>
          <a:xfrm>
            <a:off x="2164715" y="520827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283335" y="44805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61" name="椭圆 160"/>
          <p:cNvSpPr/>
          <p:nvPr/>
        </p:nvSpPr>
        <p:spPr>
          <a:xfrm>
            <a:off x="2392680" y="486219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2339975" y="464947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63" name="椭圆 162"/>
          <p:cNvSpPr/>
          <p:nvPr/>
        </p:nvSpPr>
        <p:spPr>
          <a:xfrm>
            <a:off x="1769745" y="538924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1458595" y="544957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165" name="椭圆 164"/>
          <p:cNvSpPr/>
          <p:nvPr/>
        </p:nvSpPr>
        <p:spPr>
          <a:xfrm rot="19860000">
            <a:off x="923925" y="394589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 rot="3420000">
            <a:off x="1952625" y="429006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/>
          <p:nvPr/>
        </p:nvCxnSpPr>
        <p:spPr>
          <a:xfrm flipV="1">
            <a:off x="2379980" y="4992370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PHD</a:t>
            </a:r>
          </a:p>
        </p:txBody>
      </p:sp>
      <p:sp>
        <p:nvSpPr>
          <p:cNvPr id="6" name="椭圆 5"/>
          <p:cNvSpPr/>
          <p:nvPr/>
        </p:nvSpPr>
        <p:spPr>
          <a:xfrm>
            <a:off x="1485900" y="281178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865505" y="3021965"/>
            <a:ext cx="1435100" cy="390525"/>
            <a:chOff x="12303" y="3299"/>
            <a:chExt cx="2260" cy="615"/>
          </a:xfrm>
        </p:grpSpPr>
        <p:sp>
          <p:nvSpPr>
            <p:cNvPr id="64" name="椭圆 63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072640" y="336296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1260" y="263525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42" name="椭圆 41"/>
          <p:cNvSpPr/>
          <p:nvPr/>
        </p:nvSpPr>
        <p:spPr>
          <a:xfrm rot="19860000">
            <a:off x="831850" y="210058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3420000">
            <a:off x="1860550" y="244475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352550" y="292735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3674110" y="3021965"/>
            <a:ext cx="1435100" cy="390525"/>
            <a:chOff x="12303" y="3299"/>
            <a:chExt cx="2260" cy="615"/>
          </a:xfrm>
        </p:grpSpPr>
        <p:sp>
          <p:nvSpPr>
            <p:cNvPr id="9" name="椭圆 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881245" y="336296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486275" y="354393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175125" y="36042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23" name="椭圆 22"/>
          <p:cNvSpPr/>
          <p:nvPr/>
        </p:nvSpPr>
        <p:spPr>
          <a:xfrm rot="19860000">
            <a:off x="3640455" y="210058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3420000">
            <a:off x="4698365" y="243078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156075" y="3158490"/>
            <a:ext cx="327660" cy="41148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6363335" y="2943225"/>
            <a:ext cx="1435100" cy="390525"/>
            <a:chOff x="12303" y="3299"/>
            <a:chExt cx="2260" cy="615"/>
          </a:xfrm>
        </p:grpSpPr>
        <p:sp>
          <p:nvSpPr>
            <p:cNvPr id="29" name="椭圆 2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570470" y="328422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175500" y="346519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864350" y="352552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38" name="椭圆 37"/>
          <p:cNvSpPr/>
          <p:nvPr/>
        </p:nvSpPr>
        <p:spPr>
          <a:xfrm rot="19860000">
            <a:off x="6329680" y="202184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3420000">
            <a:off x="7358380" y="236601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endCxn id="36" idx="7"/>
          </p:cNvCxnSpPr>
          <p:nvPr/>
        </p:nvCxnSpPr>
        <p:spPr>
          <a:xfrm flipH="1">
            <a:off x="7284720" y="3324225"/>
            <a:ext cx="384810" cy="159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238760" y="806450"/>
            <a:ext cx="8622665" cy="524573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Use every single target hypothesis to update corresponding target.</a:t>
            </a: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965835" y="5159375"/>
            <a:ext cx="1435100" cy="390525"/>
            <a:chOff x="12303" y="3299"/>
            <a:chExt cx="2260" cy="615"/>
          </a:xfrm>
        </p:grpSpPr>
        <p:sp>
          <p:nvSpPr>
            <p:cNvPr id="156" name="椭圆 155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59" name="文本框 158"/>
          <p:cNvSpPr txBox="1"/>
          <p:nvPr/>
        </p:nvSpPr>
        <p:spPr>
          <a:xfrm>
            <a:off x="2172970" y="550037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2400935" y="515429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2348230" y="494157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65" name="椭圆 164"/>
          <p:cNvSpPr/>
          <p:nvPr/>
        </p:nvSpPr>
        <p:spPr>
          <a:xfrm rot="19860000">
            <a:off x="932180" y="423799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 rot="3420000">
            <a:off x="1960880" y="458216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/>
          <p:nvPr/>
        </p:nvCxnSpPr>
        <p:spPr>
          <a:xfrm flipV="1">
            <a:off x="2388235" y="5284470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PHD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965835" y="2755900"/>
            <a:ext cx="748030" cy="314960"/>
            <a:chOff x="12461" y="2880"/>
            <a:chExt cx="1178" cy="496"/>
          </a:xfrm>
        </p:grpSpPr>
        <p:sp>
          <p:nvSpPr>
            <p:cNvPr id="64" name="椭圆 63"/>
            <p:cNvSpPr/>
            <p:nvPr/>
          </p:nvSpPr>
          <p:spPr>
            <a:xfrm>
              <a:off x="13140" y="3175"/>
              <a:ext cx="201" cy="20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461" y="288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42" name="椭圆 41"/>
          <p:cNvSpPr/>
          <p:nvPr/>
        </p:nvSpPr>
        <p:spPr>
          <a:xfrm rot="19860000">
            <a:off x="831850" y="210058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3420000">
            <a:off x="1860550" y="244475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915410" y="3246120"/>
            <a:ext cx="748030" cy="322580"/>
            <a:chOff x="12683" y="3653"/>
            <a:chExt cx="1178" cy="508"/>
          </a:xfrm>
        </p:grpSpPr>
        <p:sp>
          <p:nvSpPr>
            <p:cNvPr id="9" name="椭圆 8"/>
            <p:cNvSpPr/>
            <p:nvPr/>
          </p:nvSpPr>
          <p:spPr>
            <a:xfrm>
              <a:off x="13172" y="3653"/>
              <a:ext cx="201" cy="20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683" y="3775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23" name="椭圆 22"/>
          <p:cNvSpPr/>
          <p:nvPr/>
        </p:nvSpPr>
        <p:spPr>
          <a:xfrm rot="19860000">
            <a:off x="3640455" y="210058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3420000">
            <a:off x="4698365" y="243078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481570" y="3285490"/>
            <a:ext cx="127635" cy="1276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373620" y="341185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8" name="椭圆 37"/>
          <p:cNvSpPr/>
          <p:nvPr/>
        </p:nvSpPr>
        <p:spPr>
          <a:xfrm rot="19860000">
            <a:off x="6329680" y="202184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3420000">
            <a:off x="7358380" y="236601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260985" y="911225"/>
            <a:ext cx="8622665" cy="524573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Such update strategy and results assigning a weight(e.g. an existing probability of such updated target) corresponds to every updated target.</a:t>
            </a: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2441575" y="5602605"/>
            <a:ext cx="127635" cy="1276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2327910" y="573024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65" name="椭圆 164"/>
          <p:cNvSpPr/>
          <p:nvPr/>
        </p:nvSpPr>
        <p:spPr>
          <a:xfrm rot="19860000">
            <a:off x="959485" y="450596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 rot="3420000">
            <a:off x="1988185" y="485013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665480" y="4025900"/>
            <a:ext cx="231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existence probability: 0.7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16935" y="4025900"/>
            <a:ext cx="231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existence probability: 0.3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68390" y="4025900"/>
            <a:ext cx="231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existence probability: 0.4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5480" y="6413500"/>
            <a:ext cx="231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existence probability: 0.9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065" y="77470"/>
            <a:ext cx="9144000" cy="831215"/>
          </a:xfrm>
        </p:spPr>
        <p:txBody>
          <a:bodyPr>
            <a:normAutofit fontScale="90000"/>
          </a:bodyPr>
          <a:lstStyle/>
          <a:p>
            <a:r>
              <a:rPr lang="en-GB" altLang="en-US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Traditional Point Target Tracker using Random Vector based Bayesian Filter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GB" altLang="en-US" sz="2000">
                <a:latin typeface="Fira Sans" panose="020B0503050000020004" pitchFamily="34" charset="0"/>
                <a:cs typeface="Fira Sans" panose="020B0503050000020004" pitchFamily="34" charset="0"/>
              </a:rPr>
              <a:t>State prediction &amp; update is performed by using Bayesian filter(e.g. Kalman, EKF, Particle Filter, etc.)</a:t>
            </a:r>
          </a:p>
          <a:p>
            <a:pPr>
              <a:buFont typeface="Wingdings" panose="05000000000000000000" charset="0"/>
              <a:buChar char="Ø"/>
            </a:pPr>
            <a:r>
              <a:rPr lang="en-GB" altLang="en-US" sz="2000">
                <a:latin typeface="Fira Sans" panose="020B0503050000020004" pitchFamily="34" charset="0"/>
                <a:cs typeface="Fira Sans" panose="020B0503050000020004" pitchFamily="34" charset="0"/>
              </a:rPr>
              <a:t>Data association is performed by random vector based Bayesian filter(e.g. GNN, JPDA.)</a:t>
            </a:r>
          </a:p>
        </p:txBody>
      </p:sp>
      <p:pic>
        <p:nvPicPr>
          <p:cNvPr id="7" name="图片 6" descr="practical_multi_point_target_track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0" y="2917190"/>
            <a:ext cx="8059420" cy="37096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PHD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965835" y="3074670"/>
            <a:ext cx="748030" cy="314960"/>
            <a:chOff x="12461" y="2880"/>
            <a:chExt cx="1178" cy="496"/>
          </a:xfrm>
        </p:grpSpPr>
        <p:sp>
          <p:nvSpPr>
            <p:cNvPr id="64" name="椭圆 63"/>
            <p:cNvSpPr/>
            <p:nvPr/>
          </p:nvSpPr>
          <p:spPr>
            <a:xfrm>
              <a:off x="13140" y="3175"/>
              <a:ext cx="201" cy="20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461" y="288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42" name="椭圆 41"/>
          <p:cNvSpPr/>
          <p:nvPr/>
        </p:nvSpPr>
        <p:spPr>
          <a:xfrm rot="19860000">
            <a:off x="831850" y="241935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3420000">
            <a:off x="1860550" y="276352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260985" y="806450"/>
            <a:ext cx="8622665" cy="524573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All the targets with existence probability higher than a threshold(e.g. 0.5) will be remained and others will be deleted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.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Simple to implement, but not theoretically gurantee the correctness.</a:t>
            </a: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2441575" y="5602605"/>
            <a:ext cx="127635" cy="1276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2327910" y="573024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65" name="椭圆 164"/>
          <p:cNvSpPr/>
          <p:nvPr/>
        </p:nvSpPr>
        <p:spPr>
          <a:xfrm rot="19860000">
            <a:off x="959485" y="450596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 rot="3420000">
            <a:off x="1988185" y="485013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760095" y="4265295"/>
            <a:ext cx="231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existence probability: 0.7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5480" y="6413500"/>
            <a:ext cx="231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existence probability: 0.9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411470" y="3768090"/>
            <a:ext cx="748030" cy="372745"/>
            <a:chOff x="12386" y="2789"/>
            <a:chExt cx="1178" cy="587"/>
          </a:xfrm>
        </p:grpSpPr>
        <p:sp>
          <p:nvSpPr>
            <p:cNvPr id="6" name="椭圆 5"/>
            <p:cNvSpPr/>
            <p:nvPr/>
          </p:nvSpPr>
          <p:spPr>
            <a:xfrm>
              <a:off x="13140" y="3175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386" y="2789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2" name="椭圆 11"/>
          <p:cNvSpPr/>
          <p:nvPr/>
        </p:nvSpPr>
        <p:spPr>
          <a:xfrm rot="19860000">
            <a:off x="5325110" y="3170555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3420000">
            <a:off x="6353810" y="3514725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822440" y="4278630"/>
            <a:ext cx="127635" cy="1276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0210" y="440626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3326130" y="3134360"/>
            <a:ext cx="1572260" cy="551815"/>
          </a:xfrm>
          <a:prstGeom prst="straightConnector1">
            <a:avLst/>
          </a:prstGeom>
          <a:ln w="28575" cmpd="dbl">
            <a:solidFill>
              <a:srgbClr val="FF0000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28365" y="4459605"/>
            <a:ext cx="1633220" cy="850900"/>
          </a:xfrm>
          <a:prstGeom prst="straightConnector1">
            <a:avLst/>
          </a:prstGeom>
          <a:ln w="28575" cmpd="dbl">
            <a:solidFill>
              <a:srgbClr val="FF000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6450" y="1196160"/>
            <a:ext cx="7920000" cy="1800000"/>
          </a:xfrm>
        </p:spPr>
        <p:txBody>
          <a:bodyPr/>
          <a:lstStyle/>
          <a:p>
            <a:r>
              <a:rPr lang="en-GB" altLang="en-US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Data </a:t>
            </a:r>
            <a:r>
              <a:rPr lang="en-US" altLang="en-GB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A</a:t>
            </a:r>
            <a:r>
              <a:rPr lang="en-GB" altLang="en-US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ssociation</a:t>
            </a:r>
            <a:r>
              <a:rPr lang="en-US" altLang="en-GB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 using Poisson Multiple Bernoulli Mixture (PMBM)</a:t>
            </a:r>
            <a:endParaRPr lang="en-US" altLang="zh-CN" sz="32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8000" y="2985773"/>
            <a:ext cx="7811585" cy="0"/>
          </a:xfrm>
          <a:prstGeom prst="line">
            <a:avLst/>
          </a:prstGeom>
          <a:ln w="1905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48000" y="2985773"/>
            <a:ext cx="3009600" cy="0"/>
          </a:xfrm>
          <a:prstGeom prst="line">
            <a:avLst/>
          </a:prstGeom>
          <a:ln w="19050" cap="rnd">
            <a:solidFill>
              <a:schemeClr val="accent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PMBM</a:t>
            </a:r>
          </a:p>
        </p:txBody>
      </p:sp>
      <p:sp>
        <p:nvSpPr>
          <p:cNvPr id="6" name="椭圆 5"/>
          <p:cNvSpPr/>
          <p:nvPr/>
        </p:nvSpPr>
        <p:spPr>
          <a:xfrm>
            <a:off x="1478915" y="267398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858520" y="2884170"/>
            <a:ext cx="1435100" cy="390525"/>
            <a:chOff x="12303" y="3299"/>
            <a:chExt cx="2260" cy="615"/>
          </a:xfrm>
        </p:grpSpPr>
        <p:sp>
          <p:nvSpPr>
            <p:cNvPr id="64" name="椭圆 63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065655" y="322516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4275" y="249745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2" name="椭圆 11"/>
          <p:cNvSpPr/>
          <p:nvPr/>
        </p:nvSpPr>
        <p:spPr>
          <a:xfrm>
            <a:off x="2293620" y="287909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40915" y="266636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4" name="椭圆 13"/>
          <p:cNvSpPr/>
          <p:nvPr/>
        </p:nvSpPr>
        <p:spPr>
          <a:xfrm>
            <a:off x="1670685" y="340614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59535" y="346646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42" name="椭圆 41"/>
          <p:cNvSpPr/>
          <p:nvPr/>
        </p:nvSpPr>
        <p:spPr>
          <a:xfrm rot="19860000">
            <a:off x="824865" y="1962785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3420000">
            <a:off x="1853565" y="2306955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345565" y="2789555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2280920" y="3009265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287520" y="267398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667125" y="2884170"/>
            <a:ext cx="1435100" cy="390525"/>
            <a:chOff x="12303" y="3299"/>
            <a:chExt cx="2260" cy="615"/>
          </a:xfrm>
        </p:grpSpPr>
        <p:sp>
          <p:nvSpPr>
            <p:cNvPr id="9" name="椭圆 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874260" y="322516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92880" y="249745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9" name="椭圆 18"/>
          <p:cNvSpPr/>
          <p:nvPr/>
        </p:nvSpPr>
        <p:spPr>
          <a:xfrm>
            <a:off x="5102225" y="287909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49520" y="266636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21" name="椭圆 20"/>
          <p:cNvSpPr/>
          <p:nvPr/>
        </p:nvSpPr>
        <p:spPr>
          <a:xfrm>
            <a:off x="4479290" y="340614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168140" y="346646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23" name="椭圆 22"/>
          <p:cNvSpPr/>
          <p:nvPr/>
        </p:nvSpPr>
        <p:spPr>
          <a:xfrm rot="19860000">
            <a:off x="3633470" y="1962785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3420000">
            <a:off x="4691380" y="2292985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149090" y="3020695"/>
            <a:ext cx="327660" cy="41148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089525" y="3009265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976745" y="259524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356350" y="2805430"/>
            <a:ext cx="1435100" cy="390525"/>
            <a:chOff x="12303" y="3299"/>
            <a:chExt cx="2260" cy="615"/>
          </a:xfrm>
        </p:grpSpPr>
        <p:sp>
          <p:nvSpPr>
            <p:cNvPr id="29" name="椭圆 2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563485" y="314642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82105" y="241871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34" name="椭圆 33"/>
          <p:cNvSpPr/>
          <p:nvPr/>
        </p:nvSpPr>
        <p:spPr>
          <a:xfrm>
            <a:off x="7791450" y="280035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38745" y="258762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36" name="椭圆 35"/>
          <p:cNvSpPr/>
          <p:nvPr/>
        </p:nvSpPr>
        <p:spPr>
          <a:xfrm>
            <a:off x="7168515" y="332740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857365" y="338772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38" name="椭圆 37"/>
          <p:cNvSpPr/>
          <p:nvPr/>
        </p:nvSpPr>
        <p:spPr>
          <a:xfrm rot="19860000">
            <a:off x="6322695" y="1884045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3420000">
            <a:off x="7351395" y="2228215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6843395" y="2710815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6" idx="7"/>
          </p:cNvCxnSpPr>
          <p:nvPr/>
        </p:nvCxnSpPr>
        <p:spPr>
          <a:xfrm flipH="1">
            <a:off x="7277735" y="3186430"/>
            <a:ext cx="384810" cy="159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260985" y="1005205"/>
            <a:ext cx="8622665" cy="543496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altLang="en-GB" sz="1900">
                <a:latin typeface="Fira Sans" panose="020B0503050000020004" pitchFamily="34" charset="0"/>
                <a:cs typeface="Fira Sans" panose="020B0503050000020004" pitchFamily="34" charset="0"/>
              </a:rPr>
              <a:t>Go through all the </a:t>
            </a:r>
            <a:r>
              <a:rPr lang="en-US" altLang="en-GB" sz="1900" b="1">
                <a:solidFill>
                  <a:srgbClr val="FF0000"/>
                </a:solidFill>
                <a:latin typeface="Fira Sans" panose="020B0503050000020004" pitchFamily="34" charset="0"/>
                <a:cs typeface="Fira Sans" panose="020B0503050000020004" pitchFamily="34" charset="0"/>
              </a:rPr>
              <a:t>global hypotheses</a:t>
            </a:r>
            <a:r>
              <a:rPr lang="en-US" altLang="en-GB" sz="19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 </a:t>
            </a:r>
            <a:r>
              <a:rPr lang="en-US" altLang="en-GB" sz="1900" b="1">
                <a:solidFill>
                  <a:srgbClr val="00B0F0"/>
                </a:solidFill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at current time frame</a:t>
            </a:r>
            <a:r>
              <a:rPr lang="en-GB" altLang="en-US" sz="19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(</a:t>
            </a:r>
            <a:r>
              <a:rPr lang="en-GB" altLang="en-US" sz="1900" b="1" u="sng">
                <a:solidFill>
                  <a:srgbClr val="00B050"/>
                </a:solidFill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which are generated from several global hypotheses remained from previous time frame</a:t>
            </a:r>
            <a:r>
              <a:rPr lang="en-GB" altLang="en-US" sz="19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. We will see the details later.)</a:t>
            </a:r>
            <a:r>
              <a:rPr lang="en-US" altLang="en-GB" sz="19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 </a:t>
            </a:r>
            <a:r>
              <a:rPr lang="en-US" altLang="en-GB" sz="1900">
                <a:latin typeface="Fira Sans" panose="020B0503050000020004" pitchFamily="34" charset="0"/>
                <a:cs typeface="Fira Sans" panose="020B0503050000020004" pitchFamily="34" charset="0"/>
              </a:rPr>
              <a:t>e</a:t>
            </a:r>
            <a:r>
              <a:rPr lang="en-GB" altLang="en-US" sz="1900">
                <a:latin typeface="Fira Sans" panose="020B0503050000020004" pitchFamily="34" charset="0"/>
                <a:cs typeface="Fira Sans" panose="020B0503050000020004" pitchFamily="34" charset="0"/>
              </a:rPr>
              <a:t>xhaustivity</a:t>
            </a:r>
            <a:r>
              <a:rPr lang="en-US" altLang="en-GB" sz="1900">
                <a:latin typeface="Fira Sans" panose="020B0503050000020004" pitchFamily="34" charset="0"/>
                <a:cs typeface="Fira Sans" panose="020B0503050000020004" pitchFamily="34" charset="0"/>
              </a:rPr>
              <a:t>.</a:t>
            </a:r>
            <a:endParaRPr lang="en-GB" altLang="en-US" sz="19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1900">
                <a:latin typeface="Fira Sans" panose="020B0503050000020004" pitchFamily="34" charset="0"/>
                <a:cs typeface="Fira Sans" panose="020B0503050000020004" pitchFamily="34" charset="0"/>
              </a:rPr>
              <a:t>Assign weight(the likelihood </a:t>
            </a:r>
            <a:r>
              <a:rPr lang="en-US" altLang="en-GB" sz="19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probability such global hypothesis may be happened, e.g. using Gaussian likelihood pdf</a:t>
            </a:r>
            <a:r>
              <a:rPr lang="en-US" altLang="en-GB" sz="1900">
                <a:latin typeface="Fira Sans" panose="020B0503050000020004" pitchFamily="34" charset="0"/>
                <a:cs typeface="Fira Sans" panose="020B0503050000020004" pitchFamily="34" charset="0"/>
              </a:rPr>
              <a:t>) for each global hypothesis</a:t>
            </a: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 </a:t>
            </a:r>
          </a:p>
        </p:txBody>
      </p:sp>
      <p:sp>
        <p:nvSpPr>
          <p:cNvPr id="154" name="椭圆 153"/>
          <p:cNvSpPr/>
          <p:nvPr/>
        </p:nvSpPr>
        <p:spPr>
          <a:xfrm>
            <a:off x="1579245" y="529336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5" name="组合 154"/>
          <p:cNvGrpSpPr/>
          <p:nvPr/>
        </p:nvGrpSpPr>
        <p:grpSpPr>
          <a:xfrm>
            <a:off x="958850" y="5503545"/>
            <a:ext cx="1435100" cy="390525"/>
            <a:chOff x="12303" y="3299"/>
            <a:chExt cx="2260" cy="615"/>
          </a:xfrm>
        </p:grpSpPr>
        <p:sp>
          <p:nvSpPr>
            <p:cNvPr id="156" name="椭圆 155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59" name="文本框 158"/>
          <p:cNvSpPr txBox="1"/>
          <p:nvPr/>
        </p:nvSpPr>
        <p:spPr>
          <a:xfrm>
            <a:off x="2165985" y="584454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284605" y="511683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61" name="椭圆 160"/>
          <p:cNvSpPr/>
          <p:nvPr/>
        </p:nvSpPr>
        <p:spPr>
          <a:xfrm>
            <a:off x="2393950" y="549846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2341245" y="528574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63" name="椭圆 162"/>
          <p:cNvSpPr/>
          <p:nvPr/>
        </p:nvSpPr>
        <p:spPr>
          <a:xfrm>
            <a:off x="1771015" y="602551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1459865" y="608584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165" name="椭圆 164"/>
          <p:cNvSpPr/>
          <p:nvPr/>
        </p:nvSpPr>
        <p:spPr>
          <a:xfrm rot="19860000">
            <a:off x="925195" y="458216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 rot="3420000">
            <a:off x="1953895" y="492633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1445895" y="540893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V="1">
            <a:off x="2381250" y="5628640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4387850" y="529336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0" name="组合 169"/>
          <p:cNvGrpSpPr/>
          <p:nvPr/>
        </p:nvGrpSpPr>
        <p:grpSpPr>
          <a:xfrm>
            <a:off x="3767455" y="5503545"/>
            <a:ext cx="1435100" cy="390525"/>
            <a:chOff x="12303" y="3299"/>
            <a:chExt cx="2260" cy="615"/>
          </a:xfrm>
        </p:grpSpPr>
        <p:sp>
          <p:nvSpPr>
            <p:cNvPr id="171" name="椭圆 170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974590" y="584454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093210" y="511683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76" name="椭圆 175"/>
          <p:cNvSpPr/>
          <p:nvPr/>
        </p:nvSpPr>
        <p:spPr>
          <a:xfrm>
            <a:off x="5202555" y="549846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/>
          <p:cNvSpPr txBox="1"/>
          <p:nvPr/>
        </p:nvSpPr>
        <p:spPr>
          <a:xfrm>
            <a:off x="5149850" y="528574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78" name="椭圆 177"/>
          <p:cNvSpPr/>
          <p:nvPr/>
        </p:nvSpPr>
        <p:spPr>
          <a:xfrm>
            <a:off x="4579620" y="602551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178"/>
          <p:cNvSpPr txBox="1"/>
          <p:nvPr/>
        </p:nvSpPr>
        <p:spPr>
          <a:xfrm>
            <a:off x="4268470" y="608584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180" name="椭圆 179"/>
          <p:cNvSpPr/>
          <p:nvPr/>
        </p:nvSpPr>
        <p:spPr>
          <a:xfrm rot="19860000">
            <a:off x="3733800" y="458216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3420000">
            <a:off x="4791710" y="491236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箭头连接符 181"/>
          <p:cNvCxnSpPr/>
          <p:nvPr/>
        </p:nvCxnSpPr>
        <p:spPr>
          <a:xfrm>
            <a:off x="4249420" y="5640070"/>
            <a:ext cx="327660" cy="41148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5189855" y="5628640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/>
          <p:cNvSpPr/>
          <p:nvPr/>
        </p:nvSpPr>
        <p:spPr>
          <a:xfrm>
            <a:off x="7077075" y="521462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5" name="组合 184"/>
          <p:cNvGrpSpPr/>
          <p:nvPr/>
        </p:nvGrpSpPr>
        <p:grpSpPr>
          <a:xfrm>
            <a:off x="6456680" y="5424805"/>
            <a:ext cx="1435100" cy="390525"/>
            <a:chOff x="12303" y="3299"/>
            <a:chExt cx="2260" cy="615"/>
          </a:xfrm>
        </p:grpSpPr>
        <p:sp>
          <p:nvSpPr>
            <p:cNvPr id="186" name="椭圆 185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7663815" y="576580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6782435" y="503809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91" name="椭圆 190"/>
          <p:cNvSpPr/>
          <p:nvPr/>
        </p:nvSpPr>
        <p:spPr>
          <a:xfrm>
            <a:off x="7891780" y="541972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文本框 191"/>
          <p:cNvSpPr txBox="1"/>
          <p:nvPr/>
        </p:nvSpPr>
        <p:spPr>
          <a:xfrm>
            <a:off x="7839075" y="520700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93" name="椭圆 192"/>
          <p:cNvSpPr/>
          <p:nvPr/>
        </p:nvSpPr>
        <p:spPr>
          <a:xfrm>
            <a:off x="7268845" y="594677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6957695" y="600710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195" name="椭圆 194"/>
          <p:cNvSpPr/>
          <p:nvPr/>
        </p:nvSpPr>
        <p:spPr>
          <a:xfrm rot="19860000">
            <a:off x="6423025" y="450342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 rot="3420000">
            <a:off x="7451725" y="484759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7" name="直接箭头连接符 196"/>
          <p:cNvCxnSpPr/>
          <p:nvPr/>
        </p:nvCxnSpPr>
        <p:spPr>
          <a:xfrm flipV="1">
            <a:off x="6943725" y="533019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endCxn id="193" idx="7"/>
          </p:cNvCxnSpPr>
          <p:nvPr/>
        </p:nvCxnSpPr>
        <p:spPr>
          <a:xfrm flipH="1">
            <a:off x="7378065" y="5805805"/>
            <a:ext cx="384810" cy="159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/>
          <p:cNvSpPr txBox="1"/>
          <p:nvPr/>
        </p:nvSpPr>
        <p:spPr>
          <a:xfrm>
            <a:off x="1459865" y="6489065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0.5</a:t>
            </a:r>
          </a:p>
        </p:txBody>
      </p:sp>
      <p:sp>
        <p:nvSpPr>
          <p:cNvPr id="245" name="文本框 244"/>
          <p:cNvSpPr txBox="1"/>
          <p:nvPr/>
        </p:nvSpPr>
        <p:spPr>
          <a:xfrm>
            <a:off x="4408805" y="6489065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0.2</a:t>
            </a:r>
          </a:p>
        </p:txBody>
      </p:sp>
      <p:sp>
        <p:nvSpPr>
          <p:cNvPr id="246" name="文本框 245"/>
          <p:cNvSpPr txBox="1"/>
          <p:nvPr/>
        </p:nvSpPr>
        <p:spPr>
          <a:xfrm>
            <a:off x="7098030" y="6440170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PMBM</a:t>
            </a:r>
          </a:p>
        </p:txBody>
      </p:sp>
      <p:sp>
        <p:nvSpPr>
          <p:cNvPr id="6" name="椭圆 5"/>
          <p:cNvSpPr/>
          <p:nvPr/>
        </p:nvSpPr>
        <p:spPr>
          <a:xfrm>
            <a:off x="1582420" y="410019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962025" y="4310380"/>
            <a:ext cx="1435100" cy="390525"/>
            <a:chOff x="12303" y="3299"/>
            <a:chExt cx="2260" cy="615"/>
          </a:xfrm>
        </p:grpSpPr>
        <p:sp>
          <p:nvSpPr>
            <p:cNvPr id="64" name="椭圆 63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169160" y="465137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7780" y="392366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2" name="椭圆 11"/>
          <p:cNvSpPr/>
          <p:nvPr/>
        </p:nvSpPr>
        <p:spPr>
          <a:xfrm>
            <a:off x="2397125" y="430530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44420" y="409257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4" name="椭圆 13"/>
          <p:cNvSpPr/>
          <p:nvPr/>
        </p:nvSpPr>
        <p:spPr>
          <a:xfrm>
            <a:off x="1774190" y="483235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463040" y="489267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42" name="椭圆 41"/>
          <p:cNvSpPr/>
          <p:nvPr/>
        </p:nvSpPr>
        <p:spPr>
          <a:xfrm rot="19860000">
            <a:off x="928370" y="3388995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3420000">
            <a:off x="1957070" y="3733165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449070" y="4215765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2384425" y="4435475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391025" y="410019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770630" y="4310380"/>
            <a:ext cx="1435100" cy="390525"/>
            <a:chOff x="12303" y="3299"/>
            <a:chExt cx="2260" cy="615"/>
          </a:xfrm>
        </p:grpSpPr>
        <p:sp>
          <p:nvSpPr>
            <p:cNvPr id="9" name="椭圆 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977765" y="465137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96385" y="392366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9" name="椭圆 18"/>
          <p:cNvSpPr/>
          <p:nvPr/>
        </p:nvSpPr>
        <p:spPr>
          <a:xfrm>
            <a:off x="5205730" y="430530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53025" y="409257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21" name="椭圆 20"/>
          <p:cNvSpPr/>
          <p:nvPr/>
        </p:nvSpPr>
        <p:spPr>
          <a:xfrm>
            <a:off x="4582795" y="483235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271645" y="489267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23" name="椭圆 22"/>
          <p:cNvSpPr/>
          <p:nvPr/>
        </p:nvSpPr>
        <p:spPr>
          <a:xfrm rot="19860000">
            <a:off x="3736975" y="3388995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3420000">
            <a:off x="4794885" y="3719195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52595" y="4446905"/>
            <a:ext cx="327660" cy="41148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193030" y="4435475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7080250" y="402145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459855" y="4231640"/>
            <a:ext cx="1435100" cy="390525"/>
            <a:chOff x="12303" y="3299"/>
            <a:chExt cx="2260" cy="615"/>
          </a:xfrm>
        </p:grpSpPr>
        <p:sp>
          <p:nvSpPr>
            <p:cNvPr id="29" name="椭圆 2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666990" y="457263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85610" y="384492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34" name="椭圆 33"/>
          <p:cNvSpPr/>
          <p:nvPr/>
        </p:nvSpPr>
        <p:spPr>
          <a:xfrm>
            <a:off x="7894955" y="422656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842250" y="401383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36" name="椭圆 35"/>
          <p:cNvSpPr/>
          <p:nvPr/>
        </p:nvSpPr>
        <p:spPr>
          <a:xfrm>
            <a:off x="7272020" y="475361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960870" y="481393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38" name="椭圆 37"/>
          <p:cNvSpPr/>
          <p:nvPr/>
        </p:nvSpPr>
        <p:spPr>
          <a:xfrm rot="19860000">
            <a:off x="6426200" y="3310255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3420000">
            <a:off x="7454900" y="3654425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6946900" y="4137025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6" idx="7"/>
          </p:cNvCxnSpPr>
          <p:nvPr/>
        </p:nvCxnSpPr>
        <p:spPr>
          <a:xfrm flipH="1">
            <a:off x="7381240" y="4612640"/>
            <a:ext cx="384810" cy="159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313055" y="969645"/>
            <a:ext cx="8622665" cy="524573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Select the best K global hypotheses with the minimum total cost(e.g.  calculate according to Gaussian likelihood pdf) as possible associations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.</a:t>
            </a: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2000" u="sng">
                <a:solidFill>
                  <a:srgbClr val="FF0000"/>
                </a:solidFill>
                <a:latin typeface="Fira Sans" panose="020B0503050000020004" pitchFamily="34" charset="0"/>
                <a:cs typeface="Fira Sans" panose="020B0503050000020004" pitchFamily="34" charset="0"/>
              </a:rPr>
              <a:t>Perform the update step still by only using the best global hypothesis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(e.g. the one with weight = 0.5), but </a:t>
            </a:r>
            <a:r>
              <a:rPr lang="en-US" altLang="en-GB" sz="2000" u="sng">
                <a:solidFill>
                  <a:srgbClr val="FF0000"/>
                </a:solidFill>
                <a:latin typeface="Fira Sans" panose="020B0503050000020004" pitchFamily="34" charset="0"/>
                <a:cs typeface="Fira Sans" panose="020B0503050000020004" pitchFamily="34" charset="0"/>
              </a:rPr>
              <a:t>propagate both ones into next time frame as prior hypothesis to generate more global hypotheses from each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09395" y="5269230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0.5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82485" y="5269230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0.3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483735" y="5269230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0.2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3533775" y="3310255"/>
            <a:ext cx="2181225" cy="217233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3540760" y="3355975"/>
            <a:ext cx="2061210" cy="212661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23240" y="6005830"/>
            <a:ext cx="3247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Use this one to perform update step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024630" y="6081395"/>
            <a:ext cx="3247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Propagate both ones into next time frame as prior hypotheses.</a:t>
            </a:r>
          </a:p>
        </p:txBody>
      </p:sp>
      <p:cxnSp>
        <p:nvCxnSpPr>
          <p:cNvPr id="50" name="直接箭头连接符 49"/>
          <p:cNvCxnSpPr>
            <a:endCxn id="3" idx="3"/>
          </p:cNvCxnSpPr>
          <p:nvPr/>
        </p:nvCxnSpPr>
        <p:spPr>
          <a:xfrm flipH="1" flipV="1">
            <a:off x="1947545" y="5422900"/>
            <a:ext cx="366395" cy="5829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0"/>
          </p:cNvCxnSpPr>
          <p:nvPr/>
        </p:nvCxnSpPr>
        <p:spPr>
          <a:xfrm flipH="1" flipV="1">
            <a:off x="2165350" y="5276215"/>
            <a:ext cx="3482975" cy="8051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9" idx="0"/>
          </p:cNvCxnSpPr>
          <p:nvPr/>
        </p:nvCxnSpPr>
        <p:spPr>
          <a:xfrm flipV="1">
            <a:off x="5648325" y="5302250"/>
            <a:ext cx="1518920" cy="7791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PMBM</a:t>
            </a:r>
          </a:p>
        </p:txBody>
      </p:sp>
      <p:sp>
        <p:nvSpPr>
          <p:cNvPr id="6" name="椭圆 5"/>
          <p:cNvSpPr/>
          <p:nvPr/>
        </p:nvSpPr>
        <p:spPr>
          <a:xfrm>
            <a:off x="857250" y="546100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1316355" y="5343525"/>
            <a:ext cx="1053465" cy="650875"/>
            <a:chOff x="12904" y="2889"/>
            <a:chExt cx="1659" cy="1025"/>
          </a:xfrm>
        </p:grpSpPr>
        <p:sp>
          <p:nvSpPr>
            <p:cNvPr id="64" name="椭圆 63"/>
            <p:cNvSpPr/>
            <p:nvPr/>
          </p:nvSpPr>
          <p:spPr>
            <a:xfrm>
              <a:off x="13129" y="3151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904" y="2889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192020" y="564642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3900" y="518858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2" name="椭圆 11"/>
          <p:cNvSpPr/>
          <p:nvPr/>
        </p:nvSpPr>
        <p:spPr>
          <a:xfrm>
            <a:off x="2011680" y="631634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21535" y="631634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42" name="椭圆 41"/>
          <p:cNvSpPr/>
          <p:nvPr/>
        </p:nvSpPr>
        <p:spPr>
          <a:xfrm rot="19020000">
            <a:off x="1024890" y="4401185"/>
            <a:ext cx="997585" cy="23456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320000">
            <a:off x="1955165" y="5252085"/>
            <a:ext cx="751840" cy="13296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H="1" flipV="1">
            <a:off x="984885" y="5553075"/>
            <a:ext cx="471170" cy="1714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H="1">
            <a:off x="2139315" y="5995035"/>
            <a:ext cx="138430" cy="3340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303530" y="920750"/>
            <a:ext cx="8622665" cy="524573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altLang="en-GB" sz="2000" b="1" u="sng">
                <a:solidFill>
                  <a:srgbClr val="00B050"/>
                </a:solidFill>
                <a:latin typeface="Fira Sans" panose="020B0503050000020004" pitchFamily="34" charset="0"/>
                <a:cs typeface="Fira Sans" panose="020B0503050000020004" pitchFamily="34" charset="0"/>
              </a:rPr>
              <a:t>For next time frame, the number of global hypotheses</a:t>
            </a:r>
            <a:r>
              <a:rPr lang="en-US" altLang="en-GB" sz="2000" b="1" u="sng">
                <a:solidFill>
                  <a:srgbClr val="00B050"/>
                </a:solidFill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 </a:t>
            </a:r>
            <a:r>
              <a:rPr lang="en-US" sz="2000" b="1" u="sng">
                <a:solidFill>
                  <a:srgbClr val="00B050"/>
                </a:solidFill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will be more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.</a:t>
            </a: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Here are </a:t>
            </a:r>
            <a:r>
              <a:rPr lang="en-US" altLang="zh-CN" sz="2000">
                <a:solidFill>
                  <a:schemeClr val="tx1"/>
                </a:solidFill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global hypotheses</a:t>
            </a:r>
            <a:r>
              <a:rPr lang="en-US" altLang="zh-CN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 at current frame based on prior hypothesis 1</a:t>
            </a: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77315" y="279273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756920" y="3002915"/>
            <a:ext cx="1435100" cy="390525"/>
            <a:chOff x="12303" y="3299"/>
            <a:chExt cx="2260" cy="615"/>
          </a:xfrm>
        </p:grpSpPr>
        <p:sp>
          <p:nvSpPr>
            <p:cNvPr id="44" name="椭圆 43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082675" y="261620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50" name="椭圆 49"/>
          <p:cNvSpPr/>
          <p:nvPr/>
        </p:nvSpPr>
        <p:spPr>
          <a:xfrm>
            <a:off x="2192020" y="299783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2139315" y="278511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54" name="椭圆 53"/>
          <p:cNvSpPr/>
          <p:nvPr/>
        </p:nvSpPr>
        <p:spPr>
          <a:xfrm rot="19860000">
            <a:off x="723265" y="208153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rot="3420000">
            <a:off x="1751965" y="242570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1243965" y="290830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179320" y="3128010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265805" y="2493010"/>
            <a:ext cx="4030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The prior hypothesis 1 from last frame</a:t>
            </a: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2498090" y="537337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2192020" y="515937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119" name="椭圆 118"/>
          <p:cNvSpPr/>
          <p:nvPr/>
        </p:nvSpPr>
        <p:spPr>
          <a:xfrm>
            <a:off x="857250" y="630999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577850" y="641413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4</a:t>
            </a:r>
          </a:p>
        </p:txBody>
      </p:sp>
      <p:sp>
        <p:nvSpPr>
          <p:cNvPr id="121" name="椭圆 120"/>
          <p:cNvSpPr/>
          <p:nvPr/>
        </p:nvSpPr>
        <p:spPr>
          <a:xfrm>
            <a:off x="3664585" y="546163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4123690" y="5344160"/>
            <a:ext cx="1053465" cy="650875"/>
            <a:chOff x="12904" y="2889"/>
            <a:chExt cx="1659" cy="1025"/>
          </a:xfrm>
        </p:grpSpPr>
        <p:sp>
          <p:nvSpPr>
            <p:cNvPr id="123" name="椭圆 122"/>
            <p:cNvSpPr/>
            <p:nvPr/>
          </p:nvSpPr>
          <p:spPr>
            <a:xfrm>
              <a:off x="13129" y="3151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2904" y="2889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26" name="文本框 125"/>
          <p:cNvSpPr txBox="1"/>
          <p:nvPr/>
        </p:nvSpPr>
        <p:spPr>
          <a:xfrm>
            <a:off x="4999355" y="564705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3531235" y="518922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28" name="椭圆 127"/>
          <p:cNvSpPr/>
          <p:nvPr/>
        </p:nvSpPr>
        <p:spPr>
          <a:xfrm>
            <a:off x="4819015" y="631698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4928870" y="631698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30" name="椭圆 129"/>
          <p:cNvSpPr/>
          <p:nvPr/>
        </p:nvSpPr>
        <p:spPr>
          <a:xfrm rot="19020000">
            <a:off x="3832225" y="4401820"/>
            <a:ext cx="997585" cy="23456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 rot="1320000">
            <a:off x="4762500" y="5252720"/>
            <a:ext cx="751840" cy="13296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箭头连接符 131"/>
          <p:cNvCxnSpPr>
            <a:endCxn id="121" idx="6"/>
          </p:cNvCxnSpPr>
          <p:nvPr/>
        </p:nvCxnSpPr>
        <p:spPr>
          <a:xfrm flipH="1" flipV="1">
            <a:off x="3792220" y="5525770"/>
            <a:ext cx="435610" cy="2730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endCxn id="134" idx="4"/>
          </p:cNvCxnSpPr>
          <p:nvPr/>
        </p:nvCxnSpPr>
        <p:spPr>
          <a:xfrm flipV="1">
            <a:off x="5172075" y="5501640"/>
            <a:ext cx="197485" cy="3206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5305425" y="537400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4999355" y="516001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136" name="椭圆 135"/>
          <p:cNvSpPr/>
          <p:nvPr/>
        </p:nvSpPr>
        <p:spPr>
          <a:xfrm>
            <a:off x="3664585" y="631063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/>
          <p:cNvSpPr txBox="1"/>
          <p:nvPr/>
        </p:nvSpPr>
        <p:spPr>
          <a:xfrm>
            <a:off x="3385185" y="641477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4</a:t>
            </a:r>
          </a:p>
        </p:txBody>
      </p:sp>
      <p:sp>
        <p:nvSpPr>
          <p:cNvPr id="138" name="椭圆 137"/>
          <p:cNvSpPr/>
          <p:nvPr/>
        </p:nvSpPr>
        <p:spPr>
          <a:xfrm>
            <a:off x="6437630" y="541274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9" name="组合 138"/>
          <p:cNvGrpSpPr/>
          <p:nvPr/>
        </p:nvGrpSpPr>
        <p:grpSpPr>
          <a:xfrm>
            <a:off x="6896735" y="5295265"/>
            <a:ext cx="1053465" cy="650875"/>
            <a:chOff x="12904" y="2889"/>
            <a:chExt cx="1659" cy="1025"/>
          </a:xfrm>
        </p:grpSpPr>
        <p:sp>
          <p:nvSpPr>
            <p:cNvPr id="140" name="椭圆 139"/>
            <p:cNvSpPr/>
            <p:nvPr/>
          </p:nvSpPr>
          <p:spPr>
            <a:xfrm>
              <a:off x="13129" y="3151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2904" y="2889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43" name="文本框 142"/>
          <p:cNvSpPr txBox="1"/>
          <p:nvPr/>
        </p:nvSpPr>
        <p:spPr>
          <a:xfrm>
            <a:off x="7772400" y="559816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6304280" y="514032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45" name="椭圆 144"/>
          <p:cNvSpPr/>
          <p:nvPr/>
        </p:nvSpPr>
        <p:spPr>
          <a:xfrm>
            <a:off x="7592060" y="626808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7701915" y="626808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47" name="椭圆 146"/>
          <p:cNvSpPr/>
          <p:nvPr/>
        </p:nvSpPr>
        <p:spPr>
          <a:xfrm rot="19020000">
            <a:off x="6605270" y="4352925"/>
            <a:ext cx="997585" cy="23456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 rot="1320000">
            <a:off x="7535545" y="5203825"/>
            <a:ext cx="751840" cy="13296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箭头连接符 148"/>
          <p:cNvCxnSpPr>
            <a:endCxn id="145" idx="1"/>
          </p:cNvCxnSpPr>
          <p:nvPr/>
        </p:nvCxnSpPr>
        <p:spPr>
          <a:xfrm>
            <a:off x="7171690" y="5605145"/>
            <a:ext cx="438785" cy="6813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endCxn id="151" idx="4"/>
          </p:cNvCxnSpPr>
          <p:nvPr/>
        </p:nvCxnSpPr>
        <p:spPr>
          <a:xfrm flipV="1">
            <a:off x="7945120" y="5452745"/>
            <a:ext cx="197485" cy="3206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>
            <a:off x="8078470" y="532511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7772400" y="511111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153" name="椭圆 152"/>
          <p:cNvSpPr/>
          <p:nvPr/>
        </p:nvSpPr>
        <p:spPr>
          <a:xfrm>
            <a:off x="6437630" y="626173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/>
          <p:cNvSpPr txBox="1"/>
          <p:nvPr/>
        </p:nvSpPr>
        <p:spPr>
          <a:xfrm>
            <a:off x="6158230" y="636587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4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2625725" y="3890010"/>
            <a:ext cx="64636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The 3 global hypotheses at current frame are generated based</a:t>
            </a:r>
          </a:p>
          <a:p>
            <a:r>
              <a:rPr lang="en-US" altLang="zh-CN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on the prior hypothesis 1 from last frame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PMBM</a:t>
            </a:r>
          </a:p>
        </p:txBody>
      </p:sp>
      <p:sp>
        <p:nvSpPr>
          <p:cNvPr id="6" name="椭圆 5"/>
          <p:cNvSpPr/>
          <p:nvPr/>
        </p:nvSpPr>
        <p:spPr>
          <a:xfrm>
            <a:off x="876935" y="518985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1336040" y="5072380"/>
            <a:ext cx="805180" cy="721360"/>
            <a:chOff x="12904" y="2889"/>
            <a:chExt cx="1268" cy="1136"/>
          </a:xfrm>
        </p:grpSpPr>
        <p:sp>
          <p:nvSpPr>
            <p:cNvPr id="64" name="椭圆 63"/>
            <p:cNvSpPr/>
            <p:nvPr/>
          </p:nvSpPr>
          <p:spPr>
            <a:xfrm>
              <a:off x="13129" y="3151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3971" y="3824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904" y="2889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1772920" y="550227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3585" y="491744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2" name="椭圆 11"/>
          <p:cNvSpPr/>
          <p:nvPr/>
        </p:nvSpPr>
        <p:spPr>
          <a:xfrm>
            <a:off x="2031365" y="604520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41220" y="604520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42" name="椭圆 41"/>
          <p:cNvSpPr/>
          <p:nvPr/>
        </p:nvSpPr>
        <p:spPr>
          <a:xfrm rot="19020000">
            <a:off x="1044575" y="4131310"/>
            <a:ext cx="997585" cy="23456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6240000">
            <a:off x="1572260" y="4334510"/>
            <a:ext cx="1010285" cy="26428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H="1" flipV="1">
            <a:off x="1007745" y="5269230"/>
            <a:ext cx="471170" cy="1714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2084070" y="5784215"/>
            <a:ext cx="15240" cy="25908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260985" y="1052195"/>
            <a:ext cx="8622665" cy="524573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Here are </a:t>
            </a:r>
            <a:r>
              <a:rPr lang="en-US" altLang="zh-CN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global hypotheses at current frame based on prior hypothesis 2</a:t>
            </a: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265805" y="2493010"/>
            <a:ext cx="4030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The prior hypothesis 2 from last frame</a:t>
            </a: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2517775" y="510222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2211705" y="488823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119" name="椭圆 118"/>
          <p:cNvSpPr/>
          <p:nvPr/>
        </p:nvSpPr>
        <p:spPr>
          <a:xfrm>
            <a:off x="876935" y="603885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597535" y="614299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4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2517775" y="3593465"/>
            <a:ext cx="64636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The 2 global hypotheses at current frame are generated based</a:t>
            </a:r>
          </a:p>
          <a:p>
            <a:r>
              <a:rPr lang="en-US" altLang="zh-CN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on the prior hypothesis 2 from last frame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452245" y="240347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831850" y="2613660"/>
            <a:ext cx="1435100" cy="390525"/>
            <a:chOff x="12303" y="3299"/>
            <a:chExt cx="2260" cy="615"/>
          </a:xfrm>
        </p:grpSpPr>
        <p:sp>
          <p:nvSpPr>
            <p:cNvPr id="29" name="椭圆 2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038985" y="295465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57605" y="222694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34" name="椭圆 33"/>
          <p:cNvSpPr/>
          <p:nvPr/>
        </p:nvSpPr>
        <p:spPr>
          <a:xfrm>
            <a:off x="2266950" y="260858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214245" y="239585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36" name="椭圆 35"/>
          <p:cNvSpPr/>
          <p:nvPr/>
        </p:nvSpPr>
        <p:spPr>
          <a:xfrm>
            <a:off x="1644015" y="313563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332865" y="319595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38" name="椭圆 37"/>
          <p:cNvSpPr/>
          <p:nvPr/>
        </p:nvSpPr>
        <p:spPr>
          <a:xfrm rot="19860000">
            <a:off x="798195" y="1692275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3420000">
            <a:off x="1826895" y="2036445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318895" y="2519045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6" idx="7"/>
          </p:cNvCxnSpPr>
          <p:nvPr/>
        </p:nvCxnSpPr>
        <p:spPr>
          <a:xfrm flipH="1">
            <a:off x="1753235" y="2994660"/>
            <a:ext cx="384810" cy="159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5315585" y="519747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5774690" y="5080000"/>
            <a:ext cx="805180" cy="721360"/>
            <a:chOff x="12904" y="2889"/>
            <a:chExt cx="1268" cy="1136"/>
          </a:xfrm>
        </p:grpSpPr>
        <p:sp>
          <p:nvSpPr>
            <p:cNvPr id="58" name="椭圆 57"/>
            <p:cNvSpPr/>
            <p:nvPr/>
          </p:nvSpPr>
          <p:spPr>
            <a:xfrm>
              <a:off x="13129" y="3151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3971" y="3824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2904" y="2889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6211570" y="550989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182235" y="49250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67" name="椭圆 66"/>
          <p:cNvSpPr/>
          <p:nvPr/>
        </p:nvSpPr>
        <p:spPr>
          <a:xfrm>
            <a:off x="6470015" y="605282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579870" y="605282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72" name="椭圆 71"/>
          <p:cNvSpPr/>
          <p:nvPr/>
        </p:nvSpPr>
        <p:spPr>
          <a:xfrm rot="19020000">
            <a:off x="5483225" y="4138930"/>
            <a:ext cx="997585" cy="23456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 rot="6240000">
            <a:off x="6010910" y="4342130"/>
            <a:ext cx="1010285" cy="26428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endCxn id="67" idx="1"/>
          </p:cNvCxnSpPr>
          <p:nvPr/>
        </p:nvCxnSpPr>
        <p:spPr>
          <a:xfrm>
            <a:off x="5982970" y="5325110"/>
            <a:ext cx="505460" cy="74612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 flipV="1">
            <a:off x="5411470" y="5317490"/>
            <a:ext cx="995680" cy="39433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6956425" y="510984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6650355" y="489585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78" name="椭圆 77"/>
          <p:cNvSpPr/>
          <p:nvPr/>
        </p:nvSpPr>
        <p:spPr>
          <a:xfrm>
            <a:off x="5315585" y="604647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5036185" y="615061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PMBM</a:t>
            </a:r>
          </a:p>
        </p:txBody>
      </p: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260985" y="912495"/>
            <a:ext cx="8622665" cy="524573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sz="2000">
                <a:latin typeface="Fira Sans" panose="020B0503050000020004" pitchFamily="34" charset="0"/>
                <a:cs typeface="Fira Sans" panose="020B0503050000020004" pitchFamily="34" charset="0"/>
              </a:rPr>
              <a:t>Thus there are 5 global hypotheses in total for next time frame, which are generated from 1st and 2nd remaining global hyotheses as prior knoweldge, for this example.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Data association approach in PMBM, similar to MHT filter, is a multi-time frame based global hypotheses generation strategy, leads to 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Maximum A Postierior(MAP) Approach by using prior knowledge from previous time frame. </a:t>
            </a: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6450" y="1196160"/>
            <a:ext cx="7920000" cy="1800000"/>
          </a:xfrm>
        </p:spPr>
        <p:txBody>
          <a:bodyPr/>
          <a:lstStyle/>
          <a:p>
            <a:r>
              <a:rPr lang="en-US" altLang="zh-CN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Performance Comparison</a:t>
            </a:r>
            <a:endParaRPr lang="en-US" altLang="zh-CN" sz="32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8000" y="2985773"/>
            <a:ext cx="7811585" cy="0"/>
          </a:xfrm>
          <a:prstGeom prst="line">
            <a:avLst/>
          </a:prstGeom>
          <a:ln w="1905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48000" y="2985773"/>
            <a:ext cx="3009600" cy="0"/>
          </a:xfrm>
          <a:prstGeom prst="line">
            <a:avLst/>
          </a:prstGeom>
          <a:ln w="19050" cap="rnd">
            <a:solidFill>
              <a:schemeClr val="accent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Performance Comparison</a:t>
            </a:r>
            <a:endParaRPr lang="zh-CN" altLang="en-US"/>
          </a:p>
        </p:txBody>
      </p:sp>
      <p:pic>
        <p:nvPicPr>
          <p:cNvPr id="7" name="图片 6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" y="2111375"/>
            <a:ext cx="7439660" cy="4547235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altLang="zh-CN">
                <a:latin typeface="Fira Sans" panose="020B0503050000020004" pitchFamily="34" charset="0"/>
                <a:cs typeface="Fira Sans" panose="020B0503050000020004" pitchFamily="34" charset="0"/>
              </a:rPr>
              <a:t>Random Vector Bayesian Filters(GNN, JPDA) v.s. RFS Filters(PHD, PMBM)</a:t>
            </a:r>
          </a:p>
          <a:p>
            <a:pPr>
              <a:buFont typeface="Wingdings" panose="05000000000000000000" charset="0"/>
              <a:buChar char="Ø"/>
            </a:pPr>
            <a:endParaRPr lang="en-US" altLang="zh-CN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Data </a:t>
            </a:r>
            <a:r>
              <a:rPr lang="en-US" alt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A</a:t>
            </a:r>
            <a:r>
              <a:rPr lang="en-GB" altLang="en-US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ssociation</a:t>
            </a:r>
            <a:r>
              <a:rPr lang="en-US" alt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 Problem</a:t>
            </a:r>
          </a:p>
        </p:txBody>
      </p:sp>
      <p:sp>
        <p:nvSpPr>
          <p:cNvPr id="6" name="椭圆 5"/>
          <p:cNvSpPr/>
          <p:nvPr/>
        </p:nvSpPr>
        <p:spPr>
          <a:xfrm>
            <a:off x="3897630" y="343662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3318510" y="3681095"/>
            <a:ext cx="1812925" cy="636905"/>
            <a:chOff x="11708" y="2911"/>
            <a:chExt cx="2855" cy="1003"/>
          </a:xfrm>
        </p:grpSpPr>
        <p:sp>
          <p:nvSpPr>
            <p:cNvPr id="64" name="椭圆 63"/>
            <p:cNvSpPr/>
            <p:nvPr/>
          </p:nvSpPr>
          <p:spPr>
            <a:xfrm>
              <a:off x="12075" y="2911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1708" y="302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759960" y="422846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2990" y="326009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2" name="椭圆 11"/>
          <p:cNvSpPr/>
          <p:nvPr/>
        </p:nvSpPr>
        <p:spPr>
          <a:xfrm>
            <a:off x="5241925" y="367855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56810" y="350520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4" name="椭圆 13"/>
          <p:cNvSpPr/>
          <p:nvPr/>
        </p:nvSpPr>
        <p:spPr>
          <a:xfrm>
            <a:off x="4066540" y="454977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55390" y="461010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372064" y="877435"/>
            <a:ext cx="8399439" cy="5245474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GB" altLang="en-US" sz="2000">
                <a:latin typeface="Fira Sans" panose="020B0503050000020004" pitchFamily="34" charset="0"/>
                <a:cs typeface="Fira Sans" panose="020B0503050000020004" pitchFamily="34" charset="0"/>
              </a:rPr>
              <a:t>Assuming 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at most one detection could be originated from one target. </a:t>
            </a:r>
            <a:r>
              <a:rPr lang="en-GB" altLang="en-US" sz="2000">
                <a:latin typeface="Fira Sans" panose="020B0503050000020004" pitchFamily="34" charset="0"/>
                <a:cs typeface="Fira Sans" panose="020B0503050000020004" pitchFamily="34" charset="0"/>
              </a:rPr>
              <a:t>Which detection(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e.g. the geometry center of estimated instance from instance segmentation module</a:t>
            </a:r>
            <a:r>
              <a:rPr lang="en-GB" altLang="en-US" sz="2000">
                <a:latin typeface="Fira Sans" panose="020B0503050000020004" pitchFamily="34" charset="0"/>
                <a:cs typeface="Fira Sans" panose="020B0503050000020004" pitchFamily="34" charset="0"/>
              </a:rPr>
              <a:t>) should be used to update which target’s position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 at current time frame</a:t>
            </a:r>
            <a:r>
              <a:rPr lang="en-GB" altLang="en-US" sz="2000">
                <a:latin typeface="Fira Sans" panose="020B0503050000020004" pitchFamily="34" charset="0"/>
                <a:cs typeface="Fira Sans" panose="020B0503050000020004" pitchFamily="34" charset="0"/>
              </a:rPr>
              <a:t>?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 </a:t>
            </a:r>
          </a:p>
          <a:p>
            <a:pPr marL="0" indent="0">
              <a:buFont typeface="Wingdings" panose="05000000000000000000" charset="0"/>
              <a:buNone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There are many possible hypotheses.</a:t>
            </a: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 rot="19860000">
            <a:off x="3004820" y="2508885"/>
            <a:ext cx="1220470" cy="24663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3420000">
            <a:off x="4435475" y="3021330"/>
            <a:ext cx="1220470" cy="24663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Data </a:t>
            </a:r>
            <a:r>
              <a:rPr lang="en-US" alt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A</a:t>
            </a:r>
            <a:r>
              <a:rPr lang="en-GB" altLang="en-US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ssociation</a:t>
            </a:r>
            <a:r>
              <a:rPr lang="en-US" alt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 Problem</a:t>
            </a:r>
            <a:endParaRPr lang="en-GB">
              <a:latin typeface="Fira Sans" panose="020B0503050000020004" pitchFamily="34" charset="0"/>
              <a:cs typeface="Fira Sans" panose="020B0503050000020004" pitchFamily="34" charset="0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66850" y="431863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846455" y="4528820"/>
            <a:ext cx="1435100" cy="390525"/>
            <a:chOff x="12303" y="3299"/>
            <a:chExt cx="2260" cy="615"/>
          </a:xfrm>
        </p:grpSpPr>
        <p:sp>
          <p:nvSpPr>
            <p:cNvPr id="64" name="椭圆 63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053590" y="486981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2210" y="414210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2" name="椭圆 11"/>
          <p:cNvSpPr/>
          <p:nvPr/>
        </p:nvSpPr>
        <p:spPr>
          <a:xfrm>
            <a:off x="2281555" y="452374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28850" y="431101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4" name="椭圆 13"/>
          <p:cNvSpPr/>
          <p:nvPr/>
        </p:nvSpPr>
        <p:spPr>
          <a:xfrm>
            <a:off x="1658620" y="505079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47470" y="511111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42" name="椭圆 41"/>
          <p:cNvSpPr/>
          <p:nvPr/>
        </p:nvSpPr>
        <p:spPr>
          <a:xfrm rot="19860000">
            <a:off x="812800" y="3607435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3420000">
            <a:off x="1841500" y="3951605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333500" y="4434205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2268855" y="4653915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275455" y="431863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655060" y="4528820"/>
            <a:ext cx="1435100" cy="390525"/>
            <a:chOff x="12303" y="3299"/>
            <a:chExt cx="2260" cy="615"/>
          </a:xfrm>
        </p:grpSpPr>
        <p:sp>
          <p:nvSpPr>
            <p:cNvPr id="9" name="椭圆 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862195" y="486981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80815" y="414210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9" name="椭圆 18"/>
          <p:cNvSpPr/>
          <p:nvPr/>
        </p:nvSpPr>
        <p:spPr>
          <a:xfrm>
            <a:off x="5090160" y="452374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37455" y="431101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21" name="椭圆 20"/>
          <p:cNvSpPr/>
          <p:nvPr/>
        </p:nvSpPr>
        <p:spPr>
          <a:xfrm>
            <a:off x="4467225" y="505079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156075" y="511111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23" name="椭圆 22"/>
          <p:cNvSpPr/>
          <p:nvPr/>
        </p:nvSpPr>
        <p:spPr>
          <a:xfrm rot="19860000">
            <a:off x="3621405" y="3607435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3420000">
            <a:off x="4679315" y="3937635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137025" y="4665345"/>
            <a:ext cx="327660" cy="41148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077460" y="4653915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964680" y="423989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344285" y="4450080"/>
            <a:ext cx="1435100" cy="390525"/>
            <a:chOff x="12303" y="3299"/>
            <a:chExt cx="2260" cy="615"/>
          </a:xfrm>
        </p:grpSpPr>
        <p:sp>
          <p:nvSpPr>
            <p:cNvPr id="29" name="椭圆 2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551420" y="4791075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70040" y="406336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34" name="椭圆 33"/>
          <p:cNvSpPr/>
          <p:nvPr/>
        </p:nvSpPr>
        <p:spPr>
          <a:xfrm>
            <a:off x="7779385" y="444500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26680" y="423227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36" name="椭圆 35"/>
          <p:cNvSpPr/>
          <p:nvPr/>
        </p:nvSpPr>
        <p:spPr>
          <a:xfrm>
            <a:off x="7156450" y="497205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845300" y="5032375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38" name="椭圆 37"/>
          <p:cNvSpPr/>
          <p:nvPr/>
        </p:nvSpPr>
        <p:spPr>
          <a:xfrm rot="19860000">
            <a:off x="6310630" y="3528695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3420000">
            <a:off x="7339330" y="3872865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6831330" y="4355465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6" idx="7"/>
          </p:cNvCxnSpPr>
          <p:nvPr/>
        </p:nvCxnSpPr>
        <p:spPr>
          <a:xfrm flipH="1">
            <a:off x="7265670" y="4831080"/>
            <a:ext cx="384810" cy="159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372064" y="939030"/>
            <a:ext cx="8399439" cy="5245474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sz="2000">
                <a:latin typeface="Fira Sans" panose="020B0503050000020004" pitchFamily="34" charset="0"/>
                <a:cs typeface="Fira Sans" panose="020B0503050000020004" pitchFamily="34" charset="0"/>
              </a:rPr>
              <a:t>An arrow denotes one </a:t>
            </a:r>
            <a:r>
              <a:rPr lang="en-US" sz="2000" b="1">
                <a:solidFill>
                  <a:srgbClr val="FF0000"/>
                </a:solidFill>
                <a:latin typeface="Fira Sans" panose="020B0503050000020004" pitchFamily="34" charset="0"/>
                <a:cs typeface="Fira Sans" panose="020B0503050000020004" pitchFamily="34" charset="0"/>
              </a:rPr>
              <a:t>single target hypothesis</a:t>
            </a:r>
            <a:r>
              <a:rPr lang="en-US" sz="2000">
                <a:latin typeface="Fira Sans" panose="020B0503050000020004" pitchFamily="34" charset="0"/>
                <a:cs typeface="Fira Sans" panose="020B0503050000020004" pitchFamily="34" charset="0"/>
              </a:rPr>
              <a:t>(a possible target-detection association pair).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000">
                <a:latin typeface="Fira Sans" panose="020B0503050000020004" pitchFamily="34" charset="0"/>
                <a:cs typeface="Fira Sans" panose="020B0503050000020004" pitchFamily="34" charset="0"/>
              </a:rPr>
              <a:t>All the single target could occur at current time frame(at same time) form a </a:t>
            </a:r>
            <a:r>
              <a:rPr lang="en-US" sz="2000" b="1">
                <a:solidFill>
                  <a:srgbClr val="FF0000"/>
                </a:solidFill>
                <a:latin typeface="Fira Sans" panose="020B0503050000020004" pitchFamily="34" charset="0"/>
                <a:cs typeface="Fira Sans" panose="020B0503050000020004" pitchFamily="34" charset="0"/>
              </a:rPr>
              <a:t>global hypothesis</a:t>
            </a:r>
            <a:r>
              <a:rPr lang="en-US" sz="2000">
                <a:latin typeface="Fira Sans" panose="020B0503050000020004" pitchFamily="34" charset="0"/>
                <a:cs typeface="Fira Sans" panose="020B0503050000020004" pitchFamily="34" charset="0"/>
              </a:rPr>
              <a:t>.</a:t>
            </a:r>
          </a:p>
          <a:p>
            <a:pPr>
              <a:buFont typeface="Wingdings" panose="05000000000000000000" charset="0"/>
              <a:buChar char="Ø"/>
            </a:pPr>
            <a:r>
              <a:rPr lang="en-GB" altLang="en-US" sz="2000">
                <a:latin typeface="Fira Sans" panose="020B0503050000020004" pitchFamily="34" charset="0"/>
                <a:cs typeface="Fira Sans" panose="020B0503050000020004" pitchFamily="34" charset="0"/>
              </a:rPr>
              <a:t>The ellipitic denotes the gating area, the detections outside the gating area of the target can not be originated from that target.</a:t>
            </a:r>
          </a:p>
          <a:p>
            <a:pPr marL="0" indent="0">
              <a:buFont typeface="Wingdings" panose="05000000000000000000" charset="0"/>
              <a:buNone/>
            </a:pPr>
            <a:endParaRPr 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8985" y="5584825"/>
            <a:ext cx="2095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Global hypothesis 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07130" y="5598795"/>
            <a:ext cx="2095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Global hypothesis 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410325" y="5598795"/>
            <a:ext cx="2095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Global hypothesis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6450" y="1196160"/>
            <a:ext cx="7920000" cy="1800000"/>
          </a:xfrm>
        </p:spPr>
        <p:txBody>
          <a:bodyPr/>
          <a:lstStyle/>
          <a:p>
            <a:r>
              <a:rPr lang="en-GB" altLang="en-US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Data </a:t>
            </a:r>
            <a:r>
              <a:rPr lang="en-US" altLang="en-GB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A</a:t>
            </a:r>
            <a:r>
              <a:rPr lang="en-GB" altLang="en-US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ssociation</a:t>
            </a:r>
            <a:r>
              <a:rPr lang="en-US" altLang="en-GB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 using Global Nearest Neighbor(</a:t>
            </a:r>
            <a:r>
              <a:rPr lang="en-GB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GNN</a:t>
            </a:r>
            <a:r>
              <a:rPr lang="en-US" altLang="en-GB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)</a:t>
            </a:r>
            <a:endParaRPr lang="en-US" altLang="zh-CN" sz="32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8000" y="2985773"/>
            <a:ext cx="7811585" cy="0"/>
          </a:xfrm>
          <a:prstGeom prst="line">
            <a:avLst/>
          </a:prstGeom>
          <a:ln w="1905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48000" y="2985773"/>
            <a:ext cx="3009600" cy="0"/>
          </a:xfrm>
          <a:prstGeom prst="line">
            <a:avLst/>
          </a:prstGeom>
          <a:ln w="19050" cap="rnd">
            <a:solidFill>
              <a:schemeClr val="accent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GNN</a:t>
            </a:r>
            <a:endParaRPr lang="en-US" altLang="en-GB">
              <a:latin typeface="Fira Sans" panose="020B0503050000020004" pitchFamily="34" charset="0"/>
              <a:cs typeface="Fira Sans" panose="020B0503050000020004" pitchFamily="34" charset="0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51610" y="227838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831215" y="2488565"/>
            <a:ext cx="1435100" cy="390525"/>
            <a:chOff x="12303" y="3299"/>
            <a:chExt cx="2260" cy="615"/>
          </a:xfrm>
        </p:grpSpPr>
        <p:sp>
          <p:nvSpPr>
            <p:cNvPr id="64" name="椭圆 63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038350" y="282956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6970" y="210185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2" name="椭圆 11"/>
          <p:cNvSpPr/>
          <p:nvPr/>
        </p:nvSpPr>
        <p:spPr>
          <a:xfrm>
            <a:off x="2266315" y="248348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13610" y="22707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4" name="椭圆 13"/>
          <p:cNvSpPr/>
          <p:nvPr/>
        </p:nvSpPr>
        <p:spPr>
          <a:xfrm>
            <a:off x="1643380" y="301053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32230" y="30708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42" name="椭圆 41"/>
          <p:cNvSpPr/>
          <p:nvPr/>
        </p:nvSpPr>
        <p:spPr>
          <a:xfrm rot="19860000">
            <a:off x="797560" y="156718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3420000">
            <a:off x="1826260" y="191135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318260" y="239395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2253615" y="2613660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260215" y="227838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639820" y="2488565"/>
            <a:ext cx="1435100" cy="390525"/>
            <a:chOff x="12303" y="3299"/>
            <a:chExt cx="2260" cy="615"/>
          </a:xfrm>
        </p:grpSpPr>
        <p:sp>
          <p:nvSpPr>
            <p:cNvPr id="9" name="椭圆 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846955" y="282956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65575" y="210185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9" name="椭圆 18"/>
          <p:cNvSpPr/>
          <p:nvPr/>
        </p:nvSpPr>
        <p:spPr>
          <a:xfrm>
            <a:off x="5074920" y="248348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22215" y="22707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21" name="椭圆 20"/>
          <p:cNvSpPr/>
          <p:nvPr/>
        </p:nvSpPr>
        <p:spPr>
          <a:xfrm>
            <a:off x="4451985" y="301053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140835" y="30708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23" name="椭圆 22"/>
          <p:cNvSpPr/>
          <p:nvPr/>
        </p:nvSpPr>
        <p:spPr>
          <a:xfrm rot="19860000">
            <a:off x="3606165" y="156718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3420000">
            <a:off x="4664075" y="189738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121785" y="2625090"/>
            <a:ext cx="327660" cy="41148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062220" y="2613660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949440" y="219964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329045" y="2409825"/>
            <a:ext cx="1435100" cy="390525"/>
            <a:chOff x="12303" y="3299"/>
            <a:chExt cx="2260" cy="615"/>
          </a:xfrm>
        </p:grpSpPr>
        <p:sp>
          <p:nvSpPr>
            <p:cNvPr id="29" name="椭圆 2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536180" y="275082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54800" y="202311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34" name="椭圆 33"/>
          <p:cNvSpPr/>
          <p:nvPr/>
        </p:nvSpPr>
        <p:spPr>
          <a:xfrm>
            <a:off x="7764145" y="240474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11440" y="219202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36" name="椭圆 35"/>
          <p:cNvSpPr/>
          <p:nvPr/>
        </p:nvSpPr>
        <p:spPr>
          <a:xfrm>
            <a:off x="7141210" y="293179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830060" y="299212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38" name="椭圆 37"/>
          <p:cNvSpPr/>
          <p:nvPr/>
        </p:nvSpPr>
        <p:spPr>
          <a:xfrm rot="19860000">
            <a:off x="6295390" y="148844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3420000">
            <a:off x="7324090" y="183261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6816090" y="231521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6" idx="7"/>
          </p:cNvCxnSpPr>
          <p:nvPr/>
        </p:nvCxnSpPr>
        <p:spPr>
          <a:xfrm flipH="1">
            <a:off x="7250430" y="2790825"/>
            <a:ext cx="384810" cy="159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334010" y="1006475"/>
            <a:ext cx="8561705" cy="524573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Go through all the </a:t>
            </a:r>
            <a:r>
              <a:rPr lang="en-US" altLang="en-GB" sz="2000" b="1">
                <a:solidFill>
                  <a:srgbClr val="FF0000"/>
                </a:solidFill>
                <a:latin typeface="Fira Sans" panose="020B0503050000020004" pitchFamily="34" charset="0"/>
                <a:cs typeface="Fira Sans" panose="020B0503050000020004" pitchFamily="34" charset="0"/>
              </a:rPr>
              <a:t>global hypotheses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 </a:t>
            </a:r>
            <a:r>
              <a:rPr lang="en-US" altLang="en-GB" sz="2000" b="1">
                <a:solidFill>
                  <a:srgbClr val="00B0F0"/>
                </a:solidFill>
                <a:latin typeface="Fira Sans" panose="020B0503050000020004" pitchFamily="34" charset="0"/>
                <a:cs typeface="Fira Sans" panose="020B0503050000020004" pitchFamily="34" charset="0"/>
              </a:rPr>
              <a:t>at current time frame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 e</a:t>
            </a:r>
            <a:r>
              <a:rPr lang="en-GB" altLang="en-US" sz="2000">
                <a:latin typeface="Fira Sans" panose="020B0503050000020004" pitchFamily="34" charset="0"/>
                <a:cs typeface="Fira Sans" panose="020B0503050000020004" pitchFamily="34" charset="0"/>
              </a:rPr>
              <a:t>xhaustivity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.</a:t>
            </a: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Assign weight(the likelihood 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probability such global hypothesis may be happened, e.g. using Mahananobis distance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) for each global hypothesis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 </a:t>
            </a:r>
          </a:p>
        </p:txBody>
      </p:sp>
      <p:sp>
        <p:nvSpPr>
          <p:cNvPr id="154" name="椭圆 153"/>
          <p:cNvSpPr/>
          <p:nvPr/>
        </p:nvSpPr>
        <p:spPr>
          <a:xfrm>
            <a:off x="1579245" y="529336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5" name="组合 154"/>
          <p:cNvGrpSpPr/>
          <p:nvPr/>
        </p:nvGrpSpPr>
        <p:grpSpPr>
          <a:xfrm>
            <a:off x="958850" y="5503545"/>
            <a:ext cx="1435100" cy="390525"/>
            <a:chOff x="12303" y="3299"/>
            <a:chExt cx="2260" cy="615"/>
          </a:xfrm>
        </p:grpSpPr>
        <p:sp>
          <p:nvSpPr>
            <p:cNvPr id="156" name="椭圆 155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59" name="文本框 158"/>
          <p:cNvSpPr txBox="1"/>
          <p:nvPr/>
        </p:nvSpPr>
        <p:spPr>
          <a:xfrm>
            <a:off x="2165985" y="584454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284605" y="511683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61" name="椭圆 160"/>
          <p:cNvSpPr/>
          <p:nvPr/>
        </p:nvSpPr>
        <p:spPr>
          <a:xfrm>
            <a:off x="2393950" y="549846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2341245" y="528574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63" name="椭圆 162"/>
          <p:cNvSpPr/>
          <p:nvPr/>
        </p:nvSpPr>
        <p:spPr>
          <a:xfrm>
            <a:off x="1771015" y="602551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1459865" y="608584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165" name="椭圆 164"/>
          <p:cNvSpPr/>
          <p:nvPr/>
        </p:nvSpPr>
        <p:spPr>
          <a:xfrm rot="19860000">
            <a:off x="925195" y="458216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 rot="3420000">
            <a:off x="1953895" y="492633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1445895" y="540893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V="1">
            <a:off x="2381250" y="5628640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4387850" y="529336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0" name="组合 169"/>
          <p:cNvGrpSpPr/>
          <p:nvPr/>
        </p:nvGrpSpPr>
        <p:grpSpPr>
          <a:xfrm>
            <a:off x="3767455" y="5503545"/>
            <a:ext cx="1435100" cy="390525"/>
            <a:chOff x="12303" y="3299"/>
            <a:chExt cx="2260" cy="615"/>
          </a:xfrm>
        </p:grpSpPr>
        <p:sp>
          <p:nvSpPr>
            <p:cNvPr id="171" name="椭圆 170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974590" y="584454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093210" y="511683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76" name="椭圆 175"/>
          <p:cNvSpPr/>
          <p:nvPr/>
        </p:nvSpPr>
        <p:spPr>
          <a:xfrm>
            <a:off x="5202555" y="549846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/>
          <p:cNvSpPr txBox="1"/>
          <p:nvPr/>
        </p:nvSpPr>
        <p:spPr>
          <a:xfrm>
            <a:off x="5149850" y="528574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78" name="椭圆 177"/>
          <p:cNvSpPr/>
          <p:nvPr/>
        </p:nvSpPr>
        <p:spPr>
          <a:xfrm>
            <a:off x="4579620" y="602551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178"/>
          <p:cNvSpPr txBox="1"/>
          <p:nvPr/>
        </p:nvSpPr>
        <p:spPr>
          <a:xfrm>
            <a:off x="4268470" y="608584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180" name="椭圆 179"/>
          <p:cNvSpPr/>
          <p:nvPr/>
        </p:nvSpPr>
        <p:spPr>
          <a:xfrm rot="19860000">
            <a:off x="3733800" y="458216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3420000">
            <a:off x="4791710" y="491236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箭头连接符 181"/>
          <p:cNvCxnSpPr/>
          <p:nvPr/>
        </p:nvCxnSpPr>
        <p:spPr>
          <a:xfrm>
            <a:off x="4249420" y="5640070"/>
            <a:ext cx="327660" cy="41148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5189855" y="5628640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/>
          <p:cNvSpPr/>
          <p:nvPr/>
        </p:nvSpPr>
        <p:spPr>
          <a:xfrm>
            <a:off x="7077075" y="521462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5" name="组合 184"/>
          <p:cNvGrpSpPr/>
          <p:nvPr/>
        </p:nvGrpSpPr>
        <p:grpSpPr>
          <a:xfrm>
            <a:off x="6456680" y="5424805"/>
            <a:ext cx="1435100" cy="390525"/>
            <a:chOff x="12303" y="3299"/>
            <a:chExt cx="2260" cy="615"/>
          </a:xfrm>
        </p:grpSpPr>
        <p:sp>
          <p:nvSpPr>
            <p:cNvPr id="186" name="椭圆 185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7663815" y="576580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6782435" y="503809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91" name="椭圆 190"/>
          <p:cNvSpPr/>
          <p:nvPr/>
        </p:nvSpPr>
        <p:spPr>
          <a:xfrm>
            <a:off x="7891780" y="541972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文本框 191"/>
          <p:cNvSpPr txBox="1"/>
          <p:nvPr/>
        </p:nvSpPr>
        <p:spPr>
          <a:xfrm>
            <a:off x="7839075" y="520700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93" name="椭圆 192"/>
          <p:cNvSpPr/>
          <p:nvPr/>
        </p:nvSpPr>
        <p:spPr>
          <a:xfrm>
            <a:off x="7268845" y="594677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6957695" y="600710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195" name="椭圆 194"/>
          <p:cNvSpPr/>
          <p:nvPr/>
        </p:nvSpPr>
        <p:spPr>
          <a:xfrm rot="19860000">
            <a:off x="6423025" y="450342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 rot="3420000">
            <a:off x="7451725" y="484759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7" name="直接箭头连接符 196"/>
          <p:cNvCxnSpPr/>
          <p:nvPr/>
        </p:nvCxnSpPr>
        <p:spPr>
          <a:xfrm flipV="1">
            <a:off x="6943725" y="533019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endCxn id="193" idx="7"/>
          </p:cNvCxnSpPr>
          <p:nvPr/>
        </p:nvCxnSpPr>
        <p:spPr>
          <a:xfrm flipH="1">
            <a:off x="7378065" y="5805805"/>
            <a:ext cx="384810" cy="159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/>
          <p:cNvSpPr txBox="1"/>
          <p:nvPr/>
        </p:nvSpPr>
        <p:spPr>
          <a:xfrm>
            <a:off x="1459865" y="6489065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0.5</a:t>
            </a:r>
          </a:p>
        </p:txBody>
      </p:sp>
      <p:sp>
        <p:nvSpPr>
          <p:cNvPr id="245" name="文本框 244"/>
          <p:cNvSpPr txBox="1"/>
          <p:nvPr/>
        </p:nvSpPr>
        <p:spPr>
          <a:xfrm>
            <a:off x="4408805" y="6489065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0.2</a:t>
            </a:r>
          </a:p>
        </p:txBody>
      </p:sp>
      <p:sp>
        <p:nvSpPr>
          <p:cNvPr id="246" name="文本框 245"/>
          <p:cNvSpPr txBox="1"/>
          <p:nvPr/>
        </p:nvSpPr>
        <p:spPr>
          <a:xfrm>
            <a:off x="7098030" y="6440170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20000"/>
          </a:xfrm>
        </p:spPr>
        <p:txBody>
          <a:bodyPr/>
          <a:lstStyle/>
          <a:p>
            <a:r>
              <a:rPr lang="en-GB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GNN</a:t>
            </a:r>
            <a:endParaRPr lang="en-US" altLang="en-GB">
              <a:latin typeface="Fira Sans" panose="020B0503050000020004" pitchFamily="34" charset="0"/>
              <a:cs typeface="Fira Sans" panose="020B0503050000020004" pitchFamily="34" charset="0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176395" y="397129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3556000" y="4181475"/>
            <a:ext cx="1435100" cy="390525"/>
            <a:chOff x="12303" y="3299"/>
            <a:chExt cx="2260" cy="615"/>
          </a:xfrm>
        </p:grpSpPr>
        <p:sp>
          <p:nvSpPr>
            <p:cNvPr id="64" name="椭圆 63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763135" y="452247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81755" y="37947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2" name="椭圆 11"/>
          <p:cNvSpPr/>
          <p:nvPr/>
        </p:nvSpPr>
        <p:spPr>
          <a:xfrm>
            <a:off x="4991100" y="417639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38395" y="396367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4" name="椭圆 13"/>
          <p:cNvSpPr/>
          <p:nvPr/>
        </p:nvSpPr>
        <p:spPr>
          <a:xfrm>
            <a:off x="4368165" y="470344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057015" y="476377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42" name="椭圆 41"/>
          <p:cNvSpPr/>
          <p:nvPr/>
        </p:nvSpPr>
        <p:spPr>
          <a:xfrm rot="19860000">
            <a:off x="3522345" y="326009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3420000">
            <a:off x="4551045" y="360426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4043045" y="408686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4978400" y="4306570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123144" y="958080"/>
            <a:ext cx="8399439" cy="5245474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Select the global hypothesis with the minimum total cost(e.g. Mahananobis distance, likelihood probability) as only association and perform update step according to this.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Maximum Likelihood(ML) Approach. No Bias, High Variance.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 </a:t>
            </a:r>
          </a:p>
        </p:txBody>
      </p:sp>
      <p:sp>
        <p:nvSpPr>
          <p:cNvPr id="244" name="文本框 243"/>
          <p:cNvSpPr txBox="1"/>
          <p:nvPr/>
        </p:nvSpPr>
        <p:spPr>
          <a:xfrm>
            <a:off x="4213225" y="5237480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Fira Sans" panose="020B0503050000020004" pitchFamily="34" charset="0"/>
                <a:cs typeface="Fira Sans" panose="020B0503050000020004" pitchFamily="34" charset="0"/>
              </a:rPr>
              <a:t>0.5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6450" y="1196160"/>
            <a:ext cx="7920000" cy="1800000"/>
          </a:xfrm>
        </p:spPr>
        <p:txBody>
          <a:bodyPr/>
          <a:lstStyle/>
          <a:p>
            <a:r>
              <a:rPr lang="en-GB" altLang="en-US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Data </a:t>
            </a:r>
            <a:r>
              <a:rPr lang="en-US" altLang="en-GB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A</a:t>
            </a:r>
            <a:r>
              <a:rPr lang="en-GB" altLang="en-US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ssociation</a:t>
            </a:r>
            <a:r>
              <a:rPr lang="en-US" altLang="en-GB" sz="32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 using Probabilistic Data Association (PDA)</a:t>
            </a:r>
            <a:endParaRPr lang="en-US" altLang="zh-CN" sz="32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8000" y="2985773"/>
            <a:ext cx="7811585" cy="0"/>
          </a:xfrm>
          <a:prstGeom prst="line">
            <a:avLst/>
          </a:prstGeom>
          <a:ln w="1905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48000" y="2985773"/>
            <a:ext cx="3009600" cy="0"/>
          </a:xfrm>
          <a:prstGeom prst="line">
            <a:avLst/>
          </a:prstGeom>
          <a:ln w="19050" cap="rnd">
            <a:solidFill>
              <a:schemeClr val="accent2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2165"/>
          </a:xfrm>
        </p:spPr>
        <p:txBody>
          <a:bodyPr>
            <a:normAutofit/>
          </a:bodyPr>
          <a:lstStyle/>
          <a:p>
            <a:r>
              <a:rPr lang="en-US" altLang="en-GB" sz="311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PDA</a:t>
            </a:r>
          </a:p>
        </p:txBody>
      </p:sp>
      <p:sp>
        <p:nvSpPr>
          <p:cNvPr id="6" name="椭圆 5"/>
          <p:cNvSpPr/>
          <p:nvPr/>
        </p:nvSpPr>
        <p:spPr>
          <a:xfrm>
            <a:off x="1477645" y="251968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857250" y="2729865"/>
            <a:ext cx="1435100" cy="390525"/>
            <a:chOff x="12303" y="3299"/>
            <a:chExt cx="2260" cy="615"/>
          </a:xfrm>
        </p:grpSpPr>
        <p:sp>
          <p:nvSpPr>
            <p:cNvPr id="64" name="椭圆 63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064385" y="307086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3005" y="234315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2" name="椭圆 11"/>
          <p:cNvSpPr/>
          <p:nvPr/>
        </p:nvSpPr>
        <p:spPr>
          <a:xfrm>
            <a:off x="2292350" y="272478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39645" y="25120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4" name="椭圆 13"/>
          <p:cNvSpPr/>
          <p:nvPr/>
        </p:nvSpPr>
        <p:spPr>
          <a:xfrm>
            <a:off x="1669415" y="325183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58265" y="33121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42" name="椭圆 41"/>
          <p:cNvSpPr/>
          <p:nvPr/>
        </p:nvSpPr>
        <p:spPr>
          <a:xfrm rot="19860000">
            <a:off x="823595" y="180848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3420000">
            <a:off x="1852295" y="215265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344295" y="2635250"/>
            <a:ext cx="133350" cy="1054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286250" y="251968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665855" y="2729865"/>
            <a:ext cx="1435100" cy="390525"/>
            <a:chOff x="12303" y="3299"/>
            <a:chExt cx="2260" cy="615"/>
          </a:xfrm>
        </p:grpSpPr>
        <p:sp>
          <p:nvSpPr>
            <p:cNvPr id="9" name="椭圆 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872990" y="307086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91610" y="234315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9" name="椭圆 18"/>
          <p:cNvSpPr/>
          <p:nvPr/>
        </p:nvSpPr>
        <p:spPr>
          <a:xfrm>
            <a:off x="5100955" y="272478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48250" y="25120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21" name="椭圆 20"/>
          <p:cNvSpPr/>
          <p:nvPr/>
        </p:nvSpPr>
        <p:spPr>
          <a:xfrm>
            <a:off x="4478020" y="325183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166870" y="33121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23" name="椭圆 22"/>
          <p:cNvSpPr/>
          <p:nvPr/>
        </p:nvSpPr>
        <p:spPr>
          <a:xfrm rot="19860000">
            <a:off x="3632200" y="180848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3420000">
            <a:off x="4690110" y="213868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147820" y="2866390"/>
            <a:ext cx="327660" cy="41148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975475" y="244094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355080" y="2651125"/>
            <a:ext cx="1435100" cy="390525"/>
            <a:chOff x="12303" y="3299"/>
            <a:chExt cx="2260" cy="615"/>
          </a:xfrm>
        </p:grpSpPr>
        <p:sp>
          <p:nvSpPr>
            <p:cNvPr id="29" name="椭圆 28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562215" y="299212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80835" y="226441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34" name="椭圆 33"/>
          <p:cNvSpPr/>
          <p:nvPr/>
        </p:nvSpPr>
        <p:spPr>
          <a:xfrm>
            <a:off x="7790180" y="264604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37475" y="243332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36" name="椭圆 35"/>
          <p:cNvSpPr/>
          <p:nvPr/>
        </p:nvSpPr>
        <p:spPr>
          <a:xfrm>
            <a:off x="7167245" y="317309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856095" y="323342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38" name="椭圆 37"/>
          <p:cNvSpPr/>
          <p:nvPr/>
        </p:nvSpPr>
        <p:spPr>
          <a:xfrm rot="19860000">
            <a:off x="6321425" y="172974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3420000">
            <a:off x="7350125" y="207391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endCxn id="36" idx="7"/>
          </p:cNvCxnSpPr>
          <p:nvPr/>
        </p:nvCxnSpPr>
        <p:spPr>
          <a:xfrm flipH="1">
            <a:off x="7276465" y="3032125"/>
            <a:ext cx="384810" cy="1593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42"/>
          <p:cNvSpPr>
            <a:spLocks noGrp="1"/>
          </p:cNvSpPr>
          <p:nvPr>
            <p:ph idx="1"/>
          </p:nvPr>
        </p:nvSpPr>
        <p:spPr>
          <a:xfrm>
            <a:off x="230505" y="812165"/>
            <a:ext cx="8622665" cy="524573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Go through all the </a:t>
            </a:r>
            <a:r>
              <a:rPr lang="en-US" altLang="en-GB" sz="2000" b="1">
                <a:solidFill>
                  <a:srgbClr val="FF0000"/>
                </a:solidFill>
                <a:latin typeface="Fira Sans" panose="020B0503050000020004" pitchFamily="34" charset="0"/>
                <a:cs typeface="Fira Sans" panose="020B0503050000020004" pitchFamily="34" charset="0"/>
              </a:rPr>
              <a:t>single target hypotheses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 </a:t>
            </a:r>
            <a:r>
              <a:rPr lang="en-US" altLang="en-GB" sz="2000" b="1">
                <a:solidFill>
                  <a:srgbClr val="00B0F0"/>
                </a:solidFill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at current time frame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 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e</a:t>
            </a:r>
            <a:r>
              <a:rPr lang="en-GB" altLang="en-US" sz="2000">
                <a:latin typeface="Fira Sans" panose="020B0503050000020004" pitchFamily="34" charset="0"/>
                <a:cs typeface="Fira Sans" panose="020B0503050000020004" pitchFamily="34" charset="0"/>
              </a:rPr>
              <a:t>xhaustivity</a:t>
            </a:r>
            <a:r>
              <a:rPr lang="en-US" altLang="en-GB" sz="2000">
                <a:latin typeface="Fira Sans" panose="020B0503050000020004" pitchFamily="34" charset="0"/>
                <a:cs typeface="Fira Sans" panose="020B0503050000020004" pitchFamily="34" charset="0"/>
              </a:rPr>
              <a:t>.</a:t>
            </a: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>
              <a:buFont typeface="Wingdings" panose="05000000000000000000" charset="0"/>
              <a:buChar char="Ø"/>
            </a:pPr>
            <a:endParaRPr lang="en-GB" altLang="en-US" sz="2000">
              <a:latin typeface="Fira Sans" panose="020B0503050000020004" pitchFamily="34" charset="0"/>
              <a:cs typeface="Fira Sans" panose="020B05030500000200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sz="2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1577975" y="465709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5" name="组合 154"/>
          <p:cNvGrpSpPr/>
          <p:nvPr/>
        </p:nvGrpSpPr>
        <p:grpSpPr>
          <a:xfrm>
            <a:off x="957580" y="4867275"/>
            <a:ext cx="1435100" cy="390525"/>
            <a:chOff x="12303" y="3299"/>
            <a:chExt cx="2260" cy="615"/>
          </a:xfrm>
        </p:grpSpPr>
        <p:sp>
          <p:nvSpPr>
            <p:cNvPr id="156" name="椭圆 155"/>
            <p:cNvSpPr/>
            <p:nvPr/>
          </p:nvSpPr>
          <p:spPr>
            <a:xfrm>
              <a:off x="12869" y="3299"/>
              <a:ext cx="201" cy="2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4362" y="3713"/>
              <a:ext cx="201" cy="2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2303" y="3390"/>
              <a:ext cx="117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Fira Sans" panose="020B0503050000020004" pitchFamily="34" charset="0"/>
                  <a:cs typeface="Fira Sans" panose="020B0503050000020004" pitchFamily="34" charset="0"/>
                </a:rPr>
                <a:t>Target 1</a:t>
              </a:r>
            </a:p>
          </p:txBody>
        </p:sp>
      </p:grpSp>
      <p:sp>
        <p:nvSpPr>
          <p:cNvPr id="159" name="文本框 158"/>
          <p:cNvSpPr txBox="1"/>
          <p:nvPr/>
        </p:nvSpPr>
        <p:spPr>
          <a:xfrm>
            <a:off x="2164715" y="5208270"/>
            <a:ext cx="810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  <a:sym typeface="+mn-ea"/>
              </a:rPr>
              <a:t>Target 2</a:t>
            </a:r>
            <a:endParaRPr lang="en-US" altLang="zh-CN" sz="1000">
              <a:latin typeface="Fira Sans" panose="020B0503050000020004" pitchFamily="34" charset="0"/>
              <a:cs typeface="Fira Sans" panose="020B0503050000020004" pitchFamily="34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283335" y="448056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1</a:t>
            </a:r>
          </a:p>
        </p:txBody>
      </p:sp>
      <p:sp>
        <p:nvSpPr>
          <p:cNvPr id="161" name="椭圆 160"/>
          <p:cNvSpPr/>
          <p:nvPr/>
        </p:nvSpPr>
        <p:spPr>
          <a:xfrm>
            <a:off x="2392680" y="486219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2339975" y="464947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2</a:t>
            </a:r>
          </a:p>
        </p:txBody>
      </p:sp>
      <p:sp>
        <p:nvSpPr>
          <p:cNvPr id="163" name="椭圆 162"/>
          <p:cNvSpPr/>
          <p:nvPr/>
        </p:nvSpPr>
        <p:spPr>
          <a:xfrm>
            <a:off x="1769745" y="5389245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1458595" y="5449570"/>
            <a:ext cx="881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Fira Sans" panose="020B0503050000020004" pitchFamily="34" charset="0"/>
                <a:cs typeface="Fira Sans" panose="020B0503050000020004" pitchFamily="34" charset="0"/>
              </a:rPr>
              <a:t>Detection 3</a:t>
            </a:r>
          </a:p>
        </p:txBody>
      </p:sp>
      <p:sp>
        <p:nvSpPr>
          <p:cNvPr id="165" name="椭圆 164"/>
          <p:cNvSpPr/>
          <p:nvPr/>
        </p:nvSpPr>
        <p:spPr>
          <a:xfrm rot="19860000">
            <a:off x="923925" y="3945890"/>
            <a:ext cx="920750" cy="1970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 rot="3420000">
            <a:off x="1952625" y="4290060"/>
            <a:ext cx="751840" cy="1808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/>
          <p:nvPr/>
        </p:nvCxnSpPr>
        <p:spPr>
          <a:xfrm flipV="1">
            <a:off x="2379980" y="4992370"/>
            <a:ext cx="62865" cy="1352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1629</Words>
  <Application>Microsoft Office PowerPoint</Application>
  <PresentationFormat>On-screen Show (4:3)</PresentationFormat>
  <Paragraphs>442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等线</vt:lpstr>
      <vt:lpstr>黑体</vt:lpstr>
      <vt:lpstr>微软雅黑 Light</vt:lpstr>
      <vt:lpstr>Arial</vt:lpstr>
      <vt:lpstr>Calibri</vt:lpstr>
      <vt:lpstr>Fira Sans</vt:lpstr>
      <vt:lpstr>Wingdings</vt:lpstr>
      <vt:lpstr>Office 主题​​</vt:lpstr>
      <vt:lpstr>Comparison of Random Vector Bayesian and RFS Filter, with Regard of Data Association and Update for Target Tracking</vt:lpstr>
      <vt:lpstr>Traditional Point Target Tracker using Random Vector based Bayesian Filter</vt:lpstr>
      <vt:lpstr>Data Association Problem</vt:lpstr>
      <vt:lpstr>Data Association Problem</vt:lpstr>
      <vt:lpstr>Data Association using Global Nearest Neighbor(GNN)</vt:lpstr>
      <vt:lpstr>GNN</vt:lpstr>
      <vt:lpstr>GNN</vt:lpstr>
      <vt:lpstr>Data Association using Probabilistic Data Association (PDA)</vt:lpstr>
      <vt:lpstr>PDA</vt:lpstr>
      <vt:lpstr>PDA</vt:lpstr>
      <vt:lpstr>PDA</vt:lpstr>
      <vt:lpstr>Data Association using Joint Probabilistic Data Association (JPDA)</vt:lpstr>
      <vt:lpstr>JPDA</vt:lpstr>
      <vt:lpstr>JPDA</vt:lpstr>
      <vt:lpstr>JPDA</vt:lpstr>
      <vt:lpstr>Data Association using Probability Hypothesis Density(PHD)</vt:lpstr>
      <vt:lpstr>PHD</vt:lpstr>
      <vt:lpstr>PHD</vt:lpstr>
      <vt:lpstr>PHD</vt:lpstr>
      <vt:lpstr>PHD</vt:lpstr>
      <vt:lpstr>Data Association using Poisson Multiple Bernoulli Mixture (PMBM)</vt:lpstr>
      <vt:lpstr>PMBM</vt:lpstr>
      <vt:lpstr>PMBM</vt:lpstr>
      <vt:lpstr>PMBM</vt:lpstr>
      <vt:lpstr>PMBM</vt:lpstr>
      <vt:lpstr>PMBM</vt:lpstr>
      <vt:lpstr>Performance Comparison</vt:lpstr>
      <vt:lpstr>Performance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ZJP</dc:creator>
  <cp:lastModifiedBy>BLP</cp:lastModifiedBy>
  <cp:revision>713</cp:revision>
  <dcterms:created xsi:type="dcterms:W3CDTF">2018-04-12T10:54:00Z</dcterms:created>
  <dcterms:modified xsi:type="dcterms:W3CDTF">2021-09-10T08:42:51Z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F798705BD56546D49CF9E2571EF641FC</vt:lpwstr>
  </property>
</Properties>
</file>