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2159" r:id="rId3"/>
    <p:sldId id="2268" r:id="rId4"/>
    <p:sldId id="2261" r:id="rId5"/>
    <p:sldId id="2269" r:id="rId6"/>
    <p:sldId id="2278" r:id="rId7"/>
    <p:sldId id="2270" r:id="rId8"/>
    <p:sldId id="2271" r:id="rId9"/>
    <p:sldId id="2272" r:id="rId10"/>
    <p:sldId id="2280" r:id="rId11"/>
    <p:sldId id="2281" r:id="rId12"/>
    <p:sldId id="2273" r:id="rId13"/>
    <p:sldId id="2274" r:id="rId14"/>
    <p:sldId id="2275" r:id="rId15"/>
  </p:sldIdLst>
  <p:sldSz cx="9144000" cy="6858000" type="screen4x3"/>
  <p:notesSz cx="6815138" cy="9931400"/>
  <p:custDataLst>
    <p:tags r:id="rId18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86BC64"/>
    <a:srgbClr val="FFFFFF"/>
    <a:srgbClr val="FFFFCC"/>
    <a:srgbClr val="FF99FF"/>
    <a:srgbClr val="FF9999"/>
    <a:srgbClr val="0E706E"/>
    <a:srgbClr val="0D715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2908" autoAdjust="0"/>
  </p:normalViewPr>
  <p:slideViewPr>
    <p:cSldViewPr>
      <p:cViewPr varScale="1">
        <p:scale>
          <a:sx n="89" d="100"/>
          <a:sy n="89" d="100"/>
        </p:scale>
        <p:origin x="1784" y="176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2020/5/10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2020/5/10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2020/5/10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2020/5/10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2020/5/10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2020/5/10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blog.csdn.net/xiaoguaihai/article/details/870599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0" y="2636838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sz="4000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468313" y="4657725"/>
            <a:ext cx="2768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刘海坤  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2020-05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468313" y="3213100"/>
            <a:ext cx="417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Introduction to Computer</a:t>
            </a:r>
            <a:r>
              <a:rPr lang="en-US" altLang="zh-CN" sz="1000" smtClean="0">
                <a:solidFill>
                  <a:srgbClr val="080808"/>
                </a:solidFill>
                <a:latin typeface="Verdana" panose="020B060403050404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Systems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5854700" y="2373313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213100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 - return 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1 if positive  0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zero -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if negative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Legal ops: ! ~ &amp; ^ | + &lt;&lt; &gt;&gt;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 ops: 10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Rating: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浮点数函数规则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可以使用循环和条件控制；</a:t>
            </a:r>
          </a:p>
          <a:p>
            <a:pPr lvl="0"/>
            <a:r>
              <a:rPr lang="zh-CN" altLang="zh-CN" dirty="0"/>
              <a:t>可以使用整型和无符号整型常量及变量（取值不受</a:t>
            </a:r>
            <a:r>
              <a:rPr lang="en-US" altLang="zh-CN" dirty="0"/>
              <a:t>[0,255]</a:t>
            </a:r>
            <a:r>
              <a:rPr lang="zh-CN" altLang="zh-CN" dirty="0"/>
              <a:t>限制）；</a:t>
            </a:r>
          </a:p>
          <a:p>
            <a:pPr lvl="0"/>
            <a:r>
              <a:rPr lang="zh-CN" altLang="zh-CN" dirty="0"/>
              <a:t>不使用任何浮点数据类型、操作及常量。</a:t>
            </a:r>
          </a:p>
          <a:p>
            <a:pPr lvl="0"/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两种整型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浮点</a:t>
            </a:r>
            <a:r>
              <a:rPr lang="zh-CN" altLang="zh-CN" dirty="0"/>
              <a:t>数据类型、</a:t>
            </a:r>
            <a:r>
              <a:rPr lang="en-US" altLang="zh-CN" dirty="0" err="1"/>
              <a:t>struct</a:t>
            </a:r>
            <a:r>
              <a:rPr lang="zh-CN" altLang="zh-CN" dirty="0"/>
              <a:t>、</a:t>
            </a:r>
            <a:r>
              <a:rPr lang="en-US" altLang="zh-CN" dirty="0"/>
              <a:t>union</a:t>
            </a:r>
            <a:r>
              <a:rPr lang="zh-CN" altLang="zh-CN" dirty="0"/>
              <a:t>或数组结构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浮点数函数</a:t>
            </a:r>
            <a:r>
              <a:rPr lang="zh-CN" altLang="zh-CN" dirty="0"/>
              <a:t>均使用</a:t>
            </a:r>
            <a:r>
              <a:rPr lang="en-US" altLang="zh-CN" dirty="0"/>
              <a:t>unsigned</a:t>
            </a:r>
            <a:r>
              <a:rPr lang="zh-CN" altLang="zh-CN" dirty="0"/>
              <a:t>型数据表示浮点数据。</a:t>
            </a:r>
          </a:p>
          <a:p>
            <a:pPr lvl="0"/>
            <a:r>
              <a:rPr lang="en-US" altLang="zh-CN" dirty="0" err="1"/>
              <a:t>float_abs</a:t>
            </a:r>
            <a:r>
              <a:rPr lang="zh-CN" altLang="zh-CN" dirty="0"/>
              <a:t>等函数必须能处理全范围的变量值，包括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 smtClean="0"/>
              <a:t>infinity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02868"/>
            <a:ext cx="8218488" cy="504031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、修改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、语法检查（</a:t>
            </a:r>
            <a:r>
              <a:rPr lang="zh-CN" altLang="en-US" dirty="0" smtClean="0">
                <a:solidFill>
                  <a:srgbClr val="FF0000"/>
                </a:solidFill>
              </a:rPr>
              <a:t>否则无法评分！！！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$ ./</a:t>
            </a:r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>
                <a:solidFill>
                  <a:srgbClr val="0000FF"/>
                </a:solidFill>
              </a:rPr>
              <a:t>     </a:t>
            </a:r>
            <a:r>
              <a:rPr lang="en-US" altLang="zh-CN" dirty="0" smtClean="0">
                <a:solidFill>
                  <a:srgbClr val="0000FF"/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 $ ./</a:t>
            </a:r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-e </a:t>
            </a:r>
            <a:r>
              <a:rPr lang="en-US" altLang="zh-CN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dirty="0" smtClean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检查操作运算符是否符合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需求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编译不一定能通过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、编译生成</a:t>
            </a:r>
            <a:r>
              <a:rPr lang="zh-CN" altLang="en-US" dirty="0"/>
              <a:t>可执行文件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$.make  </a:t>
            </a:r>
            <a:r>
              <a:rPr lang="en-US" altLang="zh-CN" dirty="0" smtClean="0"/>
              <a:t>   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完成编译，链接，执行文件生成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、正确性检查</a:t>
            </a:r>
            <a:r>
              <a:rPr lang="en-US" altLang="zh-CN" dirty="0" smtClean="0"/>
              <a:t>               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  </a:t>
            </a:r>
            <a:r>
              <a:rPr lang="en-US" altLang="zh-CN" dirty="0">
                <a:solidFill>
                  <a:srgbClr val="0000FF"/>
                </a:solidFill>
              </a:rPr>
              <a:t>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       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所有函数功能，失败给出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 </a:t>
            </a:r>
            <a:r>
              <a:rPr lang="en-US" altLang="zh-CN" dirty="0">
                <a:solidFill>
                  <a:srgbClr val="0000FF"/>
                </a:solidFill>
              </a:rPr>
              <a:t>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-f </a:t>
            </a:r>
            <a:r>
              <a:rPr lang="en-US" altLang="zh-CN" dirty="0" err="1" smtClean="0">
                <a:solidFill>
                  <a:srgbClr val="0000FF"/>
                </a:solidFill>
              </a:rPr>
              <a:t>byteNot</a:t>
            </a: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检查单个函数，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测试用例</a:t>
            </a:r>
            <a:endParaRPr lang="zh-CN" altLang="zh-CN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 </a:t>
            </a:r>
            <a:r>
              <a:rPr lang="en-US" altLang="zh-CN" dirty="0">
                <a:solidFill>
                  <a:srgbClr val="0000FF"/>
                </a:solidFill>
              </a:rPr>
              <a:t>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-f </a:t>
            </a:r>
            <a:r>
              <a:rPr lang="en-US" altLang="zh-CN" dirty="0" err="1">
                <a:solidFill>
                  <a:srgbClr val="0000FF"/>
                </a:solidFill>
              </a:rPr>
              <a:t>byteNot</a:t>
            </a:r>
            <a:r>
              <a:rPr lang="en-US" altLang="zh-CN" dirty="0">
                <a:solidFill>
                  <a:srgbClr val="0000FF"/>
                </a:solidFill>
              </a:rPr>
              <a:t> -1 0xf -2 </a:t>
            </a:r>
            <a:r>
              <a:rPr lang="en-US" altLang="zh-CN" dirty="0" smtClean="0">
                <a:solidFill>
                  <a:srgbClr val="0000FF"/>
                </a:solidFill>
              </a:rPr>
              <a:t>1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$./</a:t>
            </a:r>
            <a:r>
              <a:rPr lang="en-US" altLang="zh-CN" dirty="0" smtClean="0">
                <a:solidFill>
                  <a:srgbClr val="0000FF"/>
                </a:solidFill>
              </a:rPr>
              <a:t>driver.pl   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检查提交</a:t>
            </a:r>
            <a:endParaRPr lang="zh-CN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及时备份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zh-CN" altLang="en-US" dirty="0" smtClean="0"/>
              <a:t>最终提交文件必须能通过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btest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未通过检查可能是零分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抄袭零分</a:t>
            </a:r>
            <a:endParaRPr lang="en-US" altLang="zh-CN" dirty="0" smtClean="0"/>
          </a:p>
          <a:p>
            <a:r>
              <a:rPr lang="zh-CN" altLang="en-US" dirty="0" smtClean="0"/>
              <a:t>最终提交文件名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CS1201_U201214795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r>
              <a:rPr lang="en-US" altLang="zh-CN" dirty="0"/>
              <a:t>.c</a:t>
            </a:r>
            <a:endParaRPr lang="zh-CN" altLang="zh-CN" dirty="0"/>
          </a:p>
          <a:p>
            <a:pPr lvl="1"/>
            <a:r>
              <a:rPr lang="zh-CN" altLang="zh-CN" dirty="0" smtClean="0"/>
              <a:t>信</a:t>
            </a:r>
            <a:r>
              <a:rPr lang="zh-CN" altLang="zh-CN" dirty="0"/>
              <a:t>安</a:t>
            </a:r>
            <a:r>
              <a:rPr lang="en-US" altLang="zh-CN" dirty="0"/>
              <a:t> IS   </a:t>
            </a:r>
            <a:r>
              <a:rPr lang="zh-CN" altLang="zh-CN" dirty="0"/>
              <a:t>物联网</a:t>
            </a:r>
            <a:r>
              <a:rPr lang="en-US" altLang="zh-CN" dirty="0"/>
              <a:t> IT  </a:t>
            </a:r>
            <a:r>
              <a:rPr lang="zh-CN" altLang="zh-CN" dirty="0"/>
              <a:t>计算机</a:t>
            </a:r>
            <a:r>
              <a:rPr lang="en-US" altLang="zh-CN" dirty="0"/>
              <a:t> CS   </a:t>
            </a:r>
            <a:r>
              <a:rPr lang="zh-CN" altLang="zh-CN" dirty="0"/>
              <a:t>卓越班</a:t>
            </a:r>
            <a:r>
              <a:rPr lang="en-US" altLang="zh-CN" dirty="0"/>
              <a:t>  ZY   ACM</a:t>
            </a:r>
            <a:r>
              <a:rPr lang="zh-CN" altLang="zh-CN" dirty="0"/>
              <a:t>班</a:t>
            </a:r>
            <a:r>
              <a:rPr lang="en-US" altLang="zh-CN" dirty="0"/>
              <a:t>  ACM</a:t>
            </a:r>
            <a:endParaRPr lang="zh-CN" altLang="zh-CN" dirty="0"/>
          </a:p>
          <a:p>
            <a:pPr lvl="0"/>
            <a:r>
              <a:rPr lang="zh-CN" altLang="en-US" dirty="0" smtClean="0"/>
              <a:t>通过超星学习平台在作业</a:t>
            </a:r>
            <a:r>
              <a:rPr lang="zh-CN" altLang="en-US" smtClean="0"/>
              <a:t>中提交源代码。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Lab1  </a:t>
            </a:r>
            <a:r>
              <a:rPr lang="zh-CN" altLang="en-US" dirty="0" smtClean="0">
                <a:solidFill>
                  <a:srgbClr val="FF0000"/>
                </a:solidFill>
              </a:rPr>
              <a:t>数据表示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Lab2  </a:t>
            </a:r>
            <a:r>
              <a:rPr lang="zh-CN" altLang="en-US" dirty="0" smtClean="0"/>
              <a:t>拆弹实验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dirty="0" smtClean="0"/>
              <a:t>Lab3  </a:t>
            </a:r>
            <a:r>
              <a:rPr lang="zh-CN" altLang="en-US" dirty="0" smtClean="0"/>
              <a:t>缓冲区溢出攻击实验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实验要求： 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尽快熟悉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基本操作命令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熟悉常用工具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熟悉</a:t>
            </a:r>
            <a:r>
              <a:rPr lang="zh-CN" altLang="en-US" dirty="0" smtClean="0"/>
              <a:t>程序开发环境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smtClean="0"/>
              <a:t>严禁剧透，严禁抄袭，考试考实验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 </a:t>
            </a:r>
            <a:r>
              <a:rPr lang="zh-CN" altLang="en-US" dirty="0" smtClean="0"/>
              <a:t>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CMU  </a:t>
            </a:r>
            <a:r>
              <a:rPr lang="zh-CN" altLang="en-US" dirty="0" smtClean="0"/>
              <a:t>深入理解计算机 原版实验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实验环境：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gcc32  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实验技能：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基本命令操作，简单编程环境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实验原理：定点数补码表示，浮点数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开机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Linux  </a:t>
            </a:r>
            <a:r>
              <a:rPr lang="zh-CN" altLang="en-US" dirty="0" smtClean="0"/>
              <a:t>操作系统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IA-32</a:t>
            </a:r>
            <a:r>
              <a:rPr lang="zh-CN" altLang="en-US" dirty="0" smtClean="0"/>
              <a:t>兼容库（</a:t>
            </a:r>
            <a:r>
              <a:rPr lang="en-US" altLang="en-US" dirty="0" smtClean="0"/>
              <a:t>ia32-libs</a:t>
            </a:r>
            <a:r>
              <a:rPr lang="zh-CN" altLang="en-US" dirty="0" smtClean="0"/>
              <a:t>），注意高版本的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系统该开发包已经被其他包替代了，大家要根据自己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的版本通过百度或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去查资料安装。</a:t>
            </a:r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400600"/>
          </a:xfrm>
        </p:spPr>
        <p:txBody>
          <a:bodyPr/>
          <a:lstStyle/>
          <a:p>
            <a:r>
              <a:rPr lang="zh-CN" altLang="en-US" dirty="0" smtClean="0"/>
              <a:t>下载  </a:t>
            </a:r>
            <a:r>
              <a:rPr lang="en-US" altLang="zh-CN" dirty="0" smtClean="0"/>
              <a:t>lab1-handout.tar</a:t>
            </a:r>
            <a:r>
              <a:rPr lang="zh-CN" altLang="en-US" dirty="0" smtClean="0"/>
              <a:t>，存放在下载目录</a:t>
            </a:r>
            <a:endParaRPr lang="en-US" altLang="zh-CN" dirty="0" smtClean="0"/>
          </a:p>
          <a:p>
            <a:r>
              <a:rPr lang="zh-CN" altLang="en-US" dirty="0" smtClean="0"/>
              <a:t>点击左侧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 marL="927100" lvl="1" indent="-457200"/>
            <a:r>
              <a:rPr lang="zh-CN" altLang="en-US" dirty="0" smtClean="0"/>
              <a:t>将刚下载的文件右键点击移动到主目录（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点击左侧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图标，   键入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，打开终端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~    </a:t>
            </a:r>
            <a:r>
              <a:rPr lang="zh-CN" altLang="en-US" dirty="0" smtClean="0"/>
              <a:t>进入主目录      键入 </a:t>
            </a:r>
            <a:r>
              <a:rPr lang="en-US" altLang="zh-CN" dirty="0" smtClean="0"/>
              <a:t>ls </a:t>
            </a:r>
            <a:r>
              <a:rPr lang="zh-CN" altLang="en-US" dirty="0" smtClean="0"/>
              <a:t>查看是否有下载文件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 </a:t>
            </a:r>
            <a:r>
              <a:rPr lang="en-US" altLang="zh-CN" dirty="0" err="1" smtClean="0"/>
              <a:t>vxf</a:t>
            </a:r>
            <a:r>
              <a:rPr lang="en-US" altLang="zh-CN" dirty="0" smtClean="0"/>
              <a:t> lab1-handout.tar   </a:t>
            </a:r>
            <a:r>
              <a:rPr lang="zh-CN" altLang="en-US" dirty="0" smtClean="0"/>
              <a:t>解压代码框架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lab1-handout</a:t>
            </a:r>
          </a:p>
          <a:p>
            <a:pPr lvl="1"/>
            <a:r>
              <a:rPr lang="en-US" altLang="zh-CN" dirty="0" smtClean="0"/>
              <a:t>ls    </a:t>
            </a:r>
            <a:r>
              <a:rPr lang="zh-CN" altLang="en-US" dirty="0" smtClean="0"/>
              <a:t>显示当前目录文件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/>
              <a:t>  </a:t>
            </a:r>
            <a:r>
              <a:rPr lang="zh-CN" altLang="en-US" dirty="0" smtClean="0"/>
              <a:t> 编译生成可执行文件，看看多了几个文件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试试运行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btest</a:t>
            </a:r>
            <a:r>
              <a:rPr lang="en-US" altLang="zh-CN" dirty="0" smtClean="0"/>
              <a:t>           ./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失败的话可能是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库没安装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subl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bits.c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vi </a:t>
            </a:r>
            <a:r>
              <a:rPr lang="en-US" altLang="zh-CN" dirty="0" err="1" smtClean="0"/>
              <a:t>bits.c</a:t>
            </a:r>
            <a:r>
              <a:rPr lang="en-US" altLang="zh-CN" dirty="0"/>
              <a:t> </a:t>
            </a:r>
            <a:r>
              <a:rPr lang="zh-CN" altLang="en-US" dirty="0" smtClean="0"/>
              <a:t>或</a:t>
            </a:r>
            <a:r>
              <a:rPr lang="en-US" altLang="zh-CN" dirty="0" err="1"/>
              <a:t>gedit</a:t>
            </a:r>
            <a:r>
              <a:rPr lang="en-US" altLang="zh-CN" dirty="0"/>
              <a:t>  </a:t>
            </a:r>
            <a:r>
              <a:rPr lang="en-US" altLang="zh-CN" dirty="0" err="1"/>
              <a:t>bits.c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928934"/>
            <a:ext cx="419525" cy="432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1571612"/>
            <a:ext cx="44775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d </a:t>
            </a:r>
            <a:r>
              <a:rPr lang="zh-CN" altLang="en-US" dirty="0" smtClean="0"/>
              <a:t>切换目录   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显示当前目录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cd .. </a:t>
            </a:r>
            <a:r>
              <a:rPr lang="zh-CN" altLang="en-US" dirty="0" smtClean="0"/>
              <a:t>上级目录  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~  </a:t>
            </a:r>
            <a:r>
              <a:rPr lang="zh-CN" altLang="en-US" dirty="0" smtClean="0"/>
              <a:t>返回主目录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– </a:t>
            </a:r>
            <a:r>
              <a:rPr lang="zh-CN" altLang="en-US" dirty="0" smtClean="0"/>
              <a:t>返回刚才的目录</a:t>
            </a:r>
            <a:endParaRPr lang="en-US" altLang="zh-CN" dirty="0" smtClean="0"/>
          </a:p>
          <a:p>
            <a:r>
              <a:rPr lang="en-US" altLang="zh-CN" dirty="0" smtClean="0"/>
              <a:t>ls  </a:t>
            </a:r>
            <a:r>
              <a:rPr lang="zh-CN" altLang="en-US" dirty="0" smtClean="0"/>
              <a:t>显示当前目录文件  </a:t>
            </a:r>
            <a:r>
              <a:rPr lang="en-US" altLang="zh-CN" dirty="0" smtClean="0"/>
              <a:t>ls –l </a:t>
            </a:r>
            <a:r>
              <a:rPr lang="zh-CN" altLang="en-US" dirty="0" smtClean="0"/>
              <a:t>详细信息   </a:t>
            </a:r>
            <a:r>
              <a:rPr lang="en-US" altLang="zh-CN" dirty="0" smtClean="0"/>
              <a:t>ls –h  ?</a:t>
            </a:r>
          </a:p>
          <a:p>
            <a:r>
              <a:rPr lang="zh-CN" altLang="en-US" dirty="0" smtClean="0"/>
              <a:t>重要热键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[Tab]	---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『</a:t>
            </a:r>
            <a:r>
              <a:rPr lang="zh-CN" altLang="en-US" dirty="0" smtClean="0"/>
              <a:t>命令补全</a:t>
            </a:r>
            <a:r>
              <a:rPr lang="en-US" altLang="zh-CN" dirty="0" smtClean="0"/>
              <a:t>』</a:t>
            </a:r>
            <a:r>
              <a:rPr lang="zh-CN" altLang="en-US" dirty="0" smtClean="0"/>
              <a:t>不</a:t>
            </a:r>
            <a:r>
              <a:rPr lang="en-US" altLang="zh-CN" dirty="0" smtClean="0"/>
              <a:t>『</a:t>
            </a:r>
            <a:r>
              <a:rPr lang="zh-CN" altLang="en-US" dirty="0" smtClean="0"/>
              <a:t>档案补齐</a:t>
            </a:r>
            <a:r>
              <a:rPr lang="en-US" altLang="zh-CN" dirty="0" smtClean="0"/>
              <a:t>』</a:t>
            </a:r>
            <a:r>
              <a:rPr lang="zh-CN" altLang="en-US" dirty="0" smtClean="0"/>
              <a:t>的功能</a:t>
            </a:r>
          </a:p>
          <a:p>
            <a:pPr lvl="1"/>
            <a:r>
              <a:rPr lang="zh-CN" altLang="en-US" dirty="0" smtClean="0"/>
              <a:t>光标上下键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上一个命令，下一个命令</a:t>
            </a:r>
            <a:endParaRPr lang="en-US" altLang="zh-CN" dirty="0" smtClean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en-US" altLang="zh-CN" dirty="0" err="1" smtClean="0"/>
              <a:t>cp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mv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cat  vi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://blog.csdn.net/xiaoguaihai/article/details/8705992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0000FF"/>
                </a:solidFill>
              </a:rPr>
              <a:t>README</a:t>
            </a:r>
            <a:r>
              <a:rPr lang="en-US" altLang="zh-CN" dirty="0"/>
              <a:t>	</a:t>
            </a:r>
            <a:r>
              <a:rPr lang="zh-CN" altLang="zh-CN" dirty="0" smtClean="0"/>
              <a:t>实验</a:t>
            </a:r>
            <a:r>
              <a:rPr lang="zh-CN" altLang="zh-CN" dirty="0"/>
              <a:t>细节的说明文件，</a:t>
            </a:r>
            <a:r>
              <a:rPr lang="zh-CN" altLang="zh-CN" dirty="0" smtClean="0"/>
              <a:t>请仔细</a:t>
            </a:r>
            <a:r>
              <a:rPr lang="zh-CN" altLang="zh-CN" dirty="0"/>
              <a:t>阅读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/>
              <a:t>	</a:t>
            </a:r>
            <a:r>
              <a:rPr lang="zh-CN" altLang="en-US" dirty="0" smtClean="0"/>
              <a:t>工作文件，</a:t>
            </a:r>
            <a:r>
              <a:rPr lang="zh-CN" altLang="zh-CN" dirty="0" smtClean="0"/>
              <a:t>包含</a:t>
            </a:r>
            <a:r>
              <a:rPr lang="zh-CN" altLang="zh-CN" dirty="0"/>
              <a:t>一组用于完成指定功能的函数的代码框架</a:t>
            </a:r>
            <a:r>
              <a:rPr lang="zh-CN" altLang="zh-CN" dirty="0" smtClean="0"/>
              <a:t>，按要求</a:t>
            </a:r>
            <a:r>
              <a:rPr lang="zh-CN" altLang="zh-CN" dirty="0"/>
              <a:t>补充完成其函数体代码并“作为实验结果提交”</a:t>
            </a:r>
            <a:r>
              <a:rPr lang="zh-CN" altLang="zh-CN" dirty="0" smtClean="0"/>
              <a:t>。函数实现</a:t>
            </a:r>
            <a:r>
              <a:rPr lang="zh-CN" altLang="zh-CN" dirty="0"/>
              <a:t>要求</a:t>
            </a:r>
            <a:r>
              <a:rPr lang="zh-CN" altLang="zh-CN" dirty="0" smtClean="0"/>
              <a:t>详细</a:t>
            </a:r>
            <a:r>
              <a:rPr lang="zh-CN" altLang="en-US" dirty="0" smtClean="0"/>
              <a:t>见</a:t>
            </a:r>
            <a:r>
              <a:rPr lang="zh-CN" altLang="zh-CN" dirty="0" smtClean="0"/>
              <a:t>注释。</a:t>
            </a:r>
            <a:endParaRPr lang="zh-CN" altLang="zh-CN" dirty="0"/>
          </a:p>
          <a:p>
            <a:pPr lvl="0"/>
            <a:r>
              <a:rPr lang="en-US" altLang="zh-CN" dirty="0" err="1" smtClean="0">
                <a:solidFill>
                  <a:srgbClr val="0000FF"/>
                </a:solidFill>
              </a:rPr>
              <a:t>btest.c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正确性</a:t>
            </a:r>
            <a:r>
              <a:rPr lang="zh-CN" altLang="zh-CN" dirty="0" smtClean="0"/>
              <a:t>测试工具</a:t>
            </a:r>
            <a:endParaRPr lang="zh-CN" altLang="zh-CN" dirty="0"/>
          </a:p>
          <a:p>
            <a:pPr lvl="0"/>
            <a:r>
              <a:rPr lang="en-US" altLang="zh-CN" dirty="0" err="1" smtClean="0">
                <a:solidFill>
                  <a:srgbClr val="0000FF"/>
                </a:solidFill>
              </a:rPr>
              <a:t>dlc</a:t>
            </a:r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判断</a:t>
            </a:r>
            <a:r>
              <a:rPr lang="zh-CN" altLang="zh-CN" dirty="0"/>
              <a:t>作为实验</a:t>
            </a:r>
            <a:r>
              <a:rPr lang="zh-CN" altLang="zh-CN" dirty="0" smtClean="0"/>
              <a:t>结果函数</a:t>
            </a:r>
            <a:r>
              <a:rPr lang="zh-CN" altLang="zh-CN" dirty="0"/>
              <a:t>实现是否</a:t>
            </a:r>
            <a:r>
              <a:rPr lang="zh-CN" altLang="zh-CN" dirty="0" smtClean="0"/>
              <a:t>满足要求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err="1" smtClean="0">
                <a:solidFill>
                  <a:srgbClr val="0000FF"/>
                </a:solidFill>
              </a:rPr>
              <a:t>Makefile</a:t>
            </a:r>
            <a:r>
              <a:rPr lang="en-US" altLang="zh-CN" dirty="0" smtClean="0"/>
              <a:t>  </a:t>
            </a:r>
            <a:r>
              <a:rPr lang="zh-CN" altLang="zh-CN" dirty="0"/>
              <a:t>生成</a:t>
            </a:r>
            <a:r>
              <a:rPr lang="en-US" altLang="zh-CN" dirty="0" err="1"/>
              <a:t>btest</a:t>
            </a:r>
            <a:r>
              <a:rPr lang="zh-CN" altLang="zh-CN" dirty="0"/>
              <a:t>、</a:t>
            </a:r>
            <a:r>
              <a:rPr lang="en-US" altLang="zh-CN" dirty="0" err="1"/>
              <a:t>fshow</a:t>
            </a:r>
            <a:r>
              <a:rPr lang="zh-CN" altLang="zh-CN" dirty="0"/>
              <a:t>、</a:t>
            </a:r>
            <a:r>
              <a:rPr lang="en-US" altLang="zh-CN" dirty="0" err="1" smtClean="0"/>
              <a:t>ishow</a:t>
            </a:r>
            <a:r>
              <a:rPr lang="zh-CN" altLang="zh-CN" dirty="0" smtClean="0"/>
              <a:t>的</a:t>
            </a:r>
            <a:r>
              <a:rPr lang="en-US" altLang="zh-CN" dirty="0"/>
              <a:t>Make</a:t>
            </a:r>
            <a:r>
              <a:rPr lang="zh-CN" altLang="zh-CN" dirty="0"/>
              <a:t>文件。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ishow.c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/>
              <a:t>整型数据表示查看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./</a:t>
            </a:r>
            <a:r>
              <a:rPr lang="en-US" altLang="zh-CN" dirty="0" err="1" smtClean="0"/>
              <a:t>ishow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fshow.c</a:t>
            </a:r>
            <a:r>
              <a:rPr lang="en-US" altLang="zh-CN" dirty="0"/>
              <a:t>	 </a:t>
            </a:r>
            <a:r>
              <a:rPr lang="zh-CN" altLang="zh-CN" dirty="0"/>
              <a:t>浮点数据表示查看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./</a:t>
            </a:r>
            <a:r>
              <a:rPr lang="en-US" altLang="zh-CN" dirty="0" err="1" smtClean="0"/>
              <a:t>fshow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Bits.c</a:t>
            </a:r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位操作函数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补码运算函数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浮点数表示函数</a:t>
            </a:r>
            <a:endParaRPr lang="en-US" altLang="zh-CN" sz="2400" dirty="0" smtClean="0"/>
          </a:p>
          <a:p>
            <a:r>
              <a:rPr lang="zh-CN" altLang="en-US" dirty="0" smtClean="0"/>
              <a:t>函数难度分级</a:t>
            </a:r>
            <a:endParaRPr lang="en-US" altLang="zh-CN" dirty="0"/>
          </a:p>
          <a:p>
            <a:pPr lvl="1"/>
            <a:r>
              <a:rPr lang="en-US" altLang="zh-CN" sz="2400" dirty="0" smtClean="0"/>
              <a:t>1,2,3,4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除浮点数函数</a:t>
            </a:r>
            <a:r>
              <a:rPr lang="zh-CN" altLang="zh-CN" dirty="0"/>
              <a:t>实现外，只能使用顺序程序</a:t>
            </a:r>
            <a:r>
              <a:rPr lang="zh-CN" altLang="zh-CN" dirty="0" smtClean="0"/>
              <a:t>结构</a:t>
            </a:r>
            <a:r>
              <a:rPr lang="zh-CN" altLang="en-US" dirty="0"/>
              <a:t>，</a:t>
            </a:r>
            <a:r>
              <a:rPr lang="zh-CN" altLang="en-US" u="sng" dirty="0" smtClean="0">
                <a:solidFill>
                  <a:srgbClr val="CC3300"/>
                </a:solidFill>
              </a:rPr>
              <a:t>禁用</a:t>
            </a:r>
            <a:r>
              <a:rPr lang="en-US" altLang="zh-CN" u="sng" dirty="0" smtClean="0">
                <a:solidFill>
                  <a:srgbClr val="CC3300"/>
                </a:solidFill>
              </a:rPr>
              <a:t>if</a:t>
            </a:r>
            <a:r>
              <a:rPr lang="en-US" altLang="zh-CN" u="sng" dirty="0">
                <a:solidFill>
                  <a:srgbClr val="CC3300"/>
                </a:solidFill>
              </a:rPr>
              <a:t>, do, while, for, switch</a:t>
            </a:r>
            <a:r>
              <a:rPr lang="zh-CN" altLang="zh-CN" u="sng" dirty="0">
                <a:solidFill>
                  <a:srgbClr val="CC3300"/>
                </a:solidFill>
              </a:rPr>
              <a:t>等。</a:t>
            </a:r>
          </a:p>
          <a:p>
            <a:pPr lvl="0"/>
            <a:r>
              <a:rPr lang="zh-CN" altLang="en-US" dirty="0" smtClean="0"/>
              <a:t>有限操作类型</a:t>
            </a:r>
            <a:r>
              <a:rPr lang="zh-CN" altLang="zh-CN" dirty="0" smtClean="0"/>
              <a:t>，</a:t>
            </a:r>
            <a:r>
              <a:rPr lang="zh-CN" altLang="zh-CN" dirty="0" smtClean="0">
                <a:solidFill>
                  <a:srgbClr val="CC3300"/>
                </a:solidFill>
              </a:rPr>
              <a:t>！</a:t>
            </a:r>
            <a:r>
              <a:rPr lang="en-US" altLang="zh-CN" dirty="0" smtClean="0">
                <a:solidFill>
                  <a:srgbClr val="CC3300"/>
                </a:solidFill>
              </a:rPr>
              <a:t> </a:t>
            </a:r>
            <a:r>
              <a:rPr lang="en-US" altLang="zh-CN" dirty="0">
                <a:solidFill>
                  <a:srgbClr val="CC3300"/>
                </a:solidFill>
              </a:rPr>
              <a:t>~  &amp;  ^  |  +  &lt;&lt;  </a:t>
            </a:r>
            <a:r>
              <a:rPr lang="en-US" altLang="zh-CN" dirty="0" smtClean="0">
                <a:solidFill>
                  <a:srgbClr val="CC3300"/>
                </a:solidFill>
              </a:rPr>
              <a:t>&gt;&gt;  </a:t>
            </a:r>
            <a:r>
              <a:rPr lang="zh-CN" altLang="en-US" dirty="0" smtClean="0">
                <a:solidFill>
                  <a:srgbClr val="CC3300"/>
                </a:solidFill>
              </a:rPr>
              <a:t>各函数不一样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CC3300"/>
                </a:solidFill>
              </a:rPr>
              <a:t>禁用（！</a:t>
            </a:r>
            <a:r>
              <a:rPr lang="en-US" altLang="zh-CN" dirty="0" smtClean="0">
                <a:solidFill>
                  <a:srgbClr val="CC3300"/>
                </a:solidFill>
              </a:rPr>
              <a:t>=</a:t>
            </a:r>
            <a:r>
              <a:rPr lang="zh-CN" altLang="en-US" dirty="0" smtClean="0">
                <a:solidFill>
                  <a:srgbClr val="CC3300"/>
                </a:solidFill>
              </a:rPr>
              <a:t>、</a:t>
            </a:r>
            <a:r>
              <a:rPr lang="en-US" altLang="zh-CN" dirty="0" smtClean="0">
                <a:solidFill>
                  <a:srgbClr val="CC3300"/>
                </a:solidFill>
              </a:rPr>
              <a:t>==</a:t>
            </a:r>
            <a:r>
              <a:rPr lang="zh-CN" altLang="en-US" dirty="0" smtClean="0">
                <a:solidFill>
                  <a:srgbClr val="CC3300"/>
                </a:solidFill>
              </a:rPr>
              <a:t>、</a:t>
            </a:r>
            <a:r>
              <a:rPr lang="en-US" altLang="zh-CN" dirty="0" smtClean="0">
                <a:solidFill>
                  <a:srgbClr val="CC3300"/>
                </a:solidFill>
              </a:rPr>
              <a:t>&amp;&amp;</a:t>
            </a:r>
            <a:r>
              <a:rPr lang="zh-CN" altLang="en-US" dirty="0" smtClean="0">
                <a:solidFill>
                  <a:srgbClr val="CC3300"/>
                </a:solidFill>
              </a:rPr>
              <a:t>、</a:t>
            </a:r>
            <a:r>
              <a:rPr lang="en-US" altLang="zh-CN" dirty="0" smtClean="0">
                <a:solidFill>
                  <a:srgbClr val="CC3300"/>
                </a:solidFill>
              </a:rPr>
              <a:t>|| </a:t>
            </a:r>
            <a:r>
              <a:rPr lang="zh-CN" altLang="en-US" dirty="0" smtClean="0">
                <a:solidFill>
                  <a:srgbClr val="CC3300"/>
                </a:solidFill>
              </a:rPr>
              <a:t>等组合操作符）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常量值范围   </a:t>
            </a:r>
            <a:r>
              <a:rPr lang="en-US" altLang="zh-CN" dirty="0" smtClean="0">
                <a:solidFill>
                  <a:srgbClr val="CC3300"/>
                </a:solidFill>
              </a:rPr>
              <a:t>0~255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CC3300"/>
                </a:solidFill>
              </a:rPr>
              <a:t>禁用</a:t>
            </a:r>
            <a:r>
              <a:rPr lang="zh-CN" altLang="zh-CN" dirty="0" smtClean="0">
                <a:solidFill>
                  <a:srgbClr val="CC3300"/>
                </a:solidFill>
              </a:rPr>
              <a:t>强制</a:t>
            </a:r>
            <a:r>
              <a:rPr lang="zh-CN" altLang="zh-CN" dirty="0">
                <a:solidFill>
                  <a:srgbClr val="CC3300"/>
                </a:solidFill>
              </a:rPr>
              <a:t>类型</a:t>
            </a:r>
            <a:r>
              <a:rPr lang="zh-CN" altLang="zh-CN" dirty="0" smtClean="0">
                <a:solidFill>
                  <a:srgbClr val="CC3300"/>
                </a:solidFill>
              </a:rPr>
              <a:t>转换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整型</a:t>
            </a:r>
            <a:r>
              <a:rPr lang="zh-CN" altLang="zh-CN" dirty="0"/>
              <a:t>外的任何其它</a:t>
            </a:r>
            <a:r>
              <a:rPr lang="zh-CN" altLang="zh-CN" dirty="0" smtClean="0"/>
              <a:t>数据类型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定义和宏</a:t>
            </a:r>
            <a:endParaRPr lang="zh-CN" altLang="zh-CN" dirty="0"/>
          </a:p>
          <a:p>
            <a:pPr lvl="0"/>
            <a:r>
              <a:rPr lang="zh-CN" altLang="zh-CN" dirty="0" smtClean="0">
                <a:solidFill>
                  <a:srgbClr val="CC3300"/>
                </a:solidFill>
              </a:rPr>
              <a:t>不得</a:t>
            </a:r>
            <a:r>
              <a:rPr lang="zh-CN" altLang="en-US" dirty="0" smtClean="0">
                <a:solidFill>
                  <a:srgbClr val="CC3300"/>
                </a:solidFill>
              </a:rPr>
              <a:t>使用函数</a:t>
            </a:r>
            <a:endParaRPr lang="zh-CN" altLang="zh-CN" dirty="0"/>
          </a:p>
          <a:p>
            <a:pPr lvl="0"/>
            <a:r>
              <a:rPr lang="zh-CN" altLang="zh-CN" dirty="0" smtClean="0"/>
              <a:t>具体要求</a:t>
            </a:r>
            <a:r>
              <a:rPr lang="zh-CN" altLang="zh-CN" dirty="0"/>
              <a:t>可参看</a:t>
            </a:r>
            <a:r>
              <a:rPr lang="en-US" altLang="zh-CN" dirty="0" err="1"/>
              <a:t>bits.c</a:t>
            </a:r>
            <a:r>
              <a:rPr lang="zh-CN" altLang="zh-CN" dirty="0"/>
              <a:t>各函数框架的</a:t>
            </a:r>
            <a:r>
              <a:rPr lang="zh-CN" altLang="zh-CN" dirty="0" smtClean="0"/>
              <a:t>注释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12045</TotalTime>
  <Words>839</Words>
  <Application>Microsoft Macintosh PowerPoint</Application>
  <PresentationFormat>On-screen Show (4:3)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Calibri</vt:lpstr>
      <vt:lpstr>Courier New</vt:lpstr>
      <vt:lpstr>Times New Roman</vt:lpstr>
      <vt:lpstr>Verdana</vt:lpstr>
      <vt:lpstr>Wingdings</vt:lpstr>
      <vt:lpstr>华文细黑</vt:lpstr>
      <vt:lpstr>宋体</vt:lpstr>
      <vt:lpstr>微软雅黑</vt:lpstr>
      <vt:lpstr>黑体</vt:lpstr>
      <vt:lpstr>Arial</vt:lpstr>
      <vt:lpstr>2_nordridesign</vt:lpstr>
      <vt:lpstr>1_nordridesign</vt:lpstr>
      <vt:lpstr>PowerPoint Presentation</vt:lpstr>
      <vt:lpstr>实验介绍</vt:lpstr>
      <vt:lpstr>Lab1 数据表示</vt:lpstr>
      <vt:lpstr>实验代码框架</vt:lpstr>
      <vt:lpstr>Linux常用命令</vt:lpstr>
      <vt:lpstr>代码框架</vt:lpstr>
      <vt:lpstr>实验内容</vt:lpstr>
      <vt:lpstr>实验要求</vt:lpstr>
      <vt:lpstr>函数原型</vt:lpstr>
      <vt:lpstr>例子</vt:lpstr>
      <vt:lpstr>浮点数函数规则</vt:lpstr>
      <vt:lpstr>实验流程</vt:lpstr>
      <vt:lpstr>结果提交</vt:lpstr>
    </vt:vector>
  </TitlesOfParts>
  <Company>NordriDesign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Haikun Liu</cp:lastModifiedBy>
  <cp:revision>964</cp:revision>
  <dcterms:created xsi:type="dcterms:W3CDTF">2009-09-14T03:13:49Z</dcterms:created>
  <dcterms:modified xsi:type="dcterms:W3CDTF">2020-05-10T11:50:15Z</dcterms:modified>
</cp:coreProperties>
</file>