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317" r:id="rId4"/>
    <p:sldId id="291" r:id="rId5"/>
    <p:sldId id="259" r:id="rId6"/>
    <p:sldId id="307" r:id="rId7"/>
    <p:sldId id="312" r:id="rId8"/>
    <p:sldId id="303" r:id="rId9"/>
    <p:sldId id="290" r:id="rId10"/>
    <p:sldId id="313" r:id="rId11"/>
    <p:sldId id="314" r:id="rId12"/>
    <p:sldId id="315" r:id="rId13"/>
    <p:sldId id="304" r:id="rId14"/>
    <p:sldId id="316" r:id="rId15"/>
    <p:sldId id="28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ТрянинаМА@ngknn.local" initials="Т" lastIdx="1" clrIdx="0">
    <p:extLst>
      <p:ext uri="{19B8F6BF-5375-455C-9EA6-DF929625EA0E}">
        <p15:presenceInfo xmlns:p15="http://schemas.microsoft.com/office/powerpoint/2012/main" userId="S-1-5-21-207071401-1272295853-2034687819-31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639B9-B40B-9AFA-D5EB-376BA3EC9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4899FF-4EF5-B0A8-79C6-7F81A66F1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01BA79-C48C-811E-4691-D21C5493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9EE1-9FC6-48D2-957A-4001BC0ADCD7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F31CB5-2088-7AAC-9439-5D25A08E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C7DEA4-DF79-FA73-E9BF-615A3429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1555-9A14-4083-8677-25B3AC3E9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18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23017-8A12-67C1-5904-064AD23C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D831E0-2896-0D0A-34AE-C134CCAF8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EBFEB8-1679-FF6D-8A45-554FF138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9EE1-9FC6-48D2-957A-4001BC0ADCD7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F54BB0-FCEB-7184-E5E2-FFF08449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067FAB-7110-AC55-8A70-4443E41A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1555-9A14-4083-8677-25B3AC3E9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03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98E9666-5779-790C-4726-041684F36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523A08-92CA-3A83-3EF7-5B0739150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48F899-400F-620D-B629-5EB47DF5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9EE1-9FC6-48D2-957A-4001BC0ADCD7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FAF7D-EF7F-9D12-E7BA-ABF77A1D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926B43-3144-3BE5-D952-BE0A0BF1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1555-9A14-4083-8677-25B3AC3E9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40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E9E27-3DDF-47B7-5128-A568DFA1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C74691-BB3E-2143-954F-FBDECE371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63FDD4-9AD2-BDF8-205B-46B8DDA0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9EE1-9FC6-48D2-957A-4001BC0ADCD7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D2B109-E96A-C435-6A0E-00225793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A5375F-E146-52AC-DED2-EF49F81A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1555-9A14-4083-8677-25B3AC3E9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72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ADE47-7B9D-F5CE-C2AA-E1D62F8F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1C9B55-9C4B-0249-7B99-1B174D93A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315716-5D7C-125C-5AE3-7557F5FF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9EE1-9FC6-48D2-957A-4001BC0ADCD7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DE296-A74F-12F7-40FF-1D6E7E0E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5C2C78-63F8-9556-0D09-300C018B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1555-9A14-4083-8677-25B3AC3E9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76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61522-82F5-4464-176F-5A0A35C1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CB620-F912-1764-9AFF-901330206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9A2E44-BB43-F7A5-79BA-E149E79D9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C557E4-216F-5F80-24E5-9B05ABA5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9EE1-9FC6-48D2-957A-4001BC0ADCD7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03B6D0-F2D3-1DA1-34EE-8580B2AE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F9F088-E84A-DD1E-4CFF-618AF87E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1555-9A14-4083-8677-25B3AC3E9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88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1D7AA8-3E14-DFBD-F44C-B0D53EE9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DC2381-CB02-7644-B975-660013E36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7DAA13-311A-B7E9-94FD-F28F47C04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68CB3D-3FA3-76D7-CCD4-3BED2B301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952923-72A8-61B3-1B76-D25AFE674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909622-3AD4-9806-CDE9-54CE979A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9EE1-9FC6-48D2-957A-4001BC0ADCD7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6EDC0B5-7CA4-7970-87F3-97E9CFB2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DA6C8C6-B8BD-2F4F-3262-FE9A67FA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1555-9A14-4083-8677-25B3AC3E9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13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2D0E6-2FFE-EA5F-2828-4C13A7EF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F57F27-B51C-3D0D-E43E-5C5D62B6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9EE1-9FC6-48D2-957A-4001BC0ADCD7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D84DB8-8ABA-B1D3-66DC-CC9036C6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7873A3-6328-4586-D694-7763DA0C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1555-9A14-4083-8677-25B3AC3E9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6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A8D695-A40E-4E10-3271-CED2131B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9EE1-9FC6-48D2-957A-4001BC0ADCD7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4090E9-44B1-4113-A27C-717C5B25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32FCA3-859F-8202-4935-1BFDD425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1555-9A14-4083-8677-25B3AC3E9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12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A5E65-031E-5ABA-6B80-C2367A35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15E0C0-C2C2-D9CD-D64F-21CD2DF42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ED03CA-0F91-D475-B7EF-1C241DCE6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8CE1FA-B218-A855-217B-1ED08090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9EE1-9FC6-48D2-957A-4001BC0ADCD7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5C66E-6DA9-A485-B7D4-8BDDE16A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5B24F5-922C-39A5-35EC-2326256F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1555-9A14-4083-8677-25B3AC3E9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9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91808-B06B-6107-1072-B768DDC6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0ECCC78-905A-7D08-B7AC-6C1C401FF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A6350B-1AF6-F615-9EBB-C476AB93E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0BCB64-DA62-628B-7D36-23573AFD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9EE1-9FC6-48D2-957A-4001BC0ADCD7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BE4A87-998C-1076-CD75-427247F1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42486D-B548-5685-A682-F92D3ED4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1555-9A14-4083-8677-25B3AC3E9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16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40FC0-DD53-30F6-3430-4EB76566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9778BA-1E84-6E19-F66C-194776149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4B718-A36A-0E7B-F25C-DADBA253A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19EE1-9FC6-48D2-957A-4001BC0ADCD7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2C08AA-1074-EBD3-8558-BDA346976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04C412-7C67-A7C4-3E3E-A344F4360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71555-9A14-4083-8677-25B3AC3E9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30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D8104473-2430-6E07-6858-F1F6AA42F0E3}"/>
              </a:ext>
            </a:extLst>
          </p:cNvPr>
          <p:cNvSpPr txBox="1">
            <a:spLocks/>
          </p:cNvSpPr>
          <p:nvPr/>
        </p:nvSpPr>
        <p:spPr>
          <a:xfrm>
            <a:off x="2209800" y="2339532"/>
            <a:ext cx="8119574" cy="1454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Yu Gothic UI" panose="020B0500000000000000" pitchFamily="34" charset="-128"/>
                <a:ea typeface="Yu Gothic UI" panose="020B0500000000000000" pitchFamily="34" charset="-128"/>
              </a:rPr>
              <a:t>МДК 01.03 РАЗРАБОТКА МОБИЛЬНЫХ ПРИЛОЖЕНИЙ</a:t>
            </a:r>
          </a:p>
        </p:txBody>
      </p:sp>
      <p:sp>
        <p:nvSpPr>
          <p:cNvPr id="10" name="Подзаголовок 3">
            <a:extLst>
              <a:ext uri="{FF2B5EF4-FFF2-40B4-BE49-F238E27FC236}">
                <a16:creationId xmlns:a16="http://schemas.microsoft.com/office/drawing/2014/main" id="{55326082-FD1A-264F-53AE-93560F8A7696}"/>
              </a:ext>
            </a:extLst>
          </p:cNvPr>
          <p:cNvSpPr txBox="1">
            <a:spLocks/>
          </p:cNvSpPr>
          <p:nvPr/>
        </p:nvSpPr>
        <p:spPr>
          <a:xfrm>
            <a:off x="1862626" y="3794315"/>
            <a:ext cx="8466749" cy="79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D34817">
                    <a:lumMod val="75000"/>
                  </a:srgbClr>
                </a:solidFill>
                <a:effectLst/>
                <a:uLnTx/>
                <a:uFillTx/>
                <a:latin typeface="Yu Gothic UI" panose="020B0500000000000000" pitchFamily="34" charset="-128"/>
                <a:ea typeface="Yu Gothic UI" panose="020B0500000000000000" pitchFamily="34" charset="-128"/>
              </a:rPr>
              <a:t>Специальность 09.02.07  Информационные системы и программирование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E01D2D6-ADA3-AAB4-C0E0-6E1F0E6E57D5}"/>
              </a:ext>
            </a:extLst>
          </p:cNvPr>
          <p:cNvSpPr/>
          <p:nvPr/>
        </p:nvSpPr>
        <p:spPr>
          <a:xfrm>
            <a:off x="4100454" y="1351017"/>
            <a:ext cx="3010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9B2D1F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ОТЧЕТ ПО ДИСЦИПЛИНЕ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D00A67E-6038-7A0C-3887-3EC2A4FA5391}"/>
              </a:ext>
            </a:extLst>
          </p:cNvPr>
          <p:cNvSpPr/>
          <p:nvPr/>
        </p:nvSpPr>
        <p:spPr>
          <a:xfrm>
            <a:off x="7095023" y="4583653"/>
            <a:ext cx="49012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prstClr val="black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Выполнила </a:t>
            </a:r>
            <a:r>
              <a:rPr lang="ru-RU" dirty="0" err="1">
                <a:solidFill>
                  <a:prstClr val="black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Трянина</a:t>
            </a:r>
            <a:r>
              <a:rPr lang="ru-RU" dirty="0">
                <a:solidFill>
                  <a:prstClr val="black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М.А.</a:t>
            </a:r>
          </a:p>
          <a:p>
            <a:r>
              <a:rPr lang="ru-RU" dirty="0">
                <a:solidFill>
                  <a:prstClr val="black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группа 43П курс 4 </a:t>
            </a:r>
          </a:p>
          <a:p>
            <a:r>
              <a:rPr lang="ru-RU" dirty="0" err="1">
                <a:solidFill>
                  <a:prstClr val="black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РуководителЬ</a:t>
            </a:r>
            <a:r>
              <a:rPr lang="ru-RU" dirty="0">
                <a:solidFill>
                  <a:prstClr val="black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Мамшева Ю.С.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6A6FA7-1C15-FFB1-ED6C-8671F5C194FA}"/>
              </a:ext>
            </a:extLst>
          </p:cNvPr>
          <p:cNvSpPr txBox="1"/>
          <p:nvPr/>
        </p:nvSpPr>
        <p:spPr>
          <a:xfrm>
            <a:off x="5016218" y="6027036"/>
            <a:ext cx="2159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prstClr val="black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Нижний Новгород</a:t>
            </a:r>
          </a:p>
          <a:p>
            <a:pPr algn="ctr"/>
            <a:r>
              <a:rPr lang="ru-RU" dirty="0">
                <a:solidFill>
                  <a:prstClr val="black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2024 г.</a:t>
            </a:r>
          </a:p>
        </p:txBody>
      </p:sp>
    </p:spTree>
    <p:extLst>
      <p:ext uri="{BB962C8B-B14F-4D97-AF65-F5344CB8AC3E}">
        <p14:creationId xmlns:p14="http://schemas.microsoft.com/office/powerpoint/2010/main" val="1951874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DD6E8-C558-299C-8188-CA043A99A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BFE62B7F-ED30-1989-44BC-68DFB72DCE94}"/>
              </a:ext>
            </a:extLst>
          </p:cNvPr>
          <p:cNvSpPr txBox="1">
            <a:spLocks/>
          </p:cNvSpPr>
          <p:nvPr/>
        </p:nvSpPr>
        <p:spPr>
          <a:xfrm>
            <a:off x="2783632" y="274638"/>
            <a:ext cx="6624736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Yu Gothic UI" panose="020B0500000000000000" pitchFamily="34" charset="-128"/>
                <a:ea typeface="Yu Gothic UI" panose="020B0500000000000000" pitchFamily="34" charset="-128"/>
              </a:rPr>
              <a:t>РАЗРАБОТКА МОБИЬНОГО ПРИЛОЖЕНИЯ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489B04-D91D-78FD-100F-3C7B46C42C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178" y="1167079"/>
            <a:ext cx="4963390" cy="5233720"/>
          </a:xfrm>
          <a:prstGeom prst="rect">
            <a:avLst/>
          </a:prstGeom>
          <a:noFill/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E6253F9-315E-BC53-A986-584F59D67C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25" y="1167079"/>
            <a:ext cx="4932298" cy="52101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947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DDFA5-6159-97F1-EE39-761159C50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DC540DE8-74A6-1E10-4D69-D646441FC23E}"/>
              </a:ext>
            </a:extLst>
          </p:cNvPr>
          <p:cNvSpPr txBox="1">
            <a:spLocks/>
          </p:cNvSpPr>
          <p:nvPr/>
        </p:nvSpPr>
        <p:spPr>
          <a:xfrm>
            <a:off x="2783632" y="274638"/>
            <a:ext cx="6624736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Yu Gothic UI" panose="020B0500000000000000" pitchFamily="34" charset="-128"/>
                <a:ea typeface="Yu Gothic UI" panose="020B0500000000000000" pitchFamily="34" charset="-128"/>
              </a:rPr>
              <a:t>РАЗРАБОТКА МОБИЬНОГО ПРИЛОЖЕНИЯ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6AA1B7-409C-2853-D7D6-64D9ABE4A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427" y="1163753"/>
            <a:ext cx="9613146" cy="5140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551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9F235-AA96-BF2C-E0AF-63F6AD4E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3CB124FB-55AA-1F09-CF87-D7F0D0397083}"/>
              </a:ext>
            </a:extLst>
          </p:cNvPr>
          <p:cNvSpPr txBox="1">
            <a:spLocks/>
          </p:cNvSpPr>
          <p:nvPr/>
        </p:nvSpPr>
        <p:spPr>
          <a:xfrm>
            <a:off x="2783632" y="274638"/>
            <a:ext cx="6624736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Yu Gothic UI" panose="020B0500000000000000" pitchFamily="34" charset="-128"/>
                <a:ea typeface="Yu Gothic UI" panose="020B0500000000000000" pitchFamily="34" charset="-128"/>
              </a:rPr>
              <a:t>РАЗРАБОТКА МОБИЬНОГО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19D443-992F-0A37-7AFC-1C89EC75DA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775" y="1265785"/>
            <a:ext cx="4750450" cy="50657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748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4F0BC047-26CD-6B66-6905-CF37DFE661C8}"/>
              </a:ext>
            </a:extLst>
          </p:cNvPr>
          <p:cNvSpPr txBox="1">
            <a:spLocks/>
          </p:cNvSpPr>
          <p:nvPr/>
        </p:nvSpPr>
        <p:spPr>
          <a:xfrm>
            <a:off x="2783632" y="274638"/>
            <a:ext cx="6624736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Yu Gothic UI" panose="020B0500000000000000" pitchFamily="34" charset="-128"/>
                <a:ea typeface="Yu Gothic UI" panose="020B0500000000000000" pitchFamily="34" charset="-128"/>
              </a:rPr>
              <a:t>ТЕСТИРОВАНИЕ МОБИЛЬНОГО ПРИЛОЖЕНИЯ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A2B82-C267-4E05-B2FC-BBFAD41E369E}"/>
              </a:ext>
            </a:extLst>
          </p:cNvPr>
          <p:cNvSpPr txBox="1"/>
          <p:nvPr/>
        </p:nvSpPr>
        <p:spPr>
          <a:xfrm>
            <a:off x="4157075" y="4228140"/>
            <a:ext cx="3877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Оценка рисков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D5FB972-B75A-273E-3AD4-E75DFB770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104341"/>
              </p:ext>
            </p:extLst>
          </p:nvPr>
        </p:nvGraphicFramePr>
        <p:xfrm>
          <a:off x="1285008" y="2374077"/>
          <a:ext cx="9621982" cy="1676400"/>
        </p:xfrm>
        <a:graphic>
          <a:graphicData uri="http://schemas.openxmlformats.org/drawingml/2006/table">
            <a:tbl>
              <a:tblPr firstRow="1" firstCol="1" bandRow="1"/>
              <a:tblGrid>
                <a:gridCol w="3077110">
                  <a:extLst>
                    <a:ext uri="{9D8B030D-6E8A-4147-A177-3AD203B41FA5}">
                      <a16:colId xmlns:a16="http://schemas.microsoft.com/office/drawing/2014/main" val="2428328935"/>
                    </a:ext>
                  </a:extLst>
                </a:gridCol>
                <a:gridCol w="1774294">
                  <a:extLst>
                    <a:ext uri="{9D8B030D-6E8A-4147-A177-3AD203B41FA5}">
                      <a16:colId xmlns:a16="http://schemas.microsoft.com/office/drawing/2014/main" val="2413577797"/>
                    </a:ext>
                  </a:extLst>
                </a:gridCol>
                <a:gridCol w="4770578">
                  <a:extLst>
                    <a:ext uri="{9D8B030D-6E8A-4147-A177-3AD203B41FA5}">
                      <a16:colId xmlns:a16="http://schemas.microsoft.com/office/drawing/2014/main" val="41663523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/>
                      <a:r>
                        <a:rPr lang="ru-RU" sz="1100" dirty="0">
                          <a:effectLst/>
                          <a:latin typeface="Yu Gothic UI" panose="020B0500000000000000" pitchFamily="34" charset="-12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Риск</a:t>
                      </a:r>
                      <a:endParaRPr lang="ru-RU" sz="1400" dirty="0">
                        <a:effectLst/>
                        <a:latin typeface="Yu Gothic UI" panose="020B0500000000000000" pitchFamily="34" charset="-128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/>
                      <a:r>
                        <a:rPr lang="ru-RU" sz="1100" dirty="0">
                          <a:effectLst/>
                          <a:latin typeface="Yu Gothic UI" panose="020B0500000000000000" pitchFamily="34" charset="-12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Вероятность появления</a:t>
                      </a:r>
                      <a:endParaRPr lang="ru-RU" sz="1400" dirty="0">
                        <a:effectLst/>
                        <a:latin typeface="Yu Gothic UI" panose="020B0500000000000000" pitchFamily="34" charset="-128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/>
                      <a:r>
                        <a:rPr lang="ru-RU" sz="1100" dirty="0">
                          <a:effectLst/>
                          <a:latin typeface="Yu Gothic UI" panose="020B0500000000000000" pitchFamily="34" charset="-12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Варианты выхода из ситуации</a:t>
                      </a:r>
                      <a:endParaRPr lang="ru-RU" sz="1400" dirty="0">
                        <a:effectLst/>
                        <a:latin typeface="Yu Gothic UI" panose="020B0500000000000000" pitchFamily="34" charset="-128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548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/>
                      <a:r>
                        <a:rPr lang="ru-RU" sz="1100" dirty="0">
                          <a:effectLst/>
                          <a:latin typeface="Yu Gothic UI" panose="020B0500000000000000" pitchFamily="34" charset="-12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Потеря данных в процессе работы приложения</a:t>
                      </a:r>
                      <a:endParaRPr lang="ru-RU" sz="1400" dirty="0">
                        <a:effectLst/>
                        <a:latin typeface="Yu Gothic UI" panose="020B0500000000000000" pitchFamily="34" charset="-128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/>
                      <a:r>
                        <a:rPr lang="ru-RU" sz="1100" dirty="0">
                          <a:effectLst/>
                          <a:latin typeface="Yu Gothic UI" panose="020B0500000000000000" pitchFamily="34" charset="-12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400" dirty="0">
                        <a:effectLst/>
                        <a:latin typeface="Yu Gothic UI" panose="020B0500000000000000" pitchFamily="34" charset="-128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/>
                      <a:r>
                        <a:rPr lang="ru-RU" sz="1100" dirty="0">
                          <a:effectLst/>
                          <a:latin typeface="Yu Gothic UI" panose="020B0500000000000000" pitchFamily="34" charset="-12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Регулярное тестирование с реальной базой данных</a:t>
                      </a:r>
                      <a:endParaRPr lang="ru-RU" sz="1400" dirty="0">
                        <a:effectLst/>
                        <a:latin typeface="Yu Gothic UI" panose="020B0500000000000000" pitchFamily="34" charset="-128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9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/>
                      <a:r>
                        <a:rPr lang="ru-RU" sz="1100" dirty="0">
                          <a:effectLst/>
                          <a:latin typeface="Yu Gothic UI" panose="020B0500000000000000" pitchFamily="34" charset="-12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Некорректное отображение контента на разных устройствах</a:t>
                      </a:r>
                      <a:endParaRPr lang="ru-RU" sz="1400" dirty="0">
                        <a:effectLst/>
                        <a:latin typeface="Yu Gothic UI" panose="020B0500000000000000" pitchFamily="34" charset="-128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/>
                      <a:r>
                        <a:rPr lang="ru-RU" sz="1100" dirty="0">
                          <a:effectLst/>
                          <a:latin typeface="Yu Gothic UI" panose="020B0500000000000000" pitchFamily="34" charset="-12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400" dirty="0">
                        <a:effectLst/>
                        <a:latin typeface="Yu Gothic UI" panose="020B0500000000000000" pitchFamily="34" charset="-128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/>
                      <a:r>
                        <a:rPr lang="ru-RU" sz="1100" dirty="0">
                          <a:effectLst/>
                          <a:latin typeface="Yu Gothic UI" panose="020B0500000000000000" pitchFamily="34" charset="-12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Тестирование на устройствах с различными разрешениями экранов</a:t>
                      </a:r>
                      <a:endParaRPr lang="ru-RU" sz="1400" dirty="0">
                        <a:effectLst/>
                        <a:latin typeface="Yu Gothic UI" panose="020B0500000000000000" pitchFamily="34" charset="-128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482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/>
                      <a:r>
                        <a:rPr lang="ru-RU" sz="1100" dirty="0">
                          <a:effectLst/>
                          <a:latin typeface="Yu Gothic UI" panose="020B0500000000000000" pitchFamily="34" charset="-12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 нагрузка вызывает сбой приложения</a:t>
                      </a:r>
                      <a:endParaRPr lang="ru-RU" sz="1400" dirty="0">
                        <a:effectLst/>
                        <a:latin typeface="Yu Gothic UI" panose="020B0500000000000000" pitchFamily="34" charset="-128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/>
                      <a:r>
                        <a:rPr lang="ru-RU" sz="1100" dirty="0">
                          <a:effectLst/>
                          <a:latin typeface="Yu Gothic UI" panose="020B0500000000000000" pitchFamily="34" charset="-12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</a:t>
                      </a:r>
                      <a:endParaRPr lang="ru-RU" sz="1400" dirty="0">
                        <a:effectLst/>
                        <a:latin typeface="Yu Gothic UI" panose="020B0500000000000000" pitchFamily="34" charset="-128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/>
                      <a:r>
                        <a:rPr lang="ru-RU" sz="1100" dirty="0">
                          <a:effectLst/>
                          <a:latin typeface="Yu Gothic UI" panose="020B0500000000000000" pitchFamily="34" charset="-12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Нагрузочное тестирование, оптимизация запросов к серверу</a:t>
                      </a:r>
                      <a:endParaRPr lang="ru-RU" sz="1400" dirty="0">
                        <a:effectLst/>
                        <a:latin typeface="Yu Gothic UI" panose="020B0500000000000000" pitchFamily="34" charset="-128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909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/>
                      <a:r>
                        <a:rPr lang="ru-RU" sz="1100" dirty="0">
                          <a:effectLst/>
                          <a:latin typeface="Yu Gothic UI" panose="020B0500000000000000" pitchFamily="34" charset="-12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Утечка пользовательских данных</a:t>
                      </a:r>
                      <a:endParaRPr lang="ru-RU" sz="1400" dirty="0">
                        <a:effectLst/>
                        <a:latin typeface="Yu Gothic UI" panose="020B0500000000000000" pitchFamily="34" charset="-128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/>
                      <a:r>
                        <a:rPr lang="ru-RU" sz="1100" dirty="0">
                          <a:effectLst/>
                          <a:latin typeface="Yu Gothic UI" panose="020B0500000000000000" pitchFamily="34" charset="-12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400" dirty="0">
                        <a:effectLst/>
                        <a:latin typeface="Yu Gothic UI" panose="020B0500000000000000" pitchFamily="34" charset="-128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/>
                      <a:r>
                        <a:rPr lang="ru-RU" sz="1100" dirty="0">
                          <a:effectLst/>
                          <a:latin typeface="Yu Gothic UI" panose="020B0500000000000000" pitchFamily="34" charset="-12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Внедрение методов шифрования, проверка уязвимостей</a:t>
                      </a:r>
                      <a:endParaRPr lang="ru-RU" sz="1400" dirty="0">
                        <a:effectLst/>
                        <a:latin typeface="Yu Gothic UI" panose="020B0500000000000000" pitchFamily="34" charset="-128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39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/>
                      <a:r>
                        <a:rPr lang="ru-RU" sz="1100" dirty="0">
                          <a:effectLst/>
                          <a:latin typeface="Yu Gothic UI" panose="020B0500000000000000" pitchFamily="34" charset="-12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Проблемы с </a:t>
                      </a:r>
                      <a:r>
                        <a:rPr lang="ru-RU" sz="1100" dirty="0" err="1">
                          <a:effectLst/>
                          <a:latin typeface="Yu Gothic UI" panose="020B0500000000000000" pitchFamily="34" charset="-12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Supabase</a:t>
                      </a:r>
                      <a:endParaRPr lang="ru-RU" sz="1400" dirty="0">
                        <a:effectLst/>
                        <a:latin typeface="Yu Gothic UI" panose="020B0500000000000000" pitchFamily="34" charset="-128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/>
                      <a:r>
                        <a:rPr lang="ru-RU" sz="1100" dirty="0">
                          <a:effectLst/>
                          <a:latin typeface="Yu Gothic UI" panose="020B0500000000000000" pitchFamily="34" charset="-12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</a:t>
                      </a:r>
                      <a:endParaRPr lang="ru-RU" sz="1400" dirty="0">
                        <a:effectLst/>
                        <a:latin typeface="Yu Gothic UI" panose="020B0500000000000000" pitchFamily="34" charset="-128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/>
                      <a:r>
                        <a:rPr lang="ru-RU" sz="1100" dirty="0">
                          <a:effectLst/>
                          <a:latin typeface="Yu Gothic UI" panose="020B0500000000000000" pitchFamily="34" charset="-12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Тестирование соединения с </a:t>
                      </a:r>
                      <a:r>
                        <a:rPr lang="ru-RU" sz="1100" dirty="0" err="1">
                          <a:effectLst/>
                          <a:latin typeface="Yu Gothic UI" panose="020B0500000000000000" pitchFamily="34" charset="-12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Supabase</a:t>
                      </a:r>
                      <a:r>
                        <a:rPr lang="ru-RU" sz="1100" dirty="0">
                          <a:effectLst/>
                          <a:latin typeface="Yu Gothic UI" panose="020B0500000000000000" pitchFamily="34" charset="-12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оптимизация тарифа</a:t>
                      </a:r>
                      <a:endParaRPr lang="ru-RU" sz="1400" dirty="0">
                        <a:effectLst/>
                        <a:latin typeface="Yu Gothic UI" panose="020B0500000000000000" pitchFamily="34" charset="-128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012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686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34ABA-518D-C425-B529-1F1118ACA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E40EF8D9-36A4-7215-BFAC-B1011798CC1D}"/>
              </a:ext>
            </a:extLst>
          </p:cNvPr>
          <p:cNvSpPr txBox="1">
            <a:spLocks/>
          </p:cNvSpPr>
          <p:nvPr/>
        </p:nvSpPr>
        <p:spPr>
          <a:xfrm>
            <a:off x="2783632" y="274638"/>
            <a:ext cx="6624736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Yu Gothic UI" panose="020B0500000000000000" pitchFamily="34" charset="-128"/>
                <a:ea typeface="Yu Gothic UI" panose="020B0500000000000000" pitchFamily="34" charset="-128"/>
              </a:rPr>
              <a:t>ТЕСТИРОВАНИЕ МОБИЛЬНОГО ПРИЛОЖЕНИЯ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98049-3DA0-464E-B941-D6F56D4FDB63}"/>
              </a:ext>
            </a:extLst>
          </p:cNvPr>
          <p:cNvSpPr txBox="1"/>
          <p:nvPr/>
        </p:nvSpPr>
        <p:spPr>
          <a:xfrm>
            <a:off x="4157074" y="4862222"/>
            <a:ext cx="3877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Стратегия тестирования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769604-6968-9F24-8F89-3EEF7A3B7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21" b="-1"/>
          <a:stretch/>
        </p:blipFill>
        <p:spPr>
          <a:xfrm>
            <a:off x="3080914" y="1357744"/>
            <a:ext cx="6030167" cy="350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87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C0C4DDD6-A409-4BCD-A1E8-54F481DC49D7}"/>
              </a:ext>
            </a:extLst>
          </p:cNvPr>
          <p:cNvSpPr txBox="1">
            <a:spLocks/>
          </p:cNvSpPr>
          <p:nvPr/>
        </p:nvSpPr>
        <p:spPr>
          <a:xfrm>
            <a:off x="5003268" y="249960"/>
            <a:ext cx="2185465" cy="651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Yu Gothic UI" panose="020B0500000000000000" pitchFamily="34" charset="-128"/>
                <a:ea typeface="+mj-ea"/>
                <a:cs typeface="+mj-cs"/>
              </a:rPr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403A3-E3C1-4EDC-8890-BADB58E1EB52}"/>
              </a:ext>
            </a:extLst>
          </p:cNvPr>
          <p:cNvSpPr txBox="1"/>
          <p:nvPr/>
        </p:nvSpPr>
        <p:spPr>
          <a:xfrm>
            <a:off x="276838" y="1211096"/>
            <a:ext cx="117278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0" i="0" dirty="0">
                <a:solidFill>
                  <a:srgbClr val="1B2024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В ходе разработки приложения был достигнут ряд целей, направленных на создание удобной платформы для взаимодействия пользователей с фанатским контентом. Разработка мобильного приложения предоставила пользователям интуитивно понятный интерфейс и быстрый доступ для взаимодействия с репозиторием.</a:t>
            </a:r>
            <a:endParaRPr lang="ru-RU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73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6">
            <a:extLst>
              <a:ext uri="{FF2B5EF4-FFF2-40B4-BE49-F238E27FC236}">
                <a16:creationId xmlns:a16="http://schemas.microsoft.com/office/drawing/2014/main" id="{63EB079D-0D62-992B-A6E0-ECD73B2C699B}"/>
              </a:ext>
            </a:extLst>
          </p:cNvPr>
          <p:cNvSpPr txBox="1">
            <a:spLocks/>
          </p:cNvSpPr>
          <p:nvPr/>
        </p:nvSpPr>
        <p:spPr>
          <a:xfrm>
            <a:off x="2598440" y="274638"/>
            <a:ext cx="699512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100" b="1" i="0" u="none" strike="noStrike" kern="120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Yu Gothic UI" panose="020B0500000000000000" pitchFamily="34" charset="-128"/>
                <a:ea typeface="Yu Gothic UI" panose="020B0500000000000000" pitchFamily="34" charset="-128"/>
              </a:rPr>
              <a:t>ЦЕЛИ И ЗАДАЧИ</a:t>
            </a:r>
          </a:p>
        </p:txBody>
      </p:sp>
      <p:sp>
        <p:nvSpPr>
          <p:cNvPr id="5" name="Объект 7">
            <a:extLst>
              <a:ext uri="{FF2B5EF4-FFF2-40B4-BE49-F238E27FC236}">
                <a16:creationId xmlns:a16="http://schemas.microsoft.com/office/drawing/2014/main" id="{C9082AC4-116A-32C6-DB31-8754457A1AE5}"/>
              </a:ext>
            </a:extLst>
          </p:cNvPr>
          <p:cNvSpPr txBox="1">
            <a:spLocks/>
          </p:cNvSpPr>
          <p:nvPr/>
        </p:nvSpPr>
        <p:spPr>
          <a:xfrm>
            <a:off x="192156" y="1315826"/>
            <a:ext cx="11807687" cy="491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442913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800" b="1" dirty="0">
                <a:solidFill>
                  <a:srgbClr val="C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Ц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Yu Gothic UI" panose="020B0500000000000000" pitchFamily="34" charset="-128"/>
                <a:ea typeface="Yu Gothic UI" panose="020B0500000000000000" pitchFamily="34" charset="-128"/>
              </a:rPr>
              <a:t>елью</a:t>
            </a:r>
            <a:r>
              <a:rPr lang="ru-RU" sz="1800" dirty="0">
                <a:solidFill>
                  <a:sysClr val="windowText" lastClr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Yu Gothic UI" panose="020B0500000000000000" pitchFamily="34" charset="-128"/>
                <a:ea typeface="Yu Gothic UI" panose="020B0500000000000000" pitchFamily="34" charset="-128"/>
              </a:rPr>
              <a:t>данного проекта является разработка приложения-пополняемого репозитория фанатского творчества, которое станет удобным инструментом для публикации, поиска и взаимодействия с авторским контентом.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0" marR="0" lvl="0" indent="442913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800" b="1" dirty="0">
                <a:solidFill>
                  <a:srgbClr val="C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Задачи:</a:t>
            </a:r>
          </a:p>
          <a:p>
            <a:pPr marL="0" indent="442913" algn="just">
              <a:buFont typeface="Yu Gothic UI" panose="020B0500000000000000" pitchFamily="34" charset="-128"/>
              <a:buChar char="–"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Yu Gothic UI" panose="020B0500000000000000" pitchFamily="34" charset="-128"/>
                <a:ea typeface="Yu Gothic UI" panose="020B0500000000000000" pitchFamily="34" charset="-128"/>
              </a:rPr>
              <a:t>Формулировка ТЗ</a:t>
            </a:r>
          </a:p>
          <a:p>
            <a:pPr marL="0" indent="442913" algn="just">
              <a:buFont typeface="Yu Gothic UI" panose="020B0500000000000000" pitchFamily="34" charset="-128"/>
              <a:buChar char="–"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Yu Gothic UI" panose="020B0500000000000000" pitchFamily="34" charset="-128"/>
                <a:ea typeface="Yu Gothic UI" panose="020B0500000000000000" pitchFamily="34" charset="-128"/>
              </a:rPr>
              <a:t>создание макета</a:t>
            </a:r>
          </a:p>
          <a:p>
            <a:pPr marL="0" indent="442913" algn="just">
              <a:buFont typeface="Yu Gothic UI" panose="020B0500000000000000" pitchFamily="34" charset="-128"/>
              <a:buChar char="–"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Yu Gothic UI" panose="020B0500000000000000" pitchFamily="34" charset="-128"/>
                <a:ea typeface="Yu Gothic UI" panose="020B0500000000000000" pitchFamily="34" charset="-128"/>
              </a:rPr>
              <a:t>разработка и тестирование серверной части</a:t>
            </a:r>
          </a:p>
          <a:p>
            <a:pPr marL="0" indent="442913" algn="just">
              <a:buFont typeface="Yu Gothic UI" panose="020B0500000000000000" pitchFamily="34" charset="-128"/>
              <a:buChar char="–"/>
              <a:defRPr/>
            </a:pPr>
            <a:r>
              <a:rPr lang="ru-RU" sz="1800" dirty="0">
                <a:solidFill>
                  <a:sysClr val="windowText" lastClr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разработка и тестирование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Yu Gothic UI" panose="020B0500000000000000" pitchFamily="34" charset="-128"/>
                <a:ea typeface="Yu Gothic UI" panose="020B0500000000000000" pitchFamily="34" charset="-128"/>
              </a:rPr>
              <a:t> мобильного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226809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FD97AC-4D30-91BF-E1A2-C74E8A88C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245" y="786245"/>
            <a:ext cx="5285509" cy="528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9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4F0BC047-26CD-6B66-6905-CF37DFE661C8}"/>
              </a:ext>
            </a:extLst>
          </p:cNvPr>
          <p:cNvSpPr txBox="1">
            <a:spLocks/>
          </p:cNvSpPr>
          <p:nvPr/>
        </p:nvSpPr>
        <p:spPr>
          <a:xfrm>
            <a:off x="2783632" y="274638"/>
            <a:ext cx="6624736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Yu Gothic UI" panose="020B0500000000000000" pitchFamily="34" charset="-128"/>
                <a:ea typeface="Yu Gothic UI" panose="020B0500000000000000" pitchFamily="34" charset="-128"/>
              </a:rPr>
              <a:t>ПОСТАНОВКА ЦЕЛЕЙ И ЗАДАЧ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369158-F3D8-423B-D458-71AF8C775800}"/>
              </a:ext>
            </a:extLst>
          </p:cNvPr>
          <p:cNvSpPr txBox="1"/>
          <p:nvPr/>
        </p:nvSpPr>
        <p:spPr>
          <a:xfrm>
            <a:off x="360218" y="1914552"/>
            <a:ext cx="5250873" cy="2956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Yu Gothic UI" panose="020B0500000000000000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 разработки приложения: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Yu Gothic UI" panose="020B0500000000000000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приложение может предоставить пользователям инструменты для публикации работ;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Yu Gothic UI" panose="020B0500000000000000" pitchFamily="34" charset="-128"/>
                <a:ea typeface="Calibri" panose="020F0502020204030204" pitchFamily="34" charset="0"/>
              </a:rPr>
              <a:t>приложение может организовать комфортный доступ к обширному репозиторию работ.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18A406-0072-D717-09E8-C8D09B1624F3}"/>
              </a:ext>
            </a:extLst>
          </p:cNvPr>
          <p:cNvSpPr txBox="1"/>
          <p:nvPr/>
        </p:nvSpPr>
        <p:spPr>
          <a:xfrm>
            <a:off x="5735782" y="1872987"/>
            <a:ext cx="6096000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ru-RU" sz="1800" dirty="0">
                <a:effectLst/>
                <a:latin typeface="Yu Gothic UI" panose="020B0500000000000000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Целевые действия пользователей (задачи):</a:t>
            </a:r>
          </a:p>
          <a:p>
            <a:pPr marL="742950" lvl="1" indent="-28575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Yu Gothic UI" panose="020B0500000000000000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авторизация пользователей;</a:t>
            </a:r>
          </a:p>
          <a:p>
            <a:pPr marL="742950" lvl="1" indent="-28575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Yu Gothic UI" panose="020B0500000000000000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добавление/изменение/удаление текстовых работ;</a:t>
            </a:r>
          </a:p>
          <a:p>
            <a:pPr marL="742950" lvl="1" indent="-28575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Yu Gothic UI" panose="020B0500000000000000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поиск и просмотр работ;</a:t>
            </a:r>
          </a:p>
          <a:p>
            <a:pPr marL="742950" lvl="1" indent="-28575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Yu Gothic UI" panose="020B0500000000000000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добавление/удаление понравившихся работ и их просмотр;</a:t>
            </a:r>
          </a:p>
          <a:p>
            <a:pPr marL="742950" lvl="1" indent="-28575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Yu Gothic UI" panose="020B0500000000000000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просмотр и изменение данных пользователя в профиле.</a:t>
            </a:r>
          </a:p>
        </p:txBody>
      </p:sp>
    </p:spTree>
    <p:extLst>
      <p:ext uri="{BB962C8B-B14F-4D97-AF65-F5344CB8AC3E}">
        <p14:creationId xmlns:p14="http://schemas.microsoft.com/office/powerpoint/2010/main" val="355838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4F0BC047-26CD-6B66-6905-CF37DFE661C8}"/>
              </a:ext>
            </a:extLst>
          </p:cNvPr>
          <p:cNvSpPr txBox="1">
            <a:spLocks/>
          </p:cNvSpPr>
          <p:nvPr/>
        </p:nvSpPr>
        <p:spPr>
          <a:xfrm>
            <a:off x="2783632" y="274638"/>
            <a:ext cx="6624736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100" b="1" i="0" u="none" strike="noStrike" kern="120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Yu Gothic UI" panose="020B0500000000000000" pitchFamily="34" charset="-128"/>
                <a:ea typeface="Yu Gothic UI" panose="020B0500000000000000" pitchFamily="34" charset="-128"/>
              </a:rPr>
              <a:t>РАЗРАБОТКА МАКЕТА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83D607-7413-2BFA-5104-D5FC68E13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20" y="4965920"/>
            <a:ext cx="8306959" cy="97168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6B1EFE7-976B-5AF0-A372-BE8865937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997" y="1892079"/>
            <a:ext cx="1762371" cy="121937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D2F0B98-7A0F-94D3-8977-994C67955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047" y="1695141"/>
            <a:ext cx="1762371" cy="16132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9A282C-8DA7-1BC4-7A52-A05387242A4D}"/>
              </a:ext>
            </a:extLst>
          </p:cNvPr>
          <p:cNvSpPr txBox="1"/>
          <p:nvPr/>
        </p:nvSpPr>
        <p:spPr>
          <a:xfrm>
            <a:off x="7489584" y="3123722"/>
            <a:ext cx="2078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Yu Gothic UI" panose="020B0500000000000000" pitchFamily="34" charset="-128"/>
                <a:ea typeface="Calibri" panose="020F0502020204030204" pitchFamily="34" charset="0"/>
              </a:rPr>
              <a:t>Шрифт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B8C6F9-BFA3-9BD4-B042-37CDB66E8870}"/>
              </a:ext>
            </a:extLst>
          </p:cNvPr>
          <p:cNvSpPr txBox="1"/>
          <p:nvPr/>
        </p:nvSpPr>
        <p:spPr>
          <a:xfrm>
            <a:off x="5056908" y="5939315"/>
            <a:ext cx="20781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Yu Gothic UI" panose="020B0500000000000000" pitchFamily="34" charset="-128"/>
                <a:ea typeface="Calibri" panose="020F0502020204030204" pitchFamily="34" charset="0"/>
              </a:rPr>
              <a:t>Цветовая палитра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759C75-42F7-E6C5-810E-F7FD4311FBA1}"/>
              </a:ext>
            </a:extLst>
          </p:cNvPr>
          <p:cNvSpPr txBox="1"/>
          <p:nvPr/>
        </p:nvSpPr>
        <p:spPr>
          <a:xfrm>
            <a:off x="2783632" y="3429000"/>
            <a:ext cx="20781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Yu Gothic UI" panose="020B0500000000000000" pitchFamily="34" charset="-128"/>
                <a:ea typeface="Calibri" panose="020F0502020204030204" pitchFamily="34" charset="0"/>
              </a:rPr>
              <a:t>Сервис создания макета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72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4F0BC047-26CD-6B66-6905-CF37DFE661C8}"/>
              </a:ext>
            </a:extLst>
          </p:cNvPr>
          <p:cNvSpPr txBox="1">
            <a:spLocks/>
          </p:cNvSpPr>
          <p:nvPr/>
        </p:nvSpPr>
        <p:spPr>
          <a:xfrm>
            <a:off x="2783632" y="274638"/>
            <a:ext cx="6624736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9B2D1F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РАЗРАБОТКА СЕРВЕРНОЙ ЧАСТИ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9B2D1F"/>
              </a:solidFill>
              <a:effectLst/>
              <a:uLnTx/>
              <a:uFillTx/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B9E76F-1A2D-84FD-8221-C9D0DF2B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23" y="841375"/>
            <a:ext cx="5677196" cy="494592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27FCE3-4654-8140-850E-50E9D7365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630" y="908720"/>
            <a:ext cx="4494164" cy="4886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8F5CAA-CDBE-420E-BD9D-A109217BF72E}"/>
              </a:ext>
            </a:extLst>
          </p:cNvPr>
          <p:cNvSpPr txBox="1"/>
          <p:nvPr/>
        </p:nvSpPr>
        <p:spPr>
          <a:xfrm>
            <a:off x="2783632" y="5787302"/>
            <a:ext cx="2078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Yu Gothic UI" panose="020B0500000000000000" pitchFamily="34" charset="-128"/>
                <a:ea typeface="Calibri" panose="020F0502020204030204" pitchFamily="34" charset="0"/>
              </a:rPr>
              <a:t>ER</a:t>
            </a:r>
            <a:r>
              <a:rPr lang="ru-RU" sz="1800" dirty="0">
                <a:effectLst/>
                <a:latin typeface="Yu Gothic UI" panose="020B0500000000000000" pitchFamily="34" charset="-128"/>
                <a:ea typeface="Calibri" panose="020F0502020204030204" pitchFamily="34" charset="0"/>
              </a:rPr>
              <a:t>-диаграмма БД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A52B01-B112-2355-3EEB-CB804191944F}"/>
              </a:ext>
            </a:extLst>
          </p:cNvPr>
          <p:cNvSpPr txBox="1"/>
          <p:nvPr/>
        </p:nvSpPr>
        <p:spPr>
          <a:xfrm>
            <a:off x="8481675" y="5795373"/>
            <a:ext cx="1507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Yu Gothic UI" panose="020B0500000000000000" pitchFamily="34" charset="-128"/>
                <a:ea typeface="Calibri" panose="020F0502020204030204" pitchFamily="34" charset="0"/>
              </a:rPr>
              <a:t>Схема 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82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96086-C15A-EAA7-05FD-FA9DEF3BC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A184D729-7D95-F60F-5845-7AC83C639753}"/>
              </a:ext>
            </a:extLst>
          </p:cNvPr>
          <p:cNvSpPr txBox="1">
            <a:spLocks/>
          </p:cNvSpPr>
          <p:nvPr/>
        </p:nvSpPr>
        <p:spPr>
          <a:xfrm>
            <a:off x="2783632" y="274638"/>
            <a:ext cx="6624736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9B2D1F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РАЗРАБОТКА СЕРВЕРНОЙ ЧАСТИ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9B2D1F"/>
              </a:solidFill>
              <a:effectLst/>
              <a:uLnTx/>
              <a:uFillTx/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4A3886-F6CB-01F2-8A7D-3AEBE621D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469" y="2202180"/>
            <a:ext cx="2600325" cy="24536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C68119-C986-48C0-184E-4DC5D7F97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995" y="1882457"/>
            <a:ext cx="5940425" cy="3093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8A7EED-9D70-635C-80D1-8BD42E3A41E4}"/>
              </a:ext>
            </a:extLst>
          </p:cNvPr>
          <p:cNvSpPr txBox="1"/>
          <p:nvPr/>
        </p:nvSpPr>
        <p:spPr>
          <a:xfrm>
            <a:off x="1259631" y="4975542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Yu Gothic UI" panose="020B0500000000000000" pitchFamily="34" charset="-128"/>
                <a:ea typeface="Calibri" panose="020F0502020204030204" pitchFamily="34" charset="0"/>
              </a:rPr>
              <a:t>Таблицы политики </a:t>
            </a:r>
            <a:r>
              <a:rPr lang="en-US" sz="1800" dirty="0">
                <a:effectLst/>
                <a:latin typeface="Yu Gothic UI" panose="020B0500000000000000" pitchFamily="34" charset="-128"/>
                <a:ea typeface="Calibri" panose="020F0502020204030204" pitchFamily="34" charset="0"/>
              </a:rPr>
              <a:t>SELECT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3B76EC-8AA9-C743-A719-AA39E74F4F6A}"/>
              </a:ext>
            </a:extLst>
          </p:cNvPr>
          <p:cNvSpPr txBox="1"/>
          <p:nvPr/>
        </p:nvSpPr>
        <p:spPr>
          <a:xfrm>
            <a:off x="6982691" y="4975542"/>
            <a:ext cx="2600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Yu Gothic UI" panose="020B0500000000000000" pitchFamily="34" charset="-128"/>
                <a:ea typeface="Calibri" panose="020F0502020204030204" pitchFamily="34" charset="0"/>
              </a:rPr>
              <a:t>Таблицы политики </a:t>
            </a:r>
            <a:r>
              <a:rPr lang="en-US" sz="1800" dirty="0">
                <a:effectLst/>
                <a:latin typeface="Yu Gothic UI" panose="020B0500000000000000" pitchFamily="34" charset="-128"/>
                <a:ea typeface="Calibri" panose="020F0502020204030204" pitchFamily="34" charset="0"/>
              </a:rPr>
              <a:t>ALL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36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4F0BC047-26CD-6B66-6905-CF37DFE661C8}"/>
              </a:ext>
            </a:extLst>
          </p:cNvPr>
          <p:cNvSpPr txBox="1">
            <a:spLocks/>
          </p:cNvSpPr>
          <p:nvPr/>
        </p:nvSpPr>
        <p:spPr>
          <a:xfrm>
            <a:off x="2783632" y="274638"/>
            <a:ext cx="6624736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100" b="1" i="0" u="none" strike="noStrike" kern="120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Yu Gothic UI" panose="020B0500000000000000" pitchFamily="34" charset="-128"/>
                <a:ea typeface="Yu Gothic UI" panose="020B0500000000000000" pitchFamily="34" charset="-128"/>
              </a:rPr>
              <a:t>ТЕСТИРОВАНИЕ СЕРВЕРНОЙ ЧАСТИ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52897-B380-E933-6918-1AAD504A4BF9}"/>
              </a:ext>
            </a:extLst>
          </p:cNvPr>
          <p:cNvSpPr txBox="1"/>
          <p:nvPr/>
        </p:nvSpPr>
        <p:spPr>
          <a:xfrm>
            <a:off x="1874036" y="4247057"/>
            <a:ext cx="220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/>
            <a:r>
              <a:rPr lang="ru-RU" sz="1800" dirty="0">
                <a:effectLst/>
                <a:latin typeface="Yu Gothic UI" panose="020B0500000000000000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Оценка рисков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7B5A6C-D216-C052-6CF7-EA790143128C}"/>
              </a:ext>
            </a:extLst>
          </p:cNvPr>
          <p:cNvSpPr txBox="1"/>
          <p:nvPr/>
        </p:nvSpPr>
        <p:spPr>
          <a:xfrm>
            <a:off x="7710053" y="5502501"/>
            <a:ext cx="259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Yu Gothic UI" panose="020B0500000000000000" pitchFamily="34" charset="-128"/>
                <a:ea typeface="Calibri" panose="020F0502020204030204" pitchFamily="34" charset="0"/>
              </a:rPr>
              <a:t>Стратегия тестирования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FE4AA68-99DC-A655-BCD9-52F1AF6BA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857" y="1533916"/>
            <a:ext cx="5439193" cy="379016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1732E58-46E1-D5CA-605C-F723E38E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51" y="2333282"/>
            <a:ext cx="5439193" cy="17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9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4F0BC047-26CD-6B66-6905-CF37DFE661C8}"/>
              </a:ext>
            </a:extLst>
          </p:cNvPr>
          <p:cNvSpPr txBox="1">
            <a:spLocks/>
          </p:cNvSpPr>
          <p:nvPr/>
        </p:nvSpPr>
        <p:spPr>
          <a:xfrm>
            <a:off x="2783632" y="274638"/>
            <a:ext cx="6624736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Yu Gothic UI" panose="020B0500000000000000" pitchFamily="34" charset="-128"/>
                <a:ea typeface="Yu Gothic UI" panose="020B0500000000000000" pitchFamily="34" charset="-128"/>
              </a:rPr>
              <a:t>РАЗРАБОТКА МОБИЬНОГО ПРИЛОЖЕНИЯ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9600C3-B3E5-B239-5E74-5991BE9FB9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65" y="1213521"/>
            <a:ext cx="4860116" cy="5192879"/>
          </a:xfrm>
          <a:prstGeom prst="rect">
            <a:avLst/>
          </a:prstGeom>
          <a:noFill/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D16B75-5AB2-6811-1BBE-10FEF8B019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423" y="1213521"/>
            <a:ext cx="4902512" cy="51928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15389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305</Words>
  <Application>Microsoft Office PowerPoint</Application>
  <PresentationFormat>Широкоэкранный</PresentationFormat>
  <Paragraphs>67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Yu Gothic UI</vt:lpstr>
      <vt:lpstr>Arial</vt:lpstr>
      <vt:lpstr>Calibri</vt:lpstr>
      <vt:lpstr>Calibri Light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ardaismine@gmail.com</dc:creator>
  <cp:lastModifiedBy>marina -_-</cp:lastModifiedBy>
  <cp:revision>47</cp:revision>
  <dcterms:created xsi:type="dcterms:W3CDTF">2023-05-28T20:42:19Z</dcterms:created>
  <dcterms:modified xsi:type="dcterms:W3CDTF">2024-11-28T08:51:16Z</dcterms:modified>
</cp:coreProperties>
</file>