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9" d="100"/>
          <a:sy n="109" d="100"/>
        </p:scale>
        <p:origin x="61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BCBD58-4BE6-4D63-960C-2E5F807F2F70}" type="datetimeFigureOut">
              <a:rPr lang="zh-CN" altLang="en-US" smtClean="0"/>
              <a:t>2019/6/14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532506-7B79-4960-BB7E-340D0C67A75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200" dirty="0" smtClean="0">
                <a:solidFill>
                  <a:schemeClr val="tx1"/>
                </a:solidFill>
                <a:effectLst/>
                <a:latin typeface="+mn-lt"/>
                <a:ea typeface="+mn-ea"/>
                <a:cs typeface="+mn-cs"/>
              </a:rPr>
              <a:t>缓存未命中现象会因为等待数据的到来而导致空闲等待，这使得处理器无法完全发挥其最佳性能。对于在时间上存在依赖性的未命中，需要通过时间预取来尽可能的降低缓存未命中带来的性能下降。</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200" dirty="0" smtClean="0">
                <a:solidFill>
                  <a:schemeClr val="tx1"/>
                </a:solidFill>
                <a:effectLst/>
                <a:latin typeface="+mn-lt"/>
                <a:ea typeface="+mn-ea"/>
                <a:cs typeface="+mn-cs"/>
              </a:rPr>
              <a:t>实验发现，是预取器中的查找机制造成了实际性能与其潜能空间之间的差距。</a:t>
            </a:r>
          </a:p>
        </p:txBody>
      </p:sp>
      <p:sp>
        <p:nvSpPr>
          <p:cNvPr id="4" name="灯片编号占位符 3"/>
          <p:cNvSpPr>
            <a:spLocks noGrp="1"/>
          </p:cNvSpPr>
          <p:nvPr>
            <p:ph type="sldNum" sz="quarter" idx="10"/>
          </p:nvPr>
        </p:nvSpPr>
        <p:spPr/>
        <p:txBody>
          <a:bodyPr/>
          <a:lstStyle/>
          <a:p>
            <a:fld id="{B4532506-7B79-4960-BB7E-340D0C67A75D}" type="slidenum">
              <a:rPr lang="zh-CN" altLang="en-US" smtClean="0"/>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Bingo</a:t>
            </a:r>
            <a:r>
              <a:rPr lang="zh-CN" altLang="en-US" sz="1200" kern="1200" dirty="0" smtClean="0">
                <a:solidFill>
                  <a:schemeClr val="tx1"/>
                </a:solidFill>
                <a:effectLst/>
                <a:latin typeface="+mn-lt"/>
                <a:ea typeface="+mn-ea"/>
                <a:cs typeface="+mn-cs"/>
              </a:rPr>
              <a:t>的历史表采用</a:t>
            </a:r>
            <a:r>
              <a:rPr lang="en-US" altLang="zh-CN" sz="1200" kern="1200" dirty="0" err="1" smtClean="0">
                <a:solidFill>
                  <a:schemeClr val="tx1"/>
                </a:solidFill>
                <a:effectLst/>
                <a:latin typeface="+mn-lt"/>
                <a:ea typeface="+mn-ea"/>
                <a:cs typeface="+mn-cs"/>
              </a:rPr>
              <a:t>PC+Offset</a:t>
            </a:r>
            <a:r>
              <a:rPr lang="zh-CN" altLang="en-US" sz="1200" kern="1200" dirty="0" smtClean="0">
                <a:solidFill>
                  <a:schemeClr val="tx1"/>
                </a:solidFill>
                <a:effectLst/>
                <a:latin typeface="+mn-lt"/>
                <a:ea typeface="+mn-ea"/>
                <a:cs typeface="+mn-cs"/>
              </a:rPr>
              <a:t>的哈希值索引以确定其位置，并采用</a:t>
            </a:r>
            <a:r>
              <a:rPr lang="en-US" altLang="zh-CN" sz="1200" kern="1200" dirty="0" err="1" smtClean="0">
                <a:solidFill>
                  <a:schemeClr val="tx1"/>
                </a:solidFill>
                <a:effectLst/>
                <a:latin typeface="+mn-lt"/>
                <a:ea typeface="+mn-ea"/>
                <a:cs typeface="+mn-cs"/>
              </a:rPr>
              <a:t>PC+Address</a:t>
            </a:r>
            <a:r>
              <a:rPr lang="zh-CN" altLang="en-US" sz="1200" kern="1200" dirty="0" smtClean="0">
                <a:solidFill>
                  <a:schemeClr val="tx1"/>
                </a:solidFill>
                <a:effectLst/>
                <a:latin typeface="+mn-lt"/>
                <a:ea typeface="+mn-ea"/>
                <a:cs typeface="+mn-cs"/>
              </a:rPr>
              <a:t>做标识以供查找。</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当触发访问发生时，采用该访问</a:t>
            </a:r>
            <a:r>
              <a:rPr lang="en-US" altLang="zh-CN" sz="1200" kern="1200" dirty="0" err="1" smtClean="0">
                <a:solidFill>
                  <a:schemeClr val="tx1"/>
                </a:solidFill>
                <a:effectLst/>
                <a:latin typeface="+mn-lt"/>
                <a:ea typeface="+mn-ea"/>
                <a:cs typeface="+mn-cs"/>
              </a:rPr>
              <a:t>PC+Offset</a:t>
            </a:r>
            <a:r>
              <a:rPr lang="zh-CN" altLang="en-US" sz="1200" kern="1200" dirty="0" smtClean="0">
                <a:solidFill>
                  <a:schemeClr val="tx1"/>
                </a:solidFill>
                <a:effectLst/>
                <a:latin typeface="+mn-lt"/>
                <a:ea typeface="+mn-ea"/>
                <a:cs typeface="+mn-cs"/>
              </a:rPr>
              <a:t>的哈希值确定其位置，由于哈希转换是一种压缩映射，此时确定的是一个集合；</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再根据该访问</a:t>
            </a:r>
            <a:r>
              <a:rPr lang="en-US" altLang="zh-CN" sz="1200" kern="1200" dirty="0" err="1" smtClean="0">
                <a:solidFill>
                  <a:schemeClr val="tx1"/>
                </a:solidFill>
                <a:effectLst/>
                <a:latin typeface="+mn-lt"/>
                <a:ea typeface="+mn-ea"/>
                <a:cs typeface="+mn-cs"/>
              </a:rPr>
              <a:t>PC+Address</a:t>
            </a:r>
            <a:r>
              <a:rPr lang="zh-CN" altLang="en-US" sz="1200" kern="1200" dirty="0" smtClean="0">
                <a:solidFill>
                  <a:schemeClr val="tx1"/>
                </a:solidFill>
                <a:effectLst/>
                <a:latin typeface="+mn-lt"/>
                <a:ea typeface="+mn-ea"/>
                <a:cs typeface="+mn-cs"/>
              </a:rPr>
              <a:t>进行第一次查找，若有匹配则预取；</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若无匹配则进一步根据</a:t>
            </a:r>
            <a:r>
              <a:rPr lang="en-US" altLang="zh-CN" sz="1200" kern="1200" dirty="0" err="1" smtClean="0">
                <a:solidFill>
                  <a:schemeClr val="tx1"/>
                </a:solidFill>
                <a:effectLst/>
                <a:latin typeface="+mn-lt"/>
                <a:ea typeface="+mn-ea"/>
                <a:cs typeface="+mn-cs"/>
              </a:rPr>
              <a:t>PC+Offset</a:t>
            </a:r>
            <a:r>
              <a:rPr lang="zh-CN" altLang="en-US" sz="1200" kern="1200" dirty="0" smtClean="0">
                <a:solidFill>
                  <a:schemeClr val="tx1"/>
                </a:solidFill>
                <a:effectLst/>
                <a:latin typeface="+mn-lt"/>
                <a:ea typeface="+mn-ea"/>
                <a:cs typeface="+mn-cs"/>
              </a:rPr>
              <a:t>在此集合内进行第二次查找，若有匹配则预取。</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由于第二次查找的事件相对较短，准确性有所下降，</a:t>
            </a:r>
            <a:r>
              <a:rPr lang="en-US" altLang="zh-CN" sz="1200" kern="1200" dirty="0" smtClean="0">
                <a:solidFill>
                  <a:schemeClr val="tx1"/>
                </a:solidFill>
                <a:effectLst/>
                <a:latin typeface="+mn-lt"/>
                <a:ea typeface="+mn-ea"/>
                <a:cs typeface="+mn-cs"/>
              </a:rPr>
              <a:t>Bingo</a:t>
            </a:r>
            <a:r>
              <a:rPr lang="zh-CN" altLang="en-US" sz="1200" kern="1200" dirty="0" smtClean="0">
                <a:solidFill>
                  <a:schemeClr val="tx1"/>
                </a:solidFill>
                <a:effectLst/>
                <a:latin typeface="+mn-lt"/>
                <a:ea typeface="+mn-ea"/>
                <a:cs typeface="+mn-cs"/>
              </a:rPr>
              <a:t>预取器可能会有多个匹配，</a:t>
            </a:r>
            <a:endParaRPr lang="en-US" altLang="zh-CN" sz="1200" kern="120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smtClean="0">
                <a:solidFill>
                  <a:schemeClr val="tx1"/>
                </a:solidFill>
                <a:effectLst/>
                <a:latin typeface="+mn-lt"/>
                <a:ea typeface="+mn-ea"/>
                <a:cs typeface="+mn-cs"/>
              </a:rPr>
              <a:t>此时</a:t>
            </a:r>
            <a:r>
              <a:rPr lang="zh-CN" altLang="en-US" sz="1200" kern="1200" dirty="0" smtClean="0">
                <a:solidFill>
                  <a:schemeClr val="tx1"/>
                </a:solidFill>
                <a:effectLst/>
                <a:latin typeface="+mn-lt"/>
                <a:ea typeface="+mn-ea"/>
                <a:cs typeface="+mn-cs"/>
              </a:rPr>
              <a:t>可根据条目中的“</a:t>
            </a:r>
            <a:r>
              <a:rPr lang="en-US" altLang="zh-CN" sz="1200" kern="1200" dirty="0" err="1" smtClean="0">
                <a:solidFill>
                  <a:schemeClr val="tx1"/>
                </a:solidFill>
                <a:effectLst/>
                <a:latin typeface="+mn-lt"/>
                <a:ea typeface="+mn-ea"/>
                <a:cs typeface="+mn-cs"/>
              </a:rPr>
              <a:t>Recency</a:t>
            </a:r>
            <a:r>
              <a:rPr lang="zh-CN" altLang="en-US" sz="1200" kern="1200" dirty="0" smtClean="0">
                <a:solidFill>
                  <a:schemeClr val="tx1"/>
                </a:solidFill>
                <a:effectLst/>
                <a:latin typeface="+mn-lt"/>
                <a:ea typeface="+mn-ea"/>
                <a:cs typeface="+mn-cs"/>
              </a:rPr>
              <a:t>”项选取最近使用过的信息进行预取，也可选取对于所有匹配项覆盖率最广的信息进行预取，实验发现，后者性能更佳。</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4532506-7B79-4960-BB7E-340D0C67A75D}" type="slidenum">
              <a:rPr lang="zh-CN" altLang="en-US" smtClean="0"/>
              <a:t>13</a:t>
            </a:fld>
            <a:endParaRPr lang="zh-CN" altLang="en-US"/>
          </a:p>
        </p:txBody>
      </p:sp>
    </p:spTree>
    <p:extLst>
      <p:ext uri="{BB962C8B-B14F-4D97-AF65-F5344CB8AC3E}">
        <p14:creationId xmlns:p14="http://schemas.microsoft.com/office/powerpoint/2010/main" val="4150752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200" dirty="0" smtClean="0">
                <a:solidFill>
                  <a:schemeClr val="tx1"/>
                </a:solidFill>
                <a:effectLst/>
                <a:latin typeface="+mn-lt"/>
                <a:ea typeface="+mn-ea"/>
                <a:cs typeface="+mn-cs"/>
              </a:rPr>
              <a:t>采用单个未命中地址进行查找，则可能会混淆两个以相同未命中地址开头的预取流。</a:t>
            </a:r>
          </a:p>
        </p:txBody>
      </p:sp>
      <p:sp>
        <p:nvSpPr>
          <p:cNvPr id="4" name="灯片编号占位符 3"/>
          <p:cNvSpPr>
            <a:spLocks noGrp="1"/>
          </p:cNvSpPr>
          <p:nvPr>
            <p:ph type="sldNum" sz="quarter" idx="10"/>
          </p:nvPr>
        </p:nvSpPr>
        <p:spPr/>
        <p:txBody>
          <a:bodyPr/>
          <a:lstStyle/>
          <a:p>
            <a:fld id="{B4532506-7B79-4960-BB7E-340D0C67A75D}"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200" dirty="0" smtClean="0">
                <a:solidFill>
                  <a:schemeClr val="tx1"/>
                </a:solidFill>
                <a:effectLst/>
                <a:latin typeface="+mn-lt"/>
                <a:ea typeface="+mn-ea"/>
                <a:cs typeface="+mn-cs"/>
              </a:rPr>
              <a:t>左图是正取预测的预取在匹配成功的查找中的占比，即准确性；右图是成功匹配的查找在总查找中的占比，及覆盖率。</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200" dirty="0" smtClean="0">
                <a:solidFill>
                  <a:schemeClr val="tx1"/>
                </a:solidFill>
                <a:effectLst/>
                <a:latin typeface="+mn-lt"/>
                <a:ea typeface="+mn-ea"/>
                <a:cs typeface="+mn-cs"/>
              </a:rPr>
              <a:t>查找地址数大于等于</a:t>
            </a:r>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时准确性大大提高，但大于</a:t>
            </a:r>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后无明显提高；覆盖率则是虽查找地址数的增加而减小。</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200" dirty="0" smtClean="0">
                <a:solidFill>
                  <a:schemeClr val="tx1"/>
                </a:solidFill>
                <a:effectLst/>
                <a:latin typeface="+mn-lt"/>
                <a:ea typeface="+mn-ea"/>
                <a:cs typeface="+mn-cs"/>
              </a:rPr>
              <a:t>综合来看，相比于前一个图中用单个未命中地址进行查找的预取器来说，前一个图中的用两个未命中地址进行查找的预取器性能并未还有很大提高。</a:t>
            </a:r>
          </a:p>
        </p:txBody>
      </p:sp>
      <p:sp>
        <p:nvSpPr>
          <p:cNvPr id="4" name="灯片编号占位符 3"/>
          <p:cNvSpPr>
            <a:spLocks noGrp="1"/>
          </p:cNvSpPr>
          <p:nvPr>
            <p:ph type="sldNum" sz="quarter" idx="10"/>
          </p:nvPr>
        </p:nvSpPr>
        <p:spPr/>
        <p:txBody>
          <a:bodyPr/>
          <a:lstStyle/>
          <a:p>
            <a:fld id="{B4532506-7B79-4960-BB7E-340D0C67A75D}" type="slidenum">
              <a:rPr lang="zh-CN" altLang="en-US" smtClean="0"/>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200" dirty="0" smtClean="0">
                <a:solidFill>
                  <a:schemeClr val="tx1"/>
                </a:solidFill>
                <a:effectLst/>
                <a:latin typeface="+mn-lt"/>
                <a:ea typeface="+mn-ea"/>
                <a:cs typeface="+mn-cs"/>
              </a:rPr>
              <a:t>时间预取器在主存中建立有</a:t>
            </a:r>
            <a:r>
              <a:rPr lang="en-US" altLang="zh-CN" sz="1200" kern="1200" dirty="0" smtClean="0">
                <a:solidFill>
                  <a:schemeClr val="tx1"/>
                </a:solidFill>
                <a:effectLst/>
                <a:latin typeface="+mn-lt"/>
                <a:ea typeface="+mn-ea"/>
                <a:cs typeface="+mn-cs"/>
              </a:rPr>
              <a:t>HT</a:t>
            </a:r>
            <a:r>
              <a:rPr lang="zh-CN" altLang="en-US" sz="1200" kern="1200" dirty="0" smtClean="0">
                <a:solidFill>
                  <a:schemeClr val="tx1"/>
                </a:solidFill>
                <a:effectLst/>
                <a:latin typeface="+mn-lt"/>
                <a:ea typeface="+mn-ea"/>
                <a:cs typeface="+mn-cs"/>
              </a:rPr>
              <a:t>表和</a:t>
            </a:r>
            <a:r>
              <a:rPr lang="en-US" altLang="zh-CN" sz="1200" kern="1200" dirty="0" smtClean="0">
                <a:solidFill>
                  <a:schemeClr val="tx1"/>
                </a:solidFill>
                <a:effectLst/>
                <a:latin typeface="+mn-lt"/>
                <a:ea typeface="+mn-ea"/>
                <a:cs typeface="+mn-cs"/>
              </a:rPr>
              <a:t>IT</a:t>
            </a:r>
            <a:r>
              <a:rPr lang="zh-CN" altLang="en-US" sz="1200" kern="1200" dirty="0" smtClean="0">
                <a:solidFill>
                  <a:schemeClr val="tx1"/>
                </a:solidFill>
                <a:effectLst/>
                <a:latin typeface="+mn-lt"/>
                <a:ea typeface="+mn-ea"/>
                <a:cs typeface="+mn-cs"/>
              </a:rPr>
              <a:t>表，</a:t>
            </a:r>
            <a:r>
              <a:rPr lang="en-US" altLang="zh-CN" sz="1200" kern="1200" dirty="0" smtClean="0">
                <a:solidFill>
                  <a:schemeClr val="tx1"/>
                </a:solidFill>
                <a:effectLst/>
                <a:latin typeface="+mn-lt"/>
                <a:ea typeface="+mn-ea"/>
                <a:cs typeface="+mn-cs"/>
              </a:rPr>
              <a:t>HT</a:t>
            </a:r>
            <a:r>
              <a:rPr lang="zh-CN" altLang="en-US" sz="1200" kern="1200" dirty="0" smtClean="0">
                <a:solidFill>
                  <a:schemeClr val="tx1"/>
                </a:solidFill>
                <a:effectLst/>
                <a:latin typeface="+mn-lt"/>
                <a:ea typeface="+mn-ea"/>
                <a:cs typeface="+mn-cs"/>
              </a:rPr>
              <a:t>表存有全部未命中地址，</a:t>
            </a:r>
            <a:r>
              <a:rPr lang="en-US" altLang="zh-CN" sz="1200" kern="1200" dirty="0" smtClean="0">
                <a:solidFill>
                  <a:schemeClr val="tx1"/>
                </a:solidFill>
                <a:effectLst/>
                <a:latin typeface="+mn-lt"/>
                <a:ea typeface="+mn-ea"/>
                <a:cs typeface="+mn-cs"/>
              </a:rPr>
              <a:t>IT</a:t>
            </a:r>
            <a:r>
              <a:rPr lang="zh-CN" altLang="en-US" sz="1200" kern="1200" dirty="0" smtClean="0">
                <a:solidFill>
                  <a:schemeClr val="tx1"/>
                </a:solidFill>
                <a:effectLst/>
                <a:latin typeface="+mn-lt"/>
                <a:ea typeface="+mn-ea"/>
                <a:cs typeface="+mn-cs"/>
              </a:rPr>
              <a:t>表存有未命中地址及指向其在</a:t>
            </a:r>
            <a:r>
              <a:rPr lang="en-US" altLang="zh-CN" sz="1200" kern="1200" dirty="0" smtClean="0">
                <a:solidFill>
                  <a:schemeClr val="tx1"/>
                </a:solidFill>
                <a:effectLst/>
                <a:latin typeface="+mn-lt"/>
                <a:ea typeface="+mn-ea"/>
                <a:cs typeface="+mn-cs"/>
              </a:rPr>
              <a:t>HT</a:t>
            </a:r>
            <a:r>
              <a:rPr lang="zh-CN" altLang="en-US" sz="1200" kern="1200" dirty="0" smtClean="0">
                <a:solidFill>
                  <a:schemeClr val="tx1"/>
                </a:solidFill>
                <a:effectLst/>
                <a:latin typeface="+mn-lt"/>
                <a:ea typeface="+mn-ea"/>
                <a:cs typeface="+mn-cs"/>
              </a:rPr>
              <a:t>表中最后一次出现的指针。</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200" dirty="0" smtClean="0">
                <a:solidFill>
                  <a:schemeClr val="tx1"/>
                </a:solidFill>
                <a:effectLst/>
                <a:latin typeface="+mn-lt"/>
                <a:ea typeface="+mn-ea"/>
                <a:cs typeface="+mn-cs"/>
              </a:rPr>
              <a:t>因为</a:t>
            </a:r>
            <a:r>
              <a:rPr lang="en-US" altLang="zh-CN" sz="1200" kern="1200" dirty="0" smtClean="0">
                <a:solidFill>
                  <a:schemeClr val="tx1"/>
                </a:solidFill>
                <a:effectLst/>
                <a:latin typeface="+mn-lt"/>
                <a:ea typeface="+mn-ea"/>
                <a:cs typeface="+mn-cs"/>
              </a:rPr>
              <a:t>HT</a:t>
            </a:r>
            <a:r>
              <a:rPr lang="zh-CN" altLang="en-US" sz="1200" kern="1200" dirty="0" smtClean="0">
                <a:solidFill>
                  <a:schemeClr val="tx1"/>
                </a:solidFill>
                <a:effectLst/>
                <a:latin typeface="+mn-lt"/>
                <a:ea typeface="+mn-ea"/>
                <a:cs typeface="+mn-cs"/>
              </a:rPr>
              <a:t>表和</a:t>
            </a:r>
            <a:r>
              <a:rPr lang="en-US" altLang="zh-CN" sz="1200" kern="1200" dirty="0" smtClean="0">
                <a:solidFill>
                  <a:schemeClr val="tx1"/>
                </a:solidFill>
                <a:effectLst/>
                <a:latin typeface="+mn-lt"/>
                <a:ea typeface="+mn-ea"/>
                <a:cs typeface="+mn-cs"/>
              </a:rPr>
              <a:t>IT</a:t>
            </a:r>
            <a:r>
              <a:rPr lang="zh-CN" altLang="en-US" sz="1200" kern="1200" dirty="0" smtClean="0">
                <a:solidFill>
                  <a:schemeClr val="tx1"/>
                </a:solidFill>
                <a:effectLst/>
                <a:latin typeface="+mn-lt"/>
                <a:ea typeface="+mn-ea"/>
                <a:cs typeface="+mn-cs"/>
              </a:rPr>
              <a:t>表在主存中，则每次发生缓存未命中时，均需先查找</a:t>
            </a:r>
            <a:r>
              <a:rPr lang="en-US" altLang="zh-CN" sz="1200" kern="1200" dirty="0" smtClean="0">
                <a:solidFill>
                  <a:schemeClr val="tx1"/>
                </a:solidFill>
                <a:effectLst/>
                <a:latin typeface="+mn-lt"/>
                <a:ea typeface="+mn-ea"/>
                <a:cs typeface="+mn-cs"/>
              </a:rPr>
              <a:t>IT</a:t>
            </a:r>
            <a:r>
              <a:rPr lang="zh-CN" altLang="en-US" sz="1200" kern="1200" dirty="0" smtClean="0">
                <a:solidFill>
                  <a:schemeClr val="tx1"/>
                </a:solidFill>
                <a:effectLst/>
                <a:latin typeface="+mn-lt"/>
                <a:ea typeface="+mn-ea"/>
                <a:cs typeface="+mn-cs"/>
              </a:rPr>
              <a:t>表，读取匹配项后再读取</a:t>
            </a:r>
            <a:r>
              <a:rPr lang="en-US" altLang="zh-CN" sz="1200" kern="1200" dirty="0" smtClean="0">
                <a:solidFill>
                  <a:schemeClr val="tx1"/>
                </a:solidFill>
                <a:effectLst/>
                <a:latin typeface="+mn-lt"/>
                <a:ea typeface="+mn-ea"/>
                <a:cs typeface="+mn-cs"/>
              </a:rPr>
              <a:t>HT</a:t>
            </a:r>
            <a:r>
              <a:rPr lang="zh-CN" altLang="en-US" sz="1200" kern="1200" dirty="0" smtClean="0">
                <a:solidFill>
                  <a:schemeClr val="tx1"/>
                </a:solidFill>
                <a:effectLst/>
                <a:latin typeface="+mn-lt"/>
                <a:ea typeface="+mn-ea"/>
                <a:cs typeface="+mn-cs"/>
              </a:rPr>
              <a:t>表中对于序列，需要等待访问两次主存，延迟较大。</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200" dirty="0" smtClean="0">
                <a:solidFill>
                  <a:schemeClr val="tx1"/>
                </a:solidFill>
                <a:effectLst/>
                <a:latin typeface="+mn-lt"/>
                <a:ea typeface="+mn-ea"/>
                <a:cs typeface="+mn-cs"/>
              </a:rPr>
              <a:t>观察</a:t>
            </a:r>
            <a:r>
              <a:rPr lang="en-US" altLang="zh-CN" sz="1200" kern="1200" dirty="0" err="1" smtClean="0">
                <a:solidFill>
                  <a:schemeClr val="tx1"/>
                </a:solidFill>
                <a:effectLst/>
                <a:latin typeface="+mn-lt"/>
                <a:ea typeface="+mn-ea"/>
                <a:cs typeface="+mn-cs"/>
              </a:rPr>
              <a:t>Digram</a:t>
            </a:r>
            <a:r>
              <a:rPr lang="zh-CN" altLang="en-US" sz="1200" kern="1200" dirty="0" smtClean="0">
                <a:solidFill>
                  <a:schemeClr val="tx1"/>
                </a:solidFill>
                <a:effectLst/>
                <a:latin typeface="+mn-lt"/>
                <a:ea typeface="+mn-ea"/>
                <a:cs typeface="+mn-cs"/>
              </a:rPr>
              <a:t>预取器的</a:t>
            </a:r>
            <a:r>
              <a:rPr lang="en-US" altLang="zh-CN" sz="1200" kern="1200" dirty="0" smtClean="0">
                <a:solidFill>
                  <a:schemeClr val="tx1"/>
                </a:solidFill>
                <a:effectLst/>
                <a:latin typeface="+mn-lt"/>
                <a:ea typeface="+mn-ea"/>
                <a:cs typeface="+mn-cs"/>
              </a:rPr>
              <a:t>IT</a:t>
            </a:r>
            <a:r>
              <a:rPr lang="zh-CN" altLang="en-US" sz="1200" kern="1200" dirty="0" smtClean="0">
                <a:solidFill>
                  <a:schemeClr val="tx1"/>
                </a:solidFill>
                <a:effectLst/>
                <a:latin typeface="+mn-lt"/>
                <a:ea typeface="+mn-ea"/>
                <a:cs typeface="+mn-cs"/>
              </a:rPr>
              <a:t>表，当两个未命中地址均匹配是才会进行预取，虽然提高了准确性，但相比于单个未命中地址匹配会错失一次预取，从而造成前面所述的覆盖率下降。</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200" dirty="0" smtClean="0">
                <a:solidFill>
                  <a:schemeClr val="tx1"/>
                </a:solidFill>
                <a:effectLst/>
                <a:latin typeface="+mn-lt"/>
                <a:ea typeface="+mn-ea"/>
                <a:cs typeface="+mn-cs"/>
              </a:rPr>
              <a:t>因此，文章提出了一种既能单个未命中地址查找又能两个未命中地址查找的时间预取器，且利用</a:t>
            </a:r>
            <a:r>
              <a:rPr lang="en-US" altLang="zh-CN" sz="1200" kern="1200" dirty="0" smtClean="0">
                <a:solidFill>
                  <a:schemeClr val="tx1"/>
                </a:solidFill>
                <a:effectLst/>
                <a:latin typeface="+mn-lt"/>
                <a:ea typeface="+mn-ea"/>
                <a:cs typeface="+mn-cs"/>
              </a:rPr>
              <a:t>buffer</a:t>
            </a:r>
            <a:r>
              <a:rPr lang="zh-CN" altLang="en-US" sz="1200" kern="1200" dirty="0" smtClean="0">
                <a:solidFill>
                  <a:schemeClr val="tx1"/>
                </a:solidFill>
                <a:effectLst/>
                <a:latin typeface="+mn-lt"/>
                <a:ea typeface="+mn-ea"/>
                <a:cs typeface="+mn-cs"/>
              </a:rPr>
              <a:t>降低延迟开销。</a:t>
            </a:r>
          </a:p>
        </p:txBody>
      </p:sp>
      <p:sp>
        <p:nvSpPr>
          <p:cNvPr id="4" name="灯片编号占位符 3"/>
          <p:cNvSpPr>
            <a:spLocks noGrp="1"/>
          </p:cNvSpPr>
          <p:nvPr>
            <p:ph type="sldNum" sz="quarter" idx="10"/>
          </p:nvPr>
        </p:nvSpPr>
        <p:spPr/>
        <p:txBody>
          <a:bodyPr/>
          <a:lstStyle/>
          <a:p>
            <a:fld id="{B4532506-7B79-4960-BB7E-340D0C67A75D}"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若在每一次发生缓存未命中时都对</a:t>
            </a:r>
            <a:r>
              <a:rPr lang="en-US" altLang="zh-CN" dirty="0" smtClean="0"/>
              <a:t>EIT</a:t>
            </a:r>
            <a:r>
              <a:rPr lang="zh-CN" altLang="en-US" dirty="0" smtClean="0"/>
              <a:t>表进行更新，则会带来很大的开销，所以</a:t>
            </a:r>
            <a:r>
              <a:rPr lang="en-US" altLang="zh-CN" dirty="0" smtClean="0"/>
              <a:t>Domino</a:t>
            </a:r>
            <a:r>
              <a:rPr lang="zh-CN" altLang="en-US" dirty="0" smtClean="0"/>
              <a:t>采用统计更新机制。</a:t>
            </a:r>
            <a:endParaRPr lang="zh-CN" altLang="en-US" dirty="0"/>
          </a:p>
        </p:txBody>
      </p:sp>
      <p:sp>
        <p:nvSpPr>
          <p:cNvPr id="4" name="灯片编号占位符 3"/>
          <p:cNvSpPr>
            <a:spLocks noGrp="1"/>
          </p:cNvSpPr>
          <p:nvPr>
            <p:ph type="sldNum" sz="quarter" idx="10"/>
          </p:nvPr>
        </p:nvSpPr>
        <p:spPr/>
        <p:txBody>
          <a:bodyPr/>
          <a:lstStyle/>
          <a:p>
            <a:fld id="{B4532506-7B79-4960-BB7E-340D0C67A75D}" type="slidenum">
              <a:rPr lang="zh-CN" altLang="en-US" smtClean="0"/>
              <a:t>8</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片外存储器访问的高延迟使得处理器无法完全发挥其最佳性能。</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通过预测未来的存储访问并在处理器显式发布该请求前预取不位于缓存中的存储访问，数据预取机制被用来弥补处理器与存储器之间的性能差距，虽有成效但仍有上升空间。</a:t>
            </a:r>
          </a:p>
          <a:p>
            <a:endParaRPr lang="zh-CN" altLang="en-US" dirty="0"/>
          </a:p>
        </p:txBody>
      </p:sp>
      <p:sp>
        <p:nvSpPr>
          <p:cNvPr id="4" name="灯片编号占位符 3"/>
          <p:cNvSpPr>
            <a:spLocks noGrp="1"/>
          </p:cNvSpPr>
          <p:nvPr>
            <p:ph type="sldNum" sz="quarter" idx="10"/>
          </p:nvPr>
        </p:nvSpPr>
        <p:spPr/>
        <p:txBody>
          <a:bodyPr/>
          <a:lstStyle/>
          <a:p>
            <a:fld id="{B4532506-7B79-4960-BB7E-340D0C67A75D}" type="slidenum">
              <a:rPr lang="zh-CN" altLang="en-US" smtClean="0"/>
              <a:t>9</a:t>
            </a:fld>
            <a:endParaRPr lang="zh-CN" altLang="en-US"/>
          </a:p>
        </p:txBody>
      </p:sp>
    </p:spTree>
    <p:extLst>
      <p:ext uri="{BB962C8B-B14F-4D97-AF65-F5344CB8AC3E}">
        <p14:creationId xmlns:p14="http://schemas.microsoft.com/office/powerpoint/2010/main" val="2054907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实验发现，基于短事件（较少事件的组合）的预取具有较高的匹配可能性，但准确性较低；基于长事件（较多事件的组合）的预取具有较高的准确性，但匹配可能性较低。</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单纯依赖于短事件或长事件进行预取是最新空间预取器性能不佳的主要原因。</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TAGE</a:t>
            </a:r>
            <a:r>
              <a:rPr lang="zh-CN" altLang="en-US" sz="1200" kern="1200" dirty="0" smtClean="0">
                <a:solidFill>
                  <a:schemeClr val="tx1"/>
                </a:solidFill>
                <a:effectLst/>
                <a:latin typeface="+mn-lt"/>
                <a:ea typeface="+mn-ea"/>
                <a:cs typeface="+mn-cs"/>
              </a:rPr>
              <a:t>型预测器（查找顺序是：最长事件→第二长事件→</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最短事件）既利用短事件又利用长事件进行预测，兼顾匹配可能性及准确性。</a:t>
            </a: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4532506-7B79-4960-BB7E-340D0C67A75D}" type="slidenum">
              <a:rPr lang="zh-CN" altLang="en-US" smtClean="0"/>
              <a:t>10</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TAGE</a:t>
            </a:r>
            <a:r>
              <a:rPr lang="zh-CN" altLang="en-US" sz="1200" kern="1200" dirty="0" smtClean="0">
                <a:solidFill>
                  <a:schemeClr val="tx1"/>
                </a:solidFill>
                <a:effectLst/>
                <a:latin typeface="+mn-lt"/>
                <a:ea typeface="+mn-ea"/>
                <a:cs typeface="+mn-cs"/>
              </a:rPr>
              <a:t>型预测器使用多个历史表进行记录，当发生新触发事件时，需要对每个历史表进行更新，大大增加了开销。</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且不同长度时间可能会指向同一预测，这产生了冗余。</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因此，</a:t>
            </a:r>
            <a:r>
              <a:rPr lang="en-US" altLang="zh-CN" sz="1200" kern="1200" dirty="0" smtClean="0">
                <a:solidFill>
                  <a:schemeClr val="tx1"/>
                </a:solidFill>
                <a:effectLst/>
                <a:latin typeface="+mn-lt"/>
                <a:ea typeface="+mn-ea"/>
                <a:cs typeface="+mn-cs"/>
              </a:rPr>
              <a:t>Bingo</a:t>
            </a:r>
            <a:r>
              <a:rPr lang="zh-CN" altLang="en-US" sz="1200" kern="1200" dirty="0" smtClean="0">
                <a:solidFill>
                  <a:schemeClr val="tx1"/>
                </a:solidFill>
                <a:effectLst/>
                <a:latin typeface="+mn-lt"/>
                <a:ea typeface="+mn-ea"/>
                <a:cs typeface="+mn-cs"/>
              </a:rPr>
              <a:t>利用“短事件是包含在长事件中的”这一特点，仅使用单个历史表，对于每个触发事件采用多次查找，兼顾不同长度的事件，兼顾匹配可能性及准确性。</a:t>
            </a: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4532506-7B79-4960-BB7E-340D0C67A75D}" type="slidenum">
              <a:rPr lang="zh-CN" altLang="en-US" smtClean="0"/>
              <a:t>11</a:t>
            </a:fld>
            <a:endParaRPr lang="zh-CN" altLang="en-US"/>
          </a:p>
        </p:txBody>
      </p:sp>
    </p:spTree>
    <p:extLst>
      <p:ext uri="{BB962C8B-B14F-4D97-AF65-F5344CB8AC3E}">
        <p14:creationId xmlns:p14="http://schemas.microsoft.com/office/powerpoint/2010/main" val="3380949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4532506-7B79-4960-BB7E-340D0C67A75D}" type="slidenum">
              <a:rPr lang="zh-CN" altLang="en-US" smtClean="0"/>
              <a:t>12</a:t>
            </a:fld>
            <a:endParaRPr lang="zh-CN" altLang="en-US"/>
          </a:p>
        </p:txBody>
      </p:sp>
    </p:spTree>
    <p:extLst>
      <p:ext uri="{BB962C8B-B14F-4D97-AF65-F5344CB8AC3E}">
        <p14:creationId xmlns:p14="http://schemas.microsoft.com/office/powerpoint/2010/main" val="705458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hasCustomPrompt="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hasCustomPrompt="1"/>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hasCustomPrompt="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hasCustomPrompt="1"/>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hasCustomPrompt="1"/>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a:xfrm>
            <a:off x="677335" y="609600"/>
            <a:ext cx="7060150" cy="525145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hasCustomPrompt="1"/>
          </p:nvPr>
        </p:nvSpPr>
        <p:spPr>
          <a:xfrm>
            <a:off x="677334" y="2160589"/>
            <a:ext cx="4184035" cy="388077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hasCustomPrompt="1"/>
          </p:nvPr>
        </p:nvSpPr>
        <p:spPr>
          <a:xfrm>
            <a:off x="5089970" y="2160589"/>
            <a:ext cx="4184034" cy="388077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hasCustomPrompt="1"/>
          </p:nvPr>
        </p:nvSpPr>
        <p:spPr>
          <a:xfrm>
            <a:off x="675745" y="2737245"/>
            <a:ext cx="4185623" cy="330411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hasCustomPrompt="1"/>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hasCustomPrompt="1"/>
          </p:nvPr>
        </p:nvSpPr>
        <p:spPr>
          <a:xfrm>
            <a:off x="5088384" y="2737245"/>
            <a:ext cx="4185617" cy="330411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t>6/14/2019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t>6/14/2019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t>6/14/2019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hasCustomPrompt="1"/>
          </p:nvPr>
        </p:nvSpPr>
        <p:spPr>
          <a:xfrm>
            <a:off x="4760461" y="514924"/>
            <a:ext cx="4513541" cy="552643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hasCustomPrompt="1"/>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hasCustomPrompt="1"/>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t>6/14/2019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t>6/14/2019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tmp"/><Relationship Id="rId4" Type="http://schemas.openxmlformats.org/officeDocument/2006/relationships/image" Target="../media/image10.tmp"/></Relationships>
</file>

<file path=ppt/slides/_rels/slide11.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tmp"/></Relationships>
</file>

<file path=ppt/slides/_rels/slide12.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a:t>Domino Temporal </a:t>
            </a:r>
            <a:r>
              <a:rPr lang="en-US" altLang="zh-CN" b="1" dirty="0" smtClean="0"/>
              <a:t>Data </a:t>
            </a:r>
            <a:r>
              <a:rPr lang="en-US" altLang="zh-CN" b="1" dirty="0" err="1" smtClean="0"/>
              <a:t>Prefetcher</a:t>
            </a:r>
            <a:r>
              <a:rPr lang="en-US" altLang="zh-CN" dirty="0" smtClean="0"/>
              <a:t> </a:t>
            </a:r>
            <a:endParaRPr lang="zh-CN" altLang="en-US" dirty="0"/>
          </a:p>
        </p:txBody>
      </p:sp>
      <p:sp>
        <p:nvSpPr>
          <p:cNvPr id="3" name="副标题 2"/>
          <p:cNvSpPr>
            <a:spLocks noGrp="1"/>
          </p:cNvSpPr>
          <p:nvPr>
            <p:ph type="subTitle" idx="1"/>
          </p:nvPr>
        </p:nvSpPr>
        <p:spPr/>
        <p:txBody>
          <a:bodyPr/>
          <a:lstStyle/>
          <a:p>
            <a:r>
              <a:rPr lang="en-US" altLang="zh-CN" dirty="0" smtClean="0"/>
              <a:t>HPCA.2018</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Motivation</a:t>
            </a:r>
            <a:endParaRPr lang="zh-CN" altLang="en-US" dirty="0"/>
          </a:p>
        </p:txBody>
      </p:sp>
      <p:pic>
        <p:nvPicPr>
          <p:cNvPr id="6" name="内容占位符 5" descr="屏幕剪辑"/>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5625" y="1791313"/>
            <a:ext cx="5825895" cy="3881437"/>
          </a:xfrm>
        </p:spPr>
      </p:pic>
      <p:pic>
        <p:nvPicPr>
          <p:cNvPr id="7" name="图片 6"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2818" y="1075593"/>
            <a:ext cx="2269968" cy="1948962"/>
          </a:xfrm>
          <a:prstGeom prst="rect">
            <a:avLst/>
          </a:prstGeom>
        </p:spPr>
      </p:pic>
      <p:pic>
        <p:nvPicPr>
          <p:cNvPr id="8" name="图片 7"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9555" y="4309899"/>
            <a:ext cx="5019010" cy="1661790"/>
          </a:xfrm>
          <a:prstGeom prst="rect">
            <a:avLst/>
          </a:prstGeom>
        </p:spPr>
      </p:pic>
      <p:sp>
        <p:nvSpPr>
          <p:cNvPr id="9" name="下箭头 8"/>
          <p:cNvSpPr/>
          <p:nvPr/>
        </p:nvSpPr>
        <p:spPr>
          <a:xfrm>
            <a:off x="8967802" y="3103685"/>
            <a:ext cx="202575" cy="10726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Motivation</a:t>
            </a:r>
            <a:endParaRPr lang="zh-CN" altLang="en-US" dirty="0"/>
          </a:p>
        </p:txBody>
      </p:sp>
      <p:pic>
        <p:nvPicPr>
          <p:cNvPr id="4" name="内容占位符 3" descr="屏幕剪辑"/>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22548" y="507653"/>
            <a:ext cx="5256481" cy="1708008"/>
          </a:xfrm>
        </p:spPr>
      </p:pic>
      <p:pic>
        <p:nvPicPr>
          <p:cNvPr id="5" name="图片 4" descr="屏幕剪辑"/>
          <p:cNvPicPr>
            <a:picLocks noChangeAspect="1"/>
          </p:cNvPicPr>
          <p:nvPr/>
        </p:nvPicPr>
        <p:blipFill rotWithShape="1">
          <a:blip r:embed="rId4">
            <a:extLst>
              <a:ext uri="{28A0092B-C50C-407E-A947-70E740481C1C}">
                <a14:useLocalDpi xmlns:a14="http://schemas.microsoft.com/office/drawing/2010/main" val="0"/>
              </a:ext>
            </a:extLst>
          </a:blip>
          <a:srcRect t="4093"/>
          <a:stretch/>
        </p:blipFill>
        <p:spPr>
          <a:xfrm>
            <a:off x="1072988" y="2215661"/>
            <a:ext cx="6531616" cy="3914127"/>
          </a:xfrm>
          <a:prstGeom prst="rect">
            <a:avLst/>
          </a:prstGeom>
        </p:spPr>
      </p:pic>
      <p:cxnSp>
        <p:nvCxnSpPr>
          <p:cNvPr id="11" name="直接连接符 10"/>
          <p:cNvCxnSpPr/>
          <p:nvPr/>
        </p:nvCxnSpPr>
        <p:spPr>
          <a:xfrm>
            <a:off x="3182815" y="5767754"/>
            <a:ext cx="4237893" cy="17584"/>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直接连接符 12"/>
          <p:cNvCxnSpPr/>
          <p:nvPr/>
        </p:nvCxnSpPr>
        <p:spPr>
          <a:xfrm flipV="1">
            <a:off x="1178169" y="5961185"/>
            <a:ext cx="5600700" cy="8792"/>
          </a:xfrm>
          <a:prstGeom prst="line">
            <a:avLst/>
          </a:prstGeom>
        </p:spPr>
        <p:style>
          <a:lnRef idx="2">
            <a:schemeClr val="accent1"/>
          </a:lnRef>
          <a:fillRef idx="0">
            <a:schemeClr val="accent1"/>
          </a:fillRef>
          <a:effectRef idx="1">
            <a:schemeClr val="accent1"/>
          </a:effectRef>
          <a:fontRef idx="minor">
            <a:schemeClr val="tx1"/>
          </a:fontRef>
        </p:style>
      </p:cxnSp>
      <p:sp>
        <p:nvSpPr>
          <p:cNvPr id="14" name="矩形 13"/>
          <p:cNvSpPr/>
          <p:nvPr/>
        </p:nvSpPr>
        <p:spPr>
          <a:xfrm>
            <a:off x="5600700" y="975946"/>
            <a:ext cx="4387362" cy="29405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56994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Motivation</a:t>
            </a:r>
            <a:endParaRPr lang="zh-CN" altLang="en-US" dirty="0"/>
          </a:p>
        </p:txBody>
      </p:sp>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0221" y="1392115"/>
            <a:ext cx="6022386" cy="4639408"/>
          </a:xfrm>
          <a:prstGeom prst="rect">
            <a:avLst/>
          </a:prstGeom>
        </p:spPr>
      </p:pic>
      <p:sp>
        <p:nvSpPr>
          <p:cNvPr id="5" name="矩形 4"/>
          <p:cNvSpPr/>
          <p:nvPr/>
        </p:nvSpPr>
        <p:spPr>
          <a:xfrm>
            <a:off x="3429000" y="1930400"/>
            <a:ext cx="932414" cy="2615223"/>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1"/>
          <p:cNvSpPr txBox="1"/>
          <p:nvPr/>
        </p:nvSpPr>
        <p:spPr>
          <a:xfrm>
            <a:off x="7416567" y="2941024"/>
            <a:ext cx="2197544" cy="428872"/>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50000"/>
              </a:lnSpc>
            </a:pPr>
            <a:r>
              <a:rPr lang="zh-CN" altLang="en-US" sz="1800" dirty="0" smtClean="0">
                <a:latin typeface="微软雅黑" panose="020B0503020204020204" pitchFamily="34" charset="-122"/>
                <a:ea typeface="微软雅黑" panose="020B0503020204020204" pitchFamily="34" charset="-122"/>
              </a:rPr>
              <a:t>‘</a:t>
            </a:r>
            <a:r>
              <a:rPr lang="en-US" altLang="zh-CN" sz="1800" dirty="0" err="1" smtClean="0">
                <a:latin typeface="微软雅黑" panose="020B0503020204020204" pitchFamily="34" charset="-122"/>
                <a:ea typeface="微软雅黑" panose="020B0503020204020204" pitchFamily="34" charset="-122"/>
              </a:rPr>
              <a:t>PC+Address</a:t>
            </a:r>
            <a:r>
              <a:rPr lang="zh-CN" altLang="en-US" sz="1800" dirty="0" smtClean="0">
                <a:latin typeface="微软雅黑" panose="020B0503020204020204" pitchFamily="34" charset="-122"/>
                <a:ea typeface="微软雅黑" panose="020B0503020204020204" pitchFamily="34" charset="-122"/>
              </a:rPr>
              <a:t>’</a:t>
            </a:r>
            <a:endParaRPr lang="en-US" altLang="zh-CN" sz="1800" dirty="0" smtClean="0">
              <a:latin typeface="微软雅黑" panose="020B0503020204020204" pitchFamily="34" charset="-122"/>
              <a:ea typeface="微软雅黑" panose="020B0503020204020204" pitchFamily="34" charset="-122"/>
            </a:endParaRPr>
          </a:p>
          <a:p>
            <a:pPr>
              <a:lnSpc>
                <a:spcPct val="150000"/>
              </a:lnSpc>
            </a:pPr>
            <a:r>
              <a:rPr lang="en-US" altLang="zh-CN" sz="1800" dirty="0" smtClean="0">
                <a:latin typeface="微软雅黑" panose="020B0503020204020204" pitchFamily="34" charset="-122"/>
                <a:ea typeface="微软雅黑" panose="020B0503020204020204" pitchFamily="34" charset="-122"/>
              </a:rPr>
              <a:t>‘</a:t>
            </a:r>
            <a:r>
              <a:rPr lang="en-US" altLang="zh-CN" sz="1800" dirty="0" err="1" smtClean="0">
                <a:latin typeface="微软雅黑" panose="020B0503020204020204" pitchFamily="34" charset="-122"/>
                <a:ea typeface="微软雅黑" panose="020B0503020204020204" pitchFamily="34" charset="-122"/>
              </a:rPr>
              <a:t>PC+Offset</a:t>
            </a:r>
            <a:r>
              <a:rPr lang="en-US" altLang="zh-CN" sz="1800" dirty="0" smtClean="0">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99748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Bingo</a:t>
            </a:r>
            <a:endParaRPr lang="zh-CN" altLang="en-US" dirty="0"/>
          </a:p>
        </p:txBody>
      </p:sp>
      <p:sp>
        <p:nvSpPr>
          <p:cNvPr id="10" name="标题 1"/>
          <p:cNvSpPr txBox="1"/>
          <p:nvPr/>
        </p:nvSpPr>
        <p:spPr>
          <a:xfrm>
            <a:off x="3767761" y="538526"/>
            <a:ext cx="2197544" cy="428872"/>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50000"/>
              </a:lnSpc>
            </a:pPr>
            <a:r>
              <a:rPr lang="zh-CN" altLang="en-US" sz="1800" dirty="0" smtClean="0">
                <a:latin typeface="微软雅黑" panose="020B0503020204020204" pitchFamily="34" charset="-122"/>
                <a:ea typeface="微软雅黑" panose="020B0503020204020204" pitchFamily="34" charset="-122"/>
              </a:rPr>
              <a:t>‘</a:t>
            </a:r>
            <a:r>
              <a:rPr lang="en-US" altLang="zh-CN" sz="1800" dirty="0" err="1" smtClean="0">
                <a:latin typeface="微软雅黑" panose="020B0503020204020204" pitchFamily="34" charset="-122"/>
                <a:ea typeface="微软雅黑" panose="020B0503020204020204" pitchFamily="34" charset="-122"/>
              </a:rPr>
              <a:t>PC+Address</a:t>
            </a:r>
            <a:r>
              <a:rPr lang="zh-CN" altLang="en-US" sz="1800" dirty="0" smtClean="0">
                <a:latin typeface="微软雅黑" panose="020B0503020204020204" pitchFamily="34" charset="-122"/>
                <a:ea typeface="微软雅黑" panose="020B0503020204020204" pitchFamily="34" charset="-122"/>
              </a:rPr>
              <a:t>’</a:t>
            </a:r>
            <a:endParaRPr lang="en-US" altLang="zh-CN" sz="1800" dirty="0" smtClean="0">
              <a:latin typeface="微软雅黑" panose="020B0503020204020204" pitchFamily="34" charset="-122"/>
              <a:ea typeface="微软雅黑" panose="020B0503020204020204" pitchFamily="34" charset="-122"/>
            </a:endParaRPr>
          </a:p>
          <a:p>
            <a:pPr>
              <a:lnSpc>
                <a:spcPct val="150000"/>
              </a:lnSpc>
            </a:pPr>
            <a:endParaRPr lang="zh-CN" altLang="en-US" sz="1800" dirty="0">
              <a:latin typeface="微软雅黑" panose="020B0503020204020204" pitchFamily="34" charset="-122"/>
              <a:ea typeface="微软雅黑" panose="020B0503020204020204" pitchFamily="34" charset="-122"/>
            </a:endParaRPr>
          </a:p>
        </p:txBody>
      </p: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6545" y="1270000"/>
            <a:ext cx="5830114" cy="4887007"/>
          </a:xfrm>
          <a:prstGeom prst="rect">
            <a:avLst/>
          </a:prstGeom>
        </p:spPr>
      </p:pic>
      <p:sp>
        <p:nvSpPr>
          <p:cNvPr id="7" name="标题 1"/>
          <p:cNvSpPr txBox="1"/>
          <p:nvPr/>
        </p:nvSpPr>
        <p:spPr>
          <a:xfrm>
            <a:off x="2918802" y="2265236"/>
            <a:ext cx="914645" cy="428872"/>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50000"/>
              </a:lnSpc>
            </a:pPr>
            <a:r>
              <a:rPr lang="en-US" altLang="zh-CN" sz="1800" dirty="0" smtClean="0">
                <a:latin typeface="微软雅黑" panose="020B0503020204020204" pitchFamily="34" charset="-122"/>
                <a:ea typeface="微软雅黑" panose="020B0503020204020204" pitchFamily="34" charset="-122"/>
              </a:rPr>
              <a:t>index</a:t>
            </a:r>
            <a:endParaRPr lang="zh-CN" altLang="en-US" sz="1800" dirty="0">
              <a:latin typeface="微软雅黑" panose="020B0503020204020204" pitchFamily="34" charset="-122"/>
              <a:ea typeface="微软雅黑" panose="020B0503020204020204" pitchFamily="34" charset="-122"/>
            </a:endParaRPr>
          </a:p>
        </p:txBody>
      </p:sp>
      <p:sp>
        <p:nvSpPr>
          <p:cNvPr id="6" name="矩形 5"/>
          <p:cNvSpPr/>
          <p:nvPr/>
        </p:nvSpPr>
        <p:spPr>
          <a:xfrm>
            <a:off x="2918802" y="2391506"/>
            <a:ext cx="765177" cy="302602"/>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683979" y="2048608"/>
            <a:ext cx="3341077" cy="34289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标题 1"/>
          <p:cNvSpPr txBox="1"/>
          <p:nvPr/>
        </p:nvSpPr>
        <p:spPr>
          <a:xfrm>
            <a:off x="7109105" y="1971302"/>
            <a:ext cx="681128" cy="428872"/>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50000"/>
              </a:lnSpc>
            </a:pPr>
            <a:r>
              <a:rPr lang="en-US" altLang="zh-CN" sz="1800" dirty="0" smtClean="0">
                <a:latin typeface="微软雅黑" panose="020B0503020204020204" pitchFamily="34" charset="-122"/>
                <a:ea typeface="微软雅黑" panose="020B0503020204020204" pitchFamily="34" charset="-122"/>
              </a:rPr>
              <a:t>set</a:t>
            </a:r>
            <a:endParaRPr lang="zh-CN" altLang="en-US" sz="1800" dirty="0">
              <a:latin typeface="微软雅黑" panose="020B0503020204020204" pitchFamily="34" charset="-122"/>
              <a:ea typeface="微软雅黑" panose="020B0503020204020204" pitchFamily="34" charset="-122"/>
            </a:endParaRPr>
          </a:p>
        </p:txBody>
      </p:sp>
      <p:cxnSp>
        <p:nvCxnSpPr>
          <p:cNvPr id="12" name="直接箭头连接符 11"/>
          <p:cNvCxnSpPr/>
          <p:nvPr/>
        </p:nvCxnSpPr>
        <p:spPr>
          <a:xfrm flipH="1" flipV="1">
            <a:off x="4698027" y="953722"/>
            <a:ext cx="5860" cy="4090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2591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Motivation</a:t>
            </a:r>
            <a:endParaRPr lang="zh-CN" altLang="en-US" dirty="0"/>
          </a:p>
        </p:txBody>
      </p:sp>
      <p:pic>
        <p:nvPicPr>
          <p:cNvPr id="4" name="内容占位符 3" descr="屏幕剪辑"/>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2876" y="1798521"/>
            <a:ext cx="5793570" cy="3599962"/>
          </a:xfrm>
        </p:spPr>
      </p:pic>
      <p:pic>
        <p:nvPicPr>
          <p:cNvPr id="5" name="图片 4"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7266" y="126379"/>
            <a:ext cx="4363311" cy="3314945"/>
          </a:xfrm>
          <a:prstGeom prst="rect">
            <a:avLst/>
          </a:prstGeom>
        </p:spPr>
      </p:pic>
      <p:pic>
        <p:nvPicPr>
          <p:cNvPr id="6" name="图片 5"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07266" y="3579571"/>
            <a:ext cx="4363311" cy="319238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Motivation</a:t>
            </a:r>
            <a:endParaRPr lang="zh-CN" altLang="en-US" dirty="0"/>
          </a:p>
        </p:txBody>
      </p:sp>
      <p:pic>
        <p:nvPicPr>
          <p:cNvPr id="4" name="内容占位符 3" descr="屏幕剪辑"/>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67042" y="1595313"/>
            <a:ext cx="6997881" cy="4348287"/>
          </a:xfrm>
        </p:spPr>
      </p:pic>
      <p:sp>
        <p:nvSpPr>
          <p:cNvPr id="7" name="标题 1"/>
          <p:cNvSpPr txBox="1"/>
          <p:nvPr/>
        </p:nvSpPr>
        <p:spPr>
          <a:xfrm>
            <a:off x="3458634" y="274513"/>
            <a:ext cx="3197143" cy="42887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1800" dirty="0" smtClean="0">
                <a:latin typeface="微软雅黑" panose="020B0503020204020204" pitchFamily="34" charset="-122"/>
                <a:ea typeface="微软雅黑" panose="020B0503020204020204" pitchFamily="34" charset="-122"/>
              </a:rPr>
              <a:t>使用单个未命中地址进行查找</a:t>
            </a:r>
            <a:endParaRPr lang="zh-CN" altLang="en-US" sz="1800" dirty="0">
              <a:latin typeface="微软雅黑" panose="020B0503020204020204" pitchFamily="34" charset="-122"/>
              <a:ea typeface="微软雅黑" panose="020B0503020204020204" pitchFamily="34" charset="-122"/>
            </a:endParaRPr>
          </a:p>
        </p:txBody>
      </p:sp>
      <p:sp>
        <p:nvSpPr>
          <p:cNvPr id="8" name="标题 1"/>
          <p:cNvSpPr txBox="1"/>
          <p:nvPr/>
        </p:nvSpPr>
        <p:spPr>
          <a:xfrm>
            <a:off x="4701280" y="720477"/>
            <a:ext cx="3197143" cy="42887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1800" dirty="0" smtClean="0">
                <a:latin typeface="微软雅黑" panose="020B0503020204020204" pitchFamily="34" charset="-122"/>
                <a:ea typeface="微软雅黑" panose="020B0503020204020204" pitchFamily="34" charset="-122"/>
              </a:rPr>
              <a:t>使用两个未命中地址进行查找</a:t>
            </a:r>
            <a:endParaRPr lang="zh-CN" altLang="en-US" sz="1800" dirty="0">
              <a:latin typeface="微软雅黑" panose="020B0503020204020204" pitchFamily="34" charset="-122"/>
              <a:ea typeface="微软雅黑" panose="020B0503020204020204" pitchFamily="34" charset="-122"/>
            </a:endParaRPr>
          </a:p>
        </p:txBody>
      </p:sp>
      <p:sp>
        <p:nvSpPr>
          <p:cNvPr id="9" name="标题 1"/>
          <p:cNvSpPr txBox="1"/>
          <p:nvPr/>
        </p:nvSpPr>
        <p:spPr>
          <a:xfrm>
            <a:off x="5767780" y="1166441"/>
            <a:ext cx="3197143" cy="42887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1800" dirty="0" smtClean="0">
                <a:latin typeface="微软雅黑" panose="020B0503020204020204" pitchFamily="34" charset="-122"/>
                <a:ea typeface="微软雅黑" panose="020B0503020204020204" pitchFamily="34" charset="-122"/>
              </a:rPr>
              <a:t>预取潜能空间</a:t>
            </a:r>
            <a:endParaRPr lang="zh-CN" altLang="en-US" sz="1800" dirty="0">
              <a:latin typeface="微软雅黑" panose="020B0503020204020204" pitchFamily="34" charset="-122"/>
              <a:ea typeface="微软雅黑" panose="020B0503020204020204" pitchFamily="34" charset="-122"/>
            </a:endParaRPr>
          </a:p>
        </p:txBody>
      </p:sp>
      <p:cxnSp>
        <p:nvCxnSpPr>
          <p:cNvPr id="10" name="直接箭头连接符 9"/>
          <p:cNvCxnSpPr/>
          <p:nvPr/>
        </p:nvCxnSpPr>
        <p:spPr>
          <a:xfrm flipH="1" flipV="1">
            <a:off x="4466492" y="609600"/>
            <a:ext cx="8793" cy="114006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flipV="1">
            <a:off x="5339863" y="1038474"/>
            <a:ext cx="5860" cy="71119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6299851" y="1487862"/>
            <a:ext cx="0" cy="26180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2101362" y="3147646"/>
            <a:ext cx="211015" cy="53633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p:cNvCxnSpPr>
            <a:stCxn id="17" idx="1"/>
          </p:cNvCxnSpPr>
          <p:nvPr/>
        </p:nvCxnSpPr>
        <p:spPr>
          <a:xfrm flipH="1" flipV="1">
            <a:off x="1837592" y="3411415"/>
            <a:ext cx="263770" cy="439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1375927" y="2211746"/>
            <a:ext cx="461665" cy="2400657"/>
          </a:xfrm>
          <a:prstGeom prst="rect">
            <a:avLst/>
          </a:prstGeom>
          <a:noFill/>
        </p:spPr>
        <p:txBody>
          <a:bodyPr vert="eaVert" wrap="none" rtlCol="0">
            <a:spAutoFit/>
          </a:bodyPr>
          <a:lstStyle/>
          <a:p>
            <a:r>
              <a:rPr lang="zh-CN" altLang="en-US" dirty="0">
                <a:solidFill>
                  <a:schemeClr val="accent1"/>
                </a:solidFill>
                <a:latin typeface="微软雅黑" panose="020B0503020204020204" pitchFamily="34" charset="-122"/>
                <a:ea typeface="微软雅黑" panose="020B0503020204020204" pitchFamily="34" charset="-122"/>
                <a:cs typeface="+mj-cs"/>
              </a:rPr>
              <a:t>连续的正确预取的序列</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Motivation</a:t>
            </a:r>
            <a:endParaRPr lang="zh-CN" altLang="en-US" dirty="0"/>
          </a:p>
        </p:txBody>
      </p:sp>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357" y="1752956"/>
            <a:ext cx="5120228" cy="3889999"/>
          </a:xfrm>
          <a:prstGeom prst="rect">
            <a:avLst/>
          </a:prstGeom>
        </p:spPr>
      </p:pic>
      <p:pic>
        <p:nvPicPr>
          <p:cNvPr id="6" name="图片 5"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7370" y="1708733"/>
            <a:ext cx="5248288" cy="3839868"/>
          </a:xfrm>
          <a:prstGeom prst="rect">
            <a:avLst/>
          </a:prstGeom>
        </p:spPr>
      </p:pic>
      <p:cxnSp>
        <p:nvCxnSpPr>
          <p:cNvPr id="8" name="直接连接符 7"/>
          <p:cNvCxnSpPr/>
          <p:nvPr/>
        </p:nvCxnSpPr>
        <p:spPr>
          <a:xfrm flipV="1">
            <a:off x="1802423" y="1591408"/>
            <a:ext cx="26377" cy="2883878"/>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7490105" y="1596384"/>
            <a:ext cx="0" cy="287011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Motivation</a:t>
            </a:r>
            <a:endParaRPr lang="zh-CN" altLang="en-US" dirty="0"/>
          </a:p>
        </p:txBody>
      </p:sp>
      <p:pic>
        <p:nvPicPr>
          <p:cNvPr id="11" name="内容占位符 10" descr="屏幕剪辑"/>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7334" y="1384295"/>
            <a:ext cx="5736420" cy="3881437"/>
          </a:xfrm>
        </p:spPr>
      </p:pic>
      <p:pic>
        <p:nvPicPr>
          <p:cNvPr id="12" name="图片 11"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0795" y="2705095"/>
            <a:ext cx="2755732" cy="1982192"/>
          </a:xfrm>
          <a:prstGeom prst="rect">
            <a:avLst/>
          </a:prstGeom>
        </p:spPr>
      </p:pic>
      <p:pic>
        <p:nvPicPr>
          <p:cNvPr id="13" name="图片 12"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7402" y="4879818"/>
            <a:ext cx="1456351" cy="385914"/>
          </a:xfrm>
          <a:prstGeom prst="rect">
            <a:avLst/>
          </a:prstGeom>
        </p:spPr>
      </p:pic>
      <p:pic>
        <p:nvPicPr>
          <p:cNvPr id="14" name="图片 13"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41399" y="3052649"/>
            <a:ext cx="5910319" cy="2789228"/>
          </a:xfrm>
          <a:prstGeom prst="rect">
            <a:avLst/>
          </a:prstGeom>
        </p:spPr>
      </p:pic>
      <p:sp>
        <p:nvSpPr>
          <p:cNvPr id="15" name="标题 1"/>
          <p:cNvSpPr txBox="1"/>
          <p:nvPr/>
        </p:nvSpPr>
        <p:spPr>
          <a:xfrm>
            <a:off x="6510164" y="1929535"/>
            <a:ext cx="3197143" cy="42887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z="1800" dirty="0" smtClean="0">
                <a:latin typeface="微软雅黑" panose="020B0503020204020204" pitchFamily="34" charset="-122"/>
                <a:ea typeface="微软雅黑" panose="020B0503020204020204" pitchFamily="34" charset="-122"/>
              </a:rPr>
              <a:t>History Table (HT)</a:t>
            </a:r>
            <a:endParaRPr lang="zh-CN" altLang="en-US" sz="1800" dirty="0">
              <a:latin typeface="微软雅黑" panose="020B0503020204020204" pitchFamily="34" charset="-122"/>
              <a:ea typeface="微软雅黑" panose="020B0503020204020204" pitchFamily="34" charset="-122"/>
            </a:endParaRPr>
          </a:p>
        </p:txBody>
      </p:sp>
      <p:sp>
        <p:nvSpPr>
          <p:cNvPr id="16" name="标题 1"/>
          <p:cNvSpPr txBox="1"/>
          <p:nvPr/>
        </p:nvSpPr>
        <p:spPr>
          <a:xfrm>
            <a:off x="3964631" y="3133102"/>
            <a:ext cx="933995" cy="428872"/>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z="1800" dirty="0" smtClean="0">
                <a:latin typeface="微软雅黑" panose="020B0503020204020204" pitchFamily="34" charset="-122"/>
                <a:ea typeface="微软雅黑" panose="020B0503020204020204" pitchFamily="34" charset="-122"/>
              </a:rPr>
              <a:t>Index Table (IT)</a:t>
            </a:r>
            <a:endParaRPr lang="zh-CN" altLang="en-US" sz="18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Domino</a:t>
            </a:r>
            <a:endParaRPr lang="zh-CN" altLang="en-US" dirty="0"/>
          </a:p>
        </p:txBody>
      </p:sp>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9028" y="1688647"/>
            <a:ext cx="7154273" cy="3858163"/>
          </a:xfrm>
        </p:spPr>
      </p:pic>
      <p:sp>
        <p:nvSpPr>
          <p:cNvPr id="5" name="矩形 4"/>
          <p:cNvSpPr/>
          <p:nvPr/>
        </p:nvSpPr>
        <p:spPr>
          <a:xfrm>
            <a:off x="2813538" y="2839915"/>
            <a:ext cx="659424" cy="16705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829300" y="2804746"/>
            <a:ext cx="325315" cy="15826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1"/>
          <p:cNvSpPr txBox="1"/>
          <p:nvPr/>
        </p:nvSpPr>
        <p:spPr>
          <a:xfrm>
            <a:off x="7802633" y="2153137"/>
            <a:ext cx="3197143" cy="42887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z="1800" dirty="0" smtClean="0">
                <a:latin typeface="微软雅黑" panose="020B0503020204020204" pitchFamily="34" charset="-122"/>
                <a:ea typeface="微软雅黑" panose="020B0503020204020204" pitchFamily="34" charset="-122"/>
              </a:rPr>
              <a:t>History Table (HT)</a:t>
            </a:r>
            <a:endParaRPr lang="zh-CN" altLang="en-US" sz="1800" dirty="0">
              <a:latin typeface="微软雅黑" panose="020B0503020204020204" pitchFamily="34" charset="-122"/>
              <a:ea typeface="微软雅黑" panose="020B0503020204020204" pitchFamily="34" charset="-122"/>
            </a:endParaRPr>
          </a:p>
        </p:txBody>
      </p:sp>
      <p:sp>
        <p:nvSpPr>
          <p:cNvPr id="9" name="标题 1"/>
          <p:cNvSpPr txBox="1"/>
          <p:nvPr/>
        </p:nvSpPr>
        <p:spPr>
          <a:xfrm>
            <a:off x="8843301" y="3421101"/>
            <a:ext cx="1364568" cy="428872"/>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z="1800" dirty="0" smtClean="0">
                <a:latin typeface="微软雅黑" panose="020B0503020204020204" pitchFamily="34" charset="-122"/>
                <a:ea typeface="微软雅黑" panose="020B0503020204020204" pitchFamily="34" charset="-122"/>
              </a:rPr>
              <a:t>Enhanced</a:t>
            </a:r>
          </a:p>
          <a:p>
            <a:r>
              <a:rPr lang="en-US" altLang="zh-CN" sz="1800" dirty="0" smtClean="0">
                <a:latin typeface="微软雅黑" panose="020B0503020204020204" pitchFamily="34" charset="-122"/>
                <a:ea typeface="微软雅黑" panose="020B0503020204020204" pitchFamily="34" charset="-122"/>
              </a:rPr>
              <a:t>Index Table (EIT)</a:t>
            </a:r>
            <a:endParaRPr lang="zh-CN" altLang="en-US" sz="18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Domino – </a:t>
            </a:r>
            <a:r>
              <a:rPr lang="zh-CN" altLang="en-US" dirty="0" smtClean="0">
                <a:latin typeface="微软雅黑" panose="020B0503020204020204" pitchFamily="34" charset="-122"/>
                <a:ea typeface="微软雅黑" panose="020B0503020204020204" pitchFamily="34" charset="-122"/>
              </a:rPr>
              <a:t>查找及预取</a:t>
            </a:r>
            <a:endParaRPr lang="zh-CN" altLang="en-US" dirty="0">
              <a:latin typeface="微软雅黑" panose="020B0503020204020204" pitchFamily="34" charset="-122"/>
              <a:ea typeface="微软雅黑" panose="020B0503020204020204" pitchFamily="34" charset="-122"/>
            </a:endParaRPr>
          </a:p>
        </p:txBody>
      </p:sp>
      <p:pic>
        <p:nvPicPr>
          <p:cNvPr id="8" name="内容占位符 7"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044" y="1438694"/>
            <a:ext cx="5292680" cy="2892675"/>
          </a:xfrm>
        </p:spPr>
      </p:pic>
      <p:sp>
        <p:nvSpPr>
          <p:cNvPr id="10" name="标题 1"/>
          <p:cNvSpPr txBox="1"/>
          <p:nvPr/>
        </p:nvSpPr>
        <p:spPr>
          <a:xfrm>
            <a:off x="690245" y="4429338"/>
            <a:ext cx="4495634" cy="428872"/>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50000"/>
              </a:lnSpc>
            </a:pPr>
            <a:r>
              <a:rPr lang="zh-CN" altLang="en-US" sz="1800" dirty="0">
                <a:latin typeface="微软雅黑" panose="020B0503020204020204" pitchFamily="34" charset="-122"/>
                <a:ea typeface="微软雅黑" panose="020B0503020204020204" pitchFamily="34" charset="-122"/>
              </a:rPr>
              <a:t>触发</a:t>
            </a:r>
            <a:r>
              <a:rPr lang="zh-CN" altLang="en-US" sz="1800" dirty="0" smtClean="0">
                <a:latin typeface="微软雅黑" panose="020B0503020204020204" pitchFamily="34" charset="-122"/>
                <a:ea typeface="微软雅黑" panose="020B0503020204020204" pitchFamily="34" charset="-122"/>
              </a:rPr>
              <a:t>事件：</a:t>
            </a:r>
            <a:r>
              <a:rPr lang="en-US" altLang="zh-CN" sz="1800" dirty="0" smtClean="0">
                <a:latin typeface="微软雅黑" panose="020B0503020204020204" pitchFamily="34" charset="-122"/>
                <a:ea typeface="微软雅黑" panose="020B0503020204020204" pitchFamily="34" charset="-122"/>
              </a:rPr>
              <a:t>1. </a:t>
            </a:r>
            <a:r>
              <a:rPr lang="zh-CN" altLang="en-US" sz="1800" dirty="0" smtClean="0">
                <a:latin typeface="微软雅黑" panose="020B0503020204020204" pitchFamily="34" charset="-122"/>
                <a:ea typeface="微软雅黑" panose="020B0503020204020204" pitchFamily="34" charset="-122"/>
              </a:rPr>
              <a:t>预取命中     </a:t>
            </a:r>
            <a:r>
              <a:rPr lang="en-US" altLang="zh-CN" sz="1800" dirty="0" smtClean="0">
                <a:latin typeface="微软雅黑" panose="020B0503020204020204" pitchFamily="34" charset="-122"/>
                <a:ea typeface="微软雅黑" panose="020B0503020204020204" pitchFamily="34" charset="-122"/>
              </a:rPr>
              <a:t>2.</a:t>
            </a:r>
            <a:r>
              <a:rPr lang="zh-CN" altLang="en-US" sz="1800" dirty="0">
                <a:latin typeface="微软雅黑" panose="020B0503020204020204" pitchFamily="34" charset="-122"/>
                <a:ea typeface="微软雅黑" panose="020B0503020204020204" pitchFamily="34" charset="-122"/>
              </a:rPr>
              <a:t>缓存</a:t>
            </a:r>
            <a:r>
              <a:rPr lang="zh-CN" altLang="en-US" sz="1800" dirty="0" smtClean="0">
                <a:latin typeface="微软雅黑" panose="020B0503020204020204" pitchFamily="34" charset="-122"/>
                <a:ea typeface="微软雅黑" panose="020B0503020204020204" pitchFamily="34" charset="-122"/>
              </a:rPr>
              <a:t>未命中</a:t>
            </a:r>
            <a:endParaRPr lang="en-US" altLang="zh-CN" sz="1800" dirty="0" smtClean="0">
              <a:latin typeface="微软雅黑" panose="020B0503020204020204" pitchFamily="34" charset="-122"/>
              <a:ea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rPr>
              <a:t>①</a:t>
            </a:r>
            <a:r>
              <a:rPr lang="en-US" altLang="zh-CN" sz="1800" dirty="0" err="1"/>
              <a:t>LogMiss</a:t>
            </a:r>
            <a:r>
              <a:rPr lang="zh-CN" altLang="en-US" sz="1800" dirty="0">
                <a:latin typeface="微软雅黑" panose="020B0503020204020204" pitchFamily="34" charset="-122"/>
                <a:ea typeface="微软雅黑" panose="020B0503020204020204" pitchFamily="34" charset="-122"/>
              </a:rPr>
              <a:t>：记录触发事件的序列；</a:t>
            </a:r>
          </a:p>
          <a:p>
            <a:pPr>
              <a:lnSpc>
                <a:spcPct val="150000"/>
              </a:lnSpc>
            </a:pPr>
            <a:r>
              <a:rPr lang="zh-CN" altLang="en-US" sz="1800" dirty="0">
                <a:latin typeface="微软雅黑" panose="020B0503020204020204" pitchFamily="34" charset="-122"/>
                <a:ea typeface="微软雅黑" panose="020B0503020204020204" pitchFamily="34" charset="-122"/>
              </a:rPr>
              <a:t>②</a:t>
            </a:r>
            <a:r>
              <a:rPr lang="en-US" altLang="zh-CN" sz="1800" dirty="0" err="1"/>
              <a:t>FetchBuf</a:t>
            </a:r>
            <a:r>
              <a:rPr lang="zh-CN" altLang="en-US" sz="1800" dirty="0">
                <a:latin typeface="微软雅黑" panose="020B0503020204020204" pitchFamily="34" charset="-122"/>
                <a:ea typeface="微软雅黑" panose="020B0503020204020204" pitchFamily="34" charset="-122"/>
              </a:rPr>
              <a:t>：更新时存储</a:t>
            </a:r>
            <a:r>
              <a:rPr lang="en-US" altLang="zh-CN" sz="1800" dirty="0">
                <a:latin typeface="微软雅黑" panose="020B0503020204020204" pitchFamily="34" charset="-122"/>
                <a:ea typeface="微软雅黑" panose="020B0503020204020204" pitchFamily="34" charset="-122"/>
              </a:rPr>
              <a:t>EIT</a:t>
            </a:r>
            <a:r>
              <a:rPr lang="zh-CN" altLang="en-US" sz="1800" dirty="0">
                <a:latin typeface="微软雅黑" panose="020B0503020204020204" pitchFamily="34" charset="-122"/>
                <a:ea typeface="微软雅黑" panose="020B0503020204020204" pitchFamily="34" charset="-122"/>
              </a:rPr>
              <a:t>表的某一行；</a:t>
            </a:r>
          </a:p>
          <a:p>
            <a:pPr>
              <a:lnSpc>
                <a:spcPct val="150000"/>
              </a:lnSpc>
            </a:pPr>
            <a:r>
              <a:rPr lang="zh-CN" altLang="en-US" sz="1800" b="1" dirty="0">
                <a:solidFill>
                  <a:schemeClr val="tx1"/>
                </a:solidFill>
                <a:latin typeface="微软雅黑" panose="020B0503020204020204" pitchFamily="34" charset="-122"/>
                <a:ea typeface="微软雅黑" panose="020B0503020204020204" pitchFamily="34" charset="-122"/>
              </a:rPr>
              <a:t>③</a:t>
            </a:r>
            <a:r>
              <a:rPr lang="en-US" altLang="zh-CN" sz="1800" b="1" dirty="0" err="1">
                <a:solidFill>
                  <a:schemeClr val="tx1"/>
                </a:solidFill>
              </a:rPr>
              <a:t>Perfetch</a:t>
            </a:r>
            <a:r>
              <a:rPr lang="en-US" altLang="zh-CN" sz="1800" b="1" dirty="0">
                <a:solidFill>
                  <a:schemeClr val="tx1"/>
                </a:solidFill>
              </a:rPr>
              <a:t> Buffer</a:t>
            </a:r>
            <a:r>
              <a:rPr lang="zh-CN" altLang="en-US" sz="1800" b="1" dirty="0">
                <a:solidFill>
                  <a:schemeClr val="tx1"/>
                </a:solidFill>
                <a:latin typeface="微软雅黑" panose="020B0503020204020204" pitchFamily="34" charset="-122"/>
                <a:ea typeface="微软雅黑" panose="020B0503020204020204" pitchFamily="34" charset="-122"/>
              </a:rPr>
              <a:t>：存有预取缓冲块；</a:t>
            </a:r>
          </a:p>
          <a:p>
            <a:pPr>
              <a:lnSpc>
                <a:spcPct val="150000"/>
              </a:lnSpc>
            </a:pPr>
            <a:r>
              <a:rPr lang="zh-CN" altLang="en-US" sz="1800" b="1" dirty="0">
                <a:solidFill>
                  <a:schemeClr val="tx1"/>
                </a:solidFill>
                <a:latin typeface="微软雅黑" panose="020B0503020204020204" pitchFamily="34" charset="-122"/>
                <a:ea typeface="微软雅黑" panose="020B0503020204020204" pitchFamily="34" charset="-122"/>
              </a:rPr>
              <a:t>④</a:t>
            </a:r>
            <a:r>
              <a:rPr lang="en-US" altLang="zh-CN" sz="1800" b="1" dirty="0" err="1">
                <a:solidFill>
                  <a:schemeClr val="tx1"/>
                </a:solidFill>
              </a:rPr>
              <a:t>PointBuf</a:t>
            </a:r>
            <a:r>
              <a:rPr lang="zh-CN" altLang="en-US" sz="1800" b="1" dirty="0">
                <a:solidFill>
                  <a:schemeClr val="tx1"/>
                </a:solidFill>
                <a:latin typeface="微软雅黑" panose="020B0503020204020204" pitchFamily="34" charset="-122"/>
                <a:ea typeface="微软雅黑" panose="020B0503020204020204" pitchFamily="34" charset="-122"/>
              </a:rPr>
              <a:t>：存有活动流的地址序列。</a:t>
            </a:r>
          </a:p>
          <a:p>
            <a:endParaRPr lang="zh-CN" altLang="en-US" sz="1800" dirty="0">
              <a:latin typeface="微软雅黑" panose="020B0503020204020204" pitchFamily="34" charset="-122"/>
              <a:ea typeface="微软雅黑" panose="020B0503020204020204" pitchFamily="34" charset="-122"/>
            </a:endParaRPr>
          </a:p>
        </p:txBody>
      </p:sp>
      <p:sp>
        <p:nvSpPr>
          <p:cNvPr id="11" name="标题 1"/>
          <p:cNvSpPr txBox="1"/>
          <p:nvPr/>
        </p:nvSpPr>
        <p:spPr>
          <a:xfrm>
            <a:off x="5546724" y="208550"/>
            <a:ext cx="3197143" cy="42887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1800" dirty="0" smtClean="0">
                <a:solidFill>
                  <a:schemeClr val="tx1"/>
                </a:solidFill>
                <a:latin typeface="微软雅黑" panose="020B0503020204020204" pitchFamily="34" charset="-122"/>
                <a:ea typeface="微软雅黑" panose="020B0503020204020204" pitchFamily="34" charset="-122"/>
              </a:rPr>
              <a:t>发生触发事件</a:t>
            </a:r>
            <a:endParaRPr lang="zh-CN" altLang="en-US" sz="1800" dirty="0">
              <a:solidFill>
                <a:schemeClr val="tx1"/>
              </a:solidFill>
              <a:latin typeface="微软雅黑" panose="020B0503020204020204" pitchFamily="34" charset="-122"/>
              <a:ea typeface="微软雅黑" panose="020B0503020204020204" pitchFamily="34" charset="-122"/>
            </a:endParaRPr>
          </a:p>
        </p:txBody>
      </p:sp>
      <p:sp>
        <p:nvSpPr>
          <p:cNvPr id="12" name="标题 1"/>
          <p:cNvSpPr txBox="1"/>
          <p:nvPr/>
        </p:nvSpPr>
        <p:spPr>
          <a:xfrm>
            <a:off x="7145295" y="-5886"/>
            <a:ext cx="3197143" cy="42887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1800" dirty="0">
                <a:solidFill>
                  <a:schemeClr val="tx1"/>
                </a:solidFill>
                <a:latin typeface="微软雅黑" panose="020B0503020204020204" pitchFamily="34" charset="-122"/>
                <a:ea typeface="微软雅黑" panose="020B0503020204020204" pitchFamily="34" charset="-122"/>
              </a:rPr>
              <a:t>预取命中</a:t>
            </a:r>
          </a:p>
        </p:txBody>
      </p:sp>
      <p:sp>
        <p:nvSpPr>
          <p:cNvPr id="13" name="标题 1"/>
          <p:cNvSpPr txBox="1"/>
          <p:nvPr/>
        </p:nvSpPr>
        <p:spPr>
          <a:xfrm>
            <a:off x="8408414" y="88377"/>
            <a:ext cx="3128211" cy="109809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1800" dirty="0">
                <a:solidFill>
                  <a:schemeClr val="tx1"/>
                </a:solidFill>
                <a:latin typeface="微软雅黑" panose="020B0503020204020204" pitchFamily="34" charset="-122"/>
                <a:ea typeface="微软雅黑" panose="020B0503020204020204" pitchFamily="34" charset="-122"/>
              </a:rPr>
              <a:t>利用</a:t>
            </a:r>
            <a:r>
              <a:rPr lang="en-US" altLang="zh-CN" sz="1800" b="1" dirty="0" err="1">
                <a:solidFill>
                  <a:schemeClr val="tx1"/>
                </a:solidFill>
              </a:rPr>
              <a:t>PointBuf</a:t>
            </a:r>
            <a:r>
              <a:rPr lang="zh-CN" altLang="en-US" sz="1800" dirty="0">
                <a:solidFill>
                  <a:schemeClr val="tx1"/>
                </a:solidFill>
                <a:latin typeface="微软雅黑" panose="020B0503020204020204" pitchFamily="34" charset="-122"/>
                <a:ea typeface="微软雅黑" panose="020B0503020204020204" pitchFamily="34" charset="-122"/>
              </a:rPr>
              <a:t>继续预取</a:t>
            </a:r>
            <a:r>
              <a:rPr lang="en-US" altLang="zh-CN" sz="1800" b="1" dirty="0" err="1">
                <a:solidFill>
                  <a:schemeClr val="tx1"/>
                </a:solidFill>
              </a:rPr>
              <a:t>Perfetch</a:t>
            </a:r>
            <a:r>
              <a:rPr lang="en-US" altLang="zh-CN" sz="1800" b="1" dirty="0">
                <a:solidFill>
                  <a:schemeClr val="tx1"/>
                </a:solidFill>
              </a:rPr>
              <a:t> Buffer</a:t>
            </a:r>
            <a:r>
              <a:rPr lang="zh-CN" altLang="en-US" sz="1800" dirty="0">
                <a:solidFill>
                  <a:schemeClr val="tx1"/>
                </a:solidFill>
                <a:latin typeface="微软雅黑" panose="020B0503020204020204" pitchFamily="34" charset="-122"/>
                <a:ea typeface="微软雅黑" panose="020B0503020204020204" pitchFamily="34" charset="-122"/>
              </a:rPr>
              <a:t>中的活动流</a:t>
            </a:r>
          </a:p>
          <a:p>
            <a:endParaRPr lang="zh-CN" altLang="en-US" sz="1800" dirty="0">
              <a:solidFill>
                <a:schemeClr val="tx1"/>
              </a:solidFill>
              <a:latin typeface="微软雅黑" panose="020B0503020204020204" pitchFamily="34" charset="-122"/>
              <a:ea typeface="微软雅黑" panose="020B0503020204020204" pitchFamily="34" charset="-122"/>
            </a:endParaRPr>
          </a:p>
        </p:txBody>
      </p:sp>
      <p:cxnSp>
        <p:nvCxnSpPr>
          <p:cNvPr id="15" name="直接箭头连接符 14"/>
          <p:cNvCxnSpPr/>
          <p:nvPr/>
        </p:nvCxnSpPr>
        <p:spPr>
          <a:xfrm>
            <a:off x="7145295" y="422986"/>
            <a:ext cx="126311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6" name="文本框 15"/>
          <p:cNvSpPr txBox="1"/>
          <p:nvPr/>
        </p:nvSpPr>
        <p:spPr>
          <a:xfrm>
            <a:off x="5581925" y="622363"/>
            <a:ext cx="738664" cy="784830"/>
          </a:xfrm>
          <a:prstGeom prst="rect">
            <a:avLst/>
          </a:prstGeom>
          <a:noFill/>
        </p:spPr>
        <p:txBody>
          <a:bodyPr vert="eaVert" wrap="none" rtlCol="0">
            <a:spAutoFit/>
          </a:bodyPr>
          <a:lstStyle/>
          <a:p>
            <a:r>
              <a:rPr lang="zh-CN" altLang="en-US" dirty="0" smtClean="0">
                <a:latin typeface="微软雅黑" panose="020B0503020204020204" pitchFamily="34" charset="-122"/>
                <a:ea typeface="微软雅黑" panose="020B0503020204020204" pitchFamily="34" charset="-122"/>
              </a:rPr>
              <a:t>缓存</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未命中</a:t>
            </a:r>
            <a:endParaRPr lang="zh-CN" altLang="en-US" dirty="0">
              <a:latin typeface="微软雅黑" panose="020B0503020204020204" pitchFamily="34" charset="-122"/>
              <a:ea typeface="微软雅黑" panose="020B0503020204020204" pitchFamily="34" charset="-122"/>
            </a:endParaRPr>
          </a:p>
        </p:txBody>
      </p:sp>
      <p:cxnSp>
        <p:nvCxnSpPr>
          <p:cNvPr id="18" name="直接箭头连接符 17"/>
          <p:cNvCxnSpPr/>
          <p:nvPr/>
        </p:nvCxnSpPr>
        <p:spPr>
          <a:xfrm>
            <a:off x="6320589" y="637422"/>
            <a:ext cx="0" cy="76977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0" name="标题 1"/>
          <p:cNvSpPr txBox="1"/>
          <p:nvPr/>
        </p:nvSpPr>
        <p:spPr>
          <a:xfrm>
            <a:off x="5609599" y="1435087"/>
            <a:ext cx="3197143" cy="42887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1800" dirty="0" smtClean="0">
                <a:solidFill>
                  <a:schemeClr val="tx1"/>
                </a:solidFill>
                <a:latin typeface="微软雅黑" panose="020B0503020204020204" pitchFamily="34" charset="-122"/>
                <a:ea typeface="微软雅黑" panose="020B0503020204020204" pitchFamily="34" charset="-122"/>
              </a:rPr>
              <a:t>查找新的预取流</a:t>
            </a:r>
            <a:endParaRPr lang="zh-CN" altLang="en-US" sz="1800" dirty="0">
              <a:solidFill>
                <a:schemeClr val="tx1"/>
              </a:solidFill>
              <a:latin typeface="微软雅黑" panose="020B0503020204020204" pitchFamily="34" charset="-122"/>
              <a:ea typeface="微软雅黑" panose="020B0503020204020204" pitchFamily="34" charset="-122"/>
            </a:endParaRPr>
          </a:p>
        </p:txBody>
      </p:sp>
      <p:sp>
        <p:nvSpPr>
          <p:cNvPr id="21" name="标题 1"/>
          <p:cNvSpPr txBox="1"/>
          <p:nvPr/>
        </p:nvSpPr>
        <p:spPr>
          <a:xfrm>
            <a:off x="5609599" y="2033974"/>
            <a:ext cx="4304422" cy="122257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1800" dirty="0" smtClean="0">
                <a:solidFill>
                  <a:schemeClr val="tx1"/>
                </a:solidFill>
                <a:latin typeface="微软雅黑" panose="020B0503020204020204" pitchFamily="34" charset="-122"/>
                <a:ea typeface="微软雅黑" panose="020B0503020204020204" pitchFamily="34" charset="-122"/>
              </a:rPr>
              <a:t>根据未命中地址，将</a:t>
            </a:r>
            <a:r>
              <a:rPr lang="en-US" altLang="zh-CN" sz="1800" b="1" dirty="0">
                <a:solidFill>
                  <a:schemeClr val="tx1"/>
                </a:solidFill>
              </a:rPr>
              <a:t>EIT</a:t>
            </a:r>
            <a:r>
              <a:rPr lang="zh-CN" altLang="en-US" sz="1800" dirty="0" smtClean="0">
                <a:solidFill>
                  <a:schemeClr val="tx1"/>
                </a:solidFill>
                <a:latin typeface="微软雅黑" panose="020B0503020204020204" pitchFamily="34" charset="-122"/>
                <a:ea typeface="微软雅黑" panose="020B0503020204020204" pitchFamily="34" charset="-122"/>
              </a:rPr>
              <a:t>表中相应</a:t>
            </a:r>
            <a:r>
              <a:rPr lang="en-US" altLang="zh-CN" sz="1800" b="1" dirty="0">
                <a:solidFill>
                  <a:schemeClr val="tx1"/>
                </a:solidFill>
              </a:rPr>
              <a:t>ROW</a:t>
            </a:r>
            <a:r>
              <a:rPr lang="zh-CN" altLang="en-US" sz="1800" dirty="0" smtClean="0">
                <a:solidFill>
                  <a:schemeClr val="tx1"/>
                </a:solidFill>
                <a:latin typeface="微软雅黑" panose="020B0503020204020204" pitchFamily="34" charset="-122"/>
                <a:ea typeface="微软雅黑" panose="020B0503020204020204" pitchFamily="34" charset="-122"/>
              </a:rPr>
              <a:t>读入</a:t>
            </a:r>
            <a:r>
              <a:rPr lang="en-US" altLang="zh-CN" sz="1800" b="1" dirty="0" err="1">
                <a:solidFill>
                  <a:schemeClr val="tx1"/>
                </a:solidFill>
              </a:rPr>
              <a:t>PointBuf</a:t>
            </a:r>
            <a:r>
              <a:rPr lang="zh-CN" altLang="en-US" sz="1800" dirty="0">
                <a:solidFill>
                  <a:schemeClr val="tx1"/>
                </a:solidFill>
                <a:latin typeface="微软雅黑" panose="020B0503020204020204" pitchFamily="34" charset="-122"/>
                <a:ea typeface="微软雅黑" panose="020B0503020204020204" pitchFamily="34" charset="-122"/>
              </a:rPr>
              <a:t>中并查找匹配的</a:t>
            </a:r>
            <a:r>
              <a:rPr lang="en-US" altLang="zh-CN" sz="1800" b="1" dirty="0">
                <a:solidFill>
                  <a:schemeClr val="tx1"/>
                </a:solidFill>
              </a:rPr>
              <a:t>super-entry</a:t>
            </a:r>
          </a:p>
          <a:p>
            <a:endParaRPr lang="zh-CN" altLang="en-US" sz="1800" dirty="0">
              <a:solidFill>
                <a:schemeClr val="tx1"/>
              </a:solidFill>
              <a:latin typeface="微软雅黑" panose="020B0503020204020204" pitchFamily="34" charset="-122"/>
              <a:ea typeface="微软雅黑" panose="020B0503020204020204" pitchFamily="34" charset="-122"/>
            </a:endParaRPr>
          </a:p>
        </p:txBody>
      </p:sp>
      <p:cxnSp>
        <p:nvCxnSpPr>
          <p:cNvPr id="23" name="直接箭头连接符 22"/>
          <p:cNvCxnSpPr/>
          <p:nvPr/>
        </p:nvCxnSpPr>
        <p:spPr>
          <a:xfrm>
            <a:off x="6320589" y="1748592"/>
            <a:ext cx="0" cy="41709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6" name="标题 1"/>
          <p:cNvSpPr txBox="1"/>
          <p:nvPr/>
        </p:nvSpPr>
        <p:spPr>
          <a:xfrm>
            <a:off x="9848389" y="1908804"/>
            <a:ext cx="3197143" cy="42887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1800" dirty="0" smtClean="0">
                <a:solidFill>
                  <a:schemeClr val="tx1"/>
                </a:solidFill>
                <a:latin typeface="微软雅黑" panose="020B0503020204020204" pitchFamily="34" charset="-122"/>
                <a:ea typeface="微软雅黑" panose="020B0503020204020204" pitchFamily="34" charset="-122"/>
              </a:rPr>
              <a:t>无匹配</a:t>
            </a:r>
            <a:endParaRPr lang="zh-CN" altLang="en-US" sz="1800" dirty="0">
              <a:solidFill>
                <a:schemeClr val="tx1"/>
              </a:solidFill>
              <a:latin typeface="微软雅黑" panose="020B0503020204020204" pitchFamily="34" charset="-122"/>
              <a:ea typeface="微软雅黑" panose="020B0503020204020204" pitchFamily="34" charset="-122"/>
            </a:endParaRPr>
          </a:p>
        </p:txBody>
      </p:sp>
      <p:sp>
        <p:nvSpPr>
          <p:cNvPr id="27" name="标题 1"/>
          <p:cNvSpPr txBox="1"/>
          <p:nvPr/>
        </p:nvSpPr>
        <p:spPr>
          <a:xfrm>
            <a:off x="10790403" y="2165687"/>
            <a:ext cx="1775034" cy="42887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1800" dirty="0" smtClean="0">
                <a:solidFill>
                  <a:schemeClr val="tx1"/>
                </a:solidFill>
                <a:latin typeface="微软雅黑" panose="020B0503020204020204" pitchFamily="34" charset="-122"/>
                <a:ea typeface="微软雅黑" panose="020B0503020204020204" pitchFamily="34" charset="-122"/>
              </a:rPr>
              <a:t>略过</a:t>
            </a:r>
            <a:endParaRPr lang="zh-CN" altLang="en-US" sz="1800" dirty="0">
              <a:solidFill>
                <a:schemeClr val="tx1"/>
              </a:solidFill>
              <a:latin typeface="微软雅黑" panose="020B0503020204020204" pitchFamily="34" charset="-122"/>
              <a:ea typeface="微软雅黑" panose="020B0503020204020204" pitchFamily="34" charset="-122"/>
            </a:endParaRPr>
          </a:p>
        </p:txBody>
      </p:sp>
      <p:cxnSp>
        <p:nvCxnSpPr>
          <p:cNvPr id="28" name="直接箭头连接符 27"/>
          <p:cNvCxnSpPr>
            <a:endCxn id="27" idx="1"/>
          </p:cNvCxnSpPr>
          <p:nvPr/>
        </p:nvCxnSpPr>
        <p:spPr>
          <a:xfrm>
            <a:off x="9848389" y="2380123"/>
            <a:ext cx="94201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1" name="直接箭头连接符 30"/>
          <p:cNvCxnSpPr/>
          <p:nvPr/>
        </p:nvCxnSpPr>
        <p:spPr>
          <a:xfrm>
            <a:off x="6320589" y="2658727"/>
            <a:ext cx="0" cy="54222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2" name="文本框 31"/>
          <p:cNvSpPr txBox="1"/>
          <p:nvPr/>
        </p:nvSpPr>
        <p:spPr>
          <a:xfrm>
            <a:off x="6388314" y="2646950"/>
            <a:ext cx="461665" cy="553998"/>
          </a:xfrm>
          <a:prstGeom prst="rect">
            <a:avLst/>
          </a:prstGeom>
          <a:noFill/>
        </p:spPr>
        <p:txBody>
          <a:bodyPr vert="eaVert" wrap="none" rtlCol="0">
            <a:spAutoFit/>
          </a:bodyPr>
          <a:lstStyle/>
          <a:p>
            <a:r>
              <a:rPr lang="zh-CN" altLang="en-US" dirty="0" smtClean="0">
                <a:latin typeface="微软雅黑" panose="020B0503020204020204" pitchFamily="34" charset="-122"/>
                <a:ea typeface="微软雅黑" panose="020B0503020204020204" pitchFamily="34" charset="-122"/>
              </a:rPr>
              <a:t>匹配</a:t>
            </a:r>
            <a:endParaRPr lang="zh-CN" altLang="en-US" dirty="0">
              <a:latin typeface="微软雅黑" panose="020B0503020204020204" pitchFamily="34" charset="-122"/>
              <a:ea typeface="微软雅黑" panose="020B0503020204020204" pitchFamily="34" charset="-122"/>
            </a:endParaRPr>
          </a:p>
        </p:txBody>
      </p:sp>
      <p:sp>
        <p:nvSpPr>
          <p:cNvPr id="34" name="标题 1"/>
          <p:cNvSpPr txBox="1"/>
          <p:nvPr/>
        </p:nvSpPr>
        <p:spPr>
          <a:xfrm>
            <a:off x="5609599" y="3200947"/>
            <a:ext cx="4304422" cy="668577"/>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1800" dirty="0" smtClean="0">
                <a:solidFill>
                  <a:schemeClr val="tx1"/>
                </a:solidFill>
                <a:latin typeface="微软雅黑" panose="020B0503020204020204" pitchFamily="34" charset="-122"/>
                <a:ea typeface="微软雅黑" panose="020B0503020204020204" pitchFamily="34" charset="-122"/>
              </a:rPr>
              <a:t>将匹配</a:t>
            </a:r>
            <a:r>
              <a:rPr lang="zh-CN" altLang="en-US" sz="1800" dirty="0">
                <a:solidFill>
                  <a:schemeClr val="tx1"/>
                </a:solidFill>
                <a:latin typeface="微软雅黑" panose="020B0503020204020204" pitchFamily="34" charset="-122"/>
                <a:ea typeface="微软雅黑" panose="020B0503020204020204" pitchFamily="34" charset="-122"/>
              </a:rPr>
              <a:t>的</a:t>
            </a:r>
            <a:r>
              <a:rPr lang="en-US" altLang="zh-CN" sz="1800" b="1" dirty="0" smtClean="0">
                <a:solidFill>
                  <a:schemeClr val="tx1"/>
                </a:solidFill>
                <a:latin typeface="微软雅黑" panose="020B0503020204020204" pitchFamily="34" charset="-122"/>
                <a:ea typeface="微软雅黑" panose="020B0503020204020204" pitchFamily="34" charset="-122"/>
              </a:rPr>
              <a:t>super-entry</a:t>
            </a:r>
            <a:r>
              <a:rPr lang="zh-CN" altLang="en-US" sz="1800" dirty="0" smtClean="0">
                <a:solidFill>
                  <a:schemeClr val="tx1"/>
                </a:solidFill>
                <a:latin typeface="微软雅黑" panose="020B0503020204020204" pitchFamily="34" charset="-122"/>
                <a:ea typeface="微软雅黑" panose="020B0503020204020204" pitchFamily="34" charset="-122"/>
              </a:rPr>
              <a:t>的最新</a:t>
            </a:r>
            <a:r>
              <a:rPr lang="en-US" altLang="zh-CN" sz="1800" b="1" dirty="0" smtClean="0">
                <a:solidFill>
                  <a:schemeClr val="tx1"/>
                </a:solidFill>
                <a:latin typeface="微软雅黑" panose="020B0503020204020204" pitchFamily="34" charset="-122"/>
                <a:ea typeface="微软雅黑" panose="020B0503020204020204" pitchFamily="34" charset="-122"/>
              </a:rPr>
              <a:t>entry</a:t>
            </a:r>
            <a:r>
              <a:rPr lang="zh-CN" altLang="en-US" sz="1800" dirty="0">
                <a:solidFill>
                  <a:schemeClr val="tx1"/>
                </a:solidFill>
                <a:latin typeface="微软雅黑" panose="020B0503020204020204" pitchFamily="34" charset="-122"/>
                <a:ea typeface="微软雅黑" panose="020B0503020204020204" pitchFamily="34" charset="-122"/>
              </a:rPr>
              <a:t>写入</a:t>
            </a:r>
            <a:r>
              <a:rPr lang="en-US" altLang="zh-CN" sz="1800" b="1" dirty="0" err="1">
                <a:solidFill>
                  <a:schemeClr val="tx1"/>
                </a:solidFill>
                <a:latin typeface="微软雅黑" panose="020B0503020204020204" pitchFamily="34" charset="-122"/>
                <a:ea typeface="微软雅黑" panose="020B0503020204020204" pitchFamily="34" charset="-122"/>
              </a:rPr>
              <a:t>Perfetch</a:t>
            </a:r>
            <a:r>
              <a:rPr lang="en-US" altLang="zh-CN" sz="1800" b="1" dirty="0">
                <a:solidFill>
                  <a:schemeClr val="tx1"/>
                </a:solidFill>
                <a:latin typeface="微软雅黑" panose="020B0503020204020204" pitchFamily="34" charset="-122"/>
                <a:ea typeface="微软雅黑" panose="020B0503020204020204" pitchFamily="34" charset="-122"/>
              </a:rPr>
              <a:t> Buffer</a:t>
            </a:r>
            <a:r>
              <a:rPr lang="zh-CN" altLang="en-US" sz="1800" dirty="0">
                <a:solidFill>
                  <a:schemeClr val="tx1"/>
                </a:solidFill>
                <a:latin typeface="微软雅黑" panose="020B0503020204020204" pitchFamily="34" charset="-122"/>
                <a:ea typeface="微软雅黑" panose="020B0503020204020204" pitchFamily="34" charset="-122"/>
              </a:rPr>
              <a:t>中进行预取</a:t>
            </a:r>
          </a:p>
          <a:p>
            <a:endParaRPr lang="en-US" altLang="zh-CN" sz="1800" b="1" dirty="0">
              <a:solidFill>
                <a:schemeClr val="tx1"/>
              </a:solidFill>
              <a:latin typeface="微软雅黑" panose="020B0503020204020204" pitchFamily="34" charset="-122"/>
              <a:ea typeface="微软雅黑" panose="020B0503020204020204" pitchFamily="34" charset="-122"/>
            </a:endParaRPr>
          </a:p>
          <a:p>
            <a:endParaRPr lang="en-US" altLang="zh-CN" sz="1800" b="1" dirty="0">
              <a:solidFill>
                <a:schemeClr val="tx1"/>
              </a:solidFill>
              <a:latin typeface="微软雅黑" panose="020B0503020204020204" pitchFamily="34" charset="-122"/>
              <a:ea typeface="微软雅黑" panose="020B0503020204020204" pitchFamily="34" charset="-122"/>
            </a:endParaRPr>
          </a:p>
        </p:txBody>
      </p:sp>
      <p:sp>
        <p:nvSpPr>
          <p:cNvPr id="35" name="标题 1"/>
          <p:cNvSpPr txBox="1"/>
          <p:nvPr/>
        </p:nvSpPr>
        <p:spPr>
          <a:xfrm>
            <a:off x="5609599" y="4153485"/>
            <a:ext cx="3197143" cy="42887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1800" dirty="0" smtClean="0">
                <a:solidFill>
                  <a:schemeClr val="tx1"/>
                </a:solidFill>
                <a:latin typeface="微软雅黑" panose="020B0503020204020204" pitchFamily="34" charset="-122"/>
                <a:ea typeface="微软雅黑" panose="020B0503020204020204" pitchFamily="34" charset="-122"/>
              </a:rPr>
              <a:t>发生下一个触发事件</a:t>
            </a:r>
            <a:endParaRPr lang="zh-CN" altLang="en-US" sz="1800" dirty="0">
              <a:solidFill>
                <a:schemeClr val="tx1"/>
              </a:solidFill>
              <a:latin typeface="微软雅黑" panose="020B0503020204020204" pitchFamily="34" charset="-122"/>
              <a:ea typeface="微软雅黑" panose="020B0503020204020204" pitchFamily="34" charset="-122"/>
            </a:endParaRPr>
          </a:p>
        </p:txBody>
      </p:sp>
      <p:cxnSp>
        <p:nvCxnSpPr>
          <p:cNvPr id="36" name="直接箭头连接符 35"/>
          <p:cNvCxnSpPr/>
          <p:nvPr/>
        </p:nvCxnSpPr>
        <p:spPr>
          <a:xfrm>
            <a:off x="6320589" y="3819740"/>
            <a:ext cx="0" cy="41709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7" name="标题 1"/>
          <p:cNvSpPr txBox="1"/>
          <p:nvPr/>
        </p:nvSpPr>
        <p:spPr>
          <a:xfrm>
            <a:off x="7776854" y="3930319"/>
            <a:ext cx="3197143" cy="42887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1800" dirty="0">
                <a:solidFill>
                  <a:schemeClr val="tx1"/>
                </a:solidFill>
                <a:latin typeface="微软雅黑" panose="020B0503020204020204" pitchFamily="34" charset="-122"/>
                <a:ea typeface="微软雅黑" panose="020B0503020204020204" pitchFamily="34" charset="-122"/>
              </a:rPr>
              <a:t>预取命中</a:t>
            </a:r>
          </a:p>
        </p:txBody>
      </p:sp>
      <p:cxnSp>
        <p:nvCxnSpPr>
          <p:cNvPr id="38" name="直接箭头连接符 37"/>
          <p:cNvCxnSpPr/>
          <p:nvPr/>
        </p:nvCxnSpPr>
        <p:spPr>
          <a:xfrm>
            <a:off x="7776854" y="4373101"/>
            <a:ext cx="126311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9" name="标题 1"/>
          <p:cNvSpPr txBox="1"/>
          <p:nvPr/>
        </p:nvSpPr>
        <p:spPr>
          <a:xfrm>
            <a:off x="9039352" y="4067096"/>
            <a:ext cx="3128211" cy="109809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1800" dirty="0">
                <a:solidFill>
                  <a:schemeClr val="tx1"/>
                </a:solidFill>
                <a:latin typeface="微软雅黑" panose="020B0503020204020204" pitchFamily="34" charset="-122"/>
                <a:ea typeface="微软雅黑" panose="020B0503020204020204" pitchFamily="34" charset="-122"/>
              </a:rPr>
              <a:t>利用</a:t>
            </a:r>
            <a:r>
              <a:rPr lang="en-US" altLang="zh-CN" sz="1800" b="1" dirty="0" err="1">
                <a:solidFill>
                  <a:schemeClr val="tx1"/>
                </a:solidFill>
              </a:rPr>
              <a:t>PointBuf</a:t>
            </a:r>
            <a:r>
              <a:rPr lang="zh-CN" altLang="en-US" sz="1800" dirty="0">
                <a:solidFill>
                  <a:schemeClr val="tx1"/>
                </a:solidFill>
                <a:latin typeface="微软雅黑" panose="020B0503020204020204" pitchFamily="34" charset="-122"/>
                <a:ea typeface="微软雅黑" panose="020B0503020204020204" pitchFamily="34" charset="-122"/>
              </a:rPr>
              <a:t>继续预取</a:t>
            </a:r>
            <a:r>
              <a:rPr lang="en-US" altLang="zh-CN" sz="1800" b="1" dirty="0" err="1">
                <a:solidFill>
                  <a:schemeClr val="tx1"/>
                </a:solidFill>
              </a:rPr>
              <a:t>Perfetch</a:t>
            </a:r>
            <a:r>
              <a:rPr lang="en-US" altLang="zh-CN" sz="1800" b="1" dirty="0">
                <a:solidFill>
                  <a:schemeClr val="tx1"/>
                </a:solidFill>
              </a:rPr>
              <a:t> Buffer</a:t>
            </a:r>
            <a:r>
              <a:rPr lang="zh-CN" altLang="en-US" sz="1800" dirty="0">
                <a:solidFill>
                  <a:schemeClr val="tx1"/>
                </a:solidFill>
                <a:latin typeface="微软雅黑" panose="020B0503020204020204" pitchFamily="34" charset="-122"/>
                <a:ea typeface="微软雅黑" panose="020B0503020204020204" pitchFamily="34" charset="-122"/>
              </a:rPr>
              <a:t>中的活动流</a:t>
            </a:r>
          </a:p>
          <a:p>
            <a:endParaRPr lang="zh-CN" altLang="en-US" sz="1800" dirty="0">
              <a:solidFill>
                <a:schemeClr val="tx1"/>
              </a:solidFill>
              <a:latin typeface="微软雅黑" panose="020B0503020204020204" pitchFamily="34" charset="-122"/>
              <a:ea typeface="微软雅黑" panose="020B0503020204020204" pitchFamily="34" charset="-122"/>
            </a:endParaRPr>
          </a:p>
        </p:txBody>
      </p:sp>
      <p:cxnSp>
        <p:nvCxnSpPr>
          <p:cNvPr id="40" name="直接箭头连接符 39"/>
          <p:cNvCxnSpPr/>
          <p:nvPr/>
        </p:nvCxnSpPr>
        <p:spPr>
          <a:xfrm>
            <a:off x="6328610" y="4457160"/>
            <a:ext cx="0" cy="76977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1" name="文本框 40"/>
          <p:cNvSpPr txBox="1"/>
          <p:nvPr/>
        </p:nvSpPr>
        <p:spPr>
          <a:xfrm>
            <a:off x="5546724" y="4515842"/>
            <a:ext cx="738664" cy="784830"/>
          </a:xfrm>
          <a:prstGeom prst="rect">
            <a:avLst/>
          </a:prstGeom>
          <a:noFill/>
        </p:spPr>
        <p:txBody>
          <a:bodyPr vert="eaVert" wrap="none" rtlCol="0">
            <a:spAutoFit/>
          </a:bodyPr>
          <a:lstStyle/>
          <a:p>
            <a:r>
              <a:rPr lang="zh-CN" altLang="en-US" dirty="0" smtClean="0">
                <a:latin typeface="微软雅黑" panose="020B0503020204020204" pitchFamily="34" charset="-122"/>
                <a:ea typeface="微软雅黑" panose="020B0503020204020204" pitchFamily="34" charset="-122"/>
              </a:rPr>
              <a:t>缓存</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未命中</a:t>
            </a:r>
            <a:endParaRPr lang="zh-CN" altLang="en-US" dirty="0">
              <a:latin typeface="微软雅黑" panose="020B0503020204020204" pitchFamily="34" charset="-122"/>
              <a:ea typeface="微软雅黑" panose="020B0503020204020204" pitchFamily="34" charset="-122"/>
            </a:endParaRPr>
          </a:p>
        </p:txBody>
      </p:sp>
      <p:sp>
        <p:nvSpPr>
          <p:cNvPr id="42" name="标题 1"/>
          <p:cNvSpPr txBox="1"/>
          <p:nvPr/>
        </p:nvSpPr>
        <p:spPr>
          <a:xfrm>
            <a:off x="5543966" y="5278413"/>
            <a:ext cx="4530475" cy="668577"/>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1800" dirty="0">
                <a:solidFill>
                  <a:schemeClr val="tx1"/>
                </a:solidFill>
                <a:latin typeface="微软雅黑" panose="020B0503020204020204" pitchFamily="34" charset="-122"/>
                <a:ea typeface="微软雅黑" panose="020B0503020204020204" pitchFamily="34" charset="-122"/>
              </a:rPr>
              <a:t>在</a:t>
            </a:r>
            <a:r>
              <a:rPr lang="zh-CN" altLang="en-US" sz="1800" dirty="0" smtClean="0">
                <a:solidFill>
                  <a:schemeClr val="tx1"/>
                </a:solidFill>
                <a:latin typeface="微软雅黑" panose="020B0503020204020204" pitchFamily="34" charset="-122"/>
                <a:ea typeface="微软雅黑" panose="020B0503020204020204" pitchFamily="34" charset="-122"/>
              </a:rPr>
              <a:t>匹配</a:t>
            </a:r>
            <a:r>
              <a:rPr lang="zh-CN" altLang="en-US" sz="1800" dirty="0">
                <a:solidFill>
                  <a:schemeClr val="tx1"/>
                </a:solidFill>
                <a:latin typeface="微软雅黑" panose="020B0503020204020204" pitchFamily="34" charset="-122"/>
                <a:ea typeface="微软雅黑" panose="020B0503020204020204" pitchFamily="34" charset="-122"/>
              </a:rPr>
              <a:t>的</a:t>
            </a:r>
            <a:r>
              <a:rPr lang="en-US" altLang="zh-CN" sz="1800" b="1" dirty="0" smtClean="0">
                <a:solidFill>
                  <a:schemeClr val="tx1"/>
                </a:solidFill>
                <a:latin typeface="微软雅黑" panose="020B0503020204020204" pitchFamily="34" charset="-122"/>
                <a:ea typeface="微软雅黑" panose="020B0503020204020204" pitchFamily="34" charset="-122"/>
              </a:rPr>
              <a:t>super-entry</a:t>
            </a:r>
            <a:r>
              <a:rPr lang="zh-CN" altLang="en-US" sz="1800" dirty="0" smtClean="0">
                <a:solidFill>
                  <a:schemeClr val="tx1"/>
                </a:solidFill>
                <a:latin typeface="微软雅黑" panose="020B0503020204020204" pitchFamily="34" charset="-122"/>
                <a:ea typeface="微软雅黑" panose="020B0503020204020204" pitchFamily="34" charset="-122"/>
              </a:rPr>
              <a:t>下查找匹配的</a:t>
            </a:r>
            <a:r>
              <a:rPr lang="en-US" altLang="zh-CN" sz="1800" b="1" dirty="0" smtClean="0">
                <a:solidFill>
                  <a:schemeClr val="tx1"/>
                </a:solidFill>
                <a:latin typeface="微软雅黑" panose="020B0503020204020204" pitchFamily="34" charset="-122"/>
                <a:ea typeface="微软雅黑" panose="020B0503020204020204" pitchFamily="34" charset="-122"/>
              </a:rPr>
              <a:t>entry</a:t>
            </a:r>
            <a:r>
              <a:rPr lang="zh-CN" altLang="en-US" sz="1800" dirty="0" smtClean="0">
                <a:solidFill>
                  <a:schemeClr val="tx1"/>
                </a:solidFill>
                <a:latin typeface="微软雅黑" panose="020B0503020204020204" pitchFamily="34" charset="-122"/>
                <a:ea typeface="微软雅黑" panose="020B0503020204020204" pitchFamily="34" charset="-122"/>
              </a:rPr>
              <a:t>（可能不再是前一步骤中最新的</a:t>
            </a:r>
            <a:r>
              <a:rPr lang="en-US" altLang="zh-CN" sz="1800" b="1" dirty="0" smtClean="0">
                <a:solidFill>
                  <a:schemeClr val="tx1"/>
                </a:solidFill>
                <a:latin typeface="微软雅黑" panose="020B0503020204020204" pitchFamily="34" charset="-122"/>
                <a:ea typeface="微软雅黑" panose="020B0503020204020204" pitchFamily="34" charset="-122"/>
              </a:rPr>
              <a:t>entry</a:t>
            </a:r>
            <a:r>
              <a:rPr lang="zh-CN" altLang="en-US" sz="1800" dirty="0" smtClean="0">
                <a:solidFill>
                  <a:schemeClr val="tx1"/>
                </a:solidFill>
                <a:latin typeface="微软雅黑" panose="020B0503020204020204" pitchFamily="34" charset="-122"/>
                <a:ea typeface="微软雅黑" panose="020B0503020204020204" pitchFamily="34" charset="-122"/>
              </a:rPr>
              <a:t>）</a:t>
            </a:r>
            <a:endParaRPr lang="zh-CN" altLang="en-US" sz="1800" dirty="0">
              <a:solidFill>
                <a:schemeClr val="tx1"/>
              </a:solidFill>
              <a:latin typeface="微软雅黑" panose="020B0503020204020204" pitchFamily="34" charset="-122"/>
              <a:ea typeface="微软雅黑" panose="020B0503020204020204" pitchFamily="34" charset="-122"/>
            </a:endParaRPr>
          </a:p>
          <a:p>
            <a:endParaRPr lang="en-US" altLang="zh-CN" sz="1800" b="1" dirty="0">
              <a:solidFill>
                <a:schemeClr val="tx1"/>
              </a:solidFill>
              <a:latin typeface="微软雅黑" panose="020B0503020204020204" pitchFamily="34" charset="-122"/>
              <a:ea typeface="微软雅黑" panose="020B0503020204020204" pitchFamily="34" charset="-122"/>
            </a:endParaRPr>
          </a:p>
          <a:p>
            <a:endParaRPr lang="en-US" altLang="zh-CN" sz="1800" b="1" dirty="0">
              <a:solidFill>
                <a:schemeClr val="tx1"/>
              </a:solidFill>
              <a:latin typeface="微软雅黑" panose="020B0503020204020204" pitchFamily="34" charset="-122"/>
              <a:ea typeface="微软雅黑" panose="020B0503020204020204" pitchFamily="34" charset="-122"/>
            </a:endParaRPr>
          </a:p>
        </p:txBody>
      </p:sp>
      <p:cxnSp>
        <p:nvCxnSpPr>
          <p:cNvPr id="43" name="直接箭头连接符 42"/>
          <p:cNvCxnSpPr/>
          <p:nvPr/>
        </p:nvCxnSpPr>
        <p:spPr>
          <a:xfrm>
            <a:off x="6396335" y="5914729"/>
            <a:ext cx="0" cy="54222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4" name="文本框 43"/>
          <p:cNvSpPr txBox="1"/>
          <p:nvPr/>
        </p:nvSpPr>
        <p:spPr>
          <a:xfrm>
            <a:off x="6396335" y="5902952"/>
            <a:ext cx="461665" cy="553998"/>
          </a:xfrm>
          <a:prstGeom prst="rect">
            <a:avLst/>
          </a:prstGeom>
          <a:noFill/>
        </p:spPr>
        <p:txBody>
          <a:bodyPr vert="eaVert" wrap="none" rtlCol="0">
            <a:spAutoFit/>
          </a:bodyPr>
          <a:lstStyle/>
          <a:p>
            <a:r>
              <a:rPr lang="zh-CN" altLang="en-US" dirty="0" smtClean="0">
                <a:latin typeface="微软雅黑" panose="020B0503020204020204" pitchFamily="34" charset="-122"/>
                <a:ea typeface="微软雅黑" panose="020B0503020204020204" pitchFamily="34" charset="-122"/>
              </a:rPr>
              <a:t>匹配</a:t>
            </a:r>
            <a:endParaRPr lang="zh-CN" altLang="en-US" dirty="0">
              <a:latin typeface="微软雅黑" panose="020B0503020204020204" pitchFamily="34" charset="-122"/>
              <a:ea typeface="微软雅黑" panose="020B0503020204020204" pitchFamily="34" charset="-122"/>
            </a:endParaRPr>
          </a:p>
        </p:txBody>
      </p:sp>
      <p:sp>
        <p:nvSpPr>
          <p:cNvPr id="45" name="标题 1"/>
          <p:cNvSpPr txBox="1"/>
          <p:nvPr/>
        </p:nvSpPr>
        <p:spPr>
          <a:xfrm>
            <a:off x="5624365" y="6442423"/>
            <a:ext cx="5912260" cy="42887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1800" dirty="0">
                <a:solidFill>
                  <a:schemeClr val="tx1"/>
                </a:solidFill>
                <a:latin typeface="微软雅黑" panose="020B0503020204020204" pitchFamily="34" charset="-122"/>
                <a:ea typeface="微软雅黑" panose="020B0503020204020204" pitchFamily="34" charset="-122"/>
              </a:rPr>
              <a:t>创建活动流并将其从</a:t>
            </a:r>
            <a:r>
              <a:rPr lang="en-US" altLang="zh-CN" sz="1800" b="1" dirty="0">
                <a:solidFill>
                  <a:schemeClr val="tx1"/>
                </a:solidFill>
                <a:latin typeface="微软雅黑" panose="020B0503020204020204" pitchFamily="34" charset="-122"/>
                <a:ea typeface="微软雅黑" panose="020B0503020204020204" pitchFamily="34" charset="-122"/>
              </a:rPr>
              <a:t>HT</a:t>
            </a:r>
            <a:r>
              <a:rPr lang="zh-CN" altLang="en-US" sz="1800" dirty="0">
                <a:solidFill>
                  <a:schemeClr val="tx1"/>
                </a:solidFill>
                <a:latin typeface="微软雅黑" panose="020B0503020204020204" pitchFamily="34" charset="-122"/>
                <a:ea typeface="微软雅黑" panose="020B0503020204020204" pitchFamily="34" charset="-122"/>
              </a:rPr>
              <a:t>表中写入</a:t>
            </a:r>
            <a:r>
              <a:rPr lang="en-US" altLang="zh-CN" sz="1800" b="1" dirty="0" err="1">
                <a:solidFill>
                  <a:schemeClr val="tx1"/>
                </a:solidFill>
                <a:latin typeface="微软雅黑" panose="020B0503020204020204" pitchFamily="34" charset="-122"/>
                <a:ea typeface="微软雅黑" panose="020B0503020204020204" pitchFamily="34" charset="-122"/>
              </a:rPr>
              <a:t>PointBuf</a:t>
            </a:r>
            <a:r>
              <a:rPr lang="zh-CN" altLang="en-US" sz="1800" dirty="0">
                <a:solidFill>
                  <a:schemeClr val="tx1"/>
                </a:solidFill>
                <a:latin typeface="微软雅黑" panose="020B0503020204020204" pitchFamily="34" charset="-122"/>
                <a:ea typeface="微软雅黑" panose="020B0503020204020204" pitchFamily="34" charset="-122"/>
              </a:rPr>
              <a:t>中进行预取</a:t>
            </a:r>
          </a:p>
        </p:txBody>
      </p:sp>
      <p:sp>
        <p:nvSpPr>
          <p:cNvPr id="46" name="标题 1"/>
          <p:cNvSpPr txBox="1"/>
          <p:nvPr/>
        </p:nvSpPr>
        <p:spPr>
          <a:xfrm>
            <a:off x="9938053" y="5220225"/>
            <a:ext cx="3197143" cy="42887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1800" dirty="0" smtClean="0">
                <a:solidFill>
                  <a:schemeClr val="tx1"/>
                </a:solidFill>
                <a:latin typeface="微软雅黑" panose="020B0503020204020204" pitchFamily="34" charset="-122"/>
                <a:ea typeface="微软雅黑" panose="020B0503020204020204" pitchFamily="34" charset="-122"/>
              </a:rPr>
              <a:t>无匹配</a:t>
            </a:r>
            <a:endParaRPr lang="zh-CN" altLang="en-US" sz="1800" dirty="0">
              <a:solidFill>
                <a:schemeClr val="tx1"/>
              </a:solidFill>
              <a:latin typeface="微软雅黑" panose="020B0503020204020204" pitchFamily="34" charset="-122"/>
              <a:ea typeface="微软雅黑" panose="020B0503020204020204" pitchFamily="34" charset="-122"/>
            </a:endParaRPr>
          </a:p>
        </p:txBody>
      </p:sp>
      <p:cxnSp>
        <p:nvCxnSpPr>
          <p:cNvPr id="48" name="直接连接符 47"/>
          <p:cNvCxnSpPr/>
          <p:nvPr/>
        </p:nvCxnSpPr>
        <p:spPr>
          <a:xfrm>
            <a:off x="9940435" y="5649097"/>
            <a:ext cx="207510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1" name="直接连接符 50"/>
          <p:cNvCxnSpPr/>
          <p:nvPr/>
        </p:nvCxnSpPr>
        <p:spPr>
          <a:xfrm flipH="1" flipV="1">
            <a:off x="11983453" y="1649523"/>
            <a:ext cx="16042" cy="3999574"/>
          </a:xfrm>
          <a:prstGeom prst="line">
            <a:avLst/>
          </a:prstGeom>
          <a:ln w="28575"/>
        </p:spPr>
        <p:style>
          <a:lnRef idx="1">
            <a:schemeClr val="dk1"/>
          </a:lnRef>
          <a:fillRef idx="0">
            <a:schemeClr val="dk1"/>
          </a:fillRef>
          <a:effectRef idx="0">
            <a:schemeClr val="dk1"/>
          </a:effectRef>
          <a:fontRef idx="minor">
            <a:schemeClr val="tx1"/>
          </a:fontRef>
        </p:style>
      </p:cxnSp>
      <p:cxnSp>
        <p:nvCxnSpPr>
          <p:cNvPr id="53" name="直接箭头连接符 52"/>
          <p:cNvCxnSpPr/>
          <p:nvPr/>
        </p:nvCxnSpPr>
        <p:spPr>
          <a:xfrm flipH="1">
            <a:off x="7401787" y="1649523"/>
            <a:ext cx="458295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4" name="线形标注 2 53"/>
          <p:cNvSpPr/>
          <p:nvPr/>
        </p:nvSpPr>
        <p:spPr>
          <a:xfrm>
            <a:off x="9375425" y="2658727"/>
            <a:ext cx="2439960" cy="542220"/>
          </a:xfrm>
          <a:prstGeom prst="borderCallout2">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pitchFamily="34" charset="-122"/>
                <a:ea typeface="微软雅黑" panose="020B0503020204020204" pitchFamily="34" charset="-122"/>
              </a:rPr>
              <a:t>单个未命中地址仅预取其后的一个</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6" name="线形标注 2 55"/>
          <p:cNvSpPr/>
          <p:nvPr/>
        </p:nvSpPr>
        <p:spPr>
          <a:xfrm>
            <a:off x="8697176" y="5902952"/>
            <a:ext cx="2654701" cy="495433"/>
          </a:xfrm>
          <a:prstGeom prst="borderCallout2">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pitchFamily="34" charset="-122"/>
                <a:ea typeface="微软雅黑" panose="020B0503020204020204" pitchFamily="34" charset="-122"/>
              </a:rPr>
              <a:t>两个未命中地址预取后续匹配预取流</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Domino – </a:t>
            </a:r>
            <a:r>
              <a:rPr lang="zh-CN" altLang="en-US" dirty="0" smtClean="0">
                <a:latin typeface="微软雅黑" panose="020B0503020204020204" pitchFamily="34" charset="-122"/>
                <a:ea typeface="微软雅黑" panose="020B0503020204020204" pitchFamily="34" charset="-122"/>
              </a:rPr>
              <a:t>统计更新</a:t>
            </a:r>
            <a:endParaRPr lang="zh-CN" altLang="en-US" dirty="0">
              <a:latin typeface="微软雅黑" panose="020B0503020204020204" pitchFamily="34" charset="-122"/>
              <a:ea typeface="微软雅黑" panose="020B0503020204020204" pitchFamily="34" charset="-122"/>
            </a:endParaRPr>
          </a:p>
        </p:txBody>
      </p:sp>
      <p:pic>
        <p:nvPicPr>
          <p:cNvPr id="8" name="内容占位符 7" descr="屏幕剪辑"/>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4044" y="1438694"/>
            <a:ext cx="5292680" cy="2892675"/>
          </a:xfrm>
        </p:spPr>
      </p:pic>
      <p:sp>
        <p:nvSpPr>
          <p:cNvPr id="10" name="标题 1"/>
          <p:cNvSpPr txBox="1"/>
          <p:nvPr/>
        </p:nvSpPr>
        <p:spPr>
          <a:xfrm>
            <a:off x="690245" y="4429338"/>
            <a:ext cx="4495634" cy="428872"/>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50000"/>
              </a:lnSpc>
            </a:pPr>
            <a:r>
              <a:rPr lang="zh-CN" altLang="en-US" sz="1800" dirty="0">
                <a:latin typeface="微软雅黑" panose="020B0503020204020204" pitchFamily="34" charset="-122"/>
                <a:ea typeface="微软雅黑" panose="020B0503020204020204" pitchFamily="34" charset="-122"/>
              </a:rPr>
              <a:t>触发</a:t>
            </a:r>
            <a:r>
              <a:rPr lang="zh-CN" altLang="en-US" sz="1800" dirty="0" smtClean="0">
                <a:latin typeface="微软雅黑" panose="020B0503020204020204" pitchFamily="34" charset="-122"/>
                <a:ea typeface="微软雅黑" panose="020B0503020204020204" pitchFamily="34" charset="-122"/>
              </a:rPr>
              <a:t>事件：</a:t>
            </a:r>
            <a:r>
              <a:rPr lang="en-US" altLang="zh-CN" sz="1800" dirty="0" smtClean="0">
                <a:latin typeface="微软雅黑" panose="020B0503020204020204" pitchFamily="34" charset="-122"/>
                <a:ea typeface="微软雅黑" panose="020B0503020204020204" pitchFamily="34" charset="-122"/>
              </a:rPr>
              <a:t>1. </a:t>
            </a:r>
            <a:r>
              <a:rPr lang="zh-CN" altLang="en-US" sz="1800" dirty="0" smtClean="0">
                <a:latin typeface="微软雅黑" panose="020B0503020204020204" pitchFamily="34" charset="-122"/>
                <a:ea typeface="微软雅黑" panose="020B0503020204020204" pitchFamily="34" charset="-122"/>
              </a:rPr>
              <a:t>预取命中     </a:t>
            </a:r>
            <a:r>
              <a:rPr lang="en-US" altLang="zh-CN" sz="1800" dirty="0" smtClean="0">
                <a:latin typeface="微软雅黑" panose="020B0503020204020204" pitchFamily="34" charset="-122"/>
                <a:ea typeface="微软雅黑" panose="020B0503020204020204" pitchFamily="34" charset="-122"/>
              </a:rPr>
              <a:t>2.</a:t>
            </a:r>
            <a:r>
              <a:rPr lang="zh-CN" altLang="en-US" sz="1800" dirty="0">
                <a:latin typeface="微软雅黑" panose="020B0503020204020204" pitchFamily="34" charset="-122"/>
                <a:ea typeface="微软雅黑" panose="020B0503020204020204" pitchFamily="34" charset="-122"/>
              </a:rPr>
              <a:t>缓存</a:t>
            </a:r>
            <a:r>
              <a:rPr lang="zh-CN" altLang="en-US" sz="1800" dirty="0" smtClean="0">
                <a:latin typeface="微软雅黑" panose="020B0503020204020204" pitchFamily="34" charset="-122"/>
                <a:ea typeface="微软雅黑" panose="020B0503020204020204" pitchFamily="34" charset="-122"/>
              </a:rPr>
              <a:t>未命中</a:t>
            </a:r>
            <a:endParaRPr lang="en-US" altLang="zh-CN" sz="1800" dirty="0" smtClean="0">
              <a:latin typeface="微软雅黑" panose="020B0503020204020204" pitchFamily="34" charset="-122"/>
              <a:ea typeface="微软雅黑" panose="020B0503020204020204" pitchFamily="34" charset="-122"/>
            </a:endParaRPr>
          </a:p>
          <a:p>
            <a:pPr>
              <a:lnSpc>
                <a:spcPct val="150000"/>
              </a:lnSpc>
            </a:pPr>
            <a:r>
              <a:rPr lang="en-US" altLang="zh-CN" sz="1800" b="1" dirty="0">
                <a:solidFill>
                  <a:schemeClr val="tx1"/>
                </a:solidFill>
                <a:latin typeface="微软雅黑" panose="020B0503020204020204" pitchFamily="34" charset="-122"/>
                <a:ea typeface="微软雅黑" panose="020B0503020204020204" pitchFamily="34" charset="-122"/>
              </a:rPr>
              <a:t>①</a:t>
            </a:r>
            <a:r>
              <a:rPr lang="en-US" altLang="zh-CN" sz="1800" b="1" dirty="0" err="1">
                <a:solidFill>
                  <a:schemeClr val="tx1"/>
                </a:solidFill>
              </a:rPr>
              <a:t>LogMiss</a:t>
            </a:r>
            <a:r>
              <a:rPr lang="zh-CN" altLang="en-US" sz="1800" b="1" dirty="0">
                <a:solidFill>
                  <a:schemeClr val="tx1"/>
                </a:solidFill>
                <a:latin typeface="微软雅黑" panose="020B0503020204020204" pitchFamily="34" charset="-122"/>
                <a:ea typeface="微软雅黑" panose="020B0503020204020204" pitchFamily="34" charset="-122"/>
              </a:rPr>
              <a:t>：记录触发事件的序列；</a:t>
            </a:r>
          </a:p>
          <a:p>
            <a:pPr>
              <a:lnSpc>
                <a:spcPct val="150000"/>
              </a:lnSpc>
            </a:pPr>
            <a:r>
              <a:rPr lang="zh-CN" altLang="en-US" sz="1800" b="1" dirty="0">
                <a:solidFill>
                  <a:schemeClr val="tx1"/>
                </a:solidFill>
                <a:latin typeface="微软雅黑" panose="020B0503020204020204" pitchFamily="34" charset="-122"/>
                <a:ea typeface="微软雅黑" panose="020B0503020204020204" pitchFamily="34" charset="-122"/>
              </a:rPr>
              <a:t>②</a:t>
            </a:r>
            <a:r>
              <a:rPr lang="en-US" altLang="zh-CN" sz="1800" b="1" dirty="0" err="1">
                <a:solidFill>
                  <a:schemeClr val="tx1"/>
                </a:solidFill>
              </a:rPr>
              <a:t>FetchBuf</a:t>
            </a:r>
            <a:r>
              <a:rPr lang="zh-CN" altLang="en-US" sz="1800" b="1" dirty="0">
                <a:solidFill>
                  <a:schemeClr val="tx1"/>
                </a:solidFill>
                <a:latin typeface="微软雅黑" panose="020B0503020204020204" pitchFamily="34" charset="-122"/>
                <a:ea typeface="微软雅黑" panose="020B0503020204020204" pitchFamily="34" charset="-122"/>
              </a:rPr>
              <a:t>：更新时存储</a:t>
            </a:r>
            <a:r>
              <a:rPr lang="en-US" altLang="zh-CN" sz="1800" b="1" dirty="0">
                <a:solidFill>
                  <a:schemeClr val="tx1"/>
                </a:solidFill>
                <a:latin typeface="微软雅黑" panose="020B0503020204020204" pitchFamily="34" charset="-122"/>
                <a:ea typeface="微软雅黑" panose="020B0503020204020204" pitchFamily="34" charset="-122"/>
              </a:rPr>
              <a:t>EIT</a:t>
            </a:r>
            <a:r>
              <a:rPr lang="zh-CN" altLang="en-US" sz="1800" b="1" dirty="0">
                <a:solidFill>
                  <a:schemeClr val="tx1"/>
                </a:solidFill>
                <a:latin typeface="微软雅黑" panose="020B0503020204020204" pitchFamily="34" charset="-122"/>
                <a:ea typeface="微软雅黑" panose="020B0503020204020204" pitchFamily="34" charset="-122"/>
              </a:rPr>
              <a:t>表的某一行；</a:t>
            </a:r>
          </a:p>
          <a:p>
            <a:pPr>
              <a:lnSpc>
                <a:spcPct val="150000"/>
              </a:lnSpc>
            </a:pPr>
            <a:r>
              <a:rPr lang="zh-CN" altLang="en-US" sz="1800" dirty="0">
                <a:latin typeface="微软雅黑" panose="020B0503020204020204" pitchFamily="34" charset="-122"/>
                <a:ea typeface="微软雅黑" panose="020B0503020204020204" pitchFamily="34" charset="-122"/>
              </a:rPr>
              <a:t>③</a:t>
            </a:r>
            <a:r>
              <a:rPr lang="en-US" altLang="zh-CN" sz="1800" dirty="0" err="1"/>
              <a:t>Perfetch</a:t>
            </a:r>
            <a:r>
              <a:rPr lang="en-US" altLang="zh-CN" sz="1800" dirty="0"/>
              <a:t> Buffer</a:t>
            </a:r>
            <a:r>
              <a:rPr lang="zh-CN" altLang="en-US" sz="1800" dirty="0">
                <a:latin typeface="微软雅黑" panose="020B0503020204020204" pitchFamily="34" charset="-122"/>
                <a:ea typeface="微软雅黑" panose="020B0503020204020204" pitchFamily="34" charset="-122"/>
              </a:rPr>
              <a:t>：存有预取缓冲块；</a:t>
            </a:r>
          </a:p>
          <a:p>
            <a:pPr>
              <a:lnSpc>
                <a:spcPct val="150000"/>
              </a:lnSpc>
            </a:pPr>
            <a:r>
              <a:rPr lang="zh-CN" altLang="en-US" sz="1800" dirty="0">
                <a:latin typeface="微软雅黑" panose="020B0503020204020204" pitchFamily="34" charset="-122"/>
                <a:ea typeface="微软雅黑" panose="020B0503020204020204" pitchFamily="34" charset="-122"/>
              </a:rPr>
              <a:t>④</a:t>
            </a:r>
            <a:r>
              <a:rPr lang="en-US" altLang="zh-CN" sz="1800" dirty="0" err="1"/>
              <a:t>PointBuf</a:t>
            </a:r>
            <a:r>
              <a:rPr lang="zh-CN" altLang="en-US" sz="1800" dirty="0">
                <a:latin typeface="微软雅黑" panose="020B0503020204020204" pitchFamily="34" charset="-122"/>
                <a:ea typeface="微软雅黑" panose="020B0503020204020204" pitchFamily="34" charset="-122"/>
              </a:rPr>
              <a:t>：存有活动流的地址序列。</a:t>
            </a:r>
          </a:p>
          <a:p>
            <a:endParaRPr lang="zh-CN" altLang="en-US" sz="1800" dirty="0">
              <a:latin typeface="微软雅黑" panose="020B0503020204020204" pitchFamily="34" charset="-122"/>
              <a:ea typeface="微软雅黑" panose="020B0503020204020204" pitchFamily="34" charset="-122"/>
            </a:endParaRPr>
          </a:p>
        </p:txBody>
      </p:sp>
      <p:sp>
        <p:nvSpPr>
          <p:cNvPr id="11" name="标题 1"/>
          <p:cNvSpPr txBox="1"/>
          <p:nvPr/>
        </p:nvSpPr>
        <p:spPr>
          <a:xfrm>
            <a:off x="7086767" y="4"/>
            <a:ext cx="3197143" cy="42887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1800" dirty="0" smtClean="0">
                <a:solidFill>
                  <a:schemeClr val="tx1"/>
                </a:solidFill>
                <a:latin typeface="微软雅黑" panose="020B0503020204020204" pitchFamily="34" charset="-122"/>
                <a:ea typeface="微软雅黑" panose="020B0503020204020204" pitchFamily="34" charset="-122"/>
              </a:rPr>
              <a:t>发生触发事件</a:t>
            </a:r>
            <a:endParaRPr lang="zh-CN" altLang="en-US" sz="1800" dirty="0">
              <a:solidFill>
                <a:schemeClr val="tx1"/>
              </a:solidFill>
              <a:latin typeface="微软雅黑" panose="020B0503020204020204" pitchFamily="34" charset="-122"/>
              <a:ea typeface="微软雅黑" panose="020B0503020204020204" pitchFamily="34" charset="-122"/>
            </a:endParaRPr>
          </a:p>
        </p:txBody>
      </p:sp>
      <p:sp>
        <p:nvSpPr>
          <p:cNvPr id="20" name="标题 1"/>
          <p:cNvSpPr txBox="1"/>
          <p:nvPr/>
        </p:nvSpPr>
        <p:spPr>
          <a:xfrm>
            <a:off x="5624365" y="842654"/>
            <a:ext cx="5364398" cy="428872"/>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1800" dirty="0" smtClean="0">
                <a:solidFill>
                  <a:schemeClr val="tx1"/>
                </a:solidFill>
                <a:latin typeface="微软雅黑" panose="020B0503020204020204" pitchFamily="34" charset="-122"/>
                <a:ea typeface="微软雅黑" panose="020B0503020204020204" pitchFamily="34" charset="-122"/>
              </a:rPr>
              <a:t>未命中地址</a:t>
            </a:r>
            <a:r>
              <a:rPr lang="zh-CN" altLang="en-US" sz="1800" dirty="0">
                <a:solidFill>
                  <a:schemeClr val="tx1"/>
                </a:solidFill>
                <a:latin typeface="微软雅黑" panose="020B0503020204020204" pitchFamily="34" charset="-122"/>
                <a:ea typeface="微软雅黑" panose="020B0503020204020204" pitchFamily="34" charset="-122"/>
              </a:rPr>
              <a:t>存入</a:t>
            </a:r>
            <a:r>
              <a:rPr lang="en-US" altLang="zh-CN" sz="1800" b="1" dirty="0" err="1">
                <a:solidFill>
                  <a:schemeClr val="tx1"/>
                </a:solidFill>
              </a:rPr>
              <a:t>LogMiss</a:t>
            </a:r>
            <a:r>
              <a:rPr lang="zh-CN" altLang="en-US" sz="1800" dirty="0" smtClean="0">
                <a:solidFill>
                  <a:schemeClr val="tx1"/>
                </a:solidFill>
                <a:latin typeface="微软雅黑" panose="020B0503020204020204" pitchFamily="34" charset="-122"/>
                <a:ea typeface="微软雅黑" panose="020B0503020204020204" pitchFamily="34" charset="-122"/>
              </a:rPr>
              <a:t>（</a:t>
            </a:r>
            <a:r>
              <a:rPr lang="zh-CN" altLang="en-US" sz="1800" dirty="0">
                <a:solidFill>
                  <a:schemeClr val="tx1"/>
                </a:solidFill>
                <a:latin typeface="微软雅黑" panose="020B0503020204020204" pitchFamily="34" charset="-122"/>
                <a:ea typeface="微软雅黑" panose="020B0503020204020204" pitchFamily="34" charset="-122"/>
              </a:rPr>
              <a:t>大小为两个缓冲</a:t>
            </a:r>
            <a:r>
              <a:rPr lang="zh-CN" altLang="en-US" sz="1800" dirty="0" smtClean="0">
                <a:solidFill>
                  <a:schemeClr val="tx1"/>
                </a:solidFill>
                <a:latin typeface="微软雅黑" panose="020B0503020204020204" pitchFamily="34" charset="-122"/>
                <a:ea typeface="微软雅黑" panose="020B0503020204020204" pitchFamily="34" charset="-122"/>
              </a:rPr>
              <a:t>块）</a:t>
            </a:r>
            <a:endParaRPr lang="en-US" altLang="zh-CN" sz="1800" dirty="0">
              <a:solidFill>
                <a:schemeClr val="tx1"/>
              </a:solidFill>
              <a:latin typeface="微软雅黑" panose="020B0503020204020204" pitchFamily="34" charset="-122"/>
              <a:ea typeface="微软雅黑" panose="020B0503020204020204" pitchFamily="34" charset="-122"/>
            </a:endParaRPr>
          </a:p>
          <a:p>
            <a:endParaRPr lang="zh-CN" altLang="en-US" sz="1800" dirty="0">
              <a:solidFill>
                <a:schemeClr val="tx1"/>
              </a:solidFill>
              <a:latin typeface="微软雅黑" panose="020B0503020204020204" pitchFamily="34" charset="-122"/>
              <a:ea typeface="微软雅黑" panose="020B0503020204020204" pitchFamily="34" charset="-122"/>
            </a:endParaRPr>
          </a:p>
        </p:txBody>
      </p:sp>
      <p:sp>
        <p:nvSpPr>
          <p:cNvPr id="21" name="标题 1"/>
          <p:cNvSpPr txBox="1"/>
          <p:nvPr/>
        </p:nvSpPr>
        <p:spPr>
          <a:xfrm>
            <a:off x="5624365" y="2015334"/>
            <a:ext cx="4914024" cy="38255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1800" dirty="0">
                <a:solidFill>
                  <a:schemeClr val="tx1"/>
                </a:solidFill>
                <a:latin typeface="微软雅黑" panose="020B0503020204020204" pitchFamily="34" charset="-122"/>
                <a:ea typeface="微软雅黑" panose="020B0503020204020204" pitchFamily="34" charset="-122"/>
              </a:rPr>
              <a:t>统一将</a:t>
            </a:r>
            <a:r>
              <a:rPr lang="zh-CN" altLang="en-US" sz="1800" dirty="0" smtClean="0">
                <a:solidFill>
                  <a:schemeClr val="tx1"/>
                </a:solidFill>
                <a:latin typeface="微软雅黑" panose="020B0503020204020204" pitchFamily="34" charset="-122"/>
                <a:ea typeface="微软雅黑" panose="020B0503020204020204" pitchFamily="34" charset="-122"/>
              </a:rPr>
              <a:t>一系列（</a:t>
            </a:r>
            <a:r>
              <a:rPr lang="en-US" altLang="zh-CN" sz="1800" dirty="0" smtClean="0">
                <a:solidFill>
                  <a:schemeClr val="tx1"/>
                </a:solidFill>
                <a:latin typeface="微软雅黑" panose="020B0503020204020204" pitchFamily="34" charset="-122"/>
                <a:ea typeface="微软雅黑" panose="020B0503020204020204" pitchFamily="34" charset="-122"/>
              </a:rPr>
              <a:t>N</a:t>
            </a:r>
            <a:r>
              <a:rPr lang="zh-CN" altLang="en-US" sz="1800" dirty="0" smtClean="0">
                <a:solidFill>
                  <a:schemeClr val="tx1"/>
                </a:solidFill>
                <a:latin typeface="微软雅黑" panose="020B0503020204020204" pitchFamily="34" charset="-122"/>
                <a:ea typeface="微软雅黑" panose="020B0503020204020204" pitchFamily="34" charset="-122"/>
              </a:rPr>
              <a:t>个）未</a:t>
            </a:r>
            <a:r>
              <a:rPr lang="zh-CN" altLang="en-US" sz="1800" dirty="0">
                <a:solidFill>
                  <a:schemeClr val="tx1"/>
                </a:solidFill>
                <a:latin typeface="微软雅黑" panose="020B0503020204020204" pitchFamily="34" charset="-122"/>
                <a:ea typeface="微软雅黑" panose="020B0503020204020204" pitchFamily="34" charset="-122"/>
              </a:rPr>
              <a:t>命中地址写入</a:t>
            </a:r>
            <a:r>
              <a:rPr lang="en-US" altLang="zh-CN" sz="1800" b="1" dirty="0">
                <a:solidFill>
                  <a:schemeClr val="tx1"/>
                </a:solidFill>
              </a:rPr>
              <a:t>HT</a:t>
            </a:r>
            <a:r>
              <a:rPr lang="zh-CN" altLang="en-US" sz="1800" dirty="0">
                <a:solidFill>
                  <a:schemeClr val="tx1"/>
                </a:solidFill>
                <a:latin typeface="微软雅黑" panose="020B0503020204020204" pitchFamily="34" charset="-122"/>
                <a:ea typeface="微软雅黑" panose="020B0503020204020204" pitchFamily="34" charset="-122"/>
              </a:rPr>
              <a:t>表中</a:t>
            </a:r>
          </a:p>
        </p:txBody>
      </p:sp>
      <p:cxnSp>
        <p:nvCxnSpPr>
          <p:cNvPr id="23" name="直接箭头连接符 22"/>
          <p:cNvCxnSpPr/>
          <p:nvPr/>
        </p:nvCxnSpPr>
        <p:spPr>
          <a:xfrm>
            <a:off x="7761810" y="1274950"/>
            <a:ext cx="0" cy="77506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1" name="直接箭头连接符 30"/>
          <p:cNvCxnSpPr/>
          <p:nvPr/>
        </p:nvCxnSpPr>
        <p:spPr>
          <a:xfrm>
            <a:off x="7761810" y="2402803"/>
            <a:ext cx="0" cy="38852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4" name="标题 1"/>
          <p:cNvSpPr txBox="1"/>
          <p:nvPr/>
        </p:nvSpPr>
        <p:spPr>
          <a:xfrm>
            <a:off x="7152653" y="2816357"/>
            <a:ext cx="1248401" cy="35744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1800" dirty="0">
                <a:solidFill>
                  <a:schemeClr val="tx1"/>
                </a:solidFill>
                <a:latin typeface="微软雅黑" panose="020B0503020204020204" pitchFamily="34" charset="-122"/>
                <a:ea typeface="微软雅黑" panose="020B0503020204020204" pitchFamily="34" charset="-122"/>
              </a:rPr>
              <a:t>更新</a:t>
            </a:r>
            <a:r>
              <a:rPr lang="en-US" altLang="zh-CN" sz="1800" b="1" dirty="0">
                <a:solidFill>
                  <a:schemeClr val="tx1"/>
                </a:solidFill>
              </a:rPr>
              <a:t>EIT</a:t>
            </a:r>
            <a:r>
              <a:rPr lang="zh-CN" altLang="en-US" sz="1800" dirty="0">
                <a:solidFill>
                  <a:schemeClr val="tx1"/>
                </a:solidFill>
                <a:latin typeface="微软雅黑" panose="020B0503020204020204" pitchFamily="34" charset="-122"/>
                <a:ea typeface="微软雅黑" panose="020B0503020204020204" pitchFamily="34" charset="-122"/>
              </a:rPr>
              <a:t>表</a:t>
            </a:r>
            <a:endParaRPr lang="en-US" altLang="zh-CN" sz="1800" dirty="0">
              <a:solidFill>
                <a:schemeClr val="tx1"/>
              </a:solidFill>
              <a:latin typeface="微软雅黑" panose="020B0503020204020204" pitchFamily="34" charset="-122"/>
              <a:ea typeface="微软雅黑" panose="020B0503020204020204" pitchFamily="34" charset="-122"/>
            </a:endParaRPr>
          </a:p>
        </p:txBody>
      </p:sp>
      <p:sp>
        <p:nvSpPr>
          <p:cNvPr id="35" name="标题 1"/>
          <p:cNvSpPr txBox="1"/>
          <p:nvPr/>
        </p:nvSpPr>
        <p:spPr>
          <a:xfrm>
            <a:off x="5992168" y="3573628"/>
            <a:ext cx="4084712" cy="72937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1800" dirty="0" smtClean="0">
                <a:solidFill>
                  <a:schemeClr val="tx1"/>
                </a:solidFill>
                <a:latin typeface="微软雅黑" panose="020B0503020204020204" pitchFamily="34" charset="-122"/>
                <a:ea typeface="微软雅黑" panose="020B0503020204020204" pitchFamily="34" charset="-122"/>
              </a:rPr>
              <a:t>取</a:t>
            </a:r>
            <a:r>
              <a:rPr lang="en-US" altLang="zh-CN" sz="1800" dirty="0" smtClean="0">
                <a:solidFill>
                  <a:schemeClr val="tx1"/>
                </a:solidFill>
                <a:latin typeface="微软雅黑" panose="020B0503020204020204" pitchFamily="34" charset="-122"/>
                <a:ea typeface="微软雅黑" panose="020B0503020204020204" pitchFamily="34" charset="-122"/>
              </a:rPr>
              <a:t>N</a:t>
            </a:r>
            <a:r>
              <a:rPr lang="zh-CN" altLang="en-US" sz="1800" dirty="0">
                <a:solidFill>
                  <a:schemeClr val="tx1"/>
                </a:solidFill>
                <a:latin typeface="微软雅黑" panose="020B0503020204020204" pitchFamily="34" charset="-122"/>
                <a:ea typeface="微软雅黑" panose="020B0503020204020204" pitchFamily="34" charset="-122"/>
              </a:rPr>
              <a:t>个触发事件中的任一个，将</a:t>
            </a:r>
            <a:r>
              <a:rPr lang="en-US" altLang="zh-CN" sz="1800" b="1" dirty="0">
                <a:solidFill>
                  <a:schemeClr val="tx1"/>
                </a:solidFill>
              </a:rPr>
              <a:t>EIT</a:t>
            </a:r>
            <a:r>
              <a:rPr lang="zh-CN" altLang="en-US" sz="1800" dirty="0">
                <a:solidFill>
                  <a:schemeClr val="tx1"/>
                </a:solidFill>
                <a:latin typeface="微软雅黑" panose="020B0503020204020204" pitchFamily="34" charset="-122"/>
                <a:ea typeface="微软雅黑" panose="020B0503020204020204" pitchFamily="34" charset="-122"/>
              </a:rPr>
              <a:t>表中与其相关的那一行写入</a:t>
            </a:r>
            <a:r>
              <a:rPr lang="en-US" altLang="zh-CN" sz="1800" b="1" dirty="0" err="1">
                <a:solidFill>
                  <a:schemeClr val="tx1"/>
                </a:solidFill>
              </a:rPr>
              <a:t>FetchBuf</a:t>
            </a:r>
            <a:r>
              <a:rPr lang="zh-CN" altLang="en-US" sz="1800" dirty="0">
                <a:solidFill>
                  <a:schemeClr val="tx1"/>
                </a:solidFill>
                <a:latin typeface="微软雅黑" panose="020B0503020204020204" pitchFamily="34" charset="-122"/>
                <a:ea typeface="微软雅黑" panose="020B0503020204020204" pitchFamily="34" charset="-122"/>
              </a:rPr>
              <a:t>中</a:t>
            </a:r>
          </a:p>
        </p:txBody>
      </p:sp>
      <p:cxnSp>
        <p:nvCxnSpPr>
          <p:cNvPr id="36" name="直接箭头连接符 35"/>
          <p:cNvCxnSpPr/>
          <p:nvPr/>
        </p:nvCxnSpPr>
        <p:spPr>
          <a:xfrm>
            <a:off x="7761810" y="3173802"/>
            <a:ext cx="0" cy="41709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7" name="标题 1"/>
          <p:cNvSpPr txBox="1"/>
          <p:nvPr/>
        </p:nvSpPr>
        <p:spPr>
          <a:xfrm>
            <a:off x="6583887" y="4616933"/>
            <a:ext cx="3197143" cy="428872"/>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1800" dirty="0" smtClean="0">
                <a:solidFill>
                  <a:schemeClr val="tx1"/>
                </a:solidFill>
                <a:latin typeface="微软雅黑" panose="020B0503020204020204" pitchFamily="34" charset="-122"/>
                <a:ea typeface="微软雅黑" panose="020B0503020204020204" pitchFamily="34" charset="-122"/>
              </a:rPr>
              <a:t>查找匹配</a:t>
            </a:r>
            <a:r>
              <a:rPr lang="en-US" altLang="zh-CN" sz="1800" b="1" dirty="0">
                <a:solidFill>
                  <a:schemeClr val="tx1"/>
                </a:solidFill>
              </a:rPr>
              <a:t>super-entry</a:t>
            </a:r>
          </a:p>
          <a:p>
            <a:endParaRPr lang="zh-CN" altLang="en-US" sz="1800" dirty="0">
              <a:solidFill>
                <a:schemeClr val="tx1"/>
              </a:solidFill>
              <a:latin typeface="微软雅黑" panose="020B0503020204020204" pitchFamily="34" charset="-122"/>
              <a:ea typeface="微软雅黑" panose="020B0503020204020204" pitchFamily="34" charset="-122"/>
            </a:endParaRPr>
          </a:p>
        </p:txBody>
      </p:sp>
      <p:cxnSp>
        <p:nvCxnSpPr>
          <p:cNvPr id="38" name="直接箭头连接符 37"/>
          <p:cNvCxnSpPr/>
          <p:nvPr/>
        </p:nvCxnSpPr>
        <p:spPr>
          <a:xfrm flipV="1">
            <a:off x="9020791" y="4831369"/>
            <a:ext cx="760239" cy="964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7" name="直接箭头连接符 46"/>
          <p:cNvCxnSpPr/>
          <p:nvPr/>
        </p:nvCxnSpPr>
        <p:spPr>
          <a:xfrm>
            <a:off x="7753788" y="428876"/>
            <a:ext cx="0" cy="41709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9" name="文本框 48"/>
          <p:cNvSpPr txBox="1"/>
          <p:nvPr/>
        </p:nvSpPr>
        <p:spPr>
          <a:xfrm>
            <a:off x="6952487" y="1255615"/>
            <a:ext cx="738664" cy="784830"/>
          </a:xfrm>
          <a:prstGeom prst="rect">
            <a:avLst/>
          </a:prstGeom>
          <a:noFill/>
        </p:spPr>
        <p:txBody>
          <a:bodyPr vert="eaVert" wrap="none" rtlCol="0">
            <a:spAutoFit/>
          </a:bodyPr>
          <a:lstStyle/>
          <a:p>
            <a:r>
              <a:rPr lang="zh-CN" altLang="en-US" dirty="0" smtClean="0">
                <a:latin typeface="微软雅黑" panose="020B0503020204020204" pitchFamily="34" charset="-122"/>
                <a:ea typeface="微软雅黑" panose="020B0503020204020204" pitchFamily="34" charset="-122"/>
              </a:rPr>
              <a:t>存满</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一个后</a:t>
            </a:r>
            <a:endParaRPr lang="zh-CN" altLang="en-US" dirty="0">
              <a:latin typeface="微软雅黑" panose="020B0503020204020204" pitchFamily="34" charset="-122"/>
              <a:ea typeface="微软雅黑" panose="020B0503020204020204" pitchFamily="34" charset="-122"/>
            </a:endParaRPr>
          </a:p>
        </p:txBody>
      </p:sp>
      <p:cxnSp>
        <p:nvCxnSpPr>
          <p:cNvPr id="50" name="直接箭头连接符 49"/>
          <p:cNvCxnSpPr/>
          <p:nvPr/>
        </p:nvCxnSpPr>
        <p:spPr>
          <a:xfrm>
            <a:off x="7776853" y="4226680"/>
            <a:ext cx="0" cy="41709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2" name="标题 1"/>
          <p:cNvSpPr txBox="1"/>
          <p:nvPr/>
        </p:nvSpPr>
        <p:spPr>
          <a:xfrm>
            <a:off x="8937338" y="4424808"/>
            <a:ext cx="1248401" cy="35744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1800" dirty="0" smtClean="0">
                <a:solidFill>
                  <a:schemeClr val="tx1"/>
                </a:solidFill>
                <a:latin typeface="微软雅黑" panose="020B0503020204020204" pitchFamily="34" charset="-122"/>
                <a:ea typeface="微软雅黑" panose="020B0503020204020204" pitchFamily="34" charset="-122"/>
              </a:rPr>
              <a:t>无匹配</a:t>
            </a:r>
            <a:endParaRPr lang="en-US" altLang="zh-CN" sz="1800" dirty="0">
              <a:solidFill>
                <a:schemeClr val="tx1"/>
              </a:solidFill>
              <a:latin typeface="微软雅黑" panose="020B0503020204020204" pitchFamily="34" charset="-122"/>
              <a:ea typeface="微软雅黑" panose="020B0503020204020204" pitchFamily="34" charset="-122"/>
            </a:endParaRPr>
          </a:p>
        </p:txBody>
      </p:sp>
      <p:sp>
        <p:nvSpPr>
          <p:cNvPr id="55" name="标题 1"/>
          <p:cNvSpPr txBox="1"/>
          <p:nvPr/>
        </p:nvSpPr>
        <p:spPr>
          <a:xfrm>
            <a:off x="9781030" y="4493924"/>
            <a:ext cx="2353451" cy="70539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1800" dirty="0" smtClean="0">
                <a:solidFill>
                  <a:schemeClr val="tx1"/>
                </a:solidFill>
                <a:latin typeface="微软雅黑" panose="020B0503020204020204" pitchFamily="34" charset="-122"/>
                <a:ea typeface="微软雅黑" panose="020B0503020204020204" pitchFamily="34" charset="-122"/>
              </a:rPr>
              <a:t>更新，写入</a:t>
            </a:r>
            <a:r>
              <a:rPr lang="zh-CN" altLang="en-US" sz="1800" dirty="0">
                <a:solidFill>
                  <a:schemeClr val="tx1"/>
                </a:solidFill>
                <a:latin typeface="微软雅黑" panose="020B0503020204020204" pitchFamily="34" charset="-122"/>
                <a:ea typeface="微软雅黑" panose="020B0503020204020204" pitchFamily="34" charset="-122"/>
              </a:rPr>
              <a:t>新的</a:t>
            </a:r>
            <a:r>
              <a:rPr lang="en-US" altLang="zh-CN" sz="1800" b="1" dirty="0">
                <a:solidFill>
                  <a:schemeClr val="tx1"/>
                </a:solidFill>
              </a:rPr>
              <a:t>super-entry</a:t>
            </a:r>
          </a:p>
        </p:txBody>
      </p:sp>
      <p:sp>
        <p:nvSpPr>
          <p:cNvPr id="57" name="文本框 56"/>
          <p:cNvSpPr txBox="1"/>
          <p:nvPr/>
        </p:nvSpPr>
        <p:spPr>
          <a:xfrm>
            <a:off x="7899284" y="5012901"/>
            <a:ext cx="461665" cy="553998"/>
          </a:xfrm>
          <a:prstGeom prst="rect">
            <a:avLst/>
          </a:prstGeom>
          <a:noFill/>
        </p:spPr>
        <p:txBody>
          <a:bodyPr vert="eaVert" wrap="none" rtlCol="0">
            <a:spAutoFit/>
          </a:bodyPr>
          <a:lstStyle/>
          <a:p>
            <a:r>
              <a:rPr lang="zh-CN" altLang="en-US" dirty="0" smtClean="0">
                <a:latin typeface="微软雅黑" panose="020B0503020204020204" pitchFamily="34" charset="-122"/>
                <a:ea typeface="微软雅黑" panose="020B0503020204020204" pitchFamily="34" charset="-122"/>
              </a:rPr>
              <a:t>匹配</a:t>
            </a:r>
            <a:endParaRPr lang="zh-CN" altLang="en-US" dirty="0">
              <a:latin typeface="微软雅黑" panose="020B0503020204020204" pitchFamily="34" charset="-122"/>
              <a:ea typeface="微软雅黑" panose="020B0503020204020204" pitchFamily="34" charset="-122"/>
            </a:endParaRPr>
          </a:p>
        </p:txBody>
      </p:sp>
      <p:cxnSp>
        <p:nvCxnSpPr>
          <p:cNvPr id="58" name="直接箭头连接符 57"/>
          <p:cNvCxnSpPr/>
          <p:nvPr/>
        </p:nvCxnSpPr>
        <p:spPr>
          <a:xfrm>
            <a:off x="7796451" y="5036438"/>
            <a:ext cx="0" cy="54222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9" name="标题 1"/>
          <p:cNvSpPr txBox="1"/>
          <p:nvPr/>
        </p:nvSpPr>
        <p:spPr>
          <a:xfrm>
            <a:off x="7051242" y="5554984"/>
            <a:ext cx="3197143" cy="428872"/>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1800" dirty="0" smtClean="0">
                <a:solidFill>
                  <a:schemeClr val="tx1"/>
                </a:solidFill>
                <a:latin typeface="微软雅黑" panose="020B0503020204020204" pitchFamily="34" charset="-122"/>
                <a:ea typeface="微软雅黑" panose="020B0503020204020204" pitchFamily="34" charset="-122"/>
              </a:rPr>
              <a:t>查找匹配</a:t>
            </a:r>
            <a:r>
              <a:rPr lang="en-US" altLang="zh-CN" sz="1800" b="1" dirty="0" smtClean="0">
                <a:solidFill>
                  <a:schemeClr val="tx1"/>
                </a:solidFill>
              </a:rPr>
              <a:t>entry</a:t>
            </a:r>
            <a:endParaRPr lang="en-US" altLang="zh-CN" sz="1800" b="1" dirty="0">
              <a:solidFill>
                <a:schemeClr val="tx1"/>
              </a:solidFill>
            </a:endParaRPr>
          </a:p>
          <a:p>
            <a:endParaRPr lang="zh-CN" altLang="en-US" sz="1800" dirty="0">
              <a:solidFill>
                <a:schemeClr val="tx1"/>
              </a:solidFill>
              <a:latin typeface="微软雅黑" panose="020B0503020204020204" pitchFamily="34" charset="-122"/>
              <a:ea typeface="微软雅黑" panose="020B0503020204020204" pitchFamily="34" charset="-122"/>
            </a:endParaRPr>
          </a:p>
        </p:txBody>
      </p:sp>
      <p:cxnSp>
        <p:nvCxnSpPr>
          <p:cNvPr id="60" name="直接箭头连接符 59"/>
          <p:cNvCxnSpPr/>
          <p:nvPr/>
        </p:nvCxnSpPr>
        <p:spPr>
          <a:xfrm flipV="1">
            <a:off x="8749950" y="5769420"/>
            <a:ext cx="760239" cy="964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1" name="标题 1"/>
          <p:cNvSpPr txBox="1"/>
          <p:nvPr/>
        </p:nvSpPr>
        <p:spPr>
          <a:xfrm>
            <a:off x="8649813" y="5411975"/>
            <a:ext cx="1248401" cy="35744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1800" dirty="0" smtClean="0">
                <a:solidFill>
                  <a:schemeClr val="tx1"/>
                </a:solidFill>
                <a:latin typeface="微软雅黑" panose="020B0503020204020204" pitchFamily="34" charset="-122"/>
                <a:ea typeface="微软雅黑" panose="020B0503020204020204" pitchFamily="34" charset="-122"/>
              </a:rPr>
              <a:t>无匹配</a:t>
            </a:r>
            <a:endParaRPr lang="en-US" altLang="zh-CN" sz="1800" dirty="0">
              <a:solidFill>
                <a:schemeClr val="tx1"/>
              </a:solidFill>
              <a:latin typeface="微软雅黑" panose="020B0503020204020204" pitchFamily="34" charset="-122"/>
              <a:ea typeface="微软雅黑" panose="020B0503020204020204" pitchFamily="34" charset="-122"/>
            </a:endParaRPr>
          </a:p>
        </p:txBody>
      </p:sp>
      <p:sp>
        <p:nvSpPr>
          <p:cNvPr id="62" name="标题 1"/>
          <p:cNvSpPr txBox="1"/>
          <p:nvPr/>
        </p:nvSpPr>
        <p:spPr>
          <a:xfrm>
            <a:off x="9495160" y="5468043"/>
            <a:ext cx="2353451" cy="70539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1800" dirty="0" smtClean="0">
                <a:solidFill>
                  <a:schemeClr val="tx1"/>
                </a:solidFill>
                <a:latin typeface="微软雅黑" panose="020B0503020204020204" pitchFamily="34" charset="-122"/>
                <a:ea typeface="微软雅黑" panose="020B0503020204020204" pitchFamily="34" charset="-122"/>
              </a:rPr>
              <a:t>更新，写入</a:t>
            </a:r>
            <a:r>
              <a:rPr lang="zh-CN" altLang="en-US" sz="1800" dirty="0">
                <a:solidFill>
                  <a:schemeClr val="tx1"/>
                </a:solidFill>
                <a:latin typeface="微软雅黑" panose="020B0503020204020204" pitchFamily="34" charset="-122"/>
                <a:ea typeface="微软雅黑" panose="020B0503020204020204" pitchFamily="34" charset="-122"/>
              </a:rPr>
              <a:t>新</a:t>
            </a:r>
            <a:r>
              <a:rPr lang="zh-CN" altLang="en-US" sz="1800" dirty="0" smtClean="0">
                <a:solidFill>
                  <a:schemeClr val="tx1"/>
                </a:solidFill>
                <a:latin typeface="微软雅黑" panose="020B0503020204020204" pitchFamily="34" charset="-122"/>
                <a:ea typeface="微软雅黑" panose="020B0503020204020204" pitchFamily="34" charset="-122"/>
              </a:rPr>
              <a:t>的</a:t>
            </a:r>
            <a:r>
              <a:rPr lang="en-US" altLang="zh-CN" sz="1800" b="1" dirty="0" smtClean="0">
                <a:solidFill>
                  <a:schemeClr val="tx1"/>
                </a:solidFill>
              </a:rPr>
              <a:t>entry</a:t>
            </a:r>
            <a:r>
              <a:rPr lang="zh-CN" altLang="en-US" sz="1800" dirty="0">
                <a:solidFill>
                  <a:schemeClr val="tx1"/>
                </a:solidFill>
                <a:latin typeface="微软雅黑" panose="020B0503020204020204" pitchFamily="34" charset="-122"/>
                <a:ea typeface="微软雅黑" panose="020B0503020204020204" pitchFamily="34" charset="-122"/>
              </a:rPr>
              <a:t>并更新新指针</a:t>
            </a:r>
            <a:endParaRPr lang="en-US" altLang="zh-CN" sz="1800" dirty="0">
              <a:solidFill>
                <a:schemeClr val="tx1"/>
              </a:solidFill>
              <a:latin typeface="微软雅黑" panose="020B0503020204020204" pitchFamily="34" charset="-122"/>
              <a:ea typeface="微软雅黑" panose="020B0503020204020204" pitchFamily="34" charset="-122"/>
            </a:endParaRPr>
          </a:p>
        </p:txBody>
      </p:sp>
      <p:cxnSp>
        <p:nvCxnSpPr>
          <p:cNvPr id="63" name="直接箭头连接符 62"/>
          <p:cNvCxnSpPr/>
          <p:nvPr/>
        </p:nvCxnSpPr>
        <p:spPr>
          <a:xfrm>
            <a:off x="7820502" y="5923997"/>
            <a:ext cx="0" cy="54222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4" name="文本框 63"/>
          <p:cNvSpPr txBox="1"/>
          <p:nvPr/>
        </p:nvSpPr>
        <p:spPr>
          <a:xfrm>
            <a:off x="7905702" y="5904221"/>
            <a:ext cx="461665" cy="553998"/>
          </a:xfrm>
          <a:prstGeom prst="rect">
            <a:avLst/>
          </a:prstGeom>
          <a:noFill/>
        </p:spPr>
        <p:txBody>
          <a:bodyPr vert="eaVert" wrap="none" rtlCol="0">
            <a:spAutoFit/>
          </a:bodyPr>
          <a:lstStyle/>
          <a:p>
            <a:r>
              <a:rPr lang="zh-CN" altLang="en-US" dirty="0" smtClean="0">
                <a:latin typeface="微软雅黑" panose="020B0503020204020204" pitchFamily="34" charset="-122"/>
                <a:ea typeface="微软雅黑" panose="020B0503020204020204" pitchFamily="34" charset="-122"/>
              </a:rPr>
              <a:t>匹配</a:t>
            </a:r>
            <a:endParaRPr lang="zh-CN" altLang="en-US" dirty="0">
              <a:latin typeface="微软雅黑" panose="020B0503020204020204" pitchFamily="34" charset="-122"/>
              <a:ea typeface="微软雅黑" panose="020B0503020204020204" pitchFamily="34" charset="-122"/>
            </a:endParaRPr>
          </a:p>
        </p:txBody>
      </p:sp>
      <p:sp>
        <p:nvSpPr>
          <p:cNvPr id="65" name="标题 1"/>
          <p:cNvSpPr txBox="1"/>
          <p:nvPr/>
        </p:nvSpPr>
        <p:spPr>
          <a:xfrm>
            <a:off x="7393283" y="6448196"/>
            <a:ext cx="3197143" cy="428872"/>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1800" dirty="0" smtClean="0">
                <a:solidFill>
                  <a:schemeClr val="tx1"/>
                </a:solidFill>
                <a:latin typeface="微软雅黑" panose="020B0503020204020204" pitchFamily="34" charset="-122"/>
                <a:ea typeface="微软雅黑" panose="020B0503020204020204" pitchFamily="34" charset="-122"/>
              </a:rPr>
              <a:t>不更新</a:t>
            </a:r>
            <a:endParaRPr lang="zh-CN" altLang="en-US" sz="18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a:t>Bingo Spatial </a:t>
            </a:r>
            <a:r>
              <a:rPr lang="en-US" altLang="zh-CN" b="1" dirty="0" smtClean="0"/>
              <a:t>Data </a:t>
            </a:r>
            <a:r>
              <a:rPr lang="en-US" altLang="zh-CN" b="1" dirty="0" err="1" smtClean="0"/>
              <a:t>Prefetcher</a:t>
            </a:r>
            <a:r>
              <a:rPr lang="en-US" altLang="zh-CN" dirty="0" smtClean="0"/>
              <a:t> </a:t>
            </a:r>
            <a:endParaRPr lang="zh-CN" altLang="en-US" dirty="0"/>
          </a:p>
        </p:txBody>
      </p:sp>
      <p:sp>
        <p:nvSpPr>
          <p:cNvPr id="3" name="副标题 2"/>
          <p:cNvSpPr>
            <a:spLocks noGrp="1"/>
          </p:cNvSpPr>
          <p:nvPr>
            <p:ph type="subTitle" idx="1"/>
          </p:nvPr>
        </p:nvSpPr>
        <p:spPr/>
        <p:txBody>
          <a:bodyPr/>
          <a:lstStyle/>
          <a:p>
            <a:r>
              <a:rPr lang="en-US" altLang="zh-CN" dirty="0" smtClean="0"/>
              <a:t>HPCA.2019</a:t>
            </a:r>
            <a:endParaRPr lang="zh-CN" altLang="en-US" dirty="0"/>
          </a:p>
        </p:txBody>
      </p:sp>
    </p:spTree>
  </p:cSld>
  <p:clrMapOvr>
    <a:masterClrMapping/>
  </p:clrMapOvr>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57</TotalTime>
  <Words>1304</Words>
  <Application>Microsoft Office PowerPoint</Application>
  <PresentationFormat>宽屏</PresentationFormat>
  <Paragraphs>112</Paragraphs>
  <Slides>13</Slides>
  <Notes>10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等线</vt:lpstr>
      <vt:lpstr>方正姚体</vt:lpstr>
      <vt:lpstr>华文新魏</vt:lpstr>
      <vt:lpstr>微软雅黑</vt:lpstr>
      <vt:lpstr>Arial</vt:lpstr>
      <vt:lpstr>Trebuchet MS</vt:lpstr>
      <vt:lpstr>Wingdings 3</vt:lpstr>
      <vt:lpstr>平面</vt:lpstr>
      <vt:lpstr>Domino Temporal Data Prefetcher </vt:lpstr>
      <vt:lpstr>Motivation</vt:lpstr>
      <vt:lpstr>Motivation</vt:lpstr>
      <vt:lpstr>Motivation</vt:lpstr>
      <vt:lpstr>Motivation</vt:lpstr>
      <vt:lpstr>Domino</vt:lpstr>
      <vt:lpstr>Domino – 查找及预取</vt:lpstr>
      <vt:lpstr>Domino – 统计更新</vt:lpstr>
      <vt:lpstr>Bingo Spatial Data Prefetcher </vt:lpstr>
      <vt:lpstr>Motivation</vt:lpstr>
      <vt:lpstr>Motivation</vt:lpstr>
      <vt:lpstr>Motivation</vt:lpstr>
      <vt:lpstr>Bingo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Domino Temporal Data Prefetcher</dc:title>
  <dc:creator>柏 澍晗</dc:creator>
  <cp:lastModifiedBy>柏 澍晗</cp:lastModifiedBy>
  <cp:revision>18</cp:revision>
  <dcterms:created xsi:type="dcterms:W3CDTF">2019-05-30T01:14:00Z</dcterms:created>
  <dcterms:modified xsi:type="dcterms:W3CDTF">2019-06-14T03:28:21Z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2052-11.1.0.8765</vt:lpwstr>
  </property>
</Properties>
</file>