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8"/>
  </p:notesMasterIdLst>
  <p:handoutMasterIdLst>
    <p:handoutMasterId r:id="rId19"/>
  </p:handoutMasterIdLst>
  <p:sldIdLst>
    <p:sldId id="267" r:id="rId4"/>
    <p:sldId id="283" r:id="rId5"/>
    <p:sldId id="261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</p:sldIdLst>
  <p:sldSz cx="9144000" cy="6858000" type="screen4x3"/>
  <p:notesSz cx="7021830" cy="9190355"/>
  <p:custDataLst>
    <p:tags r:id="rId2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3" d="100"/>
          <a:sy n="73" d="100"/>
        </p:scale>
        <p:origin x="1018" y="72"/>
      </p:cViewPr>
      <p:guideLst>
        <p:guide orient="horz" pos="2160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6688" y="0"/>
            <a:ext cx="30432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729663"/>
            <a:ext cx="30432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6688" y="8729663"/>
            <a:ext cx="30432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AAD75A-18FE-4397-972C-04799059DAC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/>
          <p:nvPr>
            <p:ph type="sldImg"/>
          </p:nvPr>
        </p:nvSpPr>
        <p:spPr>
          <a:xfrm>
            <a:off x="1076325" y="757238"/>
            <a:ext cx="4681538" cy="3311525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0863" y="4410075"/>
            <a:ext cx="5919788" cy="397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8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76688" y="0"/>
            <a:ext cx="30448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1250"/>
            <a:ext cx="30448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688" y="8731250"/>
            <a:ext cx="30448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BC1BBB1-FBBF-417C-84FC-F528B869D29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5516" y="908720"/>
            <a:ext cx="7672908" cy="1080120"/>
          </a:xfrm>
        </p:spPr>
        <p:txBody>
          <a:bodyPr/>
          <a:lstStyle>
            <a:lvl1pPr algn="ctr">
              <a:defRPr sz="4800"/>
            </a:lvl1pPr>
          </a:lstStyle>
          <a:p>
            <a:pPr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2348880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107950" y="64008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6122988" y="64008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122988" y="4657725"/>
            <a:ext cx="1905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作者：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xx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日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C2D16C-3B88-487A-9741-41824DD98CE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816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816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C2D16C-3B88-487A-9741-41824DD98CE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5516" y="908720"/>
            <a:ext cx="7672908" cy="1080120"/>
          </a:xfrm>
        </p:spPr>
        <p:txBody>
          <a:bodyPr/>
          <a:lstStyle>
            <a:lvl1pPr algn="ctr">
              <a:defRPr sz="4800"/>
            </a:lvl1pPr>
          </a:lstStyle>
          <a:p>
            <a:pPr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2348880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107950" y="64008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6122988" y="64008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122988" y="4657725"/>
            <a:ext cx="1905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作者：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xx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日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6738" y="1052736"/>
            <a:ext cx="8001000" cy="762000"/>
          </a:xfrm>
        </p:spPr>
        <p:txBody>
          <a:bodyPr/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2204864"/>
            <a:ext cx="8001000" cy="39165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fontAlgn="base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base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base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base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base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34925" y="6400800"/>
            <a:ext cx="1905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6156325" y="6400800"/>
            <a:ext cx="2895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85800" y="5638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C2D16C-3B88-487A-9741-41824DD98CE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C2D16C-3B88-487A-9741-41824DD98CE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257300"/>
            <a:ext cx="3924300" cy="48641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57300"/>
            <a:ext cx="3924300" cy="48641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C2D16C-3B88-487A-9741-41824DD98CE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C2D16C-3B88-487A-9741-41824DD98CE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C2D16C-3B88-487A-9741-41824DD98CE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C2D16C-3B88-487A-9741-41824DD98CE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C2D16C-3B88-487A-9741-41824DD98CE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6738" y="1052736"/>
            <a:ext cx="8001000" cy="762000"/>
          </a:xfrm>
        </p:spPr>
        <p:txBody>
          <a:bodyPr/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2204864"/>
            <a:ext cx="8001000" cy="39165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fontAlgn="base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base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base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base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base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34925" y="6400800"/>
            <a:ext cx="1905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6156325" y="6400800"/>
            <a:ext cx="2895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85800" y="5638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C2D16C-3B88-487A-9741-41824DD98CE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C2D16C-3B88-487A-9741-41824DD98CE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C2D16C-3B88-487A-9741-41824DD98CE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816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816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C2D16C-3B88-487A-9741-41824DD98CE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C2D16C-3B88-487A-9741-41824DD98CE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257300"/>
            <a:ext cx="3924300" cy="48641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57300"/>
            <a:ext cx="3924300" cy="48641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C2D16C-3B88-487A-9741-41824DD98CE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C2D16C-3B88-487A-9741-41824DD98CE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C2D16C-3B88-487A-9741-41824DD98CE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C2D16C-3B88-487A-9741-41824DD98CE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C2D16C-3B88-487A-9741-41824DD98CE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C2D16C-3B88-487A-9741-41824DD98CE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4" descr="Graphic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381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AutoShape 7"/>
          <p:cNvSpPr/>
          <p:nvPr/>
        </p:nvSpPr>
        <p:spPr>
          <a:xfrm>
            <a:off x="685800" y="2051050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1028" name="Picture 11" descr="mod_bar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6011863"/>
            <a:ext cx="8867775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9" name="Rectangle 2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30" name="Rectangle 3"/>
          <p:cNvSpPr>
            <a:spLocks noGrp="1"/>
          </p:cNvSpPr>
          <p:nvPr>
            <p:ph type="body"/>
          </p:nvPr>
        </p:nvSpPr>
        <p:spPr>
          <a:xfrm>
            <a:off x="566738" y="1257300"/>
            <a:ext cx="8001000" cy="48641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46990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436245"/>
            <a:r>
              <a:rPr lang="zh-CN" altLang="zh-CN" dirty="0"/>
              <a:t>第二级</a:t>
            </a:r>
            <a:endParaRPr lang="zh-CN" altLang="zh-CN" dirty="0"/>
          </a:p>
          <a:p>
            <a:pPr lvl="2" indent="-394970"/>
            <a:r>
              <a:rPr lang="zh-CN" altLang="zh-CN" dirty="0"/>
              <a:t>第三级</a:t>
            </a:r>
            <a:endParaRPr lang="zh-CN" altLang="zh-CN" dirty="0"/>
          </a:p>
          <a:p>
            <a:pPr lvl="3" indent="-387350"/>
            <a:r>
              <a:rPr lang="zh-CN" altLang="zh-CN" dirty="0"/>
              <a:t>第四级</a:t>
            </a:r>
            <a:endParaRPr lang="zh-CN" altLang="zh-CN" dirty="0"/>
          </a:p>
          <a:p>
            <a:pPr lvl="4" indent="-39878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3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" y="5638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C2D16C-3B88-487A-9741-41824DD98CE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720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4" descr="Graphic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381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AutoShape 7"/>
          <p:cNvSpPr/>
          <p:nvPr/>
        </p:nvSpPr>
        <p:spPr>
          <a:xfrm>
            <a:off x="685800" y="2051050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1028" name="Picture 11" descr="mod_bar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6011863"/>
            <a:ext cx="8867775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9" name="Rectangle 2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30" name="Rectangle 3"/>
          <p:cNvSpPr>
            <a:spLocks noGrp="1"/>
          </p:cNvSpPr>
          <p:nvPr>
            <p:ph type="body"/>
          </p:nvPr>
        </p:nvSpPr>
        <p:spPr>
          <a:xfrm>
            <a:off x="566738" y="1257300"/>
            <a:ext cx="8001000" cy="48641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46990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436245"/>
            <a:r>
              <a:rPr lang="zh-CN" altLang="zh-CN" dirty="0"/>
              <a:t>第二级</a:t>
            </a:r>
            <a:endParaRPr lang="zh-CN" altLang="zh-CN" dirty="0"/>
          </a:p>
          <a:p>
            <a:pPr lvl="2" indent="-394970"/>
            <a:r>
              <a:rPr lang="zh-CN" altLang="zh-CN" dirty="0"/>
              <a:t>第三级</a:t>
            </a:r>
            <a:endParaRPr lang="zh-CN" altLang="zh-CN" dirty="0"/>
          </a:p>
          <a:p>
            <a:pPr lvl="3" indent="-387350"/>
            <a:r>
              <a:rPr lang="zh-CN" altLang="zh-CN" dirty="0"/>
              <a:t>第四级</a:t>
            </a:r>
            <a:endParaRPr lang="zh-CN" altLang="zh-CN" dirty="0"/>
          </a:p>
          <a:p>
            <a:pPr lvl="4" indent="-39878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3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" y="5638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C2D16C-3B88-487A-9741-41824DD98CE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720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/>
            <a:r>
              <a:rPr lang="en-US" altLang="zh-CN" kern="1200" dirty="0">
                <a:latin typeface="+mj-lt"/>
                <a:ea typeface="+mj-ea"/>
                <a:cs typeface="+mj-cs"/>
              </a:rPr>
              <a:t>Content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7170" name="内容占位符 2"/>
          <p:cNvSpPr>
            <a:spLocks noGrp="1"/>
          </p:cNvSpPr>
          <p:nvPr>
            <p:ph idx="1"/>
          </p:nvPr>
        </p:nvSpPr>
        <p:spPr>
          <a:xfrm>
            <a:off x="351790" y="2205355"/>
            <a:ext cx="8679815" cy="3916045"/>
          </a:xfrm>
          <a:ln/>
        </p:spPr>
        <p:txBody>
          <a:bodyPr wrap="square" lIns="91440" tIns="45720" rIns="91440" bIns="45720" anchor="t"/>
          <a:p>
            <a:pPr>
              <a:lnSpc>
                <a:spcPct val="150000"/>
              </a:lnSpc>
              <a:buChar char="l"/>
            </a:pPr>
            <a:r>
              <a:rPr lang="en-US" altLang="zh-C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Enlightening the I/O Path: A Holistic Approach for Application Performance (FAST'17)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buChar char="l"/>
            </a:pPr>
            <a:r>
              <a:rPr lang="en-US" altLang="zh-C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FastTrack: Foreground App-Aware I/O Management for Improving User Experience of Android Smartphones (ATC'18)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buChar char="l"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Unblinding the OS to Optimize User-Perceived Flash SSD Latency (HotStorage'2016)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>
              <a:buChar char="•"/>
            </a:pP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7171" name="日期占位符 3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eaLnBrk="1" hangingPunct="1"/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7172" name="页脚占位符 4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eaLnBrk="1" hangingPunct="1"/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p>
            <a:r>
              <a:rPr lang="en-US" altLang="zh-CN" kern="1200" dirty="0">
                <a:latin typeface="+mj-lt"/>
                <a:ea typeface="+mj-ea"/>
                <a:cs typeface="+mj-cs"/>
              </a:rPr>
              <a:t>page replacement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8195" name="日期占位符 3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eaLnBrk="1" hangingPunct="1"/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8196" name="页脚占位符 4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eaLnBrk="1" hangingPunct="1"/>
            <a:endParaRPr lang="en-US" altLang="zh-CN" sz="1200" dirty="0">
              <a:latin typeface="Arial" panose="020B0604020202020204" pitchFamily="34" charset="0"/>
            </a:endParaRPr>
          </a:p>
        </p:txBody>
      </p:sp>
      <p:pic>
        <p:nvPicPr>
          <p:cNvPr id="2" name="图片 1" descr="QQ截图201903272246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3685" y="2606040"/>
            <a:ext cx="6071870" cy="30086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567055" y="1052830"/>
            <a:ext cx="8278495" cy="762000"/>
          </a:xfrm>
        </p:spPr>
        <p:txBody>
          <a:bodyPr wrap="square" lIns="91440" tIns="45720" rIns="91440" bIns="45720" anchor="b"/>
          <a:p>
            <a:r>
              <a:rPr lang="en-US" altLang="zh-CN" kern="1200" dirty="0">
                <a:latin typeface="+mj-lt"/>
                <a:ea typeface="+mj-ea"/>
                <a:cs typeface="+mj-cs"/>
              </a:rPr>
              <a:t>Device I/O Scheduling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8195" name="日期占位符 3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eaLnBrk="1" hangingPunct="1"/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8196" name="页脚占位符 4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eaLnBrk="1" hangingPunct="1"/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566738" y="2205038"/>
            <a:ext cx="8001000" cy="3916362"/>
          </a:xfrm>
        </p:spPr>
        <p:txBody>
          <a:bodyPr wrap="square" lIns="91440" tIns="45720" rIns="91440" bIns="45720" anchor="t"/>
          <a:p>
            <a:r>
              <a:rPr lang="en-US" altLang="zh-CN" kern="1200" dirty="0">
                <a:latin typeface="+mn-lt"/>
                <a:ea typeface="+mn-ea"/>
                <a:cs typeface="+mn-cs"/>
              </a:rPr>
              <a:t>the I/O priority inversion problem occurred in the storage device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r>
              <a:rPr lang="en-US" altLang="zh-CN" kern="1200" dirty="0">
                <a:latin typeface="+mn-lt"/>
                <a:ea typeface="+mn-ea"/>
                <a:cs typeface="+mn-cs"/>
              </a:rPr>
              <a:t>priority-unaware I/O scheduler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2" name="图片 1" descr="QQ截图201903272249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5085" y="3729990"/>
            <a:ext cx="3714750" cy="2886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p>
            <a:r>
              <a:rPr lang="en-US" altLang="zh-CN" kern="1200" dirty="0">
                <a:latin typeface="+mj-lt"/>
                <a:ea typeface="+mj-ea"/>
                <a:cs typeface="+mj-cs"/>
              </a:rPr>
              <a:t>FastTrack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8195" name="日期占位符 3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eaLnBrk="1" hangingPunct="1"/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8196" name="页脚占位符 4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eaLnBrk="1" hangingPunct="1"/>
            <a:endParaRPr lang="en-US" altLang="zh-CN" sz="1200" dirty="0">
              <a:latin typeface="Arial" panose="020B0604020202020204" pitchFamily="34" charset="0"/>
            </a:endParaRPr>
          </a:p>
        </p:txBody>
      </p:sp>
      <p:pic>
        <p:nvPicPr>
          <p:cNvPr id="3" name="图片 2" descr="QQ截图201903272253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6715" y="996315"/>
            <a:ext cx="5939790" cy="53524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p>
            <a:r>
              <a:rPr lang="en-US" altLang="zh-CN" kern="1200" dirty="0">
                <a:latin typeface="+mj-lt"/>
                <a:ea typeface="+mj-ea"/>
                <a:cs typeface="+mj-cs"/>
              </a:rPr>
              <a:t>Content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7170" name="内容占位符 2"/>
          <p:cNvSpPr>
            <a:spLocks noGrp="1"/>
          </p:cNvSpPr>
          <p:nvPr>
            <p:ph idx="1"/>
          </p:nvPr>
        </p:nvSpPr>
        <p:spPr>
          <a:xfrm>
            <a:off x="351790" y="2205355"/>
            <a:ext cx="8679815" cy="3916045"/>
          </a:xfrm>
        </p:spPr>
        <p:txBody>
          <a:bodyPr wrap="square" lIns="91440" tIns="45720" rIns="91440" bIns="45720" anchor="t"/>
          <a:p>
            <a:pPr>
              <a:lnSpc>
                <a:spcPct val="150000"/>
              </a:lnSpc>
              <a:buChar char="l"/>
            </a:pPr>
            <a:r>
              <a:rPr lang="en-US" altLang="zh-C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Enlightening the I/O Path: A Holistic Approach for Application Performance (FAST'17)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buChar char="l"/>
            </a:pPr>
            <a:r>
              <a:rPr lang="en-US" altLang="zh-C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FastTrack: Foreground App-Aware I/O Management for Improving User Experience of Android Smartphones (ATC'18)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buChar char="l"/>
            </a:pPr>
            <a:r>
              <a:rPr lang="en-US" altLang="zh-CN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Unblinding the OS to Optimize User-Perceived Flash SSD Latency (HotStorage'2016)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>
              <a:buChar char="•"/>
            </a:pP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7171" name="日期占位符 3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eaLnBrk="1" hangingPunct="1"/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7172" name="页脚占位符 4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eaLnBrk="1" hangingPunct="1"/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p>
            <a:r>
              <a:rPr lang="en-US" altLang="zh-CN" kern="1200" dirty="0">
                <a:latin typeface="+mj-lt"/>
                <a:ea typeface="+mj-ea"/>
                <a:cs typeface="+mj-cs"/>
              </a:rPr>
              <a:t>scheduling delays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8195" name="日期占位符 3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eaLnBrk="1" hangingPunct="1"/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8196" name="页脚占位符 4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eaLnBrk="1" hangingPunct="1"/>
            <a:endParaRPr lang="en-US" altLang="zh-CN" sz="1200" dirty="0">
              <a:latin typeface="Arial" panose="020B0604020202020204" pitchFamily="34" charset="0"/>
            </a:endParaRPr>
          </a:p>
        </p:txBody>
      </p:sp>
      <p:pic>
        <p:nvPicPr>
          <p:cNvPr id="2" name="图片 1" descr="QQ截图201903272302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9955" y="2226310"/>
            <a:ext cx="4798695" cy="43637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p>
            <a:r>
              <a:rPr lang="en-US" altLang="zh-CN" kern="1200" dirty="0">
                <a:latin typeface="+mj-lt"/>
                <a:ea typeface="+mj-ea"/>
                <a:cs typeface="+mj-cs"/>
              </a:rPr>
              <a:t>Content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7170" name="内容占位符 2"/>
          <p:cNvSpPr>
            <a:spLocks noGrp="1"/>
          </p:cNvSpPr>
          <p:nvPr>
            <p:ph idx="1"/>
          </p:nvPr>
        </p:nvSpPr>
        <p:spPr>
          <a:xfrm>
            <a:off x="351790" y="2205355"/>
            <a:ext cx="8679815" cy="3916045"/>
          </a:xfrm>
        </p:spPr>
        <p:txBody>
          <a:bodyPr wrap="square" lIns="91440" tIns="45720" rIns="91440" bIns="45720" anchor="t"/>
          <a:p>
            <a:pPr>
              <a:lnSpc>
                <a:spcPct val="150000"/>
              </a:lnSpc>
              <a:buChar char="l"/>
            </a:pPr>
            <a:r>
              <a:rPr lang="en-US" altLang="zh-CN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Enlightening the I/O Path: A Holistic Approach for Application Performance (FAST'17)</a:t>
            </a:r>
            <a:endParaRPr lang="en-US" altLang="zh-CN" kern="1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buChar char="l"/>
            </a:pPr>
            <a:r>
              <a:rPr lang="en-US" altLang="zh-C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FastTrack: Foreground App-Aware I/O Management for Improving User Experience of Android Smartphones (ATC'18)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buChar char="l"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Unblinding the OS to Optimize User-Perceived Flash SSD Latency (HotStorage'2016)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>
              <a:buChar char="•"/>
            </a:pP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7171" name="日期占位符 3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eaLnBrk="1" hangingPunct="1"/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7172" name="页脚占位符 4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eaLnBrk="1" hangingPunct="1"/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/>
            <a:r>
              <a:rPr lang="en-US" altLang="zh-CN" kern="1200" dirty="0">
                <a:latin typeface="+mj-lt"/>
                <a:ea typeface="+mj-ea"/>
                <a:cs typeface="+mj-cs"/>
              </a:rPr>
              <a:t>modern storage stacks 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8195" name="日期占位符 3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eaLnBrk="1" hangingPunct="1"/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8196" name="页脚占位符 4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eaLnBrk="1" hangingPunct="1"/>
            <a:endParaRPr lang="en-US" altLang="zh-CN" sz="1200" dirty="0">
              <a:latin typeface="Arial" panose="020B0604020202020204" pitchFamily="34" charset="0"/>
            </a:endParaRPr>
          </a:p>
        </p:txBody>
      </p:sp>
      <p:pic>
        <p:nvPicPr>
          <p:cNvPr id="2" name="图片 1" descr="QQ截图201903272214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75" y="2440305"/>
            <a:ext cx="8315325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280035" y="1052830"/>
            <a:ext cx="8764905" cy="762000"/>
          </a:xfrm>
        </p:spPr>
        <p:txBody>
          <a:bodyPr wrap="square" lIns="91440" tIns="45720" rIns="91440" bIns="45720" anchor="b"/>
          <a:p>
            <a:r>
              <a:rPr lang="en-US" altLang="zh-CN" kern="1200" dirty="0">
                <a:latin typeface="+mj-lt"/>
                <a:ea typeface="+mj-ea"/>
                <a:cs typeface="+mj-cs"/>
              </a:rPr>
              <a:t>RCP:request-centric I/O prioritization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8195" name="日期占位符 3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eaLnBrk="1" hangingPunct="1"/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8196" name="页脚占位符 4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eaLnBrk="1" hangingPunct="1"/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566738" y="2205038"/>
            <a:ext cx="8001000" cy="3916362"/>
          </a:xfrm>
        </p:spPr>
        <p:txBody>
          <a:bodyPr wrap="square" lIns="91440" tIns="45720" rIns="91440" bIns="45720" anchor="t"/>
          <a:p>
            <a:r>
              <a:rPr lang="en-US" altLang="zh-CN" kern="1200" dirty="0">
                <a:latin typeface="+mn-lt"/>
                <a:ea typeface="+mn-ea"/>
                <a:cs typeface="+mn-cs"/>
              </a:rPr>
              <a:t>Classification:define a critical I/O as an I/O in the critical path of request handling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3" name="图片 2" descr="QQ截图201903272218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7180" y="3350895"/>
            <a:ext cx="6026785" cy="23964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567055" y="1052830"/>
            <a:ext cx="8278495" cy="762000"/>
          </a:xfrm>
        </p:spPr>
        <p:txBody>
          <a:bodyPr wrap="square" lIns="91440" tIns="45720" rIns="91440" bIns="45720" anchor="b"/>
          <a:p>
            <a:r>
              <a:rPr lang="en-US" altLang="zh-CN" kern="1200" dirty="0">
                <a:latin typeface="+mj-lt"/>
                <a:ea typeface="+mj-ea"/>
                <a:cs typeface="+mj-cs"/>
              </a:rPr>
              <a:t>identify critical I/Os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8195" name="日期占位符 3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eaLnBrk="1" hangingPunct="1"/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8196" name="页脚占位符 4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eaLnBrk="1" hangingPunct="1"/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566738" y="2205038"/>
            <a:ext cx="8001000" cy="3916362"/>
          </a:xfrm>
        </p:spPr>
        <p:txBody>
          <a:bodyPr wrap="square" lIns="91440" tIns="45720" rIns="91440" bIns="45720" anchor="t"/>
          <a:p>
            <a:r>
              <a:rPr lang="en-US" altLang="zh-CN" kern="1200" dirty="0">
                <a:latin typeface="+mn-lt"/>
                <a:ea typeface="+mn-ea"/>
                <a:cs typeface="+mn-cs"/>
              </a:rPr>
              <a:t>track a set of tasks (i.e., foreground tasks) involved in request handling → application-guided approach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r>
              <a:rPr lang="en-US" altLang="zh-CN" kern="1200" dirty="0">
                <a:latin typeface="+mn-lt"/>
                <a:ea typeface="+mn-ea"/>
                <a:cs typeface="+mn-cs"/>
              </a:rPr>
              <a:t>provide an enlightenment interface to user-level so that an application developer (or an administrator if possible) can dynamically set/clear a foreground task based on application-level semantics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567055" y="1052830"/>
            <a:ext cx="8278495" cy="762000"/>
          </a:xfrm>
        </p:spPr>
        <p:txBody>
          <a:bodyPr wrap="square" lIns="91440" tIns="45720" rIns="91440" bIns="45720" anchor="b"/>
          <a:p>
            <a:r>
              <a:rPr lang="en-US" altLang="zh-CN" kern="1200" dirty="0">
                <a:latin typeface="+mj-lt"/>
                <a:ea typeface="+mj-ea"/>
                <a:cs typeface="+mj-cs"/>
              </a:rPr>
              <a:t>identify critical I/Os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8195" name="日期占位符 3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eaLnBrk="1" hangingPunct="1"/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8196" name="页脚占位符 4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eaLnBrk="1" hangingPunct="1"/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566738" y="2205038"/>
            <a:ext cx="8001000" cy="3916362"/>
          </a:xfrm>
        </p:spPr>
        <p:txBody>
          <a:bodyPr wrap="square" lIns="91440" tIns="45720" rIns="91440" bIns="45720" anchor="t"/>
          <a:p>
            <a:r>
              <a:rPr lang="en-US" altLang="zh-CN" kern="1200" dirty="0">
                <a:latin typeface="+mn-lt"/>
                <a:ea typeface="+mn-ea"/>
                <a:cs typeface="+mn-cs"/>
              </a:rPr>
              <a:t>handle I/O priority inversions caused by runtime dependencies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r>
              <a:rPr lang="en-US" altLang="zh-CN" kern="1200" dirty="0">
                <a:latin typeface="+mn-lt"/>
                <a:ea typeface="+mn-ea"/>
                <a:cs typeface="+mn-cs"/>
              </a:rPr>
              <a:t>introduce </a:t>
            </a:r>
            <a:r>
              <a:rPr lang="en-US" altLang="zh-CN" b="1" kern="1200" dirty="0">
                <a:latin typeface="+mn-lt"/>
                <a:ea typeface="+mn-ea"/>
                <a:cs typeface="+mn-cs"/>
              </a:rPr>
              <a:t>I/O priority inheritance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 that temporarily gives critical I/O priority to a background task or a background I/O on which a foreground task depends to make progress.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280035" y="1052830"/>
            <a:ext cx="8764905" cy="762000"/>
          </a:xfrm>
        </p:spPr>
        <p:txBody>
          <a:bodyPr wrap="square" lIns="91440" tIns="45720" rIns="91440" bIns="45720" anchor="b"/>
          <a:p>
            <a:r>
              <a:rPr lang="en-US" altLang="zh-CN" kern="1200" dirty="0">
                <a:latin typeface="+mj-lt"/>
                <a:ea typeface="+mj-ea"/>
                <a:cs typeface="+mj-cs"/>
              </a:rPr>
              <a:t>RCP:request-centric I/O prioritization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8195" name="日期占位符 3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eaLnBrk="1" hangingPunct="1"/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8196" name="页脚占位符 4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eaLnBrk="1" hangingPunct="1"/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567055" y="2205355"/>
            <a:ext cx="8334375" cy="3916045"/>
          </a:xfrm>
        </p:spPr>
        <p:txBody>
          <a:bodyPr wrap="square" lIns="91440" tIns="45720" rIns="91440" bIns="45720" anchor="t"/>
          <a:p>
            <a:r>
              <a:rPr lang="en-US" altLang="zh-CN" kern="1200" dirty="0">
                <a:latin typeface="+mn-lt"/>
                <a:ea typeface="+mn-ea"/>
                <a:cs typeface="+mn-cs"/>
              </a:rPr>
              <a:t>Criticality-Aware I/O Prioritization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r>
              <a:rPr lang="en-US" altLang="zh-CN" kern="1200" dirty="0">
                <a:latin typeface="+mn-lt"/>
                <a:ea typeface="+mn-ea"/>
                <a:cs typeface="+mn-cs"/>
              </a:rPr>
              <a:t>caching layer:apply separate dirty ratios to tasks issuing critical and non-critical writes (low)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r>
              <a:rPr lang="en-US" altLang="zh-CN" kern="1200" dirty="0">
                <a:latin typeface="+mn-lt"/>
                <a:ea typeface="+mn-ea"/>
                <a:cs typeface="+mn-cs"/>
              </a:rPr>
              <a:t>block layer:separately allocate the block queue slots for critical and non-critical I/Os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r>
              <a:rPr lang="en-US" altLang="zh-CN" kern="1200" dirty="0">
                <a:latin typeface="+mn-lt"/>
                <a:ea typeface="+mn-ea"/>
                <a:cs typeface="+mn-cs"/>
              </a:rPr>
              <a:t>a simple priority-based I/O scheduler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r>
              <a:rPr lang="en-US" altLang="zh-CN" kern="1200" dirty="0">
                <a:latin typeface="+mn-lt"/>
                <a:ea typeface="+mn-ea"/>
                <a:cs typeface="+mn-cs"/>
              </a:rPr>
              <a:t>device-level:limit the number of non-critical I/Os dispatched to a storage device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p>
            <a:r>
              <a:rPr lang="en-US" altLang="zh-CN" kern="1200" dirty="0">
                <a:latin typeface="+mj-lt"/>
                <a:ea typeface="+mj-ea"/>
                <a:cs typeface="+mj-cs"/>
              </a:rPr>
              <a:t>Content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7170" name="内容占位符 2"/>
          <p:cNvSpPr>
            <a:spLocks noGrp="1"/>
          </p:cNvSpPr>
          <p:nvPr>
            <p:ph idx="1"/>
          </p:nvPr>
        </p:nvSpPr>
        <p:spPr>
          <a:xfrm>
            <a:off x="351790" y="2205355"/>
            <a:ext cx="8679815" cy="3916045"/>
          </a:xfrm>
        </p:spPr>
        <p:txBody>
          <a:bodyPr wrap="square" lIns="91440" tIns="45720" rIns="91440" bIns="45720" anchor="t"/>
          <a:p>
            <a:pPr>
              <a:lnSpc>
                <a:spcPct val="150000"/>
              </a:lnSpc>
              <a:buChar char="l"/>
            </a:pPr>
            <a:r>
              <a:rPr lang="en-US" altLang="zh-C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Enlightening the I/O Path: A Holistic Approach for Application Performance (FAST'17)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buChar char="l"/>
            </a:pPr>
            <a:r>
              <a:rPr lang="en-US" altLang="zh-CN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FastTrack: Foreground App-Aware I/O Management for Improving User Experience of Android Smartphones (ATC'18)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buChar char="l"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Unblinding the OS to Optimize User-Perceived Flash SSD Latency (HotStorage'2016)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>
              <a:buChar char="•"/>
            </a:pP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7171" name="日期占位符 3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eaLnBrk="1" hangingPunct="1"/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7172" name="页脚占位符 4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eaLnBrk="1" hangingPunct="1"/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p>
            <a:r>
              <a:rPr lang="en-US" altLang="zh-CN" kern="1200" dirty="0">
                <a:latin typeface="+mj-lt"/>
                <a:ea typeface="+mj-ea"/>
                <a:cs typeface="+mj-cs"/>
              </a:rPr>
              <a:t>lock contention 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8195" name="日期占位符 3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eaLnBrk="1" hangingPunct="1"/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8196" name="页脚占位符 4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eaLnBrk="1" hangingPunct="1"/>
            <a:endParaRPr lang="en-US" altLang="zh-CN" sz="1200" dirty="0">
              <a:latin typeface="Arial" panose="020B0604020202020204" pitchFamily="34" charset="0"/>
            </a:endParaRPr>
          </a:p>
        </p:txBody>
      </p:sp>
      <p:pic>
        <p:nvPicPr>
          <p:cNvPr id="4" name="图片 3" descr="QQ截图201903272245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145" y="2423795"/>
            <a:ext cx="8601075" cy="20097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6b546fc9-50b3-4f7e-b256-fff01cfd9829}"/>
</p:tagLst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Verdana"/>
        <a:ea typeface="宋体"/>
        <a:cs typeface=""/>
      </a:majorFont>
      <a:minorFont>
        <a:latin typeface="Verdana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Verdana"/>
        <a:ea typeface="宋体"/>
        <a:cs typeface=""/>
      </a:majorFont>
      <a:minorFont>
        <a:latin typeface="Verdana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2392</Words>
  <Application>WPS 演示</Application>
  <PresentationFormat>全屏显示(4:3)</PresentationFormat>
  <Paragraphs>65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Verdana</vt:lpstr>
      <vt:lpstr>华文新魏</vt:lpstr>
      <vt:lpstr>Gill Sans MT</vt:lpstr>
      <vt:lpstr>微软雅黑</vt:lpstr>
      <vt:lpstr>Arial Unicode MS</vt:lpstr>
      <vt:lpstr>1_Profile</vt:lpstr>
      <vt:lpstr>2_Profile</vt:lpstr>
      <vt:lpstr>PowerPoint 演示文稿</vt:lpstr>
      <vt:lpstr>Content</vt:lpstr>
      <vt:lpstr>PowerPoint 演示文稿</vt:lpstr>
      <vt:lpstr>modern storage stacks </vt:lpstr>
      <vt:lpstr>RCP:request-centric I/O prioritization</vt:lpstr>
      <vt:lpstr>identify critical I/Os</vt:lpstr>
      <vt:lpstr>RCP:request-centric I/O prioritization</vt:lpstr>
      <vt:lpstr>Content</vt:lpstr>
      <vt:lpstr>modern storage stacks </vt:lpstr>
      <vt:lpstr>lock contention </vt:lpstr>
      <vt:lpstr>identify critical I/Os</vt:lpstr>
      <vt:lpstr>page replacement</vt:lpstr>
      <vt:lpstr>Content</vt:lpstr>
      <vt:lpstr>FastTrack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</dc:creator>
  <cp:lastModifiedBy>田木°田木</cp:lastModifiedBy>
  <cp:revision>9</cp:revision>
  <dcterms:created xsi:type="dcterms:W3CDTF">2012-06-06T01:30:27Z</dcterms:created>
  <dcterms:modified xsi:type="dcterms:W3CDTF">2019-03-27T15:06:14Z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