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634" r:id="rId3"/>
    <p:sldId id="635" r:id="rId5"/>
    <p:sldId id="671" r:id="rId6"/>
    <p:sldId id="672" r:id="rId7"/>
    <p:sldId id="678" r:id="rId8"/>
    <p:sldId id="631" r:id="rId9"/>
    <p:sldId id="632" r:id="rId10"/>
    <p:sldId id="636" r:id="rId11"/>
    <p:sldId id="674" r:id="rId12"/>
    <p:sldId id="675" r:id="rId13"/>
    <p:sldId id="677" r:id="rId14"/>
    <p:sldId id="500" r:id="rId15"/>
    <p:sldId id="489" r:id="rId16"/>
    <p:sldId id="630" r:id="rId17"/>
    <p:sldId id="679" r:id="rId18"/>
    <p:sldId id="668" r:id="rId19"/>
    <p:sldId id="669" r:id="rId20"/>
    <p:sldId id="670" r:id="rId21"/>
  </p:sldIdLst>
  <p:sldSz cx="9144000" cy="6858000" type="screen4x3"/>
  <p:notesSz cx="7099300" cy="10234295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CC"/>
    <a:srgbClr val="FFCC00"/>
    <a:srgbClr val="FF3399"/>
    <a:srgbClr val="990033"/>
    <a:srgbClr val="0000CC"/>
    <a:srgbClr val="FFFF66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5" autoAdjust="0"/>
    <p:restoredTop sz="95786" autoAdjust="0"/>
  </p:normalViewPr>
  <p:slideViewPr>
    <p:cSldViewPr showGuides="1">
      <p:cViewPr varScale="1">
        <p:scale>
          <a:sx n="72" d="100"/>
          <a:sy n="72" d="100"/>
        </p:scale>
        <p:origin x="1662" y="78"/>
      </p:cViewPr>
      <p:guideLst>
        <p:guide orient="horz" pos="2135"/>
        <p:guide pos="2743"/>
      </p:guideLst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671E48-BC80-4809-A3AD-0261B043B9C5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3FED66-706A-45EF-B653-1FCEEEB4629F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5193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 flipV="1">
            <a:off x="315913" y="3589338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kumimoji="0">
                <a:solidFill>
                  <a:srgbClr val="A50021"/>
                </a:solidFill>
                <a:effectLst/>
                <a:latin typeface="Cooper Black" panose="0208090404030B020404" pitchFamily="18" charset="0"/>
              </a:defRPr>
            </a:lvl1pPr>
          </a:lstStyle>
          <a:p>
            <a:pPr lvl="0"/>
            <a:r>
              <a:rPr lang="zh-CN" altLang="en-US" noProof="0" smtClean="0"/>
              <a:t>模板</a:t>
            </a:r>
            <a:r>
              <a:rPr lang="en-US" altLang="zh-CN" noProof="0" smtClean="0"/>
              <a:t>Biomedical photonics</a:t>
            </a:r>
            <a:endParaRPr lang="en-US" altLang="zh-CN" noProof="0" smtClean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>
                <a:solidFill>
                  <a:srgbClr val="0000CC"/>
                </a:solidFill>
                <a:latin typeface="Times" pitchFamily="6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0F3F3D-2BD8-4F12-AC16-62997A0C218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2D18BD-5E27-4BDC-92F4-23FAEFE6310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6613"/>
            <a:ext cx="2057400" cy="5605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36613"/>
            <a:ext cx="6019800" cy="5605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2D18BD-5E27-4BDC-92F4-23FAEFE6310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2D18BD-5E27-4BDC-92F4-23FAEFE6310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2D18BD-5E27-4BDC-92F4-23FAEFE6310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2D18BD-5E27-4BDC-92F4-23FAEFE6310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2D18BD-5E27-4BDC-92F4-23FAEFE6310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2D18BD-5E27-4BDC-92F4-23FAEFE6310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2D18BD-5E27-4BDC-92F4-23FAEFE6310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2D18BD-5E27-4BDC-92F4-23FAEFE6310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2D18BD-5E27-4BDC-92F4-23FAEFE6310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4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5193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863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模板</a:t>
            </a:r>
            <a:r>
              <a:rPr lang="en-US" altLang="zh-CN" smtClean="0"/>
              <a:t>Chapter</a:t>
            </a:r>
            <a:endParaRPr lang="en-US" altLang="zh-CN" smtClean="0"/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457200" y="1916113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第一级</a:t>
            </a:r>
            <a:r>
              <a:rPr lang="en-US" altLang="zh-CN" dirty="0"/>
              <a:t>abcd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adb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r>
              <a:rPr lang="en-US" altLang="zh-CN" dirty="0"/>
              <a:t>kljaskf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2D18BD-5E27-4BDC-92F4-23FAEFE6310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17"/>
          <p:cNvSpPr>
            <a:spLocks noChangeArrowheads="1"/>
          </p:cNvSpPr>
          <p:nvPr/>
        </p:nvSpPr>
        <p:spPr bwMode="gray">
          <a:xfrm>
            <a:off x="442913" y="1668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黑体" panose="02010609060101010101" pitchFamily="49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  <a:cs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  <a:cs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  <a:cs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  <a:cs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ª"/>
        <a:defRPr kumimoji="1" sz="3600" kern="1200">
          <a:solidFill>
            <a:schemeClr val="tx1"/>
          </a:solidFill>
          <a:latin typeface="+mn-lt"/>
          <a:ea typeface="+mn-ea"/>
          <a:cs typeface="黑体" panose="02010609060101010101" pitchFamily="49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anose="05000000000000000000" pitchFamily="2" charset="2"/>
        <a:buChar char="Ø"/>
        <a:defRPr kumimoji="1" sz="2800" kern="1200">
          <a:solidFill>
            <a:schemeClr val="tx1"/>
          </a:solidFill>
          <a:latin typeface="Arial" panose="020B0604020202020204" pitchFamily="34" charset="0"/>
          <a:ea typeface="+mn-ea"/>
          <a:cs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 b="1" kern="1200">
          <a:solidFill>
            <a:schemeClr val="tx1"/>
          </a:solidFill>
          <a:latin typeface="Comic Sans MS" panose="030F0702030302020204" pitchFamily="66" charset="0"/>
          <a:ea typeface="楷体_GB2312" pitchFamily="49" charset="-122"/>
          <a:cs typeface="楷体_GB231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8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-134810" y="2133000"/>
            <a:ext cx="9267190" cy="1469695"/>
          </a:xfrm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File Defragmentation Scheme for</a:t>
            </a:r>
            <a:b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a Log-Structured File System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05" y="4220210"/>
            <a:ext cx="7685405" cy="807085"/>
          </a:xfrm>
          <a:prstGeom prst="rect">
            <a:avLst/>
          </a:prstGeom>
        </p:spPr>
      </p:pic>
    </p:spTree>
  </p:cSld>
  <p:clrMapOvr>
    <a:masterClrMapping/>
  </p:clrMapOvr>
  <p:transition spd="slow" advTm="681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975" y="1235075"/>
            <a:ext cx="8462010" cy="863600"/>
          </a:xfrm>
        </p:spPr>
        <p:txBody>
          <a:bodyPr/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Suspend-aware Segment Cleaning 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Log-structured File System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49885" y="1917065"/>
            <a:ext cx="8010525" cy="4464050"/>
          </a:xfrm>
        </p:spPr>
        <p:txBody>
          <a:bodyPr/>
          <a:p>
            <a:pPr lvl="1">
              <a:lnSpc>
                <a:spcPct val="120000"/>
              </a:lnSpc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Tested Hardware Platform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Motorola Moto G (Android 4.4.2, Linux Kernel 3.4) 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F2FS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20000"/>
              </a:lnSpc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 experiments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the number of reclaimed segments under Suspend-aware Segment Cleaning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the effectiveness of the Utilization-based Segment Cleaning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975" y="1235075"/>
            <a:ext cx="8462010" cy="863600"/>
          </a:xfrm>
        </p:spPr>
        <p:txBody>
          <a:bodyPr/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Suspend-aware Segment Cleaning 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Log-structured File System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49885" y="1917065"/>
            <a:ext cx="8010525" cy="4464050"/>
          </a:xfrm>
        </p:spPr>
        <p:txBody>
          <a:bodyPr/>
          <a:p>
            <a:pPr lvl="1">
              <a:lnSpc>
                <a:spcPct val="120000"/>
              </a:lnSpc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number of reclaimed segments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three situations: 1.Suspend-aware Segment Cleaning with suspend-mode on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                         2.Stock segment cleaning with suspend mode on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                         3.Stock segment cleaning with suspend mode off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Segment cleaning in F2FS is activated in 30 - 60 sec. interval, and it reclaims one segment on each segment cleaning.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20000"/>
              </a:lnSpc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effectiveness of the Utilization-based Segment Cleaning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vary the file system utilization(u = 30, 50, 70, 90%) and fraction of invalid blocks in the file system partition (pinv = 25;50;70%)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put the device to suspend mode 50 times and count the total number of reclaimed segments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8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-134810" y="2133000"/>
            <a:ext cx="9267190" cy="1469695"/>
          </a:xfrm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Boosting Quasi-Asynchronous I/O for Better</a:t>
            </a:r>
            <a:b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Responsiveness in Mobile Devices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0" y="4194810"/>
            <a:ext cx="7968615" cy="7118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46605" y="5168265"/>
            <a:ext cx="49949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Daeho Jeong</a:t>
            </a:r>
            <a:r>
              <a:rPr lang="en-US" altLang="zh-CN">
                <a:solidFill>
                  <a:schemeClr val="tx1"/>
                </a:solidFill>
              </a:rPr>
              <a:t>:daeho.jeong@samsung.com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Tm="6818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975" y="1235075"/>
            <a:ext cx="8462010" cy="863600"/>
          </a:xfrm>
        </p:spPr>
        <p:txBody>
          <a:bodyPr/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Boosting Quasi-Asynchronous I/O for Better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Responsiveness in Mobile Devices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49885" y="1917065"/>
            <a:ext cx="8010525" cy="4464050"/>
          </a:xfrm>
        </p:spPr>
        <p:txBody>
          <a:bodyPr/>
          <a:p>
            <a:pPr lvl="1">
              <a:lnSpc>
                <a:spcPct val="120000"/>
              </a:lnSpc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Tested Hardware Platform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Samsung Galaxy S5, equipped with Exynos 5422 (including quad Cortex-A15 and quad Cortex-A7 ARM CPUs and Mali-T628 MP6 GPU), 2GB DRAM, and 16GB eMMC flash storage. 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Android platform version 4.4.2 (KitKat), with the Linux kernel 3.10.9. 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Defaulted dirty page expiration time:2 seconds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defaulted background dirty ratio:5%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5 microbenchmarks/3 real-life scenarios/2 I/O benchmarks for Android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 I/O benchmarks for Android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Antutu:a comprehensive Android benchmark which provides several modes for measuring the performance of CPU, memory, storage system, etc.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RLBench:a benchmark for measuring the performance of Android devices under SQLite workloads.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457200" lvl="1" indent="0">
              <a:lnSpc>
                <a:spcPct val="120000"/>
              </a:lnSpc>
              <a:buClr>
                <a:srgbClr val="993366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975" y="1235075"/>
            <a:ext cx="8462010" cy="863600"/>
          </a:xfrm>
        </p:spPr>
        <p:txBody>
          <a:bodyPr/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Boosting Quasi-Asynchronous I/O for Better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Responsiveness in Mobile Devices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49885" y="1917065"/>
            <a:ext cx="8010525" cy="4464050"/>
          </a:xfrm>
        </p:spPr>
        <p:txBody>
          <a:bodyPr/>
          <a:p>
            <a:pPr lvl="1">
              <a:lnSpc>
                <a:spcPct val="120000"/>
              </a:lnSpc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 microbenchmarks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M1:M1 iterates the creation of a 4KB file 500 times. 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creat()/buffered write()/fsync()/close()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M2:M2 iterates the creation of a 1MB file 200 times. 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creat()/write() system call/fsync()/close()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M3: M3 creates a new file and repeats a 1KB-sized write() until the file size reaches 300MB.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creat()/write()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M4:M4 iterates 500 times. In each iteration: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1.truncates the 2MB file created in the previous iteration to zero length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2.recreates the same sized file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                 truncate()/write()/close()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M5: 1.one task creates a single 4KB file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      2.another task truncates an existing 8GB file and writes 8GB data to the file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1.creat()/write()/fsync()/close()     2.truncate()/write()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457200" lvl="1" indent="0">
              <a:lnSpc>
                <a:spcPct val="120000"/>
              </a:lnSpc>
              <a:buClr>
                <a:srgbClr val="993366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975" y="1235075"/>
            <a:ext cx="8462010" cy="863600"/>
          </a:xfrm>
        </p:spPr>
        <p:txBody>
          <a:bodyPr/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Boosting Quasi-Asynchronous I/O for Better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Responsiveness in Mobile Devices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49885" y="1917065"/>
            <a:ext cx="8010525" cy="4464050"/>
          </a:xfrm>
        </p:spPr>
        <p:txBody>
          <a:bodyPr/>
          <a:p>
            <a:pPr lvl="1">
              <a:lnSpc>
                <a:spcPct val="120000"/>
              </a:lnSpc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Methodology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run all the microbenchmarks except M5 while a 8GB file is written in the background in order to generate asynchronous I/O operations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use above 5 microbenchmarks to investigate the impact of QASIOs on the latency of various file system operations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the proposed scheme is evaluated with 3 real-life scenarios,2 representative I/O benchmarks in Android and 5 microbenchmarks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8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-134810" y="2133000"/>
            <a:ext cx="9267190" cy="1469695"/>
          </a:xfrm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I/O stack optimization for smartphones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785" y="4048125"/>
            <a:ext cx="8263890" cy="9829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6590" y="5242560"/>
            <a:ext cx="75717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Seongjin Lee：https://www.researchgate.net/profile/Seongjin_Lee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Tm="6818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975" y="1163320"/>
            <a:ext cx="8462010" cy="863600"/>
          </a:xfrm>
        </p:spPr>
        <p:txBody>
          <a:bodyPr/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I/O stack optimization for smartphones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49885" y="1917065"/>
            <a:ext cx="8010525" cy="4464050"/>
          </a:xfrm>
        </p:spPr>
        <p:txBody>
          <a:bodyPr/>
          <a:p>
            <a:pPr lvl="1">
              <a:lnSpc>
                <a:spcPct val="120000"/>
              </a:lnSpc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of Android I/O characterization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Galaxy S3 (Samsung Exynos 4412 1.4 GHz Quadcore, 2 GB RAM, 32 GB eMMC, Android 4.0.4 with Linux kernel 3.0.15)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use MOST (Mobile Storage Analyzer) to collect and analyze the I/O trace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analyze the I/O behavior of Facebook and Twitter apps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verify the effectiveness of the optimization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examine the performance of each optimization technique under a real workload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collect the system call trace and then replayed it with Mobigen 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capture traces from two widely used Android applications: Twitter and Facebook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975" y="1163320"/>
            <a:ext cx="8462010" cy="863600"/>
          </a:xfrm>
        </p:spPr>
        <p:txBody>
          <a:bodyPr/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I/O stack optimization for smartphones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49885" y="1917065"/>
            <a:ext cx="8133715" cy="4464050"/>
          </a:xfrm>
        </p:spPr>
        <p:txBody>
          <a:bodyPr/>
          <a:p>
            <a:pPr lvl="1">
              <a:lnSpc>
                <a:spcPct val="120000"/>
              </a:lnSpc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All the Improvements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4 optimization technique:1.Eliminating Unnecessary Metadata Flushes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                                       2.Using the Optimal Journaling Mode in SQL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                                       3.External Journaling    4.Polling-based I/O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External Journaling is not applicable to F2FS since it is a log-structured filesystem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examine the SQLite performance on three filesystems (EXT4 as the baseline, XFS, and F2FS) when applying the aforementioned three techniques in combination. 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SQLite journaling mode was set to TRUNCATE (default).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975" y="1235075"/>
            <a:ext cx="8462010" cy="863600"/>
          </a:xfrm>
        </p:spPr>
        <p:txBody>
          <a:bodyPr/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File Defragmentation Scheme for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Log-Structured File System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49885" y="1917065"/>
            <a:ext cx="8010525" cy="4464050"/>
          </a:xfrm>
        </p:spPr>
        <p:txBody>
          <a:bodyPr/>
          <a:p>
            <a:pPr lvl="1">
              <a:lnSpc>
                <a:spcPct val="120000"/>
              </a:lnSpc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Tested Hardware Platform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SD card1:16GB Kingston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SD card2:16GB Sandisk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SSD:120GB Intel SSD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all are partitioned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 to creat file fragmentation?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create several files using synchronous writes from IOzone with 8 threads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delete several files to create victim segments 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create several dump files to trigger the cleaning process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8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-134810" y="2133000"/>
            <a:ext cx="9267190" cy="1469695"/>
          </a:xfrm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Improving File System Performance of Mobile Storage Systems Using a Decoupled Defragmenter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6590" y="5242560"/>
            <a:ext cx="74307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Sungjin Lee：https://www.researchgate.net/profile/Sungjin_Lee6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10" y="3950335"/>
            <a:ext cx="8270875" cy="1148715"/>
          </a:xfrm>
          <a:prstGeom prst="rect">
            <a:avLst/>
          </a:prstGeom>
        </p:spPr>
      </p:pic>
    </p:spTree>
  </p:cSld>
  <p:clrMapOvr>
    <a:masterClrMapping/>
  </p:clrMapOvr>
  <p:transition spd="slow" advTm="6818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2100" y="4813300"/>
            <a:ext cx="3660140" cy="16770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975" y="876300"/>
            <a:ext cx="8462010" cy="863600"/>
          </a:xfrm>
        </p:spPr>
        <p:txBody>
          <a:bodyPr/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Improving File System Performance of Mobile Storage Systems Using a Decoupled Defragmenter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" y="1773555"/>
            <a:ext cx="8636000" cy="4464050"/>
          </a:xfrm>
        </p:spPr>
        <p:txBody>
          <a:bodyPr/>
          <a:p>
            <a:pPr marL="457200" lvl="1" indent="0">
              <a:lnSpc>
                <a:spcPct val="120000"/>
              </a:lnSpc>
              <a:buClr>
                <a:srgbClr val="993366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It's impossible to modify mobile storage devices and smartphone platforms: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20000"/>
              </a:lnSpc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build two emulated mobile flash devices, called simeMMC and simUFS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use a customizable SSD device based on Samsung’s 843T SSD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843T SSD supports extended SATA interfaces that allow a host system to directly control channels using NAND-specific I/O primitives → implement a complete page-level FTL in a block layer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emulate I/O throughputs of eMMC and UFS by limiting the number of available channels of the 843T SSD to 4 and 8 for simeMMC and simUFS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increase end-to-end I/O latencies between the host and the flash device → simulate a smaller I/O queue depth of mobile storage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20000"/>
              </a:lnSpc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implement a comprehensive evaluation platform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the evaluation platform supports three useful features: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1.file-system snapshot/replication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2.trace collection/replay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3.mobile storage emulation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975" y="876300"/>
            <a:ext cx="8462010" cy="863600"/>
          </a:xfrm>
        </p:spPr>
        <p:txBody>
          <a:bodyPr/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Improving File System Performance of Mobile Storage Systems Using a Decoupled Defragmenter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" y="1630045"/>
            <a:ext cx="8636000" cy="4464050"/>
          </a:xfrm>
        </p:spPr>
        <p:txBody>
          <a:bodyPr/>
          <a:p>
            <a:pPr lvl="1">
              <a:lnSpc>
                <a:spcPct val="120000"/>
              </a:lnSpc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janusd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implement janusdL/P as a user-level tool using e4defrag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janusdFTL is implemented as an extended module of the page-level FTL in the block layer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The custom interfaces between janusdL/janusdP and janusdFTL are implemented using the ioctl facility of the Linux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20000"/>
              </a:lnSpc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Usage Scenario of Smartphone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collect I/O activities of six popular applications running on N6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create a six-month usage scenario of a smartphone</a:t>
            </a:r>
            <a:r>
              <a:rPr kumimoji="1" lang="zh-CN" altLang="en-US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：</a:t>
            </a:r>
            <a:endParaRPr kumimoji="1" lang="zh-CN" altLang="en-US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1.simulate a daily usage scenario of a smartphone by repeating the six scenarios for 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  220 minutes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2. create a six-month usage scenario by repeating the daily usage scenario 180 times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38294"/>
          <a:stretch>
            <a:fillRect/>
          </a:stretch>
        </p:blipFill>
        <p:spPr>
          <a:xfrm>
            <a:off x="436245" y="5337810"/>
            <a:ext cx="3973195" cy="12217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71456"/>
          <a:stretch>
            <a:fillRect/>
          </a:stretch>
        </p:blipFill>
        <p:spPr>
          <a:xfrm>
            <a:off x="4794885" y="5337810"/>
            <a:ext cx="3973195" cy="565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61995"/>
          <a:stretch>
            <a:fillRect/>
          </a:stretch>
        </p:blipFill>
        <p:spPr>
          <a:xfrm>
            <a:off x="4794885" y="5902960"/>
            <a:ext cx="3973195" cy="75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8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-134810" y="2133000"/>
            <a:ext cx="9267190" cy="1469695"/>
          </a:xfrm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DFS: A De-fragmented File System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780" y="3978275"/>
            <a:ext cx="7583805" cy="1388745"/>
          </a:xfrm>
          <a:prstGeom prst="rect">
            <a:avLst/>
          </a:prstGeom>
        </p:spPr>
      </p:pic>
    </p:spTree>
  </p:cSld>
  <p:clrMapOvr>
    <a:masterClrMapping/>
  </p:clrMapOvr>
  <p:transition spd="slow" advTm="6818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975" y="1235075"/>
            <a:ext cx="8462010" cy="863600"/>
          </a:xfrm>
        </p:spPr>
        <p:txBody>
          <a:bodyPr/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DFS: A De-fragmented File System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49885" y="1917065"/>
            <a:ext cx="8010525" cy="4464050"/>
          </a:xfrm>
        </p:spPr>
        <p:txBody>
          <a:bodyPr/>
          <a:p>
            <a:pPr lvl="1">
              <a:lnSpc>
                <a:spcPct val="120000"/>
              </a:lnSpc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Tested Hardware Platform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PC with a 700 MHz Pentium processor and 128 MB of main memory. 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The disk on the system is a Quantum Fireball EX. 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OpenBSD operating system version 2.8. 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Clr>
                <a:srgbClr val="993366"/>
              </a:buClr>
              <a:buFont typeface="Wingdings" panose="05000000000000000000" pitchFamily="2" charset="2"/>
              <a:buNone/>
            </a:pP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457200" lvl="1" indent="0">
              <a:lnSpc>
                <a:spcPct val="120000"/>
              </a:lnSpc>
              <a:buClr>
                <a:srgbClr val="993366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115" y="3411855"/>
            <a:ext cx="5393055" cy="2426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975" y="1235075"/>
            <a:ext cx="8462010" cy="863600"/>
          </a:xfrm>
        </p:spPr>
        <p:txBody>
          <a:bodyPr/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DFS: A De-fragmented File System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49885" y="1917065"/>
            <a:ext cx="8010525" cy="4464050"/>
          </a:xfrm>
        </p:spPr>
        <p:txBody>
          <a:bodyPr/>
          <a:p>
            <a:pPr lvl="1">
              <a:lnSpc>
                <a:spcPct val="120000"/>
              </a:lnSpc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 to creat file fragmentation?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>
              <a:lnSpc>
                <a:spcPct val="120000"/>
              </a:lnSpc>
              <a:buClr>
                <a:srgbClr val="993366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(as the fragmentation shown in previous research)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executes sequences of file system operations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file creates and deletes are actively applied to our testing file systems to simulate the effects of a long period of use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lvl="2">
              <a:buClr>
                <a:srgbClr val="993366"/>
              </a:buClr>
              <a:buFont typeface="Wingdings" panose="05000000000000000000" pitchFamily="2" charset="2"/>
              <a:buChar char="l"/>
            </a:pPr>
            <a:r>
              <a:rPr kumimoji="1" lang="en-US" altLang="zh-CN" sz="16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each create operation performs not only creation of a file, but also writing of data</a:t>
            </a:r>
            <a:endParaRPr kumimoji="1" lang="en-US" altLang="zh-CN" sz="16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457200" lvl="1" indent="0">
              <a:lnSpc>
                <a:spcPct val="120000"/>
              </a:lnSpc>
              <a:buClr>
                <a:srgbClr val="993366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>
                <a:srgbClr val="993366"/>
              </a:buClr>
              <a:buFont typeface="Wingdings" panose="05000000000000000000" pitchFamily="2" charset="2"/>
              <a:buNone/>
            </a:pP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4370" y="4008120"/>
            <a:ext cx="5552440" cy="2122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8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-134810" y="2133000"/>
            <a:ext cx="9267190" cy="1469695"/>
          </a:xfrm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Suspend-aware Segment Cleaning </a:t>
            </a:r>
            <a:b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 Log-structured File System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7255" y="4105910"/>
            <a:ext cx="4809490" cy="1085850"/>
          </a:xfrm>
          <a:prstGeom prst="rect">
            <a:avLst/>
          </a:prstGeom>
        </p:spPr>
      </p:pic>
    </p:spTree>
  </p:cSld>
  <p:clrMapOvr>
    <a:masterClrMapping/>
  </p:clrMapOvr>
  <p:transition spd="slow" advTm="6818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Lucida Sans"/>
        <a:ea typeface="黑体"/>
        <a:cs typeface=""/>
      </a:majorFont>
      <a:minorFont>
        <a:latin typeface="Berlin Sans FB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7267</Words>
  <Application>WPS 演示</Application>
  <PresentationFormat>全屏显示(4:3)</PresentationFormat>
  <Paragraphs>180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Arial</vt:lpstr>
      <vt:lpstr>宋体</vt:lpstr>
      <vt:lpstr>Wingdings</vt:lpstr>
      <vt:lpstr>黑体</vt:lpstr>
      <vt:lpstr>Tahoma</vt:lpstr>
      <vt:lpstr>Lucida Sans</vt:lpstr>
      <vt:lpstr>Comic Sans MS</vt:lpstr>
      <vt:lpstr>楷体_GB2312</vt:lpstr>
      <vt:lpstr>楷体_GB2312</vt:lpstr>
      <vt:lpstr>Cooper Black</vt:lpstr>
      <vt:lpstr>Times</vt:lpstr>
      <vt:lpstr>Times New Roman</vt:lpstr>
      <vt:lpstr>微软雅黑</vt:lpstr>
      <vt:lpstr>Arial Unicode MS</vt:lpstr>
      <vt:lpstr>Berlin Sans FB</vt:lpstr>
      <vt:lpstr>新宋体</vt:lpstr>
      <vt:lpstr>1_自定义设计方案</vt:lpstr>
      <vt:lpstr>File Defragmentation Scheme for a Log-Structured File System</vt:lpstr>
      <vt:lpstr>File Defragmentation Scheme for a Log-Structured File System  </vt:lpstr>
      <vt:lpstr>Improving File System Performance of Mobile Storage Systems Using a Decoupled Defragmenter</vt:lpstr>
      <vt:lpstr>Improving File System Performance of Mobile Storage Systems Using a Decoupled Defragmenter</vt:lpstr>
      <vt:lpstr>Improving File System Performance of Mobile Storage Systems Using a Decoupled Defragmenter</vt:lpstr>
      <vt:lpstr>DFS: A De-fragmented File System</vt:lpstr>
      <vt:lpstr>DFS: A De-fragmented File System </vt:lpstr>
      <vt:lpstr>DFS: A De-fragmented File System  </vt:lpstr>
      <vt:lpstr>Suspend-aware Segment Cleaning  in Log-structured File System</vt:lpstr>
      <vt:lpstr>Suspend-aware Segment Cleaning  in Log-structured File System  </vt:lpstr>
      <vt:lpstr>Suspend-aware Segment Cleaning  in Log-structured File System  </vt:lpstr>
      <vt:lpstr>Boosting Quasi-Asynchronous I/O for Better Responsiveness in Mobile Devices</vt:lpstr>
      <vt:lpstr>Boosting Quasi-Asynchronous I/O for Better Responsiveness in Mobile Devices  </vt:lpstr>
      <vt:lpstr>Boosting Quasi-Asynchronous I/O for Better Responsiveness in Mobile Devices  </vt:lpstr>
      <vt:lpstr>Boosting Quasi-Asynchronous I/O for Better Responsiveness in Mobile Devices  </vt:lpstr>
      <vt:lpstr>I/O stack optimization for smartphones</vt:lpstr>
      <vt:lpstr>I/O stack optimization for smartphones </vt:lpstr>
      <vt:lpstr>I/O stack optimization for smartphones </vt:lpstr>
    </vt:vector>
  </TitlesOfParts>
  <Company>WNLO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Storage: An emerging option for digital long term preservation</dc:title>
  <dc:creator>Xiong</dc:creator>
  <cp:lastModifiedBy>田木°田木</cp:lastModifiedBy>
  <cp:revision>1063</cp:revision>
  <dcterms:created xsi:type="dcterms:W3CDTF">2007-06-21T01:14:00Z</dcterms:created>
  <dcterms:modified xsi:type="dcterms:W3CDTF">2018-10-18T12:58:56Z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