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9"/>
  </p:handoutMasterIdLst>
  <p:sldIdLst>
    <p:sldId id="500" r:id="rId3"/>
    <p:sldId id="489" r:id="rId5"/>
    <p:sldId id="543" r:id="rId6"/>
    <p:sldId id="490" r:id="rId7"/>
    <p:sldId id="528" r:id="rId8"/>
    <p:sldId id="529" r:id="rId9"/>
    <p:sldId id="542" r:id="rId10"/>
    <p:sldId id="581" r:id="rId11"/>
    <p:sldId id="582" r:id="rId12"/>
    <p:sldId id="583" r:id="rId13"/>
    <p:sldId id="584" r:id="rId14"/>
    <p:sldId id="585" r:id="rId15"/>
    <p:sldId id="607" r:id="rId16"/>
    <p:sldId id="608" r:id="rId17"/>
    <p:sldId id="545" r:id="rId18"/>
    <p:sldId id="546" r:id="rId19"/>
    <p:sldId id="547" r:id="rId20"/>
    <p:sldId id="548" r:id="rId21"/>
    <p:sldId id="549" r:id="rId22"/>
    <p:sldId id="550" r:id="rId23"/>
    <p:sldId id="551" r:id="rId24"/>
    <p:sldId id="567" r:id="rId25"/>
    <p:sldId id="564" r:id="rId26"/>
    <p:sldId id="565" r:id="rId27"/>
    <p:sldId id="566" r:id="rId28"/>
    <p:sldId id="568" r:id="rId29"/>
    <p:sldId id="493" r:id="rId30"/>
    <p:sldId id="498" r:id="rId31"/>
    <p:sldId id="505" r:id="rId32"/>
    <p:sldId id="506" r:id="rId33"/>
    <p:sldId id="513" r:id="rId34"/>
    <p:sldId id="499" r:id="rId35"/>
    <p:sldId id="520" r:id="rId36"/>
    <p:sldId id="521" r:id="rId37"/>
    <p:sldId id="522" r:id="rId38"/>
  </p:sldIdLst>
  <p:sldSz cx="9144000" cy="6858000" type="screen4x3"/>
  <p:notesSz cx="7099300" cy="10234295"/>
  <p:defaultTextStyle>
    <a:defPPr>
      <a:defRPr lang="zh-CN"/>
    </a:defPPr>
    <a:lvl1pPr marL="0" lvl="0" indent="0" algn="l" defTabSz="914400" rtl="0" eaLnBrk="0" fontAlgn="base" latinLnBrk="0" hangingPunct="0">
      <a:lnSpc>
        <a:spcPct val="100000"/>
      </a:lnSpc>
      <a:spcBef>
        <a:spcPct val="0"/>
      </a:spcBef>
      <a:spcAft>
        <a:spcPct val="0"/>
      </a:spcAft>
      <a:buNone/>
      <a:defRPr sz="2000" b="0" i="0" u="none" kern="1200" baseline="0">
        <a:solidFill>
          <a:srgbClr val="FF3300"/>
        </a:solidFill>
        <a:latin typeface="Arial" panose="020B0604020202020204" pitchFamily="34" charset="0"/>
        <a:ea typeface="黑体" panose="02010609060101010101" pitchFamily="49" charset="-122"/>
        <a:cs typeface="+mn-cs"/>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rgbClr val="FF3300"/>
        </a:solidFill>
        <a:latin typeface="Arial" panose="020B0604020202020204" pitchFamily="34"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rgbClr val="FF3300"/>
        </a:solidFill>
        <a:latin typeface="Arial" panose="020B0604020202020204" pitchFamily="34"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rgbClr val="FF3300"/>
        </a:solidFill>
        <a:latin typeface="Arial" panose="020B0604020202020204" pitchFamily="34"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rgbClr val="FF3300"/>
        </a:solidFill>
        <a:latin typeface="Arial" panose="020B0604020202020204" pitchFamily="34" charset="0"/>
        <a:ea typeface="黑体" panose="02010609060101010101" pitchFamily="49" charset="-122"/>
        <a:cs typeface="+mn-cs"/>
      </a:defRPr>
    </a:lvl5pPr>
    <a:lvl6pPr marL="2286000" lvl="5" indent="0" algn="l" defTabSz="914400" rtl="0" eaLnBrk="0" fontAlgn="base" latinLnBrk="0" hangingPunct="0">
      <a:lnSpc>
        <a:spcPct val="100000"/>
      </a:lnSpc>
      <a:spcBef>
        <a:spcPct val="0"/>
      </a:spcBef>
      <a:spcAft>
        <a:spcPct val="0"/>
      </a:spcAft>
      <a:buNone/>
      <a:defRPr sz="2000" b="0" i="0" u="none" kern="1200" baseline="0">
        <a:solidFill>
          <a:srgbClr val="FF3300"/>
        </a:solidFill>
        <a:latin typeface="Arial" panose="020B0604020202020204" pitchFamily="34" charset="0"/>
        <a:ea typeface="黑体" panose="02010609060101010101" pitchFamily="49" charset="-122"/>
        <a:cs typeface="+mn-cs"/>
      </a:defRPr>
    </a:lvl6pPr>
    <a:lvl7pPr marL="2743200" lvl="6" indent="0" algn="l" defTabSz="914400" rtl="0" eaLnBrk="0" fontAlgn="base" latinLnBrk="0" hangingPunct="0">
      <a:lnSpc>
        <a:spcPct val="100000"/>
      </a:lnSpc>
      <a:spcBef>
        <a:spcPct val="0"/>
      </a:spcBef>
      <a:spcAft>
        <a:spcPct val="0"/>
      </a:spcAft>
      <a:buNone/>
      <a:defRPr sz="2000" b="0" i="0" u="none" kern="1200" baseline="0">
        <a:solidFill>
          <a:srgbClr val="FF3300"/>
        </a:solidFill>
        <a:latin typeface="Arial" panose="020B0604020202020204" pitchFamily="34" charset="0"/>
        <a:ea typeface="黑体" panose="02010609060101010101" pitchFamily="49" charset="-122"/>
        <a:cs typeface="+mn-cs"/>
      </a:defRPr>
    </a:lvl7pPr>
    <a:lvl8pPr marL="3200400" lvl="7" indent="0" algn="l" defTabSz="914400" rtl="0" eaLnBrk="0" fontAlgn="base" latinLnBrk="0" hangingPunct="0">
      <a:lnSpc>
        <a:spcPct val="100000"/>
      </a:lnSpc>
      <a:spcBef>
        <a:spcPct val="0"/>
      </a:spcBef>
      <a:spcAft>
        <a:spcPct val="0"/>
      </a:spcAft>
      <a:buNone/>
      <a:defRPr sz="2000" b="0" i="0" u="none" kern="1200" baseline="0">
        <a:solidFill>
          <a:srgbClr val="FF3300"/>
        </a:solidFill>
        <a:latin typeface="Arial" panose="020B0604020202020204" pitchFamily="34" charset="0"/>
        <a:ea typeface="黑体" panose="02010609060101010101" pitchFamily="49" charset="-122"/>
        <a:cs typeface="+mn-cs"/>
      </a:defRPr>
    </a:lvl8pPr>
    <a:lvl9pPr marL="3657600" lvl="8" indent="0" algn="l" defTabSz="914400" rtl="0" eaLnBrk="0" fontAlgn="base" latinLnBrk="0" hangingPunct="0">
      <a:lnSpc>
        <a:spcPct val="100000"/>
      </a:lnSpc>
      <a:spcBef>
        <a:spcPct val="0"/>
      </a:spcBef>
      <a:spcAft>
        <a:spcPct val="0"/>
      </a:spcAft>
      <a:buNone/>
      <a:defRPr sz="2000" b="0" i="0" u="none" kern="1200" baseline="0">
        <a:solidFill>
          <a:srgbClr val="FF3300"/>
        </a:solidFill>
        <a:latin typeface="Arial" panose="020B0604020202020204" pitchFamily="34" charset="0"/>
        <a:ea typeface="黑体" panose="02010609060101010101"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33CC"/>
    <a:srgbClr val="FFCC00"/>
    <a:srgbClr val="FF3399"/>
    <a:srgbClr val="990033"/>
    <a:srgbClr val="0000CC"/>
    <a:srgbClr val="FFFF66"/>
    <a:srgbClr val="99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85" autoAdjust="0"/>
    <p:restoredTop sz="95786" autoAdjust="0"/>
  </p:normalViewPr>
  <p:slideViewPr>
    <p:cSldViewPr showGuides="1">
      <p:cViewPr varScale="1">
        <p:scale>
          <a:sx n="72" d="100"/>
          <a:sy n="72" d="100"/>
        </p:scale>
        <p:origin x="1662" y="78"/>
      </p:cViewPr>
      <p:guideLst>
        <p:guide orient="horz" pos="2135"/>
        <p:guide pos="2811"/>
      </p:guideLst>
    </p:cSldViewPr>
  </p:slideViewPr>
  <p:outlineViewPr>
    <p:cViewPr>
      <p:scale>
        <a:sx n="33" d="100"/>
        <a:sy n="33" d="100"/>
      </p:scale>
      <p:origin x="0" y="-576"/>
    </p:cViewPr>
  </p:outlineViewPr>
  <p:notesTextViewPr>
    <p:cViewPr>
      <p:scale>
        <a:sx n="100" d="100"/>
        <a:sy n="100" d="100"/>
      </p:scale>
      <p:origin x="0" y="0"/>
    </p:cViewPr>
  </p:notesTextViewPr>
  <p:sorterViewPr showFormatting="0">
    <p:cViewPr>
      <p:scale>
        <a:sx n="100" d="100"/>
        <a:sy n="100" d="100"/>
      </p:scale>
      <p:origin x="0" y="0"/>
    </p:cViewPr>
  </p:sorter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notesMaster" Target="notesMasters/notesMaster1.xml"/><Relationship Id="rId39" Type="http://schemas.openxmlformats.org/officeDocument/2006/relationships/handoutMaster" Target="handoutMasters/handoutMaster1.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bwMode="auto">
          <a:xfrm>
            <a:off x="0" y="0"/>
            <a:ext cx="3076575" cy="511175"/>
          </a:xfrm>
          <a:prstGeom prst="rect">
            <a:avLst/>
          </a:prstGeom>
          <a:noFill/>
          <a:ln>
            <a:noFill/>
          </a:ln>
          <a:effectLst/>
        </p:spPr>
        <p:txBody>
          <a:bodyPr vert="horz" wrap="square" lIns="99048" tIns="49524" rIns="99048" bIns="49524" numCol="1" anchor="t" anchorCtr="0" compatLnSpc="1"/>
          <a:lstStyle>
            <a:lvl1pPr defTabSz="990600" eaLnBrk="1" hangingPunct="1">
              <a:lnSpc>
                <a:spcPct val="100000"/>
              </a:lnSpc>
              <a:spcBef>
                <a:spcPct val="0"/>
              </a:spcBef>
              <a:buClrTx/>
              <a:buSzTx/>
              <a:buFontTx/>
              <a:buNone/>
              <a:defRPr kumimoji="0" sz="1300">
                <a:solidFill>
                  <a:schemeClr val="tx1"/>
                </a:solidFill>
                <a:latin typeface="Arial" panose="020B0604020202020204" pitchFamily="34" charset="0"/>
                <a:ea typeface="宋体" panose="02010600030101010101" pitchFamily="2" charset="-122"/>
                <a:cs typeface="+mn-cs"/>
              </a:defRPr>
            </a:lvl1pPr>
          </a:lstStyle>
          <a:p>
            <a:pPr marL="0" marR="0" lvl="0" indent="0" algn="l" defTabSz="9906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6323" name="Rectangle 3"/>
          <p:cNvSpPr>
            <a:spLocks noGrp="1" noChangeArrowheads="1"/>
          </p:cNvSpPr>
          <p:nvPr>
            <p:ph type="dt" sz="quarter" idx="1"/>
          </p:nvPr>
        </p:nvSpPr>
        <p:spPr bwMode="auto">
          <a:xfrm>
            <a:off x="4021138" y="0"/>
            <a:ext cx="3076575" cy="511175"/>
          </a:xfrm>
          <a:prstGeom prst="rect">
            <a:avLst/>
          </a:prstGeom>
          <a:noFill/>
          <a:ln>
            <a:noFill/>
          </a:ln>
          <a:effectLst/>
        </p:spPr>
        <p:txBody>
          <a:bodyPr vert="horz" wrap="square" lIns="99048" tIns="49524" rIns="99048" bIns="49524" numCol="1" anchor="t" anchorCtr="0" compatLnSpc="1"/>
          <a:lstStyle>
            <a:lvl1pPr algn="r" defTabSz="990600" eaLnBrk="1" hangingPunct="1">
              <a:lnSpc>
                <a:spcPct val="100000"/>
              </a:lnSpc>
              <a:spcBef>
                <a:spcPct val="0"/>
              </a:spcBef>
              <a:buClrTx/>
              <a:buSzTx/>
              <a:buFontTx/>
              <a:buNone/>
              <a:defRPr kumimoji="0" sz="1300">
                <a:solidFill>
                  <a:schemeClr val="tx1"/>
                </a:solidFill>
                <a:latin typeface="Arial" panose="020B0604020202020204" pitchFamily="34" charset="0"/>
                <a:ea typeface="宋体" panose="02010600030101010101" pitchFamily="2" charset="-122"/>
                <a:cs typeface="+mn-cs"/>
              </a:defRPr>
            </a:lvl1pPr>
          </a:lstStyle>
          <a:p>
            <a:pPr marL="0" marR="0" lvl="0" indent="0" algn="r" defTabSz="9906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6324" name="Rectangle 4"/>
          <p:cNvSpPr>
            <a:spLocks noGrp="1" noChangeArrowheads="1"/>
          </p:cNvSpPr>
          <p:nvPr>
            <p:ph type="ftr" sz="quarter" idx="2"/>
          </p:nvPr>
        </p:nvSpPr>
        <p:spPr bwMode="auto">
          <a:xfrm>
            <a:off x="0" y="9721850"/>
            <a:ext cx="3076575" cy="511175"/>
          </a:xfrm>
          <a:prstGeom prst="rect">
            <a:avLst/>
          </a:prstGeom>
          <a:noFill/>
          <a:ln>
            <a:noFill/>
          </a:ln>
          <a:effectLst/>
        </p:spPr>
        <p:txBody>
          <a:bodyPr vert="horz" wrap="square" lIns="99048" tIns="49524" rIns="99048" bIns="49524" numCol="1" anchor="b" anchorCtr="0" compatLnSpc="1"/>
          <a:lstStyle>
            <a:lvl1pPr defTabSz="990600" eaLnBrk="1" hangingPunct="1">
              <a:lnSpc>
                <a:spcPct val="100000"/>
              </a:lnSpc>
              <a:spcBef>
                <a:spcPct val="0"/>
              </a:spcBef>
              <a:buClrTx/>
              <a:buSzTx/>
              <a:buFontTx/>
              <a:buNone/>
              <a:defRPr kumimoji="0" sz="1300">
                <a:solidFill>
                  <a:schemeClr val="tx1"/>
                </a:solidFill>
                <a:latin typeface="Arial" panose="020B0604020202020204" pitchFamily="34" charset="0"/>
                <a:ea typeface="宋体" panose="02010600030101010101" pitchFamily="2" charset="-122"/>
                <a:cs typeface="+mn-cs"/>
              </a:defRPr>
            </a:lvl1pPr>
          </a:lstStyle>
          <a:p>
            <a:pPr marL="0" marR="0" lvl="0" indent="0" algn="l" defTabSz="9906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6325" name="Rectangle 5"/>
          <p:cNvSpPr>
            <a:spLocks noGrp="1" noChangeArrowheads="1"/>
          </p:cNvSpPr>
          <p:nvPr>
            <p:ph type="sldNum" sz="quarter" idx="3"/>
          </p:nvPr>
        </p:nvSpPr>
        <p:spPr bwMode="auto">
          <a:xfrm>
            <a:off x="4021138" y="9721850"/>
            <a:ext cx="3076575" cy="511175"/>
          </a:xfrm>
          <a:prstGeom prst="rect">
            <a:avLst/>
          </a:prstGeom>
          <a:noFill/>
          <a:ln>
            <a:noFill/>
          </a:ln>
          <a:effectLst/>
        </p:spPr>
        <p:txBody>
          <a:bodyPr vert="horz" wrap="square" lIns="99048" tIns="49524" rIns="99048" bIns="49524" numCol="1" anchor="b" anchorCtr="0" compatLnSpc="1"/>
          <a:lstStyle>
            <a:lvl1pPr algn="r" defTabSz="990600" eaLnBrk="1" hangingPunct="1">
              <a:defRPr kumimoji="0" sz="1300">
                <a:solidFill>
                  <a:schemeClr val="tx1"/>
                </a:solidFill>
                <a:ea typeface="宋体" panose="02010600030101010101" pitchFamily="2" charset="-122"/>
              </a:defRPr>
            </a:lvl1pPr>
          </a:lstStyle>
          <a:p>
            <a:pPr marL="0" marR="0" lvl="0" indent="0" algn="r" defTabSz="990600" rtl="0" eaLnBrk="1" fontAlgn="base" latinLnBrk="0" hangingPunct="1">
              <a:lnSpc>
                <a:spcPct val="100000"/>
              </a:lnSpc>
              <a:spcBef>
                <a:spcPct val="0"/>
              </a:spcBef>
              <a:spcAft>
                <a:spcPct val="0"/>
              </a:spcAft>
              <a:buClrTx/>
              <a:buSzTx/>
              <a:buFontTx/>
              <a:buNone/>
              <a:defRPr/>
            </a:pPr>
            <a:fld id="{2F671E48-BC80-4809-A3AD-0261B043B9C5}" type="slidenum">
              <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76575" cy="511175"/>
          </a:xfrm>
          <a:prstGeom prst="rect">
            <a:avLst/>
          </a:prstGeom>
          <a:noFill/>
          <a:ln>
            <a:noFill/>
          </a:ln>
          <a:effectLst/>
        </p:spPr>
        <p:txBody>
          <a:bodyPr vert="horz" wrap="square" lIns="99048" tIns="49524" rIns="99048" bIns="49524" numCol="1" anchor="t" anchorCtr="0" compatLnSpc="1"/>
          <a:lstStyle>
            <a:lvl1pPr defTabSz="990600" eaLnBrk="1" hangingPunct="1">
              <a:lnSpc>
                <a:spcPct val="100000"/>
              </a:lnSpc>
              <a:spcBef>
                <a:spcPct val="0"/>
              </a:spcBef>
              <a:buClrTx/>
              <a:buSzTx/>
              <a:buFontTx/>
              <a:buNone/>
              <a:defRPr kumimoji="0" sz="1300">
                <a:solidFill>
                  <a:schemeClr val="tx1"/>
                </a:solidFill>
                <a:latin typeface="Arial" panose="020B0604020202020204" pitchFamily="34" charset="0"/>
                <a:ea typeface="宋体" panose="02010600030101010101" pitchFamily="2" charset="-122"/>
                <a:cs typeface="+mn-cs"/>
              </a:defRPr>
            </a:lvl1pPr>
          </a:lstStyle>
          <a:p>
            <a:pPr marL="0" marR="0" lvl="0" indent="0" algn="l" defTabSz="9906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5" name="Rectangle 3"/>
          <p:cNvSpPr>
            <a:spLocks noGrp="1" noChangeArrowheads="1"/>
          </p:cNvSpPr>
          <p:nvPr>
            <p:ph type="dt" idx="1"/>
          </p:nvPr>
        </p:nvSpPr>
        <p:spPr bwMode="auto">
          <a:xfrm>
            <a:off x="4021138" y="0"/>
            <a:ext cx="3076575" cy="511175"/>
          </a:xfrm>
          <a:prstGeom prst="rect">
            <a:avLst/>
          </a:prstGeom>
          <a:noFill/>
          <a:ln>
            <a:noFill/>
          </a:ln>
          <a:effectLst/>
        </p:spPr>
        <p:txBody>
          <a:bodyPr vert="horz" wrap="square" lIns="99048" tIns="49524" rIns="99048" bIns="49524" numCol="1" anchor="t" anchorCtr="0" compatLnSpc="1"/>
          <a:lstStyle>
            <a:lvl1pPr algn="r" defTabSz="990600" eaLnBrk="1" hangingPunct="1">
              <a:lnSpc>
                <a:spcPct val="100000"/>
              </a:lnSpc>
              <a:spcBef>
                <a:spcPct val="0"/>
              </a:spcBef>
              <a:buClrTx/>
              <a:buSzTx/>
              <a:buFontTx/>
              <a:buNone/>
              <a:defRPr kumimoji="0" sz="1300">
                <a:solidFill>
                  <a:schemeClr val="tx1"/>
                </a:solidFill>
                <a:latin typeface="Arial" panose="020B0604020202020204" pitchFamily="34" charset="0"/>
                <a:ea typeface="宋体" panose="02010600030101010101" pitchFamily="2" charset="-122"/>
                <a:cs typeface="+mn-cs"/>
              </a:defRPr>
            </a:lvl1pPr>
          </a:lstStyle>
          <a:p>
            <a:pPr marL="0" marR="0" lvl="0" indent="0" algn="r" defTabSz="9906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6" name="Rectangle 4"/>
          <p:cNvSpPr>
            <a:spLocks noGrp="1" noRot="1" noChangeAspect="1" noTextEdit="1"/>
          </p:cNvSpPr>
          <p:nvPr>
            <p:ph type="sldImg" idx="2"/>
          </p:nvPr>
        </p:nvSpPr>
        <p:spPr>
          <a:xfrm>
            <a:off x="990600" y="768350"/>
            <a:ext cx="5118100" cy="3836988"/>
          </a:xfrm>
          <a:prstGeom prst="rect">
            <a:avLst/>
          </a:prstGeom>
          <a:noFill/>
          <a:ln w="9525" cap="flat" cmpd="sng">
            <a:solidFill>
              <a:srgbClr val="000000"/>
            </a:solidFill>
            <a:prstDash val="solid"/>
            <a:miter/>
            <a:headEnd type="none" w="med" len="med"/>
            <a:tailEnd type="none" w="med" len="med"/>
          </a:ln>
        </p:spPr>
      </p:sp>
      <p:sp>
        <p:nvSpPr>
          <p:cNvPr id="3077" name="Rectangle 5"/>
          <p:cNvSpPr>
            <a:spLocks noGrp="1" noChangeArrowheads="1"/>
          </p:cNvSpPr>
          <p:nvPr>
            <p:ph type="body" sz="quarter" idx="3"/>
          </p:nvPr>
        </p:nvSpPr>
        <p:spPr bwMode="auto">
          <a:xfrm>
            <a:off x="709613" y="4860925"/>
            <a:ext cx="5680075" cy="4605338"/>
          </a:xfrm>
          <a:prstGeom prst="rect">
            <a:avLst/>
          </a:prstGeom>
          <a:noFill/>
          <a:ln>
            <a:noFill/>
          </a:ln>
          <a:effectLst/>
        </p:spPr>
        <p:txBody>
          <a:bodyPr vert="horz" wrap="square" lIns="99048" tIns="49524" rIns="99048" bIns="49524"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rPr>
              <a:t>单击此处编辑母版文本样式</a:t>
            </a:r>
            <a:endParaRPr kumimoji="1"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1"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1"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1"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1"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8" name="Rectangle 6"/>
          <p:cNvSpPr>
            <a:spLocks noGrp="1" noChangeArrowheads="1"/>
          </p:cNvSpPr>
          <p:nvPr>
            <p:ph type="ftr" sz="quarter" idx="4"/>
          </p:nvPr>
        </p:nvSpPr>
        <p:spPr bwMode="auto">
          <a:xfrm>
            <a:off x="0" y="9721850"/>
            <a:ext cx="3076575" cy="511175"/>
          </a:xfrm>
          <a:prstGeom prst="rect">
            <a:avLst/>
          </a:prstGeom>
          <a:noFill/>
          <a:ln>
            <a:noFill/>
          </a:ln>
          <a:effectLst/>
        </p:spPr>
        <p:txBody>
          <a:bodyPr vert="horz" wrap="square" lIns="99048" tIns="49524" rIns="99048" bIns="49524" numCol="1" anchor="b" anchorCtr="0" compatLnSpc="1"/>
          <a:lstStyle>
            <a:lvl1pPr defTabSz="990600" eaLnBrk="1" hangingPunct="1">
              <a:lnSpc>
                <a:spcPct val="100000"/>
              </a:lnSpc>
              <a:spcBef>
                <a:spcPct val="0"/>
              </a:spcBef>
              <a:buClrTx/>
              <a:buSzTx/>
              <a:buFontTx/>
              <a:buNone/>
              <a:defRPr kumimoji="0" sz="1300">
                <a:solidFill>
                  <a:schemeClr val="tx1"/>
                </a:solidFill>
                <a:latin typeface="Arial" panose="020B0604020202020204" pitchFamily="34" charset="0"/>
                <a:ea typeface="宋体" panose="02010600030101010101" pitchFamily="2" charset="-122"/>
                <a:cs typeface="+mn-cs"/>
              </a:defRPr>
            </a:lvl1pPr>
          </a:lstStyle>
          <a:p>
            <a:pPr marL="0" marR="0" lvl="0" indent="0" algn="l" defTabSz="9906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9" name="Rectangle 7"/>
          <p:cNvSpPr>
            <a:spLocks noGrp="1" noChangeArrowheads="1"/>
          </p:cNvSpPr>
          <p:nvPr>
            <p:ph type="sldNum" sz="quarter" idx="5"/>
          </p:nvPr>
        </p:nvSpPr>
        <p:spPr bwMode="auto">
          <a:xfrm>
            <a:off x="4021138" y="9721850"/>
            <a:ext cx="3076575" cy="511175"/>
          </a:xfrm>
          <a:prstGeom prst="rect">
            <a:avLst/>
          </a:prstGeom>
          <a:noFill/>
          <a:ln>
            <a:noFill/>
          </a:ln>
          <a:effectLst/>
        </p:spPr>
        <p:txBody>
          <a:bodyPr vert="horz" wrap="square" lIns="99048" tIns="49524" rIns="99048" bIns="49524" numCol="1" anchor="b" anchorCtr="0" compatLnSpc="1"/>
          <a:lstStyle>
            <a:lvl1pPr algn="r" defTabSz="990600" eaLnBrk="1" hangingPunct="1">
              <a:defRPr kumimoji="0" sz="1300">
                <a:solidFill>
                  <a:schemeClr val="tx1"/>
                </a:solidFill>
                <a:ea typeface="宋体" panose="02010600030101010101" pitchFamily="2" charset="-122"/>
              </a:defRPr>
            </a:lvl1pPr>
          </a:lstStyle>
          <a:p>
            <a:pPr marL="0" marR="0" lvl="0" indent="0" algn="r" defTabSz="990600" rtl="0" eaLnBrk="1" fontAlgn="base" latinLnBrk="0" hangingPunct="1">
              <a:lnSpc>
                <a:spcPct val="100000"/>
              </a:lnSpc>
              <a:spcBef>
                <a:spcPct val="0"/>
              </a:spcBef>
              <a:spcAft>
                <a:spcPct val="0"/>
              </a:spcAft>
              <a:buClrTx/>
              <a:buSzTx/>
              <a:buFontTx/>
              <a:buNone/>
              <a:defRPr/>
            </a:pPr>
            <a:fld id="{3A3FED66-706A-45EF-B653-1FCEEEB4629F}" type="slidenum">
              <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pic>
        <p:nvPicPr>
          <p:cNvPr id="2050" name="图片 8"/>
          <p:cNvPicPr>
            <a:picLocks noChangeAspect="1"/>
          </p:cNvPicPr>
          <p:nvPr userDrawn="1"/>
        </p:nvPicPr>
        <p:blipFill>
          <a:blip r:embed="rId2"/>
          <a:stretch>
            <a:fillRect/>
          </a:stretch>
        </p:blipFill>
        <p:spPr>
          <a:xfrm>
            <a:off x="0" y="0"/>
            <a:ext cx="9151938" cy="6858000"/>
          </a:xfrm>
          <a:prstGeom prst="rect">
            <a:avLst/>
          </a:prstGeom>
          <a:noFill/>
          <a:ln w="9525">
            <a:noFill/>
          </a:ln>
        </p:spPr>
      </p:pic>
      <p:sp>
        <p:nvSpPr>
          <p:cNvPr id="10" name="Rectangle 23"/>
          <p:cNvSpPr>
            <a:spLocks noChangeArrowheads="1"/>
          </p:cNvSpPr>
          <p:nvPr/>
        </p:nvSpPr>
        <p:spPr bwMode="auto">
          <a:xfrm flipV="1">
            <a:off x="315913" y="3589338"/>
            <a:ext cx="8693150" cy="55563"/>
          </a:xfrm>
          <a:prstGeom prst="rect">
            <a:avLst/>
          </a:prstGeom>
          <a:gradFill rotWithShape="0">
            <a:gsLst>
              <a:gs pos="0">
                <a:schemeClr val="bg2"/>
              </a:gs>
              <a:gs pos="100000">
                <a:schemeClr val="bg1"/>
              </a:gs>
            </a:gsLst>
            <a:lin ang="0" scaled="1"/>
          </a:gradFill>
          <a:ln>
            <a:noFill/>
          </a:ln>
          <a:effectLst/>
        </p:spPr>
        <p:txBody>
          <a:bodyPr wrap="none" anchor="ctr"/>
          <a:lstStyle>
            <a:lvl1pPr>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2pPr>
            <a:lvl3pPr marL="1143000" indent="-228600">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3pPr>
            <a:lvl4pPr marL="1600200" indent="-228600">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4pPr>
            <a:lvl5pPr marL="2057400" indent="-228600">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5pPr>
            <a:lvl6pPr marL="2514600" indent="-228600" eaLnBrk="0" fontAlgn="base" hangingPunct="0">
              <a:lnSpc>
                <a:spcPct val="110000"/>
              </a:lnSpc>
              <a:spcBef>
                <a:spcPct val="20000"/>
              </a:spcBef>
              <a:spcAft>
                <a:spcPct val="0"/>
              </a:spcAft>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6pPr>
            <a:lvl7pPr marL="2971800" indent="-228600" eaLnBrk="0" fontAlgn="base" hangingPunct="0">
              <a:lnSpc>
                <a:spcPct val="110000"/>
              </a:lnSpc>
              <a:spcBef>
                <a:spcPct val="20000"/>
              </a:spcBef>
              <a:spcAft>
                <a:spcPct val="0"/>
              </a:spcAft>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7pPr>
            <a:lvl8pPr marL="3429000" indent="-228600" eaLnBrk="0" fontAlgn="base" hangingPunct="0">
              <a:lnSpc>
                <a:spcPct val="110000"/>
              </a:lnSpc>
              <a:spcBef>
                <a:spcPct val="20000"/>
              </a:spcBef>
              <a:spcAft>
                <a:spcPct val="0"/>
              </a:spcAft>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8pPr>
            <a:lvl9pPr marL="3886200" indent="-228600" eaLnBrk="0" fontAlgn="base" hangingPunct="0">
              <a:lnSpc>
                <a:spcPct val="110000"/>
              </a:lnSpc>
              <a:spcBef>
                <a:spcPct val="20000"/>
              </a:spcBef>
              <a:spcAft>
                <a:spcPct val="0"/>
              </a:spcAft>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defRPr/>
            </a:pPr>
            <a:endParaRPr kumimoji="1" lang="zh-CN" altLang="en-US" sz="2000" b="0" i="0" u="none" strike="noStrike" kern="1200" cap="none" spc="0" normalizeH="0" baseline="0" noProof="0" smtClean="0">
              <a:ln>
                <a:noFill/>
              </a:ln>
              <a:solidFill>
                <a:srgbClr val="FF3300"/>
              </a:solidFill>
              <a:effectLst/>
              <a:uLnTx/>
              <a:uFillTx/>
              <a:latin typeface="Arial" panose="020B0604020202020204" pitchFamily="34" charset="0"/>
              <a:ea typeface="黑体" panose="02010609060101010101" pitchFamily="49" charset="-122"/>
              <a:cs typeface="+mn-cs"/>
            </a:endParaRPr>
          </a:p>
        </p:txBody>
      </p:sp>
      <p:sp>
        <p:nvSpPr>
          <p:cNvPr id="136194" name="Rectangle 2"/>
          <p:cNvSpPr>
            <a:spLocks noGrp="1" noChangeArrowheads="1"/>
          </p:cNvSpPr>
          <p:nvPr>
            <p:ph type="ctrTitle" hasCustomPrompt="1"/>
          </p:nvPr>
        </p:nvSpPr>
        <p:spPr>
          <a:xfrm>
            <a:off x="685800" y="2130425"/>
            <a:ext cx="7772400" cy="1470025"/>
          </a:xfrm>
        </p:spPr>
        <p:txBody>
          <a:bodyPr/>
          <a:lstStyle>
            <a:lvl1pPr>
              <a:defRPr kumimoji="0">
                <a:solidFill>
                  <a:srgbClr val="A50021"/>
                </a:solidFill>
                <a:effectLst/>
                <a:latin typeface="Cooper Black" panose="0208090404030B020404" pitchFamily="18" charset="0"/>
              </a:defRPr>
            </a:lvl1pPr>
          </a:lstStyle>
          <a:p>
            <a:pPr lvl="0"/>
            <a:r>
              <a:rPr lang="zh-CN" altLang="en-US" noProof="0" smtClean="0"/>
              <a:t>模板</a:t>
            </a:r>
            <a:r>
              <a:rPr lang="en-US" altLang="zh-CN" noProof="0" smtClean="0"/>
              <a:t>Biomedical photonics</a:t>
            </a:r>
            <a:endParaRPr lang="en-US" altLang="zh-CN" noProof="0" smtClean="0"/>
          </a:p>
        </p:txBody>
      </p:sp>
      <p:sp>
        <p:nvSpPr>
          <p:cNvPr id="136195" name="Rectangle 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b="1">
                <a:solidFill>
                  <a:srgbClr val="0000CC"/>
                </a:solidFill>
                <a:latin typeface="Times" pitchFamily="6" charset="0"/>
              </a:defRPr>
            </a:lvl1pPr>
          </a:lstStyle>
          <a:p>
            <a:pPr lvl="0"/>
            <a:r>
              <a:rPr lang="zh-CN" altLang="en-US" noProof="0" smtClean="0"/>
              <a:t>单击此处编辑母版副标题样式</a:t>
            </a:r>
            <a:endParaRPr lang="zh-CN" altLang="en-US" noProof="0" smtClean="0"/>
          </a:p>
        </p:txBody>
      </p:sp>
      <p:sp>
        <p:nvSpPr>
          <p:cNvPr id="11" name="Rectangle 4"/>
          <p:cNvSpPr>
            <a:spLocks noGrp="1" noChangeArrowheads="1"/>
          </p:cNvSpPr>
          <p:nvPr>
            <p:ph type="dt" sz="half" idx="2"/>
          </p:nvPr>
        </p:nvSpPr>
        <p:spPr bwMode="auto">
          <a:xfrm>
            <a:off x="457200" y="6245225"/>
            <a:ext cx="2133600" cy="476250"/>
          </a:xfrm>
          <a:prstGeom prst="rect">
            <a:avLst/>
          </a:prstGeom>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 name="Rectangle 5"/>
          <p:cNvSpPr>
            <a:spLocks noGrp="1" noChangeArrowheads="1"/>
          </p:cNvSpPr>
          <p:nvPr>
            <p:ph type="ftr" sz="quarter" idx="3"/>
          </p:nvPr>
        </p:nvSpPr>
        <p:spPr bwMode="auto">
          <a:xfrm>
            <a:off x="3124200" y="6245225"/>
            <a:ext cx="2895600" cy="476250"/>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 name="Rectangle 6"/>
          <p:cNvSpPr>
            <a:spLocks noGrp="1" noChangeArrowheads="1"/>
          </p:cNvSpPr>
          <p:nvPr>
            <p:ph type="sldNum" sz="quarter" idx="4"/>
          </p:nvPr>
        </p:nvSpPr>
        <p:spPr bwMode="auto">
          <a:xfrm>
            <a:off x="6553200" y="6245225"/>
            <a:ext cx="2133600" cy="476250"/>
          </a:xfrm>
          <a:prstGeom prst="rect">
            <a:avLst/>
          </a:prstGeom>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60F3F3D-2BD8-4F12-AC16-62997A0C2182}"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52D18BD-5E27-4BDC-92F4-23FAEFE63105}"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836613"/>
            <a:ext cx="2057400" cy="56054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836613"/>
            <a:ext cx="6019800" cy="560546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52D18BD-5E27-4BDC-92F4-23FAEFE63105}"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52D18BD-5E27-4BDC-92F4-23FAEFE63105}"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52D18BD-5E27-4BDC-92F4-23FAEFE63105}"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16113"/>
            <a:ext cx="4038600" cy="452596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916113"/>
            <a:ext cx="4038600" cy="452596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52D18BD-5E27-4BDC-92F4-23FAEFE63105}"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52D18BD-5E27-4BDC-92F4-23FAEFE63105}"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52D18BD-5E27-4BDC-92F4-23FAEFE63105}"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52D18BD-5E27-4BDC-92F4-23FAEFE63105}"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52D18BD-5E27-4BDC-92F4-23FAEFE63105}"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rgbClr val="3366FF"/>
              </a:buClr>
              <a:buSzPct val="75000"/>
              <a:buFont typeface="Wingdings" panose="05000000000000000000" pitchFamily="2" charset="2"/>
              <a:buNone/>
              <a:defRPr/>
            </a:pPr>
            <a:endParaRPr kumimoji="1" lang="zh-CN" altLang="en-US" sz="3200" b="0" i="0" u="none" strike="noStrike" kern="1200" cap="none" spc="0" normalizeH="0" baseline="0" noProof="0" smtClean="0">
              <a:ln>
                <a:noFill/>
              </a:ln>
              <a:solidFill>
                <a:schemeClr val="tx1"/>
              </a:solidFill>
              <a:effectLst/>
              <a:uLnTx/>
              <a:uFillTx/>
              <a:latin typeface="+mn-lt"/>
              <a:ea typeface="+mn-ea"/>
              <a:cs typeface="黑体" panose="02010609060101010101" pitchFamily="49" charset="-122"/>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52D18BD-5E27-4BDC-92F4-23FAEFE63105}"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图片 4"/>
          <p:cNvPicPr>
            <a:picLocks noChangeAspect="1"/>
          </p:cNvPicPr>
          <p:nvPr userDrawn="1"/>
        </p:nvPicPr>
        <p:blipFill>
          <a:blip r:embed="rId12"/>
          <a:stretch>
            <a:fillRect/>
          </a:stretch>
        </p:blipFill>
        <p:spPr>
          <a:xfrm>
            <a:off x="0" y="0"/>
            <a:ext cx="9151938" cy="6858000"/>
          </a:xfrm>
          <a:prstGeom prst="rect">
            <a:avLst/>
          </a:prstGeom>
          <a:noFill/>
          <a:ln w="9525">
            <a:noFill/>
          </a:ln>
        </p:spPr>
      </p:pic>
      <p:sp>
        <p:nvSpPr>
          <p:cNvPr id="135170" name="Rectangle 2"/>
          <p:cNvSpPr>
            <a:spLocks noGrp="1" noChangeArrowheads="1"/>
          </p:cNvSpPr>
          <p:nvPr>
            <p:ph type="title"/>
          </p:nvPr>
        </p:nvSpPr>
        <p:spPr bwMode="auto">
          <a:xfrm>
            <a:off x="457200" y="836613"/>
            <a:ext cx="8229600" cy="863600"/>
          </a:xfrm>
          <a:prstGeom prst="rect">
            <a:avLst/>
          </a:prstGeom>
          <a:noFill/>
          <a:ln>
            <a:noFill/>
          </a:ln>
          <a:effectLst/>
        </p:spPr>
        <p:txBody>
          <a:bodyPr vert="horz" wrap="square" lIns="91440" tIns="45720" rIns="91440" bIns="45720" numCol="1" anchor="ctr" anchorCtr="0" compatLnSpc="1"/>
          <a:lstStyle/>
          <a:p>
            <a:pPr lvl="0"/>
            <a:r>
              <a:rPr lang="zh-CN" altLang="en-US" smtClean="0"/>
              <a:t>模板</a:t>
            </a:r>
            <a:r>
              <a:rPr lang="en-US" altLang="zh-CN" smtClean="0"/>
              <a:t>Chapter</a:t>
            </a:r>
            <a:endParaRPr lang="en-US" altLang="zh-CN" smtClean="0"/>
          </a:p>
        </p:txBody>
      </p:sp>
      <p:sp>
        <p:nvSpPr>
          <p:cNvPr id="1028" name="Rectangle 3"/>
          <p:cNvSpPr>
            <a:spLocks noGrp="1"/>
          </p:cNvSpPr>
          <p:nvPr>
            <p:ph type="body" idx="1"/>
          </p:nvPr>
        </p:nvSpPr>
        <p:spPr>
          <a:xfrm>
            <a:off x="457200" y="1916113"/>
            <a:ext cx="8229600" cy="4525962"/>
          </a:xfrm>
          <a:prstGeom prst="rect">
            <a:avLst/>
          </a:prstGeom>
          <a:noFill/>
          <a:ln w="9525">
            <a:noFill/>
          </a:ln>
        </p:spPr>
        <p:txBody>
          <a:bodyPr/>
          <a:lstStyle/>
          <a:p>
            <a:pPr lvl="0"/>
            <a:r>
              <a:rPr lang="zh-CN" altLang="en-US" dirty="0"/>
              <a:t>第一级</a:t>
            </a:r>
            <a:r>
              <a:rPr lang="en-US" altLang="zh-CN" dirty="0"/>
              <a:t>abcd</a:t>
            </a:r>
            <a:endParaRPr lang="en-US" altLang="zh-CN" dirty="0"/>
          </a:p>
          <a:p>
            <a:pPr lvl="1"/>
            <a:r>
              <a:rPr lang="zh-CN" altLang="en-US" dirty="0"/>
              <a:t>第二级</a:t>
            </a:r>
            <a:r>
              <a:rPr lang="en-US" altLang="zh-CN" dirty="0"/>
              <a:t>adb</a:t>
            </a:r>
            <a:endParaRPr lang="en-US" altLang="zh-CN" dirty="0"/>
          </a:p>
          <a:p>
            <a:pPr lvl="2"/>
            <a:r>
              <a:rPr lang="zh-CN" altLang="en-US" dirty="0"/>
              <a:t>第三级</a:t>
            </a:r>
            <a:r>
              <a:rPr lang="en-US" altLang="zh-CN" dirty="0"/>
              <a:t>kljaskf</a:t>
            </a:r>
            <a:endParaRPr lang="en-US" altLang="zh-CN" dirty="0"/>
          </a:p>
          <a:p>
            <a:pPr lvl="3"/>
            <a:r>
              <a:rPr lang="zh-CN" altLang="en-US" dirty="0"/>
              <a:t>第四级</a:t>
            </a:r>
            <a:endParaRPr lang="zh-CN" altLang="en-US" dirty="0"/>
          </a:p>
          <a:p>
            <a:pPr lvl="4"/>
            <a:r>
              <a:rPr lang="zh-CN" altLang="en-US" dirty="0"/>
              <a:t>第五级</a:t>
            </a:r>
            <a:endParaRPr lang="zh-CN" altLang="en-US" dirty="0"/>
          </a:p>
        </p:txBody>
      </p:sp>
      <p:sp>
        <p:nvSpPr>
          <p:cNvPr id="135172" name="Rectangle 4"/>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lstStyle>
            <a:lvl1pPr eaLnBrk="1" hangingPunct="1">
              <a:lnSpc>
                <a:spcPct val="100000"/>
              </a:lnSpc>
              <a:spcBef>
                <a:spcPct val="0"/>
              </a:spcBef>
              <a:buClrTx/>
              <a:buSzTx/>
              <a:buFontTx/>
              <a:buNone/>
              <a:defRPr kumimoji="0" sz="1400">
                <a:solidFill>
                  <a:schemeClr val="tx1"/>
                </a:solidFill>
                <a:latin typeface="Arial" panose="020B0604020202020204" pitchFamily="34" charset="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5173" name="Rectangle 5"/>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lstStyle>
            <a:lvl1pPr algn="ctr" eaLnBrk="1" hangingPunct="1">
              <a:lnSpc>
                <a:spcPct val="100000"/>
              </a:lnSpc>
              <a:spcBef>
                <a:spcPct val="0"/>
              </a:spcBef>
              <a:buClrTx/>
              <a:buSzTx/>
              <a:buFontTx/>
              <a:buNone/>
              <a:defRPr kumimoji="0" sz="1400">
                <a:solidFill>
                  <a:schemeClr val="tx1"/>
                </a:solidFill>
                <a:latin typeface="Arial" panose="020B0604020202020204" pitchFamily="34" charset="0"/>
                <a:ea typeface="宋体" panose="02010600030101010101" pitchFamily="2" charset="-122"/>
                <a:cs typeface="+mn-cs"/>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5174" name="Rectangle 6"/>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lstStyle>
            <a:lvl1pPr algn="r" eaLnBrk="1" hangingPunct="1">
              <a:defRPr kumimoji="0" sz="1400">
                <a:solidFill>
                  <a:schemeClr val="tx1"/>
                </a:solidFill>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52D18BD-5E27-4BDC-92F4-23FAEFE63105}"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2" name="Rectangle 17"/>
          <p:cNvSpPr>
            <a:spLocks noChangeArrowheads="1"/>
          </p:cNvSpPr>
          <p:nvPr/>
        </p:nvSpPr>
        <p:spPr bwMode="gray">
          <a:xfrm>
            <a:off x="442913" y="1668463"/>
            <a:ext cx="8226425" cy="31750"/>
          </a:xfrm>
          <a:prstGeom prst="rect">
            <a:avLst/>
          </a:prstGeom>
          <a:gradFill rotWithShape="0">
            <a:gsLst>
              <a:gs pos="0">
                <a:schemeClr val="bg2"/>
              </a:gs>
              <a:gs pos="100000">
                <a:schemeClr val="bg1"/>
              </a:gs>
            </a:gsLst>
            <a:lin ang="0" scaled="1"/>
          </a:gradFill>
          <a:ln>
            <a:noFill/>
          </a:ln>
          <a:effectLst/>
        </p:spPr>
        <p:txBody>
          <a:bodyPr wrap="none" anchor="ctr"/>
          <a:lstStyle>
            <a:lvl1pPr>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2pPr>
            <a:lvl3pPr marL="1143000" indent="-228600">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3pPr>
            <a:lvl4pPr marL="1600200" indent="-228600">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4pPr>
            <a:lvl5pPr marL="2057400" indent="-228600">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5pPr>
            <a:lvl6pPr marL="2514600" indent="-228600" eaLnBrk="0" fontAlgn="base" hangingPunct="0">
              <a:lnSpc>
                <a:spcPct val="110000"/>
              </a:lnSpc>
              <a:spcBef>
                <a:spcPct val="20000"/>
              </a:spcBef>
              <a:spcAft>
                <a:spcPct val="0"/>
              </a:spcAft>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6pPr>
            <a:lvl7pPr marL="2971800" indent="-228600" eaLnBrk="0" fontAlgn="base" hangingPunct="0">
              <a:lnSpc>
                <a:spcPct val="110000"/>
              </a:lnSpc>
              <a:spcBef>
                <a:spcPct val="20000"/>
              </a:spcBef>
              <a:spcAft>
                <a:spcPct val="0"/>
              </a:spcAft>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7pPr>
            <a:lvl8pPr marL="3429000" indent="-228600" eaLnBrk="0" fontAlgn="base" hangingPunct="0">
              <a:lnSpc>
                <a:spcPct val="110000"/>
              </a:lnSpc>
              <a:spcBef>
                <a:spcPct val="20000"/>
              </a:spcBef>
              <a:spcAft>
                <a:spcPct val="0"/>
              </a:spcAft>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8pPr>
            <a:lvl9pPr marL="3886200" indent="-228600" eaLnBrk="0" fontAlgn="base" hangingPunct="0">
              <a:lnSpc>
                <a:spcPct val="110000"/>
              </a:lnSpc>
              <a:spcBef>
                <a:spcPct val="20000"/>
              </a:spcBef>
              <a:spcAft>
                <a:spcPct val="0"/>
              </a:spcAft>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kumimoji="1" sz="4400" b="1" kern="1200">
          <a:solidFill>
            <a:srgbClr val="CC0000"/>
          </a:solidFill>
          <a:effectLst>
            <a:outerShdw blurRad="38100" dist="38100" dir="2700000" algn="tl">
              <a:srgbClr val="C0C0C0"/>
            </a:outerShdw>
          </a:effectLst>
          <a:latin typeface="+mj-lt"/>
          <a:ea typeface="+mj-ea"/>
          <a:cs typeface="黑体" panose="02010609060101010101" pitchFamily="49" charset="-122"/>
        </a:defRPr>
      </a:lvl1pPr>
      <a:lvl2pPr algn="ctr" rtl="0" eaLnBrk="0" fontAlgn="base" hangingPunct="0">
        <a:spcBef>
          <a:spcPct val="0"/>
        </a:spcBef>
        <a:spcAft>
          <a:spcPct val="0"/>
        </a:spcAft>
        <a:defRPr kumimoji="1" sz="4400" b="1">
          <a:solidFill>
            <a:srgbClr val="CC0000"/>
          </a:solidFill>
          <a:effectLst>
            <a:outerShdw blurRad="38100" dist="38100" dir="2700000" algn="tl">
              <a:srgbClr val="C0C0C0"/>
            </a:outerShdw>
          </a:effectLst>
          <a:latin typeface="Lucida Sans" panose="020B0602030504020204" pitchFamily="34" charset="0"/>
          <a:ea typeface="黑体" panose="02010609060101010101" pitchFamily="49" charset="-122"/>
          <a:cs typeface="黑体" panose="02010609060101010101" pitchFamily="49" charset="-122"/>
        </a:defRPr>
      </a:lvl2pPr>
      <a:lvl3pPr algn="ctr" rtl="0" eaLnBrk="0" fontAlgn="base" hangingPunct="0">
        <a:spcBef>
          <a:spcPct val="0"/>
        </a:spcBef>
        <a:spcAft>
          <a:spcPct val="0"/>
        </a:spcAft>
        <a:defRPr kumimoji="1" sz="4400" b="1">
          <a:solidFill>
            <a:srgbClr val="CC0000"/>
          </a:solidFill>
          <a:effectLst>
            <a:outerShdw blurRad="38100" dist="38100" dir="2700000" algn="tl">
              <a:srgbClr val="C0C0C0"/>
            </a:outerShdw>
          </a:effectLst>
          <a:latin typeface="Lucida Sans" panose="020B0602030504020204" pitchFamily="34" charset="0"/>
          <a:ea typeface="黑体" panose="02010609060101010101" pitchFamily="49" charset="-122"/>
          <a:cs typeface="黑体" panose="02010609060101010101" pitchFamily="49" charset="-122"/>
        </a:defRPr>
      </a:lvl3pPr>
      <a:lvl4pPr algn="ctr" rtl="0" eaLnBrk="0" fontAlgn="base" hangingPunct="0">
        <a:spcBef>
          <a:spcPct val="0"/>
        </a:spcBef>
        <a:spcAft>
          <a:spcPct val="0"/>
        </a:spcAft>
        <a:defRPr kumimoji="1" sz="4400" b="1">
          <a:solidFill>
            <a:srgbClr val="CC0000"/>
          </a:solidFill>
          <a:effectLst>
            <a:outerShdw blurRad="38100" dist="38100" dir="2700000" algn="tl">
              <a:srgbClr val="C0C0C0"/>
            </a:outerShdw>
          </a:effectLst>
          <a:latin typeface="Lucida Sans" panose="020B0602030504020204" pitchFamily="34" charset="0"/>
          <a:ea typeface="黑体" panose="02010609060101010101" pitchFamily="49" charset="-122"/>
          <a:cs typeface="黑体" panose="02010609060101010101" pitchFamily="49" charset="-122"/>
        </a:defRPr>
      </a:lvl4pPr>
      <a:lvl5pPr algn="ctr" rtl="0" eaLnBrk="0" fontAlgn="base" hangingPunct="0">
        <a:spcBef>
          <a:spcPct val="0"/>
        </a:spcBef>
        <a:spcAft>
          <a:spcPct val="0"/>
        </a:spcAft>
        <a:defRPr kumimoji="1" sz="4400" b="1">
          <a:solidFill>
            <a:srgbClr val="CC0000"/>
          </a:solidFill>
          <a:effectLst>
            <a:outerShdw blurRad="38100" dist="38100" dir="2700000" algn="tl">
              <a:srgbClr val="C0C0C0"/>
            </a:outerShdw>
          </a:effectLst>
          <a:latin typeface="Lucida Sans" panose="020B0602030504020204" pitchFamily="34" charset="0"/>
          <a:ea typeface="黑体" panose="02010609060101010101" pitchFamily="49" charset="-122"/>
          <a:cs typeface="黑体" panose="02010609060101010101" pitchFamily="49" charset="-122"/>
        </a:defRPr>
      </a:lvl5pPr>
      <a:lvl6pPr marL="457200" algn="ctr" rtl="0" fontAlgn="base">
        <a:spcBef>
          <a:spcPct val="0"/>
        </a:spcBef>
        <a:spcAft>
          <a:spcPct val="0"/>
        </a:spcAft>
        <a:defRPr kumimoji="1" sz="4400" b="1">
          <a:solidFill>
            <a:srgbClr val="CC0000"/>
          </a:solidFill>
          <a:effectLst>
            <a:outerShdw blurRad="38100" dist="38100" dir="2700000" algn="tl">
              <a:srgbClr val="C0C0C0"/>
            </a:outerShdw>
          </a:effectLst>
          <a:latin typeface="Lucida Sans" panose="020B0602030504020204" pitchFamily="34" charset="0"/>
          <a:ea typeface="黑体" panose="02010609060101010101" pitchFamily="49" charset="-122"/>
        </a:defRPr>
      </a:lvl6pPr>
      <a:lvl7pPr marL="914400" algn="ctr" rtl="0" fontAlgn="base">
        <a:spcBef>
          <a:spcPct val="0"/>
        </a:spcBef>
        <a:spcAft>
          <a:spcPct val="0"/>
        </a:spcAft>
        <a:defRPr kumimoji="1" sz="4400" b="1">
          <a:solidFill>
            <a:srgbClr val="CC0000"/>
          </a:solidFill>
          <a:effectLst>
            <a:outerShdw blurRad="38100" dist="38100" dir="2700000" algn="tl">
              <a:srgbClr val="C0C0C0"/>
            </a:outerShdw>
          </a:effectLst>
          <a:latin typeface="Lucida Sans" panose="020B0602030504020204" pitchFamily="34" charset="0"/>
          <a:ea typeface="黑体" panose="02010609060101010101" pitchFamily="49" charset="-122"/>
        </a:defRPr>
      </a:lvl7pPr>
      <a:lvl8pPr marL="1371600" algn="ctr" rtl="0" fontAlgn="base">
        <a:spcBef>
          <a:spcPct val="0"/>
        </a:spcBef>
        <a:spcAft>
          <a:spcPct val="0"/>
        </a:spcAft>
        <a:defRPr kumimoji="1" sz="4400" b="1">
          <a:solidFill>
            <a:srgbClr val="CC0000"/>
          </a:solidFill>
          <a:effectLst>
            <a:outerShdw blurRad="38100" dist="38100" dir="2700000" algn="tl">
              <a:srgbClr val="C0C0C0"/>
            </a:outerShdw>
          </a:effectLst>
          <a:latin typeface="Lucida Sans" panose="020B0602030504020204" pitchFamily="34" charset="0"/>
          <a:ea typeface="黑体" panose="02010609060101010101" pitchFamily="49" charset="-122"/>
        </a:defRPr>
      </a:lvl8pPr>
      <a:lvl9pPr marL="1828800" algn="ctr" rtl="0" fontAlgn="base">
        <a:spcBef>
          <a:spcPct val="0"/>
        </a:spcBef>
        <a:spcAft>
          <a:spcPct val="0"/>
        </a:spcAft>
        <a:defRPr kumimoji="1" sz="4400" b="1">
          <a:solidFill>
            <a:srgbClr val="CC0000"/>
          </a:solidFill>
          <a:effectLst>
            <a:outerShdw blurRad="38100" dist="38100" dir="2700000" algn="tl">
              <a:srgbClr val="C0C0C0"/>
            </a:outerShdw>
          </a:effectLst>
          <a:latin typeface="Lucida Sans" panose="020B060203050402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lr>
          <a:srgbClr val="3366FF"/>
        </a:buClr>
        <a:buSzPct val="75000"/>
        <a:buFont typeface="Wingdings" panose="05000000000000000000" pitchFamily="2" charset="2"/>
        <a:buChar char="ª"/>
        <a:defRPr kumimoji="1" sz="3600" kern="1200">
          <a:solidFill>
            <a:schemeClr val="tx1"/>
          </a:solidFill>
          <a:latin typeface="+mn-lt"/>
          <a:ea typeface="+mn-ea"/>
          <a:cs typeface="黑体" panose="02010609060101010101" pitchFamily="49" charset="-122"/>
        </a:defRPr>
      </a:lvl1pPr>
      <a:lvl2pPr marL="742950" indent="-285750" algn="l" rtl="0" eaLnBrk="0" fontAlgn="base" hangingPunct="0">
        <a:spcBef>
          <a:spcPct val="20000"/>
        </a:spcBef>
        <a:spcAft>
          <a:spcPct val="0"/>
        </a:spcAft>
        <a:buClr>
          <a:srgbClr val="990033"/>
        </a:buClr>
        <a:buSzPct val="80000"/>
        <a:buFont typeface="Wingdings" panose="05000000000000000000" pitchFamily="2" charset="2"/>
        <a:buChar char="Ø"/>
        <a:defRPr kumimoji="1" sz="2800" kern="1200">
          <a:solidFill>
            <a:schemeClr val="tx1"/>
          </a:solidFill>
          <a:latin typeface="Arial" panose="020B0604020202020204" pitchFamily="34" charset="0"/>
          <a:ea typeface="+mn-ea"/>
          <a:cs typeface="黑体" panose="02010609060101010101" pitchFamily="49" charset="-122"/>
        </a:defRPr>
      </a:lvl2pPr>
      <a:lvl3pPr marL="1143000" indent="-228600" algn="l" rtl="0" eaLnBrk="0" fontAlgn="base" hangingPunct="0">
        <a:spcBef>
          <a:spcPct val="20000"/>
        </a:spcBef>
        <a:spcAft>
          <a:spcPct val="0"/>
        </a:spcAft>
        <a:buClr>
          <a:srgbClr val="FF0000"/>
        </a:buClr>
        <a:buChar char="•"/>
        <a:defRPr sz="2400" b="1" kern="1200">
          <a:solidFill>
            <a:schemeClr val="tx1"/>
          </a:solidFill>
          <a:latin typeface="Comic Sans MS" panose="030F0702030302020204" pitchFamily="66" charset="0"/>
          <a:ea typeface="楷体_GB2312" pitchFamily="49" charset="-122"/>
          <a:cs typeface="楷体_GB2312" charset="0"/>
        </a:defRPr>
      </a:lvl3pPr>
      <a:lvl4pPr marL="1600200" indent="-228600" algn="l" rtl="0" eaLnBrk="0" fontAlgn="base" hangingPunct="0">
        <a:spcBef>
          <a:spcPct val="20000"/>
        </a:spcBef>
        <a:spcAft>
          <a:spcPct val="0"/>
        </a:spcAft>
        <a:buChar char="–"/>
        <a:defRPr kumimoji="1" sz="2000" kern="12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lgn="l" rtl="0" eaLnBrk="0" fontAlgn="base" hangingPunct="0">
        <a:spcBef>
          <a:spcPct val="20000"/>
        </a:spcBef>
        <a:spcAft>
          <a:spcPct val="0"/>
        </a:spcAft>
        <a:buChar char="»"/>
        <a:defRPr kumimoji="1" sz="2000"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2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25.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8" name="Rectangle 4"/>
          <p:cNvSpPr>
            <a:spLocks noGrp="1" noChangeArrowheads="1"/>
          </p:cNvSpPr>
          <p:nvPr>
            <p:ph type="ctrTitle" hasCustomPrompt="1"/>
          </p:nvPr>
        </p:nvSpPr>
        <p:spPr>
          <a:xfrm>
            <a:off x="-134810" y="2133000"/>
            <a:ext cx="9267190" cy="1469695"/>
          </a:xfrm>
        </p:spPr>
        <p:txBody>
          <a:bodyPr vert="horz" wrap="square" lIns="91440" tIns="45720" rIns="91440" bIns="45720" numCol="1" anchor="ctr" anchorCtr="0" compatLnSpc="1"/>
          <a:lstStyle/>
          <a:p>
            <a:pPr lvl="0" eaLnBrk="1" hangingPunct="1">
              <a:defRPr/>
            </a:pPr>
            <a:r>
              <a:rPr lang="en-US" altLang="zh-CN" sz="3200">
                <a:latin typeface="Times New Roman" panose="02020603050405020304" pitchFamily="18" charset="0"/>
                <a:cs typeface="Times New Roman" panose="02020603050405020304" pitchFamily="18" charset="0"/>
              </a:rPr>
              <a:t>Extending the Lifetime of Flash-based Storage through Reducing Write</a:t>
            </a:r>
            <a:br>
              <a:rPr lang="en-US" altLang="zh-CN" sz="3200">
                <a:latin typeface="Times New Roman" panose="02020603050405020304" pitchFamily="18" charset="0"/>
                <a:cs typeface="Times New Roman" panose="02020603050405020304" pitchFamily="18" charset="0"/>
              </a:rPr>
            </a:br>
            <a:r>
              <a:rPr lang="en-US" altLang="zh-CN" sz="3200">
                <a:latin typeface="Times New Roman" panose="02020603050405020304" pitchFamily="18" charset="0"/>
                <a:cs typeface="Times New Roman" panose="02020603050405020304" pitchFamily="18" charset="0"/>
              </a:rPr>
              <a:t>Amplification from File Systems</a:t>
            </a:r>
            <a:endParaRPr lang="en-US" altLang="zh-CN" sz="3200">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1"/>
          <a:stretch>
            <a:fillRect/>
          </a:stretch>
        </p:blipFill>
        <p:spPr>
          <a:xfrm>
            <a:off x="1088390" y="4018915"/>
            <a:ext cx="6989445" cy="1546860"/>
          </a:xfrm>
          <a:prstGeom prst="rect">
            <a:avLst/>
          </a:prstGeom>
        </p:spPr>
      </p:pic>
    </p:spTree>
  </p:cSld>
  <p:clrMapOvr>
    <a:masterClrMapping/>
  </p:clrMapOvr>
  <p:transition spd="slow" advTm="6818"/>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14300" y="881380"/>
            <a:ext cx="8462010" cy="863600"/>
          </a:xfrm>
        </p:spPr>
        <p:txBody>
          <a:bodyPr/>
          <a:p>
            <a:r>
              <a:rPr lang="en-US" altLang="zh-CN" sz="2400">
                <a:latin typeface="Times New Roman" panose="02020603050405020304" pitchFamily="18" charset="0"/>
                <a:cs typeface="Times New Roman" panose="02020603050405020304" pitchFamily="18" charset="0"/>
                <a:sym typeface="+mn-ea"/>
              </a:rPr>
              <a:t>ParaFS: A Log-Structured File System to Exploit the Internal Parallelism of Flash Devices</a:t>
            </a:r>
            <a:endParaRPr lang="en-US" altLang="zh-CN" sz="2400" dirty="0">
              <a:latin typeface="Times New Roman" panose="02020603050405020304" pitchFamily="18" charset="0"/>
              <a:cs typeface="Times New Roman" panose="02020603050405020304" pitchFamily="18" charset="0"/>
            </a:endParaRPr>
          </a:p>
        </p:txBody>
      </p:sp>
      <p:sp>
        <p:nvSpPr>
          <p:cNvPr id="10" name="文本框 9"/>
          <p:cNvSpPr txBox="1"/>
          <p:nvPr/>
        </p:nvSpPr>
        <p:spPr>
          <a:xfrm>
            <a:off x="727710" y="1940560"/>
            <a:ext cx="2453005" cy="398780"/>
          </a:xfrm>
          <a:prstGeom prst="rect">
            <a:avLst/>
          </a:prstGeom>
          <a:noFill/>
          <a:ln>
            <a:solidFill>
              <a:schemeClr val="tx1"/>
            </a:solidFill>
          </a:ln>
        </p:spPr>
        <p:txBody>
          <a:bodyPr wrap="none" rtlCol="0">
            <a:spAutoFit/>
          </a:bodyPr>
          <a:p>
            <a:pPr algn="l"/>
            <a:r>
              <a:rPr lang="zh-CN" altLang="en-US">
                <a:solidFill>
                  <a:schemeClr val="tx1"/>
                </a:solidFill>
              </a:rPr>
              <a:t>ParaFS Architecture</a:t>
            </a:r>
            <a:endParaRPr lang="zh-CN" altLang="en-US">
              <a:solidFill>
                <a:schemeClr val="tx1"/>
              </a:solidFill>
            </a:endParaRPr>
          </a:p>
        </p:txBody>
      </p:sp>
      <p:pic>
        <p:nvPicPr>
          <p:cNvPr id="2" name="图片 1"/>
          <p:cNvPicPr>
            <a:picLocks noChangeAspect="1"/>
          </p:cNvPicPr>
          <p:nvPr/>
        </p:nvPicPr>
        <p:blipFill>
          <a:blip r:embed="rId1"/>
          <a:stretch>
            <a:fillRect/>
          </a:stretch>
        </p:blipFill>
        <p:spPr>
          <a:xfrm>
            <a:off x="938530" y="2509520"/>
            <a:ext cx="7266940" cy="3704590"/>
          </a:xfrm>
          <a:prstGeom prst="rect">
            <a:avLst/>
          </a:prstGeom>
        </p:spPr>
      </p:pic>
      <p:pic>
        <p:nvPicPr>
          <p:cNvPr id="3" name="图片 2"/>
          <p:cNvPicPr>
            <a:picLocks noChangeAspect="1"/>
          </p:cNvPicPr>
          <p:nvPr/>
        </p:nvPicPr>
        <p:blipFill>
          <a:blip r:embed="rId2"/>
          <a:stretch>
            <a:fillRect/>
          </a:stretch>
        </p:blipFill>
        <p:spPr>
          <a:xfrm>
            <a:off x="985520" y="2424430"/>
            <a:ext cx="3061970" cy="16954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14300" y="881380"/>
            <a:ext cx="8462010" cy="863600"/>
          </a:xfrm>
        </p:spPr>
        <p:txBody>
          <a:bodyPr/>
          <a:p>
            <a:r>
              <a:rPr lang="en-US" altLang="zh-CN" sz="2400">
                <a:latin typeface="Times New Roman" panose="02020603050405020304" pitchFamily="18" charset="0"/>
                <a:cs typeface="Times New Roman" panose="02020603050405020304" pitchFamily="18" charset="0"/>
                <a:sym typeface="+mn-ea"/>
              </a:rPr>
              <a:t>ParaFS: A Log-Structured File System to Exploit the Internal Parallelism of Flash Devices</a:t>
            </a:r>
            <a:endParaRPr lang="en-US" altLang="zh-CN" sz="2400" dirty="0">
              <a:latin typeface="Times New Roman" panose="02020603050405020304" pitchFamily="18" charset="0"/>
              <a:cs typeface="Times New Roman" panose="02020603050405020304" pitchFamily="18" charset="0"/>
            </a:endParaRPr>
          </a:p>
        </p:txBody>
      </p:sp>
      <p:sp>
        <p:nvSpPr>
          <p:cNvPr id="10" name="文本框 9"/>
          <p:cNvSpPr txBox="1"/>
          <p:nvPr/>
        </p:nvSpPr>
        <p:spPr>
          <a:xfrm>
            <a:off x="655955" y="1725295"/>
            <a:ext cx="2453005" cy="398780"/>
          </a:xfrm>
          <a:prstGeom prst="rect">
            <a:avLst/>
          </a:prstGeom>
          <a:noFill/>
          <a:ln>
            <a:solidFill>
              <a:schemeClr val="tx1"/>
            </a:solidFill>
          </a:ln>
        </p:spPr>
        <p:txBody>
          <a:bodyPr wrap="none" rtlCol="0">
            <a:spAutoFit/>
          </a:bodyPr>
          <a:p>
            <a:pPr algn="l"/>
            <a:r>
              <a:rPr lang="zh-CN" altLang="en-US">
                <a:solidFill>
                  <a:schemeClr val="tx1"/>
                </a:solidFill>
              </a:rPr>
              <a:t>ParaFS Architecture</a:t>
            </a:r>
            <a:endParaRPr lang="zh-CN" altLang="en-US">
              <a:solidFill>
                <a:schemeClr val="tx1"/>
              </a:solidFill>
            </a:endParaRPr>
          </a:p>
        </p:txBody>
      </p:sp>
      <p:pic>
        <p:nvPicPr>
          <p:cNvPr id="3" name="图片 2"/>
          <p:cNvPicPr>
            <a:picLocks noChangeAspect="1"/>
          </p:cNvPicPr>
          <p:nvPr/>
        </p:nvPicPr>
        <p:blipFill>
          <a:blip r:embed="rId1"/>
          <a:stretch>
            <a:fillRect/>
          </a:stretch>
        </p:blipFill>
        <p:spPr>
          <a:xfrm>
            <a:off x="985520" y="2424430"/>
            <a:ext cx="3061970" cy="169545"/>
          </a:xfrm>
          <a:prstGeom prst="rect">
            <a:avLst/>
          </a:prstGeom>
        </p:spPr>
      </p:pic>
      <p:pic>
        <p:nvPicPr>
          <p:cNvPr id="5" name="图片 4"/>
          <p:cNvPicPr>
            <a:picLocks noChangeAspect="1"/>
          </p:cNvPicPr>
          <p:nvPr/>
        </p:nvPicPr>
        <p:blipFill>
          <a:blip r:embed="rId2"/>
          <a:srcRect t="52296"/>
          <a:stretch>
            <a:fillRect/>
          </a:stretch>
        </p:blipFill>
        <p:spPr>
          <a:xfrm>
            <a:off x="838200" y="4467860"/>
            <a:ext cx="7466965" cy="2203450"/>
          </a:xfrm>
          <a:prstGeom prst="rect">
            <a:avLst/>
          </a:prstGeom>
        </p:spPr>
      </p:pic>
      <p:sp>
        <p:nvSpPr>
          <p:cNvPr id="6" name="内容占位符 2"/>
          <p:cNvSpPr>
            <a:spLocks noGrp="1"/>
          </p:cNvSpPr>
          <p:nvPr/>
        </p:nvSpPr>
        <p:spPr>
          <a:xfrm>
            <a:off x="349892" y="1629980"/>
            <a:ext cx="8444216" cy="4464000"/>
          </a:xfrm>
          <a:prstGeom prst="rect">
            <a:avLst/>
          </a:prstGeom>
          <a:noFill/>
          <a:ln w="9525">
            <a:noFill/>
          </a:ln>
        </p:spPr>
        <p:txBody>
          <a:bodyPr/>
          <a:lstStyle>
            <a:lvl1pPr marL="342900" indent="-342900" algn="l" rtl="0" eaLnBrk="0" fontAlgn="base" hangingPunct="0">
              <a:spcBef>
                <a:spcPct val="20000"/>
              </a:spcBef>
              <a:spcAft>
                <a:spcPct val="0"/>
              </a:spcAft>
              <a:buClr>
                <a:srgbClr val="3366FF"/>
              </a:buClr>
              <a:buSzPct val="75000"/>
              <a:buFont typeface="Wingdings" panose="05000000000000000000" pitchFamily="2" charset="2"/>
              <a:buChar char="ª"/>
              <a:defRPr kumimoji="1" sz="3600" kern="1200">
                <a:solidFill>
                  <a:schemeClr val="tx1"/>
                </a:solidFill>
                <a:latin typeface="+mn-lt"/>
                <a:ea typeface="+mn-ea"/>
                <a:cs typeface="黑体" panose="02010609060101010101" pitchFamily="49" charset="-122"/>
              </a:defRPr>
            </a:lvl1pPr>
            <a:lvl2pPr marL="742950" indent="-285750" algn="l" rtl="0" eaLnBrk="0" fontAlgn="base" hangingPunct="0">
              <a:spcBef>
                <a:spcPct val="20000"/>
              </a:spcBef>
              <a:spcAft>
                <a:spcPct val="0"/>
              </a:spcAft>
              <a:buClr>
                <a:srgbClr val="990033"/>
              </a:buClr>
              <a:buSzPct val="80000"/>
              <a:buFont typeface="Wingdings" panose="05000000000000000000" pitchFamily="2" charset="2"/>
              <a:buChar char="Ø"/>
              <a:defRPr kumimoji="1" sz="2800" kern="1200">
                <a:solidFill>
                  <a:schemeClr val="tx1"/>
                </a:solidFill>
                <a:latin typeface="Arial" panose="020B0604020202020204" pitchFamily="34" charset="0"/>
                <a:ea typeface="+mn-ea"/>
                <a:cs typeface="黑体" panose="02010609060101010101" pitchFamily="49" charset="-122"/>
              </a:defRPr>
            </a:lvl2pPr>
            <a:lvl3pPr marL="1143000" indent="-228600" algn="l" rtl="0" eaLnBrk="0" fontAlgn="base" hangingPunct="0">
              <a:spcBef>
                <a:spcPct val="20000"/>
              </a:spcBef>
              <a:spcAft>
                <a:spcPct val="0"/>
              </a:spcAft>
              <a:buClr>
                <a:srgbClr val="FF0000"/>
              </a:buClr>
              <a:buChar char="•"/>
              <a:defRPr sz="2400" b="1" kern="1200">
                <a:solidFill>
                  <a:schemeClr val="tx1"/>
                </a:solidFill>
                <a:latin typeface="Comic Sans MS" panose="030F0702030302020204" pitchFamily="66" charset="0"/>
                <a:ea typeface="楷体_GB2312" pitchFamily="49" charset="-122"/>
                <a:cs typeface="楷体_GB2312" charset="0"/>
              </a:defRPr>
            </a:lvl3pPr>
            <a:lvl4pPr marL="1600200" indent="-228600" algn="l" rtl="0" eaLnBrk="0" fontAlgn="base" hangingPunct="0">
              <a:spcBef>
                <a:spcPct val="20000"/>
              </a:spcBef>
              <a:spcAft>
                <a:spcPct val="0"/>
              </a:spcAft>
              <a:buChar char="–"/>
              <a:defRPr kumimoji="1" sz="2000" kern="12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lgn="l" rtl="0" eaLnBrk="0" fontAlgn="base" hangingPunct="0">
              <a:spcBef>
                <a:spcPct val="20000"/>
              </a:spcBef>
              <a:spcAft>
                <a:spcPct val="0"/>
              </a:spcAft>
              <a:buChar char="»"/>
              <a:defRPr kumimoji="1" sz="2000"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20000"/>
              </a:lnSpc>
              <a:buClr>
                <a:srgbClr val="993366"/>
              </a:buClr>
              <a:buFont typeface="Wingdings" panose="05000000000000000000" pitchFamily="2" charset="2"/>
              <a:buNone/>
            </a:pPr>
            <a:endParaRPr lang="en-US" altLang="zh-CN" sz="2000" b="0" dirty="0" smtClean="0">
              <a:latin typeface="Times New Roman" panose="02020603050405020304" pitchFamily="18" charset="0"/>
              <a:cs typeface="Times New Roman" panose="02020603050405020304" pitchFamily="18" charset="0"/>
            </a:endParaRPr>
          </a:p>
          <a:p>
            <a:pPr lvl="1">
              <a:lnSpc>
                <a:spcPct val="120000"/>
              </a:lnSpc>
              <a:buClr>
                <a:srgbClr val="993366"/>
              </a:buClr>
              <a:buFont typeface="Wingdings" panose="05000000000000000000" pitchFamily="2" charset="2"/>
              <a:buChar char="l"/>
            </a:pPr>
            <a:r>
              <a:rPr lang="en-US" altLang="zh-CN" sz="2000" dirty="0" smtClean="0">
                <a:latin typeface="Times New Roman" panose="02020603050405020304" pitchFamily="18" charset="0"/>
                <a:cs typeface="Times New Roman" panose="02020603050405020304" pitchFamily="18" charset="0"/>
              </a:rPr>
              <a:t>Simplified FTL (S-FTL): </a:t>
            </a:r>
            <a:endParaRPr lang="en-US" altLang="zh-CN" sz="2000" dirty="0" smtClean="0">
              <a:latin typeface="Times New Roman" panose="02020603050405020304" pitchFamily="18" charset="0"/>
              <a:cs typeface="Times New Roman" panose="02020603050405020304" pitchFamily="18" charset="0"/>
            </a:endParaRPr>
          </a:p>
          <a:p>
            <a:pPr lvl="2">
              <a:buClr>
                <a:srgbClr val="993366"/>
              </a:buClr>
              <a:buFont typeface="Wingdings" panose="05000000000000000000" pitchFamily="2" charset="2"/>
              <a:buChar char="l"/>
            </a:pPr>
            <a:r>
              <a:rPr lang="en-US" altLang="zh-CN" sz="1800" b="0" dirty="0">
                <a:latin typeface="Times New Roman" panose="02020603050405020304" pitchFamily="18" charset="0"/>
                <a:cs typeface="Times New Roman" panose="02020603050405020304" pitchFamily="18" charset="0"/>
              </a:rPr>
              <a:t>Exposing Physical Layout to FS: number of flash channels, Size of flash block, Size of flash page.</a:t>
            </a:r>
            <a:endParaRPr lang="en-US" altLang="zh-CN" sz="1800" b="0" dirty="0">
              <a:latin typeface="Times New Roman" panose="02020603050405020304" pitchFamily="18" charset="0"/>
              <a:cs typeface="Times New Roman" panose="02020603050405020304" pitchFamily="18" charset="0"/>
            </a:endParaRPr>
          </a:p>
          <a:p>
            <a:pPr lvl="2">
              <a:buClr>
                <a:srgbClr val="993366"/>
              </a:buClr>
              <a:buFont typeface="Wingdings" panose="05000000000000000000" pitchFamily="2" charset="2"/>
              <a:buChar char="l"/>
            </a:pPr>
            <a:r>
              <a:rPr lang="en-US" altLang="zh-CN" sz="1800" b="0" dirty="0">
                <a:latin typeface="Times New Roman" panose="02020603050405020304" pitchFamily="18" charset="0"/>
                <a:cs typeface="Times New Roman" panose="02020603050405020304" pitchFamily="18" charset="0"/>
              </a:rPr>
              <a:t>Static Block Mapping: Block-level, rarely modified.</a:t>
            </a:r>
            <a:endParaRPr lang="en-US" altLang="zh-CN" sz="1800" b="0" dirty="0">
              <a:latin typeface="Times New Roman" panose="02020603050405020304" pitchFamily="18" charset="0"/>
              <a:cs typeface="Times New Roman" panose="02020603050405020304" pitchFamily="18" charset="0"/>
            </a:endParaRPr>
          </a:p>
          <a:p>
            <a:pPr lvl="2">
              <a:buClr>
                <a:srgbClr val="993366"/>
              </a:buClr>
              <a:buFont typeface="Wingdings" panose="05000000000000000000" pitchFamily="2" charset="2"/>
              <a:buChar char="l"/>
            </a:pPr>
            <a:r>
              <a:rPr lang="en-US" altLang="zh-CN" sz="1800" b="0" dirty="0">
                <a:latin typeface="Times New Roman" panose="02020603050405020304" pitchFamily="18" charset="0"/>
                <a:cs typeface="Times New Roman" panose="02020603050405020304" pitchFamily="18" charset="0"/>
              </a:rPr>
              <a:t>Data Allocation Functionality is removed.</a:t>
            </a:r>
            <a:endParaRPr lang="en-US" altLang="zh-CN" sz="1800" b="0" dirty="0">
              <a:latin typeface="Times New Roman" panose="02020603050405020304" pitchFamily="18" charset="0"/>
              <a:cs typeface="Times New Roman" panose="02020603050405020304" pitchFamily="18" charset="0"/>
            </a:endParaRPr>
          </a:p>
          <a:p>
            <a:pPr lvl="2">
              <a:buClr>
                <a:srgbClr val="993366"/>
              </a:buClr>
              <a:buFont typeface="Wingdings" panose="05000000000000000000" pitchFamily="2" charset="2"/>
              <a:buChar char="l"/>
            </a:pPr>
            <a:r>
              <a:rPr lang="en-US" altLang="zh-CN" sz="1800" b="0" dirty="0">
                <a:latin typeface="Times New Roman" panose="02020603050405020304" pitchFamily="18" charset="0"/>
                <a:cs typeface="Times New Roman" panose="02020603050405020304" pitchFamily="18" charset="0"/>
              </a:rPr>
              <a:t>GC process is simplified to Erase process.</a:t>
            </a:r>
            <a:endParaRPr lang="en-US" altLang="zh-CN" sz="1800" b="0" dirty="0">
              <a:latin typeface="Times New Roman" panose="02020603050405020304" pitchFamily="18" charset="0"/>
              <a:cs typeface="Times New Roman" panose="02020603050405020304" pitchFamily="18" charset="0"/>
            </a:endParaRPr>
          </a:p>
          <a:p>
            <a:pPr lvl="2">
              <a:buClr>
                <a:srgbClr val="993366"/>
              </a:buClr>
              <a:buFont typeface="Wingdings" panose="05000000000000000000" pitchFamily="2" charset="2"/>
              <a:buChar char="l"/>
            </a:pPr>
            <a:r>
              <a:rPr lang="en-US" altLang="zh-CN" sz="1800" b="0" dirty="0">
                <a:latin typeface="Times New Roman" panose="02020603050405020304" pitchFamily="18" charset="0"/>
                <a:cs typeface="Times New Roman" panose="02020603050405020304" pitchFamily="18" charset="0"/>
              </a:rPr>
              <a:t>WL, ECC: functions which need hardware supports.</a:t>
            </a:r>
            <a:endParaRPr lang="en-US" altLang="zh-CN" sz="1800" b="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14300" y="881380"/>
            <a:ext cx="8462010" cy="863600"/>
          </a:xfrm>
        </p:spPr>
        <p:txBody>
          <a:bodyPr/>
          <a:p>
            <a:r>
              <a:rPr lang="en-US" altLang="zh-CN" sz="2400">
                <a:latin typeface="Times New Roman" panose="02020603050405020304" pitchFamily="18" charset="0"/>
                <a:cs typeface="Times New Roman" panose="02020603050405020304" pitchFamily="18" charset="0"/>
                <a:sym typeface="+mn-ea"/>
              </a:rPr>
              <a:t>ParaFS: A Log-Structured File System to Exploit the Internal Parallelism of Flash Devices</a:t>
            </a:r>
            <a:endParaRPr lang="en-US" altLang="zh-CN" sz="2400" dirty="0">
              <a:latin typeface="Times New Roman" panose="02020603050405020304" pitchFamily="18" charset="0"/>
              <a:cs typeface="Times New Roman" panose="02020603050405020304" pitchFamily="18" charset="0"/>
            </a:endParaRPr>
          </a:p>
        </p:txBody>
      </p:sp>
      <p:sp>
        <p:nvSpPr>
          <p:cNvPr id="10" name="文本框 9"/>
          <p:cNvSpPr txBox="1"/>
          <p:nvPr/>
        </p:nvSpPr>
        <p:spPr>
          <a:xfrm>
            <a:off x="655955" y="1797050"/>
            <a:ext cx="2453005" cy="398780"/>
          </a:xfrm>
          <a:prstGeom prst="rect">
            <a:avLst/>
          </a:prstGeom>
          <a:noFill/>
          <a:ln>
            <a:solidFill>
              <a:schemeClr val="tx1"/>
            </a:solidFill>
          </a:ln>
        </p:spPr>
        <p:txBody>
          <a:bodyPr wrap="none" rtlCol="0">
            <a:spAutoFit/>
          </a:bodyPr>
          <a:p>
            <a:pPr algn="l"/>
            <a:r>
              <a:rPr lang="zh-CN" altLang="en-US">
                <a:solidFill>
                  <a:schemeClr val="tx1"/>
                </a:solidFill>
              </a:rPr>
              <a:t>ParaFS Architecture</a:t>
            </a:r>
            <a:endParaRPr lang="zh-CN" altLang="en-US">
              <a:solidFill>
                <a:schemeClr val="tx1"/>
              </a:solidFill>
            </a:endParaRPr>
          </a:p>
        </p:txBody>
      </p:sp>
      <p:pic>
        <p:nvPicPr>
          <p:cNvPr id="3" name="图片 2"/>
          <p:cNvPicPr>
            <a:picLocks noChangeAspect="1"/>
          </p:cNvPicPr>
          <p:nvPr/>
        </p:nvPicPr>
        <p:blipFill>
          <a:blip r:embed="rId1"/>
          <a:stretch>
            <a:fillRect/>
          </a:stretch>
        </p:blipFill>
        <p:spPr>
          <a:xfrm>
            <a:off x="985520" y="2424430"/>
            <a:ext cx="3061970" cy="169545"/>
          </a:xfrm>
          <a:prstGeom prst="rect">
            <a:avLst/>
          </a:prstGeom>
        </p:spPr>
      </p:pic>
      <p:sp>
        <p:nvSpPr>
          <p:cNvPr id="6" name="内容占位符 2"/>
          <p:cNvSpPr>
            <a:spLocks noGrp="1"/>
          </p:cNvSpPr>
          <p:nvPr/>
        </p:nvSpPr>
        <p:spPr>
          <a:xfrm>
            <a:off x="349892" y="1701735"/>
            <a:ext cx="8444216" cy="4464000"/>
          </a:xfrm>
          <a:prstGeom prst="rect">
            <a:avLst/>
          </a:prstGeom>
          <a:noFill/>
          <a:ln w="9525">
            <a:noFill/>
          </a:ln>
        </p:spPr>
        <p:txBody>
          <a:bodyPr/>
          <a:lstStyle>
            <a:lvl1pPr marL="342900" indent="-342900" algn="l" rtl="0" eaLnBrk="0" fontAlgn="base" hangingPunct="0">
              <a:spcBef>
                <a:spcPct val="20000"/>
              </a:spcBef>
              <a:spcAft>
                <a:spcPct val="0"/>
              </a:spcAft>
              <a:buClr>
                <a:srgbClr val="3366FF"/>
              </a:buClr>
              <a:buSzPct val="75000"/>
              <a:buFont typeface="Wingdings" panose="05000000000000000000" pitchFamily="2" charset="2"/>
              <a:buChar char="ª"/>
              <a:defRPr kumimoji="1" sz="3600" kern="1200">
                <a:solidFill>
                  <a:schemeClr val="tx1"/>
                </a:solidFill>
                <a:latin typeface="+mn-lt"/>
                <a:ea typeface="+mn-ea"/>
                <a:cs typeface="黑体" panose="02010609060101010101" pitchFamily="49" charset="-122"/>
              </a:defRPr>
            </a:lvl1pPr>
            <a:lvl2pPr marL="742950" indent="-285750" algn="l" rtl="0" eaLnBrk="0" fontAlgn="base" hangingPunct="0">
              <a:spcBef>
                <a:spcPct val="20000"/>
              </a:spcBef>
              <a:spcAft>
                <a:spcPct val="0"/>
              </a:spcAft>
              <a:buClr>
                <a:srgbClr val="990033"/>
              </a:buClr>
              <a:buSzPct val="80000"/>
              <a:buFont typeface="Wingdings" panose="05000000000000000000" pitchFamily="2" charset="2"/>
              <a:buChar char="Ø"/>
              <a:defRPr kumimoji="1" sz="2800" kern="1200">
                <a:solidFill>
                  <a:schemeClr val="tx1"/>
                </a:solidFill>
                <a:latin typeface="Arial" panose="020B0604020202020204" pitchFamily="34" charset="0"/>
                <a:ea typeface="+mn-ea"/>
                <a:cs typeface="黑体" panose="02010609060101010101" pitchFamily="49" charset="-122"/>
              </a:defRPr>
            </a:lvl2pPr>
            <a:lvl3pPr marL="1143000" indent="-228600" algn="l" rtl="0" eaLnBrk="0" fontAlgn="base" hangingPunct="0">
              <a:spcBef>
                <a:spcPct val="20000"/>
              </a:spcBef>
              <a:spcAft>
                <a:spcPct val="0"/>
              </a:spcAft>
              <a:buClr>
                <a:srgbClr val="FF0000"/>
              </a:buClr>
              <a:buChar char="•"/>
              <a:defRPr sz="2400" b="1" kern="1200">
                <a:solidFill>
                  <a:schemeClr val="tx1"/>
                </a:solidFill>
                <a:latin typeface="Comic Sans MS" panose="030F0702030302020204" pitchFamily="66" charset="0"/>
                <a:ea typeface="楷体_GB2312" pitchFamily="49" charset="-122"/>
                <a:cs typeface="楷体_GB2312" charset="0"/>
              </a:defRPr>
            </a:lvl3pPr>
            <a:lvl4pPr marL="1600200" indent="-228600" algn="l" rtl="0" eaLnBrk="0" fontAlgn="base" hangingPunct="0">
              <a:spcBef>
                <a:spcPct val="20000"/>
              </a:spcBef>
              <a:spcAft>
                <a:spcPct val="0"/>
              </a:spcAft>
              <a:buChar char="–"/>
              <a:defRPr kumimoji="1" sz="2000" kern="12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lgn="l" rtl="0" eaLnBrk="0" fontAlgn="base" hangingPunct="0">
              <a:spcBef>
                <a:spcPct val="20000"/>
              </a:spcBef>
              <a:spcAft>
                <a:spcPct val="0"/>
              </a:spcAft>
              <a:buChar char="»"/>
              <a:defRPr kumimoji="1" sz="2000"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20000"/>
              </a:lnSpc>
              <a:buClr>
                <a:srgbClr val="993366"/>
              </a:buClr>
              <a:buFont typeface="Wingdings" panose="05000000000000000000" pitchFamily="2" charset="2"/>
              <a:buNone/>
            </a:pPr>
            <a:endParaRPr lang="en-US" altLang="zh-CN" sz="2000" b="0" dirty="0" smtClean="0">
              <a:latin typeface="Times New Roman" panose="02020603050405020304" pitchFamily="18" charset="0"/>
              <a:cs typeface="Times New Roman" panose="02020603050405020304" pitchFamily="18" charset="0"/>
            </a:endParaRPr>
          </a:p>
          <a:p>
            <a:pPr lvl="1">
              <a:lnSpc>
                <a:spcPct val="120000"/>
              </a:lnSpc>
              <a:buClr>
                <a:srgbClr val="993366"/>
              </a:buClr>
              <a:buFont typeface="Wingdings" panose="05000000000000000000" pitchFamily="2" charset="2"/>
              <a:buChar char="l"/>
            </a:pPr>
            <a:r>
              <a:rPr lang="en-US" altLang="zh-CN" sz="2000" dirty="0" smtClean="0">
                <a:latin typeface="Times New Roman" panose="02020603050405020304" pitchFamily="18" charset="0"/>
                <a:cs typeface="Times New Roman" panose="02020603050405020304" pitchFamily="18" charset="0"/>
              </a:rPr>
              <a:t>ParaFS: Allocation, Garbage Collection, Scheduling</a:t>
            </a:r>
            <a:endParaRPr lang="en-US" altLang="zh-CN" sz="2000" dirty="0" smtClean="0">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2"/>
          <a:stretch>
            <a:fillRect/>
          </a:stretch>
        </p:blipFill>
        <p:spPr>
          <a:xfrm>
            <a:off x="900430" y="2591435"/>
            <a:ext cx="7343140" cy="411416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14300" y="881380"/>
            <a:ext cx="8462010" cy="863600"/>
          </a:xfrm>
        </p:spPr>
        <p:txBody>
          <a:bodyPr/>
          <a:p>
            <a:r>
              <a:rPr lang="en-US" altLang="zh-CN" sz="2400">
                <a:latin typeface="Times New Roman" panose="02020603050405020304" pitchFamily="18" charset="0"/>
                <a:cs typeface="Times New Roman" panose="02020603050405020304" pitchFamily="18" charset="0"/>
                <a:sym typeface="+mn-ea"/>
              </a:rPr>
              <a:t>ParaFS: A Log-Structured File System to Exploit the Internal Parallelism of Flash Devices</a:t>
            </a:r>
            <a:endParaRPr lang="en-US" altLang="zh-CN" sz="2400" dirty="0">
              <a:latin typeface="Times New Roman" panose="02020603050405020304" pitchFamily="18" charset="0"/>
              <a:cs typeface="Times New Roman" panose="02020603050405020304" pitchFamily="18" charset="0"/>
            </a:endParaRPr>
          </a:p>
        </p:txBody>
      </p:sp>
      <p:sp>
        <p:nvSpPr>
          <p:cNvPr id="10" name="文本框 9"/>
          <p:cNvSpPr txBox="1"/>
          <p:nvPr/>
        </p:nvSpPr>
        <p:spPr>
          <a:xfrm>
            <a:off x="655955" y="1797050"/>
            <a:ext cx="2354580" cy="398780"/>
          </a:xfrm>
          <a:prstGeom prst="rect">
            <a:avLst/>
          </a:prstGeom>
          <a:noFill/>
          <a:ln>
            <a:solidFill>
              <a:schemeClr val="tx1"/>
            </a:solidFill>
          </a:ln>
        </p:spPr>
        <p:txBody>
          <a:bodyPr wrap="none" rtlCol="0">
            <a:spAutoFit/>
          </a:bodyPr>
          <a:p>
            <a:pPr algn="l"/>
            <a:r>
              <a:rPr lang="zh-CN" altLang="en-US">
                <a:solidFill>
                  <a:schemeClr val="tx1"/>
                </a:solidFill>
              </a:rPr>
              <a:t>2-D Data Allocation</a:t>
            </a:r>
            <a:endParaRPr lang="zh-CN" altLang="en-US">
              <a:solidFill>
                <a:schemeClr val="tx1"/>
              </a:solidFill>
            </a:endParaRPr>
          </a:p>
        </p:txBody>
      </p:sp>
      <p:pic>
        <p:nvPicPr>
          <p:cNvPr id="3" name="图片 2"/>
          <p:cNvPicPr>
            <a:picLocks noChangeAspect="1"/>
          </p:cNvPicPr>
          <p:nvPr/>
        </p:nvPicPr>
        <p:blipFill>
          <a:blip r:embed="rId1"/>
          <a:stretch>
            <a:fillRect/>
          </a:stretch>
        </p:blipFill>
        <p:spPr>
          <a:xfrm>
            <a:off x="985520" y="2424430"/>
            <a:ext cx="3061970" cy="169545"/>
          </a:xfrm>
          <a:prstGeom prst="rect">
            <a:avLst/>
          </a:prstGeom>
        </p:spPr>
      </p:pic>
      <p:sp>
        <p:nvSpPr>
          <p:cNvPr id="6" name="内容占位符 2"/>
          <p:cNvSpPr>
            <a:spLocks noGrp="1"/>
          </p:cNvSpPr>
          <p:nvPr/>
        </p:nvSpPr>
        <p:spPr>
          <a:xfrm>
            <a:off x="349892" y="1701735"/>
            <a:ext cx="8444216" cy="4464000"/>
          </a:xfrm>
          <a:prstGeom prst="rect">
            <a:avLst/>
          </a:prstGeom>
          <a:noFill/>
          <a:ln w="9525">
            <a:noFill/>
          </a:ln>
        </p:spPr>
        <p:txBody>
          <a:bodyPr/>
          <a:lstStyle>
            <a:lvl1pPr marL="342900" indent="-342900" algn="l" rtl="0" eaLnBrk="0" fontAlgn="base" hangingPunct="0">
              <a:spcBef>
                <a:spcPct val="20000"/>
              </a:spcBef>
              <a:spcAft>
                <a:spcPct val="0"/>
              </a:spcAft>
              <a:buClr>
                <a:srgbClr val="3366FF"/>
              </a:buClr>
              <a:buSzPct val="75000"/>
              <a:buFont typeface="Wingdings" panose="05000000000000000000" pitchFamily="2" charset="2"/>
              <a:buChar char="ª"/>
              <a:defRPr kumimoji="1" sz="3600" kern="1200">
                <a:solidFill>
                  <a:schemeClr val="tx1"/>
                </a:solidFill>
                <a:latin typeface="+mn-lt"/>
                <a:ea typeface="+mn-ea"/>
                <a:cs typeface="黑体" panose="02010609060101010101" pitchFamily="49" charset="-122"/>
              </a:defRPr>
            </a:lvl1pPr>
            <a:lvl2pPr marL="742950" indent="-285750" algn="l" rtl="0" eaLnBrk="0" fontAlgn="base" hangingPunct="0">
              <a:spcBef>
                <a:spcPct val="20000"/>
              </a:spcBef>
              <a:spcAft>
                <a:spcPct val="0"/>
              </a:spcAft>
              <a:buClr>
                <a:srgbClr val="990033"/>
              </a:buClr>
              <a:buSzPct val="80000"/>
              <a:buFont typeface="Wingdings" panose="05000000000000000000" pitchFamily="2" charset="2"/>
              <a:buChar char="Ø"/>
              <a:defRPr kumimoji="1" sz="2800" kern="1200">
                <a:solidFill>
                  <a:schemeClr val="tx1"/>
                </a:solidFill>
                <a:latin typeface="Arial" panose="020B0604020202020204" pitchFamily="34" charset="0"/>
                <a:ea typeface="+mn-ea"/>
                <a:cs typeface="黑体" panose="02010609060101010101" pitchFamily="49" charset="-122"/>
              </a:defRPr>
            </a:lvl2pPr>
            <a:lvl3pPr marL="1143000" indent="-228600" algn="l" rtl="0" eaLnBrk="0" fontAlgn="base" hangingPunct="0">
              <a:spcBef>
                <a:spcPct val="20000"/>
              </a:spcBef>
              <a:spcAft>
                <a:spcPct val="0"/>
              </a:spcAft>
              <a:buClr>
                <a:srgbClr val="FF0000"/>
              </a:buClr>
              <a:buChar char="•"/>
              <a:defRPr sz="2400" b="1" kern="1200">
                <a:solidFill>
                  <a:schemeClr val="tx1"/>
                </a:solidFill>
                <a:latin typeface="Comic Sans MS" panose="030F0702030302020204" pitchFamily="66" charset="0"/>
                <a:ea typeface="楷体_GB2312" pitchFamily="49" charset="-122"/>
                <a:cs typeface="楷体_GB2312" charset="0"/>
              </a:defRPr>
            </a:lvl3pPr>
            <a:lvl4pPr marL="1600200" indent="-228600" algn="l" rtl="0" eaLnBrk="0" fontAlgn="base" hangingPunct="0">
              <a:spcBef>
                <a:spcPct val="20000"/>
              </a:spcBef>
              <a:spcAft>
                <a:spcPct val="0"/>
              </a:spcAft>
              <a:buChar char="–"/>
              <a:defRPr kumimoji="1" sz="2000" kern="12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lgn="l" rtl="0" eaLnBrk="0" fontAlgn="base" hangingPunct="0">
              <a:spcBef>
                <a:spcPct val="20000"/>
              </a:spcBef>
              <a:spcAft>
                <a:spcPct val="0"/>
              </a:spcAft>
              <a:buChar char="»"/>
              <a:defRPr kumimoji="1" sz="2000"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20000"/>
              </a:lnSpc>
              <a:buClr>
                <a:srgbClr val="993366"/>
              </a:buClr>
              <a:buFont typeface="Wingdings" panose="05000000000000000000" pitchFamily="2" charset="2"/>
              <a:buNone/>
            </a:pPr>
            <a:endParaRPr lang="en-US" altLang="zh-CN" sz="2000" b="0" dirty="0" smtClean="0">
              <a:latin typeface="Times New Roman" panose="02020603050405020304" pitchFamily="18" charset="0"/>
              <a:cs typeface="Times New Roman" panose="02020603050405020304" pitchFamily="18" charset="0"/>
            </a:endParaRPr>
          </a:p>
          <a:p>
            <a:pPr lvl="1">
              <a:lnSpc>
                <a:spcPct val="120000"/>
              </a:lnSpc>
              <a:buClr>
                <a:srgbClr val="993366"/>
              </a:buClr>
              <a:buFont typeface="Wingdings" panose="05000000000000000000" pitchFamily="2" charset="2"/>
              <a:buChar char="l"/>
            </a:pPr>
            <a:r>
              <a:rPr lang="en-US" altLang="zh-CN" sz="2000" dirty="0" smtClean="0">
                <a:latin typeface="Times New Roman" panose="02020603050405020304" pitchFamily="18" charset="0"/>
                <a:cs typeface="Times New Roman" panose="02020603050405020304" pitchFamily="18" charset="0"/>
              </a:rPr>
              <a:t>Region → Flash Channel Segment → Flash Block Page → Flash Page</a:t>
            </a:r>
            <a:endParaRPr lang="en-US" altLang="zh-CN" sz="2000" dirty="0" smtClean="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843280" y="2600960"/>
            <a:ext cx="7457440" cy="395224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14300" y="881380"/>
            <a:ext cx="8462010" cy="863600"/>
          </a:xfrm>
        </p:spPr>
        <p:txBody>
          <a:bodyPr/>
          <a:p>
            <a:r>
              <a:rPr lang="en-US" altLang="zh-CN" sz="2400">
                <a:latin typeface="Times New Roman" panose="02020603050405020304" pitchFamily="18" charset="0"/>
                <a:cs typeface="Times New Roman" panose="02020603050405020304" pitchFamily="18" charset="0"/>
                <a:sym typeface="+mn-ea"/>
              </a:rPr>
              <a:t>ParaFS: A Log-Structured File System to Exploit the Internal Parallelism of Flash Devices</a:t>
            </a:r>
            <a:endParaRPr lang="en-US" altLang="zh-CN" sz="2400" dirty="0">
              <a:latin typeface="Times New Roman" panose="02020603050405020304" pitchFamily="18" charset="0"/>
              <a:cs typeface="Times New Roman" panose="02020603050405020304" pitchFamily="18" charset="0"/>
            </a:endParaRPr>
          </a:p>
        </p:txBody>
      </p:sp>
      <p:sp>
        <p:nvSpPr>
          <p:cNvPr id="10" name="文本框 9"/>
          <p:cNvSpPr txBox="1"/>
          <p:nvPr/>
        </p:nvSpPr>
        <p:spPr>
          <a:xfrm>
            <a:off x="655955" y="2084070"/>
            <a:ext cx="3549015" cy="398780"/>
          </a:xfrm>
          <a:prstGeom prst="rect">
            <a:avLst/>
          </a:prstGeom>
          <a:noFill/>
          <a:ln>
            <a:solidFill>
              <a:schemeClr val="tx1"/>
            </a:solidFill>
          </a:ln>
        </p:spPr>
        <p:txBody>
          <a:bodyPr wrap="none" rtlCol="0">
            <a:spAutoFit/>
          </a:bodyPr>
          <a:p>
            <a:pPr algn="l"/>
            <a:r>
              <a:rPr lang="zh-CN" altLang="en-US">
                <a:solidFill>
                  <a:schemeClr val="tx1"/>
                </a:solidFill>
              </a:rPr>
              <a:t>Parallelism-Aware Scheduling</a:t>
            </a:r>
            <a:endParaRPr lang="zh-CN" altLang="en-US">
              <a:solidFill>
                <a:schemeClr val="tx1"/>
              </a:solidFill>
            </a:endParaRPr>
          </a:p>
        </p:txBody>
      </p:sp>
      <p:pic>
        <p:nvPicPr>
          <p:cNvPr id="3" name="图片 2"/>
          <p:cNvPicPr>
            <a:picLocks noChangeAspect="1"/>
          </p:cNvPicPr>
          <p:nvPr/>
        </p:nvPicPr>
        <p:blipFill>
          <a:blip r:embed="rId1"/>
          <a:stretch>
            <a:fillRect/>
          </a:stretch>
        </p:blipFill>
        <p:spPr>
          <a:xfrm>
            <a:off x="985520" y="2639695"/>
            <a:ext cx="3061970" cy="169545"/>
          </a:xfrm>
          <a:prstGeom prst="rect">
            <a:avLst/>
          </a:prstGeom>
        </p:spPr>
      </p:pic>
      <p:sp>
        <p:nvSpPr>
          <p:cNvPr id="2" name="内容占位符 1"/>
          <p:cNvSpPr>
            <a:spLocks noGrp="1"/>
          </p:cNvSpPr>
          <p:nvPr>
            <p:ph idx="1"/>
          </p:nvPr>
        </p:nvSpPr>
        <p:spPr>
          <a:xfrm>
            <a:off x="-8890" y="2491105"/>
            <a:ext cx="8338185" cy="1174115"/>
          </a:xfrm>
        </p:spPr>
        <p:txBody>
          <a:bodyPr/>
          <a:p>
            <a:pPr lvl="1">
              <a:lnSpc>
                <a:spcPct val="120000"/>
              </a:lnSpc>
              <a:buClr>
                <a:srgbClr val="993366"/>
              </a:buClr>
              <a:buFont typeface="Wingdings" panose="05000000000000000000" pitchFamily="2" charset="2"/>
              <a:buChar char="l"/>
            </a:pPr>
            <a:r>
              <a:rPr lang="en-US" altLang="zh-CN" sz="2000" dirty="0" smtClean="0">
                <a:latin typeface="Times New Roman" panose="02020603050405020304" pitchFamily="18" charset="0"/>
                <a:cs typeface="Times New Roman" panose="02020603050405020304" pitchFamily="18" charset="0"/>
              </a:rPr>
              <a:t>Request Dispatching Phase</a:t>
            </a:r>
            <a:endParaRPr lang="en-US" altLang="zh-CN" sz="2000" dirty="0" smtClean="0">
              <a:latin typeface="Times New Roman" panose="02020603050405020304" pitchFamily="18" charset="0"/>
              <a:cs typeface="Times New Roman" panose="02020603050405020304" pitchFamily="18" charset="0"/>
            </a:endParaRPr>
          </a:p>
          <a:p>
            <a:pPr lvl="2">
              <a:buClr>
                <a:srgbClr val="993366"/>
              </a:buClr>
              <a:buFont typeface="Wingdings" panose="05000000000000000000" pitchFamily="2" charset="2"/>
              <a:buChar char="l"/>
            </a:pPr>
            <a:r>
              <a:rPr lang="en-US" altLang="zh-CN" sz="1800" b="0" dirty="0">
                <a:latin typeface="Times New Roman" panose="02020603050405020304" pitchFamily="18" charset="0"/>
                <a:cs typeface="Times New Roman" panose="02020603050405020304" pitchFamily="18" charset="0"/>
              </a:rPr>
              <a:t>Select the least busy channel to dispatch write request.</a:t>
            </a:r>
            <a:endParaRPr lang="en-US" altLang="zh-CN" sz="1800" b="0" dirty="0">
              <a:latin typeface="Times New Roman" panose="02020603050405020304" pitchFamily="18" charset="0"/>
              <a:cs typeface="Times New Roman" panose="02020603050405020304" pitchFamily="18" charset="0"/>
            </a:endParaRPr>
          </a:p>
        </p:txBody>
      </p:sp>
      <p:sp>
        <p:nvSpPr>
          <p:cNvPr id="7" name="内容占位符 1"/>
          <p:cNvSpPr>
            <a:spLocks noGrp="1"/>
          </p:cNvSpPr>
          <p:nvPr/>
        </p:nvSpPr>
        <p:spPr>
          <a:xfrm>
            <a:off x="22860" y="3256915"/>
            <a:ext cx="8864600" cy="4464050"/>
          </a:xfrm>
          <a:prstGeom prst="rect">
            <a:avLst/>
          </a:prstGeom>
          <a:noFill/>
          <a:ln w="9525">
            <a:noFill/>
          </a:ln>
        </p:spPr>
        <p:txBody>
          <a:bodyPr/>
          <a:lstStyle>
            <a:lvl1pPr marL="342900" indent="-342900" algn="l" rtl="0" eaLnBrk="0" fontAlgn="base" hangingPunct="0">
              <a:spcBef>
                <a:spcPct val="20000"/>
              </a:spcBef>
              <a:spcAft>
                <a:spcPct val="0"/>
              </a:spcAft>
              <a:buClr>
                <a:srgbClr val="3366FF"/>
              </a:buClr>
              <a:buSzPct val="75000"/>
              <a:buFont typeface="Wingdings" panose="05000000000000000000" pitchFamily="2" charset="2"/>
              <a:buChar char="ª"/>
              <a:defRPr kumimoji="1" sz="3600" kern="1200">
                <a:solidFill>
                  <a:schemeClr val="tx1"/>
                </a:solidFill>
                <a:latin typeface="+mn-lt"/>
                <a:ea typeface="+mn-ea"/>
                <a:cs typeface="黑体" panose="02010609060101010101" pitchFamily="49" charset="-122"/>
              </a:defRPr>
            </a:lvl1pPr>
            <a:lvl2pPr marL="742950" indent="-285750" algn="l" rtl="0" eaLnBrk="0" fontAlgn="base" hangingPunct="0">
              <a:spcBef>
                <a:spcPct val="20000"/>
              </a:spcBef>
              <a:spcAft>
                <a:spcPct val="0"/>
              </a:spcAft>
              <a:buClr>
                <a:srgbClr val="990033"/>
              </a:buClr>
              <a:buSzPct val="80000"/>
              <a:buFont typeface="Wingdings" panose="05000000000000000000" pitchFamily="2" charset="2"/>
              <a:buChar char="Ø"/>
              <a:defRPr kumimoji="1" sz="2800" kern="1200">
                <a:solidFill>
                  <a:schemeClr val="tx1"/>
                </a:solidFill>
                <a:latin typeface="Arial" panose="020B0604020202020204" pitchFamily="34" charset="0"/>
                <a:ea typeface="+mn-ea"/>
                <a:cs typeface="黑体" panose="02010609060101010101" pitchFamily="49" charset="-122"/>
              </a:defRPr>
            </a:lvl2pPr>
            <a:lvl3pPr marL="1143000" indent="-228600" algn="l" rtl="0" eaLnBrk="0" fontAlgn="base" hangingPunct="0">
              <a:spcBef>
                <a:spcPct val="20000"/>
              </a:spcBef>
              <a:spcAft>
                <a:spcPct val="0"/>
              </a:spcAft>
              <a:buClr>
                <a:srgbClr val="FF0000"/>
              </a:buClr>
              <a:buChar char="•"/>
              <a:defRPr sz="2400" b="1" kern="1200">
                <a:solidFill>
                  <a:schemeClr val="tx1"/>
                </a:solidFill>
                <a:latin typeface="Comic Sans MS" panose="030F0702030302020204" pitchFamily="66" charset="0"/>
                <a:ea typeface="楷体_GB2312" pitchFamily="49" charset="-122"/>
                <a:cs typeface="楷体_GB2312" charset="0"/>
              </a:defRPr>
            </a:lvl3pPr>
            <a:lvl4pPr marL="1600200" indent="-228600" algn="l" rtl="0" eaLnBrk="0" fontAlgn="base" hangingPunct="0">
              <a:spcBef>
                <a:spcPct val="20000"/>
              </a:spcBef>
              <a:spcAft>
                <a:spcPct val="0"/>
              </a:spcAft>
              <a:buChar char="–"/>
              <a:defRPr kumimoji="1" sz="2000" kern="12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lgn="l" rtl="0" eaLnBrk="0" fontAlgn="base" hangingPunct="0">
              <a:spcBef>
                <a:spcPct val="20000"/>
              </a:spcBef>
              <a:spcAft>
                <a:spcPct val="0"/>
              </a:spcAft>
              <a:buChar char="»"/>
              <a:defRPr kumimoji="1" sz="2000"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20000"/>
              </a:lnSpc>
              <a:buClr>
                <a:srgbClr val="993366"/>
              </a:buClr>
              <a:buFont typeface="Wingdings" panose="05000000000000000000" pitchFamily="2" charset="2"/>
              <a:buChar char="l"/>
            </a:pPr>
            <a:r>
              <a:rPr lang="en-US" altLang="zh-CN" sz="2000" dirty="0" smtClean="0">
                <a:latin typeface="Times New Roman" panose="02020603050405020304" pitchFamily="18" charset="0"/>
                <a:cs typeface="Times New Roman" panose="02020603050405020304" pitchFamily="18" charset="0"/>
              </a:rPr>
              <a:t>Request Scheduling Phase</a:t>
            </a:r>
            <a:endParaRPr lang="en-US" altLang="zh-CN" sz="2000" dirty="0" smtClean="0">
              <a:latin typeface="Times New Roman" panose="02020603050405020304" pitchFamily="18" charset="0"/>
              <a:cs typeface="Times New Roman" panose="02020603050405020304" pitchFamily="18" charset="0"/>
            </a:endParaRPr>
          </a:p>
          <a:p>
            <a:pPr lvl="2">
              <a:buClr>
                <a:srgbClr val="993366"/>
              </a:buClr>
              <a:buFont typeface="Wingdings" panose="05000000000000000000" pitchFamily="2" charset="2"/>
              <a:buChar char="l"/>
            </a:pPr>
            <a:r>
              <a:rPr lang="en-US" altLang="zh-CN" sz="1800" b="0" dirty="0">
                <a:latin typeface="Times New Roman" panose="02020603050405020304" pitchFamily="18" charset="0"/>
                <a:cs typeface="Times New Roman" panose="02020603050405020304" pitchFamily="18" charset="0"/>
              </a:rPr>
              <a:t>Time Slice for Read Request Scheduling and Write/Erase Request Scheduling.</a:t>
            </a:r>
            <a:endParaRPr lang="en-US" altLang="zh-CN" sz="1800" b="0" dirty="0">
              <a:latin typeface="Times New Roman" panose="02020603050405020304" pitchFamily="18" charset="0"/>
              <a:cs typeface="Times New Roman" panose="02020603050405020304" pitchFamily="18" charset="0"/>
            </a:endParaRPr>
          </a:p>
          <a:p>
            <a:pPr lvl="2">
              <a:buClr>
                <a:srgbClr val="993366"/>
              </a:buClr>
              <a:buFont typeface="Wingdings" panose="05000000000000000000" pitchFamily="2" charset="2"/>
              <a:buChar char="l"/>
            </a:pPr>
            <a:r>
              <a:rPr lang="en-US" altLang="zh-CN" sz="1800" b="0" dirty="0">
                <a:latin typeface="Times New Roman" panose="02020603050405020304" pitchFamily="18" charset="0"/>
                <a:cs typeface="Times New Roman" panose="02020603050405020304" pitchFamily="18" charset="0"/>
              </a:rPr>
              <a:t>Schedule Write or Erase Request according to Space Utilization and Number of Concurrent Erasing Channels.</a:t>
            </a:r>
            <a:endParaRPr lang="en-US" altLang="zh-CN" sz="1800" b="0" dirty="0">
              <a:latin typeface="Times New Roman" panose="02020603050405020304" pitchFamily="18" charset="0"/>
              <a:cs typeface="Times New Roman" panose="02020603050405020304" pitchFamily="18" charset="0"/>
            </a:endParaRPr>
          </a:p>
        </p:txBody>
      </p:sp>
      <p:pic>
        <p:nvPicPr>
          <p:cNvPr id="9" name="图片 8"/>
          <p:cNvPicPr>
            <a:picLocks noChangeAspect="1"/>
          </p:cNvPicPr>
          <p:nvPr/>
        </p:nvPicPr>
        <p:blipFill>
          <a:blip r:embed="rId2"/>
          <a:stretch>
            <a:fillRect/>
          </a:stretch>
        </p:blipFill>
        <p:spPr>
          <a:xfrm>
            <a:off x="3409950" y="4764405"/>
            <a:ext cx="2324100" cy="485775"/>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8" name="Rectangle 4"/>
          <p:cNvSpPr>
            <a:spLocks noGrp="1" noChangeArrowheads="1"/>
          </p:cNvSpPr>
          <p:nvPr>
            <p:ph type="ctrTitle" hasCustomPrompt="1"/>
          </p:nvPr>
        </p:nvSpPr>
        <p:spPr>
          <a:xfrm>
            <a:off x="-134810" y="2133000"/>
            <a:ext cx="9267190" cy="1469695"/>
          </a:xfrm>
        </p:spPr>
        <p:txBody>
          <a:bodyPr vert="horz" wrap="square" lIns="91440" tIns="45720" rIns="91440" bIns="45720" numCol="1" anchor="ctr" anchorCtr="0" compatLnSpc="1"/>
          <a:lstStyle/>
          <a:p>
            <a:pPr lvl="0" eaLnBrk="1" hangingPunct="1">
              <a:defRPr/>
            </a:pPr>
            <a:r>
              <a:rPr lang="en-US" altLang="zh-CN" sz="3200">
                <a:latin typeface="Times New Roman" panose="02020603050405020304" pitchFamily="18" charset="0"/>
                <a:cs typeface="Times New Roman" panose="02020603050405020304" pitchFamily="18" charset="0"/>
              </a:rPr>
              <a:t>File Defragmentation Scheme for </a:t>
            </a:r>
            <a:br>
              <a:rPr lang="en-US" altLang="zh-CN" sz="3200">
                <a:latin typeface="Times New Roman" panose="02020603050405020304" pitchFamily="18" charset="0"/>
                <a:cs typeface="Times New Roman" panose="02020603050405020304" pitchFamily="18" charset="0"/>
              </a:rPr>
            </a:br>
            <a:r>
              <a:rPr lang="en-US" altLang="zh-CN" sz="3200">
                <a:latin typeface="Times New Roman" panose="02020603050405020304" pitchFamily="18" charset="0"/>
                <a:cs typeface="Times New Roman" panose="02020603050405020304" pitchFamily="18" charset="0"/>
              </a:rPr>
              <a:t>a Log-Structured File System</a:t>
            </a:r>
            <a:endParaRPr lang="en-US" altLang="zh-CN" sz="3200">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1"/>
          <a:stretch>
            <a:fillRect/>
          </a:stretch>
        </p:blipFill>
        <p:spPr>
          <a:xfrm>
            <a:off x="353060" y="4114165"/>
            <a:ext cx="8437880" cy="800100"/>
          </a:xfrm>
          <a:prstGeom prst="rect">
            <a:avLst/>
          </a:prstGeom>
        </p:spPr>
      </p:pic>
    </p:spTree>
  </p:cSld>
  <p:clrMapOvr>
    <a:masterClrMapping/>
  </p:clrMapOvr>
  <p:transition spd="slow" advTm="6818"/>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0975" y="1235075"/>
            <a:ext cx="8462010" cy="863600"/>
          </a:xfrm>
        </p:spPr>
        <p:txBody>
          <a:bodyPr/>
          <a:lstStyle/>
          <a:p>
            <a:r>
              <a:rPr lang="en-US" altLang="zh-CN" sz="2400">
                <a:latin typeface="Times New Roman" panose="02020603050405020304" pitchFamily="18" charset="0"/>
                <a:cs typeface="Times New Roman" panose="02020603050405020304" pitchFamily="18" charset="0"/>
                <a:sym typeface="+mn-ea"/>
              </a:rPr>
              <a:t>File Defragmentation Scheme for  </a:t>
            </a:r>
            <a:br>
              <a:rPr lang="en-US" altLang="zh-CN" sz="2400">
                <a:latin typeface="Times New Roman" panose="02020603050405020304" pitchFamily="18" charset="0"/>
                <a:cs typeface="Times New Roman" panose="02020603050405020304" pitchFamily="18" charset="0"/>
                <a:sym typeface="+mn-ea"/>
              </a:rPr>
            </a:br>
            <a:r>
              <a:rPr lang="en-US" altLang="zh-CN" sz="2400">
                <a:latin typeface="Times New Roman" panose="02020603050405020304" pitchFamily="18" charset="0"/>
                <a:cs typeface="Times New Roman" panose="02020603050405020304" pitchFamily="18" charset="0"/>
                <a:sym typeface="+mn-ea"/>
              </a:rPr>
              <a:t>a Log-Structured File System</a:t>
            </a:r>
            <a:br>
              <a:rPr lang="en-US" altLang="zh-CN" sz="2400">
                <a:latin typeface="Times New Roman" panose="02020603050405020304" pitchFamily="18" charset="0"/>
                <a:cs typeface="Times New Roman" panose="02020603050405020304" pitchFamily="18" charset="0"/>
              </a:rPr>
            </a:br>
            <a:br>
              <a:rPr lang="en-US" altLang="zh-CN" sz="2400">
                <a:latin typeface="Times New Roman" panose="02020603050405020304" pitchFamily="18" charset="0"/>
                <a:cs typeface="Times New Roman" panose="02020603050405020304" pitchFamily="18" charset="0"/>
              </a:rPr>
            </a:br>
            <a:endParaRPr lang="en-US" altLang="zh-CN" sz="24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134627" y="1629980"/>
            <a:ext cx="8444216" cy="4464000"/>
          </a:xfrm>
        </p:spPr>
        <p:txBody>
          <a:bodyPr/>
          <a:lstStyle/>
          <a:p>
            <a:pPr lvl="1">
              <a:lnSpc>
                <a:spcPct val="120000"/>
              </a:lnSpc>
              <a:buClr>
                <a:srgbClr val="993366"/>
              </a:buClr>
              <a:buFont typeface="Wingdings" panose="05000000000000000000" pitchFamily="2" charset="2"/>
              <a:buChar char="l"/>
            </a:pPr>
            <a:r>
              <a:rPr lang="en-US" altLang="zh-CN" sz="2000" dirty="0" smtClean="0">
                <a:latin typeface="Times New Roman" panose="02020603050405020304" pitchFamily="18" charset="0"/>
                <a:cs typeface="Times New Roman" panose="02020603050405020304" pitchFamily="18" charset="0"/>
              </a:rPr>
              <a:t>Problem</a:t>
            </a:r>
            <a:endParaRPr lang="en-US" altLang="zh-CN" sz="2000" dirty="0" smtClean="0">
              <a:latin typeface="Times New Roman" panose="02020603050405020304" pitchFamily="18" charset="0"/>
              <a:cs typeface="Times New Roman" panose="02020603050405020304" pitchFamily="18" charset="0"/>
            </a:endParaRPr>
          </a:p>
          <a:p>
            <a:pPr lvl="2">
              <a:buClr>
                <a:srgbClr val="993366"/>
              </a:buClr>
              <a:buFont typeface="Wingdings" panose="05000000000000000000" pitchFamily="2" charset="2"/>
              <a:buChar char="l"/>
            </a:pPr>
            <a:r>
              <a:rPr lang="en-US" altLang="zh-CN" sz="1800" b="0" dirty="0">
                <a:latin typeface="Times New Roman" panose="02020603050405020304" pitchFamily="18" charset="0"/>
                <a:cs typeface="Times New Roman" panose="02020603050405020304" pitchFamily="18" charset="0"/>
              </a:rPr>
              <a:t>the write policy of  LFS(log-structured file systems) can cause a file fragmentation problem, which degrades sequential read performance of the file system.</a:t>
            </a:r>
            <a:endParaRPr lang="en-US" altLang="zh-CN" sz="1800" b="0" dirty="0">
              <a:latin typeface="Times New Roman" panose="02020603050405020304" pitchFamily="18" charset="0"/>
              <a:cs typeface="Times New Roman" panose="02020603050405020304" pitchFamily="18" charset="0"/>
            </a:endParaRPr>
          </a:p>
          <a:p>
            <a:pPr marL="914400" lvl="2" indent="0">
              <a:buClr>
                <a:srgbClr val="993366"/>
              </a:buClr>
              <a:buFont typeface="Wingdings" panose="05000000000000000000" pitchFamily="2" charset="2"/>
              <a:buNone/>
            </a:pPr>
            <a:r>
              <a:rPr lang="en-US" altLang="zh-CN" sz="1800" b="0" dirty="0">
                <a:latin typeface="Times New Roman" panose="02020603050405020304" pitchFamily="18" charset="0"/>
                <a:cs typeface="Times New Roman" panose="02020603050405020304" pitchFamily="18" charset="0"/>
              </a:rPr>
              <a:t>1. file fragmentation split block requests which disturb effective block I/O and </a:t>
            </a:r>
            <a:endParaRPr lang="en-US" altLang="zh-CN" sz="1800" b="0" dirty="0">
              <a:latin typeface="Times New Roman" panose="02020603050405020304" pitchFamily="18" charset="0"/>
              <a:cs typeface="Times New Roman" panose="02020603050405020304" pitchFamily="18" charset="0"/>
            </a:endParaRPr>
          </a:p>
          <a:p>
            <a:pPr marL="914400" lvl="2" indent="0">
              <a:buClr>
                <a:srgbClr val="993366"/>
              </a:buClr>
              <a:buFont typeface="Wingdings" panose="05000000000000000000" pitchFamily="2" charset="2"/>
              <a:buNone/>
            </a:pPr>
            <a:r>
              <a:rPr lang="en-US" altLang="zh-CN" sz="1800" b="0" dirty="0">
                <a:latin typeface="Times New Roman" panose="02020603050405020304" pitchFamily="18" charset="0"/>
                <a:cs typeface="Times New Roman" panose="02020603050405020304" pitchFamily="18" charset="0"/>
              </a:rPr>
              <a:t>    degrade I/O performance.</a:t>
            </a:r>
            <a:endParaRPr lang="en-US" altLang="zh-CN" sz="1800" b="0" dirty="0">
              <a:latin typeface="Times New Roman" panose="02020603050405020304" pitchFamily="18" charset="0"/>
              <a:cs typeface="Times New Roman" panose="02020603050405020304" pitchFamily="18" charset="0"/>
            </a:endParaRPr>
          </a:p>
          <a:p>
            <a:pPr marL="914400" lvl="2" indent="0">
              <a:buClr>
                <a:srgbClr val="993366"/>
              </a:buClr>
              <a:buFont typeface="Wingdings" panose="05000000000000000000" pitchFamily="2" charset="2"/>
              <a:buNone/>
            </a:pPr>
            <a:r>
              <a:rPr lang="en-US" altLang="zh-CN" sz="1800" b="0" dirty="0">
                <a:latin typeface="Times New Roman" panose="02020603050405020304" pitchFamily="18" charset="0"/>
                <a:cs typeface="Times New Roman" panose="02020603050405020304" pitchFamily="18" charset="0"/>
              </a:rPr>
              <a:t>2. file fragmentation may cause the FTL to prefetch useless data, degrading the</a:t>
            </a:r>
            <a:endParaRPr lang="en-US" altLang="zh-CN" sz="1800" b="0" dirty="0">
              <a:latin typeface="Times New Roman" panose="02020603050405020304" pitchFamily="18" charset="0"/>
              <a:cs typeface="Times New Roman" panose="02020603050405020304" pitchFamily="18" charset="0"/>
            </a:endParaRPr>
          </a:p>
          <a:p>
            <a:pPr marL="914400" lvl="2" indent="0">
              <a:buClr>
                <a:srgbClr val="993366"/>
              </a:buClr>
              <a:buFont typeface="Wingdings" panose="05000000000000000000" pitchFamily="2" charset="2"/>
              <a:buNone/>
            </a:pPr>
            <a:r>
              <a:rPr lang="en-US" altLang="zh-CN" sz="1800" b="0" dirty="0">
                <a:latin typeface="Times New Roman" panose="02020603050405020304" pitchFamily="18" charset="0"/>
                <a:cs typeface="Times New Roman" panose="02020603050405020304" pitchFamily="18" charset="0"/>
              </a:rPr>
              <a:t>     read performance.</a:t>
            </a:r>
            <a:endParaRPr lang="en-US" altLang="zh-CN" sz="1800" b="0" dirty="0">
              <a:latin typeface="Times New Roman" panose="02020603050405020304" pitchFamily="18" charset="0"/>
              <a:cs typeface="Times New Roman" panose="02020603050405020304" pitchFamily="18" charset="0"/>
            </a:endParaRPr>
          </a:p>
          <a:p>
            <a:pPr marL="457200" lvl="1" indent="0">
              <a:lnSpc>
                <a:spcPct val="120000"/>
              </a:lnSpc>
              <a:buClr>
                <a:srgbClr val="993366"/>
              </a:buClr>
              <a:buFont typeface="Wingdings" panose="05000000000000000000" pitchFamily="2" charset="2"/>
              <a:buNone/>
            </a:pPr>
            <a:endParaRPr lang="en-US" altLang="zh-CN" sz="1800" b="0" dirty="0">
              <a:latin typeface="Times New Roman" panose="02020603050405020304" pitchFamily="18" charset="0"/>
              <a:cs typeface="Times New Roman" panose="02020603050405020304" pitchFamily="18" charset="0"/>
            </a:endParaRPr>
          </a:p>
        </p:txBody>
      </p:sp>
      <p:pic>
        <p:nvPicPr>
          <p:cNvPr id="9" name="图片 9"/>
          <p:cNvPicPr>
            <a:picLocks noChangeAspect="1"/>
          </p:cNvPicPr>
          <p:nvPr/>
        </p:nvPicPr>
        <p:blipFill>
          <a:blip r:embed="rId1"/>
          <a:srcRect b="15298"/>
          <a:stretch>
            <a:fillRect/>
          </a:stretch>
        </p:blipFill>
        <p:spPr>
          <a:xfrm>
            <a:off x="3602355" y="4003675"/>
            <a:ext cx="3886200" cy="2686050"/>
          </a:xfrm>
          <a:prstGeom prst="rect">
            <a:avLst/>
          </a:prstGeom>
          <a:noFill/>
          <a:ln w="9525">
            <a:noFill/>
          </a:ln>
        </p:spPr>
      </p:pic>
      <p:sp>
        <p:nvSpPr>
          <p:cNvPr id="5" name="内容占位符 2"/>
          <p:cNvSpPr>
            <a:spLocks noGrp="1"/>
          </p:cNvSpPr>
          <p:nvPr/>
        </p:nvSpPr>
        <p:spPr>
          <a:xfrm>
            <a:off x="206382" y="3809300"/>
            <a:ext cx="8444216" cy="4464000"/>
          </a:xfrm>
          <a:prstGeom prst="rect">
            <a:avLst/>
          </a:prstGeom>
          <a:noFill/>
          <a:ln w="9525">
            <a:noFill/>
          </a:ln>
        </p:spPr>
        <p:txBody>
          <a:bodyPr/>
          <a:lstStyle>
            <a:lvl1pPr marL="342900" indent="-342900" algn="l" rtl="0" eaLnBrk="0" fontAlgn="base" hangingPunct="0">
              <a:spcBef>
                <a:spcPct val="20000"/>
              </a:spcBef>
              <a:spcAft>
                <a:spcPct val="0"/>
              </a:spcAft>
              <a:buClr>
                <a:srgbClr val="3366FF"/>
              </a:buClr>
              <a:buSzPct val="75000"/>
              <a:buFont typeface="Wingdings" panose="05000000000000000000" pitchFamily="2" charset="2"/>
              <a:buChar char="ª"/>
              <a:defRPr kumimoji="1" sz="3600" kern="1200">
                <a:solidFill>
                  <a:schemeClr val="tx1"/>
                </a:solidFill>
                <a:latin typeface="+mn-lt"/>
                <a:ea typeface="+mn-ea"/>
                <a:cs typeface="黑体" panose="02010609060101010101" pitchFamily="49" charset="-122"/>
              </a:defRPr>
            </a:lvl1pPr>
            <a:lvl2pPr marL="742950" indent="-285750" algn="l" rtl="0" eaLnBrk="0" fontAlgn="base" hangingPunct="0">
              <a:spcBef>
                <a:spcPct val="20000"/>
              </a:spcBef>
              <a:spcAft>
                <a:spcPct val="0"/>
              </a:spcAft>
              <a:buClr>
                <a:srgbClr val="990033"/>
              </a:buClr>
              <a:buSzPct val="80000"/>
              <a:buFont typeface="Wingdings" panose="05000000000000000000" pitchFamily="2" charset="2"/>
              <a:buChar char="Ø"/>
              <a:defRPr kumimoji="1" sz="2800" kern="1200">
                <a:solidFill>
                  <a:schemeClr val="tx1"/>
                </a:solidFill>
                <a:latin typeface="Arial" panose="020B0604020202020204" pitchFamily="34" charset="0"/>
                <a:ea typeface="+mn-ea"/>
                <a:cs typeface="黑体" panose="02010609060101010101" pitchFamily="49" charset="-122"/>
              </a:defRPr>
            </a:lvl2pPr>
            <a:lvl3pPr marL="1143000" indent="-228600" algn="l" rtl="0" eaLnBrk="0" fontAlgn="base" hangingPunct="0">
              <a:spcBef>
                <a:spcPct val="20000"/>
              </a:spcBef>
              <a:spcAft>
                <a:spcPct val="0"/>
              </a:spcAft>
              <a:buClr>
                <a:srgbClr val="FF0000"/>
              </a:buClr>
              <a:buChar char="•"/>
              <a:defRPr sz="2400" b="1" kern="1200">
                <a:solidFill>
                  <a:schemeClr val="tx1"/>
                </a:solidFill>
                <a:latin typeface="Comic Sans MS" panose="030F0702030302020204" pitchFamily="66" charset="0"/>
                <a:ea typeface="楷体_GB2312" pitchFamily="49" charset="-122"/>
                <a:cs typeface="楷体_GB2312" charset="0"/>
              </a:defRPr>
            </a:lvl3pPr>
            <a:lvl4pPr marL="1600200" indent="-228600" algn="l" rtl="0" eaLnBrk="0" fontAlgn="base" hangingPunct="0">
              <a:spcBef>
                <a:spcPct val="20000"/>
              </a:spcBef>
              <a:spcAft>
                <a:spcPct val="0"/>
              </a:spcAft>
              <a:buChar char="–"/>
              <a:defRPr kumimoji="1" sz="2000" kern="12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lgn="l" rtl="0" eaLnBrk="0" fontAlgn="base" hangingPunct="0">
              <a:spcBef>
                <a:spcPct val="20000"/>
              </a:spcBef>
              <a:spcAft>
                <a:spcPct val="0"/>
              </a:spcAft>
              <a:buChar char="»"/>
              <a:defRPr kumimoji="1" sz="2000"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20000"/>
              </a:lnSpc>
              <a:buClr>
                <a:srgbClr val="993366"/>
              </a:buClr>
              <a:buFont typeface="Wingdings" panose="05000000000000000000" pitchFamily="2" charset="2"/>
              <a:buNone/>
            </a:pPr>
            <a:endParaRPr lang="en-US" altLang="zh-CN" sz="2000" b="0" dirty="0" smtClean="0">
              <a:latin typeface="Times New Roman" panose="02020603050405020304" pitchFamily="18" charset="0"/>
              <a:cs typeface="Times New Roman" panose="02020603050405020304" pitchFamily="18" charset="0"/>
            </a:endParaRPr>
          </a:p>
          <a:p>
            <a:pPr lvl="1">
              <a:lnSpc>
                <a:spcPct val="120000"/>
              </a:lnSpc>
              <a:buClr>
                <a:srgbClr val="993366"/>
              </a:buClr>
              <a:buFont typeface="Wingdings" panose="05000000000000000000" pitchFamily="2" charset="2"/>
              <a:buChar char="l"/>
            </a:pPr>
            <a:r>
              <a:rPr lang="en-US" altLang="zh-CN" sz="2000" dirty="0" smtClean="0">
                <a:latin typeface="Times New Roman" panose="02020603050405020304" pitchFamily="18" charset="0"/>
                <a:cs typeface="Times New Roman" panose="02020603050405020304" pitchFamily="18" charset="0"/>
              </a:rPr>
              <a:t>Solution </a:t>
            </a:r>
            <a:endParaRPr lang="en-US" altLang="zh-CN" sz="2000" dirty="0" smtClean="0">
              <a:latin typeface="Times New Roman" panose="02020603050405020304" pitchFamily="18" charset="0"/>
              <a:cs typeface="Times New Roman" panose="02020603050405020304" pitchFamily="18" charset="0"/>
            </a:endParaRPr>
          </a:p>
          <a:p>
            <a:pPr lvl="2">
              <a:buClr>
                <a:srgbClr val="993366"/>
              </a:buClr>
              <a:buFont typeface="Wingdings" panose="05000000000000000000" pitchFamily="2" charset="2"/>
              <a:buChar char="l"/>
            </a:pPr>
            <a:r>
              <a:rPr lang="en-US" altLang="zh-CN" sz="1800" b="0" dirty="0">
                <a:latin typeface="Times New Roman" panose="02020603050405020304" pitchFamily="18" charset="0"/>
                <a:cs typeface="Times New Roman" panose="02020603050405020304" pitchFamily="18" charset="0"/>
              </a:rPr>
              <a:t>new cleaning scheme </a:t>
            </a:r>
            <a:endParaRPr lang="en-US" altLang="zh-CN" sz="1800" b="0" dirty="0">
              <a:latin typeface="Times New Roman" panose="02020603050405020304" pitchFamily="18" charset="0"/>
              <a:cs typeface="Times New Roman" panose="02020603050405020304" pitchFamily="18" charset="0"/>
            </a:endParaRPr>
          </a:p>
          <a:p>
            <a:pPr marL="914400" lvl="2" indent="0">
              <a:buClr>
                <a:srgbClr val="993366"/>
              </a:buClr>
              <a:buFont typeface="Wingdings" panose="05000000000000000000" pitchFamily="2" charset="2"/>
              <a:buNone/>
            </a:pPr>
            <a:r>
              <a:rPr lang="en-US" altLang="zh-CN" sz="1800" b="0" dirty="0">
                <a:latin typeface="Times New Roman" panose="02020603050405020304" pitchFamily="18" charset="0"/>
                <a:cs typeface="Times New Roman" panose="02020603050405020304" pitchFamily="18" charset="0"/>
              </a:rPr>
              <a:t>    for defragmentation</a:t>
            </a:r>
            <a:endParaRPr lang="en-US" altLang="zh-CN" sz="1800" b="0" dirty="0">
              <a:latin typeface="Times New Roman" panose="02020603050405020304" pitchFamily="18" charset="0"/>
              <a:cs typeface="Times New Roman" panose="02020603050405020304" pitchFamily="18" charset="0"/>
            </a:endParaRPr>
          </a:p>
          <a:p>
            <a:pPr lvl="2">
              <a:buClr>
                <a:srgbClr val="993366"/>
              </a:buClr>
              <a:buFont typeface="Wingdings" panose="05000000000000000000" pitchFamily="2" charset="2"/>
              <a:buChar char="l"/>
            </a:pPr>
            <a:endParaRPr lang="en-US" altLang="zh-CN" sz="1800" b="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0975" y="1235075"/>
            <a:ext cx="8462010" cy="863600"/>
          </a:xfrm>
        </p:spPr>
        <p:txBody>
          <a:bodyPr/>
          <a:lstStyle/>
          <a:p>
            <a:r>
              <a:rPr lang="en-US" altLang="zh-CN" sz="2400">
                <a:latin typeface="Times New Roman" panose="02020603050405020304" pitchFamily="18" charset="0"/>
                <a:cs typeface="Times New Roman" panose="02020603050405020304" pitchFamily="18" charset="0"/>
                <a:sym typeface="+mn-ea"/>
              </a:rPr>
              <a:t>File Defragmentation Scheme for  </a:t>
            </a:r>
            <a:br>
              <a:rPr lang="en-US" altLang="zh-CN" sz="2400">
                <a:latin typeface="Times New Roman" panose="02020603050405020304" pitchFamily="18" charset="0"/>
                <a:cs typeface="Times New Roman" panose="02020603050405020304" pitchFamily="18" charset="0"/>
                <a:sym typeface="+mn-ea"/>
              </a:rPr>
            </a:br>
            <a:r>
              <a:rPr lang="en-US" altLang="zh-CN" sz="2400">
                <a:latin typeface="Times New Roman" panose="02020603050405020304" pitchFamily="18" charset="0"/>
                <a:cs typeface="Times New Roman" panose="02020603050405020304" pitchFamily="18" charset="0"/>
                <a:sym typeface="+mn-ea"/>
              </a:rPr>
              <a:t>a Log-Structured File System</a:t>
            </a:r>
            <a:br>
              <a:rPr lang="en-US" altLang="zh-CN" sz="2400">
                <a:latin typeface="Times New Roman" panose="02020603050405020304" pitchFamily="18" charset="0"/>
                <a:cs typeface="Times New Roman" panose="02020603050405020304" pitchFamily="18" charset="0"/>
              </a:rPr>
            </a:br>
            <a:br>
              <a:rPr lang="en-US" altLang="zh-CN" sz="2400">
                <a:latin typeface="Times New Roman" panose="02020603050405020304" pitchFamily="18" charset="0"/>
                <a:cs typeface="Times New Roman" panose="02020603050405020304" pitchFamily="18" charset="0"/>
              </a:rPr>
            </a:br>
            <a:endParaRPr lang="en-US" altLang="zh-CN" sz="2400"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1"/>
          <a:stretch>
            <a:fillRect/>
          </a:stretch>
        </p:blipFill>
        <p:spPr>
          <a:xfrm>
            <a:off x="1406525" y="1729740"/>
            <a:ext cx="6073775" cy="4012565"/>
          </a:xfrm>
          <a:prstGeom prst="rect">
            <a:avLst/>
          </a:prstGeom>
          <a:noFill/>
          <a:ln w="9525">
            <a:noFill/>
          </a:ln>
        </p:spPr>
      </p:pic>
      <p:sp>
        <p:nvSpPr>
          <p:cNvPr id="6" name="文本框 5"/>
          <p:cNvSpPr txBox="1"/>
          <p:nvPr/>
        </p:nvSpPr>
        <p:spPr>
          <a:xfrm>
            <a:off x="180975" y="5784850"/>
            <a:ext cx="8602980" cy="706755"/>
          </a:xfrm>
          <a:prstGeom prst="rect">
            <a:avLst/>
          </a:prstGeom>
          <a:noFill/>
        </p:spPr>
        <p:txBody>
          <a:bodyPr wrap="square" rtlCol="0">
            <a:spAutoFit/>
          </a:bodyPr>
          <a:p>
            <a:pPr algn="l"/>
            <a:r>
              <a:rPr lang="zh-CN" altLang="en-US">
                <a:solidFill>
                  <a:schemeClr val="tx1"/>
                </a:solidFill>
              </a:rPr>
              <a:t>do not utilize the chance by copying valid blocks to a new segment in the original order, and thus consequently inherits file fragmentation</a:t>
            </a:r>
            <a:r>
              <a:rPr lang="en-US" altLang="zh-CN">
                <a:solidFill>
                  <a:schemeClr val="tx1"/>
                </a:solidFill>
              </a:rPr>
              <a:t>.</a:t>
            </a:r>
            <a:endParaRPr lang="en-US" altLang="zh-CN">
              <a:solidFill>
                <a:schemeClr val="tx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0975" y="1235075"/>
            <a:ext cx="8462010" cy="863600"/>
          </a:xfrm>
        </p:spPr>
        <p:txBody>
          <a:bodyPr/>
          <a:lstStyle/>
          <a:p>
            <a:r>
              <a:rPr lang="en-US" altLang="zh-CN" sz="2400">
                <a:latin typeface="Times New Roman" panose="02020603050405020304" pitchFamily="18" charset="0"/>
                <a:cs typeface="Times New Roman" panose="02020603050405020304" pitchFamily="18" charset="0"/>
                <a:sym typeface="+mn-ea"/>
              </a:rPr>
              <a:t>File Defragmentation Scheme for  </a:t>
            </a:r>
            <a:br>
              <a:rPr lang="en-US" altLang="zh-CN" sz="2400">
                <a:latin typeface="Times New Roman" panose="02020603050405020304" pitchFamily="18" charset="0"/>
                <a:cs typeface="Times New Roman" panose="02020603050405020304" pitchFamily="18" charset="0"/>
                <a:sym typeface="+mn-ea"/>
              </a:rPr>
            </a:br>
            <a:r>
              <a:rPr lang="en-US" altLang="zh-CN" sz="2400">
                <a:latin typeface="Times New Roman" panose="02020603050405020304" pitchFamily="18" charset="0"/>
                <a:cs typeface="Times New Roman" panose="02020603050405020304" pitchFamily="18" charset="0"/>
                <a:sym typeface="+mn-ea"/>
              </a:rPr>
              <a:t>a Log-Structured File System</a:t>
            </a:r>
            <a:br>
              <a:rPr lang="en-US" altLang="zh-CN" sz="2400">
                <a:latin typeface="Times New Roman" panose="02020603050405020304" pitchFamily="18" charset="0"/>
                <a:cs typeface="Times New Roman" panose="02020603050405020304" pitchFamily="18" charset="0"/>
              </a:rPr>
            </a:br>
            <a:br>
              <a:rPr lang="en-US" altLang="zh-CN" sz="2400">
                <a:latin typeface="Times New Roman" panose="02020603050405020304" pitchFamily="18" charset="0"/>
                <a:cs typeface="Times New Roman" panose="02020603050405020304" pitchFamily="18" charset="0"/>
              </a:rPr>
            </a:br>
            <a:endParaRPr lang="en-US" altLang="zh-CN" sz="2400" dirty="0">
              <a:latin typeface="Times New Roman" panose="02020603050405020304" pitchFamily="18" charset="0"/>
              <a:cs typeface="Times New Roman" panose="02020603050405020304" pitchFamily="18" charset="0"/>
            </a:endParaRPr>
          </a:p>
        </p:txBody>
      </p:sp>
      <p:pic>
        <p:nvPicPr>
          <p:cNvPr id="3" name="图片 5"/>
          <p:cNvPicPr>
            <a:picLocks noChangeAspect="1"/>
          </p:cNvPicPr>
          <p:nvPr/>
        </p:nvPicPr>
        <p:blipFill>
          <a:blip r:embed="rId1"/>
          <a:stretch>
            <a:fillRect/>
          </a:stretch>
        </p:blipFill>
        <p:spPr>
          <a:xfrm>
            <a:off x="1727835" y="1767840"/>
            <a:ext cx="5279390" cy="4925695"/>
          </a:xfrm>
          <a:prstGeom prst="rect">
            <a:avLst/>
          </a:prstGeom>
          <a:noFill/>
          <a:ln w="9525">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0975" y="1235075"/>
            <a:ext cx="8462010" cy="863600"/>
          </a:xfrm>
        </p:spPr>
        <p:txBody>
          <a:bodyPr/>
          <a:lstStyle/>
          <a:p>
            <a:r>
              <a:rPr lang="en-US" altLang="zh-CN" sz="2400">
                <a:latin typeface="Times New Roman" panose="02020603050405020304" pitchFamily="18" charset="0"/>
                <a:cs typeface="Times New Roman" panose="02020603050405020304" pitchFamily="18" charset="0"/>
                <a:sym typeface="+mn-ea"/>
              </a:rPr>
              <a:t>File Defragmentation Scheme for  </a:t>
            </a:r>
            <a:br>
              <a:rPr lang="en-US" altLang="zh-CN" sz="2400">
                <a:latin typeface="Times New Roman" panose="02020603050405020304" pitchFamily="18" charset="0"/>
                <a:cs typeface="Times New Roman" panose="02020603050405020304" pitchFamily="18" charset="0"/>
                <a:sym typeface="+mn-ea"/>
              </a:rPr>
            </a:br>
            <a:r>
              <a:rPr lang="en-US" altLang="zh-CN" sz="2400">
                <a:latin typeface="Times New Roman" panose="02020603050405020304" pitchFamily="18" charset="0"/>
                <a:cs typeface="Times New Roman" panose="02020603050405020304" pitchFamily="18" charset="0"/>
                <a:sym typeface="+mn-ea"/>
              </a:rPr>
              <a:t>a Log-Structured File System</a:t>
            </a:r>
            <a:br>
              <a:rPr lang="en-US" altLang="zh-CN" sz="2400">
                <a:latin typeface="Times New Roman" panose="02020603050405020304" pitchFamily="18" charset="0"/>
                <a:cs typeface="Times New Roman" panose="02020603050405020304" pitchFamily="18" charset="0"/>
              </a:rPr>
            </a:br>
            <a:br>
              <a:rPr lang="en-US" altLang="zh-CN" sz="2400">
                <a:latin typeface="Times New Roman" panose="02020603050405020304" pitchFamily="18" charset="0"/>
                <a:cs typeface="Times New Roman" panose="02020603050405020304" pitchFamily="18" charset="0"/>
              </a:rPr>
            </a:br>
            <a:endParaRPr lang="en-US" altLang="zh-CN" sz="2400" dirty="0">
              <a:latin typeface="Times New Roman" panose="02020603050405020304" pitchFamily="18" charset="0"/>
              <a:cs typeface="Times New Roman" panose="02020603050405020304" pitchFamily="18" charset="0"/>
            </a:endParaRPr>
          </a:p>
        </p:txBody>
      </p:sp>
      <p:sp>
        <p:nvSpPr>
          <p:cNvPr id="6" name="文本框 5"/>
          <p:cNvSpPr txBox="1"/>
          <p:nvPr/>
        </p:nvSpPr>
        <p:spPr>
          <a:xfrm>
            <a:off x="180975" y="1743710"/>
            <a:ext cx="9023350" cy="829945"/>
          </a:xfrm>
          <a:prstGeom prst="rect">
            <a:avLst/>
          </a:prstGeom>
          <a:noFill/>
        </p:spPr>
        <p:txBody>
          <a:bodyPr wrap="square" rtlCol="0">
            <a:spAutoFit/>
          </a:bodyPr>
          <a:p>
            <a:pPr algn="l"/>
            <a:r>
              <a:rPr sz="1600">
                <a:solidFill>
                  <a:schemeClr val="tx1"/>
                </a:solidFill>
              </a:rPr>
              <a:t>Existing victim selection policies cannot exploit our cleaning scheme.</a:t>
            </a:r>
            <a:r>
              <a:rPr lang="en-US" sz="1600">
                <a:solidFill>
                  <a:schemeClr val="tx1"/>
                </a:solidFill>
              </a:rPr>
              <a:t>W</a:t>
            </a:r>
            <a:r>
              <a:rPr sz="1600">
                <a:solidFill>
                  <a:schemeClr val="tx1"/>
                </a:solidFill>
              </a:rPr>
              <a:t>e suggest a fragmentation -aware victim selection policy to exploit our cleaning scheme.Our victim selection policy utilizes the fragmentation degree of each segment to select a victim segment.</a:t>
            </a:r>
            <a:endParaRPr sz="1600">
              <a:solidFill>
                <a:schemeClr val="tx1"/>
              </a:solidFill>
            </a:endParaRPr>
          </a:p>
        </p:txBody>
      </p:sp>
      <p:pic>
        <p:nvPicPr>
          <p:cNvPr id="16" name="图片 1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976120" y="2573655"/>
            <a:ext cx="4954905" cy="424497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0975" y="1235075"/>
            <a:ext cx="8462010" cy="863600"/>
          </a:xfrm>
        </p:spPr>
        <p:txBody>
          <a:bodyPr/>
          <a:lstStyle/>
          <a:p>
            <a:r>
              <a:rPr lang="en-US" altLang="zh-CN" sz="2400">
                <a:latin typeface="Times New Roman" panose="02020603050405020304" pitchFamily="18" charset="0"/>
                <a:cs typeface="Times New Roman" panose="02020603050405020304" pitchFamily="18" charset="0"/>
                <a:sym typeface="+mn-ea"/>
              </a:rPr>
              <a:t>Extending the Lifetime of Flash-based Storage through Reducing Write Amplification from File Systems</a:t>
            </a:r>
            <a:br>
              <a:rPr lang="en-US" altLang="zh-CN" sz="2400">
                <a:latin typeface="Times New Roman" panose="02020603050405020304" pitchFamily="18" charset="0"/>
                <a:cs typeface="Times New Roman" panose="02020603050405020304" pitchFamily="18" charset="0"/>
              </a:rPr>
            </a:br>
            <a:br>
              <a:rPr lang="en-US" altLang="zh-CN" sz="2400">
                <a:latin typeface="Times New Roman" panose="02020603050405020304" pitchFamily="18" charset="0"/>
                <a:cs typeface="Times New Roman" panose="02020603050405020304" pitchFamily="18" charset="0"/>
              </a:rPr>
            </a:br>
            <a:endParaRPr lang="en-US" altLang="zh-CN" sz="24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134627" y="1917000"/>
            <a:ext cx="8444216" cy="4464000"/>
          </a:xfrm>
        </p:spPr>
        <p:txBody>
          <a:bodyPr/>
          <a:lstStyle/>
          <a:p>
            <a:pPr lvl="1">
              <a:lnSpc>
                <a:spcPct val="120000"/>
              </a:lnSpc>
              <a:buClr>
                <a:srgbClr val="993366"/>
              </a:buClr>
              <a:buFont typeface="Wingdings" panose="05000000000000000000" pitchFamily="2" charset="2"/>
              <a:buChar char="l"/>
            </a:pPr>
            <a:r>
              <a:rPr lang="en-US" altLang="zh-CN" sz="2000" dirty="0" smtClean="0">
                <a:latin typeface="Times New Roman" panose="02020603050405020304" pitchFamily="18" charset="0"/>
                <a:cs typeface="Times New Roman" panose="02020603050405020304" pitchFamily="18" charset="0"/>
              </a:rPr>
              <a:t>Problem</a:t>
            </a:r>
            <a:endParaRPr lang="en-US" altLang="zh-CN" sz="2000" dirty="0" smtClean="0">
              <a:latin typeface="Times New Roman" panose="02020603050405020304" pitchFamily="18" charset="0"/>
              <a:cs typeface="Times New Roman" panose="02020603050405020304" pitchFamily="18" charset="0"/>
            </a:endParaRPr>
          </a:p>
          <a:p>
            <a:pPr lvl="2">
              <a:buClr>
                <a:srgbClr val="993366"/>
              </a:buClr>
              <a:buFont typeface="Wingdings" panose="05000000000000000000" pitchFamily="2" charset="2"/>
              <a:buChar char="l"/>
            </a:pPr>
            <a:r>
              <a:rPr lang="en-US" altLang="zh-CN" sz="1800" b="0" dirty="0">
                <a:latin typeface="Times New Roman" panose="02020603050405020304" pitchFamily="18" charset="0"/>
                <a:cs typeface="Times New Roman" panose="02020603050405020304" pitchFamily="18" charset="0"/>
              </a:rPr>
              <a:t>some common mechanisms in legacy file systems exacerbate flash write amplification.</a:t>
            </a:r>
            <a:endParaRPr lang="en-US" altLang="zh-CN" sz="1800" b="0" dirty="0">
              <a:latin typeface="Times New Roman" panose="02020603050405020304" pitchFamily="18" charset="0"/>
              <a:cs typeface="Times New Roman" panose="02020603050405020304" pitchFamily="18" charset="0"/>
            </a:endParaRPr>
          </a:p>
          <a:p>
            <a:pPr marL="914400" lvl="2" indent="0">
              <a:buClr>
                <a:srgbClr val="993366"/>
              </a:buClr>
              <a:buFont typeface="Wingdings" panose="05000000000000000000" pitchFamily="2" charset="2"/>
              <a:buNone/>
            </a:pPr>
            <a:r>
              <a:rPr lang="en-US" altLang="zh-CN" sz="1800" b="0" dirty="0">
                <a:latin typeface="Times New Roman" panose="02020603050405020304" pitchFamily="18" charset="0"/>
                <a:cs typeface="Times New Roman" panose="02020603050405020304" pitchFamily="18" charset="0"/>
              </a:rPr>
              <a:t>1. journaling doubles the write size as the data and metadata are duplicated to </a:t>
            </a:r>
            <a:endParaRPr lang="en-US" altLang="zh-CN" sz="1800" b="0" dirty="0">
              <a:latin typeface="Times New Roman" panose="02020603050405020304" pitchFamily="18" charset="0"/>
              <a:cs typeface="Times New Roman" panose="02020603050405020304" pitchFamily="18" charset="0"/>
            </a:endParaRPr>
          </a:p>
          <a:p>
            <a:pPr marL="914400" lvl="2" indent="0">
              <a:buClr>
                <a:srgbClr val="993366"/>
              </a:buClr>
              <a:buFont typeface="Wingdings" panose="05000000000000000000" pitchFamily="2" charset="2"/>
              <a:buNone/>
            </a:pPr>
            <a:r>
              <a:rPr lang="en-US" altLang="zh-CN" sz="1800" b="0" dirty="0">
                <a:latin typeface="Times New Roman" panose="02020603050405020304" pitchFamily="18" charset="0"/>
                <a:cs typeface="Times New Roman" panose="02020603050405020304" pitchFamily="18" charset="0"/>
              </a:rPr>
              <a:t>    the journal logs</a:t>
            </a:r>
            <a:endParaRPr lang="en-US" altLang="zh-CN" sz="1800" b="0" dirty="0">
              <a:latin typeface="Times New Roman" panose="02020603050405020304" pitchFamily="18" charset="0"/>
              <a:cs typeface="Times New Roman" panose="02020603050405020304" pitchFamily="18" charset="0"/>
            </a:endParaRPr>
          </a:p>
          <a:p>
            <a:pPr marL="914400" lvl="2" indent="0">
              <a:buClr>
                <a:srgbClr val="993366"/>
              </a:buClr>
              <a:buFont typeface="Wingdings" panose="05000000000000000000" pitchFamily="2" charset="2"/>
              <a:buNone/>
            </a:pPr>
            <a:r>
              <a:rPr lang="en-US" altLang="zh-CN" sz="1800" b="0" dirty="0">
                <a:latin typeface="Times New Roman" panose="02020603050405020304" pitchFamily="18" charset="0"/>
                <a:cs typeface="Times New Roman" panose="02020603050405020304" pitchFamily="18" charset="0"/>
              </a:rPr>
              <a:t>2. metadata is frequently written synchronously, which has a huge impact on the </a:t>
            </a:r>
            <a:endParaRPr lang="en-US" altLang="zh-CN" sz="1800" b="0" dirty="0">
              <a:latin typeface="Times New Roman" panose="02020603050405020304" pitchFamily="18" charset="0"/>
              <a:cs typeface="Times New Roman" panose="02020603050405020304" pitchFamily="18" charset="0"/>
            </a:endParaRPr>
          </a:p>
          <a:p>
            <a:pPr marL="914400" lvl="2" indent="0">
              <a:buClr>
                <a:srgbClr val="993366"/>
              </a:buClr>
              <a:buFont typeface="Wingdings" panose="05000000000000000000" pitchFamily="2" charset="2"/>
              <a:buNone/>
            </a:pPr>
            <a:r>
              <a:rPr lang="en-US" altLang="zh-CN" sz="1800" b="0" dirty="0">
                <a:latin typeface="Times New Roman" panose="02020603050405020304" pitchFamily="18" charset="0"/>
                <a:cs typeface="Times New Roman" panose="02020603050405020304" pitchFamily="18" charset="0"/>
              </a:rPr>
              <a:t>    memory wear</a:t>
            </a:r>
            <a:endParaRPr lang="en-US" altLang="zh-CN" sz="1800" b="0" dirty="0">
              <a:latin typeface="Times New Roman" panose="02020603050405020304" pitchFamily="18" charset="0"/>
              <a:cs typeface="Times New Roman" panose="02020603050405020304" pitchFamily="18" charset="0"/>
            </a:endParaRPr>
          </a:p>
          <a:p>
            <a:pPr marL="914400" lvl="2" indent="0">
              <a:buClr>
                <a:srgbClr val="993366"/>
              </a:buClr>
              <a:buFont typeface="Wingdings" panose="05000000000000000000" pitchFamily="2" charset="2"/>
              <a:buNone/>
            </a:pPr>
            <a:r>
              <a:rPr lang="en-US" altLang="zh-CN" sz="1800" b="0" dirty="0">
                <a:latin typeface="Times New Roman" panose="02020603050405020304" pitchFamily="18" charset="0"/>
                <a:cs typeface="Times New Roman" panose="02020603050405020304" pitchFamily="18" charset="0"/>
              </a:rPr>
              <a:t>3. page updates nearly always require a read-modify-write</a:t>
            </a:r>
            <a:endParaRPr lang="en-US" altLang="zh-CN" sz="1800" b="0" dirty="0">
              <a:latin typeface="Times New Roman" panose="02020603050405020304" pitchFamily="18" charset="0"/>
              <a:cs typeface="Times New Roman" panose="02020603050405020304" pitchFamily="18" charset="0"/>
            </a:endParaRPr>
          </a:p>
          <a:p>
            <a:pPr marL="914400" lvl="2" indent="0">
              <a:buClr>
                <a:srgbClr val="993366"/>
              </a:buClr>
              <a:buFont typeface="Wingdings" panose="05000000000000000000" pitchFamily="2" charset="2"/>
              <a:buNone/>
            </a:pPr>
            <a:r>
              <a:rPr lang="en-US" altLang="zh-CN" sz="1800" b="0" dirty="0">
                <a:latin typeface="Times New Roman" panose="02020603050405020304" pitchFamily="18" charset="0"/>
                <a:cs typeface="Times New Roman" panose="02020603050405020304" pitchFamily="18" charset="0"/>
              </a:rPr>
              <a:t>4. the layered design principle makes the file system and the device opaque to </a:t>
            </a:r>
            <a:endParaRPr lang="en-US" altLang="zh-CN" sz="1800" b="0" dirty="0">
              <a:latin typeface="Times New Roman" panose="02020603050405020304" pitchFamily="18" charset="0"/>
              <a:cs typeface="Times New Roman" panose="02020603050405020304" pitchFamily="18" charset="0"/>
            </a:endParaRPr>
          </a:p>
          <a:p>
            <a:pPr marL="914400" lvl="2" indent="0">
              <a:buClr>
                <a:srgbClr val="993366"/>
              </a:buClr>
              <a:buFont typeface="Wingdings" panose="05000000000000000000" pitchFamily="2" charset="2"/>
              <a:buNone/>
            </a:pPr>
            <a:r>
              <a:rPr lang="en-US" altLang="zh-CN" sz="1800" b="0" dirty="0">
                <a:latin typeface="Times New Roman" panose="02020603050405020304" pitchFamily="18" charset="0"/>
                <a:cs typeface="Times New Roman" panose="02020603050405020304" pitchFamily="18" charset="0"/>
              </a:rPr>
              <a:t>    each other because of the narrow block interfaces</a:t>
            </a:r>
            <a:endParaRPr lang="en-US" altLang="zh-CN" sz="2000" b="0" dirty="0" smtClean="0">
              <a:latin typeface="Times New Roman" panose="02020603050405020304" pitchFamily="18" charset="0"/>
              <a:cs typeface="Times New Roman" panose="02020603050405020304" pitchFamily="18" charset="0"/>
            </a:endParaRPr>
          </a:p>
          <a:p>
            <a:pPr marL="457200" lvl="1" indent="0">
              <a:lnSpc>
                <a:spcPct val="120000"/>
              </a:lnSpc>
              <a:buClr>
                <a:srgbClr val="993366"/>
              </a:buClr>
              <a:buFont typeface="Wingdings" panose="05000000000000000000" pitchFamily="2" charset="2"/>
              <a:buNone/>
            </a:pPr>
            <a:endParaRPr lang="en-US" altLang="zh-CN" sz="1800" b="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8" name="Rectangle 4"/>
          <p:cNvSpPr>
            <a:spLocks noGrp="1" noChangeArrowheads="1"/>
          </p:cNvSpPr>
          <p:nvPr>
            <p:ph type="ctrTitle" hasCustomPrompt="1"/>
          </p:nvPr>
        </p:nvSpPr>
        <p:spPr>
          <a:xfrm>
            <a:off x="-63055" y="2133000"/>
            <a:ext cx="9267190" cy="1469695"/>
          </a:xfrm>
        </p:spPr>
        <p:txBody>
          <a:bodyPr vert="horz" wrap="square" lIns="91440" tIns="45720" rIns="91440" bIns="45720" numCol="1" anchor="ctr" anchorCtr="0" compatLnSpc="1"/>
          <a:lstStyle/>
          <a:p>
            <a:pPr lvl="0" eaLnBrk="1" hangingPunct="1">
              <a:defRPr/>
            </a:pPr>
            <a:r>
              <a:rPr lang="en-US" altLang="zh-CN" sz="3200">
                <a:latin typeface="Times New Roman" panose="02020603050405020304" pitchFamily="18" charset="0"/>
                <a:cs typeface="Times New Roman" panose="02020603050405020304" pitchFamily="18" charset="0"/>
              </a:rPr>
              <a:t>Improving File System Performance of Mobile Storage Systems Using a Decoupled Defragmenter</a:t>
            </a:r>
            <a:endParaRPr lang="en-US" altLang="zh-CN" sz="3200">
              <a:latin typeface="Times New Roman" panose="02020603050405020304" pitchFamily="18" charset="0"/>
              <a:cs typeface="Times New Roman" panose="02020603050405020304" pitchFamily="18" charset="0"/>
            </a:endParaRPr>
          </a:p>
        </p:txBody>
      </p:sp>
      <p:sp>
        <p:nvSpPr>
          <p:cNvPr id="4" name="文本框 3"/>
          <p:cNvSpPr txBox="1"/>
          <p:nvPr/>
        </p:nvSpPr>
        <p:spPr>
          <a:xfrm>
            <a:off x="3338830" y="5623560"/>
            <a:ext cx="2074545" cy="398780"/>
          </a:xfrm>
          <a:prstGeom prst="rect">
            <a:avLst/>
          </a:prstGeom>
          <a:noFill/>
        </p:spPr>
        <p:txBody>
          <a:bodyPr wrap="none" rtlCol="0">
            <a:spAutoFit/>
          </a:bodyPr>
          <a:p>
            <a:pPr algn="l"/>
            <a:r>
              <a:rPr lang="zh-CN" altLang="en-US">
                <a:solidFill>
                  <a:schemeClr val="tx1"/>
                </a:solidFill>
              </a:rPr>
              <a:t>USENIX ATC </a:t>
            </a:r>
            <a:r>
              <a:rPr lang="en-US" altLang="zh-CN">
                <a:solidFill>
                  <a:schemeClr val="tx1"/>
                </a:solidFill>
              </a:rPr>
              <a:t>'</a:t>
            </a:r>
            <a:r>
              <a:rPr lang="zh-CN" altLang="en-US">
                <a:solidFill>
                  <a:schemeClr val="tx1"/>
                </a:solidFill>
              </a:rPr>
              <a:t>17</a:t>
            </a:r>
            <a:endParaRPr lang="zh-CN" altLang="en-US">
              <a:solidFill>
                <a:schemeClr val="tx1"/>
              </a:solidFill>
            </a:endParaRPr>
          </a:p>
        </p:txBody>
      </p:sp>
      <p:pic>
        <p:nvPicPr>
          <p:cNvPr id="2" name="图片 1"/>
          <p:cNvPicPr>
            <a:picLocks noChangeAspect="1"/>
          </p:cNvPicPr>
          <p:nvPr/>
        </p:nvPicPr>
        <p:blipFill>
          <a:blip r:embed="rId1"/>
          <a:stretch>
            <a:fillRect/>
          </a:stretch>
        </p:blipFill>
        <p:spPr>
          <a:xfrm>
            <a:off x="793750" y="3976370"/>
            <a:ext cx="7382510" cy="1059180"/>
          </a:xfrm>
          <a:prstGeom prst="rect">
            <a:avLst/>
          </a:prstGeom>
        </p:spPr>
      </p:pic>
    </p:spTree>
  </p:cSld>
  <p:clrMapOvr>
    <a:masterClrMapping/>
  </p:clrMapOvr>
  <p:transition spd="slow" advTm="6818"/>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0975" y="876300"/>
            <a:ext cx="8684895" cy="863600"/>
          </a:xfrm>
        </p:spPr>
        <p:txBody>
          <a:bodyPr/>
          <a:lstStyle/>
          <a:p>
            <a:r>
              <a:rPr lang="en-US" altLang="zh-CN" sz="2400">
                <a:latin typeface="Times New Roman" panose="02020603050405020304" pitchFamily="18" charset="0"/>
                <a:cs typeface="Times New Roman" panose="02020603050405020304" pitchFamily="18" charset="0"/>
                <a:sym typeface="+mn-ea"/>
              </a:rPr>
              <a:t>Improving File System Performance of Mobile Storage Systems Using a Decoupled Defragmenter</a:t>
            </a:r>
            <a:endParaRPr lang="en-US" altLang="zh-CN" sz="24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49885" y="1773555"/>
            <a:ext cx="8010525" cy="4464050"/>
          </a:xfrm>
        </p:spPr>
        <p:txBody>
          <a:bodyPr/>
          <a:lstStyle/>
          <a:p>
            <a:pPr lvl="1">
              <a:lnSpc>
                <a:spcPct val="120000"/>
              </a:lnSpc>
              <a:buClr>
                <a:srgbClr val="993366"/>
              </a:buClr>
              <a:buFont typeface="Wingdings" panose="05000000000000000000" pitchFamily="2" charset="2"/>
              <a:buChar char="l"/>
            </a:pPr>
            <a:r>
              <a:rPr lang="en-US" altLang="zh-CN" sz="2000" dirty="0" smtClean="0">
                <a:latin typeface="Times New Roman" panose="02020603050405020304" pitchFamily="18" charset="0"/>
                <a:cs typeface="Times New Roman" panose="02020603050405020304" pitchFamily="18" charset="0"/>
              </a:rPr>
              <a:t>Problem</a:t>
            </a:r>
            <a:endParaRPr lang="en-US" altLang="zh-CN" sz="2000" dirty="0" smtClean="0">
              <a:latin typeface="Times New Roman" panose="02020603050405020304" pitchFamily="18" charset="0"/>
              <a:cs typeface="Times New Roman" panose="02020603050405020304" pitchFamily="18" charset="0"/>
            </a:endParaRPr>
          </a:p>
          <a:p>
            <a:pPr lvl="2">
              <a:buClr>
                <a:srgbClr val="993366"/>
              </a:buClr>
              <a:buFont typeface="Wingdings" panose="05000000000000000000" pitchFamily="2" charset="2"/>
              <a:buChar char="l"/>
            </a:pPr>
            <a:r>
              <a:rPr lang="en-US" altLang="zh-CN" sz="1800" b="0" dirty="0">
                <a:latin typeface="Times New Roman" panose="02020603050405020304" pitchFamily="18" charset="0"/>
                <a:cs typeface="Times New Roman" panose="02020603050405020304" pitchFamily="18" charset="0"/>
              </a:rPr>
              <a:t>file fragmentation, which is a recurring problem (even after defragmentation), can significantly degrade I/O performance.</a:t>
            </a:r>
            <a:endParaRPr lang="en-US" altLang="zh-CN" sz="1800" b="0" dirty="0">
              <a:latin typeface="Times New Roman" panose="02020603050405020304" pitchFamily="18" charset="0"/>
              <a:cs typeface="Times New Roman" panose="02020603050405020304" pitchFamily="18" charset="0"/>
            </a:endParaRPr>
          </a:p>
          <a:p>
            <a:pPr lvl="2">
              <a:buClr>
                <a:srgbClr val="993366"/>
              </a:buClr>
              <a:buFont typeface="Wingdings" panose="05000000000000000000" pitchFamily="2" charset="2"/>
              <a:buChar char="l"/>
            </a:pPr>
            <a:r>
              <a:rPr lang="en-US" altLang="zh-CN" sz="1800" b="0" dirty="0">
                <a:latin typeface="Times New Roman" panose="02020603050405020304" pitchFamily="18" charset="0"/>
                <a:cs typeface="Times New Roman" panose="02020603050405020304" pitchFamily="18" charset="0"/>
              </a:rPr>
              <a:t>File fragmentation in NAND flash-based storage is quite different from conventional one in HDD:</a:t>
            </a:r>
            <a:endParaRPr lang="en-US" altLang="zh-CN" sz="1800" b="0" dirty="0">
              <a:latin typeface="Times New Roman" panose="02020603050405020304" pitchFamily="18" charset="0"/>
              <a:cs typeface="Times New Roman" panose="02020603050405020304" pitchFamily="18" charset="0"/>
            </a:endParaRPr>
          </a:p>
          <a:p>
            <a:pPr marL="914400" lvl="2" indent="0">
              <a:buClr>
                <a:srgbClr val="993366"/>
              </a:buClr>
              <a:buFont typeface="Wingdings" panose="05000000000000000000" pitchFamily="2" charset="2"/>
              <a:buNone/>
            </a:pPr>
            <a:r>
              <a:rPr lang="en-US" altLang="zh-CN" sz="1800" b="0" dirty="0">
                <a:latin typeface="Times New Roman" panose="02020603050405020304" pitchFamily="18" charset="0"/>
                <a:cs typeface="Times New Roman" panose="02020603050405020304" pitchFamily="18" charset="0"/>
              </a:rPr>
              <a:t>          1. Decoupled fragmentation(no correlation between logical/physical </a:t>
            </a:r>
            <a:endParaRPr lang="en-US" altLang="zh-CN" sz="1800" b="0" dirty="0">
              <a:latin typeface="Times New Roman" panose="02020603050405020304" pitchFamily="18" charset="0"/>
              <a:cs typeface="Times New Roman" panose="02020603050405020304" pitchFamily="18" charset="0"/>
            </a:endParaRPr>
          </a:p>
          <a:p>
            <a:pPr marL="914400" lvl="2" indent="0">
              <a:buClr>
                <a:srgbClr val="993366"/>
              </a:buClr>
              <a:buFont typeface="Wingdings" panose="05000000000000000000" pitchFamily="2" charset="2"/>
              <a:buNone/>
            </a:pPr>
            <a:r>
              <a:rPr lang="en-US" altLang="zh-CN" sz="1800" b="0" dirty="0">
                <a:latin typeface="Times New Roman" panose="02020603050405020304" pitchFamily="18" charset="0"/>
                <a:cs typeface="Times New Roman" panose="02020603050405020304" pitchFamily="18" charset="0"/>
              </a:rPr>
              <a:t>              fragmentation;Physical fragmentation rarely occurs)</a:t>
            </a:r>
            <a:endParaRPr lang="en-US" altLang="zh-CN" sz="1800" b="0" dirty="0">
              <a:latin typeface="Times New Roman" panose="02020603050405020304" pitchFamily="18" charset="0"/>
              <a:cs typeface="Times New Roman" panose="02020603050405020304" pitchFamily="18" charset="0"/>
            </a:endParaRPr>
          </a:p>
          <a:p>
            <a:pPr marL="914400" lvl="2" indent="0">
              <a:buClr>
                <a:srgbClr val="993366"/>
              </a:buClr>
              <a:buFont typeface="Wingdings" panose="05000000000000000000" pitchFamily="2" charset="2"/>
              <a:buNone/>
            </a:pPr>
            <a:r>
              <a:rPr lang="en-US" altLang="zh-CN" sz="1800" b="0" dirty="0">
                <a:latin typeface="Times New Roman" panose="02020603050405020304" pitchFamily="18" charset="0"/>
                <a:cs typeface="Times New Roman" panose="02020603050405020304" pitchFamily="18" charset="0"/>
              </a:rPr>
              <a:t>          2. High overhead of logical fragmentation</a:t>
            </a:r>
            <a:endParaRPr lang="en-US" altLang="zh-CN" sz="2000" b="0" dirty="0" smtClean="0">
              <a:latin typeface="Times New Roman" panose="02020603050405020304" pitchFamily="18" charset="0"/>
              <a:cs typeface="Times New Roman" panose="02020603050405020304" pitchFamily="18" charset="0"/>
            </a:endParaRPr>
          </a:p>
          <a:p>
            <a:pPr lvl="1">
              <a:lnSpc>
                <a:spcPct val="120000"/>
              </a:lnSpc>
              <a:buClr>
                <a:srgbClr val="993366"/>
              </a:buClr>
              <a:buFont typeface="Wingdings" panose="05000000000000000000" pitchFamily="2" charset="2"/>
              <a:buChar char="l"/>
            </a:pPr>
            <a:r>
              <a:rPr lang="en-US" altLang="zh-CN" sz="2000" dirty="0" smtClean="0">
                <a:latin typeface="Times New Roman" panose="02020603050405020304" pitchFamily="18" charset="0"/>
                <a:cs typeface="Times New Roman" panose="02020603050405020304" pitchFamily="18" charset="0"/>
              </a:rPr>
              <a:t>Solution </a:t>
            </a:r>
            <a:endParaRPr lang="en-US" altLang="zh-CN" sz="2000" dirty="0" smtClean="0">
              <a:latin typeface="Times New Roman" panose="02020603050405020304" pitchFamily="18" charset="0"/>
              <a:cs typeface="Times New Roman" panose="02020603050405020304" pitchFamily="18" charset="0"/>
            </a:endParaRPr>
          </a:p>
          <a:p>
            <a:pPr lvl="2">
              <a:buClr>
                <a:srgbClr val="993366"/>
              </a:buClr>
              <a:buFont typeface="Wingdings" panose="05000000000000000000" pitchFamily="2" charset="2"/>
              <a:buChar char="l"/>
            </a:pPr>
            <a:r>
              <a:rPr lang="en-US" altLang="zh-CN" sz="1800" b="0" dirty="0">
                <a:latin typeface="Times New Roman" panose="02020603050405020304" pitchFamily="18" charset="0"/>
                <a:cs typeface="Times New Roman" panose="02020603050405020304" pitchFamily="18" charset="0"/>
              </a:rPr>
              <a:t>a novel defragger: janus defragger(janusd)</a:t>
            </a:r>
            <a:endParaRPr lang="en-US" altLang="zh-CN" sz="1800" b="0" dirty="0">
              <a:latin typeface="Times New Roman" panose="02020603050405020304" pitchFamily="18" charset="0"/>
              <a:cs typeface="Times New Roman" panose="02020603050405020304" pitchFamily="18" charset="0"/>
            </a:endParaRPr>
          </a:p>
          <a:p>
            <a:pPr marL="914400" lvl="2" indent="0">
              <a:buClr>
                <a:srgbClr val="993366"/>
              </a:buClr>
              <a:buFont typeface="Wingdings" panose="05000000000000000000" pitchFamily="2" charset="2"/>
              <a:buNone/>
            </a:pPr>
            <a:r>
              <a:rPr lang="en-US" altLang="zh-CN" sz="1800" b="0" dirty="0">
                <a:latin typeface="Times New Roman" panose="02020603050405020304" pitchFamily="18" charset="0"/>
                <a:cs typeface="Times New Roman" panose="02020603050405020304" pitchFamily="18" charset="0"/>
              </a:rPr>
              <a:t>          1. JanusdL defrags logical fragmentation without data copies by</a:t>
            </a:r>
            <a:endParaRPr lang="en-US" altLang="zh-CN" sz="1800" b="0" dirty="0">
              <a:latin typeface="Times New Roman" panose="02020603050405020304" pitchFamily="18" charset="0"/>
              <a:cs typeface="Times New Roman" panose="02020603050405020304" pitchFamily="18" charset="0"/>
            </a:endParaRPr>
          </a:p>
          <a:p>
            <a:pPr marL="914400" lvl="2" indent="0">
              <a:buClr>
                <a:srgbClr val="993366"/>
              </a:buClr>
              <a:buFont typeface="Wingdings" panose="05000000000000000000" pitchFamily="2" charset="2"/>
              <a:buNone/>
            </a:pPr>
            <a:r>
              <a:rPr lang="en-US" altLang="zh-CN" sz="1800" b="0" dirty="0">
                <a:latin typeface="Times New Roman" panose="02020603050405020304" pitchFamily="18" charset="0"/>
                <a:cs typeface="Times New Roman" panose="02020603050405020304" pitchFamily="18" charset="0"/>
              </a:rPr>
              <a:t>              remapping LBAs with FTL’s mapping table </a:t>
            </a:r>
            <a:endParaRPr lang="en-US" altLang="zh-CN" sz="1800" b="0" dirty="0">
              <a:latin typeface="Times New Roman" panose="02020603050405020304" pitchFamily="18" charset="0"/>
              <a:cs typeface="Times New Roman" panose="02020603050405020304" pitchFamily="18" charset="0"/>
            </a:endParaRPr>
          </a:p>
          <a:p>
            <a:pPr marL="914400" lvl="2" indent="0">
              <a:buClr>
                <a:srgbClr val="993366"/>
              </a:buClr>
              <a:buFont typeface="Wingdings" panose="05000000000000000000" pitchFamily="2" charset="2"/>
              <a:buNone/>
            </a:pPr>
            <a:r>
              <a:rPr lang="en-US" altLang="zh-CN" sz="1800" b="0" dirty="0">
                <a:latin typeface="Times New Roman" panose="02020603050405020304" pitchFamily="18" charset="0"/>
                <a:cs typeface="Times New Roman" panose="02020603050405020304" pitchFamily="18" charset="0"/>
              </a:rPr>
              <a:t>          2. JanusdP defrags physical fragmentation by improving</a:t>
            </a:r>
            <a:endParaRPr lang="en-US" altLang="zh-CN" sz="1800" b="0" dirty="0">
              <a:latin typeface="Times New Roman" panose="02020603050405020304" pitchFamily="18" charset="0"/>
              <a:cs typeface="Times New Roman" panose="02020603050405020304" pitchFamily="18" charset="0"/>
            </a:endParaRPr>
          </a:p>
          <a:p>
            <a:pPr marL="914400" lvl="2" indent="0">
              <a:buClr>
                <a:srgbClr val="993366"/>
              </a:buClr>
              <a:buFont typeface="Wingdings" panose="05000000000000000000" pitchFamily="2" charset="2"/>
              <a:buNone/>
            </a:pPr>
            <a:r>
              <a:rPr lang="en-US" altLang="zh-CN" sz="1800" b="0" dirty="0">
                <a:latin typeface="Times New Roman" panose="02020603050405020304" pitchFamily="18" charset="0"/>
                <a:cs typeface="Times New Roman" panose="02020603050405020304" pitchFamily="18" charset="0"/>
              </a:rPr>
              <a:t>              I/O parallelism of files</a:t>
            </a:r>
            <a:endParaRPr lang="en-US" altLang="zh-CN" sz="1800" b="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49885" y="1917065"/>
            <a:ext cx="7642225" cy="4464050"/>
          </a:xfrm>
        </p:spPr>
        <p:txBody>
          <a:bodyPr/>
          <a:lstStyle/>
          <a:p>
            <a:pPr lvl="1">
              <a:lnSpc>
                <a:spcPct val="120000"/>
              </a:lnSpc>
              <a:buClr>
                <a:srgbClr val="993366"/>
              </a:buClr>
              <a:buFont typeface="Wingdings" panose="05000000000000000000" pitchFamily="2" charset="2"/>
              <a:buChar char="l"/>
            </a:pPr>
            <a:r>
              <a:rPr lang="en-US" altLang="zh-CN" sz="2000" dirty="0" smtClean="0">
                <a:latin typeface="Times New Roman" panose="02020603050405020304" pitchFamily="18" charset="0"/>
                <a:cs typeface="Times New Roman" panose="02020603050405020304" pitchFamily="18" charset="0"/>
                <a:sym typeface="+mn-ea"/>
              </a:rPr>
              <a:t>Configuration</a:t>
            </a:r>
            <a:endParaRPr lang="en-US" altLang="zh-CN" sz="2000" dirty="0" smtClean="0">
              <a:latin typeface="Times New Roman" panose="02020603050405020304" pitchFamily="18" charset="0"/>
              <a:cs typeface="Times New Roman" panose="02020603050405020304" pitchFamily="18" charset="0"/>
            </a:endParaRPr>
          </a:p>
          <a:p>
            <a:pPr lvl="2">
              <a:buClr>
                <a:srgbClr val="993366"/>
              </a:buClr>
              <a:buFont typeface="Wingdings" panose="05000000000000000000" pitchFamily="2" charset="2"/>
              <a:buChar char="l"/>
            </a:pPr>
            <a:r>
              <a:rPr lang="en-US" altLang="zh-CN" sz="1800" b="0" dirty="0">
                <a:latin typeface="Times New Roman" panose="02020603050405020304" pitchFamily="18" charset="0"/>
                <a:cs typeface="Times New Roman" panose="02020603050405020304" pitchFamily="18" charset="0"/>
              </a:rPr>
              <a:t>implemented janusd on an emulated mobile flash storage, simeMMC and simUFS.</a:t>
            </a:r>
            <a:endParaRPr lang="en-US" altLang="zh-CN" sz="1800" b="0" dirty="0">
              <a:latin typeface="Times New Roman" panose="02020603050405020304" pitchFamily="18" charset="0"/>
              <a:cs typeface="Times New Roman" panose="02020603050405020304" pitchFamily="18" charset="0"/>
            </a:endParaRPr>
          </a:p>
          <a:p>
            <a:pPr lvl="2">
              <a:buClr>
                <a:srgbClr val="993366"/>
              </a:buClr>
              <a:buFont typeface="Wingdings" panose="05000000000000000000" pitchFamily="2" charset="2"/>
              <a:buChar char="l"/>
            </a:pPr>
            <a:r>
              <a:rPr lang="en-US" altLang="zh-CN" sz="1800" b="0" dirty="0">
                <a:latin typeface="Times New Roman" panose="02020603050405020304" pitchFamily="18" charset="0"/>
                <a:cs typeface="Times New Roman" panose="02020603050405020304" pitchFamily="18" charset="0"/>
              </a:rPr>
              <a:t>SimeMMC and simUFS, which are based on an extended Samsung 843T SSD which supports host-level FTLs,are configured to effectively simulate the bandwidth of eMMC and UFS devices, respectively.</a:t>
            </a:r>
            <a:endParaRPr lang="en-US" altLang="zh-CN" sz="1800" b="0" dirty="0">
              <a:latin typeface="Times New Roman" panose="02020603050405020304" pitchFamily="18" charset="0"/>
              <a:cs typeface="Times New Roman" panose="02020603050405020304" pitchFamily="18" charset="0"/>
            </a:endParaRPr>
          </a:p>
        </p:txBody>
      </p:sp>
      <p:sp>
        <p:nvSpPr>
          <p:cNvPr id="5" name="标题 4"/>
          <p:cNvSpPr>
            <a:spLocks noGrp="1"/>
          </p:cNvSpPr>
          <p:nvPr>
            <p:ph type="title"/>
          </p:nvPr>
        </p:nvSpPr>
        <p:spPr>
          <a:xfrm>
            <a:off x="180975" y="876300"/>
            <a:ext cx="8684895" cy="863600"/>
          </a:xfrm>
        </p:spPr>
        <p:txBody>
          <a:bodyPr/>
          <a:p>
            <a:r>
              <a:rPr lang="en-US" altLang="zh-CN" sz="2400">
                <a:latin typeface="Times New Roman" panose="02020603050405020304" pitchFamily="18" charset="0"/>
                <a:cs typeface="Times New Roman" panose="02020603050405020304" pitchFamily="18" charset="0"/>
                <a:sym typeface="+mn-ea"/>
              </a:rPr>
              <a:t>Improving File System Performance of Mobile Storage Systems Using a Decoupled Defragmenter</a:t>
            </a:r>
            <a:endParaRPr lang="en-US" altLang="zh-C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0975" y="876300"/>
            <a:ext cx="8684895" cy="863600"/>
          </a:xfrm>
        </p:spPr>
        <p:txBody>
          <a:bodyPr/>
          <a:lstStyle/>
          <a:p>
            <a:r>
              <a:rPr lang="en-US" altLang="zh-CN" sz="2400">
                <a:latin typeface="Times New Roman" panose="02020603050405020304" pitchFamily="18" charset="0"/>
                <a:cs typeface="Times New Roman" panose="02020603050405020304" pitchFamily="18" charset="0"/>
                <a:sym typeface="+mn-ea"/>
              </a:rPr>
              <a:t>Improving File System Performance of Mobile Storage Systems Using a Decoupled Defragmenter</a:t>
            </a:r>
            <a:endParaRPr lang="en-US" altLang="zh-CN" sz="2400"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344805" y="1855470"/>
            <a:ext cx="4427220" cy="398780"/>
          </a:xfrm>
          <a:prstGeom prst="rect">
            <a:avLst/>
          </a:prstGeom>
          <a:noFill/>
        </p:spPr>
        <p:txBody>
          <a:bodyPr wrap="none" rtlCol="0">
            <a:spAutoFit/>
          </a:bodyPr>
          <a:p>
            <a:pPr algn="l"/>
            <a:r>
              <a:rPr lang="zh-CN" altLang="en-US">
                <a:solidFill>
                  <a:schemeClr val="tx1"/>
                </a:solidFill>
              </a:rPr>
              <a:t>Overview of Decoupled Defragmenter</a:t>
            </a:r>
            <a:endParaRPr lang="zh-CN" altLang="en-US">
              <a:solidFill>
                <a:schemeClr val="tx1"/>
              </a:solidFill>
            </a:endParaRPr>
          </a:p>
        </p:txBody>
      </p:sp>
      <p:pic>
        <p:nvPicPr>
          <p:cNvPr id="6" name="图片 5"/>
          <p:cNvPicPr>
            <a:picLocks noChangeAspect="1"/>
          </p:cNvPicPr>
          <p:nvPr/>
        </p:nvPicPr>
        <p:blipFill>
          <a:blip r:embed="rId1"/>
          <a:stretch>
            <a:fillRect/>
          </a:stretch>
        </p:blipFill>
        <p:spPr>
          <a:xfrm>
            <a:off x="591185" y="2342515"/>
            <a:ext cx="8104505" cy="389509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0975" y="876300"/>
            <a:ext cx="8684895" cy="863600"/>
          </a:xfrm>
        </p:spPr>
        <p:txBody>
          <a:bodyPr/>
          <a:lstStyle/>
          <a:p>
            <a:r>
              <a:rPr lang="en-US" altLang="zh-CN" sz="2400">
                <a:latin typeface="Times New Roman" panose="02020603050405020304" pitchFamily="18" charset="0"/>
                <a:cs typeface="Times New Roman" panose="02020603050405020304" pitchFamily="18" charset="0"/>
                <a:sym typeface="+mn-ea"/>
              </a:rPr>
              <a:t>Improving File System Performance of Mobile Storage Systems Using a Decoupled Defragmenter</a:t>
            </a:r>
            <a:endParaRPr lang="en-US" altLang="zh-CN" sz="2400"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344805" y="1855470"/>
            <a:ext cx="3806190" cy="398780"/>
          </a:xfrm>
          <a:prstGeom prst="rect">
            <a:avLst/>
          </a:prstGeom>
          <a:noFill/>
        </p:spPr>
        <p:txBody>
          <a:bodyPr wrap="none" rtlCol="0">
            <a:spAutoFit/>
          </a:bodyPr>
          <a:p>
            <a:pPr algn="l"/>
            <a:r>
              <a:rPr lang="zh-CN" altLang="en-US">
                <a:solidFill>
                  <a:schemeClr val="tx1"/>
                </a:solidFill>
              </a:rPr>
              <a:t>Logical Defragmenter (JanusdL)</a:t>
            </a:r>
            <a:endParaRPr lang="zh-CN" altLang="en-US">
              <a:solidFill>
                <a:schemeClr val="tx1"/>
              </a:solidFill>
            </a:endParaRPr>
          </a:p>
        </p:txBody>
      </p:sp>
      <p:pic>
        <p:nvPicPr>
          <p:cNvPr id="3" name="图片 2"/>
          <p:cNvPicPr>
            <a:picLocks noChangeAspect="1"/>
          </p:cNvPicPr>
          <p:nvPr/>
        </p:nvPicPr>
        <p:blipFill>
          <a:blip r:embed="rId1"/>
          <a:stretch>
            <a:fillRect/>
          </a:stretch>
        </p:blipFill>
        <p:spPr>
          <a:xfrm>
            <a:off x="210185" y="2275840"/>
            <a:ext cx="8723630" cy="4171315"/>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0975" y="876300"/>
            <a:ext cx="8684895" cy="863600"/>
          </a:xfrm>
        </p:spPr>
        <p:txBody>
          <a:bodyPr/>
          <a:lstStyle/>
          <a:p>
            <a:r>
              <a:rPr lang="en-US" altLang="zh-CN" sz="2400">
                <a:latin typeface="Times New Roman" panose="02020603050405020304" pitchFamily="18" charset="0"/>
                <a:cs typeface="Times New Roman" panose="02020603050405020304" pitchFamily="18" charset="0"/>
                <a:sym typeface="+mn-ea"/>
              </a:rPr>
              <a:t>Improving File System Performance of Mobile Storage Systems Using a Decoupled Defragmenter</a:t>
            </a:r>
            <a:endParaRPr lang="en-US" altLang="zh-CN" sz="2400"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344805" y="1855470"/>
            <a:ext cx="3806190" cy="398780"/>
          </a:xfrm>
          <a:prstGeom prst="rect">
            <a:avLst/>
          </a:prstGeom>
          <a:noFill/>
        </p:spPr>
        <p:txBody>
          <a:bodyPr wrap="none" rtlCol="0">
            <a:spAutoFit/>
          </a:bodyPr>
          <a:p>
            <a:pPr algn="l"/>
            <a:r>
              <a:rPr lang="zh-CN" altLang="en-US">
                <a:solidFill>
                  <a:schemeClr val="tx1"/>
                </a:solidFill>
              </a:rPr>
              <a:t>Logical Defragmenter (JanusdL)</a:t>
            </a:r>
            <a:endParaRPr lang="zh-CN" altLang="en-US">
              <a:solidFill>
                <a:schemeClr val="tx1"/>
              </a:solidFill>
            </a:endParaRPr>
          </a:p>
        </p:txBody>
      </p:sp>
      <p:pic>
        <p:nvPicPr>
          <p:cNvPr id="4" name="图片 3"/>
          <p:cNvPicPr>
            <a:picLocks noChangeAspect="1"/>
          </p:cNvPicPr>
          <p:nvPr/>
        </p:nvPicPr>
        <p:blipFill>
          <a:blip r:embed="rId1"/>
          <a:stretch>
            <a:fillRect/>
          </a:stretch>
        </p:blipFill>
        <p:spPr>
          <a:xfrm>
            <a:off x="200660" y="2256790"/>
            <a:ext cx="8742680" cy="4209415"/>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0975" y="876300"/>
            <a:ext cx="8684895" cy="863600"/>
          </a:xfrm>
        </p:spPr>
        <p:txBody>
          <a:bodyPr/>
          <a:lstStyle/>
          <a:p>
            <a:r>
              <a:rPr lang="en-US" altLang="zh-CN" sz="2400">
                <a:latin typeface="Times New Roman" panose="02020603050405020304" pitchFamily="18" charset="0"/>
                <a:cs typeface="Times New Roman" panose="02020603050405020304" pitchFamily="18" charset="0"/>
                <a:sym typeface="+mn-ea"/>
              </a:rPr>
              <a:t>Improving File System Performance of Mobile Storage Systems Using a Decoupled Defragmenter</a:t>
            </a:r>
            <a:endParaRPr lang="en-US" altLang="zh-CN" sz="2400"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344805" y="1855470"/>
            <a:ext cx="3284855" cy="398780"/>
          </a:xfrm>
          <a:prstGeom prst="rect">
            <a:avLst/>
          </a:prstGeom>
          <a:noFill/>
        </p:spPr>
        <p:txBody>
          <a:bodyPr wrap="none" rtlCol="0">
            <a:spAutoFit/>
          </a:bodyPr>
          <a:p>
            <a:pPr algn="l"/>
            <a:r>
              <a:rPr lang="zh-CN" altLang="en-US">
                <a:solidFill>
                  <a:schemeClr val="tx1"/>
                </a:solidFill>
              </a:rPr>
              <a:t>Application Launching Time</a:t>
            </a:r>
            <a:endParaRPr lang="zh-CN" altLang="en-US">
              <a:solidFill>
                <a:schemeClr val="tx1"/>
              </a:solidFill>
            </a:endParaRPr>
          </a:p>
        </p:txBody>
      </p:sp>
      <p:pic>
        <p:nvPicPr>
          <p:cNvPr id="3" name="图片 2"/>
          <p:cNvPicPr>
            <a:picLocks noChangeAspect="1"/>
          </p:cNvPicPr>
          <p:nvPr/>
        </p:nvPicPr>
        <p:blipFill>
          <a:blip r:embed="rId1"/>
          <a:stretch>
            <a:fillRect/>
          </a:stretch>
        </p:blipFill>
        <p:spPr>
          <a:xfrm>
            <a:off x="914400" y="2283460"/>
            <a:ext cx="7314565" cy="3152140"/>
          </a:xfrm>
          <a:prstGeom prst="rect">
            <a:avLst/>
          </a:prstGeom>
        </p:spPr>
      </p:pic>
      <p:sp>
        <p:nvSpPr>
          <p:cNvPr id="4" name="文本框 3"/>
          <p:cNvSpPr txBox="1"/>
          <p:nvPr/>
        </p:nvSpPr>
        <p:spPr>
          <a:xfrm>
            <a:off x="367665" y="5621655"/>
            <a:ext cx="8802370" cy="1014730"/>
          </a:xfrm>
          <a:prstGeom prst="rect">
            <a:avLst/>
          </a:prstGeom>
          <a:noFill/>
        </p:spPr>
        <p:txBody>
          <a:bodyPr wrap="square" rtlCol="0">
            <a:spAutoFit/>
          </a:bodyPr>
          <a:p>
            <a:pPr algn="l"/>
            <a:r>
              <a:rPr lang="zh-CN" altLang="en-US">
                <a:solidFill>
                  <a:schemeClr val="tx1"/>
                </a:solidFill>
              </a:rPr>
              <a:t>1. The more file fragmentation, the greater the performance improvement</a:t>
            </a:r>
            <a:endParaRPr lang="zh-CN" altLang="en-US">
              <a:solidFill>
                <a:schemeClr val="tx1"/>
              </a:solidFill>
            </a:endParaRPr>
          </a:p>
          <a:p>
            <a:pPr algn="l"/>
            <a:r>
              <a:rPr lang="zh-CN" altLang="en-US">
                <a:solidFill>
                  <a:schemeClr val="tx1"/>
                </a:solidFill>
              </a:rPr>
              <a:t>2. Janusd achieves better performance than conventional defragmenter (e4defrag)</a:t>
            </a:r>
            <a:endParaRPr lang="zh-CN" altLang="en-US">
              <a:solidFill>
                <a:schemeClr val="tx1"/>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8" name="Rectangle 4"/>
          <p:cNvSpPr>
            <a:spLocks noGrp="1" noChangeArrowheads="1"/>
          </p:cNvSpPr>
          <p:nvPr>
            <p:ph type="ctrTitle" hasCustomPrompt="1"/>
          </p:nvPr>
        </p:nvSpPr>
        <p:spPr>
          <a:xfrm>
            <a:off x="-134810" y="2133000"/>
            <a:ext cx="9267190" cy="1469695"/>
          </a:xfrm>
        </p:spPr>
        <p:txBody>
          <a:bodyPr vert="horz" wrap="square" lIns="91440" tIns="45720" rIns="91440" bIns="45720" numCol="1" anchor="ctr" anchorCtr="0" compatLnSpc="1"/>
          <a:lstStyle/>
          <a:p>
            <a:pPr lvl="0" eaLnBrk="1" hangingPunct="1">
              <a:defRPr/>
            </a:pPr>
            <a:r>
              <a:rPr lang="en-US" altLang="zh-CN" sz="3200">
                <a:latin typeface="Times New Roman" panose="02020603050405020304" pitchFamily="18" charset="0"/>
                <a:cs typeface="Times New Roman" panose="02020603050405020304" pitchFamily="18" charset="0"/>
              </a:rPr>
              <a:t>Micro-benchmarking Flash Memory File-System</a:t>
            </a:r>
            <a:br>
              <a:rPr lang="en-US" altLang="zh-CN" sz="3200">
                <a:latin typeface="Times New Roman" panose="02020603050405020304" pitchFamily="18" charset="0"/>
                <a:cs typeface="Times New Roman" panose="02020603050405020304" pitchFamily="18" charset="0"/>
              </a:rPr>
            </a:br>
            <a:r>
              <a:rPr lang="en-US" altLang="zh-CN" sz="3200">
                <a:latin typeface="Times New Roman" panose="02020603050405020304" pitchFamily="18" charset="0"/>
                <a:cs typeface="Times New Roman" panose="02020603050405020304" pitchFamily="18" charset="0"/>
              </a:rPr>
              <a:t>Wear leveling and Garbage Collection : a Focus on</a:t>
            </a:r>
            <a:br>
              <a:rPr lang="en-US" altLang="zh-CN" sz="3200">
                <a:latin typeface="Times New Roman" panose="02020603050405020304" pitchFamily="18" charset="0"/>
                <a:cs typeface="Times New Roman" panose="02020603050405020304" pitchFamily="18" charset="0"/>
              </a:rPr>
            </a:br>
            <a:r>
              <a:rPr lang="en-US" altLang="zh-CN" sz="3200">
                <a:latin typeface="Times New Roman" panose="02020603050405020304" pitchFamily="18" charset="0"/>
                <a:cs typeface="Times New Roman" panose="02020603050405020304" pitchFamily="18" charset="0"/>
              </a:rPr>
              <a:t>Initial State Impact</a:t>
            </a:r>
            <a:endParaRPr lang="en-US" altLang="zh-CN" sz="3200">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1"/>
          <a:stretch>
            <a:fillRect/>
          </a:stretch>
        </p:blipFill>
        <p:spPr>
          <a:xfrm>
            <a:off x="271145" y="3950970"/>
            <a:ext cx="8742680" cy="1203325"/>
          </a:xfrm>
          <a:prstGeom prst="rect">
            <a:avLst/>
          </a:prstGeom>
        </p:spPr>
      </p:pic>
    </p:spTree>
  </p:cSld>
  <p:clrMapOvr>
    <a:masterClrMapping/>
  </p:clrMapOvr>
  <p:transition spd="slow" advTm="6818"/>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0975" y="1019810"/>
            <a:ext cx="8684895" cy="863600"/>
          </a:xfrm>
        </p:spPr>
        <p:txBody>
          <a:bodyPr/>
          <a:lstStyle/>
          <a:p>
            <a:r>
              <a:rPr lang="en-US" altLang="zh-CN" sz="2400">
                <a:latin typeface="Times New Roman" panose="02020603050405020304" pitchFamily="18" charset="0"/>
                <a:cs typeface="Times New Roman" panose="02020603050405020304" pitchFamily="18" charset="0"/>
                <a:sym typeface="+mn-ea"/>
              </a:rPr>
              <a:t>Micro-benchmarking Flash Memory File-System Wear leveling and Garbage Collection : a Focus on Initial State Impact</a:t>
            </a:r>
            <a:br>
              <a:rPr lang="en-US" altLang="zh-CN" sz="2400">
                <a:latin typeface="Times New Roman" panose="02020603050405020304" pitchFamily="18" charset="0"/>
                <a:cs typeface="Times New Roman" panose="02020603050405020304" pitchFamily="18" charset="0"/>
              </a:rPr>
            </a:br>
            <a:endParaRPr lang="en-US" altLang="zh-CN" sz="24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49885" y="1917065"/>
            <a:ext cx="8010525" cy="4464050"/>
          </a:xfrm>
        </p:spPr>
        <p:txBody>
          <a:bodyPr/>
          <a:lstStyle/>
          <a:p>
            <a:pPr lvl="1">
              <a:lnSpc>
                <a:spcPct val="120000"/>
              </a:lnSpc>
              <a:buClr>
                <a:srgbClr val="993366"/>
              </a:buClr>
              <a:buFont typeface="Wingdings" panose="05000000000000000000" pitchFamily="2" charset="2"/>
              <a:buChar char="l"/>
            </a:pPr>
            <a:r>
              <a:rPr lang="en-US" altLang="zh-CN" sz="2000" dirty="0" smtClean="0">
                <a:latin typeface="Times New Roman" panose="02020603050405020304" pitchFamily="18" charset="0"/>
                <a:cs typeface="Times New Roman" panose="02020603050405020304" pitchFamily="18" charset="0"/>
              </a:rPr>
              <a:t>Problem</a:t>
            </a:r>
            <a:endParaRPr lang="en-US" altLang="zh-CN" sz="2000" dirty="0" smtClean="0">
              <a:latin typeface="Times New Roman" panose="02020603050405020304" pitchFamily="18" charset="0"/>
              <a:cs typeface="Times New Roman" panose="02020603050405020304" pitchFamily="18" charset="0"/>
            </a:endParaRPr>
          </a:p>
          <a:p>
            <a:pPr lvl="2">
              <a:buClr>
                <a:srgbClr val="993366"/>
              </a:buClr>
              <a:buFont typeface="Wingdings" panose="05000000000000000000" pitchFamily="2" charset="2"/>
              <a:buChar char="l"/>
            </a:pPr>
            <a:r>
              <a:rPr lang="en-US" altLang="zh-CN" sz="1800" b="0" dirty="0">
                <a:latin typeface="Times New Roman" panose="02020603050405020304" pitchFamily="18" charset="0"/>
                <a:cs typeface="Times New Roman" panose="02020603050405020304" pitchFamily="18" charset="0"/>
              </a:rPr>
              <a:t>flash memories have particular constraints that are mainly the limited lifetime, the erase-before-write rule, and the write/erase operation granularity asymmetry.</a:t>
            </a:r>
            <a:endParaRPr lang="en-US" altLang="zh-CN" sz="1800" b="0" dirty="0">
              <a:latin typeface="Times New Roman" panose="02020603050405020304" pitchFamily="18" charset="0"/>
              <a:cs typeface="Times New Roman" panose="02020603050405020304" pitchFamily="18" charset="0"/>
            </a:endParaRPr>
          </a:p>
          <a:p>
            <a:pPr lvl="2">
              <a:lnSpc>
                <a:spcPct val="120000"/>
              </a:lnSpc>
              <a:buClr>
                <a:srgbClr val="993366"/>
              </a:buClr>
              <a:buFont typeface="Wingdings" panose="05000000000000000000" pitchFamily="2" charset="2"/>
              <a:buChar char="l"/>
            </a:pPr>
            <a:endParaRPr lang="en-US" altLang="zh-CN" sz="2000" b="0" dirty="0" smtClean="0">
              <a:latin typeface="Times New Roman" panose="02020603050405020304" pitchFamily="18" charset="0"/>
              <a:cs typeface="Times New Roman" panose="02020603050405020304" pitchFamily="18" charset="0"/>
            </a:endParaRPr>
          </a:p>
          <a:p>
            <a:pPr lvl="1">
              <a:lnSpc>
                <a:spcPct val="120000"/>
              </a:lnSpc>
              <a:buClr>
                <a:srgbClr val="993366"/>
              </a:buClr>
              <a:buFont typeface="Wingdings" panose="05000000000000000000" pitchFamily="2" charset="2"/>
              <a:buChar char="l"/>
            </a:pPr>
            <a:r>
              <a:rPr lang="en-US" altLang="zh-CN" sz="2000" dirty="0" smtClean="0">
                <a:latin typeface="Times New Roman" panose="02020603050405020304" pitchFamily="18" charset="0"/>
                <a:cs typeface="Times New Roman" panose="02020603050405020304" pitchFamily="18" charset="0"/>
              </a:rPr>
              <a:t>Solution </a:t>
            </a:r>
            <a:endParaRPr lang="en-US" altLang="zh-CN" sz="2000" dirty="0" smtClean="0">
              <a:latin typeface="Times New Roman" panose="02020603050405020304" pitchFamily="18" charset="0"/>
              <a:cs typeface="Times New Roman" panose="02020603050405020304" pitchFamily="18" charset="0"/>
            </a:endParaRPr>
          </a:p>
          <a:p>
            <a:pPr lvl="2">
              <a:buClr>
                <a:srgbClr val="993366"/>
              </a:buClr>
              <a:buFont typeface="Wingdings" panose="05000000000000000000" pitchFamily="2" charset="2"/>
              <a:buChar char="l"/>
            </a:pPr>
            <a:r>
              <a:rPr lang="en-US" altLang="zh-CN" sz="1800" b="0" dirty="0">
                <a:latin typeface="Times New Roman" panose="02020603050405020304" pitchFamily="18" charset="0"/>
                <a:cs typeface="Times New Roman" panose="02020603050405020304" pitchFamily="18" charset="0"/>
              </a:rPr>
              <a:t>Those peculiarities are either handled in hardware,throughout a specific controller, or in software, with the help of a dedicated Flash File System (FFS).</a:t>
            </a:r>
            <a:endParaRPr lang="en-US" altLang="zh-CN" sz="1800" b="0"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1610360" y="5012690"/>
            <a:ext cx="6557645" cy="1630045"/>
          </a:xfrm>
          <a:prstGeom prst="rect">
            <a:avLst/>
          </a:prstGeom>
          <a:noFill/>
        </p:spPr>
        <p:txBody>
          <a:bodyPr wrap="square" rtlCol="0">
            <a:spAutoFit/>
          </a:bodyPr>
          <a:p>
            <a:pPr marL="0" lvl="2" algn="l"/>
            <a:r>
              <a:rPr lang="en-US" altLang="zh-CN" dirty="0">
                <a:solidFill>
                  <a:schemeClr val="tx1"/>
                </a:solidFill>
                <a:latin typeface="Times New Roman" panose="02020603050405020304" pitchFamily="18" charset="0"/>
                <a:cs typeface="Times New Roman" panose="02020603050405020304" pitchFamily="18" charset="0"/>
                <a:sym typeface="+mn-ea"/>
              </a:rPr>
              <a:t>presents a comprehensive study on the impact of different FFS implementations of wear leveling and garbage collection on flash memory performance and lifetime according to different initial states.</a:t>
            </a:r>
            <a:r>
              <a:rPr lang="en-US" altLang="zh-CN" dirty="0">
                <a:latin typeface="Times New Roman" panose="02020603050405020304" pitchFamily="18" charset="0"/>
                <a:cs typeface="Times New Roman" panose="02020603050405020304" pitchFamily="18" charset="0"/>
                <a:sym typeface="+mn-ea"/>
              </a:rPr>
              <a:t> </a:t>
            </a:r>
            <a:endParaRPr lang="en-US" altLang="zh-CN" b="0" dirty="0">
              <a:latin typeface="Times New Roman" panose="02020603050405020304" pitchFamily="18" charset="0"/>
              <a:cs typeface="Times New Roman" panose="02020603050405020304" pitchFamily="18" charset="0"/>
            </a:endParaRPr>
          </a:p>
          <a:p>
            <a:endParaRPr lang="zh-CN" altLang="en-US"/>
          </a:p>
        </p:txBody>
      </p:sp>
      <p:sp>
        <p:nvSpPr>
          <p:cNvPr id="6" name="右箭头 5"/>
          <p:cNvSpPr/>
          <p:nvPr/>
        </p:nvSpPr>
        <p:spPr>
          <a:xfrm>
            <a:off x="972185" y="5084445"/>
            <a:ext cx="504190" cy="288290"/>
          </a:xfrm>
          <a:prstGeom prst="rightArrow">
            <a:avLst/>
          </a:prstGeom>
          <a:solidFill>
            <a:schemeClr val="tx1"/>
          </a:solidFill>
          <a:ln>
            <a:noFill/>
          </a:ln>
          <a:effectLst>
            <a:outerShdw dist="107763" dir="2700000" algn="ctr" rotWithShape="0">
              <a:schemeClr val="bg2">
                <a:alpha val="50000"/>
              </a:schemeClr>
            </a:outerShdw>
          </a:effectLst>
        </p:spPr>
        <p:txBody>
          <a:bodyPr vert="horz" wrap="none" lIns="91440" tIns="45720" rIns="91440" bIns="45720" numCol="1" anchor="t" anchorCtr="0" compatLnSpc="1">
            <a:spAutoFit/>
          </a:bodyPr>
          <a:p>
            <a: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endParaRPr kumimoji="1" lang="zh-CN" altLang="en-US" sz="2000" b="0" i="0" u="none" strike="noStrike" cap="none" normalizeH="0" baseline="0" smtClean="0">
              <a:ln>
                <a:noFill/>
              </a:ln>
              <a:solidFill>
                <a:srgbClr val="FF3300"/>
              </a:solidFill>
              <a:effectLst/>
              <a:latin typeface="Arial" panose="020B0604020202020204" pitchFamily="34" charset="0"/>
              <a:ea typeface="黑体" panose="02010609060101010101" pitchFamily="49"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0975" y="1019810"/>
            <a:ext cx="8684895" cy="863600"/>
          </a:xfrm>
        </p:spPr>
        <p:txBody>
          <a:bodyPr/>
          <a:lstStyle/>
          <a:p>
            <a:r>
              <a:rPr lang="en-US" altLang="zh-CN" sz="2400">
                <a:latin typeface="Times New Roman" panose="02020603050405020304" pitchFamily="18" charset="0"/>
                <a:cs typeface="Times New Roman" panose="02020603050405020304" pitchFamily="18" charset="0"/>
                <a:sym typeface="+mn-ea"/>
              </a:rPr>
              <a:t>Micro-benchmarking Flash Memory File-System Wear leveling and Garbage Collection : a Focus on Initial State Impact</a:t>
            </a:r>
            <a:br>
              <a:rPr lang="en-US" altLang="zh-CN" sz="2400">
                <a:latin typeface="Times New Roman" panose="02020603050405020304" pitchFamily="18" charset="0"/>
                <a:cs typeface="Times New Roman" panose="02020603050405020304" pitchFamily="18" charset="0"/>
              </a:rPr>
            </a:br>
            <a:endParaRPr lang="en-US" altLang="zh-CN" sz="24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49885" y="1917065"/>
            <a:ext cx="8010525" cy="4464050"/>
          </a:xfrm>
        </p:spPr>
        <p:txBody>
          <a:bodyPr/>
          <a:lstStyle/>
          <a:p>
            <a:pPr lvl="1">
              <a:lnSpc>
                <a:spcPct val="120000"/>
              </a:lnSpc>
              <a:buClr>
                <a:srgbClr val="993366"/>
              </a:buClr>
              <a:buFont typeface="Wingdings" panose="05000000000000000000" pitchFamily="2" charset="2"/>
              <a:buChar char="l"/>
            </a:pPr>
            <a:r>
              <a:rPr lang="en-US" altLang="zh-CN" sz="2000" dirty="0" smtClean="0">
                <a:latin typeface="Times New Roman" panose="02020603050405020304" pitchFamily="18" charset="0"/>
                <a:cs typeface="Times New Roman" panose="02020603050405020304" pitchFamily="18" charset="0"/>
              </a:rPr>
              <a:t>Tested Hardware Platform</a:t>
            </a:r>
            <a:endParaRPr lang="en-US" altLang="zh-CN" sz="2000" dirty="0" smtClean="0">
              <a:latin typeface="Times New Roman" panose="02020603050405020304" pitchFamily="18" charset="0"/>
              <a:cs typeface="Times New Roman" panose="02020603050405020304" pitchFamily="18" charset="0"/>
            </a:endParaRPr>
          </a:p>
          <a:p>
            <a:pPr lvl="2">
              <a:buClr>
                <a:srgbClr val="993366"/>
              </a:buClr>
              <a:buFont typeface="Wingdings" panose="05000000000000000000" pitchFamily="2" charset="2"/>
              <a:buChar char="l"/>
            </a:pPr>
            <a:r>
              <a:rPr lang="en-US" altLang="zh-CN" sz="1800" b="0" dirty="0">
                <a:latin typeface="Times New Roman" panose="02020603050405020304" pitchFamily="18" charset="0"/>
                <a:cs typeface="Times New Roman" panose="02020603050405020304" pitchFamily="18" charset="0"/>
              </a:rPr>
              <a:t>a Mistral tmdsevm3530 board based on OMAP 3530 EVM integrating an OMAP3530 processor (720MHz ARM Cortex-A8 / 520MHz c64x+ DSP) with 256 MB LPDDR / 256MB of NAND flash memory.</a:t>
            </a:r>
            <a:endParaRPr lang="en-US" altLang="zh-CN" sz="1800" b="0" dirty="0">
              <a:latin typeface="Times New Roman" panose="02020603050405020304" pitchFamily="18" charset="0"/>
              <a:cs typeface="Times New Roman" panose="02020603050405020304" pitchFamily="18" charset="0"/>
            </a:endParaRPr>
          </a:p>
          <a:p>
            <a:pPr lvl="2">
              <a:buClr>
                <a:srgbClr val="993366"/>
              </a:buClr>
              <a:buFont typeface="Wingdings" panose="05000000000000000000" pitchFamily="2" charset="2"/>
              <a:buChar char="l"/>
            </a:pPr>
            <a:r>
              <a:rPr lang="en-US" altLang="zh-CN" sz="1800" b="0" dirty="0">
                <a:latin typeface="Times New Roman" panose="02020603050405020304" pitchFamily="18" charset="0"/>
                <a:cs typeface="Times New Roman" panose="02020603050405020304" pitchFamily="18" charset="0"/>
              </a:rPr>
              <a:t>SLC Micron with a page size of 2KB and block size of 128KB.</a:t>
            </a:r>
            <a:endParaRPr lang="en-US" altLang="zh-CN" sz="1800" b="0" dirty="0">
              <a:latin typeface="Times New Roman" panose="02020603050405020304" pitchFamily="18" charset="0"/>
              <a:cs typeface="Times New Roman" panose="02020603050405020304" pitchFamily="18" charset="0"/>
            </a:endParaRPr>
          </a:p>
          <a:p>
            <a:pPr lvl="2">
              <a:buClr>
                <a:srgbClr val="993366"/>
              </a:buClr>
              <a:buFont typeface="Wingdings" panose="05000000000000000000" pitchFamily="2" charset="2"/>
              <a:buChar char="l"/>
            </a:pPr>
            <a:r>
              <a:rPr lang="en-US" altLang="zh-CN" sz="1800" b="0" dirty="0">
                <a:latin typeface="Times New Roman" panose="02020603050405020304" pitchFamily="18" charset="0"/>
                <a:cs typeface="Times New Roman" panose="02020603050405020304" pitchFamily="18" charset="0"/>
              </a:rPr>
              <a:t>reported latencies of the flash chip are: a read latency of 25 µs, a write latency of 200 µs, and an erase latency of 500 µs.</a:t>
            </a:r>
            <a:endParaRPr lang="en-US" altLang="zh-CN" sz="1800" b="0" dirty="0">
              <a:latin typeface="Times New Roman" panose="02020603050405020304" pitchFamily="18" charset="0"/>
              <a:cs typeface="Times New Roman" panose="02020603050405020304" pitchFamily="18" charset="0"/>
            </a:endParaRPr>
          </a:p>
          <a:p>
            <a:pPr lvl="2">
              <a:buClr>
                <a:srgbClr val="993366"/>
              </a:buClr>
              <a:buFont typeface="Wingdings" panose="05000000000000000000" pitchFamily="2" charset="2"/>
              <a:buChar char="l"/>
            </a:pPr>
            <a:r>
              <a:rPr lang="en-US" altLang="zh-CN" sz="1800" b="0" dirty="0">
                <a:latin typeface="Times New Roman" panose="02020603050405020304" pitchFamily="18" charset="0"/>
                <a:cs typeface="Times New Roman" panose="02020603050405020304" pitchFamily="18" charset="0"/>
              </a:rPr>
              <a:t>The Linux kernel version used is the 2.6.37 patched to include YAFFS</a:t>
            </a:r>
            <a:endParaRPr lang="en-US" altLang="zh-CN" sz="1800" b="0" dirty="0">
              <a:latin typeface="Times New Roman" panose="02020603050405020304" pitchFamily="18" charset="0"/>
              <a:cs typeface="Times New Roman" panose="02020603050405020304" pitchFamily="18" charset="0"/>
            </a:endParaRPr>
          </a:p>
          <a:p>
            <a:pPr marL="914400" lvl="2" indent="0">
              <a:buClr>
                <a:srgbClr val="993366"/>
              </a:buClr>
              <a:buFont typeface="Wingdings" panose="05000000000000000000" pitchFamily="2" charset="2"/>
              <a:buNone/>
            </a:pPr>
            <a:endParaRPr lang="en-US" altLang="zh-CN" sz="1800" b="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0975" y="1235075"/>
            <a:ext cx="8462010" cy="863600"/>
          </a:xfrm>
        </p:spPr>
        <p:txBody>
          <a:bodyPr/>
          <a:lstStyle/>
          <a:p>
            <a:r>
              <a:rPr lang="en-US" altLang="zh-CN" sz="2400">
                <a:latin typeface="Times New Roman" panose="02020603050405020304" pitchFamily="18" charset="0"/>
                <a:cs typeface="Times New Roman" panose="02020603050405020304" pitchFamily="18" charset="0"/>
                <a:sym typeface="+mn-ea"/>
              </a:rPr>
              <a:t>Extending the Lifetime of Flash-based Storage through Reducing Write Amplification from File Systems</a:t>
            </a:r>
            <a:br>
              <a:rPr lang="en-US" altLang="zh-CN" sz="2400">
                <a:latin typeface="Times New Roman" panose="02020603050405020304" pitchFamily="18" charset="0"/>
                <a:cs typeface="Times New Roman" panose="02020603050405020304" pitchFamily="18" charset="0"/>
              </a:rPr>
            </a:br>
            <a:br>
              <a:rPr lang="en-US" altLang="zh-CN" sz="2400">
                <a:latin typeface="Times New Roman" panose="02020603050405020304" pitchFamily="18" charset="0"/>
                <a:cs typeface="Times New Roman" panose="02020603050405020304" pitchFamily="18" charset="0"/>
              </a:rPr>
            </a:br>
            <a:endParaRPr lang="en-US" altLang="zh-CN" sz="24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134627" y="1701735"/>
            <a:ext cx="8444216" cy="4464000"/>
          </a:xfrm>
        </p:spPr>
        <p:txBody>
          <a:bodyPr/>
          <a:lstStyle/>
          <a:p>
            <a:pPr marL="457200" lvl="1" indent="0">
              <a:lnSpc>
                <a:spcPct val="120000"/>
              </a:lnSpc>
              <a:buClr>
                <a:srgbClr val="993366"/>
              </a:buClr>
              <a:buFont typeface="Wingdings" panose="05000000000000000000" pitchFamily="2" charset="2"/>
              <a:buNone/>
            </a:pPr>
            <a:endParaRPr lang="en-US" altLang="zh-CN" sz="2000" b="0" dirty="0" smtClean="0">
              <a:latin typeface="Times New Roman" panose="02020603050405020304" pitchFamily="18" charset="0"/>
              <a:cs typeface="Times New Roman" panose="02020603050405020304" pitchFamily="18" charset="0"/>
            </a:endParaRPr>
          </a:p>
          <a:p>
            <a:pPr lvl="1">
              <a:lnSpc>
                <a:spcPct val="120000"/>
              </a:lnSpc>
              <a:buClr>
                <a:srgbClr val="993366"/>
              </a:buClr>
              <a:buFont typeface="Wingdings" panose="05000000000000000000" pitchFamily="2" charset="2"/>
              <a:buChar char="l"/>
            </a:pPr>
            <a:r>
              <a:rPr lang="en-US" altLang="zh-CN" sz="2000" dirty="0" smtClean="0">
                <a:latin typeface="Times New Roman" panose="02020603050405020304" pitchFamily="18" charset="0"/>
                <a:cs typeface="Times New Roman" panose="02020603050405020304" pitchFamily="18" charset="0"/>
              </a:rPr>
              <a:t>Solution </a:t>
            </a:r>
            <a:endParaRPr lang="en-US" altLang="zh-CN" sz="2000" dirty="0" smtClean="0">
              <a:latin typeface="Times New Roman" panose="02020603050405020304" pitchFamily="18" charset="0"/>
              <a:cs typeface="Times New Roman" panose="02020603050405020304" pitchFamily="18" charset="0"/>
            </a:endParaRPr>
          </a:p>
          <a:p>
            <a:pPr lvl="2">
              <a:buClr>
                <a:srgbClr val="993366"/>
              </a:buClr>
              <a:buFont typeface="Wingdings" panose="05000000000000000000" pitchFamily="2" charset="2"/>
              <a:buChar char="l"/>
            </a:pPr>
            <a:r>
              <a:rPr lang="en-US" altLang="zh-CN" sz="1800" b="0" dirty="0">
                <a:latin typeface="Times New Roman" panose="02020603050405020304" pitchFamily="18" charset="0"/>
                <a:cs typeface="Times New Roman" panose="02020603050405020304" pitchFamily="18" charset="0"/>
              </a:rPr>
              <a:t>OFTL(object-based flash translation layer)</a:t>
            </a:r>
            <a:endParaRPr lang="en-US" altLang="zh-CN" sz="1800" b="0" dirty="0">
              <a:latin typeface="Times New Roman" panose="02020603050405020304" pitchFamily="18" charset="0"/>
              <a:cs typeface="Times New Roman" panose="02020603050405020304" pitchFamily="18" charset="0"/>
            </a:endParaRPr>
          </a:p>
          <a:p>
            <a:pPr lvl="2">
              <a:buClr>
                <a:srgbClr val="993366"/>
              </a:buClr>
              <a:buFont typeface="Wingdings" panose="05000000000000000000" pitchFamily="2" charset="2"/>
              <a:buChar char="l"/>
            </a:pPr>
            <a:r>
              <a:rPr lang="en-US" altLang="zh-CN" sz="1800" b="0" dirty="0">
                <a:latin typeface="Times New Roman" panose="02020603050405020304" pitchFamily="18" charset="0"/>
                <a:cs typeface="Times New Roman" panose="02020603050405020304" pitchFamily="18" charset="0"/>
                <a:sym typeface="+mn-ea"/>
              </a:rPr>
              <a:t>Lazy indexing technique</a:t>
            </a:r>
            <a:endParaRPr lang="en-US" altLang="zh-CN" sz="1800" b="0" dirty="0">
              <a:latin typeface="Times New Roman" panose="02020603050405020304" pitchFamily="18" charset="0"/>
              <a:cs typeface="Times New Roman" panose="02020603050405020304" pitchFamily="18" charset="0"/>
              <a:sym typeface="+mn-ea"/>
            </a:endParaRPr>
          </a:p>
          <a:p>
            <a:pPr lvl="2">
              <a:buClr>
                <a:srgbClr val="993366"/>
              </a:buClr>
              <a:buFont typeface="Wingdings" panose="05000000000000000000" pitchFamily="2" charset="2"/>
              <a:buChar char="l"/>
            </a:pPr>
            <a:r>
              <a:rPr lang="en-US" altLang="zh-CN" sz="1800" b="0" dirty="0">
                <a:latin typeface="Times New Roman" panose="02020603050405020304" pitchFamily="18" charset="0"/>
                <a:cs typeface="Times New Roman" panose="02020603050405020304" pitchFamily="18" charset="0"/>
              </a:rPr>
              <a:t>Coarse-Grained Block State Maintenance</a:t>
            </a:r>
            <a:endParaRPr lang="en-US" altLang="zh-CN" sz="1800" b="0" dirty="0">
              <a:latin typeface="Times New Roman" panose="02020603050405020304" pitchFamily="18" charset="0"/>
              <a:cs typeface="Times New Roman" panose="02020603050405020304" pitchFamily="18" charset="0"/>
              <a:sym typeface="+mn-ea"/>
            </a:endParaRPr>
          </a:p>
          <a:p>
            <a:pPr lvl="2">
              <a:buClr>
                <a:srgbClr val="993366"/>
              </a:buClr>
              <a:buFont typeface="Wingdings" panose="05000000000000000000" pitchFamily="2" charset="2"/>
              <a:buChar char="l"/>
            </a:pPr>
            <a:r>
              <a:rPr lang="en-US" altLang="zh-CN" sz="1800" b="0" dirty="0">
                <a:latin typeface="Times New Roman" panose="02020603050405020304" pitchFamily="18" charset="0"/>
                <a:cs typeface="Times New Roman" panose="02020603050405020304" pitchFamily="18" charset="0"/>
              </a:rPr>
              <a:t>byte-unit interfaces in OFTL</a:t>
            </a:r>
            <a:r>
              <a:rPr lang="en-US" altLang="zh-CN" sz="1800" b="0" dirty="0">
                <a:latin typeface="Times New Roman" panose="02020603050405020304" pitchFamily="18" charset="0"/>
                <a:cs typeface="Times New Roman" panose="02020603050405020304" pitchFamily="18" charset="0"/>
                <a:sym typeface="+mn-ea"/>
              </a:rPr>
              <a:t>: compact </a:t>
            </a:r>
            <a:r>
              <a:rPr lang="en-US" altLang="zh-CN" sz="1800" b="0" dirty="0">
                <a:latin typeface="Times New Roman" panose="02020603050405020304" pitchFamily="18" charset="0"/>
                <a:cs typeface="Times New Roman" panose="02020603050405020304" pitchFamily="18" charset="0"/>
              </a:rPr>
              <a:t>partial page updates and co-locate them with metadata to reduce the number of page updates</a:t>
            </a:r>
            <a:endParaRPr lang="en-US" altLang="zh-CN" sz="1800" b="0" dirty="0">
              <a:latin typeface="Times New Roman" panose="02020603050405020304" pitchFamily="18" charset="0"/>
              <a:cs typeface="Times New Roman" panose="02020603050405020304" pitchFamily="18" charset="0"/>
            </a:endParaRPr>
          </a:p>
          <a:p>
            <a:pPr lvl="2">
              <a:buClr>
                <a:srgbClr val="993366"/>
              </a:buClr>
              <a:buFont typeface="Wingdings" panose="05000000000000000000" pitchFamily="2" charset="2"/>
              <a:buChar char="l"/>
            </a:pPr>
            <a:endParaRPr lang="en-US" altLang="zh-CN" sz="1800" b="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0975" y="1019810"/>
            <a:ext cx="8684895" cy="863600"/>
          </a:xfrm>
        </p:spPr>
        <p:txBody>
          <a:bodyPr/>
          <a:lstStyle/>
          <a:p>
            <a:r>
              <a:rPr lang="en-US" altLang="zh-CN" sz="2400">
                <a:latin typeface="Times New Roman" panose="02020603050405020304" pitchFamily="18" charset="0"/>
                <a:cs typeface="Times New Roman" panose="02020603050405020304" pitchFamily="18" charset="0"/>
                <a:sym typeface="+mn-ea"/>
              </a:rPr>
              <a:t>Micro-benchmarking Flash Memory File-System Wear leveling and Garbage Collection : a Focus on Initial State Impact</a:t>
            </a:r>
            <a:br>
              <a:rPr lang="en-US" altLang="zh-CN" sz="2400">
                <a:latin typeface="Times New Roman" panose="02020603050405020304" pitchFamily="18" charset="0"/>
                <a:cs typeface="Times New Roman" panose="02020603050405020304" pitchFamily="18" charset="0"/>
              </a:rPr>
            </a:br>
            <a:endParaRPr lang="en-US" altLang="zh-CN" sz="24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49885" y="1773555"/>
            <a:ext cx="8010525" cy="4464050"/>
          </a:xfrm>
        </p:spPr>
        <p:txBody>
          <a:bodyPr/>
          <a:lstStyle/>
          <a:p>
            <a:pPr lvl="1">
              <a:lnSpc>
                <a:spcPct val="120000"/>
              </a:lnSpc>
              <a:buClr>
                <a:srgbClr val="993366"/>
              </a:buClr>
              <a:buFont typeface="Wingdings" panose="05000000000000000000" pitchFamily="2" charset="2"/>
              <a:buChar char="l"/>
            </a:pPr>
            <a:r>
              <a:rPr lang="en-US" altLang="zh-CN" sz="2000" dirty="0" smtClean="0">
                <a:latin typeface="Times New Roman" panose="02020603050405020304" pitchFamily="18" charset="0"/>
                <a:cs typeface="Times New Roman" panose="02020603050405020304" pitchFamily="18" charset="0"/>
              </a:rPr>
              <a:t>Performance Metrics</a:t>
            </a:r>
            <a:endParaRPr lang="en-US" altLang="zh-CN" sz="2000" dirty="0" smtClean="0">
              <a:latin typeface="Times New Roman" panose="02020603050405020304" pitchFamily="18" charset="0"/>
              <a:cs typeface="Times New Roman" panose="02020603050405020304" pitchFamily="18" charset="0"/>
            </a:endParaRPr>
          </a:p>
          <a:p>
            <a:pPr lvl="2">
              <a:buClr>
                <a:srgbClr val="993366"/>
              </a:buClr>
              <a:buFont typeface="Wingdings" panose="05000000000000000000" pitchFamily="2" charset="2"/>
              <a:buChar char="l"/>
            </a:pPr>
            <a:r>
              <a:rPr lang="en-US" altLang="zh-CN" sz="1800" b="0" dirty="0">
                <a:latin typeface="Times New Roman" panose="02020603050405020304" pitchFamily="18" charset="0"/>
                <a:cs typeface="Times New Roman" panose="02020603050405020304" pitchFamily="18" charset="0"/>
              </a:rPr>
              <a:t>traditional (mean) response time</a:t>
            </a:r>
            <a:endParaRPr lang="en-US" altLang="zh-CN" sz="1800" b="0" dirty="0">
              <a:latin typeface="Times New Roman" panose="02020603050405020304" pitchFamily="18" charset="0"/>
              <a:cs typeface="Times New Roman" panose="02020603050405020304" pitchFamily="18" charset="0"/>
            </a:endParaRPr>
          </a:p>
          <a:p>
            <a:pPr lvl="2">
              <a:buClr>
                <a:srgbClr val="993366"/>
              </a:buClr>
              <a:buFont typeface="Wingdings" panose="05000000000000000000" pitchFamily="2" charset="2"/>
              <a:buChar char="l"/>
            </a:pPr>
            <a:r>
              <a:rPr lang="en-US" altLang="zh-CN" sz="1800" b="0" dirty="0">
                <a:latin typeface="Times New Roman" panose="02020603050405020304" pitchFamily="18" charset="0"/>
                <a:cs typeface="Times New Roman" panose="02020603050405020304" pitchFamily="18" charset="0"/>
              </a:rPr>
              <a:t>number of erase operations and wear leveling</a:t>
            </a:r>
            <a:endParaRPr lang="en-US" altLang="zh-CN" sz="1800" b="0" dirty="0">
              <a:latin typeface="Times New Roman" panose="02020603050405020304" pitchFamily="18" charset="0"/>
              <a:cs typeface="Times New Roman" panose="02020603050405020304" pitchFamily="18" charset="0"/>
            </a:endParaRPr>
          </a:p>
          <a:p>
            <a:pPr lvl="2">
              <a:buClr>
                <a:srgbClr val="993366"/>
              </a:buClr>
              <a:buFont typeface="Wingdings" panose="05000000000000000000" pitchFamily="2" charset="2"/>
              <a:buChar char="l"/>
            </a:pPr>
            <a:endParaRPr lang="en-US" altLang="zh-CN" sz="1800" b="0" dirty="0">
              <a:latin typeface="Times New Roman" panose="02020603050405020304" pitchFamily="18" charset="0"/>
              <a:cs typeface="Times New Roman" panose="02020603050405020304" pitchFamily="18" charset="0"/>
            </a:endParaRPr>
          </a:p>
          <a:p>
            <a:pPr lvl="1">
              <a:lnSpc>
                <a:spcPct val="120000"/>
              </a:lnSpc>
              <a:buClr>
                <a:srgbClr val="993366"/>
              </a:buClr>
              <a:buFont typeface="Wingdings" panose="05000000000000000000" pitchFamily="2" charset="2"/>
              <a:buChar char="l"/>
            </a:pPr>
            <a:r>
              <a:rPr lang="en-US" altLang="zh-CN" sz="2000" dirty="0" smtClean="0">
                <a:latin typeface="Times New Roman" panose="02020603050405020304" pitchFamily="18" charset="0"/>
                <a:cs typeface="Times New Roman" panose="02020603050405020304" pitchFamily="18" charset="0"/>
              </a:rPr>
              <a:t>Tools </a:t>
            </a:r>
            <a:endParaRPr lang="en-US" altLang="zh-CN" sz="2000" dirty="0" smtClean="0">
              <a:latin typeface="Times New Roman" panose="02020603050405020304" pitchFamily="18" charset="0"/>
              <a:cs typeface="Times New Roman" panose="02020603050405020304" pitchFamily="18" charset="0"/>
            </a:endParaRPr>
          </a:p>
          <a:p>
            <a:pPr lvl="2">
              <a:buClr>
                <a:srgbClr val="993366"/>
              </a:buClr>
              <a:buFont typeface="Wingdings" panose="05000000000000000000" pitchFamily="2" charset="2"/>
              <a:buChar char="l"/>
            </a:pPr>
            <a:r>
              <a:rPr lang="en-US" altLang="zh-CN" sz="1800" b="0" dirty="0">
                <a:latin typeface="Times New Roman" panose="02020603050405020304" pitchFamily="18" charset="0"/>
                <a:cs typeface="Times New Roman" panose="02020603050405020304" pitchFamily="18" charset="0"/>
                <a:sym typeface="+mn-ea"/>
              </a:rPr>
              <a:t>response time:collected by the gettimeofday() </a:t>
            </a:r>
            <a:r>
              <a:rPr lang="en-US" altLang="zh-CN" sz="1800" b="0" dirty="0">
                <a:latin typeface="Times New Roman" panose="02020603050405020304" pitchFamily="18" charset="0"/>
                <a:cs typeface="Times New Roman" panose="02020603050405020304" pitchFamily="18" charset="0"/>
              </a:rPr>
              <a:t>system call (</a:t>
            </a:r>
            <a:r>
              <a:rPr lang="en-US" altLang="zh-CN" sz="1800" b="0" dirty="0">
                <a:latin typeface="Times New Roman" panose="02020603050405020304" pitchFamily="18" charset="0"/>
                <a:cs typeface="Times New Roman" panose="02020603050405020304" pitchFamily="18" charset="0"/>
                <a:sym typeface="+mn-ea"/>
              </a:rPr>
              <a:t>µs</a:t>
            </a:r>
            <a:r>
              <a:rPr lang="en-US" altLang="zh-CN" sz="1800" b="0" dirty="0">
                <a:latin typeface="Times New Roman" panose="02020603050405020304" pitchFamily="18" charset="0"/>
                <a:cs typeface="Times New Roman" panose="02020603050405020304" pitchFamily="18" charset="0"/>
              </a:rPr>
              <a:t>)</a:t>
            </a:r>
            <a:endParaRPr lang="en-US" altLang="zh-CN" sz="1800" b="0" dirty="0">
              <a:latin typeface="Times New Roman" panose="02020603050405020304" pitchFamily="18" charset="0"/>
              <a:cs typeface="Times New Roman" panose="02020603050405020304" pitchFamily="18" charset="0"/>
            </a:endParaRPr>
          </a:p>
          <a:p>
            <a:pPr lvl="2">
              <a:buClr>
                <a:srgbClr val="993366"/>
              </a:buClr>
              <a:buFont typeface="Wingdings" panose="05000000000000000000" pitchFamily="2" charset="2"/>
              <a:buChar char="l"/>
            </a:pPr>
            <a:r>
              <a:rPr lang="en-US" altLang="zh-CN" sz="1800" b="0" dirty="0">
                <a:latin typeface="Times New Roman" panose="02020603050405020304" pitchFamily="18" charset="0"/>
                <a:cs typeface="Times New Roman" panose="02020603050405020304" pitchFamily="18" charset="0"/>
              </a:rPr>
              <a:t>two benchmarking tools: uFlip and a simple complement benchmarking tool we developed from scratch</a:t>
            </a:r>
            <a:endParaRPr lang="en-US" altLang="zh-CN" sz="1800" b="0" dirty="0">
              <a:latin typeface="Times New Roman" panose="02020603050405020304" pitchFamily="18" charset="0"/>
              <a:cs typeface="Times New Roman" panose="02020603050405020304" pitchFamily="18" charset="0"/>
            </a:endParaRPr>
          </a:p>
          <a:p>
            <a:pPr lvl="2">
              <a:buClr>
                <a:srgbClr val="993366"/>
              </a:buClr>
              <a:buFont typeface="Wingdings" panose="05000000000000000000" pitchFamily="2" charset="2"/>
              <a:buChar char="l"/>
            </a:pPr>
            <a:r>
              <a:rPr lang="en-US" altLang="zh-CN" sz="1800" b="0" dirty="0">
                <a:latin typeface="Times New Roman" panose="02020603050405020304" pitchFamily="18" charset="0"/>
                <a:cs typeface="Times New Roman" panose="02020603050405020304" pitchFamily="18" charset="0"/>
                <a:sym typeface="+mn-ea"/>
              </a:rPr>
              <a:t>number of erase operations:Flashmon </a:t>
            </a:r>
            <a:r>
              <a:rPr lang="en-US" altLang="zh-CN" sz="1800" b="0" dirty="0">
                <a:latin typeface="Times New Roman" panose="02020603050405020304" pitchFamily="18" charset="0"/>
                <a:cs typeface="Times New Roman" panose="02020603050405020304" pitchFamily="18" charset="0"/>
              </a:rPr>
              <a:t>tool</a:t>
            </a:r>
            <a:endParaRPr lang="en-US" altLang="zh-CN" sz="1800" b="0" dirty="0">
              <a:latin typeface="Times New Roman" panose="02020603050405020304" pitchFamily="18" charset="0"/>
              <a:cs typeface="Times New Roman" panose="02020603050405020304" pitchFamily="18" charset="0"/>
            </a:endParaRPr>
          </a:p>
        </p:txBody>
      </p:sp>
      <p:sp>
        <p:nvSpPr>
          <p:cNvPr id="4" name="内容占位符 2"/>
          <p:cNvSpPr>
            <a:spLocks noGrp="1"/>
          </p:cNvSpPr>
          <p:nvPr/>
        </p:nvSpPr>
        <p:spPr>
          <a:xfrm>
            <a:off x="349885" y="5150485"/>
            <a:ext cx="8010525" cy="1208405"/>
          </a:xfrm>
          <a:prstGeom prst="rect">
            <a:avLst/>
          </a:prstGeom>
          <a:noFill/>
          <a:ln w="9525">
            <a:noFill/>
          </a:ln>
        </p:spPr>
        <p:txBody>
          <a:bodyPr/>
          <a:lstStyle>
            <a:lvl1pPr marL="342900" indent="-342900" algn="l" rtl="0" eaLnBrk="0" fontAlgn="base" hangingPunct="0">
              <a:spcBef>
                <a:spcPct val="20000"/>
              </a:spcBef>
              <a:spcAft>
                <a:spcPct val="0"/>
              </a:spcAft>
              <a:buClr>
                <a:srgbClr val="3366FF"/>
              </a:buClr>
              <a:buSzPct val="75000"/>
              <a:buFont typeface="Wingdings" panose="05000000000000000000" pitchFamily="2" charset="2"/>
              <a:buChar char="ª"/>
              <a:defRPr kumimoji="1" sz="3600" kern="1200">
                <a:solidFill>
                  <a:schemeClr val="tx1"/>
                </a:solidFill>
                <a:latin typeface="+mn-lt"/>
                <a:ea typeface="+mn-ea"/>
                <a:cs typeface="黑体" panose="02010609060101010101" pitchFamily="49" charset="-122"/>
              </a:defRPr>
            </a:lvl1pPr>
            <a:lvl2pPr marL="742950" indent="-285750" algn="l" rtl="0" eaLnBrk="0" fontAlgn="base" hangingPunct="0">
              <a:spcBef>
                <a:spcPct val="20000"/>
              </a:spcBef>
              <a:spcAft>
                <a:spcPct val="0"/>
              </a:spcAft>
              <a:buClr>
                <a:srgbClr val="990033"/>
              </a:buClr>
              <a:buSzPct val="80000"/>
              <a:buFont typeface="Wingdings" panose="05000000000000000000" pitchFamily="2" charset="2"/>
              <a:buChar char="Ø"/>
              <a:defRPr kumimoji="1" sz="2800" kern="1200">
                <a:solidFill>
                  <a:schemeClr val="tx1"/>
                </a:solidFill>
                <a:latin typeface="Arial" panose="020B0604020202020204" pitchFamily="34" charset="0"/>
                <a:ea typeface="+mn-ea"/>
                <a:cs typeface="黑体" panose="02010609060101010101" pitchFamily="49" charset="-122"/>
              </a:defRPr>
            </a:lvl2pPr>
            <a:lvl3pPr marL="1143000" indent="-228600" algn="l" rtl="0" eaLnBrk="0" fontAlgn="base" hangingPunct="0">
              <a:spcBef>
                <a:spcPct val="20000"/>
              </a:spcBef>
              <a:spcAft>
                <a:spcPct val="0"/>
              </a:spcAft>
              <a:buClr>
                <a:srgbClr val="FF0000"/>
              </a:buClr>
              <a:buChar char="•"/>
              <a:defRPr sz="2400" b="1" kern="1200">
                <a:solidFill>
                  <a:schemeClr val="tx1"/>
                </a:solidFill>
                <a:latin typeface="Comic Sans MS" panose="030F0702030302020204" pitchFamily="66" charset="0"/>
                <a:ea typeface="楷体_GB2312" pitchFamily="49" charset="-122"/>
                <a:cs typeface="楷体_GB2312" charset="0"/>
              </a:defRPr>
            </a:lvl3pPr>
            <a:lvl4pPr marL="1600200" indent="-228600" algn="l" rtl="0" eaLnBrk="0" fontAlgn="base" hangingPunct="0">
              <a:spcBef>
                <a:spcPct val="20000"/>
              </a:spcBef>
              <a:spcAft>
                <a:spcPct val="0"/>
              </a:spcAft>
              <a:buChar char="–"/>
              <a:defRPr kumimoji="1" sz="2000" kern="12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lgn="l" rtl="0" eaLnBrk="0" fontAlgn="base" hangingPunct="0">
              <a:spcBef>
                <a:spcPct val="20000"/>
              </a:spcBef>
              <a:spcAft>
                <a:spcPct val="0"/>
              </a:spcAft>
              <a:buChar char="»"/>
              <a:defRPr kumimoji="1" sz="2000"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20000"/>
              </a:lnSpc>
              <a:buClr>
                <a:srgbClr val="993366"/>
              </a:buClr>
              <a:buFont typeface="Wingdings" panose="05000000000000000000" pitchFamily="2" charset="2"/>
              <a:buChar char="l"/>
            </a:pPr>
            <a:r>
              <a:rPr lang="en-US" altLang="zh-CN" sz="2000" dirty="0" smtClean="0">
                <a:latin typeface="Times New Roman" panose="02020603050405020304" pitchFamily="18" charset="0"/>
                <a:cs typeface="Times New Roman" panose="02020603050405020304" pitchFamily="18" charset="0"/>
              </a:rPr>
              <a:t>Configuration</a:t>
            </a:r>
            <a:endParaRPr lang="en-US" altLang="zh-CN" sz="2000" dirty="0" smtClean="0">
              <a:latin typeface="Times New Roman" panose="02020603050405020304" pitchFamily="18" charset="0"/>
              <a:cs typeface="Times New Roman" panose="02020603050405020304" pitchFamily="18" charset="0"/>
            </a:endParaRPr>
          </a:p>
          <a:p>
            <a:pPr lvl="2">
              <a:buClr>
                <a:srgbClr val="993366"/>
              </a:buClr>
              <a:buFont typeface="Wingdings" panose="05000000000000000000" pitchFamily="2" charset="2"/>
              <a:buChar char="l"/>
            </a:pPr>
            <a:r>
              <a:rPr lang="en-US" altLang="zh-CN" sz="1800" b="0" dirty="0">
                <a:latin typeface="Times New Roman" panose="02020603050405020304" pitchFamily="18" charset="0"/>
                <a:cs typeface="Times New Roman" panose="02020603050405020304" pitchFamily="18" charset="0"/>
              </a:rPr>
              <a:t>the compression was disabled for JFFS2 and UBIFS, as YAFFS2 does not natively support it</a:t>
            </a:r>
            <a:endParaRPr lang="en-US" altLang="zh-CN" sz="1800" b="0" dirty="0">
              <a:latin typeface="Times New Roman" panose="02020603050405020304" pitchFamily="18" charset="0"/>
              <a:cs typeface="Times New Roman" panose="02020603050405020304" pitchFamily="18" charset="0"/>
            </a:endParaRPr>
          </a:p>
          <a:p>
            <a:pPr lvl="2">
              <a:buClr>
                <a:srgbClr val="993366"/>
              </a:buClr>
              <a:buFont typeface="Wingdings" panose="05000000000000000000" pitchFamily="2" charset="2"/>
              <a:buChar char="l"/>
            </a:pPr>
            <a:endParaRPr lang="en-US" altLang="zh-CN" sz="1800" b="0" dirty="0">
              <a:latin typeface="Times New Roman" panose="02020603050405020304" pitchFamily="18" charset="0"/>
              <a:cs typeface="Times New Roman" panose="02020603050405020304" pitchFamily="18" charset="0"/>
            </a:endParaRPr>
          </a:p>
          <a:p>
            <a:pPr marL="457200" lvl="1" indent="0">
              <a:lnSpc>
                <a:spcPct val="120000"/>
              </a:lnSpc>
              <a:buClr>
                <a:srgbClr val="993366"/>
              </a:buClr>
              <a:buFont typeface="Wingdings" panose="05000000000000000000" pitchFamily="2" charset="2"/>
              <a:buNone/>
            </a:pPr>
            <a:endParaRPr lang="en-US" altLang="zh-CN" sz="1800" b="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0975" y="1019810"/>
            <a:ext cx="8684895" cy="863600"/>
          </a:xfrm>
        </p:spPr>
        <p:txBody>
          <a:bodyPr/>
          <a:lstStyle/>
          <a:p>
            <a:r>
              <a:rPr lang="en-US" altLang="zh-CN" sz="2400">
                <a:latin typeface="Times New Roman" panose="02020603050405020304" pitchFamily="18" charset="0"/>
                <a:cs typeface="Times New Roman" panose="02020603050405020304" pitchFamily="18" charset="0"/>
                <a:sym typeface="+mn-ea"/>
              </a:rPr>
              <a:t>Micro-benchmarking Flash Memory File-System Wear leveling and Garbage Collection : a Focus on Initial State Impact</a:t>
            </a:r>
            <a:br>
              <a:rPr lang="en-US" altLang="zh-CN" sz="2400">
                <a:latin typeface="Times New Roman" panose="02020603050405020304" pitchFamily="18" charset="0"/>
                <a:cs typeface="Times New Roman" panose="02020603050405020304" pitchFamily="18" charset="0"/>
              </a:rPr>
            </a:br>
            <a:endParaRPr lang="en-US" altLang="zh-CN" sz="24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167640" y="1739900"/>
            <a:ext cx="9033510" cy="4464050"/>
          </a:xfrm>
        </p:spPr>
        <p:txBody>
          <a:bodyPr/>
          <a:lstStyle/>
          <a:p>
            <a:pPr lvl="1">
              <a:lnSpc>
                <a:spcPct val="120000"/>
              </a:lnSpc>
              <a:buClr>
                <a:srgbClr val="993366"/>
              </a:buClr>
              <a:buFont typeface="Wingdings" panose="05000000000000000000" pitchFamily="2" charset="2"/>
              <a:buChar char="l"/>
            </a:pPr>
            <a:r>
              <a:rPr lang="en-US" altLang="zh-CN" sz="2000" dirty="0" smtClean="0">
                <a:latin typeface="Times New Roman" panose="02020603050405020304" pitchFamily="18" charset="0"/>
                <a:cs typeface="Times New Roman" panose="02020603050405020304" pitchFamily="18" charset="0"/>
              </a:rPr>
              <a:t>Flash Specific Benchmarking Tests</a:t>
            </a:r>
            <a:endParaRPr lang="en-US" altLang="zh-CN" sz="2000" dirty="0" smtClean="0">
              <a:latin typeface="Times New Roman" panose="02020603050405020304" pitchFamily="18" charset="0"/>
              <a:cs typeface="Times New Roman" panose="02020603050405020304" pitchFamily="18" charset="0"/>
            </a:endParaRPr>
          </a:p>
          <a:p>
            <a:pPr lvl="2">
              <a:buClr>
                <a:srgbClr val="993366"/>
              </a:buClr>
              <a:buFont typeface="Wingdings" panose="05000000000000000000" pitchFamily="2" charset="2"/>
              <a:buChar char="l"/>
            </a:pPr>
            <a:r>
              <a:rPr lang="en-US" altLang="zh-CN" sz="1800" b="0" dirty="0">
                <a:latin typeface="Times New Roman" panose="02020603050405020304" pitchFamily="18" charset="0"/>
                <a:cs typeface="Times New Roman" panose="02020603050405020304" pitchFamily="18" charset="0"/>
              </a:rPr>
              <a:t>Simple sequential and random tests with saturated flash memory: performed many experimentations by varying one of the following parameters: (1) I/O request type: read or write, (2)I/O request size: from 2KB to 512KB (by powers of 2), (3) access patterns: sequential or random.</a:t>
            </a:r>
            <a:endParaRPr lang="en-US" altLang="zh-CN" sz="1800" b="0" dirty="0">
              <a:latin typeface="Times New Roman" panose="02020603050405020304" pitchFamily="18" charset="0"/>
              <a:cs typeface="Times New Roman" panose="02020603050405020304" pitchFamily="18" charset="0"/>
            </a:endParaRPr>
          </a:p>
          <a:p>
            <a:pPr lvl="2">
              <a:buClr>
                <a:srgbClr val="993366"/>
              </a:buClr>
              <a:buFont typeface="Wingdings" panose="05000000000000000000" pitchFamily="2" charset="2"/>
              <a:buChar char="l"/>
            </a:pPr>
            <a:r>
              <a:rPr lang="en-US" altLang="zh-CN" sz="1800" b="0" dirty="0">
                <a:latin typeface="Times New Roman" panose="02020603050405020304" pitchFamily="18" charset="0"/>
                <a:cs typeface="Times New Roman" panose="02020603050405020304" pitchFamily="18" charset="0"/>
              </a:rPr>
              <a:t>Varying flash memory fill rate / free space</a:t>
            </a:r>
            <a:r>
              <a:rPr lang="en-US" altLang="zh-CN" sz="1800" b="0" dirty="0">
                <a:latin typeface="Times New Roman" panose="02020603050405020304" pitchFamily="18" charset="0"/>
                <a:cs typeface="Times New Roman" panose="02020603050405020304" pitchFamily="18" charset="0"/>
                <a:sym typeface="+mn-ea"/>
              </a:rPr>
              <a:t>: </a:t>
            </a:r>
            <a:r>
              <a:rPr lang="en-US" altLang="zh-CN" sz="1800" b="0" dirty="0">
                <a:latin typeface="Times New Roman" panose="02020603050405020304" pitchFamily="18" charset="0"/>
                <a:cs typeface="Times New Roman" panose="02020603050405020304" pitchFamily="18" charset="0"/>
              </a:rPr>
              <a:t>used a partition of 100MB containing a test file of 20MB for I/O requests. In the rest of the flash area, we created a file that occupies respectively (for the different tests): 30%, 60% and 75% of the partition (100MB). This corresponds to having, respectively,50MB, 20MB, and 5 MB of clean space.</a:t>
            </a:r>
            <a:endParaRPr lang="en-US" altLang="zh-CN" sz="1800" b="0" dirty="0">
              <a:latin typeface="Times New Roman" panose="02020603050405020304" pitchFamily="18" charset="0"/>
              <a:cs typeface="Times New Roman" panose="02020603050405020304" pitchFamily="18" charset="0"/>
            </a:endParaRPr>
          </a:p>
          <a:p>
            <a:pPr lvl="2">
              <a:buClr>
                <a:srgbClr val="993366"/>
              </a:buClr>
              <a:buFont typeface="Wingdings" panose="05000000000000000000" pitchFamily="2" charset="2"/>
              <a:buChar char="l"/>
            </a:pPr>
            <a:r>
              <a:rPr lang="en-US" altLang="zh-CN" sz="1800" b="0" dirty="0">
                <a:latin typeface="Times New Roman" panose="02020603050405020304" pitchFamily="18" charset="0"/>
                <a:cs typeface="Times New Roman" panose="02020603050405020304" pitchFamily="18" charset="0"/>
              </a:rPr>
              <a:t>Varying I/O request inter-arrival times</a:t>
            </a:r>
            <a:r>
              <a:rPr lang="en-US" altLang="zh-CN" sz="1800" b="0" dirty="0">
                <a:latin typeface="Times New Roman" panose="02020603050405020304" pitchFamily="18" charset="0"/>
                <a:cs typeface="Times New Roman" panose="02020603050405020304" pitchFamily="18" charset="0"/>
                <a:sym typeface="+mn-ea"/>
              </a:rPr>
              <a:t>: inserted I/O timeouts </a:t>
            </a:r>
            <a:r>
              <a:rPr lang="en-US" altLang="zh-CN" sz="1800" b="0" dirty="0">
                <a:latin typeface="Times New Roman" panose="02020603050405020304" pitchFamily="18" charset="0"/>
                <a:cs typeface="Times New Roman" panose="02020603050405020304" pitchFamily="18" charset="0"/>
              </a:rPr>
              <a:t>between all write requests on a flash partition containing only invalid blocks to perform asynchronous garbage collection in order to recycle free space.The chosen inter-arrival times with which tests were performed are: 0ms (no inter-arrival times, used as a baseline), 10ms, and 100ms.</a:t>
            </a:r>
            <a:endParaRPr lang="en-US" altLang="zh-CN" sz="1800" b="0" dirty="0">
              <a:latin typeface="Times New Roman" panose="02020603050405020304" pitchFamily="18" charset="0"/>
              <a:cs typeface="Times New Roman" panose="02020603050405020304" pitchFamily="18" charset="0"/>
            </a:endParaRPr>
          </a:p>
          <a:p>
            <a:pPr lvl="2">
              <a:buClr>
                <a:srgbClr val="993366"/>
              </a:buClr>
              <a:buFont typeface="Wingdings" panose="05000000000000000000" pitchFamily="2" charset="2"/>
              <a:buChar char="l"/>
            </a:pPr>
            <a:endParaRPr lang="en-US" altLang="zh-CN" sz="1800" b="0" dirty="0">
              <a:latin typeface="Times New Roman" panose="02020603050405020304" pitchFamily="18" charset="0"/>
              <a:cs typeface="Times New Roman" panose="02020603050405020304" pitchFamily="18" charset="0"/>
            </a:endParaRPr>
          </a:p>
          <a:p>
            <a:pPr marL="457200" lvl="1" indent="0">
              <a:lnSpc>
                <a:spcPct val="120000"/>
              </a:lnSpc>
              <a:buClr>
                <a:srgbClr val="993366"/>
              </a:buClr>
              <a:buFont typeface="Wingdings" panose="05000000000000000000" pitchFamily="2" charset="2"/>
              <a:buNone/>
            </a:pPr>
            <a:endParaRPr lang="en-US" altLang="zh-CN" sz="1800" b="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57200" y="1857468"/>
            <a:ext cx="7776000" cy="398780"/>
          </a:xfrm>
          <a:prstGeom prst="rect">
            <a:avLst/>
          </a:prstGeom>
        </p:spPr>
        <p:txBody>
          <a:bodyPr wrap="square">
            <a:spAutoFit/>
          </a:bodyPr>
          <a:lstStyle/>
          <a:p>
            <a:r>
              <a:rPr lang="en-US" altLang="zh-CN" dirty="0">
                <a:solidFill>
                  <a:schemeClr val="tx1"/>
                </a:solidFill>
                <a:latin typeface="Times New Roman" panose="02020603050405020304" pitchFamily="18" charset="0"/>
                <a:cs typeface="Times New Roman" panose="02020603050405020304" pitchFamily="18" charset="0"/>
              </a:rPr>
              <a:t>A. Simple tests with saturated flash memory</a:t>
            </a:r>
            <a:endParaRPr lang="en-US" altLang="zh-CN" dirty="0">
              <a:solidFill>
                <a:schemeClr val="tx1"/>
              </a:solidFill>
              <a:latin typeface="Times New Roman" panose="02020603050405020304" pitchFamily="18" charset="0"/>
              <a:cs typeface="Times New Roman" panose="02020603050405020304" pitchFamily="18" charset="0"/>
            </a:endParaRPr>
          </a:p>
        </p:txBody>
      </p:sp>
      <p:pic>
        <p:nvPicPr>
          <p:cNvPr id="4" name="图片 2"/>
          <p:cNvPicPr>
            <a:picLocks noChangeAspect="1"/>
          </p:cNvPicPr>
          <p:nvPr/>
        </p:nvPicPr>
        <p:blipFill>
          <a:blip r:embed="rId1"/>
          <a:stretch>
            <a:fillRect/>
          </a:stretch>
        </p:blipFill>
        <p:spPr>
          <a:xfrm>
            <a:off x="1776095" y="2184400"/>
            <a:ext cx="5653405" cy="2235200"/>
          </a:xfrm>
          <a:prstGeom prst="rect">
            <a:avLst/>
          </a:prstGeom>
          <a:noFill/>
          <a:ln w="9525">
            <a:noFill/>
          </a:ln>
        </p:spPr>
      </p:pic>
      <p:sp>
        <p:nvSpPr>
          <p:cNvPr id="9" name="标题 8"/>
          <p:cNvSpPr>
            <a:spLocks noGrp="1"/>
          </p:cNvSpPr>
          <p:nvPr>
            <p:ph type="title"/>
          </p:nvPr>
        </p:nvSpPr>
        <p:spPr>
          <a:xfrm>
            <a:off x="180975" y="1019810"/>
            <a:ext cx="8684895" cy="863600"/>
          </a:xfrm>
        </p:spPr>
        <p:txBody>
          <a:bodyPr/>
          <a:lstStyle/>
          <a:p>
            <a:r>
              <a:rPr lang="en-US" altLang="zh-CN" sz="2400">
                <a:latin typeface="Times New Roman" panose="02020603050405020304" pitchFamily="18" charset="0"/>
                <a:cs typeface="Times New Roman" panose="02020603050405020304" pitchFamily="18" charset="0"/>
                <a:sym typeface="+mn-ea"/>
              </a:rPr>
              <a:t>Micro-benchmarking Flash Memory File-System Wear leveling and Garbage Collection : a Focus on Initial State Impact</a:t>
            </a:r>
            <a:br>
              <a:rPr lang="en-US" altLang="zh-CN" sz="2400">
                <a:latin typeface="Times New Roman" panose="02020603050405020304" pitchFamily="18" charset="0"/>
                <a:cs typeface="Times New Roman" panose="02020603050405020304" pitchFamily="18" charset="0"/>
              </a:rPr>
            </a:br>
            <a:endParaRPr lang="en-US" altLang="zh-CN" sz="2400" dirty="0">
              <a:latin typeface="Times New Roman" panose="02020603050405020304" pitchFamily="18" charset="0"/>
              <a:cs typeface="Times New Roman" panose="02020603050405020304" pitchFamily="18" charset="0"/>
            </a:endParaRPr>
          </a:p>
        </p:txBody>
      </p:sp>
      <p:pic>
        <p:nvPicPr>
          <p:cNvPr id="10" name="图片 3"/>
          <p:cNvPicPr>
            <a:picLocks noChangeAspect="1"/>
          </p:cNvPicPr>
          <p:nvPr/>
        </p:nvPicPr>
        <p:blipFill>
          <a:blip r:embed="rId2"/>
          <a:stretch>
            <a:fillRect/>
          </a:stretch>
        </p:blipFill>
        <p:spPr>
          <a:xfrm>
            <a:off x="1936750" y="4419600"/>
            <a:ext cx="5612765" cy="2145665"/>
          </a:xfrm>
          <a:prstGeom prst="rect">
            <a:avLst/>
          </a:prstGeom>
          <a:noFill/>
          <a:ln w="9525">
            <a:noFill/>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57200" y="1857468"/>
            <a:ext cx="7776000" cy="398780"/>
          </a:xfrm>
          <a:prstGeom prst="rect">
            <a:avLst/>
          </a:prstGeom>
        </p:spPr>
        <p:txBody>
          <a:bodyPr wrap="square">
            <a:spAutoFit/>
          </a:bodyPr>
          <a:lstStyle/>
          <a:p>
            <a:r>
              <a:rPr lang="en-US" altLang="zh-CN" dirty="0">
                <a:solidFill>
                  <a:schemeClr val="tx1"/>
                </a:solidFill>
                <a:latin typeface="Times New Roman" panose="02020603050405020304" pitchFamily="18" charset="0"/>
                <a:cs typeface="Times New Roman" panose="02020603050405020304" pitchFamily="18" charset="0"/>
              </a:rPr>
              <a:t>A. Simple tests with saturated flash memory</a:t>
            </a:r>
            <a:endParaRPr lang="en-US" altLang="zh-CN" dirty="0">
              <a:solidFill>
                <a:schemeClr val="tx1"/>
              </a:solidFill>
              <a:latin typeface="Times New Roman" panose="02020603050405020304" pitchFamily="18" charset="0"/>
              <a:cs typeface="Times New Roman" panose="02020603050405020304" pitchFamily="18" charset="0"/>
            </a:endParaRPr>
          </a:p>
        </p:txBody>
      </p:sp>
      <p:sp>
        <p:nvSpPr>
          <p:cNvPr id="9" name="标题 8"/>
          <p:cNvSpPr>
            <a:spLocks noGrp="1"/>
          </p:cNvSpPr>
          <p:nvPr>
            <p:ph type="title"/>
          </p:nvPr>
        </p:nvSpPr>
        <p:spPr>
          <a:xfrm>
            <a:off x="180975" y="1019810"/>
            <a:ext cx="8684895" cy="863600"/>
          </a:xfrm>
        </p:spPr>
        <p:txBody>
          <a:bodyPr/>
          <a:lstStyle/>
          <a:p>
            <a:r>
              <a:rPr lang="en-US" altLang="zh-CN" sz="2400">
                <a:latin typeface="Times New Roman" panose="02020603050405020304" pitchFamily="18" charset="0"/>
                <a:cs typeface="Times New Roman" panose="02020603050405020304" pitchFamily="18" charset="0"/>
                <a:sym typeface="+mn-ea"/>
              </a:rPr>
              <a:t>Micro-benchmarking Flash Memory File-System Wear leveling and Garbage Collection : a Focus on Initial State Impact</a:t>
            </a:r>
            <a:br>
              <a:rPr lang="en-US" altLang="zh-CN" sz="2400">
                <a:latin typeface="Times New Roman" panose="02020603050405020304" pitchFamily="18" charset="0"/>
                <a:cs typeface="Times New Roman" panose="02020603050405020304" pitchFamily="18" charset="0"/>
              </a:rPr>
            </a:br>
            <a:endParaRPr lang="en-US" altLang="zh-CN" sz="2400" dirty="0">
              <a:latin typeface="Times New Roman" panose="02020603050405020304" pitchFamily="18" charset="0"/>
              <a:cs typeface="Times New Roman" panose="02020603050405020304" pitchFamily="18" charset="0"/>
            </a:endParaRPr>
          </a:p>
        </p:txBody>
      </p:sp>
      <p:pic>
        <p:nvPicPr>
          <p:cNvPr id="7" name="图片 4"/>
          <p:cNvPicPr>
            <a:picLocks noChangeAspect="1"/>
          </p:cNvPicPr>
          <p:nvPr/>
        </p:nvPicPr>
        <p:blipFill>
          <a:blip r:embed="rId1"/>
          <a:stretch>
            <a:fillRect/>
          </a:stretch>
        </p:blipFill>
        <p:spPr>
          <a:xfrm>
            <a:off x="1289685" y="2398395"/>
            <a:ext cx="6746240" cy="3372485"/>
          </a:xfrm>
          <a:prstGeom prst="rect">
            <a:avLst/>
          </a:prstGeom>
          <a:noFill/>
          <a:ln w="9525">
            <a:noFill/>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43865" y="1657443"/>
            <a:ext cx="7776000" cy="706755"/>
          </a:xfrm>
          <a:prstGeom prst="rect">
            <a:avLst/>
          </a:prstGeom>
        </p:spPr>
        <p:txBody>
          <a:bodyPr wrap="square">
            <a:spAutoFit/>
          </a:bodyPr>
          <a:lstStyle/>
          <a:p>
            <a:r>
              <a:rPr lang="en-US" altLang="zh-CN" dirty="0">
                <a:solidFill>
                  <a:schemeClr val="tx1"/>
                </a:solidFill>
                <a:latin typeface="Times New Roman" panose="02020603050405020304" pitchFamily="18" charset="0"/>
                <a:cs typeface="Times New Roman" panose="02020603050405020304" pitchFamily="18" charset="0"/>
              </a:rPr>
              <a:t>B. Varying flash memory fill rate / free space</a:t>
            </a:r>
            <a:endParaRPr lang="en-US" altLang="zh-CN" dirty="0">
              <a:solidFill>
                <a:schemeClr val="tx1"/>
              </a:solidFill>
              <a:latin typeface="Times New Roman" panose="02020603050405020304" pitchFamily="18" charset="0"/>
              <a:cs typeface="Times New Roman" panose="02020603050405020304" pitchFamily="18" charset="0"/>
            </a:endParaRPr>
          </a:p>
          <a:p>
            <a:r>
              <a:rPr lang="en-US" altLang="zh-CN" dirty="0">
                <a:solidFill>
                  <a:schemeClr val="tx1"/>
                </a:solidFill>
                <a:latin typeface="Times New Roman" panose="02020603050405020304" pitchFamily="18" charset="0"/>
                <a:cs typeface="Times New Roman" panose="02020603050405020304" pitchFamily="18" charset="0"/>
              </a:rPr>
              <a:t>(30% and 60% curves frequently overlap in the figure)</a:t>
            </a:r>
            <a:endParaRPr lang="en-US" altLang="zh-CN" dirty="0">
              <a:solidFill>
                <a:schemeClr val="tx1"/>
              </a:solidFill>
              <a:latin typeface="Times New Roman" panose="02020603050405020304" pitchFamily="18" charset="0"/>
              <a:cs typeface="Times New Roman" panose="02020603050405020304" pitchFamily="18" charset="0"/>
            </a:endParaRPr>
          </a:p>
        </p:txBody>
      </p:sp>
      <p:sp>
        <p:nvSpPr>
          <p:cNvPr id="9" name="标题 8"/>
          <p:cNvSpPr>
            <a:spLocks noGrp="1"/>
          </p:cNvSpPr>
          <p:nvPr>
            <p:ph type="title"/>
          </p:nvPr>
        </p:nvSpPr>
        <p:spPr>
          <a:xfrm>
            <a:off x="180975" y="1019810"/>
            <a:ext cx="8684895" cy="863600"/>
          </a:xfrm>
        </p:spPr>
        <p:txBody>
          <a:bodyPr/>
          <a:lstStyle/>
          <a:p>
            <a:r>
              <a:rPr lang="en-US" altLang="zh-CN" sz="2400">
                <a:latin typeface="Times New Roman" panose="02020603050405020304" pitchFamily="18" charset="0"/>
                <a:cs typeface="Times New Roman" panose="02020603050405020304" pitchFamily="18" charset="0"/>
                <a:sym typeface="+mn-ea"/>
              </a:rPr>
              <a:t>Micro-benchmarking Flash Memory File-System Wear leveling and Garbage Collection : a Focus on Initial State Impact</a:t>
            </a:r>
            <a:br>
              <a:rPr lang="en-US" altLang="zh-CN" sz="2400">
                <a:latin typeface="Times New Roman" panose="02020603050405020304" pitchFamily="18" charset="0"/>
                <a:cs typeface="Times New Roman" panose="02020603050405020304" pitchFamily="18" charset="0"/>
              </a:rPr>
            </a:br>
            <a:endParaRPr lang="en-US" altLang="zh-CN" sz="2400" dirty="0">
              <a:latin typeface="Times New Roman" panose="02020603050405020304" pitchFamily="18" charset="0"/>
              <a:cs typeface="Times New Roman" panose="02020603050405020304" pitchFamily="18" charset="0"/>
            </a:endParaRPr>
          </a:p>
        </p:txBody>
      </p:sp>
      <p:pic>
        <p:nvPicPr>
          <p:cNvPr id="8" name="图片 5"/>
          <p:cNvPicPr>
            <a:picLocks noChangeAspect="1"/>
          </p:cNvPicPr>
          <p:nvPr/>
        </p:nvPicPr>
        <p:blipFill>
          <a:blip r:embed="rId1"/>
          <a:stretch>
            <a:fillRect/>
          </a:stretch>
        </p:blipFill>
        <p:spPr>
          <a:xfrm>
            <a:off x="887730" y="2327910"/>
            <a:ext cx="7219950" cy="4471035"/>
          </a:xfrm>
          <a:prstGeom prst="rect">
            <a:avLst/>
          </a:prstGeom>
          <a:noFill/>
          <a:ln w="9525">
            <a:noFill/>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57200" y="1857468"/>
            <a:ext cx="7776000" cy="398780"/>
          </a:xfrm>
          <a:prstGeom prst="rect">
            <a:avLst/>
          </a:prstGeom>
        </p:spPr>
        <p:txBody>
          <a:bodyPr wrap="square">
            <a:spAutoFit/>
          </a:bodyPr>
          <a:lstStyle/>
          <a:p>
            <a:r>
              <a:rPr lang="en-US" altLang="zh-CN" dirty="0">
                <a:solidFill>
                  <a:schemeClr val="tx1"/>
                </a:solidFill>
                <a:latin typeface="Times New Roman" panose="02020603050405020304" pitchFamily="18" charset="0"/>
                <a:cs typeface="Times New Roman" panose="02020603050405020304" pitchFamily="18" charset="0"/>
              </a:rPr>
              <a:t>C.Varying I/O request inter-arrival times</a:t>
            </a:r>
            <a:endParaRPr lang="en-US" altLang="zh-CN" dirty="0">
              <a:solidFill>
                <a:schemeClr val="tx1"/>
              </a:solidFill>
              <a:latin typeface="Times New Roman" panose="02020603050405020304" pitchFamily="18" charset="0"/>
              <a:cs typeface="Times New Roman" panose="02020603050405020304" pitchFamily="18" charset="0"/>
            </a:endParaRPr>
          </a:p>
        </p:txBody>
      </p:sp>
      <p:sp>
        <p:nvSpPr>
          <p:cNvPr id="9" name="标题 8"/>
          <p:cNvSpPr>
            <a:spLocks noGrp="1"/>
          </p:cNvSpPr>
          <p:nvPr>
            <p:ph type="title"/>
          </p:nvPr>
        </p:nvSpPr>
        <p:spPr>
          <a:xfrm>
            <a:off x="180975" y="1019810"/>
            <a:ext cx="8684895" cy="863600"/>
          </a:xfrm>
        </p:spPr>
        <p:txBody>
          <a:bodyPr/>
          <a:lstStyle/>
          <a:p>
            <a:r>
              <a:rPr lang="en-US" altLang="zh-CN" sz="2400">
                <a:latin typeface="Times New Roman" panose="02020603050405020304" pitchFamily="18" charset="0"/>
                <a:cs typeface="Times New Roman" panose="02020603050405020304" pitchFamily="18" charset="0"/>
                <a:sym typeface="+mn-ea"/>
              </a:rPr>
              <a:t>Micro-benchmarking Flash Memory File-System Wear leveling and Garbage Collection : a Focus on Initial State Impact</a:t>
            </a:r>
            <a:br>
              <a:rPr lang="en-US" altLang="zh-CN" sz="2400">
                <a:latin typeface="Times New Roman" panose="02020603050405020304" pitchFamily="18" charset="0"/>
                <a:cs typeface="Times New Roman" panose="02020603050405020304" pitchFamily="18" charset="0"/>
              </a:rPr>
            </a:br>
            <a:endParaRPr lang="en-US" altLang="zh-CN" sz="2400" dirty="0">
              <a:latin typeface="Times New Roman" panose="02020603050405020304" pitchFamily="18" charset="0"/>
              <a:cs typeface="Times New Roman" panose="02020603050405020304" pitchFamily="18" charset="0"/>
            </a:endParaRPr>
          </a:p>
        </p:txBody>
      </p:sp>
      <p:pic>
        <p:nvPicPr>
          <p:cNvPr id="2" name="图片 6"/>
          <p:cNvPicPr>
            <a:picLocks noChangeAspect="1"/>
          </p:cNvPicPr>
          <p:nvPr/>
        </p:nvPicPr>
        <p:blipFill>
          <a:blip r:embed="rId1"/>
          <a:stretch>
            <a:fillRect/>
          </a:stretch>
        </p:blipFill>
        <p:spPr>
          <a:xfrm>
            <a:off x="457200" y="2366645"/>
            <a:ext cx="8268970" cy="3291840"/>
          </a:xfrm>
          <a:prstGeom prst="rect">
            <a:avLst/>
          </a:prstGeom>
          <a:noFill/>
          <a:ln w="9525">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14300" y="1168400"/>
            <a:ext cx="8462010" cy="863600"/>
          </a:xfrm>
        </p:spPr>
        <p:txBody>
          <a:bodyPr/>
          <a:p>
            <a:r>
              <a:rPr lang="en-US" altLang="zh-CN" sz="2400">
                <a:latin typeface="Times New Roman" panose="02020603050405020304" pitchFamily="18" charset="0"/>
                <a:cs typeface="Times New Roman" panose="02020603050405020304" pitchFamily="18" charset="0"/>
                <a:sym typeface="+mn-ea"/>
              </a:rPr>
              <a:t>Extending the Lifetime of Flash-based Storage through Reducing Write Amplification from File Systems</a:t>
            </a:r>
            <a:br>
              <a:rPr lang="en-US" altLang="zh-CN" sz="2400">
                <a:latin typeface="Times New Roman" panose="02020603050405020304" pitchFamily="18" charset="0"/>
                <a:cs typeface="Times New Roman" panose="02020603050405020304" pitchFamily="18" charset="0"/>
              </a:rPr>
            </a:br>
            <a:br>
              <a:rPr lang="en-US" altLang="zh-CN" sz="2400">
                <a:latin typeface="Times New Roman" panose="02020603050405020304" pitchFamily="18" charset="0"/>
                <a:cs typeface="Times New Roman" panose="02020603050405020304" pitchFamily="18" charset="0"/>
              </a:rPr>
            </a:br>
            <a:endParaRPr lang="en-US" altLang="zh-CN" sz="2400" dirty="0">
              <a:latin typeface="Times New Roman" panose="02020603050405020304" pitchFamily="18" charset="0"/>
              <a:cs typeface="Times New Roman" panose="02020603050405020304" pitchFamily="18" charset="0"/>
            </a:endParaRPr>
          </a:p>
        </p:txBody>
      </p:sp>
      <p:pic>
        <p:nvPicPr>
          <p:cNvPr id="8" name="图片 2"/>
          <p:cNvPicPr>
            <a:picLocks noChangeAspect="1"/>
          </p:cNvPicPr>
          <p:nvPr/>
        </p:nvPicPr>
        <p:blipFill>
          <a:blip r:embed="rId1"/>
          <a:srcRect l="47129"/>
          <a:stretch>
            <a:fillRect/>
          </a:stretch>
        </p:blipFill>
        <p:spPr>
          <a:xfrm>
            <a:off x="631190" y="2355850"/>
            <a:ext cx="3328670" cy="3542030"/>
          </a:xfrm>
          <a:prstGeom prst="rect">
            <a:avLst/>
          </a:prstGeom>
          <a:noFill/>
          <a:ln w="9525">
            <a:noFill/>
          </a:ln>
        </p:spPr>
      </p:pic>
      <p:sp>
        <p:nvSpPr>
          <p:cNvPr id="9" name="内容占位符 8"/>
          <p:cNvSpPr>
            <a:spLocks noGrp="1"/>
          </p:cNvSpPr>
          <p:nvPr>
            <p:ph idx="1"/>
          </p:nvPr>
        </p:nvSpPr>
        <p:spPr>
          <a:xfrm>
            <a:off x="3275330" y="1922780"/>
            <a:ext cx="5378450" cy="4464050"/>
          </a:xfrm>
        </p:spPr>
        <p:txBody>
          <a:bodyPr/>
          <a:p>
            <a:pPr marL="457200" lvl="1" indent="0">
              <a:lnSpc>
                <a:spcPct val="120000"/>
              </a:lnSpc>
              <a:buClr>
                <a:srgbClr val="993366"/>
              </a:buClr>
              <a:buFont typeface="Wingdings" panose="05000000000000000000" pitchFamily="2" charset="2"/>
              <a:buNone/>
            </a:pPr>
            <a:endParaRPr lang="en-US" altLang="zh-CN" sz="2000" dirty="0" smtClean="0">
              <a:latin typeface="Times New Roman" panose="02020603050405020304" pitchFamily="18" charset="0"/>
              <a:cs typeface="Times New Roman" panose="02020603050405020304" pitchFamily="18" charset="0"/>
            </a:endParaRPr>
          </a:p>
          <a:p>
            <a:pPr lvl="2">
              <a:buClr>
                <a:srgbClr val="993366"/>
              </a:buClr>
              <a:buFont typeface="Wingdings" panose="05000000000000000000" pitchFamily="2" charset="2"/>
              <a:buChar char="l"/>
            </a:pPr>
            <a:r>
              <a:rPr lang="en-US" altLang="zh-CN" sz="1800" b="0" dirty="0">
                <a:latin typeface="Times New Roman" panose="02020603050405020304" pitchFamily="18" charset="0"/>
                <a:cs typeface="Times New Roman" panose="02020603050405020304" pitchFamily="18" charset="0"/>
              </a:rPr>
              <a:t> storage management is moved from the file system to OFTL to directly manage the flash memory, so that flash properties can be investigated to optimize the file system mechanism design</a:t>
            </a:r>
            <a:endParaRPr lang="en-US" altLang="zh-CN" sz="1800" b="0" dirty="0">
              <a:latin typeface="Times New Roman" panose="02020603050405020304" pitchFamily="18" charset="0"/>
              <a:cs typeface="Times New Roman" panose="02020603050405020304" pitchFamily="18" charset="0"/>
            </a:endParaRPr>
          </a:p>
          <a:p>
            <a:pPr lvl="2">
              <a:buClr>
                <a:srgbClr val="993366"/>
              </a:buClr>
              <a:buFont typeface="Wingdings" panose="05000000000000000000" pitchFamily="2" charset="2"/>
              <a:buChar char="l"/>
            </a:pPr>
            <a:r>
              <a:rPr lang="en-US" altLang="zh-CN" sz="1800" b="0" dirty="0">
                <a:latin typeface="Times New Roman" panose="02020603050405020304" pitchFamily="18" charset="0"/>
                <a:cs typeface="Times New Roman" panose="02020603050405020304" pitchFamily="18" charset="0"/>
                <a:sym typeface="+mn-ea"/>
              </a:rPr>
              <a:t>directly accesses the page metadata of each flash page</a:t>
            </a:r>
            <a:endParaRPr lang="en-US" altLang="zh-CN" sz="1800" b="0" dirty="0">
              <a:latin typeface="Times New Roman" panose="02020603050405020304" pitchFamily="18" charset="0"/>
              <a:cs typeface="Times New Roman" panose="02020603050405020304" pitchFamily="18" charset="0"/>
            </a:endParaRPr>
          </a:p>
          <a:p>
            <a:pPr lvl="2">
              <a:buClr>
                <a:srgbClr val="993366"/>
              </a:buClr>
              <a:buFont typeface="Wingdings" panose="05000000000000000000" pitchFamily="2" charset="2"/>
              <a:buChar char="l"/>
            </a:pPr>
            <a:r>
              <a:rPr lang="en-US" altLang="zh-CN" sz="1800" b="0" dirty="0">
                <a:latin typeface="Times New Roman" panose="02020603050405020304" pitchFamily="18" charset="0"/>
                <a:cs typeface="Times New Roman" panose="02020603050405020304" pitchFamily="18" charset="0"/>
                <a:sym typeface="+mn-ea"/>
              </a:rPr>
              <a:t>OFTL manages the flash memory with read/write/erase operations</a:t>
            </a:r>
            <a:endParaRPr lang="en-US" altLang="zh-CN" sz="1800" b="0" dirty="0">
              <a:latin typeface="Times New Roman" panose="02020603050405020304" pitchFamily="18" charset="0"/>
              <a:cs typeface="Times New Roman" panose="02020603050405020304" pitchFamily="18" charset="0"/>
            </a:endParaRPr>
          </a:p>
          <a:p>
            <a:pPr lvl="2">
              <a:buClr>
                <a:srgbClr val="993366"/>
              </a:buClr>
              <a:buFont typeface="Wingdings" panose="05000000000000000000" pitchFamily="2" charset="2"/>
              <a:buChar char="l"/>
            </a:pPr>
            <a:r>
              <a:rPr lang="en-US" altLang="zh-CN" sz="1800" b="0" dirty="0">
                <a:latin typeface="Times New Roman" panose="02020603050405020304" pitchFamily="18" charset="0"/>
                <a:cs typeface="Times New Roman" panose="02020603050405020304" pitchFamily="18" charset="0"/>
              </a:rPr>
              <a:t>OFTL exports byte-unit access interfaces to the file system, which is an objectbased file system free from storage management and only manages the namespace</a:t>
            </a:r>
            <a:endParaRPr lang="en-US" altLang="zh-CN" sz="1800" b="0" dirty="0">
              <a:latin typeface="Times New Roman" panose="02020603050405020304" pitchFamily="18" charset="0"/>
              <a:cs typeface="Times New Roman" panose="02020603050405020304" pitchFamily="18" charset="0"/>
            </a:endParaRPr>
          </a:p>
          <a:p>
            <a:pPr marL="914400" lvl="2" indent="0">
              <a:buClr>
                <a:srgbClr val="993366"/>
              </a:buClr>
              <a:buFont typeface="Wingdings" panose="05000000000000000000" pitchFamily="2" charset="2"/>
              <a:buNone/>
            </a:pPr>
            <a:endParaRPr lang="en-US" altLang="zh-CN" sz="1800" b="0" dirty="0">
              <a:latin typeface="Times New Roman" panose="02020603050405020304" pitchFamily="18" charset="0"/>
              <a:cs typeface="Times New Roman" panose="02020603050405020304" pitchFamily="18" charset="0"/>
            </a:endParaRPr>
          </a:p>
        </p:txBody>
      </p:sp>
      <p:sp>
        <p:nvSpPr>
          <p:cNvPr id="10" name="文本框 9"/>
          <p:cNvSpPr txBox="1"/>
          <p:nvPr/>
        </p:nvSpPr>
        <p:spPr>
          <a:xfrm>
            <a:off x="727710" y="1797050"/>
            <a:ext cx="3002280" cy="398780"/>
          </a:xfrm>
          <a:prstGeom prst="rect">
            <a:avLst/>
          </a:prstGeom>
          <a:noFill/>
          <a:ln>
            <a:solidFill>
              <a:schemeClr val="tx1"/>
            </a:solidFill>
          </a:ln>
        </p:spPr>
        <p:txBody>
          <a:bodyPr wrap="none" rtlCol="0">
            <a:spAutoFit/>
          </a:bodyPr>
          <a:p>
            <a:pPr algn="l"/>
            <a:r>
              <a:rPr lang="zh-CN" altLang="en-US">
                <a:solidFill>
                  <a:schemeClr val="tx1"/>
                </a:solidFill>
              </a:rPr>
              <a:t>OFTL-based architecture</a:t>
            </a:r>
            <a:endParaRPr lang="zh-CN" altLang="en-US">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14300" y="1168400"/>
            <a:ext cx="8462010" cy="863600"/>
          </a:xfrm>
        </p:spPr>
        <p:txBody>
          <a:bodyPr/>
          <a:p>
            <a:r>
              <a:rPr lang="en-US" altLang="zh-CN" sz="2400">
                <a:latin typeface="Times New Roman" panose="02020603050405020304" pitchFamily="18" charset="0"/>
                <a:cs typeface="Times New Roman" panose="02020603050405020304" pitchFamily="18" charset="0"/>
                <a:sym typeface="+mn-ea"/>
              </a:rPr>
              <a:t>Extending the Lifetime of Flash-based Storage through Reducing Write Amplification from File Systems</a:t>
            </a:r>
            <a:br>
              <a:rPr lang="en-US" altLang="zh-CN" sz="2400">
                <a:latin typeface="Times New Roman" panose="02020603050405020304" pitchFamily="18" charset="0"/>
                <a:cs typeface="Times New Roman" panose="02020603050405020304" pitchFamily="18" charset="0"/>
              </a:rPr>
            </a:br>
            <a:br>
              <a:rPr lang="en-US" altLang="zh-CN" sz="2400">
                <a:latin typeface="Times New Roman" panose="02020603050405020304" pitchFamily="18" charset="0"/>
                <a:cs typeface="Times New Roman" panose="02020603050405020304" pitchFamily="18" charset="0"/>
              </a:rPr>
            </a:br>
            <a:endParaRPr lang="en-US" altLang="zh-CN" sz="2400" dirty="0">
              <a:latin typeface="Times New Roman" panose="02020603050405020304" pitchFamily="18" charset="0"/>
              <a:cs typeface="Times New Roman" panose="02020603050405020304" pitchFamily="18" charset="0"/>
            </a:endParaRPr>
          </a:p>
        </p:txBody>
      </p:sp>
      <p:sp>
        <p:nvSpPr>
          <p:cNvPr id="9" name="内容占位符 8"/>
          <p:cNvSpPr>
            <a:spLocks noGrp="1"/>
          </p:cNvSpPr>
          <p:nvPr>
            <p:ph idx="1"/>
          </p:nvPr>
        </p:nvSpPr>
        <p:spPr>
          <a:xfrm>
            <a:off x="4072890" y="1922780"/>
            <a:ext cx="4797425" cy="4464050"/>
          </a:xfrm>
        </p:spPr>
        <p:txBody>
          <a:bodyPr/>
          <a:p>
            <a:pPr marL="457200" lvl="1" indent="0">
              <a:lnSpc>
                <a:spcPct val="120000"/>
              </a:lnSpc>
              <a:buClr>
                <a:srgbClr val="993366"/>
              </a:buClr>
              <a:buFont typeface="Wingdings" panose="05000000000000000000" pitchFamily="2" charset="2"/>
              <a:buNone/>
            </a:pPr>
            <a:endParaRPr lang="en-US" altLang="zh-CN" sz="2000" dirty="0" smtClean="0">
              <a:latin typeface="Times New Roman" panose="02020603050405020304" pitchFamily="18" charset="0"/>
              <a:cs typeface="Times New Roman" panose="02020603050405020304" pitchFamily="18" charset="0"/>
            </a:endParaRPr>
          </a:p>
          <a:p>
            <a:pPr lvl="2">
              <a:buClr>
                <a:srgbClr val="993366"/>
              </a:buClr>
              <a:buFont typeface="Wingdings" panose="05000000000000000000" pitchFamily="2" charset="2"/>
              <a:buChar char="l"/>
            </a:pPr>
            <a:r>
              <a:rPr lang="en-US" altLang="zh-CN" sz="1800" b="0" dirty="0">
                <a:latin typeface="Times New Roman" panose="02020603050405020304" pitchFamily="18" charset="0"/>
                <a:cs typeface="Times New Roman" panose="02020603050405020304" pitchFamily="18" charset="0"/>
              </a:rPr>
              <a:t>oread/owrite interfaces pass the offset and len in byte units.Thus, OFTL gets the exact access size from the applications, making it possible to compact small updates into fewer pages</a:t>
            </a:r>
            <a:endParaRPr lang="en-US" altLang="zh-CN" sz="1800" b="0" dirty="0">
              <a:latin typeface="Times New Roman" panose="02020603050405020304" pitchFamily="18" charset="0"/>
              <a:cs typeface="Times New Roman" panose="02020603050405020304" pitchFamily="18" charset="0"/>
            </a:endParaRPr>
          </a:p>
          <a:p>
            <a:pPr lvl="2">
              <a:buClr>
                <a:srgbClr val="993366"/>
              </a:buClr>
              <a:buFont typeface="Wingdings" panose="05000000000000000000" pitchFamily="2" charset="2"/>
              <a:buChar char="l"/>
            </a:pPr>
            <a:r>
              <a:rPr lang="en-US" altLang="zh-CN" sz="1800" b="0" dirty="0">
                <a:latin typeface="Times New Roman" panose="02020603050405020304" pitchFamily="18" charset="0"/>
                <a:cs typeface="Times New Roman" panose="02020603050405020304" pitchFamily="18" charset="0"/>
              </a:rPr>
              <a:t>operations are made on each object with the oid given in the object interface, which makes OFTL aware of the data type of accessed pages.OFTL leverages the object semantics to cluster the update correlated data. </a:t>
            </a:r>
            <a:endParaRPr lang="en-US" altLang="zh-CN" sz="1800" b="0" dirty="0">
              <a:latin typeface="Times New Roman" panose="02020603050405020304" pitchFamily="18" charset="0"/>
              <a:cs typeface="Times New Roman" panose="02020603050405020304" pitchFamily="18" charset="0"/>
            </a:endParaRPr>
          </a:p>
          <a:p>
            <a:pPr marL="914400" lvl="2" indent="0">
              <a:buClr>
                <a:srgbClr val="993366"/>
              </a:buClr>
              <a:buFont typeface="Wingdings" panose="05000000000000000000" pitchFamily="2" charset="2"/>
              <a:buNone/>
            </a:pPr>
            <a:endParaRPr lang="en-US" altLang="zh-CN" sz="1800" b="0" dirty="0">
              <a:latin typeface="Times New Roman" panose="02020603050405020304" pitchFamily="18" charset="0"/>
              <a:cs typeface="Times New Roman" panose="02020603050405020304" pitchFamily="18" charset="0"/>
            </a:endParaRPr>
          </a:p>
        </p:txBody>
      </p:sp>
      <p:sp>
        <p:nvSpPr>
          <p:cNvPr id="10" name="文本框 9"/>
          <p:cNvSpPr txBox="1"/>
          <p:nvPr/>
        </p:nvSpPr>
        <p:spPr>
          <a:xfrm>
            <a:off x="727710" y="1940560"/>
            <a:ext cx="2005965" cy="398780"/>
          </a:xfrm>
          <a:prstGeom prst="rect">
            <a:avLst/>
          </a:prstGeom>
          <a:noFill/>
          <a:ln>
            <a:solidFill>
              <a:schemeClr val="tx1"/>
            </a:solidFill>
          </a:ln>
        </p:spPr>
        <p:txBody>
          <a:bodyPr wrap="none" rtlCol="0">
            <a:spAutoFit/>
          </a:bodyPr>
          <a:p>
            <a:pPr algn="l"/>
            <a:r>
              <a:rPr lang="zh-CN" altLang="en-US">
                <a:solidFill>
                  <a:schemeClr val="tx1"/>
                </a:solidFill>
              </a:rPr>
              <a:t>OFTL Interfaces</a:t>
            </a:r>
            <a:endParaRPr lang="zh-CN" altLang="en-US">
              <a:solidFill>
                <a:schemeClr val="tx1"/>
              </a:solidFill>
            </a:endParaRPr>
          </a:p>
        </p:txBody>
      </p:sp>
      <p:pic>
        <p:nvPicPr>
          <p:cNvPr id="6" name="图片 6"/>
          <p:cNvPicPr>
            <a:picLocks noChangeAspect="1"/>
          </p:cNvPicPr>
          <p:nvPr/>
        </p:nvPicPr>
        <p:blipFill>
          <a:blip r:embed="rId1"/>
          <a:stretch>
            <a:fillRect/>
          </a:stretch>
        </p:blipFill>
        <p:spPr>
          <a:xfrm>
            <a:off x="185738" y="2534603"/>
            <a:ext cx="4816475" cy="3240405"/>
          </a:xfrm>
          <a:prstGeom prst="rect">
            <a:avLst/>
          </a:prstGeom>
          <a:noFill/>
          <a:ln w="9525">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14300" y="1168400"/>
            <a:ext cx="8462010" cy="863600"/>
          </a:xfrm>
        </p:spPr>
        <p:txBody>
          <a:bodyPr/>
          <a:p>
            <a:r>
              <a:rPr lang="en-US" altLang="zh-CN" sz="2400">
                <a:latin typeface="Times New Roman" panose="02020603050405020304" pitchFamily="18" charset="0"/>
                <a:cs typeface="Times New Roman" panose="02020603050405020304" pitchFamily="18" charset="0"/>
                <a:sym typeface="+mn-ea"/>
              </a:rPr>
              <a:t>Extending the Lifetime of Flash-based Storage through Reducing Write Amplification from File Systems</a:t>
            </a:r>
            <a:br>
              <a:rPr lang="en-US" altLang="zh-CN" sz="2400">
                <a:latin typeface="Times New Roman" panose="02020603050405020304" pitchFamily="18" charset="0"/>
                <a:cs typeface="Times New Roman" panose="02020603050405020304" pitchFamily="18" charset="0"/>
              </a:rPr>
            </a:br>
            <a:br>
              <a:rPr lang="en-US" altLang="zh-CN" sz="2400">
                <a:latin typeface="Times New Roman" panose="02020603050405020304" pitchFamily="18" charset="0"/>
                <a:cs typeface="Times New Roman" panose="02020603050405020304" pitchFamily="18" charset="0"/>
              </a:rPr>
            </a:br>
            <a:endParaRPr lang="en-US" altLang="zh-CN" sz="2400" dirty="0">
              <a:latin typeface="Times New Roman" panose="02020603050405020304" pitchFamily="18" charset="0"/>
              <a:cs typeface="Times New Roman" panose="02020603050405020304" pitchFamily="18" charset="0"/>
            </a:endParaRPr>
          </a:p>
        </p:txBody>
      </p:sp>
      <p:sp>
        <p:nvSpPr>
          <p:cNvPr id="10" name="文本框 9"/>
          <p:cNvSpPr txBox="1"/>
          <p:nvPr/>
        </p:nvSpPr>
        <p:spPr>
          <a:xfrm>
            <a:off x="727710" y="1940560"/>
            <a:ext cx="1653540" cy="398780"/>
          </a:xfrm>
          <a:prstGeom prst="rect">
            <a:avLst/>
          </a:prstGeom>
          <a:noFill/>
          <a:ln>
            <a:solidFill>
              <a:schemeClr val="tx1"/>
            </a:solidFill>
          </a:ln>
        </p:spPr>
        <p:txBody>
          <a:bodyPr wrap="none" rtlCol="0">
            <a:spAutoFit/>
          </a:bodyPr>
          <a:p>
            <a:pPr algn="l"/>
            <a:r>
              <a:rPr lang="zh-CN" altLang="en-US">
                <a:solidFill>
                  <a:schemeClr val="tx1"/>
                </a:solidFill>
              </a:rPr>
              <a:t>OFTL Layout</a:t>
            </a:r>
            <a:endParaRPr lang="zh-CN" altLang="en-US">
              <a:solidFill>
                <a:schemeClr val="tx1"/>
              </a:solidFill>
            </a:endParaRPr>
          </a:p>
        </p:txBody>
      </p:sp>
      <p:pic>
        <p:nvPicPr>
          <p:cNvPr id="7" name="图片 7" descr="截图20180824122928"/>
          <p:cNvPicPr>
            <a:picLocks noChangeAspect="1"/>
          </p:cNvPicPr>
          <p:nvPr/>
        </p:nvPicPr>
        <p:blipFill>
          <a:blip r:embed="rId1"/>
          <a:srcRect t="16055" b="14747"/>
          <a:stretch>
            <a:fillRect/>
          </a:stretch>
        </p:blipFill>
        <p:spPr>
          <a:xfrm>
            <a:off x="1471295" y="2439670"/>
            <a:ext cx="6088380" cy="3647440"/>
          </a:xfrm>
          <a:prstGeom prst="rect">
            <a:avLst/>
          </a:prstGeom>
        </p:spPr>
      </p:pic>
      <p:sp>
        <p:nvSpPr>
          <p:cNvPr id="2" name="文本框 1"/>
          <p:cNvSpPr txBox="1"/>
          <p:nvPr/>
        </p:nvSpPr>
        <p:spPr>
          <a:xfrm>
            <a:off x="1669415" y="5671820"/>
            <a:ext cx="1902460" cy="398780"/>
          </a:xfrm>
          <a:prstGeom prst="rect">
            <a:avLst/>
          </a:prstGeom>
          <a:noFill/>
        </p:spPr>
        <p:txBody>
          <a:bodyPr wrap="none" rtlCol="0">
            <a:spAutoFit/>
          </a:bodyPr>
          <a:p>
            <a:r>
              <a:rPr lang="en-US" altLang="zh-CN">
                <a:solidFill>
                  <a:schemeClr val="tx1"/>
                </a:solidFill>
              </a:rPr>
              <a:t>(log-structured)</a:t>
            </a:r>
            <a:endParaRPr lang="en-US" altLang="zh-CN">
              <a:solidFill>
                <a:schemeClr val="tx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14300" y="1168400"/>
            <a:ext cx="8462010" cy="863600"/>
          </a:xfrm>
        </p:spPr>
        <p:txBody>
          <a:bodyPr/>
          <a:p>
            <a:r>
              <a:rPr lang="en-US" altLang="zh-CN" sz="2400">
                <a:latin typeface="Times New Roman" panose="02020603050405020304" pitchFamily="18" charset="0"/>
                <a:cs typeface="Times New Roman" panose="02020603050405020304" pitchFamily="18" charset="0"/>
                <a:sym typeface="+mn-ea"/>
              </a:rPr>
              <a:t>Extending the Lifetime of Flash-based Storage through Reducing Write Amplification from File Systems</a:t>
            </a:r>
            <a:br>
              <a:rPr lang="en-US" altLang="zh-CN" sz="2400">
                <a:latin typeface="Times New Roman" panose="02020603050405020304" pitchFamily="18" charset="0"/>
                <a:cs typeface="Times New Roman" panose="02020603050405020304" pitchFamily="18" charset="0"/>
              </a:rPr>
            </a:br>
            <a:br>
              <a:rPr lang="en-US" altLang="zh-CN" sz="2400">
                <a:latin typeface="Times New Roman" panose="02020603050405020304" pitchFamily="18" charset="0"/>
                <a:cs typeface="Times New Roman" panose="02020603050405020304" pitchFamily="18" charset="0"/>
              </a:rPr>
            </a:br>
            <a:endParaRPr lang="en-US" altLang="zh-CN" sz="2400" dirty="0">
              <a:latin typeface="Times New Roman" panose="02020603050405020304" pitchFamily="18" charset="0"/>
              <a:cs typeface="Times New Roman" panose="02020603050405020304" pitchFamily="18" charset="0"/>
            </a:endParaRPr>
          </a:p>
        </p:txBody>
      </p:sp>
      <p:sp>
        <p:nvSpPr>
          <p:cNvPr id="5" name="内容占位符 4"/>
          <p:cNvSpPr>
            <a:spLocks noGrp="1"/>
          </p:cNvSpPr>
          <p:nvPr>
            <p:ph idx="1"/>
          </p:nvPr>
        </p:nvSpPr>
        <p:spPr>
          <a:xfrm>
            <a:off x="134627" y="2060510"/>
            <a:ext cx="8444216" cy="4464000"/>
          </a:xfrm>
        </p:spPr>
        <p:txBody>
          <a:bodyPr/>
          <a:p>
            <a:pPr lvl="1">
              <a:lnSpc>
                <a:spcPct val="120000"/>
              </a:lnSpc>
              <a:buClr>
                <a:srgbClr val="993366"/>
              </a:buClr>
              <a:buFont typeface="Wingdings" panose="05000000000000000000" pitchFamily="2" charset="2"/>
              <a:buChar char="l"/>
            </a:pPr>
            <a:r>
              <a:rPr lang="en-US" altLang="zh-CN" sz="2000" dirty="0" smtClean="0">
                <a:latin typeface="Times New Roman" panose="02020603050405020304" pitchFamily="18" charset="0"/>
                <a:cs typeface="Times New Roman" panose="02020603050405020304" pitchFamily="18" charset="0"/>
              </a:rPr>
              <a:t>Problem</a:t>
            </a:r>
            <a:endParaRPr lang="en-US" altLang="zh-CN" sz="2000" dirty="0" smtClean="0">
              <a:latin typeface="Times New Roman" panose="02020603050405020304" pitchFamily="18" charset="0"/>
              <a:cs typeface="Times New Roman" panose="02020603050405020304" pitchFamily="18" charset="0"/>
            </a:endParaRPr>
          </a:p>
          <a:p>
            <a:pPr lvl="2">
              <a:buClr>
                <a:srgbClr val="993366"/>
              </a:buClr>
              <a:buFont typeface="Wingdings" panose="05000000000000000000" pitchFamily="2" charset="2"/>
              <a:buChar char="l"/>
            </a:pPr>
            <a:r>
              <a:rPr lang="en-US" altLang="zh-CN" sz="1800" b="0" dirty="0">
                <a:latin typeface="Times New Roman" panose="02020603050405020304" pitchFamily="18" charset="0"/>
                <a:cs typeface="Times New Roman" panose="02020603050405020304" pitchFamily="18" charset="0"/>
                <a:sym typeface="+mn-ea"/>
              </a:rPr>
              <a:t> Index persistence: The index metadata should be synchronously written to the storage device in case of data loss or inconsistency.</a:t>
            </a:r>
            <a:endParaRPr lang="en-US" altLang="zh-CN" sz="1800" b="0" dirty="0">
              <a:latin typeface="Times New Roman" panose="02020603050405020304" pitchFamily="18" charset="0"/>
              <a:cs typeface="Times New Roman" panose="02020603050405020304" pitchFamily="18" charset="0"/>
              <a:sym typeface="+mn-ea"/>
            </a:endParaRPr>
          </a:p>
          <a:p>
            <a:pPr lvl="2">
              <a:buClr>
                <a:srgbClr val="993366"/>
              </a:buClr>
              <a:buFont typeface="Wingdings" panose="05000000000000000000" pitchFamily="2" charset="2"/>
              <a:buChar char="l"/>
            </a:pPr>
            <a:r>
              <a:rPr lang="en-US" altLang="zh-CN" sz="1800" b="0" dirty="0">
                <a:latin typeface="Times New Roman" panose="02020603050405020304" pitchFamily="18" charset="0"/>
                <a:cs typeface="Times New Roman" panose="02020603050405020304" pitchFamily="18" charset="0"/>
                <a:sym typeface="+mn-ea"/>
              </a:rPr>
              <a:t>The frequent index persistence causes serious write amplification.</a:t>
            </a:r>
            <a:endParaRPr lang="en-US" altLang="zh-CN" sz="2000" b="0" dirty="0" smtClean="0">
              <a:latin typeface="Times New Roman" panose="02020603050405020304" pitchFamily="18" charset="0"/>
              <a:cs typeface="Times New Roman" panose="02020603050405020304" pitchFamily="18" charset="0"/>
            </a:endParaRPr>
          </a:p>
          <a:p>
            <a:pPr lvl="1">
              <a:lnSpc>
                <a:spcPct val="120000"/>
              </a:lnSpc>
              <a:buClr>
                <a:srgbClr val="993366"/>
              </a:buClr>
              <a:buFont typeface="Wingdings" panose="05000000000000000000" pitchFamily="2" charset="2"/>
              <a:buChar char="l"/>
            </a:pPr>
            <a:r>
              <a:rPr lang="en-US" altLang="zh-CN" sz="2000" dirty="0" smtClean="0">
                <a:latin typeface="Times New Roman" panose="02020603050405020304" pitchFamily="18" charset="0"/>
                <a:cs typeface="Times New Roman" panose="02020603050405020304" pitchFamily="18" charset="0"/>
              </a:rPr>
              <a:t>Solution </a:t>
            </a:r>
            <a:endParaRPr lang="en-US" altLang="zh-CN" sz="2000" dirty="0" smtClean="0">
              <a:latin typeface="Times New Roman" panose="02020603050405020304" pitchFamily="18" charset="0"/>
              <a:cs typeface="Times New Roman" panose="02020603050405020304" pitchFamily="18" charset="0"/>
            </a:endParaRPr>
          </a:p>
          <a:p>
            <a:pPr lvl="2">
              <a:buClr>
                <a:srgbClr val="993366"/>
              </a:buClr>
              <a:buFont typeface="Wingdings" panose="05000000000000000000" pitchFamily="2" charset="2"/>
              <a:buChar char="l"/>
            </a:pPr>
            <a:r>
              <a:rPr lang="en-US" altLang="zh-CN" sz="1800" b="0" dirty="0">
                <a:latin typeface="Times New Roman" panose="02020603050405020304" pitchFamily="18" charset="0"/>
                <a:cs typeface="Times New Roman" panose="02020603050405020304" pitchFamily="18" charset="0"/>
              </a:rPr>
              <a:t>Lazy indexing technique: the type specific backpointer is employed in the page metadata of each indexed page for lazy persistence of the index metadata.</a:t>
            </a:r>
            <a:endParaRPr lang="en-US" altLang="zh-CN" sz="1800" b="0" dirty="0">
              <a:latin typeface="Times New Roman" panose="02020603050405020304" pitchFamily="18" charset="0"/>
              <a:cs typeface="Times New Roman" panose="02020603050405020304" pitchFamily="18" charset="0"/>
            </a:endParaRPr>
          </a:p>
          <a:p>
            <a:pPr lvl="2">
              <a:buClr>
                <a:srgbClr val="993366"/>
              </a:buClr>
              <a:buFont typeface="Wingdings" panose="05000000000000000000" pitchFamily="2" charset="2"/>
              <a:buChar char="l"/>
            </a:pPr>
            <a:r>
              <a:rPr lang="en-US" altLang="zh-CN" sz="1800" b="0" dirty="0">
                <a:latin typeface="Times New Roman" panose="02020603050405020304" pitchFamily="18" charset="0"/>
                <a:cs typeface="Times New Roman" panose="02020603050405020304" pitchFamily="18" charset="0"/>
              </a:rPr>
              <a:t>reduce the frequency of index persistence while maintaining consistency</a:t>
            </a:r>
            <a:endParaRPr lang="en-US" altLang="zh-CN" sz="1800" b="0" dirty="0">
              <a:latin typeface="Times New Roman" panose="02020603050405020304" pitchFamily="18" charset="0"/>
              <a:cs typeface="Times New Roman" panose="02020603050405020304" pitchFamily="18" charset="0"/>
            </a:endParaRPr>
          </a:p>
        </p:txBody>
      </p:sp>
      <p:pic>
        <p:nvPicPr>
          <p:cNvPr id="10" name="图片 1"/>
          <p:cNvPicPr>
            <a:picLocks noChangeAspect="1"/>
          </p:cNvPicPr>
          <p:nvPr/>
        </p:nvPicPr>
        <p:blipFill>
          <a:blip r:embed="rId1"/>
          <a:stretch>
            <a:fillRect/>
          </a:stretch>
        </p:blipFill>
        <p:spPr>
          <a:xfrm>
            <a:off x="1951990" y="5069840"/>
            <a:ext cx="4414520" cy="1687195"/>
          </a:xfrm>
          <a:prstGeom prst="rect">
            <a:avLst/>
          </a:prstGeom>
          <a:noFill/>
          <a:ln w="9525">
            <a:noFill/>
          </a:ln>
        </p:spPr>
      </p:pic>
      <p:sp>
        <p:nvSpPr>
          <p:cNvPr id="6" name="文本框 5"/>
          <p:cNvSpPr txBox="1"/>
          <p:nvPr/>
        </p:nvSpPr>
        <p:spPr>
          <a:xfrm>
            <a:off x="631190" y="1727200"/>
            <a:ext cx="3103880" cy="398780"/>
          </a:xfrm>
          <a:prstGeom prst="rect">
            <a:avLst/>
          </a:prstGeom>
          <a:noFill/>
          <a:ln>
            <a:solidFill>
              <a:schemeClr val="tx1"/>
            </a:solidFill>
          </a:ln>
        </p:spPr>
        <p:txBody>
          <a:bodyPr wrap="none" rtlCol="0">
            <a:spAutoFit/>
          </a:bodyPr>
          <a:p>
            <a:pPr algn="l"/>
            <a:r>
              <a:rPr lang="en-US" altLang="zh-CN" dirty="0">
                <a:solidFill>
                  <a:schemeClr val="tx1"/>
                </a:solidFill>
                <a:latin typeface="黑体" panose="02010609060101010101" pitchFamily="49" charset="-122"/>
                <a:cs typeface="Times New Roman" panose="02020603050405020304" pitchFamily="18" charset="0"/>
                <a:sym typeface="+mn-ea"/>
              </a:rPr>
              <a:t>Lazy indexing technique</a:t>
            </a:r>
            <a:endParaRPr lang="en-US" altLang="zh-CN" dirty="0">
              <a:solidFill>
                <a:schemeClr val="tx1"/>
              </a:solidFill>
              <a:latin typeface="黑体" panose="02010609060101010101" pitchFamily="49" charset="-122"/>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8" name="Rectangle 4"/>
          <p:cNvSpPr>
            <a:spLocks noGrp="1" noChangeArrowheads="1"/>
          </p:cNvSpPr>
          <p:nvPr>
            <p:ph type="ctrTitle" hasCustomPrompt="1"/>
          </p:nvPr>
        </p:nvSpPr>
        <p:spPr>
          <a:xfrm>
            <a:off x="-134810" y="2133000"/>
            <a:ext cx="9267190" cy="1469695"/>
          </a:xfrm>
        </p:spPr>
        <p:txBody>
          <a:bodyPr vert="horz" wrap="square" lIns="91440" tIns="45720" rIns="91440" bIns="45720" numCol="1" anchor="ctr" anchorCtr="0" compatLnSpc="1"/>
          <a:lstStyle/>
          <a:p>
            <a:pPr lvl="0" eaLnBrk="1" hangingPunct="1">
              <a:defRPr/>
            </a:pPr>
            <a:r>
              <a:rPr lang="en-US" altLang="zh-CN" sz="3200">
                <a:latin typeface="Times New Roman" panose="02020603050405020304" pitchFamily="18" charset="0"/>
                <a:cs typeface="Times New Roman" panose="02020603050405020304" pitchFamily="18" charset="0"/>
              </a:rPr>
              <a:t>ParaFS: A Log-Structured File System to Exploit the Internal Parallelism of Flash Devices</a:t>
            </a:r>
            <a:endParaRPr lang="en-US" altLang="zh-CN" sz="3200">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1"/>
          <a:stretch>
            <a:fillRect/>
          </a:stretch>
        </p:blipFill>
        <p:spPr>
          <a:xfrm>
            <a:off x="873760" y="4038600"/>
            <a:ext cx="7483475" cy="1144270"/>
          </a:xfrm>
          <a:prstGeom prst="rect">
            <a:avLst/>
          </a:prstGeom>
        </p:spPr>
      </p:pic>
      <p:sp>
        <p:nvSpPr>
          <p:cNvPr id="4" name="文本框 3"/>
          <p:cNvSpPr txBox="1"/>
          <p:nvPr/>
        </p:nvSpPr>
        <p:spPr>
          <a:xfrm>
            <a:off x="3323590" y="5462270"/>
            <a:ext cx="2074545" cy="398780"/>
          </a:xfrm>
          <a:prstGeom prst="rect">
            <a:avLst/>
          </a:prstGeom>
          <a:noFill/>
        </p:spPr>
        <p:txBody>
          <a:bodyPr wrap="none" rtlCol="0">
            <a:spAutoFit/>
          </a:bodyPr>
          <a:p>
            <a:pPr algn="l"/>
            <a:r>
              <a:rPr lang="zh-CN" altLang="en-US">
                <a:solidFill>
                  <a:schemeClr val="tx1"/>
                </a:solidFill>
              </a:rPr>
              <a:t>USENIX ATC </a:t>
            </a:r>
            <a:r>
              <a:rPr lang="en-US" altLang="zh-CN">
                <a:solidFill>
                  <a:schemeClr val="tx1"/>
                </a:solidFill>
              </a:rPr>
              <a:t>'</a:t>
            </a:r>
            <a:r>
              <a:rPr lang="zh-CN" altLang="en-US">
                <a:solidFill>
                  <a:schemeClr val="tx1"/>
                </a:solidFill>
              </a:rPr>
              <a:t>16</a:t>
            </a:r>
            <a:endParaRPr lang="zh-CN" altLang="en-US">
              <a:solidFill>
                <a:schemeClr val="tx1"/>
              </a:solidFill>
            </a:endParaRPr>
          </a:p>
        </p:txBody>
      </p:sp>
    </p:spTree>
  </p:cSld>
  <p:clrMapOvr>
    <a:masterClrMapping/>
  </p:clrMapOvr>
  <p:transition spd="slow" advTm="6818"/>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0975" y="1235075"/>
            <a:ext cx="8462010" cy="863600"/>
          </a:xfrm>
        </p:spPr>
        <p:txBody>
          <a:bodyPr/>
          <a:lstStyle/>
          <a:p>
            <a:r>
              <a:rPr lang="en-US" altLang="zh-CN" sz="2400">
                <a:latin typeface="Times New Roman" panose="02020603050405020304" pitchFamily="18" charset="0"/>
                <a:cs typeface="Times New Roman" panose="02020603050405020304" pitchFamily="18" charset="0"/>
                <a:sym typeface="+mn-ea"/>
              </a:rPr>
              <a:t>ParaFS: A Log-Structured File System to Exploit the Internal Parallelism of Flash Devices</a:t>
            </a:r>
            <a:br>
              <a:rPr lang="en-US" altLang="zh-CN" sz="2400">
                <a:latin typeface="Times New Roman" panose="02020603050405020304" pitchFamily="18" charset="0"/>
                <a:cs typeface="Times New Roman" panose="02020603050405020304" pitchFamily="18" charset="0"/>
              </a:rPr>
            </a:br>
            <a:br>
              <a:rPr lang="en-US" altLang="zh-CN" sz="2400">
                <a:latin typeface="Times New Roman" panose="02020603050405020304" pitchFamily="18" charset="0"/>
                <a:cs typeface="Times New Roman" panose="02020603050405020304" pitchFamily="18" charset="0"/>
              </a:rPr>
            </a:br>
            <a:endParaRPr lang="en-US" altLang="zh-CN" sz="24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134620" y="1701800"/>
            <a:ext cx="8338185" cy="4464050"/>
          </a:xfrm>
        </p:spPr>
        <p:txBody>
          <a:bodyPr/>
          <a:lstStyle/>
          <a:p>
            <a:pPr lvl="1">
              <a:lnSpc>
                <a:spcPct val="120000"/>
              </a:lnSpc>
              <a:buClr>
                <a:srgbClr val="993366"/>
              </a:buClr>
              <a:buFont typeface="Wingdings" panose="05000000000000000000" pitchFamily="2" charset="2"/>
              <a:buChar char="l"/>
            </a:pPr>
            <a:r>
              <a:rPr lang="en-US" altLang="zh-CN" sz="2000" dirty="0" smtClean="0">
                <a:latin typeface="Times New Roman" panose="02020603050405020304" pitchFamily="18" charset="0"/>
                <a:cs typeface="Times New Roman" panose="02020603050405020304" pitchFamily="18" charset="0"/>
              </a:rPr>
              <a:t>Problem</a:t>
            </a:r>
            <a:endParaRPr lang="en-US" altLang="zh-CN" sz="2000" dirty="0" smtClean="0">
              <a:latin typeface="Times New Roman" panose="02020603050405020304" pitchFamily="18" charset="0"/>
              <a:cs typeface="Times New Roman" panose="02020603050405020304" pitchFamily="18" charset="0"/>
            </a:endParaRPr>
          </a:p>
          <a:p>
            <a:pPr lvl="2">
              <a:buClr>
                <a:srgbClr val="993366"/>
              </a:buClr>
              <a:buFont typeface="Wingdings" panose="05000000000000000000" pitchFamily="2" charset="2"/>
              <a:buChar char="l"/>
            </a:pPr>
            <a:r>
              <a:rPr lang="en-US" altLang="zh-CN" sz="1800" b="0" dirty="0">
                <a:latin typeface="Times New Roman" panose="02020603050405020304" pitchFamily="18" charset="0"/>
                <a:cs typeface="Times New Roman" panose="02020603050405020304" pitchFamily="18" charset="0"/>
              </a:rPr>
              <a:t>Log-structured File System:</a:t>
            </a:r>
            <a:endParaRPr lang="en-US" altLang="zh-CN" sz="1800" b="0" dirty="0">
              <a:latin typeface="Times New Roman" panose="02020603050405020304" pitchFamily="18" charset="0"/>
              <a:cs typeface="Times New Roman" panose="02020603050405020304" pitchFamily="18" charset="0"/>
            </a:endParaRPr>
          </a:p>
          <a:p>
            <a:pPr marL="914400" lvl="2" indent="0">
              <a:buClr>
                <a:srgbClr val="993366"/>
              </a:buClr>
              <a:buFont typeface="Wingdings" panose="05000000000000000000" pitchFamily="2" charset="2"/>
              <a:buNone/>
            </a:pPr>
            <a:r>
              <a:rPr lang="en-US" altLang="zh-CN" sz="1800" b="0" dirty="0">
                <a:latin typeface="Times New Roman" panose="02020603050405020304" pitchFamily="18" charset="0"/>
                <a:cs typeface="Times New Roman" panose="02020603050405020304" pitchFamily="18" charset="0"/>
                <a:sym typeface="+mn-ea"/>
              </a:rPr>
              <a:t>1.Duplicate Functions: Space Allocation, Garbage Collection.</a:t>
            </a:r>
            <a:endParaRPr lang="en-US" altLang="zh-CN" sz="1800" b="0" dirty="0">
              <a:latin typeface="Times New Roman" panose="02020603050405020304" pitchFamily="18" charset="0"/>
              <a:cs typeface="Times New Roman" panose="02020603050405020304" pitchFamily="18" charset="0"/>
            </a:endParaRPr>
          </a:p>
          <a:p>
            <a:pPr marL="914400" lvl="2" indent="0">
              <a:buClr>
                <a:srgbClr val="993366"/>
              </a:buClr>
              <a:buFont typeface="Wingdings" panose="05000000000000000000" pitchFamily="2" charset="2"/>
              <a:buNone/>
            </a:pPr>
            <a:r>
              <a:rPr lang="en-US" altLang="zh-CN" sz="1800" b="0" dirty="0">
                <a:latin typeface="Times New Roman" panose="02020603050405020304" pitchFamily="18" charset="0"/>
                <a:cs typeface="Times New Roman" panose="02020603050405020304" pitchFamily="18" charset="0"/>
                <a:sym typeface="+mn-ea"/>
              </a:rPr>
              <a:t>2.Semantic Isolation: FTL Abstraction, Block I/O Interface, Log on Log.</a:t>
            </a:r>
            <a:endParaRPr lang="en-US" altLang="zh-CN" sz="1800" b="0" dirty="0">
              <a:latin typeface="Times New Roman" panose="02020603050405020304" pitchFamily="18" charset="0"/>
              <a:cs typeface="Times New Roman" panose="02020603050405020304" pitchFamily="18" charset="0"/>
            </a:endParaRPr>
          </a:p>
          <a:p>
            <a:pPr lvl="2">
              <a:buClr>
                <a:srgbClr val="993366"/>
              </a:buClr>
              <a:buFont typeface="Wingdings" panose="05000000000000000000" pitchFamily="2" charset="2"/>
              <a:buChar char="l"/>
            </a:pPr>
            <a:r>
              <a:rPr lang="en-US" altLang="zh-CN" sz="1800" b="0" dirty="0">
                <a:latin typeface="Times New Roman" panose="02020603050405020304" pitchFamily="18" charset="0"/>
                <a:cs typeface="Times New Roman" panose="02020603050405020304" pitchFamily="18" charset="0"/>
              </a:rPr>
              <a:t>Internal Parallelism Conflicts:</a:t>
            </a:r>
            <a:endParaRPr lang="en-US" altLang="zh-CN" sz="1800" b="0" dirty="0">
              <a:latin typeface="Times New Roman" panose="02020603050405020304" pitchFamily="18" charset="0"/>
              <a:cs typeface="Times New Roman" panose="02020603050405020304" pitchFamily="18" charset="0"/>
            </a:endParaRPr>
          </a:p>
          <a:p>
            <a:pPr marL="914400" lvl="2" indent="0">
              <a:buClr>
                <a:srgbClr val="993366"/>
              </a:buClr>
              <a:buFont typeface="Wingdings" panose="05000000000000000000" pitchFamily="2" charset="2"/>
              <a:buNone/>
            </a:pPr>
            <a:r>
              <a:rPr lang="en-US" altLang="zh-CN" sz="1800" b="0" dirty="0">
                <a:latin typeface="Times New Roman" panose="02020603050405020304" pitchFamily="18" charset="0"/>
                <a:cs typeface="Times New Roman" panose="02020603050405020304" pitchFamily="18" charset="0"/>
              </a:rPr>
              <a:t>1.Broken Data Grouping : Grouped data are broken and dispatched to</a:t>
            </a:r>
            <a:endParaRPr lang="en-US" altLang="zh-CN" sz="1800" b="0" dirty="0">
              <a:latin typeface="Times New Roman" panose="02020603050405020304" pitchFamily="18" charset="0"/>
              <a:cs typeface="Times New Roman" panose="02020603050405020304" pitchFamily="18" charset="0"/>
            </a:endParaRPr>
          </a:p>
          <a:p>
            <a:pPr marL="914400" lvl="2" indent="0">
              <a:buClr>
                <a:srgbClr val="993366"/>
              </a:buClr>
              <a:buFont typeface="Wingdings" panose="05000000000000000000" pitchFamily="2" charset="2"/>
              <a:buNone/>
            </a:pPr>
            <a:r>
              <a:rPr lang="en-US" altLang="zh-CN" sz="1800" b="0" dirty="0">
                <a:latin typeface="Times New Roman" panose="02020603050405020304" pitchFamily="18" charset="0"/>
                <a:cs typeface="Times New Roman" panose="02020603050405020304" pitchFamily="18" charset="0"/>
              </a:rPr>
              <a:t>   different locations.</a:t>
            </a:r>
            <a:endParaRPr lang="en-US" altLang="zh-CN" sz="1800" b="0" dirty="0">
              <a:latin typeface="Times New Roman" panose="02020603050405020304" pitchFamily="18" charset="0"/>
              <a:cs typeface="Times New Roman" panose="02020603050405020304" pitchFamily="18" charset="0"/>
            </a:endParaRPr>
          </a:p>
          <a:p>
            <a:pPr marL="914400" lvl="2" indent="0">
              <a:buClr>
                <a:srgbClr val="993366"/>
              </a:buClr>
              <a:buFont typeface="Wingdings" panose="05000000000000000000" pitchFamily="2" charset="2"/>
              <a:buNone/>
            </a:pPr>
            <a:r>
              <a:rPr lang="en-US" altLang="zh-CN" sz="1800" b="0" dirty="0">
                <a:latin typeface="Times New Roman" panose="02020603050405020304" pitchFamily="18" charset="0"/>
                <a:cs typeface="Times New Roman" panose="02020603050405020304" pitchFamily="18" charset="0"/>
              </a:rPr>
              <a:t>2.Uncoordinated GC Operations: GC processes in two levels are performed </a:t>
            </a:r>
            <a:endParaRPr lang="en-US" altLang="zh-CN" sz="1800" b="0" dirty="0">
              <a:latin typeface="Times New Roman" panose="02020603050405020304" pitchFamily="18" charset="0"/>
              <a:cs typeface="Times New Roman" panose="02020603050405020304" pitchFamily="18" charset="0"/>
            </a:endParaRPr>
          </a:p>
          <a:p>
            <a:pPr marL="914400" lvl="2" indent="0">
              <a:buClr>
                <a:srgbClr val="993366"/>
              </a:buClr>
              <a:buFont typeface="Wingdings" panose="05000000000000000000" pitchFamily="2" charset="2"/>
              <a:buNone/>
            </a:pPr>
            <a:r>
              <a:rPr lang="en-US" altLang="zh-CN" sz="1800" b="0" dirty="0">
                <a:latin typeface="Times New Roman" panose="02020603050405020304" pitchFamily="18" charset="0"/>
                <a:cs typeface="Times New Roman" panose="02020603050405020304" pitchFamily="18" charset="0"/>
              </a:rPr>
              <a:t>   out-of-order.</a:t>
            </a:r>
            <a:endParaRPr lang="en-US" altLang="zh-CN" sz="1800" b="0" dirty="0">
              <a:latin typeface="Times New Roman" panose="02020603050405020304" pitchFamily="18" charset="0"/>
              <a:cs typeface="Times New Roman" panose="02020603050405020304" pitchFamily="18" charset="0"/>
            </a:endParaRPr>
          </a:p>
          <a:p>
            <a:pPr marL="914400" lvl="2" indent="0">
              <a:buClr>
                <a:srgbClr val="993366"/>
              </a:buClr>
              <a:buFont typeface="Wingdings" panose="05000000000000000000" pitchFamily="2" charset="2"/>
              <a:buNone/>
            </a:pPr>
            <a:r>
              <a:rPr lang="en-US" altLang="zh-CN" sz="1800" b="0" dirty="0">
                <a:latin typeface="Times New Roman" panose="02020603050405020304" pitchFamily="18" charset="0"/>
                <a:cs typeface="Times New Roman" panose="02020603050405020304" pitchFamily="18" charset="0"/>
              </a:rPr>
              <a:t>3.Ineffective I/O Scheduling: erase operations always block the read/write </a:t>
            </a:r>
            <a:endParaRPr lang="en-US" altLang="zh-CN" sz="1800" b="0" dirty="0">
              <a:latin typeface="Times New Roman" panose="02020603050405020304" pitchFamily="18" charset="0"/>
              <a:cs typeface="Times New Roman" panose="02020603050405020304" pitchFamily="18" charset="0"/>
            </a:endParaRPr>
          </a:p>
          <a:p>
            <a:pPr marL="914400" lvl="2" indent="0">
              <a:buClr>
                <a:srgbClr val="993366"/>
              </a:buClr>
              <a:buFont typeface="Wingdings" panose="05000000000000000000" pitchFamily="2" charset="2"/>
              <a:buNone/>
            </a:pPr>
            <a:r>
              <a:rPr lang="en-US" altLang="zh-CN" sz="1800" b="0" dirty="0">
                <a:latin typeface="Times New Roman" panose="02020603050405020304" pitchFamily="18" charset="0"/>
                <a:cs typeface="Times New Roman" panose="02020603050405020304" pitchFamily="18" charset="0"/>
              </a:rPr>
              <a:t>   operations, while the writes always delay the reads.</a:t>
            </a:r>
            <a:endParaRPr lang="en-US" altLang="zh-CN" sz="1800" b="0" dirty="0">
              <a:latin typeface="Times New Roman" panose="02020603050405020304" pitchFamily="18" charset="0"/>
              <a:cs typeface="Times New Roman" panose="02020603050405020304" pitchFamily="18" charset="0"/>
            </a:endParaRPr>
          </a:p>
          <a:p>
            <a:pPr marL="914400" lvl="2" indent="0">
              <a:buClr>
                <a:srgbClr val="993366"/>
              </a:buClr>
              <a:buFont typeface="Wingdings" panose="05000000000000000000" pitchFamily="2" charset="2"/>
              <a:buNone/>
            </a:pPr>
            <a:endParaRPr lang="en-US" altLang="zh-CN" sz="1800" b="0" dirty="0">
              <a:latin typeface="Times New Roman" panose="02020603050405020304" pitchFamily="18" charset="0"/>
              <a:cs typeface="Times New Roman" panose="02020603050405020304" pitchFamily="18" charset="0"/>
            </a:endParaRPr>
          </a:p>
        </p:txBody>
      </p:sp>
      <p:sp>
        <p:nvSpPr>
          <p:cNvPr id="4" name="内容占位符 2"/>
          <p:cNvSpPr>
            <a:spLocks noGrp="1"/>
          </p:cNvSpPr>
          <p:nvPr/>
        </p:nvSpPr>
        <p:spPr>
          <a:xfrm>
            <a:off x="134620" y="5074285"/>
            <a:ext cx="8444230" cy="1330960"/>
          </a:xfrm>
          <a:prstGeom prst="rect">
            <a:avLst/>
          </a:prstGeom>
          <a:noFill/>
          <a:ln w="9525">
            <a:noFill/>
          </a:ln>
        </p:spPr>
        <p:txBody>
          <a:bodyPr/>
          <a:lstStyle>
            <a:lvl1pPr marL="342900" indent="-342900" algn="l" rtl="0" eaLnBrk="0" fontAlgn="base" hangingPunct="0">
              <a:spcBef>
                <a:spcPct val="20000"/>
              </a:spcBef>
              <a:spcAft>
                <a:spcPct val="0"/>
              </a:spcAft>
              <a:buClr>
                <a:srgbClr val="3366FF"/>
              </a:buClr>
              <a:buSzPct val="75000"/>
              <a:buFont typeface="Wingdings" panose="05000000000000000000" pitchFamily="2" charset="2"/>
              <a:buChar char="ª"/>
              <a:defRPr kumimoji="1" sz="3600" kern="1200">
                <a:solidFill>
                  <a:schemeClr val="tx1"/>
                </a:solidFill>
                <a:latin typeface="+mn-lt"/>
                <a:ea typeface="+mn-ea"/>
                <a:cs typeface="黑体" panose="02010609060101010101" pitchFamily="49" charset="-122"/>
              </a:defRPr>
            </a:lvl1pPr>
            <a:lvl2pPr marL="742950" indent="-285750" algn="l" rtl="0" eaLnBrk="0" fontAlgn="base" hangingPunct="0">
              <a:spcBef>
                <a:spcPct val="20000"/>
              </a:spcBef>
              <a:spcAft>
                <a:spcPct val="0"/>
              </a:spcAft>
              <a:buClr>
                <a:srgbClr val="990033"/>
              </a:buClr>
              <a:buSzPct val="80000"/>
              <a:buFont typeface="Wingdings" panose="05000000000000000000" pitchFamily="2" charset="2"/>
              <a:buChar char="Ø"/>
              <a:defRPr kumimoji="1" sz="2800" kern="1200">
                <a:solidFill>
                  <a:schemeClr val="tx1"/>
                </a:solidFill>
                <a:latin typeface="Arial" panose="020B0604020202020204" pitchFamily="34" charset="0"/>
                <a:ea typeface="+mn-ea"/>
                <a:cs typeface="黑体" panose="02010609060101010101" pitchFamily="49" charset="-122"/>
              </a:defRPr>
            </a:lvl2pPr>
            <a:lvl3pPr marL="1143000" indent="-228600" algn="l" rtl="0" eaLnBrk="0" fontAlgn="base" hangingPunct="0">
              <a:spcBef>
                <a:spcPct val="20000"/>
              </a:spcBef>
              <a:spcAft>
                <a:spcPct val="0"/>
              </a:spcAft>
              <a:buClr>
                <a:srgbClr val="FF0000"/>
              </a:buClr>
              <a:buChar char="•"/>
              <a:defRPr sz="2400" b="1" kern="1200">
                <a:solidFill>
                  <a:schemeClr val="tx1"/>
                </a:solidFill>
                <a:latin typeface="Comic Sans MS" panose="030F0702030302020204" pitchFamily="66" charset="0"/>
                <a:ea typeface="楷体_GB2312" pitchFamily="49" charset="-122"/>
                <a:cs typeface="楷体_GB2312" charset="0"/>
              </a:defRPr>
            </a:lvl3pPr>
            <a:lvl4pPr marL="1600200" indent="-228600" algn="l" rtl="0" eaLnBrk="0" fontAlgn="base" hangingPunct="0">
              <a:spcBef>
                <a:spcPct val="20000"/>
              </a:spcBef>
              <a:spcAft>
                <a:spcPct val="0"/>
              </a:spcAft>
              <a:buChar char="–"/>
              <a:defRPr kumimoji="1" sz="2000" kern="12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lgn="l" rtl="0" eaLnBrk="0" fontAlgn="base" hangingPunct="0">
              <a:spcBef>
                <a:spcPct val="20000"/>
              </a:spcBef>
              <a:spcAft>
                <a:spcPct val="0"/>
              </a:spcAft>
              <a:buChar char="»"/>
              <a:defRPr kumimoji="1" sz="2000"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20000"/>
              </a:lnSpc>
              <a:buClr>
                <a:srgbClr val="993366"/>
              </a:buClr>
              <a:buFont typeface="Wingdings" panose="05000000000000000000" pitchFamily="2" charset="2"/>
              <a:buNone/>
            </a:pPr>
            <a:endParaRPr lang="en-US" altLang="zh-CN" sz="2000" b="0" dirty="0" smtClean="0">
              <a:latin typeface="Times New Roman" panose="02020603050405020304" pitchFamily="18" charset="0"/>
              <a:cs typeface="Times New Roman" panose="02020603050405020304" pitchFamily="18" charset="0"/>
            </a:endParaRPr>
          </a:p>
          <a:p>
            <a:pPr lvl="1">
              <a:lnSpc>
                <a:spcPct val="120000"/>
              </a:lnSpc>
              <a:buClr>
                <a:srgbClr val="993366"/>
              </a:buClr>
              <a:buFont typeface="Wingdings" panose="05000000000000000000" pitchFamily="2" charset="2"/>
              <a:buChar char="l"/>
            </a:pPr>
            <a:r>
              <a:rPr lang="en-US" altLang="zh-CN" sz="2000" dirty="0" smtClean="0">
                <a:latin typeface="Times New Roman" panose="02020603050405020304" pitchFamily="18" charset="0"/>
                <a:cs typeface="Times New Roman" panose="02020603050405020304" pitchFamily="18" charset="0"/>
              </a:rPr>
              <a:t>Solution </a:t>
            </a:r>
            <a:endParaRPr lang="en-US" altLang="zh-CN" sz="2000" dirty="0" smtClean="0">
              <a:latin typeface="Times New Roman" panose="02020603050405020304" pitchFamily="18" charset="0"/>
              <a:cs typeface="Times New Roman" panose="02020603050405020304" pitchFamily="18" charset="0"/>
            </a:endParaRPr>
          </a:p>
          <a:p>
            <a:pPr lvl="2">
              <a:buClr>
                <a:srgbClr val="993366"/>
              </a:buClr>
              <a:buFont typeface="Wingdings" panose="05000000000000000000" pitchFamily="2" charset="2"/>
              <a:buChar char="l"/>
            </a:pPr>
            <a:r>
              <a:rPr lang="en-US" altLang="zh-CN" sz="1800" b="0" dirty="0">
                <a:latin typeface="Times New Roman" panose="02020603050405020304" pitchFamily="18" charset="0"/>
                <a:cs typeface="Times New Roman" panose="02020603050405020304" pitchFamily="18" charset="0"/>
              </a:rPr>
              <a:t>ParaFS:exploit the internal parallelism while ensuring efficient GC</a:t>
            </a:r>
            <a:endParaRPr lang="en-US" altLang="zh-CN" sz="1800" b="0" dirty="0">
              <a:latin typeface="Times New Roman" panose="02020603050405020304" pitchFamily="18" charset="0"/>
              <a:cs typeface="Times New Roman" panose="02020603050405020304" pitchFamily="18" charset="0"/>
            </a:endParaRPr>
          </a:p>
          <a:p>
            <a:pPr lvl="2">
              <a:buClr>
                <a:srgbClr val="993366"/>
              </a:buClr>
              <a:buFont typeface="Wingdings" panose="05000000000000000000" pitchFamily="2" charset="2"/>
              <a:buChar char="l"/>
            </a:pPr>
            <a:endParaRPr lang="en-US" altLang="zh-CN" sz="1800" b="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Lucida Sans"/>
        <a:ea typeface="黑体"/>
        <a:cs typeface=""/>
      </a:majorFont>
      <a:minorFont>
        <a:latin typeface="Berlin Sans FB"/>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outerShdw dist="107763" dir="2700000" algn="ctr" rotWithShape="0">
            <a:schemeClr val="bg2">
              <a:alpha val="50000"/>
            </a:schemeClr>
          </a:outerShdw>
        </a:effectLst>
      </a:spPr>
      <a:bodyPr vert="horz" wrap="none" lIns="91440" tIns="45720" rIns="91440" bIns="45720" numCol="1" anchor="t" anchorCtr="0" compatLnSpc="1">
        <a:spAutoFit/>
      </a:bodyPr>
      <a:lstStyle>
        <a:def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defRPr kumimoji="1" lang="zh-CN" altLang="en-US" sz="2000" b="0" i="0" u="none" strike="noStrike" cap="none" normalizeH="0" baseline="0" smtClean="0">
            <a:ln>
              <a:noFill/>
            </a:ln>
            <a:solidFill>
              <a:srgbClr val="FF3300"/>
            </a:solidFill>
            <a:effectLst/>
            <a:latin typeface="Arial" panose="020B0604020202020204" pitchFamily="34" charset="0"/>
            <a:ea typeface="黑体" panose="02010609060101010101" pitchFamily="49" charset="-122"/>
          </a:defRPr>
        </a:defPPr>
      </a:lstStyle>
    </a:spDef>
    <a:lnDef>
      <a:spPr bwMode="auto">
        <a:xfrm>
          <a:off x="0" y="0"/>
          <a:ext cx="1" cy="1"/>
        </a:xfrm>
        <a:custGeom>
          <a:avLst/>
          <a:gdLst/>
          <a:ahLst/>
          <a:cxnLst/>
          <a:rect l="0" t="0" r="0" b="0"/>
          <a:pathLst/>
        </a:custGeom>
        <a:noFill/>
        <a:ln>
          <a:noFill/>
        </a:ln>
        <a:effectLst>
          <a:outerShdw dist="107763" dir="2700000" algn="ctr" rotWithShape="0">
            <a:schemeClr val="bg2">
              <a:alpha val="50000"/>
            </a:schemeClr>
          </a:outerShdw>
        </a:effectLst>
      </a:spPr>
      <a:bodyPr vert="horz" wrap="none" lIns="91440" tIns="45720" rIns="91440" bIns="45720" numCol="1" anchor="t" anchorCtr="0" compatLnSpc="1">
        <a:spAutoFit/>
      </a:bodyPr>
      <a:lstStyle>
        <a:def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defRPr kumimoji="1" lang="zh-CN" altLang="en-US" sz="2000" b="0" i="0" u="none" strike="noStrike" cap="none" normalizeH="0" baseline="0" smtClean="0">
            <a:ln>
              <a:noFill/>
            </a:ln>
            <a:solidFill>
              <a:srgbClr val="FF3300"/>
            </a:solidFill>
            <a:effectLst/>
            <a:latin typeface="Arial" panose="020B0604020202020204" pitchFamily="34" charset="0"/>
            <a:ea typeface="黑体" panose="02010609060101010101" pitchFamily="49"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11508</Words>
  <Application>WPS 演示</Application>
  <PresentationFormat>全屏显示(4:3)</PresentationFormat>
  <Paragraphs>255</Paragraphs>
  <Slides>35</Slides>
  <Notes>4</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35</vt:i4>
      </vt:variant>
    </vt:vector>
  </HeadingPairs>
  <TitlesOfParts>
    <vt:vector size="52" baseType="lpstr">
      <vt:lpstr>Arial</vt:lpstr>
      <vt:lpstr>宋体</vt:lpstr>
      <vt:lpstr>Wingdings</vt:lpstr>
      <vt:lpstr>黑体</vt:lpstr>
      <vt:lpstr>Tahoma</vt:lpstr>
      <vt:lpstr>Lucida Sans</vt:lpstr>
      <vt:lpstr>Comic Sans MS</vt:lpstr>
      <vt:lpstr>楷体_GB2312</vt:lpstr>
      <vt:lpstr>楷体_GB2312</vt:lpstr>
      <vt:lpstr>Cooper Black</vt:lpstr>
      <vt:lpstr>Times</vt:lpstr>
      <vt:lpstr>Times New Roman</vt:lpstr>
      <vt:lpstr>微软雅黑</vt:lpstr>
      <vt:lpstr>Arial Unicode MS</vt:lpstr>
      <vt:lpstr>Berlin Sans FB</vt:lpstr>
      <vt:lpstr>新宋体</vt:lpstr>
      <vt:lpstr>1_自定义设计方案</vt:lpstr>
      <vt:lpstr>Extending the Lifetime of Flash-based Storage through Reducing Write Amplification from File Systems</vt:lpstr>
      <vt:lpstr>Extending the Lifetime of Flash-based Storage through Reducing Write Amplification from File Systems  </vt:lpstr>
      <vt:lpstr>Extending the Lifetime of Flash-based Storage through Reducing Write Amplification from File Systems  </vt:lpstr>
      <vt:lpstr>Extending the Lifetime of Flash-based Storage through Reducing Write Amplification from File Systems  </vt:lpstr>
      <vt:lpstr>Extending the Lifetime of Flash-based Storage through Reducing Write Amplification from File Systems  </vt:lpstr>
      <vt:lpstr>Extending the Lifetime of Flash-based Storage through Reducing Write Amplification from File Systems  </vt:lpstr>
      <vt:lpstr>Extending the Lifetime of Flash-based Storage through Reducing Write Amplification from File Systems  </vt:lpstr>
      <vt:lpstr>ParaFS: A Log-Structured File System to Exploit the Internal Parallelism of Flash Devices</vt:lpstr>
      <vt:lpstr>ParaFS: A Log-Structured File System to Exploit the Internal Parallelism of Flash Devices  </vt:lpstr>
      <vt:lpstr>ParaFS: A Log-Structured File System to Exploit the Internal Parallelism of Flash Devices</vt:lpstr>
      <vt:lpstr>ParaFS: A Log-Structured File System to Exploit the Internal Parallelism of Flash Devices</vt:lpstr>
      <vt:lpstr>ParaFS: A Log-Structured File System to Exploit the Internal Parallelism of Flash Devices</vt:lpstr>
      <vt:lpstr>ParaFS: A Log-Structured File System to Exploit the Internal Parallelism of Flash Devices</vt:lpstr>
      <vt:lpstr>ParaFS: A Log-Structured File System to Exploit the Internal Parallelism of Flash Devices</vt:lpstr>
      <vt:lpstr>File Defragmentation Scheme for  a Log-Structured File System</vt:lpstr>
      <vt:lpstr>File Defragmentation Scheme for   a Log-Structured File System  </vt:lpstr>
      <vt:lpstr>File Defragmentation Scheme for   a Log-Structured File System  </vt:lpstr>
      <vt:lpstr>File Defragmentation Scheme for   a Log-Structured File System  </vt:lpstr>
      <vt:lpstr>File Defragmentation Scheme for   a Log-Structured File System  </vt:lpstr>
      <vt:lpstr>Improving File System Performance of Mobile Storage Systems Using a Decoupled Defragmenter</vt:lpstr>
      <vt:lpstr>Improving File System Performance of Mobile Storage Systems Using a Decoupled Defragmenter</vt:lpstr>
      <vt:lpstr>Improving File System Performance of Mobile Storage Systems Using a Decoupled Defragmenter</vt:lpstr>
      <vt:lpstr>Improving File System Performance of Mobile Storage Systems Using a Decoupled Defragmenter</vt:lpstr>
      <vt:lpstr>Improving File System Performance of Mobile Storage Systems Using a Decoupled Defragmenter</vt:lpstr>
      <vt:lpstr>Improving File System Performance of Mobile Storage Systems Using a Decoupled Defragmenter</vt:lpstr>
      <vt:lpstr>Improving File System Performance of Mobile Storage Systems Using a Decoupled Defragmenter</vt:lpstr>
      <vt:lpstr>Micro-benchmarking Flash Memory File-System Wear leveling and Garbage Collection : a Focus on Initial State Impact</vt:lpstr>
      <vt:lpstr>Micro-benchmarking Flash Memory File-System Wear leveling and Garbage Collection : a Focus on Initial State Impact </vt:lpstr>
      <vt:lpstr>Micro-benchmarking Flash Memory File-System Wear leveling and Garbage Collection : a Focus on Initial State Impact </vt:lpstr>
      <vt:lpstr>Micro-benchmarking Flash Memory File-System Wear leveling and Garbage Collection : a Focus on Initial State Impact </vt:lpstr>
      <vt:lpstr>Micro-benchmarking Flash Memory File-System Wear leveling and Garbage Collection : a Focus on Initial State Impact </vt:lpstr>
      <vt:lpstr>Micro-benchmarking Flash Memory File-System Wear leveling and Garbage Collection : a Focus on Initial State Impact </vt:lpstr>
      <vt:lpstr>Micro-benchmarking Flash Memory File-System Wear leveling and Garbage Collection : a Focus on Initial State Impact </vt:lpstr>
      <vt:lpstr>Micro-benchmarking Flash Memory File-System Wear leveling and Garbage Collection : a Focus on Initial State Impact </vt:lpstr>
      <vt:lpstr>Micro-benchmarking Flash Memory File-System Wear leveling and Garbage Collection : a Focus on Initial State Impact </vt:lpstr>
    </vt:vector>
  </TitlesOfParts>
  <Company>WNLO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Optical Storage: An emerging option for digital long term preservation</dc:title>
  <dc:creator>Xiong</dc:creator>
  <cp:lastModifiedBy>Administrator</cp:lastModifiedBy>
  <cp:revision>1055</cp:revision>
  <dcterms:created xsi:type="dcterms:W3CDTF">2007-06-21T01:14:00Z</dcterms:created>
  <dcterms:modified xsi:type="dcterms:W3CDTF">2018-09-21T06:39:43Z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