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3"/>
    <p:sldId id="284" r:id="rId4"/>
    <p:sldId id="326" r:id="rId5"/>
    <p:sldId id="327" r:id="rId6"/>
    <p:sldId id="328" r:id="rId7"/>
    <p:sldId id="329" r:id="rId8"/>
    <p:sldId id="351" r:id="rId9"/>
    <p:sldId id="352" r:id="rId10"/>
    <p:sldId id="374" r:id="rId11"/>
    <p:sldId id="375" r:id="rId12"/>
    <p:sldId id="376" r:id="rId13"/>
    <p:sldId id="330" r:id="rId14"/>
    <p:sldId id="325" r:id="rId15"/>
    <p:sldId id="324" r:id="rId16"/>
    <p:sldId id="285" r:id="rId17"/>
    <p:sldId id="293" r:id="rId18"/>
    <p:sldId id="294" r:id="rId20"/>
    <p:sldId id="296" r:id="rId21"/>
    <p:sldId id="297" r:id="rId22"/>
    <p:sldId id="286" r:id="rId23"/>
    <p:sldId id="299" r:id="rId24"/>
    <p:sldId id="300" r:id="rId25"/>
    <p:sldId id="301" r:id="rId26"/>
    <p:sldId id="302" r:id="rId27"/>
    <p:sldId id="288" r:id="rId28"/>
    <p:sldId id="304" r:id="rId29"/>
    <p:sldId id="305" r:id="rId30"/>
    <p:sldId id="306" r:id="rId31"/>
    <p:sldId id="308" r:id="rId32"/>
    <p:sldId id="309" r:id="rId33"/>
    <p:sldId id="307" r:id="rId34"/>
    <p:sldId id="397" r:id="rId35"/>
    <p:sldId id="398" r:id="rId36"/>
    <p:sldId id="399" r:id="rId37"/>
  </p:sldIdLst>
  <p:sldSz cx="9144000" cy="6858000" type="screen4x3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FC8"/>
    <a:srgbClr val="2A323E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6" autoAdjust="0"/>
    <p:restoredTop sz="89639" autoAdjust="0"/>
  </p:normalViewPr>
  <p:slideViewPr>
    <p:cSldViewPr snapToGrid="0" showGuides="1">
      <p:cViewPr varScale="1">
        <p:scale>
          <a:sx n="100" d="100"/>
          <a:sy n="100" d="100"/>
        </p:scale>
        <p:origin x="18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275E9-E7EB-40AD-841D-2E367C7574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0DB2-7B4D-495F-BF91-019D99DF09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由于异地更新特性、磨损均衡（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WL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）、垃圾回收（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GC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）等功能，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SSD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必须配置一定的预留空间（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Over-Provisioning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），才能保证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SSD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的吞吐率</a:t>
            </a:r>
            <a:endParaRPr lang="en-US" altLang="zh-CN" sz="1200" b="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中国工程院副院长、中国工程院院士邬贺铨曾举了一个例子，“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为了减少能源运输消耗，将云计算数据中心建在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OREGON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水电站附近，而它每天的耗电量与瑞士日内瓦相当！”</a:t>
            </a:r>
            <a:endParaRPr lang="en-US" altLang="zh-CN" sz="1200" b="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0DB2-7B4D-495F-BF91-019D99DF0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SDF</a:t>
            </a:r>
            <a:r>
              <a:rPr lang="zh-CN" altLang="en-US" dirty="0" smtClean="0"/>
              <a:t>性能评估</a:t>
            </a:r>
            <a:r>
              <a:rPr lang="en-US" altLang="zh-CN" dirty="0" smtClean="0"/>
              <a:t> 1</a:t>
            </a:r>
            <a:r>
              <a:rPr lang="zh-CN" altLang="en-US" dirty="0" smtClean="0"/>
              <a:t>）提供裸设备约</a:t>
            </a:r>
            <a:r>
              <a:rPr lang="en-US" altLang="zh-CN" dirty="0" smtClean="0">
                <a:solidFill>
                  <a:schemeClr val="accent3"/>
                </a:solidFill>
              </a:rPr>
              <a:t>95%</a:t>
            </a:r>
            <a:r>
              <a:rPr lang="zh-CN" altLang="en-US" dirty="0" smtClean="0">
                <a:solidFill>
                  <a:schemeClr val="accent3"/>
                </a:solidFill>
              </a:rPr>
              <a:t>的带宽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2</a:t>
            </a:r>
            <a:r>
              <a:rPr lang="zh-CN" altLang="en-US" dirty="0" smtClean="0"/>
              <a:t>）提供</a:t>
            </a:r>
            <a:r>
              <a:rPr lang="en-US" altLang="zh-CN" dirty="0" smtClean="0">
                <a:solidFill>
                  <a:schemeClr val="accent3"/>
                </a:solidFill>
              </a:rPr>
              <a:t>99%</a:t>
            </a:r>
            <a:r>
              <a:rPr lang="zh-CN" altLang="en-US" dirty="0" smtClean="0">
                <a:solidFill>
                  <a:schemeClr val="accent3"/>
                </a:solidFill>
              </a:rPr>
              <a:t>的容量</a:t>
            </a:r>
            <a:r>
              <a:rPr lang="zh-CN" altLang="en-US" dirty="0" smtClean="0"/>
              <a:t>给用户数据；</a:t>
            </a:r>
            <a:r>
              <a:rPr lang="en-US" altLang="zh-CN" dirty="0" smtClean="0"/>
              <a:t> 3</a:t>
            </a:r>
            <a:r>
              <a:rPr lang="zh-CN" altLang="en-US" dirty="0" smtClean="0"/>
              <a:t>）提高</a:t>
            </a:r>
            <a:r>
              <a:rPr lang="en-US" altLang="zh-CN" dirty="0" smtClean="0">
                <a:solidFill>
                  <a:schemeClr val="accent3"/>
                </a:solidFill>
              </a:rPr>
              <a:t>300%</a:t>
            </a:r>
            <a:r>
              <a:rPr lang="zh-CN" altLang="en-US" dirty="0" smtClean="0">
                <a:solidFill>
                  <a:schemeClr val="accent3"/>
                </a:solidFill>
              </a:rPr>
              <a:t>的</a:t>
            </a:r>
            <a:r>
              <a:rPr lang="en-US" altLang="zh-CN" dirty="0" smtClean="0">
                <a:solidFill>
                  <a:schemeClr val="accent3"/>
                </a:solidFill>
              </a:rPr>
              <a:t>I/O</a:t>
            </a:r>
            <a:r>
              <a:rPr lang="zh-CN" altLang="en-US" dirty="0" smtClean="0">
                <a:solidFill>
                  <a:schemeClr val="accent3"/>
                </a:solidFill>
              </a:rPr>
              <a:t>带宽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4</a:t>
            </a:r>
            <a:r>
              <a:rPr lang="zh-CN" altLang="en-US" dirty="0" smtClean="0"/>
              <a:t>）降低</a:t>
            </a:r>
            <a:r>
              <a:rPr lang="en-US" altLang="zh-CN" dirty="0" smtClean="0">
                <a:solidFill>
                  <a:schemeClr val="accent3"/>
                </a:solidFill>
              </a:rPr>
              <a:t>50%</a:t>
            </a:r>
            <a:r>
              <a:rPr lang="zh-CN" altLang="en-US" dirty="0" smtClean="0"/>
              <a:t>的</a:t>
            </a:r>
            <a:r>
              <a:rPr lang="en-US" altLang="zh-CN" sz="1400" dirty="0" smtClean="0"/>
              <a:t>per-GB</a:t>
            </a:r>
            <a:r>
              <a:rPr lang="zh-CN" altLang="en-US" sz="1400" dirty="0" smtClean="0">
                <a:solidFill>
                  <a:schemeClr val="accent3"/>
                </a:solidFill>
              </a:rPr>
              <a:t>硬件开销</a:t>
            </a:r>
            <a:r>
              <a:rPr lang="zh-CN" altLang="en-US" sz="1400" dirty="0" smtClean="0"/>
              <a:t>；</a:t>
            </a:r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0DB2-7B4D-495F-BF91-019D99DF0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AMF</a:t>
            </a:r>
            <a:r>
              <a:rPr lang="zh-CN" altLang="en-US" dirty="0" smtClean="0"/>
              <a:t>性能评估：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性能提高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）存储寿命提高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需求减少</a:t>
            </a:r>
            <a:r>
              <a:rPr lang="en-US" altLang="zh-CN" dirty="0" smtClean="0"/>
              <a:t>128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LightNVM</a:t>
            </a:r>
            <a:r>
              <a:rPr lang="zh-CN" altLang="en-US" dirty="0" smtClean="0"/>
              <a:t>提供了一种主机端</a:t>
            </a:r>
            <a:r>
              <a:rPr lang="en-US" altLang="zh-CN" dirty="0" smtClean="0"/>
              <a:t>FTL</a:t>
            </a:r>
            <a:r>
              <a:rPr lang="zh-CN" altLang="en-US" dirty="0" smtClean="0"/>
              <a:t>的管理方案，使得用户在使用</a:t>
            </a:r>
            <a:r>
              <a:rPr lang="en-US" altLang="zh-CN" dirty="0" smtClean="0"/>
              <a:t>OCSSD</a:t>
            </a:r>
            <a:r>
              <a:rPr lang="zh-CN" altLang="en-US" dirty="0" smtClean="0"/>
              <a:t>技术时，不用自己部署主机</a:t>
            </a:r>
            <a:r>
              <a:rPr lang="en-US" altLang="zh-CN" dirty="0" smtClean="0"/>
              <a:t>FTL</a:t>
            </a:r>
            <a:r>
              <a:rPr lang="zh-CN" altLang="en-US" dirty="0" smtClean="0"/>
              <a:t>的管理，只需要提供</a:t>
            </a:r>
            <a:r>
              <a:rPr lang="en-US" altLang="zh-CN" dirty="0" smtClean="0"/>
              <a:t>OCSSD</a:t>
            </a:r>
            <a:r>
              <a:rPr lang="zh-CN" altLang="en-US" dirty="0" smtClean="0"/>
              <a:t>的硬件就可以，对研究人员提供了极大的便利，降低了研究成本。极大地促进了</a:t>
            </a:r>
            <a:r>
              <a:rPr lang="en-US" altLang="zh-CN" dirty="0" smtClean="0"/>
              <a:t>OCSSD</a:t>
            </a:r>
            <a:r>
              <a:rPr lang="zh-CN" altLang="en-US" dirty="0" smtClean="0"/>
              <a:t>的研究和发展， 是从概念到技术的转化。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0DB2-7B4D-495F-BF91-019D99DF0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、双重提升指的是：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）有效利用了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内部并行性，性能提高；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）有效利用了</a:t>
            </a:r>
            <a:r>
              <a:rPr lang="en-US" altLang="zh-CN" dirty="0" smtClean="0"/>
              <a:t>LSM-KV</a:t>
            </a:r>
            <a:r>
              <a:rPr lang="zh-CN" altLang="en-US" dirty="0" smtClean="0"/>
              <a:t>的专业知识，便于进行更高效的调度和优化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Log-Structure Merge Tree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append-only</a:t>
            </a:r>
            <a:r>
              <a:rPr lang="zh-CN" altLang="en-US" dirty="0" smtClean="0"/>
              <a:t>方式写，与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的异地更新写，不谋而合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LOCS</a:t>
            </a:r>
            <a:r>
              <a:rPr lang="zh-CN" altLang="en-US" dirty="0" smtClean="0"/>
              <a:t>性能：存储系统吞吐率提高</a:t>
            </a:r>
            <a:r>
              <a:rPr lang="en-US" altLang="zh-CN" dirty="0" smtClean="0"/>
              <a:t>400%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DIDACache</a:t>
            </a:r>
            <a:r>
              <a:rPr lang="zh-CN" altLang="en-US" dirty="0" smtClean="0"/>
              <a:t>性能：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）提高</a:t>
            </a:r>
            <a:r>
              <a:rPr lang="en-US" altLang="zh-CN" dirty="0" smtClean="0"/>
              <a:t>35.5%</a:t>
            </a:r>
            <a:r>
              <a:rPr lang="zh-CN" altLang="en-US" dirty="0" smtClean="0"/>
              <a:t>的带宽，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）降低</a:t>
            </a:r>
            <a:r>
              <a:rPr lang="en-US" altLang="zh-CN" dirty="0" smtClean="0"/>
              <a:t>23.5</a:t>
            </a:r>
            <a:r>
              <a:rPr lang="zh-CN" altLang="en-US" dirty="0" smtClean="0"/>
              <a:t>的延迟；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）减少</a:t>
            </a:r>
            <a:r>
              <a:rPr lang="en-US" altLang="zh-CN" dirty="0" smtClean="0"/>
              <a:t>28%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erase</a:t>
            </a:r>
            <a:r>
              <a:rPr lang="zh-CN" altLang="en-US" dirty="0" smtClean="0"/>
              <a:t>操作；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FlashKV</a:t>
            </a:r>
            <a:r>
              <a:rPr lang="zh-CN" altLang="en-US" dirty="0" smtClean="0"/>
              <a:t>提高</a:t>
            </a:r>
            <a:r>
              <a:rPr lang="en-US" altLang="zh-CN" dirty="0" smtClean="0"/>
              <a:t>1.5-4.5</a:t>
            </a:r>
            <a:r>
              <a:rPr lang="zh-CN" altLang="en-US" dirty="0" smtClean="0"/>
              <a:t>倍的系统性能，在高写负载情况下能够减少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的写流量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0DB2-7B4D-495F-BF91-019D99DF0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 虚拟化技术要求性能隔离，</a:t>
            </a:r>
            <a:r>
              <a:rPr lang="en-US" altLang="zh-CN" dirty="0" smtClean="0"/>
              <a:t>WL</a:t>
            </a:r>
            <a:r>
              <a:rPr lang="zh-CN" altLang="en-US" dirty="0" smtClean="0"/>
              <a:t>技术要求损耗均衡</a:t>
            </a:r>
            <a:r>
              <a:rPr lang="en-US" altLang="zh-CN" dirty="0" smtClean="0"/>
              <a:t>/</a:t>
            </a:r>
            <a:r>
              <a:rPr lang="zh-CN" altLang="en-US" dirty="0" smtClean="0"/>
              <a:t>平均分布，二者之间必然产生矛盾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、不同的</a:t>
            </a:r>
            <a:r>
              <a:rPr lang="en-US" altLang="zh-CN" dirty="0" smtClean="0"/>
              <a:t>VSSD</a:t>
            </a:r>
            <a:r>
              <a:rPr lang="zh-CN" altLang="en-US" dirty="0" smtClean="0"/>
              <a:t>负载不同，磨损程度也不一样，使得物理</a:t>
            </a:r>
            <a:r>
              <a:rPr lang="en-US" altLang="zh-CN" dirty="0" smtClean="0"/>
              <a:t>SSD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WL</a:t>
            </a:r>
            <a:r>
              <a:rPr lang="zh-CN" altLang="en-US" dirty="0" smtClean="0"/>
              <a:t>策略更加复杂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FlashBlox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）获得</a:t>
            </a:r>
            <a:r>
              <a:rPr lang="en-US" altLang="zh-CN" dirty="0" smtClean="0"/>
              <a:t>1.6x</a:t>
            </a:r>
            <a:r>
              <a:rPr lang="zh-CN" altLang="en-US" dirty="0" smtClean="0"/>
              <a:t>吞吐率；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）延迟降低</a:t>
            </a:r>
            <a:r>
              <a:rPr lang="en-US" altLang="zh-CN" dirty="0" smtClean="0"/>
              <a:t>3.1x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）达到理想寿命的</a:t>
            </a:r>
            <a:r>
              <a:rPr lang="en-US" altLang="zh-CN" dirty="0" smtClean="0"/>
              <a:t>95%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0DB2-7B4D-495F-BF91-019D99DF0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671446" y="1941156"/>
            <a:ext cx="7757354" cy="1201560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27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288275" y="3282656"/>
            <a:ext cx="4581518" cy="384555"/>
          </a:xfrm>
          <a:prstGeom prst="roundRect">
            <a:avLst>
              <a:gd name="adj" fmla="val 50000"/>
            </a:avLst>
          </a:prstGeom>
          <a:solidFill>
            <a:srgbClr val="ADB6C7"/>
          </a:solidFill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grpSp>
        <p:nvGrpSpPr>
          <p:cNvPr id="54" name="组合 53"/>
          <p:cNvGrpSpPr/>
          <p:nvPr/>
        </p:nvGrpSpPr>
        <p:grpSpPr>
          <a:xfrm>
            <a:off x="3204240" y="-12700"/>
            <a:ext cx="2606010" cy="1429002"/>
            <a:chOff x="3204240" y="276224"/>
            <a:chExt cx="2606010" cy="1429002"/>
          </a:xfrm>
        </p:grpSpPr>
        <p:sp>
          <p:nvSpPr>
            <p:cNvPr id="33" name="椭圆 32"/>
            <p:cNvSpPr/>
            <p:nvPr/>
          </p:nvSpPr>
          <p:spPr>
            <a:xfrm>
              <a:off x="3204240" y="1053778"/>
              <a:ext cx="651448" cy="651448"/>
            </a:xfrm>
            <a:prstGeom prst="ellipse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04240" y="276224"/>
              <a:ext cx="651448" cy="1103278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55761" y="1053778"/>
              <a:ext cx="651448" cy="651448"/>
            </a:xfrm>
            <a:prstGeom prst="ellipse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855761" y="276224"/>
              <a:ext cx="651448" cy="1103278"/>
            </a:xfrm>
            <a:prstGeom prst="rect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507281" y="1053778"/>
              <a:ext cx="651448" cy="651448"/>
            </a:xfrm>
            <a:prstGeom prst="ellipse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507281" y="276224"/>
              <a:ext cx="651448" cy="1103277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8802" y="1053778"/>
              <a:ext cx="651448" cy="651448"/>
            </a:xfrm>
            <a:prstGeom prst="ellipse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58802" y="276224"/>
              <a:ext cx="651448" cy="1103278"/>
            </a:xfrm>
            <a:prstGeom prst="rect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6677031"/>
            <a:ext cx="9144000" cy="193675"/>
            <a:chOff x="0" y="6741384"/>
            <a:chExt cx="12180336" cy="144000"/>
          </a:xfrm>
        </p:grpSpPr>
        <p:sp>
          <p:nvSpPr>
            <p:cNvPr id="49" name="矩形 48"/>
            <p:cNvSpPr/>
            <p:nvPr/>
          </p:nvSpPr>
          <p:spPr>
            <a:xfrm>
              <a:off x="0" y="6741384"/>
              <a:ext cx="3060000" cy="144000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048112" y="6741384"/>
              <a:ext cx="3036000" cy="144000"/>
            </a:xfrm>
            <a:prstGeom prst="rect">
              <a:avLst/>
            </a:prstGeom>
            <a:solidFill>
              <a:srgbClr val="087A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072224" y="6741384"/>
              <a:ext cx="3060000" cy="144000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120336" y="6741384"/>
              <a:ext cx="3060000" cy="144000"/>
            </a:xfrm>
            <a:prstGeom prst="rect">
              <a:avLst/>
            </a:prstGeom>
            <a:solidFill>
              <a:srgbClr val="2A323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71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350" b="0"/>
            </a:lvl2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7"/>
            <a:ext cx="5995988" cy="1235075"/>
          </a:xfrm>
        </p:spPr>
        <p:txBody>
          <a:bodyPr anchor="b">
            <a:normAutofit/>
          </a:bodyPr>
          <a:lstStyle>
            <a:lvl1pPr algn="ctr">
              <a:defRPr sz="24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3" y="3400425"/>
            <a:ext cx="3067663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35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4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144000" cy="6870700"/>
            <a:chOff x="0" y="0"/>
            <a:chExt cx="9144000" cy="68707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6677025"/>
              <a:ext cx="9144000" cy="193675"/>
              <a:chOff x="0" y="6741384"/>
              <a:chExt cx="12180336" cy="144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6741384"/>
                <a:ext cx="3060000" cy="144000"/>
              </a:xfrm>
              <a:prstGeom prst="rect">
                <a:avLst/>
              </a:prstGeom>
              <a:solidFill>
                <a:srgbClr val="ADB6C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SimSun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048112" y="6741384"/>
                <a:ext cx="3036000" cy="144000"/>
              </a:xfrm>
              <a:prstGeom prst="rect">
                <a:avLst/>
              </a:prstGeom>
              <a:solidFill>
                <a:srgbClr val="087A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72224" y="6741384"/>
                <a:ext cx="3060000" cy="144000"/>
              </a:xfrm>
              <a:prstGeom prst="rect">
                <a:avLst/>
              </a:prstGeom>
              <a:solidFill>
                <a:srgbClr val="CBD1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SimSun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120336" y="6741384"/>
                <a:ext cx="3060000" cy="144000"/>
              </a:xfrm>
              <a:prstGeom prst="rect">
                <a:avLst/>
              </a:prstGeom>
              <a:solidFill>
                <a:srgbClr val="2A323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SimSun" panose="02010600030101010101" pitchFamily="2" charset="-122"/>
                </a:endParaRPr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516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516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516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2" y="1121434"/>
            <a:ext cx="8115301" cy="531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5301" y="166056"/>
            <a:ext cx="8115302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513715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145" indent="-271145" algn="just" defTabSz="513715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lang="zh-CN" altLang="en-US" sz="18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145" indent="-271145" algn="just" defTabSz="513715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35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62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697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14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800" dirty="0" smtClean="0"/>
              <a:t>ISC + Open-Channel SSD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8275" y="3282656"/>
            <a:ext cx="4581518" cy="564725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600" b="1" dirty="0">
                <a:latin typeface="+mj-ea"/>
                <a:ea typeface="+mj-ea"/>
              </a:rPr>
              <a:t>BAI Shuhan</a:t>
            </a:r>
            <a:endParaRPr lang="en-US" altLang="zh-CN" sz="1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LightNVM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660400"/>
            <a:ext cx="8199120" cy="1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LightNVM 子系统(</a:t>
            </a:r>
            <a:r>
              <a:rPr lang="en-US" altLang="zh-CN" sz="1600" b="0" dirty="0">
                <a:latin typeface="+mj-ea"/>
                <a:ea typeface="+mj-ea"/>
              </a:rPr>
              <a:t>2</a:t>
            </a:r>
            <a:r>
              <a:rPr lang="zh-CN" altLang="en-US" sz="1600" b="0" dirty="0">
                <a:latin typeface="+mj-ea"/>
                <a:ea typeface="+mj-ea"/>
              </a:rPr>
              <a:t>)对应到具体的物理设备，为每个设备创建一个实例。其实例在 PPA I/O 接口支持的块设备的基础上初始化。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实例使内核能够通过内部 nvm_dev 数据结构和 sysfs 等来暴露设备的几何结构信息。</a:t>
            </a:r>
            <a:endParaRPr lang="zh-CN" altLang="en-US" sz="1600" b="0" dirty="0">
              <a:latin typeface="+mj-ea"/>
              <a:ea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95300" y="1829435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使用 blk-mq设备驱动程序专用的 I/O 接口公开 vector IO 接口，使得应用程序能够通过设备驱动程序有效地下发 vector I/O。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（PPA接口＋向上层暴露设备几何＋vector IO）</a:t>
            </a:r>
            <a:endParaRPr lang="zh-CN" altLang="en-US" sz="1600" b="0" dirty="0">
              <a:latin typeface="+mj-ea"/>
              <a:ea typeface="+mj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82149" y="3384226"/>
            <a:ext cx="4741894" cy="3100625"/>
            <a:chOff x="4031652" y="3347378"/>
            <a:chExt cx="4741894" cy="31006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31652" y="3347378"/>
              <a:ext cx="4741894" cy="2772501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112503" y="6075593"/>
              <a:ext cx="2580192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 err="1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LightNVM</a:t>
              </a:r>
              <a:r>
                <a:rPr lang="zh-CN" altLang="en-US" sz="14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架构</a:t>
              </a:r>
              <a:endParaRPr lang="zh-CN" altLang="en-US" sz="1400" dirty="0" smtClean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LightNVM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565785"/>
            <a:ext cx="8199120" cy="15970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物理块设备（pblk）</a:t>
            </a:r>
            <a:r>
              <a:rPr lang="en-US" altLang="zh-CN" sz="1600" b="0" dirty="0">
                <a:latin typeface="+mj-ea"/>
                <a:ea typeface="+mj-ea"/>
              </a:rPr>
              <a:t>(3)</a:t>
            </a:r>
            <a:r>
              <a:rPr lang="zh-CN" altLang="en-US" sz="1600" b="0" dirty="0">
                <a:latin typeface="+mj-ea"/>
                <a:ea typeface="+mj-ea"/>
              </a:rPr>
              <a:t>为上层的 target 抽象实现了完全关联的基于主机的 FTL 功能，为上层暴露出了传统块设备的 I/O 接口。</a:t>
            </a:r>
            <a:endParaRPr lang="zh-CN" altLang="en-US" sz="1600" b="0" dirty="0">
              <a:latin typeface="+mj-ea"/>
              <a:ea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95300" y="1021080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target 抽象是物理存储设备在上层的逻辑抽象，彼此间独立，由 LightNVM 子系统划分与管理。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target 抽象使内核空间模块或用户空间应用程序能够通过高级 I/O 接口（如 pblk 提供的 Block I/O 接口的标准接口或由自定义 target 提供的为应用程序定制的接口）来进行访问。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1600" b="0" dirty="0">
              <a:latin typeface="+mj-ea"/>
              <a:ea typeface="+mj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82149" y="3384226"/>
            <a:ext cx="4741894" cy="3100625"/>
            <a:chOff x="4031652" y="3347378"/>
            <a:chExt cx="4741894" cy="31006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31652" y="3347378"/>
              <a:ext cx="4741894" cy="2772501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112503" y="6075593"/>
              <a:ext cx="2580192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 err="1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LightNVM</a:t>
              </a:r>
              <a:r>
                <a:rPr lang="zh-CN" altLang="en-US" sz="14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架构</a:t>
              </a:r>
              <a:endParaRPr lang="zh-CN" altLang="en-US" sz="1400" dirty="0" smtClean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/>
        </p:nvSpPr>
        <p:spPr>
          <a:xfrm>
            <a:off x="472440" y="2560955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（PPA接口＋向上层暴露设备几何＋vector IO＋FTL）</a:t>
            </a:r>
            <a:endParaRPr lang="zh-CN" altLang="en-US" sz="1600" b="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INSIDER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660400"/>
            <a:ext cx="8199120" cy="1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使用FPGA作计算单元，不再使用嵌入式ARM处理器或ASIC，兼顾性能和灵活性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多app slot，多功能，硬件隔离</a:t>
            </a:r>
            <a:endParaRPr lang="zh-CN" altLang="en-US" sz="1600" b="0" dirty="0">
              <a:latin typeface="+mj-ea"/>
              <a:ea typeface="+mj-ea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3604895"/>
            <a:ext cx="8244205" cy="223583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517525" y="1635125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主机端：虚拟文件抽象 → 无需设计定制API → 编程难度降低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控制单元与数据单元隔离 → 设备端计算单元（即加速器）仅负责计算任务 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→ 用户代码无需获取实现操作所需的元数据并保持其一致性 → 编程难度降低</a:t>
            </a:r>
            <a:endParaRPr lang="zh-CN" altLang="en-US" sz="1600" b="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72679" y="2861938"/>
            <a:ext cx="3121087" cy="542261"/>
          </a:xfrm>
          <a:solidFill>
            <a:srgbClr val="097FC8"/>
          </a:solidFill>
          <a:ln>
            <a:solidFill>
              <a:srgbClr val="097FC8"/>
            </a:solidFill>
          </a:ln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OCSSD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2054762" y="2631056"/>
            <a:ext cx="1017917" cy="1017917"/>
          </a:xfrm>
          <a:prstGeom prst="diamond">
            <a:avLst/>
          </a:prstGeom>
          <a:solidFill>
            <a:srgbClr val="09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72679" y="2861938"/>
            <a:ext cx="3121087" cy="542261"/>
          </a:xfrm>
          <a:solidFill>
            <a:srgbClr val="097FC8"/>
          </a:solidFill>
          <a:ln>
            <a:solidFill>
              <a:srgbClr val="097FC8"/>
            </a:solidFill>
          </a:ln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SSD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面临的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问题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2054762" y="2631056"/>
            <a:ext cx="1017917" cy="1017917"/>
          </a:xfrm>
          <a:prstGeom prst="diamond">
            <a:avLst/>
          </a:prstGeom>
          <a:solidFill>
            <a:srgbClr val="09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en-US" altLang="zh-CN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.1.1 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SSD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3" y="1121434"/>
            <a:ext cx="3906976" cy="5311982"/>
          </a:xfrm>
        </p:spPr>
        <p:txBody>
          <a:bodyPr>
            <a:normAutofit/>
          </a:bodyPr>
          <a:lstStyle/>
          <a:p>
            <a:r>
              <a:rPr lang="zh-CN" altLang="en-US" sz="1600" b="0" dirty="0" smtClean="0">
                <a:latin typeface="+mj-ea"/>
                <a:ea typeface="+mj-ea"/>
              </a:rPr>
              <a:t>由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控制器</a:t>
            </a:r>
            <a:r>
              <a:rPr lang="zh-CN" altLang="en-US" sz="1600" b="0" dirty="0" smtClean="0">
                <a:latin typeface="+mj-ea"/>
                <a:ea typeface="+mj-ea"/>
              </a:rPr>
              <a:t>和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介质</a:t>
            </a:r>
            <a:r>
              <a:rPr lang="zh-CN" altLang="en-US" sz="1600" b="0" dirty="0" smtClean="0">
                <a:latin typeface="+mj-ea"/>
                <a:ea typeface="+mj-ea"/>
              </a:rPr>
              <a:t>两部分组成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 smtClean="0">
                <a:latin typeface="+mj-ea"/>
                <a:ea typeface="+mj-ea"/>
              </a:rPr>
              <a:t>控制器中封装了</a:t>
            </a: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FTL</a:t>
            </a:r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（包括地址映射、磨损均衡、垃圾回收等）</a:t>
            </a:r>
            <a:r>
              <a:rPr lang="zh-CN" altLang="en-US" sz="1600" b="0" dirty="0" smtClean="0">
                <a:solidFill>
                  <a:srgbClr val="FFC000"/>
                </a:solidFill>
                <a:latin typeface="+mj-ea"/>
                <a:ea typeface="+mj-ea"/>
              </a:rPr>
              <a:t>、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介质错误处理</a:t>
            </a:r>
            <a:r>
              <a:rPr lang="zh-CN" altLang="en-US" sz="1600" b="0" dirty="0" smtClean="0">
                <a:solidFill>
                  <a:srgbClr val="FFC000"/>
                </a:solidFill>
                <a:latin typeface="+mj-ea"/>
                <a:ea typeface="+mj-ea"/>
              </a:rPr>
              <a:t>、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持久性管理</a:t>
            </a:r>
            <a:r>
              <a:rPr lang="zh-CN" altLang="en-US" sz="1600" b="0" dirty="0" smtClean="0">
                <a:latin typeface="+mj-ea"/>
                <a:ea typeface="+mj-ea"/>
              </a:rPr>
              <a:t>等功能模块，管理介质中的数据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 smtClean="0">
                <a:latin typeface="+mj-ea"/>
                <a:ea typeface="+mj-ea"/>
              </a:rPr>
              <a:t>主流介质是</a:t>
            </a: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NAND Flash</a:t>
            </a:r>
            <a:endParaRPr lang="en-US" altLang="zh-CN" sz="1600" b="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b="0" dirty="0" smtClean="0">
                <a:latin typeface="+mj-ea"/>
                <a:ea typeface="+mj-ea"/>
              </a:rPr>
              <a:t>SSD</a:t>
            </a:r>
            <a:r>
              <a:rPr lang="zh-CN" altLang="en-US" sz="1600" b="0" dirty="0" smtClean="0">
                <a:latin typeface="+mj-ea"/>
                <a:ea typeface="+mj-ea"/>
              </a:rPr>
              <a:t>的设计是一种对底层介质的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抽象</a:t>
            </a:r>
            <a:r>
              <a:rPr lang="zh-CN" altLang="en-US" sz="1600" b="0" dirty="0" smtClean="0">
                <a:latin typeface="+mj-ea"/>
                <a:ea typeface="+mj-ea"/>
              </a:rPr>
              <a:t>，使其兼容传统的存储体系和</a:t>
            </a:r>
            <a:r>
              <a:rPr lang="en-US" altLang="zh-CN" sz="1600" b="0" dirty="0" smtClean="0">
                <a:latin typeface="+mj-ea"/>
                <a:ea typeface="+mj-ea"/>
              </a:rPr>
              <a:t>I/O</a:t>
            </a:r>
            <a:r>
              <a:rPr lang="zh-CN" altLang="en-US" sz="1600" b="0" dirty="0" smtClean="0">
                <a:latin typeface="+mj-ea"/>
                <a:ea typeface="+mj-ea"/>
              </a:rPr>
              <a:t>接口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endParaRPr lang="zh-CN" altLang="en-US" sz="1600" b="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0108" y="1121434"/>
            <a:ext cx="4593892" cy="45661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5300" y="4379976"/>
            <a:ext cx="350977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SSD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整体上是一种硬盘式的设计</a:t>
            </a:r>
            <a:endParaRPr lang="zh-CN" altLang="en-US" sz="1600" dirty="0" smtClean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空间 利用率不足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3" y="1121434"/>
            <a:ext cx="5143946" cy="5311982"/>
          </a:xfrm>
        </p:spPr>
        <p:txBody>
          <a:bodyPr>
            <a:normAutofit/>
          </a:bodyPr>
          <a:lstStyle/>
          <a:p>
            <a:r>
              <a:rPr lang="zh-CN" altLang="en-US" sz="1600" b="0" dirty="0" smtClean="0">
                <a:latin typeface="+mj-ea"/>
                <a:ea typeface="+mj-ea"/>
              </a:rPr>
              <a:t>商用</a:t>
            </a:r>
            <a:r>
              <a:rPr lang="en-US" altLang="zh-CN" sz="1600" b="0" dirty="0" smtClean="0">
                <a:latin typeface="+mj-ea"/>
                <a:ea typeface="+mj-ea"/>
              </a:rPr>
              <a:t>SSD</a:t>
            </a:r>
            <a:r>
              <a:rPr lang="zh-CN" altLang="en-US" sz="1600" b="0" dirty="0" smtClean="0">
                <a:latin typeface="+mj-ea"/>
                <a:ea typeface="+mj-ea"/>
              </a:rPr>
              <a:t>中</a:t>
            </a:r>
            <a:r>
              <a:rPr lang="en-US" altLang="zh-CN" sz="1600" b="0" dirty="0" smtClean="0">
                <a:latin typeface="+mj-ea"/>
                <a:ea typeface="+mj-ea"/>
              </a:rPr>
              <a:t>Over-Provisioning</a:t>
            </a:r>
            <a:r>
              <a:rPr lang="zh-CN" altLang="en-US" sz="1600" b="0" dirty="0" smtClean="0">
                <a:latin typeface="+mj-ea"/>
                <a:ea typeface="+mj-ea"/>
              </a:rPr>
              <a:t>配置比率一般设置为</a:t>
            </a:r>
            <a:r>
              <a:rPr lang="en-US" altLang="zh-CN" sz="1600" b="0" dirty="0" smtClean="0">
                <a:latin typeface="+mj-ea"/>
                <a:ea typeface="+mj-ea"/>
              </a:rPr>
              <a:t>25%</a:t>
            </a:r>
            <a:r>
              <a:rPr lang="zh-CN" altLang="en-US" sz="1600" b="0" dirty="0" smtClean="0">
                <a:latin typeface="+mj-ea"/>
                <a:ea typeface="+mj-ea"/>
              </a:rPr>
              <a:t>，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意味着用户实际使用的空间只有</a:t>
            </a: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~70%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商用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SSD</a:t>
            </a:r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的实际性能比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NAND Flash</a:t>
            </a:r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介质要低很多，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写性能只有</a:t>
            </a: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~50%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在大规模数据中心中，这种资源利用不足还会带来更严重的影响（百度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3000,000</a:t>
            </a:r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块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SSD</a:t>
            </a:r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）：</a:t>
            </a:r>
            <a:endParaRPr lang="en-US" altLang="zh-CN" sz="1600" b="0" dirty="0" smtClean="0">
              <a:solidFill>
                <a:srgbClr val="097FC8"/>
              </a:solidFill>
              <a:latin typeface="+mj-ea"/>
              <a:ea typeface="+mj-ea"/>
            </a:endParaRPr>
          </a:p>
          <a:p>
            <a:pPr marL="514350" lvl="2" indent="0">
              <a:buNone/>
            </a:pPr>
            <a:r>
              <a:rPr lang="en-US" altLang="zh-CN" sz="1400" dirty="0" smtClean="0">
                <a:solidFill>
                  <a:srgbClr val="097FC8"/>
                </a:solidFill>
                <a:latin typeface="+mj-ea"/>
                <a:ea typeface="+mj-ea"/>
              </a:rPr>
              <a:t>1</a:t>
            </a:r>
            <a:r>
              <a:rPr lang="zh-CN" altLang="en-US" sz="1400" dirty="0" smtClean="0">
                <a:solidFill>
                  <a:srgbClr val="097FC8"/>
                </a:solidFill>
                <a:latin typeface="+mj-ea"/>
                <a:ea typeface="+mj-ea"/>
              </a:rPr>
              <a:t>）随着性能和容量需求增长，需要更多的</a:t>
            </a:r>
            <a:r>
              <a:rPr lang="en-US" altLang="zh-CN" sz="1400" dirty="0" smtClean="0">
                <a:solidFill>
                  <a:srgbClr val="097FC8"/>
                </a:solidFill>
                <a:latin typeface="+mj-ea"/>
                <a:ea typeface="+mj-ea"/>
              </a:rPr>
              <a:t>SSD</a:t>
            </a:r>
            <a:r>
              <a:rPr lang="zh-CN" altLang="en-US" sz="1400" dirty="0" smtClean="0">
                <a:solidFill>
                  <a:srgbClr val="097FC8"/>
                </a:solidFill>
                <a:latin typeface="+mj-ea"/>
                <a:ea typeface="+mj-ea"/>
              </a:rPr>
              <a:t>，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成本</a:t>
            </a:r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↑</a:t>
            </a:r>
            <a:endParaRPr lang="en-US" altLang="zh-CN" sz="1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514350" lvl="2" indent="0">
              <a:buNone/>
            </a:pPr>
            <a:r>
              <a:rPr lang="en-US" altLang="zh-CN" sz="1400" b="0" dirty="0" smtClean="0">
                <a:solidFill>
                  <a:srgbClr val="097FC8"/>
                </a:solidFill>
                <a:latin typeface="+mj-ea"/>
                <a:ea typeface="+mj-ea"/>
              </a:rPr>
              <a:t>2</a:t>
            </a:r>
            <a:r>
              <a:rPr lang="zh-CN" altLang="en-US" sz="1400" b="0" dirty="0" smtClean="0">
                <a:solidFill>
                  <a:srgbClr val="097FC8"/>
                </a:solidFill>
                <a:latin typeface="+mj-ea"/>
                <a:ea typeface="+mj-ea"/>
              </a:rPr>
              <a:t>）更多的硬件导致更高的</a:t>
            </a:r>
            <a:r>
              <a:rPr lang="zh-CN" altLang="en-US" sz="1400" b="0" dirty="0" smtClean="0">
                <a:solidFill>
                  <a:srgbClr val="FF0000"/>
                </a:solidFill>
                <a:latin typeface="+mj-ea"/>
                <a:ea typeface="+mj-ea"/>
              </a:rPr>
              <a:t>能耗</a:t>
            </a:r>
            <a:r>
              <a:rPr lang="zh-CN" altLang="en-US" sz="1400" dirty="0" smtClean="0">
                <a:solidFill>
                  <a:srgbClr val="FF0000"/>
                </a:solidFill>
                <a:latin typeface="+mj-ea"/>
              </a:rPr>
              <a:t>↑</a:t>
            </a:r>
            <a:endParaRPr lang="en-US" altLang="zh-CN" sz="1400" dirty="0" smtClean="0">
              <a:solidFill>
                <a:srgbClr val="FF0000"/>
              </a:solidFill>
              <a:latin typeface="+mj-ea"/>
            </a:endParaRPr>
          </a:p>
          <a:p>
            <a:pPr marL="514350" lvl="2" indent="0">
              <a:buNone/>
            </a:pPr>
            <a:r>
              <a:rPr lang="en-US" altLang="zh-CN" sz="1400" b="0" dirty="0" smtClean="0">
                <a:solidFill>
                  <a:srgbClr val="097FC8"/>
                </a:solidFill>
                <a:latin typeface="+mj-ea"/>
                <a:ea typeface="+mj-ea"/>
              </a:rPr>
              <a:t>3</a:t>
            </a:r>
            <a:r>
              <a:rPr lang="zh-CN" altLang="en-US" sz="1400" b="0" dirty="0" smtClean="0">
                <a:solidFill>
                  <a:srgbClr val="097FC8"/>
                </a:solidFill>
                <a:latin typeface="+mj-ea"/>
                <a:ea typeface="+mj-ea"/>
              </a:rPr>
              <a:t>）物理空间需求（</a:t>
            </a:r>
            <a:r>
              <a:rPr lang="zh-CN" altLang="en-US" sz="1400" b="0" dirty="0" smtClean="0">
                <a:solidFill>
                  <a:srgbClr val="FF0000"/>
                </a:solidFill>
                <a:latin typeface="+mj-ea"/>
                <a:ea typeface="+mj-ea"/>
              </a:rPr>
              <a:t>占地面积</a:t>
            </a:r>
            <a:r>
              <a:rPr lang="zh-CN" altLang="en-US" sz="1400" b="0" dirty="0" smtClean="0">
                <a:solidFill>
                  <a:srgbClr val="097FC8"/>
                </a:solidFill>
                <a:latin typeface="+mj-ea"/>
                <a:ea typeface="+mj-ea"/>
              </a:rPr>
              <a:t>）</a:t>
            </a:r>
            <a:r>
              <a:rPr lang="zh-CN" altLang="en-US" sz="1400" dirty="0" smtClean="0">
                <a:solidFill>
                  <a:srgbClr val="097FC8"/>
                </a:solidFill>
                <a:latin typeface="+mj-ea"/>
              </a:rPr>
              <a:t>↑</a:t>
            </a:r>
            <a:endParaRPr lang="en-US" altLang="zh-CN" sz="1400" dirty="0" smtClean="0">
              <a:solidFill>
                <a:srgbClr val="097FC8"/>
              </a:solidFill>
              <a:latin typeface="+mj-ea"/>
            </a:endParaRPr>
          </a:p>
          <a:p>
            <a:pPr marL="514350" lvl="2" indent="0">
              <a:buNone/>
            </a:pPr>
            <a:r>
              <a:rPr lang="en-US" altLang="zh-CN" sz="1400" dirty="0">
                <a:solidFill>
                  <a:srgbClr val="097FC8"/>
                </a:solidFill>
                <a:latin typeface="+mj-ea"/>
                <a:ea typeface="+mj-ea"/>
              </a:rPr>
              <a:t>4</a:t>
            </a:r>
            <a:r>
              <a:rPr lang="zh-CN" altLang="en-US" sz="1400" dirty="0">
                <a:solidFill>
                  <a:srgbClr val="097FC8"/>
                </a:solidFill>
                <a:latin typeface="+mj-ea"/>
                <a:ea typeface="+mj-ea"/>
              </a:rPr>
              <a:t>）相应</a:t>
            </a:r>
            <a:r>
              <a:rPr lang="zh-CN" altLang="en-US" sz="1400" dirty="0" smtClean="0">
                <a:solidFill>
                  <a:srgbClr val="097FC8"/>
                </a:solidFill>
                <a:latin typeface="+mj-ea"/>
                <a:ea typeface="+mj-ea"/>
              </a:rPr>
              <a:t>的</a:t>
            </a:r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管理</a:t>
            </a:r>
            <a:r>
              <a:rPr lang="zh-CN" altLang="en-US" sz="1400" dirty="0" smtClean="0">
                <a:solidFill>
                  <a:srgbClr val="097FC8"/>
                </a:solidFill>
                <a:latin typeface="+mj-ea"/>
                <a:ea typeface="+mj-ea"/>
              </a:rPr>
              <a:t>和</a:t>
            </a:r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维护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成本↑</a:t>
            </a:r>
            <a:endParaRPr lang="zh-CN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5301" y="4419420"/>
            <a:ext cx="6972566" cy="1943473"/>
            <a:chOff x="495300" y="3648217"/>
            <a:chExt cx="6261136" cy="17451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5301" y="3991190"/>
              <a:ext cx="6261135" cy="140220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95300" y="3648217"/>
              <a:ext cx="6261136" cy="329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三款商用</a:t>
              </a:r>
              <a:r>
                <a:rPr lang="en-US" altLang="zh-CN" sz="12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SSD</a:t>
              </a:r>
              <a:r>
                <a:rPr lang="zh-CN" altLang="en-US" sz="12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性能与</a:t>
              </a:r>
              <a:r>
                <a:rPr lang="en-US" altLang="zh-CN" sz="12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NAND Flash</a:t>
              </a:r>
              <a:r>
                <a:rPr lang="zh-CN" altLang="en-US" sz="12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性能测试对比</a:t>
              </a:r>
              <a:endParaRPr lang="zh-CN" altLang="en-US" sz="1200" dirty="0" smtClean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856" y="1233037"/>
            <a:ext cx="2888480" cy="19411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2.1.3 I/O</a:t>
            </a:r>
            <a:r>
              <a:rPr lang="zh-CN" altLang="en-US" dirty="0" smtClean="0"/>
              <a:t>延迟不可预测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尾延迟问题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3" y="1121434"/>
            <a:ext cx="4791791" cy="5311982"/>
          </a:xfrm>
        </p:spPr>
        <p:txBody>
          <a:bodyPr/>
          <a:lstStyle/>
          <a:p>
            <a:r>
              <a:rPr lang="en-US" altLang="zh-CN" b="0" dirty="0" smtClean="0">
                <a:latin typeface="+mj-ea"/>
                <a:ea typeface="+mj-ea"/>
              </a:rPr>
              <a:t>I/O</a:t>
            </a:r>
            <a:r>
              <a:rPr lang="zh-CN" altLang="en-US" b="0" dirty="0" smtClean="0">
                <a:latin typeface="+mj-ea"/>
                <a:ea typeface="+mj-ea"/>
              </a:rPr>
              <a:t>延迟不可预测问题</a:t>
            </a:r>
            <a:endParaRPr lang="en-US" altLang="zh-CN" b="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+mj-ea"/>
                <a:ea typeface="+mj-ea"/>
              </a:rPr>
              <a:t>    </a:t>
            </a:r>
            <a:r>
              <a:rPr lang="zh-CN" altLang="en-US" sz="1600" b="0" dirty="0" smtClean="0">
                <a:latin typeface="+mj-ea"/>
                <a:ea typeface="+mj-ea"/>
              </a:rPr>
              <a:t>主机端发起的读写请求可能与</a:t>
            </a:r>
            <a:r>
              <a:rPr lang="en-US" altLang="zh-CN" sz="1600" b="0" dirty="0" smtClean="0">
                <a:latin typeface="+mj-ea"/>
                <a:ea typeface="+mj-ea"/>
              </a:rPr>
              <a:t>SSD</a:t>
            </a:r>
            <a:r>
              <a:rPr lang="zh-CN" altLang="en-US" sz="1600" b="0" dirty="0" smtClean="0">
                <a:latin typeface="+mj-ea"/>
                <a:ea typeface="+mj-ea"/>
              </a:rPr>
              <a:t>控制器的</a:t>
            </a:r>
            <a:r>
              <a:rPr lang="en-US" altLang="zh-CN" sz="1600" b="0" dirty="0" smtClean="0">
                <a:latin typeface="+mj-ea"/>
                <a:ea typeface="+mj-ea"/>
              </a:rPr>
              <a:t>GC</a:t>
            </a:r>
            <a:r>
              <a:rPr lang="zh-CN" altLang="en-US" sz="1600" b="0" dirty="0" smtClean="0">
                <a:latin typeface="+mj-ea"/>
                <a:ea typeface="+mj-ea"/>
              </a:rPr>
              <a:t>、</a:t>
            </a:r>
            <a:r>
              <a:rPr lang="en-US" altLang="zh-CN" sz="1600" b="0" dirty="0" smtClean="0">
                <a:latin typeface="+mj-ea"/>
                <a:ea typeface="+mj-ea"/>
              </a:rPr>
              <a:t>WL</a:t>
            </a:r>
            <a:r>
              <a:rPr lang="zh-CN" altLang="en-US" sz="1600" b="0" dirty="0" smtClean="0">
                <a:latin typeface="+mj-ea"/>
                <a:ea typeface="+mj-ea"/>
              </a:rPr>
              <a:t>过程产生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碰撞</a:t>
            </a:r>
            <a:r>
              <a:rPr lang="zh-CN" altLang="en-US" sz="1600" b="0" dirty="0" smtClean="0">
                <a:latin typeface="+mj-ea"/>
                <a:ea typeface="+mj-ea"/>
              </a:rPr>
              <a:t>，从而导致主机的</a:t>
            </a:r>
            <a:r>
              <a:rPr lang="en-US" altLang="zh-CN" sz="1600" b="0" dirty="0" smtClean="0">
                <a:latin typeface="+mj-ea"/>
                <a:ea typeface="+mj-ea"/>
              </a:rPr>
              <a:t>I/O</a:t>
            </a:r>
            <a:r>
              <a:rPr lang="zh-CN" altLang="en-US" sz="1600" b="0" dirty="0" smtClean="0">
                <a:latin typeface="+mj-ea"/>
                <a:ea typeface="+mj-ea"/>
              </a:rPr>
              <a:t>延迟不可预测。这对于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实时应用</a:t>
            </a:r>
            <a:r>
              <a:rPr lang="zh-CN" altLang="en-US" sz="1600" b="0" dirty="0" smtClean="0">
                <a:latin typeface="+mj-ea"/>
                <a:ea typeface="+mj-ea"/>
              </a:rPr>
              <a:t>或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延迟敏感</a:t>
            </a:r>
            <a:r>
              <a:rPr lang="zh-CN" altLang="en-US" sz="1600" b="0" dirty="0" smtClean="0">
                <a:latin typeface="+mj-ea"/>
                <a:ea typeface="+mj-ea"/>
              </a:rPr>
              <a:t>的工作是不可接受的。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尾</a:t>
            </a:r>
            <a:r>
              <a:rPr lang="zh-CN" altLang="en-US" sz="1600" b="0" dirty="0" smtClean="0">
                <a:latin typeface="+mj-ea"/>
                <a:ea typeface="+mj-ea"/>
              </a:rPr>
              <a:t>延迟问题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latin typeface="+mj-ea"/>
                <a:ea typeface="+mj-ea"/>
              </a:rPr>
              <a:t> </a:t>
            </a:r>
            <a:r>
              <a:rPr lang="en-US" altLang="zh-CN" sz="1600" b="0" dirty="0" smtClean="0">
                <a:latin typeface="+mj-ea"/>
                <a:ea typeface="+mj-ea"/>
              </a:rPr>
              <a:t>    SSD</a:t>
            </a:r>
            <a:r>
              <a:rPr lang="zh-CN" altLang="en-US" sz="1600" b="0" dirty="0" smtClean="0">
                <a:latin typeface="+mj-ea"/>
                <a:ea typeface="+mj-ea"/>
              </a:rPr>
              <a:t>在进行</a:t>
            </a:r>
            <a:r>
              <a:rPr lang="en-US" altLang="zh-CN" sz="1600" b="0" dirty="0" smtClean="0">
                <a:latin typeface="+mj-ea"/>
                <a:ea typeface="+mj-ea"/>
              </a:rPr>
              <a:t>GC</a:t>
            </a:r>
            <a:r>
              <a:rPr lang="zh-CN" altLang="en-US" sz="1600" b="0" dirty="0" smtClean="0">
                <a:latin typeface="+mj-ea"/>
                <a:ea typeface="+mj-ea"/>
              </a:rPr>
              <a:t>时，会阻塞主机的</a:t>
            </a:r>
            <a:r>
              <a:rPr lang="en-US" altLang="zh-CN" sz="1600" b="0" dirty="0" smtClean="0">
                <a:latin typeface="+mj-ea"/>
                <a:ea typeface="+mj-ea"/>
              </a:rPr>
              <a:t>I/O</a:t>
            </a:r>
            <a:r>
              <a:rPr lang="zh-CN" altLang="en-US" sz="1600" b="0" dirty="0" smtClean="0">
                <a:latin typeface="+mj-ea"/>
                <a:ea typeface="+mj-ea"/>
              </a:rPr>
              <a:t>，导致尾延迟问题。</a:t>
            </a:r>
            <a:endParaRPr lang="en-US" altLang="zh-CN" sz="1600" b="0" dirty="0" smtClean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7094" y="1121434"/>
            <a:ext cx="3693095" cy="33484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2.1.4 </a:t>
            </a:r>
            <a:r>
              <a:rPr lang="zh-CN" altLang="en-US" dirty="0" smtClean="0"/>
              <a:t>功能冗余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2" y="1121434"/>
            <a:ext cx="8115300" cy="2186986"/>
          </a:xfrm>
        </p:spPr>
        <p:txBody>
          <a:bodyPr/>
          <a:lstStyle/>
          <a:p>
            <a:r>
              <a:rPr lang="zh-CN" altLang="en-US" b="0" dirty="0" smtClean="0">
                <a:latin typeface="+mj-ea"/>
                <a:ea typeface="+mj-ea"/>
              </a:rPr>
              <a:t>元数据管理、地址映射、垃圾回收等功能模块在应用层、文件系统层和设备层出现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三重冗余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冗余问题会引起严重的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写放大</a:t>
            </a:r>
            <a:r>
              <a:rPr lang="zh-CN" altLang="en-US" b="0" dirty="0" smtClean="0">
                <a:latin typeface="+mj-ea"/>
                <a:ea typeface="+mj-ea"/>
              </a:rPr>
              <a:t>和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性能损失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b="0" dirty="0">
                <a:solidFill>
                  <a:srgbClr val="097FC8"/>
                </a:solidFill>
                <a:latin typeface="+mj-ea"/>
                <a:ea typeface="+mj-ea"/>
              </a:rPr>
              <a:t>写</a:t>
            </a:r>
            <a:r>
              <a:rPr lang="zh-CN" altLang="en-US" b="0" dirty="0" smtClean="0">
                <a:solidFill>
                  <a:srgbClr val="097FC8"/>
                </a:solidFill>
                <a:latin typeface="+mj-ea"/>
                <a:ea typeface="+mj-ea"/>
              </a:rPr>
              <a:t>放大问题进一步导致</a:t>
            </a:r>
            <a:r>
              <a:rPr lang="en-US" altLang="zh-CN" b="0" dirty="0" smtClean="0">
                <a:solidFill>
                  <a:srgbClr val="097FC8"/>
                </a:solidFill>
                <a:latin typeface="+mj-ea"/>
                <a:ea typeface="+mj-ea"/>
              </a:rPr>
              <a:t>SSD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磨损</a:t>
            </a:r>
            <a:r>
              <a:rPr lang="zh-CN" altLang="en-US" b="0" dirty="0" smtClean="0">
                <a:solidFill>
                  <a:srgbClr val="097FC8"/>
                </a:solidFill>
                <a:latin typeface="+mj-ea"/>
                <a:ea typeface="+mj-ea"/>
              </a:rPr>
              <a:t>和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寿命</a:t>
            </a:r>
            <a:r>
              <a:rPr lang="zh-CN" altLang="en-US" b="0" dirty="0" smtClean="0">
                <a:solidFill>
                  <a:srgbClr val="097FC8"/>
                </a:solidFill>
                <a:latin typeface="+mj-ea"/>
                <a:ea typeface="+mj-ea"/>
              </a:rPr>
              <a:t>问题</a:t>
            </a:r>
            <a:endParaRPr lang="zh-CN" altLang="en-US" b="0" dirty="0">
              <a:solidFill>
                <a:srgbClr val="097FC8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543" y="3308421"/>
            <a:ext cx="3252219" cy="3124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7" y="3308420"/>
            <a:ext cx="2613489" cy="31249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2.1.5 </a:t>
            </a:r>
            <a:r>
              <a:rPr lang="zh-CN" altLang="en-US" dirty="0" smtClean="0"/>
              <a:t>语义隔离</a:t>
            </a:r>
            <a:r>
              <a:rPr lang="en-US" altLang="zh-CN" dirty="0" smtClean="0"/>
              <a:t>/Semantic Gaps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3" y="1121434"/>
            <a:ext cx="4631232" cy="5311982"/>
          </a:xfrm>
        </p:spPr>
        <p:txBody>
          <a:bodyPr/>
          <a:lstStyle/>
          <a:p>
            <a:r>
              <a:rPr lang="zh-CN" altLang="en-US" b="0" dirty="0" smtClean="0">
                <a:latin typeface="+mj-ea"/>
                <a:ea typeface="+mj-ea"/>
              </a:rPr>
              <a:t>由于冗长的</a:t>
            </a:r>
            <a:r>
              <a:rPr lang="en-US" altLang="zh-CN" b="0" dirty="0" smtClean="0">
                <a:latin typeface="+mj-ea"/>
                <a:ea typeface="+mj-ea"/>
              </a:rPr>
              <a:t>I/O</a:t>
            </a:r>
            <a:r>
              <a:rPr lang="zh-CN" altLang="en-US" b="0" dirty="0" smtClean="0">
                <a:latin typeface="+mj-ea"/>
                <a:ea typeface="+mj-ea"/>
              </a:rPr>
              <a:t>栈，底层设备与上层应用之间存在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语义沟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一方面底层</a:t>
            </a:r>
            <a:r>
              <a:rPr lang="en-US" altLang="zh-CN" b="0" dirty="0" smtClean="0">
                <a:latin typeface="+mj-ea"/>
                <a:ea typeface="+mj-ea"/>
              </a:rPr>
              <a:t>flash</a:t>
            </a:r>
            <a:r>
              <a:rPr lang="zh-CN" altLang="en-US" b="0" dirty="0" smtClean="0">
                <a:latin typeface="+mj-ea"/>
                <a:ea typeface="+mj-ea"/>
              </a:rPr>
              <a:t>设备的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内部并行性</a:t>
            </a:r>
            <a:r>
              <a:rPr lang="zh-CN" altLang="en-US" b="0" dirty="0" smtClean="0">
                <a:latin typeface="+mj-ea"/>
                <a:ea typeface="+mj-ea"/>
              </a:rPr>
              <a:t>不能被有效的开发利用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另一方面，上层应用不能结合本身的负载特性和专业知识（</a:t>
            </a:r>
            <a:r>
              <a:rPr lang="en-US" altLang="zh-CN" b="0" dirty="0" smtClean="0">
                <a:latin typeface="+mj-ea"/>
                <a:ea typeface="+mj-ea"/>
              </a:rPr>
              <a:t>domain knowledge</a:t>
            </a:r>
            <a:r>
              <a:rPr lang="zh-CN" altLang="en-US" b="0" dirty="0" smtClean="0">
                <a:latin typeface="+mj-ea"/>
                <a:ea typeface="+mj-ea"/>
              </a:rPr>
              <a:t>）针对底层</a:t>
            </a:r>
            <a:r>
              <a:rPr lang="en-US" altLang="zh-CN" b="0" dirty="0" smtClean="0">
                <a:latin typeface="+mj-ea"/>
                <a:ea typeface="+mj-ea"/>
              </a:rPr>
              <a:t>flash</a:t>
            </a:r>
            <a:r>
              <a:rPr lang="zh-CN" altLang="en-US" b="0" dirty="0" smtClean="0">
                <a:latin typeface="+mj-ea"/>
                <a:ea typeface="+mj-ea"/>
              </a:rPr>
              <a:t>进行优化</a:t>
            </a:r>
            <a:endParaRPr lang="zh-CN" altLang="en-US" b="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6535" y="1409931"/>
            <a:ext cx="3862018" cy="4259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5300" y="5102565"/>
            <a:ext cx="4504743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以上提到的</a:t>
            </a:r>
            <a:r>
              <a:rPr lang="en-US" altLang="zh-CN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点问题，尚不包括由于</a:t>
            </a:r>
            <a:r>
              <a:rPr lang="en-US" altLang="zh-CN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flash</a:t>
            </a:r>
            <a:r>
              <a:rPr lang="zh-CN" altLang="en-US" sz="1400" dirty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器件</a:t>
            </a:r>
            <a:r>
              <a:rPr lang="zh-CN" altLang="en-US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级特性所导致的：</a:t>
            </a:r>
            <a:r>
              <a:rPr lang="en-US" altLang="zh-CN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）读写不对称问题；</a:t>
            </a:r>
            <a:r>
              <a:rPr lang="en-US" altLang="zh-CN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）写寿命问题；</a:t>
            </a:r>
            <a:r>
              <a:rPr lang="en-US" altLang="zh-CN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）写干扰问题；</a:t>
            </a:r>
            <a:r>
              <a:rPr lang="en-US" altLang="zh-CN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097FC8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）介质错误和持久性问题</a:t>
            </a:r>
            <a:endParaRPr lang="zh-CN" altLang="en-US" sz="1400" dirty="0" smtClean="0">
              <a:solidFill>
                <a:srgbClr val="097FC8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300" y="4137474"/>
            <a:ext cx="450474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根本问题：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SSD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的硬盘式架构设计</a:t>
            </a:r>
            <a:endParaRPr lang="zh-CN" altLang="en-US" sz="1600" dirty="0" smtClean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72679" y="2861938"/>
            <a:ext cx="3121087" cy="542261"/>
          </a:xfrm>
          <a:solidFill>
            <a:srgbClr val="097FC8"/>
          </a:solidFill>
          <a:ln>
            <a:solidFill>
              <a:srgbClr val="097FC8"/>
            </a:solidFill>
          </a:ln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ISC</a:t>
            </a:r>
            <a:r>
              <a:rPr sz="2400" dirty="0" smtClean="0">
                <a:solidFill>
                  <a:schemeClr val="bg1"/>
                </a:solidFill>
                <a:latin typeface="+mj-ea"/>
                <a:ea typeface="+mj-ea"/>
              </a:rPr>
              <a:t>＋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OCSSD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2054762" y="2631056"/>
            <a:ext cx="1017917" cy="1017917"/>
          </a:xfrm>
          <a:prstGeom prst="diamond">
            <a:avLst/>
          </a:prstGeom>
          <a:solidFill>
            <a:srgbClr val="09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58611" y="2784300"/>
            <a:ext cx="4535819" cy="542261"/>
          </a:xfrm>
          <a:solidFill>
            <a:srgbClr val="097FC8"/>
          </a:solidFill>
          <a:ln>
            <a:solidFill>
              <a:srgbClr val="097FC8"/>
            </a:solidFill>
          </a:ln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Open-Channel SSD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640694" y="2553418"/>
            <a:ext cx="1017917" cy="1017917"/>
          </a:xfrm>
          <a:prstGeom prst="diamond">
            <a:avLst/>
          </a:prstGeom>
          <a:solidFill>
            <a:srgbClr val="09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 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Open-Channel SSD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latin typeface="+mj-ea"/>
                <a:ea typeface="+mj-ea"/>
              </a:rPr>
              <a:t>Open-Channel SSD</a:t>
            </a:r>
            <a:r>
              <a:rPr lang="zh-CN" altLang="en-US" b="0" dirty="0" smtClean="0">
                <a:latin typeface="+mj-ea"/>
                <a:ea typeface="+mj-ea"/>
              </a:rPr>
              <a:t>指的是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闪存转换层</a:t>
            </a:r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FTL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不在硬件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固件</a:t>
            </a:r>
            <a:r>
              <a:rPr lang="zh-CN" altLang="en-US" b="0" dirty="0" smtClean="0">
                <a:latin typeface="+mj-ea"/>
                <a:ea typeface="+mj-ea"/>
              </a:rPr>
              <a:t>设备上实现，而是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由主机（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Host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）负责维护</a:t>
            </a:r>
            <a:r>
              <a:rPr lang="zh-CN" altLang="en-US" b="0" dirty="0" smtClean="0">
                <a:latin typeface="+mj-ea"/>
                <a:ea typeface="+mj-ea"/>
              </a:rPr>
              <a:t>的一类</a:t>
            </a:r>
            <a:r>
              <a:rPr lang="en-US" altLang="zh-CN" b="0" dirty="0" smtClean="0">
                <a:latin typeface="+mj-ea"/>
                <a:ea typeface="+mj-ea"/>
              </a:rPr>
              <a:t>SSD</a:t>
            </a:r>
            <a:r>
              <a:rPr lang="zh-CN" altLang="en-US" b="0" dirty="0" smtClean="0">
                <a:latin typeface="+mj-ea"/>
                <a:ea typeface="+mj-ea"/>
              </a:rPr>
              <a:t>。</a:t>
            </a:r>
            <a:r>
              <a:rPr lang="en-US" altLang="zh-CN" b="0" dirty="0" smtClean="0">
                <a:latin typeface="+mj-ea"/>
                <a:ea typeface="+mj-ea"/>
              </a:rPr>
              <a:t>	</a:t>
            </a:r>
            <a:r>
              <a:rPr lang="en-US" altLang="zh-CN" b="0" dirty="0">
                <a:latin typeface="+mj-ea"/>
                <a:ea typeface="+mj-ea"/>
              </a:rPr>
              <a:t> </a:t>
            </a:r>
            <a:r>
              <a:rPr lang="en-US" altLang="zh-CN" b="0" dirty="0" smtClean="0">
                <a:latin typeface="+mj-ea"/>
                <a:ea typeface="+mj-ea"/>
              </a:rPr>
              <a:t>   ——from Wikipedia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>
                <a:latin typeface="+mj-ea"/>
                <a:ea typeface="+mj-ea"/>
              </a:rPr>
              <a:t>核心</a:t>
            </a:r>
            <a:r>
              <a:rPr lang="zh-CN" altLang="en-US" b="0" dirty="0" smtClean="0">
                <a:latin typeface="+mj-ea"/>
                <a:ea typeface="+mj-ea"/>
              </a:rPr>
              <a:t>思想：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将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SSD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内部并行性暴露给主机，并由主机进行管理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b="0" dirty="0" smtClean="0">
              <a:latin typeface="+mj-ea"/>
              <a:ea typeface="+mj-ea"/>
            </a:endParaRPr>
          </a:p>
          <a:p>
            <a:endParaRPr lang="en-US" altLang="zh-CN" b="0" dirty="0" smtClean="0">
              <a:latin typeface="+mj-ea"/>
              <a:ea typeface="+mj-ea"/>
            </a:endParaRPr>
          </a:p>
          <a:p>
            <a:endParaRPr lang="zh-CN" altLang="en-US" b="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474" y="3020742"/>
            <a:ext cx="5780952" cy="25904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1" y="166056"/>
            <a:ext cx="8115302" cy="641842"/>
          </a:xfrm>
        </p:spPr>
        <p:txBody>
          <a:bodyPr/>
          <a:lstStyle/>
          <a:p>
            <a:r>
              <a:rPr lang="en-US" altLang="zh-CN" dirty="0" smtClean="0"/>
              <a:t>2.2.2 Open-Channel SSD vs Traditional SSD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9501" y="994954"/>
            <a:ext cx="3395067" cy="22984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100" b="0" dirty="0" smtClean="0">
                <a:solidFill>
                  <a:srgbClr val="FF0000"/>
                </a:solidFill>
                <a:latin typeface="+mj-ea"/>
                <a:ea typeface="+mj-ea"/>
              </a:rPr>
              <a:t>传统</a:t>
            </a:r>
            <a:r>
              <a:rPr lang="en-US" altLang="zh-CN" sz="2100" b="0" dirty="0" smtClean="0">
                <a:solidFill>
                  <a:srgbClr val="FF0000"/>
                </a:solidFill>
                <a:latin typeface="+mj-ea"/>
                <a:ea typeface="+mj-ea"/>
              </a:rPr>
              <a:t>SSD</a:t>
            </a:r>
            <a:r>
              <a:rPr lang="zh-CN" altLang="en-US" sz="2100" b="0" dirty="0" smtClean="0">
                <a:solidFill>
                  <a:srgbClr val="FF0000"/>
                </a:solidFill>
                <a:latin typeface="+mj-ea"/>
                <a:ea typeface="+mj-ea"/>
              </a:rPr>
              <a:t>的问题</a:t>
            </a:r>
            <a:endParaRPr lang="en-US" altLang="zh-CN" sz="21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flash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性能利用不足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）空间利用不足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）功能冗余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I/O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延迟不可预测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）尾延迟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</a:rPr>
              <a:t>6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）语义隔离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716" y="3419856"/>
            <a:ext cx="7326987" cy="314004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4425267" y="994954"/>
            <a:ext cx="4031536" cy="2298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0" dirty="0" smtClean="0">
                <a:latin typeface="+mj-ea"/>
                <a:ea typeface="+mj-ea"/>
              </a:rPr>
              <a:t>OCSSD</a:t>
            </a:r>
            <a:r>
              <a:rPr lang="zh-CN" altLang="en-US" sz="2100" b="0" dirty="0" smtClean="0">
                <a:latin typeface="+mj-ea"/>
                <a:ea typeface="+mj-ea"/>
              </a:rPr>
              <a:t>的优势</a:t>
            </a:r>
            <a:endParaRPr lang="zh-CN" altLang="en-US" sz="2100" b="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1</a:t>
            </a:r>
            <a:r>
              <a:rPr lang="zh-CN" altLang="en-US" b="0" dirty="0" smtClean="0">
                <a:latin typeface="+mj-ea"/>
                <a:ea typeface="+mj-ea"/>
              </a:rPr>
              <a:t>）更好利用</a:t>
            </a:r>
            <a:r>
              <a:rPr lang="en-US" altLang="zh-CN" b="0" dirty="0" smtClean="0">
                <a:latin typeface="+mj-ea"/>
                <a:ea typeface="+mj-ea"/>
              </a:rPr>
              <a:t>flash</a:t>
            </a:r>
            <a:r>
              <a:rPr lang="zh-CN" altLang="en-US" b="0" dirty="0" smtClean="0">
                <a:latin typeface="+mj-ea"/>
                <a:ea typeface="+mj-ea"/>
              </a:rPr>
              <a:t>性能，挖掘内部并行性</a:t>
            </a:r>
            <a:endParaRPr lang="zh-CN" altLang="en-US" b="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2</a:t>
            </a:r>
            <a:r>
              <a:rPr lang="zh-CN" altLang="en-US" b="0" dirty="0" smtClean="0">
                <a:latin typeface="+mj-ea"/>
                <a:ea typeface="+mj-ea"/>
              </a:rPr>
              <a:t>）获得更高的空间利用率</a:t>
            </a:r>
            <a:endParaRPr lang="zh-CN" altLang="en-US" b="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3</a:t>
            </a:r>
            <a:r>
              <a:rPr lang="zh-CN" altLang="en-US" b="0" dirty="0" smtClean="0">
                <a:latin typeface="+mj-ea"/>
                <a:ea typeface="+mj-ea"/>
              </a:rPr>
              <a:t>）去冗余</a:t>
            </a:r>
            <a:endParaRPr lang="zh-CN" altLang="en-US" b="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4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r>
              <a:rPr lang="en-US" altLang="zh-CN" b="0" dirty="0" smtClean="0">
                <a:latin typeface="+mj-ea"/>
                <a:ea typeface="+mj-ea"/>
              </a:rPr>
              <a:t>I/O</a:t>
            </a:r>
            <a:r>
              <a:rPr lang="zh-CN" altLang="en-US" b="0" dirty="0" smtClean="0">
                <a:latin typeface="+mj-ea"/>
                <a:ea typeface="+mj-ea"/>
              </a:rPr>
              <a:t>延迟稳定可预测</a:t>
            </a:r>
            <a:endParaRPr lang="zh-CN" altLang="en-US" b="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5</a:t>
            </a:r>
            <a:r>
              <a:rPr lang="zh-CN" altLang="en-US" b="0" dirty="0" smtClean="0">
                <a:latin typeface="+mj-ea"/>
                <a:ea typeface="+mj-ea"/>
              </a:rPr>
              <a:t>）更智能的数据分布和</a:t>
            </a:r>
            <a:r>
              <a:rPr lang="en-US" altLang="zh-CN" b="0" dirty="0" smtClean="0">
                <a:latin typeface="+mj-ea"/>
                <a:ea typeface="+mj-ea"/>
              </a:rPr>
              <a:t>I/O</a:t>
            </a:r>
            <a:r>
              <a:rPr lang="zh-CN" altLang="en-US" b="0" dirty="0" smtClean="0">
                <a:latin typeface="+mj-ea"/>
                <a:ea typeface="+mj-ea"/>
              </a:rPr>
              <a:t>调度策略</a:t>
            </a:r>
            <a:endParaRPr lang="zh-CN" altLang="en-US" b="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6</a:t>
            </a:r>
            <a:r>
              <a:rPr lang="zh-CN" altLang="en-US" b="0" dirty="0" smtClean="0">
                <a:latin typeface="+mj-ea"/>
                <a:ea typeface="+mj-ea"/>
              </a:rPr>
              <a:t>）去语义隔离</a:t>
            </a:r>
            <a:endParaRPr lang="zh-CN" altLang="en-US" b="0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Open-Channel SSD</a:t>
            </a:r>
            <a:r>
              <a:rPr lang="zh-CN" altLang="en-US" dirty="0" smtClean="0"/>
              <a:t>的发展史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latin typeface="+mj-ea"/>
                <a:ea typeface="+mj-ea"/>
              </a:rPr>
              <a:t>2008</a:t>
            </a:r>
            <a:r>
              <a:rPr lang="zh-CN" altLang="en-US" b="0" dirty="0" smtClean="0">
                <a:latin typeface="+mj-ea"/>
                <a:ea typeface="+mj-ea"/>
              </a:rPr>
              <a:t>年，</a:t>
            </a:r>
            <a:r>
              <a:rPr lang="en-US" altLang="zh-CN" b="0" dirty="0" err="1" smtClean="0">
                <a:latin typeface="+mj-ea"/>
                <a:ea typeface="+mj-ea"/>
              </a:rPr>
              <a:t>FusionIO</a:t>
            </a:r>
            <a:r>
              <a:rPr lang="zh-CN" altLang="en-US" b="0" dirty="0" smtClean="0">
                <a:latin typeface="+mj-ea"/>
                <a:ea typeface="+mj-ea"/>
              </a:rPr>
              <a:t>提出</a:t>
            </a:r>
            <a:r>
              <a:rPr lang="en-US" altLang="zh-CN" b="0" dirty="0" smtClean="0">
                <a:latin typeface="+mj-ea"/>
                <a:ea typeface="+mj-ea"/>
              </a:rPr>
              <a:t>Host-based SSD</a:t>
            </a:r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雏形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2010</a:t>
            </a:r>
            <a:r>
              <a:rPr lang="zh-CN" altLang="en-US" b="0" dirty="0" smtClean="0">
                <a:latin typeface="+mj-ea"/>
                <a:ea typeface="+mj-ea"/>
              </a:rPr>
              <a:t>年，清华大学提出软件直管闪存（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驱动层实现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FTL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2012</a:t>
            </a:r>
            <a:r>
              <a:rPr lang="zh-CN" altLang="en-US" b="0" dirty="0" smtClean="0">
                <a:latin typeface="+mj-ea"/>
                <a:ea typeface="+mj-ea"/>
              </a:rPr>
              <a:t>年，</a:t>
            </a:r>
            <a:r>
              <a:rPr lang="en-US" altLang="zh-CN" b="0" dirty="0" smtClean="0">
                <a:latin typeface="+mj-ea"/>
                <a:ea typeface="+mj-ea"/>
              </a:rPr>
              <a:t>Samsung</a:t>
            </a:r>
            <a:r>
              <a:rPr lang="zh-CN" altLang="en-US" b="0" dirty="0" smtClean="0">
                <a:latin typeface="+mj-ea"/>
                <a:ea typeface="+mj-ea"/>
              </a:rPr>
              <a:t>提出</a:t>
            </a:r>
            <a:r>
              <a:rPr lang="en-US" altLang="zh-CN" b="0" dirty="0" smtClean="0">
                <a:latin typeface="+mj-ea"/>
                <a:ea typeface="+mj-ea"/>
              </a:rPr>
              <a:t>F2FS</a:t>
            </a:r>
            <a:r>
              <a:rPr lang="zh-CN" altLang="en-US" b="0" dirty="0" smtClean="0">
                <a:latin typeface="+mj-ea"/>
                <a:ea typeface="+mj-ea"/>
              </a:rPr>
              <a:t>文件系统（</a:t>
            </a:r>
            <a:r>
              <a:rPr lang="en-US" altLang="zh-CN" b="0" dirty="0">
                <a:latin typeface="+mj-ea"/>
                <a:ea typeface="+mj-ea"/>
              </a:rPr>
              <a:t>6</a:t>
            </a:r>
            <a:r>
              <a:rPr lang="zh-CN" altLang="en-US" b="0" dirty="0" smtClean="0">
                <a:latin typeface="+mj-ea"/>
                <a:ea typeface="+mj-ea"/>
              </a:rPr>
              <a:t>个</a:t>
            </a:r>
            <a:r>
              <a:rPr lang="en-US" altLang="zh-CN" b="0" dirty="0" err="1" smtClean="0">
                <a:latin typeface="+mj-ea"/>
                <a:ea typeface="+mj-ea"/>
              </a:rPr>
              <a:t>write_io</a:t>
            </a:r>
            <a:r>
              <a:rPr lang="en-US" altLang="zh-CN" b="0" dirty="0" smtClean="0">
                <a:latin typeface="+mj-ea"/>
                <a:ea typeface="+mj-ea"/>
              </a:rPr>
              <a:t>,</a:t>
            </a:r>
            <a:r>
              <a:rPr lang="zh-CN" altLang="en-US" b="0" dirty="0" smtClean="0">
                <a:latin typeface="+mj-ea"/>
                <a:ea typeface="+mj-ea"/>
              </a:rPr>
              <a:t>对应底层</a:t>
            </a:r>
            <a:r>
              <a:rPr lang="en-US" altLang="zh-CN" b="0" dirty="0" smtClean="0">
                <a:latin typeface="+mj-ea"/>
                <a:ea typeface="+mj-ea"/>
              </a:rPr>
              <a:t>flash</a:t>
            </a:r>
            <a:r>
              <a:rPr lang="zh-CN" altLang="en-US" b="0" dirty="0" smtClean="0">
                <a:latin typeface="+mj-ea"/>
                <a:ea typeface="+mj-ea"/>
              </a:rPr>
              <a:t>子设备）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2014</a:t>
            </a:r>
            <a:r>
              <a:rPr lang="zh-CN" altLang="en-US" b="0" dirty="0" smtClean="0">
                <a:latin typeface="+mj-ea"/>
                <a:ea typeface="+mj-ea"/>
              </a:rPr>
              <a:t>年，百度和北京大学提出软硬件协同设计的</a:t>
            </a:r>
            <a:r>
              <a:rPr lang="en-US" altLang="zh-CN" b="0" dirty="0" smtClean="0">
                <a:latin typeface="+mj-ea"/>
                <a:ea typeface="+mj-ea"/>
              </a:rPr>
              <a:t>SDF</a:t>
            </a:r>
            <a:r>
              <a:rPr lang="zh-CN" altLang="en-US" b="0" dirty="0" smtClean="0">
                <a:latin typeface="+mj-ea"/>
                <a:ea typeface="+mj-ea"/>
              </a:rPr>
              <a:t>，并基于</a:t>
            </a:r>
            <a:r>
              <a:rPr lang="en-US" altLang="zh-CN" b="0" dirty="0" smtClean="0">
                <a:latin typeface="+mj-ea"/>
                <a:ea typeface="+mj-ea"/>
              </a:rPr>
              <a:t>SDF</a:t>
            </a:r>
            <a:r>
              <a:rPr lang="zh-CN" altLang="en-US" b="0" dirty="0" smtClean="0">
                <a:latin typeface="+mj-ea"/>
                <a:ea typeface="+mj-ea"/>
              </a:rPr>
              <a:t>提出</a:t>
            </a:r>
            <a:r>
              <a:rPr lang="en-US" altLang="zh-CN" b="0" dirty="0" smtClean="0">
                <a:latin typeface="+mj-ea"/>
                <a:ea typeface="+mj-ea"/>
              </a:rPr>
              <a:t>LOCS</a:t>
            </a:r>
            <a:r>
              <a:rPr lang="zh-CN" altLang="en-US" b="0" dirty="0" smtClean="0">
                <a:latin typeface="+mj-ea"/>
                <a:ea typeface="+mj-ea"/>
              </a:rPr>
              <a:t>架构（使用</a:t>
            </a:r>
            <a:r>
              <a:rPr lang="en-US" altLang="zh-CN" b="0" dirty="0" smtClean="0">
                <a:latin typeface="+mj-ea"/>
                <a:ea typeface="+mj-ea"/>
              </a:rPr>
              <a:t>open-channel SSD</a:t>
            </a:r>
            <a:r>
              <a:rPr lang="zh-CN" altLang="en-US" b="0" dirty="0">
                <a:latin typeface="+mj-ea"/>
                <a:ea typeface="+mj-ea"/>
              </a:rPr>
              <a:t>名词</a:t>
            </a:r>
            <a:r>
              <a:rPr lang="zh-CN" altLang="en-US" b="0" dirty="0" smtClean="0">
                <a:latin typeface="+mj-ea"/>
                <a:ea typeface="+mj-ea"/>
              </a:rPr>
              <a:t>的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首篇文献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2015</a:t>
            </a:r>
            <a:r>
              <a:rPr lang="zh-CN" altLang="en-US" b="0" dirty="0" smtClean="0">
                <a:latin typeface="+mj-ea"/>
                <a:ea typeface="+mj-ea"/>
              </a:rPr>
              <a:t>年，</a:t>
            </a:r>
            <a:r>
              <a:rPr lang="en-US" altLang="zh-CN" b="0" dirty="0" smtClean="0">
                <a:latin typeface="+mj-ea"/>
                <a:ea typeface="+mj-ea"/>
              </a:rPr>
              <a:t>Matias</a:t>
            </a:r>
            <a:r>
              <a:rPr lang="zh-CN" altLang="en-US" b="0" dirty="0" smtClean="0">
                <a:latin typeface="+mj-ea"/>
                <a:ea typeface="+mj-ea"/>
              </a:rPr>
              <a:t>提出</a:t>
            </a:r>
            <a:r>
              <a:rPr lang="en-US" altLang="zh-CN" b="0" dirty="0" smtClean="0">
                <a:latin typeface="+mj-ea"/>
                <a:ea typeface="+mj-ea"/>
              </a:rPr>
              <a:t>open-channel SSD</a:t>
            </a:r>
            <a:r>
              <a:rPr lang="zh-CN" altLang="en-US" b="0" dirty="0" smtClean="0">
                <a:latin typeface="+mj-ea"/>
                <a:ea typeface="+mj-ea"/>
              </a:rPr>
              <a:t>和</a:t>
            </a:r>
            <a:r>
              <a:rPr lang="en-US" altLang="zh-CN" b="0" dirty="0" err="1" smtClean="0">
                <a:latin typeface="+mj-ea"/>
                <a:ea typeface="+mj-ea"/>
              </a:rPr>
              <a:t>LightNVM</a:t>
            </a:r>
            <a:r>
              <a:rPr lang="zh-CN" altLang="en-US" b="0" dirty="0" smtClean="0">
                <a:latin typeface="+mj-ea"/>
                <a:ea typeface="+mj-ea"/>
              </a:rPr>
              <a:t>概念，同年</a:t>
            </a:r>
            <a:r>
              <a:rPr lang="en-US" altLang="zh-CN" b="0" dirty="0" err="1" smtClean="0">
                <a:latin typeface="+mj-ea"/>
                <a:ea typeface="+mj-ea"/>
              </a:rPr>
              <a:t>LightNVM</a:t>
            </a:r>
            <a:r>
              <a:rPr lang="zh-CN" altLang="en-US" b="0" dirty="0" smtClean="0">
                <a:latin typeface="+mj-ea"/>
                <a:ea typeface="+mj-ea"/>
              </a:rPr>
              <a:t>进入</a:t>
            </a:r>
            <a:r>
              <a:rPr lang="en-US" altLang="zh-CN" b="0" dirty="0" smtClean="0">
                <a:latin typeface="+mj-ea"/>
                <a:ea typeface="+mj-ea"/>
              </a:rPr>
              <a:t>Linux 4.4</a:t>
            </a:r>
            <a:r>
              <a:rPr lang="zh-CN" altLang="en-US" b="0" dirty="0" smtClean="0">
                <a:latin typeface="+mj-ea"/>
                <a:ea typeface="+mj-ea"/>
              </a:rPr>
              <a:t>内核（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里程碑</a:t>
            </a:r>
            <a:r>
              <a:rPr lang="zh-CN" altLang="en-US" b="0" dirty="0" smtClean="0">
                <a:latin typeface="+mj-ea"/>
                <a:ea typeface="+mj-ea"/>
              </a:rPr>
              <a:t>），得到开源社区支持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2016 </a:t>
            </a:r>
            <a:r>
              <a:rPr lang="zh-CN" altLang="en-US" b="0" dirty="0" smtClean="0">
                <a:latin typeface="+mj-ea"/>
                <a:ea typeface="+mj-ea"/>
              </a:rPr>
              <a:t>年，</a:t>
            </a:r>
            <a:r>
              <a:rPr lang="en-US" altLang="zh-CN" b="0" dirty="0" smtClean="0">
                <a:latin typeface="+mj-ea"/>
                <a:ea typeface="+mj-ea"/>
              </a:rPr>
              <a:t>MIT</a:t>
            </a:r>
            <a:r>
              <a:rPr lang="zh-CN" altLang="en-US" b="0" dirty="0" smtClean="0">
                <a:latin typeface="+mj-ea"/>
                <a:ea typeface="+mj-ea"/>
              </a:rPr>
              <a:t>提出</a:t>
            </a:r>
            <a:r>
              <a:rPr lang="en-US" altLang="zh-CN" b="0" dirty="0" smtClean="0">
                <a:latin typeface="+mj-ea"/>
                <a:ea typeface="+mj-ea"/>
              </a:rPr>
              <a:t>Application-Managed Flash</a:t>
            </a:r>
            <a:r>
              <a:rPr lang="zh-CN" altLang="en-US" b="0" dirty="0" smtClean="0">
                <a:latin typeface="+mj-ea"/>
                <a:ea typeface="+mj-ea"/>
              </a:rPr>
              <a:t>，发表于顶会</a:t>
            </a:r>
            <a:r>
              <a:rPr lang="en-US" altLang="zh-CN" b="0" dirty="0" smtClean="0">
                <a:latin typeface="+mj-ea"/>
                <a:ea typeface="+mj-ea"/>
              </a:rPr>
              <a:t>FAST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2017</a:t>
            </a:r>
            <a:r>
              <a:rPr lang="zh-CN" altLang="en-US" b="0" dirty="0" smtClean="0">
                <a:latin typeface="+mj-ea"/>
                <a:ea typeface="+mj-ea"/>
              </a:rPr>
              <a:t>年，</a:t>
            </a:r>
            <a:r>
              <a:rPr lang="en-US" altLang="zh-CN" b="0" dirty="0" smtClean="0">
                <a:latin typeface="+mj-ea"/>
                <a:ea typeface="+mj-ea"/>
              </a:rPr>
              <a:t>FAST</a:t>
            </a:r>
            <a:r>
              <a:rPr lang="zh-CN" altLang="en-US" b="0" dirty="0" smtClean="0">
                <a:latin typeface="+mj-ea"/>
                <a:ea typeface="+mj-ea"/>
              </a:rPr>
              <a:t>将</a:t>
            </a:r>
            <a:r>
              <a:rPr lang="en-US" altLang="zh-CN" b="0" dirty="0" smtClean="0">
                <a:latin typeface="+mj-ea"/>
                <a:ea typeface="+mj-ea"/>
              </a:rPr>
              <a:t>open-channel SSD</a:t>
            </a:r>
            <a:r>
              <a:rPr lang="zh-CN" altLang="en-US" b="0" dirty="0" smtClean="0">
                <a:latin typeface="+mj-ea"/>
                <a:ea typeface="+mj-ea"/>
              </a:rPr>
              <a:t>作为专栏，一次性发表了</a:t>
            </a:r>
            <a:r>
              <a:rPr lang="en-US" altLang="zh-CN" b="0" dirty="0" smtClean="0">
                <a:latin typeface="+mj-ea"/>
                <a:ea typeface="+mj-ea"/>
              </a:rPr>
              <a:t>3</a:t>
            </a:r>
            <a:r>
              <a:rPr lang="zh-CN" altLang="en-US" b="0" dirty="0" smtClean="0">
                <a:latin typeface="+mj-ea"/>
                <a:ea typeface="+mj-ea"/>
              </a:rPr>
              <a:t>篇相关论文，包括</a:t>
            </a:r>
            <a:r>
              <a:rPr lang="en-US" altLang="zh-CN" b="0" dirty="0" err="1" smtClean="0">
                <a:latin typeface="+mj-ea"/>
                <a:ea typeface="+mj-ea"/>
              </a:rPr>
              <a:t>LightNVM</a:t>
            </a:r>
            <a:r>
              <a:rPr lang="zh-CN" altLang="en-US" b="0" dirty="0" smtClean="0">
                <a:latin typeface="+mj-ea"/>
                <a:ea typeface="+mj-ea"/>
              </a:rPr>
              <a:t>、</a:t>
            </a:r>
            <a:r>
              <a:rPr lang="en-US" altLang="zh-CN" b="0" dirty="0" err="1" smtClean="0">
                <a:latin typeface="+mj-ea"/>
                <a:ea typeface="+mj-ea"/>
              </a:rPr>
              <a:t>FlashBlox</a:t>
            </a:r>
            <a:r>
              <a:rPr lang="zh-CN" altLang="en-US" b="0" dirty="0" smtClean="0">
                <a:latin typeface="+mj-ea"/>
                <a:ea typeface="+mj-ea"/>
              </a:rPr>
              <a:t>、</a:t>
            </a:r>
            <a:r>
              <a:rPr lang="en-US" altLang="zh-CN" b="0" dirty="0" err="1" smtClean="0">
                <a:latin typeface="+mj-ea"/>
                <a:ea typeface="+mj-ea"/>
              </a:rPr>
              <a:t>DIDACache</a:t>
            </a:r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boom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！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2018</a:t>
            </a:r>
            <a:r>
              <a:rPr lang="zh-CN" altLang="en-US" b="0" dirty="0" smtClean="0">
                <a:latin typeface="+mj-ea"/>
                <a:ea typeface="+mj-ea"/>
              </a:rPr>
              <a:t>年，</a:t>
            </a:r>
            <a:r>
              <a:rPr lang="en-US" altLang="zh-CN" b="0" dirty="0" smtClean="0">
                <a:latin typeface="+mj-ea"/>
                <a:ea typeface="+mj-ea"/>
              </a:rPr>
              <a:t>Wang Yi</a:t>
            </a:r>
            <a:r>
              <a:rPr lang="zh-CN" altLang="en-US" b="0" dirty="0" smtClean="0">
                <a:latin typeface="+mj-ea"/>
                <a:ea typeface="+mj-ea"/>
              </a:rPr>
              <a:t>等基于</a:t>
            </a:r>
            <a:r>
              <a:rPr lang="en-US" altLang="zh-CN" b="0" dirty="0" smtClean="0">
                <a:latin typeface="+mj-ea"/>
                <a:ea typeface="+mj-ea"/>
              </a:rPr>
              <a:t>OCSSD</a:t>
            </a:r>
            <a:r>
              <a:rPr lang="zh-CN" altLang="en-US" b="0" dirty="0" smtClean="0">
                <a:latin typeface="+mj-ea"/>
                <a:ea typeface="+mj-ea"/>
              </a:rPr>
              <a:t>提出</a:t>
            </a:r>
            <a:r>
              <a:rPr lang="en-US" altLang="zh-CN" b="0" dirty="0" err="1" smtClean="0">
                <a:latin typeface="+mj-ea"/>
                <a:ea typeface="+mj-ea"/>
              </a:rPr>
              <a:t>ThermAlloc</a:t>
            </a:r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TCAD</a:t>
            </a:r>
            <a:r>
              <a:rPr lang="zh-CN" altLang="en-US" b="0" dirty="0" smtClean="0">
                <a:latin typeface="+mj-ea"/>
                <a:ea typeface="+mj-ea"/>
              </a:rPr>
              <a:t>），</a:t>
            </a:r>
            <a:r>
              <a:rPr lang="en-US" altLang="zh-CN" b="0" dirty="0" err="1" smtClean="0">
                <a:latin typeface="+mj-ea"/>
                <a:ea typeface="+mj-ea"/>
              </a:rPr>
              <a:t>LiHuaicheng</a:t>
            </a:r>
            <a:r>
              <a:rPr lang="zh-CN" altLang="en-US" b="0" dirty="0" smtClean="0">
                <a:latin typeface="+mj-ea"/>
                <a:ea typeface="+mj-ea"/>
              </a:rPr>
              <a:t>等人在</a:t>
            </a:r>
            <a:r>
              <a:rPr lang="en-US" altLang="zh-CN" b="0" dirty="0" smtClean="0">
                <a:latin typeface="+mj-ea"/>
                <a:ea typeface="+mj-ea"/>
              </a:rPr>
              <a:t>FAST</a:t>
            </a:r>
            <a:r>
              <a:rPr lang="zh-CN" altLang="en-US" b="0" dirty="0" smtClean="0">
                <a:latin typeface="+mj-ea"/>
                <a:ea typeface="+mj-ea"/>
              </a:rPr>
              <a:t>发表</a:t>
            </a:r>
            <a:r>
              <a:rPr lang="en-US" altLang="zh-CN" b="0" dirty="0" smtClean="0">
                <a:latin typeface="+mj-ea"/>
                <a:ea typeface="+mj-ea"/>
              </a:rPr>
              <a:t>the CASE of FEMU</a:t>
            </a:r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OCSSD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模拟器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…</a:t>
            </a:r>
            <a:endParaRPr lang="zh-CN" altLang="en-US" b="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087" y="6052606"/>
            <a:ext cx="7440171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虽然没什么“历史”，但是其所取得的性能提升和学术成果都令人叹为观止！</a:t>
            </a:r>
            <a:endParaRPr lang="zh-CN" altLang="en-US" sz="1600" dirty="0" smtClean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2.2.4 Open-Channel SSD</a:t>
            </a:r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+mj-ea"/>
                <a:ea typeface="+mj-ea"/>
              </a:rPr>
              <a:t>对于主机端管理的</a:t>
            </a:r>
            <a:r>
              <a:rPr lang="en-US" altLang="zh-CN" b="0" dirty="0" smtClean="0">
                <a:latin typeface="+mj-ea"/>
                <a:ea typeface="+mj-ea"/>
              </a:rPr>
              <a:t>OCSSD</a:t>
            </a:r>
            <a:r>
              <a:rPr lang="zh-CN" altLang="en-US" b="0" dirty="0" smtClean="0">
                <a:latin typeface="+mj-ea"/>
                <a:ea typeface="+mj-ea"/>
              </a:rPr>
              <a:t>，无法给用户提供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设备担保</a:t>
            </a:r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Device Warranty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直接将介质特性暴露给主机，可能导致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效率</a:t>
            </a:r>
            <a:r>
              <a:rPr lang="zh-CN" altLang="en-US" b="0" dirty="0" smtClean="0">
                <a:latin typeface="+mj-ea"/>
                <a:ea typeface="+mj-ea"/>
              </a:rPr>
              <a:t>低下，并且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限制</a:t>
            </a:r>
            <a:r>
              <a:rPr lang="zh-CN" altLang="en-US" b="0" dirty="0" smtClean="0">
                <a:latin typeface="+mj-ea"/>
                <a:ea typeface="+mj-ea"/>
              </a:rPr>
              <a:t>了介质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抽象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OCSSD</a:t>
            </a:r>
            <a:r>
              <a:rPr lang="zh-CN" altLang="en-US" b="0" dirty="0" smtClean="0">
                <a:latin typeface="+mj-ea"/>
                <a:ea typeface="+mj-ea"/>
              </a:rPr>
              <a:t>目前处在实验研究阶段，尚无成熟的商业产品</a:t>
            </a:r>
            <a:endParaRPr lang="en-US" altLang="zh-CN" b="0" dirty="0" smtClean="0">
              <a:latin typeface="+mj-ea"/>
              <a:ea typeface="+mj-ea"/>
            </a:endParaRPr>
          </a:p>
          <a:p>
            <a:endParaRPr lang="zh-CN" altLang="en-US" b="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856" y="2588929"/>
            <a:ext cx="5875480" cy="33507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1911" y="5909941"/>
            <a:ext cx="1453437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Traditional SSD</a:t>
            </a:r>
            <a:endParaRPr lang="zh-CN" altLang="en-US" sz="14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7626" y="5895094"/>
            <a:ext cx="1789939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Current  OCSSD</a:t>
            </a:r>
            <a:endParaRPr lang="zh-CN" altLang="en-US" sz="14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0396" y="5895094"/>
            <a:ext cx="1789939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F</a:t>
            </a:r>
            <a:r>
              <a:rPr lang="en-US" altLang="zh-CN" sz="14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uture OCSSD</a:t>
            </a:r>
            <a:endParaRPr lang="zh-CN" altLang="en-US" sz="14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99818" y="2784300"/>
            <a:ext cx="5286317" cy="542261"/>
          </a:xfrm>
          <a:solidFill>
            <a:srgbClr val="097FC8"/>
          </a:solidFill>
          <a:ln>
            <a:solidFill>
              <a:srgbClr val="097FC8"/>
            </a:solidFill>
          </a:ln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Open-Channel SSD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的研究现状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381901" y="2553418"/>
            <a:ext cx="1017917" cy="1017917"/>
          </a:xfrm>
          <a:prstGeom prst="diamond">
            <a:avLst/>
          </a:prstGeom>
          <a:solidFill>
            <a:srgbClr val="09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j-ea"/>
                <a:ea typeface="+mj-ea"/>
              </a:rPr>
              <a:t>2.3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Open-Channel SSD</a:t>
            </a:r>
            <a:r>
              <a:rPr lang="zh-CN" altLang="en-US" dirty="0" smtClean="0"/>
              <a:t>的硬件技术研究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0" dirty="0" smtClean="0">
                <a:latin typeface="+mj-ea"/>
                <a:ea typeface="+mj-ea"/>
              </a:rPr>
              <a:t>将部分</a:t>
            </a:r>
            <a:r>
              <a:rPr lang="en-US" altLang="zh-CN" sz="1600" b="0" dirty="0" smtClean="0">
                <a:latin typeface="+mj-ea"/>
                <a:ea typeface="+mj-ea"/>
              </a:rPr>
              <a:t>FTL</a:t>
            </a:r>
            <a:r>
              <a:rPr lang="zh-CN" altLang="en-US" sz="1600" b="0" dirty="0" smtClean="0">
                <a:latin typeface="+mj-ea"/>
                <a:ea typeface="+mj-ea"/>
              </a:rPr>
              <a:t>功能移动到主机端后，如何设计</a:t>
            </a:r>
            <a:r>
              <a:rPr lang="en-US" altLang="zh-CN" sz="1600" b="0" dirty="0" smtClean="0">
                <a:latin typeface="+mj-ea"/>
                <a:ea typeface="+mj-ea"/>
              </a:rPr>
              <a:t>OCSSD</a:t>
            </a:r>
            <a:r>
              <a:rPr lang="zh-CN" altLang="en-US" sz="1600" b="0" dirty="0" smtClean="0">
                <a:latin typeface="+mj-ea"/>
                <a:ea typeface="+mj-ea"/>
              </a:rPr>
              <a:t>的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裸闪存架构</a:t>
            </a:r>
            <a:r>
              <a:rPr lang="zh-CN" altLang="en-US" sz="1600" b="0" dirty="0" smtClean="0">
                <a:latin typeface="+mj-ea"/>
                <a:ea typeface="+mj-ea"/>
              </a:rPr>
              <a:t>的问题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主要</a:t>
            </a:r>
            <a:r>
              <a:rPr lang="zh-CN" altLang="en-US" sz="1600" b="0" dirty="0" smtClean="0">
                <a:latin typeface="+mj-ea"/>
                <a:ea typeface="+mj-ea"/>
              </a:rPr>
              <a:t>代表：</a:t>
            </a:r>
            <a:r>
              <a:rPr lang="en-US" altLang="zh-CN" sz="1600" b="0" dirty="0" err="1" smtClean="0">
                <a:latin typeface="+mj-ea"/>
                <a:ea typeface="+mj-ea"/>
              </a:rPr>
              <a:t>Baidu&amp;PKU</a:t>
            </a:r>
            <a:r>
              <a:rPr lang="en-US" altLang="zh-CN" sz="1600" b="0" dirty="0" smtClean="0">
                <a:latin typeface="+mj-ea"/>
                <a:ea typeface="+mj-ea"/>
              </a:rPr>
              <a:t> </a:t>
            </a:r>
            <a:r>
              <a:rPr lang="zh-CN" altLang="en-US" sz="1600" b="0" dirty="0" smtClean="0">
                <a:latin typeface="+mj-ea"/>
                <a:ea typeface="+mj-ea"/>
              </a:rPr>
              <a:t>提出的</a:t>
            </a:r>
            <a:r>
              <a:rPr lang="en-US" altLang="zh-CN" sz="1600" b="0" dirty="0" smtClean="0">
                <a:latin typeface="+mj-ea"/>
                <a:ea typeface="+mj-ea"/>
              </a:rPr>
              <a:t>Software-Defined Flash</a:t>
            </a:r>
            <a:r>
              <a:rPr lang="zh-CN" altLang="en-US" sz="1600" b="0" dirty="0" smtClean="0">
                <a:latin typeface="+mj-ea"/>
                <a:ea typeface="+mj-ea"/>
              </a:rPr>
              <a:t>（</a:t>
            </a:r>
            <a:r>
              <a:rPr lang="en-US" altLang="zh-CN" sz="1600" b="0" dirty="0" smtClean="0">
                <a:latin typeface="+mj-ea"/>
                <a:ea typeface="+mj-ea"/>
              </a:rPr>
              <a:t>SDF</a:t>
            </a:r>
            <a:r>
              <a:rPr lang="zh-CN" altLang="en-US" sz="1600" b="0" dirty="0" smtClean="0">
                <a:latin typeface="+mj-ea"/>
                <a:ea typeface="+mj-ea"/>
              </a:rPr>
              <a:t>，</a:t>
            </a:r>
            <a:r>
              <a:rPr lang="en-US" altLang="zh-CN" sz="1600" b="0" dirty="0" smtClean="0">
                <a:latin typeface="+mj-ea"/>
                <a:ea typeface="+mj-ea"/>
              </a:rPr>
              <a:t>ASPLOS’14</a:t>
            </a:r>
            <a:r>
              <a:rPr lang="zh-CN" altLang="en-US" sz="1600" b="0" dirty="0" smtClean="0">
                <a:latin typeface="+mj-ea"/>
                <a:ea typeface="+mj-ea"/>
              </a:rPr>
              <a:t>）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latin typeface="+mj-ea"/>
                <a:ea typeface="+mj-ea"/>
              </a:rPr>
              <a:t> </a:t>
            </a:r>
            <a:r>
              <a:rPr lang="en-US" altLang="zh-CN" sz="1600" b="0" dirty="0" smtClean="0">
                <a:latin typeface="+mj-ea"/>
                <a:ea typeface="+mj-ea"/>
              </a:rPr>
              <a:t>    1</a:t>
            </a:r>
            <a:r>
              <a:rPr lang="zh-CN" altLang="en-US" sz="1600" b="0" dirty="0" smtClean="0">
                <a:latin typeface="+mj-ea"/>
                <a:ea typeface="+mj-ea"/>
              </a:rPr>
              <a:t>）</a:t>
            </a:r>
            <a:r>
              <a:rPr lang="en-US" altLang="zh-CN" sz="1600" b="0" dirty="0" smtClean="0">
                <a:latin typeface="+mj-ea"/>
                <a:ea typeface="+mj-ea"/>
              </a:rPr>
              <a:t>44</a:t>
            </a:r>
            <a:r>
              <a:rPr lang="zh-CN" altLang="en-US" sz="1600" b="0" dirty="0" smtClean="0">
                <a:latin typeface="+mj-ea"/>
                <a:ea typeface="+mj-ea"/>
              </a:rPr>
              <a:t>个独立</a:t>
            </a:r>
            <a:r>
              <a:rPr lang="en-US" altLang="zh-CN" sz="1600" b="0" dirty="0" smtClean="0">
                <a:latin typeface="+mj-ea"/>
                <a:ea typeface="+mj-ea"/>
              </a:rPr>
              <a:t>channel</a:t>
            </a:r>
            <a:r>
              <a:rPr lang="zh-CN" altLang="en-US" sz="1600" b="0" dirty="0" smtClean="0">
                <a:latin typeface="+mj-ea"/>
                <a:ea typeface="+mj-ea"/>
              </a:rPr>
              <a:t>，每个都配置专用</a:t>
            </a:r>
            <a:r>
              <a:rPr lang="en-US" altLang="zh-CN" sz="1600" b="0" dirty="0" smtClean="0">
                <a:latin typeface="+mj-ea"/>
                <a:ea typeface="+mj-ea"/>
              </a:rPr>
              <a:t>FTL</a:t>
            </a:r>
            <a:r>
              <a:rPr lang="zh-CN" altLang="en-US" sz="1600" b="0" dirty="0" smtClean="0">
                <a:latin typeface="+mj-ea"/>
                <a:ea typeface="+mj-ea"/>
              </a:rPr>
              <a:t>引擎；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 smtClean="0">
                <a:latin typeface="+mj-ea"/>
                <a:ea typeface="+mj-ea"/>
              </a:rPr>
              <a:t>     2</a:t>
            </a:r>
            <a:r>
              <a:rPr lang="zh-CN" altLang="en-US" sz="1600" b="0" dirty="0" smtClean="0">
                <a:latin typeface="+mj-ea"/>
                <a:ea typeface="+mj-ea"/>
              </a:rPr>
              <a:t>）将每个独立通道作为独立设备提供给应用（</a:t>
            </a:r>
            <a:r>
              <a:rPr lang="en-US" altLang="zh-CN" sz="1600" b="0" dirty="0" smtClean="0">
                <a:latin typeface="+mj-ea"/>
                <a:ea typeface="+mj-ea"/>
              </a:rPr>
              <a:t>/dev/ssd0 ~ /dev/ssd43</a:t>
            </a:r>
            <a:r>
              <a:rPr lang="zh-CN" altLang="en-US" sz="1600" b="0" dirty="0" smtClean="0">
                <a:latin typeface="+mj-ea"/>
                <a:ea typeface="+mj-ea"/>
              </a:rPr>
              <a:t>）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latin typeface="+mj-ea"/>
                <a:ea typeface="+mj-ea"/>
              </a:rPr>
              <a:t> </a:t>
            </a:r>
            <a:r>
              <a:rPr lang="en-US" altLang="zh-CN" sz="1600" b="0" dirty="0" smtClean="0">
                <a:latin typeface="+mj-ea"/>
                <a:ea typeface="+mj-ea"/>
              </a:rPr>
              <a:t>    3</a:t>
            </a:r>
            <a:r>
              <a:rPr lang="zh-CN" altLang="en-US" sz="1600" b="0" dirty="0" smtClean="0">
                <a:latin typeface="+mj-ea"/>
                <a:ea typeface="+mj-ea"/>
              </a:rPr>
              <a:t>）设计简化的</a:t>
            </a:r>
            <a:r>
              <a:rPr lang="en-US" altLang="zh-CN" sz="1600" b="0" dirty="0" smtClean="0">
                <a:latin typeface="+mj-ea"/>
                <a:ea typeface="+mj-ea"/>
              </a:rPr>
              <a:t>I/O</a:t>
            </a:r>
            <a:r>
              <a:rPr lang="zh-CN" altLang="en-US" sz="1600" b="0" dirty="0" smtClean="0">
                <a:latin typeface="+mj-ea"/>
                <a:ea typeface="+mj-ea"/>
              </a:rPr>
              <a:t>栈，移除</a:t>
            </a:r>
            <a:r>
              <a:rPr lang="en-US" altLang="zh-CN" sz="1600" b="0" dirty="0" smtClean="0">
                <a:latin typeface="+mj-ea"/>
                <a:ea typeface="+mj-ea"/>
              </a:rPr>
              <a:t>ECC</a:t>
            </a:r>
            <a:r>
              <a:rPr lang="zh-CN" altLang="en-US" sz="1600" b="0" dirty="0" smtClean="0">
                <a:latin typeface="+mj-ea"/>
                <a:ea typeface="+mj-ea"/>
              </a:rPr>
              <a:t>和</a:t>
            </a:r>
            <a:r>
              <a:rPr lang="en-US" altLang="zh-CN" sz="1600" b="0" dirty="0" smtClean="0">
                <a:latin typeface="+mj-ea"/>
                <a:ea typeface="+mj-ea"/>
              </a:rPr>
              <a:t>Over-Provisioning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最大化利用</a:t>
            </a:r>
            <a:r>
              <a:rPr lang="en-US" altLang="zh-CN" sz="1600" b="0" dirty="0" smtClean="0">
                <a:solidFill>
                  <a:srgbClr val="FF0000"/>
                </a:solidFill>
                <a:latin typeface="+mj-ea"/>
                <a:ea typeface="+mj-ea"/>
              </a:rPr>
              <a:t>Flash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性能和容量</a:t>
            </a:r>
            <a:endParaRPr lang="zh-CN" altLang="en-US" sz="16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5301" y="3796982"/>
            <a:ext cx="3644053" cy="2636434"/>
            <a:chOff x="495301" y="3182112"/>
            <a:chExt cx="3644053" cy="26364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5301" y="3182112"/>
              <a:ext cx="3644053" cy="232776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48063" y="5509872"/>
              <a:ext cx="1938528" cy="308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SDF</a:t>
              </a:r>
              <a:r>
                <a:rPr lang="zh-CN" altLang="en-US" sz="12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的硬件架构</a:t>
              </a:r>
              <a:endParaRPr lang="zh-CN" altLang="en-US" sz="1200" dirty="0" smtClean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8" y="3774079"/>
            <a:ext cx="3642360" cy="26822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375879" y="3796982"/>
            <a:ext cx="4561905" cy="2636434"/>
            <a:chOff x="4375879" y="3796982"/>
            <a:chExt cx="4561905" cy="263643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879" y="3796982"/>
              <a:ext cx="4561905" cy="232776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490971" y="6124742"/>
              <a:ext cx="2331720" cy="308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SDF</a:t>
              </a:r>
              <a:r>
                <a:rPr lang="zh-CN" altLang="en-US" sz="12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板卡图</a:t>
              </a:r>
              <a:endParaRPr lang="zh-CN" altLang="en-US" sz="1200" dirty="0" smtClean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Open-Channel SSD</a:t>
            </a:r>
            <a:r>
              <a:rPr lang="zh-CN" altLang="en-US" dirty="0" smtClean="0"/>
              <a:t>软件（</a:t>
            </a:r>
            <a:r>
              <a:rPr lang="en-US" altLang="zh-CN" dirty="0" smtClean="0"/>
              <a:t>FTL</a:t>
            </a:r>
            <a:r>
              <a:rPr lang="zh-CN" altLang="en-US" dirty="0" smtClean="0"/>
              <a:t>）技术研究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+mj-ea"/>
                <a:ea typeface="+mj-ea"/>
              </a:rPr>
              <a:t>研究基于</a:t>
            </a:r>
            <a:r>
              <a:rPr lang="en-US" altLang="zh-CN" b="0" dirty="0" smtClean="0">
                <a:latin typeface="+mj-ea"/>
                <a:ea typeface="+mj-ea"/>
              </a:rPr>
              <a:t>OCSSD</a:t>
            </a:r>
            <a:r>
              <a:rPr lang="zh-CN" altLang="en-US" b="0" dirty="0" smtClean="0">
                <a:latin typeface="+mj-ea"/>
                <a:ea typeface="+mj-ea"/>
              </a:rPr>
              <a:t>的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存储体系</a:t>
            </a:r>
            <a:r>
              <a:rPr lang="zh-CN" altLang="en-US" b="0" dirty="0" smtClean="0">
                <a:latin typeface="+mj-ea"/>
                <a:ea typeface="+mj-ea"/>
              </a:rPr>
              <a:t>和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I/O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栈</a:t>
            </a:r>
            <a:r>
              <a:rPr lang="zh-CN" altLang="en-US" b="0" dirty="0" smtClean="0">
                <a:latin typeface="+mj-ea"/>
                <a:ea typeface="+mj-ea"/>
              </a:rPr>
              <a:t>的设计问题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主要代表：</a:t>
            </a:r>
            <a:r>
              <a:rPr lang="en-US" altLang="zh-CN" b="0" dirty="0" smtClean="0">
                <a:latin typeface="+mj-ea"/>
                <a:ea typeface="+mj-ea"/>
              </a:rPr>
              <a:t>1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r>
              <a:rPr lang="en-US" altLang="zh-CN" b="0" dirty="0" smtClean="0">
                <a:latin typeface="+mj-ea"/>
                <a:ea typeface="+mj-ea"/>
              </a:rPr>
              <a:t>Application-Managed Flash</a:t>
            </a:r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MIT, FAST’16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endParaRPr lang="en-US" altLang="zh-CN" b="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>
                <a:latin typeface="+mj-ea"/>
                <a:ea typeface="+mj-ea"/>
              </a:rPr>
              <a:t> </a:t>
            </a:r>
            <a:r>
              <a:rPr lang="en-US" altLang="zh-CN" b="0" dirty="0" smtClean="0">
                <a:latin typeface="+mj-ea"/>
                <a:ea typeface="+mj-ea"/>
              </a:rPr>
              <a:t>                    2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r>
              <a:rPr lang="en-US" altLang="zh-CN" b="0" dirty="0" err="1" smtClean="0">
                <a:latin typeface="+mj-ea"/>
                <a:ea typeface="+mj-ea"/>
              </a:rPr>
              <a:t>LightNVM</a:t>
            </a:r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Matias</a:t>
            </a:r>
            <a:r>
              <a:rPr lang="zh-CN" altLang="en-US" b="0" dirty="0" smtClean="0">
                <a:latin typeface="+mj-ea"/>
                <a:ea typeface="+mj-ea"/>
              </a:rPr>
              <a:t>，</a:t>
            </a:r>
            <a:r>
              <a:rPr lang="en-US" altLang="zh-CN" b="0" dirty="0" smtClean="0">
                <a:latin typeface="+mj-ea"/>
                <a:ea typeface="+mj-ea"/>
              </a:rPr>
              <a:t>Javier.  CNEXLABS, FAST’17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AMF</a:t>
            </a:r>
            <a:r>
              <a:rPr lang="zh-CN" altLang="en-US" b="0" dirty="0" smtClean="0">
                <a:latin typeface="+mj-ea"/>
                <a:ea typeface="+mj-ea"/>
              </a:rPr>
              <a:t>在驱动层实现</a:t>
            </a:r>
            <a:r>
              <a:rPr lang="en-US" altLang="zh-CN" b="0" dirty="0" smtClean="0">
                <a:latin typeface="+mj-ea"/>
                <a:ea typeface="+mj-ea"/>
              </a:rPr>
              <a:t>AFTL</a:t>
            </a:r>
            <a:r>
              <a:rPr lang="zh-CN" altLang="en-US" b="0" dirty="0" smtClean="0">
                <a:latin typeface="+mj-ea"/>
                <a:ea typeface="+mj-ea"/>
              </a:rPr>
              <a:t>，协同设计了</a:t>
            </a:r>
            <a:r>
              <a:rPr lang="en-US" altLang="zh-CN" b="0" dirty="0" smtClean="0">
                <a:latin typeface="+mj-ea"/>
                <a:ea typeface="+mj-ea"/>
              </a:rPr>
              <a:t>ALFS</a:t>
            </a:r>
            <a:r>
              <a:rPr lang="zh-CN" altLang="en-US" b="0" dirty="0" smtClean="0">
                <a:latin typeface="+mj-ea"/>
                <a:ea typeface="+mj-ea"/>
              </a:rPr>
              <a:t>和块</a:t>
            </a:r>
            <a:r>
              <a:rPr lang="en-US" altLang="zh-CN" b="0" dirty="0" smtClean="0">
                <a:latin typeface="+mj-ea"/>
                <a:ea typeface="+mj-ea"/>
              </a:rPr>
              <a:t>I/O</a:t>
            </a:r>
            <a:r>
              <a:rPr lang="zh-CN" altLang="en-US" b="0" dirty="0" smtClean="0">
                <a:latin typeface="+mj-ea"/>
                <a:ea typeface="+mj-ea"/>
              </a:rPr>
              <a:t>，侧重应用层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err="1" smtClean="0">
                <a:latin typeface="+mj-ea"/>
                <a:ea typeface="+mj-ea"/>
              </a:rPr>
              <a:t>LightNVM</a:t>
            </a:r>
            <a:r>
              <a:rPr lang="zh-CN" altLang="en-US" b="0" dirty="0" smtClean="0">
                <a:latin typeface="+mj-ea"/>
                <a:ea typeface="+mj-ea"/>
              </a:rPr>
              <a:t>是针对</a:t>
            </a:r>
            <a:r>
              <a:rPr lang="en-US" altLang="zh-CN" b="0" dirty="0" smtClean="0">
                <a:latin typeface="+mj-ea"/>
                <a:ea typeface="+mj-ea"/>
              </a:rPr>
              <a:t>OCSSD</a:t>
            </a:r>
            <a:r>
              <a:rPr lang="zh-CN" altLang="en-US" b="0" dirty="0" smtClean="0">
                <a:latin typeface="+mj-ea"/>
                <a:ea typeface="+mj-ea"/>
              </a:rPr>
              <a:t>对整个存储体系和</a:t>
            </a:r>
            <a:r>
              <a:rPr lang="en-US" altLang="zh-CN" b="0" dirty="0" smtClean="0">
                <a:latin typeface="+mj-ea"/>
                <a:ea typeface="+mj-ea"/>
              </a:rPr>
              <a:t>I/O</a:t>
            </a:r>
            <a:r>
              <a:rPr lang="zh-CN" altLang="en-US" b="0" dirty="0" smtClean="0">
                <a:latin typeface="+mj-ea"/>
                <a:ea typeface="+mj-ea"/>
              </a:rPr>
              <a:t>栈的全面设计</a:t>
            </a:r>
            <a:endParaRPr lang="en-US" altLang="zh-CN" b="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b="0" dirty="0"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5301" y="3361966"/>
            <a:ext cx="2922077" cy="3086037"/>
            <a:chOff x="495301" y="2871215"/>
            <a:chExt cx="2922077" cy="30860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5301" y="2871215"/>
              <a:ext cx="2922077" cy="277250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62463" y="5614017"/>
              <a:ext cx="2587752" cy="34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AMF</a:t>
              </a:r>
              <a:r>
                <a:rPr lang="zh-CN" altLang="en-US" sz="1400" dirty="0">
                  <a:latin typeface="Arial" panose="020B0604020202020204" pitchFamily="34" charset="0"/>
                  <a:ea typeface="Microsoft YaHei" panose="020B0503020204020204" pitchFamily="34" charset="-122"/>
                </a:rPr>
                <a:t>架构</a:t>
              </a:r>
              <a:endParaRPr lang="zh-CN" altLang="en-US" sz="1400" dirty="0" smtClean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68709" y="3332791"/>
            <a:ext cx="4741894" cy="3100625"/>
            <a:chOff x="4031652" y="3347378"/>
            <a:chExt cx="4741894" cy="31006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1652" y="3347378"/>
              <a:ext cx="4741894" cy="2772501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112503" y="6075593"/>
              <a:ext cx="2580192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 err="1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LightNVM</a:t>
              </a:r>
              <a:r>
                <a:rPr lang="zh-CN" altLang="en-US" sz="14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架构</a:t>
              </a:r>
              <a:endParaRPr lang="zh-CN" altLang="en-US" sz="1400" dirty="0" smtClean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2.3.3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OCSSD</a:t>
            </a:r>
            <a:r>
              <a:rPr lang="zh-CN" altLang="en-US" dirty="0" smtClean="0"/>
              <a:t>的应用技术研究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0" dirty="0" smtClean="0">
                <a:latin typeface="+mj-ea"/>
                <a:ea typeface="+mj-ea"/>
              </a:rPr>
              <a:t>基于</a:t>
            </a:r>
            <a:r>
              <a:rPr lang="en-US" altLang="zh-CN" sz="1600" b="0" dirty="0" smtClean="0">
                <a:latin typeface="+mj-ea"/>
                <a:ea typeface="+mj-ea"/>
              </a:rPr>
              <a:t>OCSSD</a:t>
            </a:r>
            <a:r>
              <a:rPr lang="zh-CN" altLang="en-US" sz="1600" b="0" dirty="0" smtClean="0">
                <a:latin typeface="+mj-ea"/>
                <a:ea typeface="+mj-ea"/>
              </a:rPr>
              <a:t>的特性，与现有的方案或技术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有机结合</a:t>
            </a:r>
            <a:r>
              <a:rPr lang="zh-CN" altLang="en-US" sz="1600" b="0" dirty="0" smtClean="0">
                <a:latin typeface="+mj-ea"/>
                <a:ea typeface="+mj-ea"/>
              </a:rPr>
              <a:t>，从而获得</a:t>
            </a:r>
            <a:r>
              <a:rPr lang="zh-CN" altLang="en-US" sz="1600" b="0" dirty="0" smtClean="0">
                <a:solidFill>
                  <a:srgbClr val="FF0000"/>
                </a:solidFill>
                <a:latin typeface="+mj-ea"/>
                <a:ea typeface="+mj-ea"/>
              </a:rPr>
              <a:t>优化或提高</a:t>
            </a:r>
            <a:endParaRPr lang="en-US" altLang="zh-CN" sz="1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主要代表：</a:t>
            </a:r>
            <a:endParaRPr lang="en-US" altLang="zh-CN" sz="1600" b="0" dirty="0" smtClean="0">
              <a:solidFill>
                <a:srgbClr val="097FC8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+mj-ea"/>
                <a:ea typeface="+mj-ea"/>
              </a:rPr>
              <a:t> </a:t>
            </a:r>
            <a:r>
              <a:rPr lang="en-US" altLang="zh-CN" sz="1600" b="0" dirty="0" smtClean="0">
                <a:solidFill>
                  <a:srgbClr val="FFC000"/>
                </a:solidFill>
                <a:latin typeface="+mj-ea"/>
                <a:ea typeface="+mj-ea"/>
              </a:rPr>
              <a:t>   1) LOCS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: LSM-tree based KV Store &amp; OCSSD </a:t>
            </a:r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（</a:t>
            </a:r>
            <a:r>
              <a:rPr lang="en-US" altLang="zh-CN" sz="1600" b="0" dirty="0" err="1" smtClean="0">
                <a:solidFill>
                  <a:srgbClr val="097FC8"/>
                </a:solidFill>
                <a:latin typeface="+mj-ea"/>
                <a:ea typeface="+mj-ea"/>
              </a:rPr>
              <a:t>Baidu&amp;PKU</a:t>
            </a:r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，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Eurosys’14</a:t>
            </a:r>
            <a:r>
              <a:rPr lang="zh-CN" altLang="en-US" sz="1600" b="0" dirty="0" smtClean="0">
                <a:solidFill>
                  <a:srgbClr val="097FC8"/>
                </a:solidFill>
                <a:latin typeface="+mj-ea"/>
                <a:ea typeface="+mj-ea"/>
              </a:rPr>
              <a:t>）</a:t>
            </a:r>
            <a:endParaRPr lang="en-US" altLang="zh-CN" sz="1600" b="0" dirty="0" smtClean="0">
              <a:solidFill>
                <a:srgbClr val="097FC8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97FC8"/>
                </a:solidFill>
                <a:latin typeface="+mj-ea"/>
                <a:ea typeface="+mj-ea"/>
              </a:rPr>
              <a:t> 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   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</a:rPr>
              <a:t>2) </a:t>
            </a:r>
            <a:r>
              <a:rPr lang="en-US" altLang="zh-CN" sz="1600" b="0" dirty="0">
                <a:solidFill>
                  <a:srgbClr val="097FC8"/>
                </a:solidFill>
                <a:latin typeface="+mj-ea"/>
              </a:rPr>
              <a:t>Application-Driven FTL on OCSSD(</a:t>
            </a:r>
            <a:r>
              <a:rPr lang="en-US" altLang="zh-CN" sz="1600" b="0" dirty="0" err="1">
                <a:solidFill>
                  <a:srgbClr val="097FC8"/>
                </a:solidFill>
                <a:latin typeface="+mj-ea"/>
              </a:rPr>
              <a:t>Javier,Matias</a:t>
            </a:r>
            <a:r>
              <a:rPr lang="en-US" altLang="zh-CN" sz="1600" b="0" dirty="0">
                <a:solidFill>
                  <a:srgbClr val="097FC8"/>
                </a:solidFill>
                <a:latin typeface="+mj-ea"/>
              </a:rPr>
              <a:t>. </a:t>
            </a:r>
            <a:r>
              <a:rPr lang="en-US" altLang="zh-CN" sz="1600" b="0" dirty="0" err="1">
                <a:solidFill>
                  <a:srgbClr val="097FC8"/>
                </a:solidFill>
                <a:latin typeface="+mj-ea"/>
              </a:rPr>
              <a:t>CNEXLabs</a:t>
            </a:r>
            <a:r>
              <a:rPr lang="en-US" altLang="zh-CN" sz="1600" b="0" dirty="0">
                <a:solidFill>
                  <a:srgbClr val="097FC8"/>
                </a:solidFill>
                <a:latin typeface="+mj-ea"/>
              </a:rPr>
              <a:t>, 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</a:rPr>
              <a:t>2016</a:t>
            </a:r>
            <a:r>
              <a:rPr lang="en-US" altLang="zh-CN" sz="1600" b="0" dirty="0">
                <a:solidFill>
                  <a:srgbClr val="097FC8"/>
                </a:solidFill>
                <a:latin typeface="+mj-ea"/>
              </a:rPr>
              <a:t>)</a:t>
            </a:r>
            <a:endParaRPr lang="en-US" altLang="zh-CN" sz="1600" b="0" dirty="0" smtClean="0">
              <a:solidFill>
                <a:srgbClr val="097FC8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97FC8"/>
                </a:solidFill>
                <a:latin typeface="+mj-ea"/>
                <a:ea typeface="+mj-ea"/>
              </a:rPr>
              <a:t> 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   </a:t>
            </a:r>
            <a:r>
              <a:rPr lang="en-US" altLang="zh-CN" sz="1600" b="0" dirty="0" smtClean="0">
                <a:solidFill>
                  <a:srgbClr val="92D050"/>
                </a:solidFill>
                <a:latin typeface="+mj-ea"/>
                <a:ea typeface="+mj-ea"/>
              </a:rPr>
              <a:t>3) </a:t>
            </a:r>
            <a:r>
              <a:rPr lang="en-US" altLang="zh-CN" sz="1600" b="0" dirty="0" err="1" smtClean="0">
                <a:solidFill>
                  <a:srgbClr val="92D050"/>
                </a:solidFill>
                <a:latin typeface="+mj-ea"/>
                <a:ea typeface="+mj-ea"/>
              </a:rPr>
              <a:t>FlashBlox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: Virtualized SSDs &amp; OCSSD (</a:t>
            </a:r>
            <a:r>
              <a:rPr lang="en-US" altLang="zh-CN" sz="1600" b="0" dirty="0" err="1" smtClean="0">
                <a:solidFill>
                  <a:srgbClr val="097FC8"/>
                </a:solidFill>
                <a:latin typeface="+mj-ea"/>
                <a:ea typeface="+mj-ea"/>
              </a:rPr>
              <a:t>Mirosoft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 &amp; Georgia, FAST’17)</a:t>
            </a:r>
            <a:endParaRPr lang="en-US" altLang="zh-CN" sz="1600" b="0" dirty="0" smtClean="0">
              <a:solidFill>
                <a:srgbClr val="097FC8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+mj-ea"/>
                <a:ea typeface="+mj-ea"/>
              </a:rPr>
              <a:t> </a:t>
            </a:r>
            <a:r>
              <a:rPr lang="en-US" altLang="zh-CN" sz="1600" b="0" dirty="0" smtClean="0">
                <a:solidFill>
                  <a:srgbClr val="FFC000"/>
                </a:solidFill>
                <a:latin typeface="+mj-ea"/>
                <a:ea typeface="+mj-ea"/>
              </a:rPr>
              <a:t>   4)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+mj-ea"/>
                <a:ea typeface="+mj-ea"/>
              </a:rPr>
              <a:t>DIDACache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: K/V Cache &amp; OCSSD (</a:t>
            </a:r>
            <a:r>
              <a:rPr lang="en-US" altLang="zh-CN" sz="1600" b="0" dirty="0" err="1" smtClean="0">
                <a:solidFill>
                  <a:srgbClr val="097FC8"/>
                </a:solidFill>
                <a:latin typeface="+mj-ea"/>
                <a:ea typeface="+mj-ea"/>
              </a:rPr>
              <a:t>Memblaze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 &amp; HKPU, FAST’17)</a:t>
            </a:r>
            <a:endParaRPr lang="en-US" altLang="zh-CN" sz="1600" b="0" dirty="0" smtClean="0">
              <a:solidFill>
                <a:srgbClr val="097FC8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+mj-ea"/>
                <a:ea typeface="+mj-ea"/>
              </a:rPr>
              <a:t> </a:t>
            </a:r>
            <a:r>
              <a:rPr lang="en-US" altLang="zh-CN" sz="1600" b="0" dirty="0" smtClean="0">
                <a:solidFill>
                  <a:srgbClr val="FFC000"/>
                </a:solidFill>
                <a:latin typeface="+mj-ea"/>
                <a:ea typeface="+mj-ea"/>
              </a:rPr>
              <a:t>   5)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+mj-ea"/>
                <a:ea typeface="+mj-ea"/>
              </a:rPr>
              <a:t>FlashKV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  <a:ea typeface="+mj-ea"/>
              </a:rPr>
              <a:t>: </a:t>
            </a:r>
            <a:r>
              <a:rPr lang="en-US" altLang="zh-CN" sz="1600" b="0" dirty="0">
                <a:solidFill>
                  <a:srgbClr val="097FC8"/>
                </a:solidFill>
                <a:latin typeface="+mj-ea"/>
              </a:rPr>
              <a:t>LSM-tree based KV Store &amp; OCSSD 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</a:rPr>
              <a:t>(THU, TECS’17)</a:t>
            </a:r>
            <a:endParaRPr lang="en-US" altLang="zh-CN" sz="1600" b="0" dirty="0" smtClean="0">
              <a:solidFill>
                <a:srgbClr val="097FC8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97FC8"/>
                </a:solidFill>
                <a:latin typeface="+mj-ea"/>
              </a:rPr>
              <a:t> 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</a:rPr>
              <a:t>   </a:t>
            </a:r>
            <a:r>
              <a:rPr lang="en-US" altLang="zh-CN" sz="1600" b="0" dirty="0" smtClean="0">
                <a:solidFill>
                  <a:srgbClr val="92D050"/>
                </a:solidFill>
                <a:latin typeface="+mj-ea"/>
              </a:rPr>
              <a:t>6) Multi-Tenant 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</a:rPr>
              <a:t>I/O Isolation with OCSSD(</a:t>
            </a:r>
            <a:r>
              <a:rPr lang="en-US" altLang="zh-CN" sz="1600" b="0" dirty="0" err="1" smtClean="0">
                <a:solidFill>
                  <a:srgbClr val="097FC8"/>
                </a:solidFill>
                <a:latin typeface="+mj-ea"/>
              </a:rPr>
              <a:t>Javier,Matias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</a:rPr>
              <a:t>. </a:t>
            </a:r>
            <a:r>
              <a:rPr lang="en-US" altLang="zh-CN" sz="1600" b="0" dirty="0" err="1" smtClean="0">
                <a:solidFill>
                  <a:srgbClr val="097FC8"/>
                </a:solidFill>
                <a:latin typeface="+mj-ea"/>
              </a:rPr>
              <a:t>CNEXLabs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</a:rPr>
              <a:t>, 2017)</a:t>
            </a:r>
            <a:endParaRPr lang="en-US" altLang="zh-CN" sz="1600" b="0" dirty="0" smtClean="0">
              <a:solidFill>
                <a:srgbClr val="097FC8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97FC8"/>
                </a:solidFill>
                <a:latin typeface="+mj-ea"/>
              </a:rPr>
              <a:t> 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</a:rPr>
              <a:t>   7) </a:t>
            </a:r>
            <a:r>
              <a:rPr lang="en-US" altLang="zh-CN" sz="1600" b="0" dirty="0" err="1" smtClean="0">
                <a:solidFill>
                  <a:srgbClr val="097FC8"/>
                </a:solidFill>
                <a:latin typeface="+mj-ea"/>
              </a:rPr>
              <a:t>ThermAlloc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</a:rPr>
              <a:t> for OCSSD with 3D Flash(Yi Wang, TCAD’18)</a:t>
            </a:r>
            <a:endParaRPr lang="en-US" altLang="zh-CN" sz="1600" b="0" dirty="0" smtClean="0">
              <a:solidFill>
                <a:srgbClr val="097FC8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97FC8"/>
                </a:solidFill>
                <a:latin typeface="+mj-ea"/>
              </a:rPr>
              <a:t> </a:t>
            </a:r>
            <a:r>
              <a:rPr lang="en-US" altLang="zh-CN" sz="1600" b="0" dirty="0" smtClean="0">
                <a:solidFill>
                  <a:srgbClr val="097FC8"/>
                </a:solidFill>
                <a:latin typeface="+mj-ea"/>
              </a:rPr>
              <a:t>   </a:t>
            </a:r>
            <a:endParaRPr lang="en-US" altLang="zh-CN" sz="1600" b="0" dirty="0" smtClean="0">
              <a:solidFill>
                <a:srgbClr val="097FC8"/>
              </a:solidFill>
              <a:latin typeface="+mj-ea"/>
              <a:ea typeface="+mj-ea"/>
            </a:endParaRPr>
          </a:p>
          <a:p>
            <a:endParaRPr lang="zh-CN" altLang="en-US" sz="1600" b="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基于</a:t>
            </a:r>
            <a:r>
              <a:rPr lang="en-US" altLang="zh-CN" dirty="0"/>
              <a:t>OCSSD</a:t>
            </a:r>
            <a:r>
              <a:rPr lang="zh-CN" altLang="en-US" dirty="0"/>
              <a:t>的应用技术研究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latin typeface="+mj-ea"/>
                <a:ea typeface="+mj-ea"/>
              </a:rPr>
              <a:t>LSM-tree based K/V Store &amp; Open-Channel SSD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代表：</a:t>
            </a:r>
            <a:r>
              <a:rPr lang="en-US" altLang="zh-CN" b="0" dirty="0" smtClean="0">
                <a:latin typeface="+mj-ea"/>
                <a:ea typeface="+mj-ea"/>
              </a:rPr>
              <a:t>LOCS</a:t>
            </a:r>
            <a:r>
              <a:rPr lang="zh-CN" altLang="en-US" b="0" dirty="0" smtClean="0">
                <a:latin typeface="+mj-ea"/>
                <a:ea typeface="+mj-ea"/>
              </a:rPr>
              <a:t>、</a:t>
            </a:r>
            <a:r>
              <a:rPr lang="en-US" altLang="zh-CN" b="0" dirty="0" err="1" smtClean="0">
                <a:latin typeface="+mj-ea"/>
                <a:ea typeface="+mj-ea"/>
              </a:rPr>
              <a:t>DIDACache</a:t>
            </a:r>
            <a:r>
              <a:rPr lang="zh-CN" altLang="en-US" b="0" dirty="0" smtClean="0">
                <a:latin typeface="+mj-ea"/>
                <a:ea typeface="+mj-ea"/>
              </a:rPr>
              <a:t>、</a:t>
            </a:r>
            <a:r>
              <a:rPr lang="en-US" altLang="zh-CN" b="0" dirty="0" err="1" smtClean="0">
                <a:latin typeface="+mj-ea"/>
                <a:ea typeface="+mj-ea"/>
              </a:rPr>
              <a:t>FlashKV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优点：</a:t>
            </a:r>
            <a:r>
              <a:rPr lang="en-US" altLang="zh-CN" b="0" dirty="0" smtClean="0">
                <a:latin typeface="+mj-ea"/>
                <a:ea typeface="+mj-ea"/>
              </a:rPr>
              <a:t>1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去冗余</a:t>
            </a:r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LSM-KV</a:t>
            </a:r>
            <a:r>
              <a:rPr lang="zh-CN" altLang="en-US" b="0" dirty="0" smtClean="0">
                <a:latin typeface="+mj-ea"/>
                <a:ea typeface="+mj-ea"/>
              </a:rPr>
              <a:t>是一种典型的</a:t>
            </a:r>
            <a:r>
              <a:rPr lang="en-US" altLang="zh-CN" b="0" dirty="0" smtClean="0">
                <a:latin typeface="+mj-ea"/>
                <a:ea typeface="+mj-ea"/>
              </a:rPr>
              <a:t>log-on-log</a:t>
            </a:r>
            <a:r>
              <a:rPr lang="zh-CN" altLang="en-US" b="0" dirty="0" smtClean="0">
                <a:latin typeface="+mj-ea"/>
                <a:ea typeface="+mj-ea"/>
              </a:rPr>
              <a:t>三重冗余）</a:t>
            </a:r>
            <a:endParaRPr lang="en-US" altLang="zh-CN" b="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>
                <a:latin typeface="+mj-ea"/>
                <a:ea typeface="+mj-ea"/>
              </a:rPr>
              <a:t> </a:t>
            </a:r>
            <a:r>
              <a:rPr lang="en-US" altLang="zh-CN" b="0" dirty="0" smtClean="0">
                <a:latin typeface="+mj-ea"/>
                <a:ea typeface="+mj-ea"/>
              </a:rPr>
              <a:t>             2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去语义隔离</a:t>
            </a:r>
            <a:r>
              <a:rPr lang="zh-CN" altLang="en-US" b="0" dirty="0" smtClean="0">
                <a:latin typeface="+mj-ea"/>
                <a:ea typeface="+mj-ea"/>
              </a:rPr>
              <a:t>（将</a:t>
            </a:r>
            <a:r>
              <a:rPr lang="en-US" altLang="zh-CN" b="0" dirty="0" smtClean="0">
                <a:latin typeface="+mj-ea"/>
                <a:ea typeface="+mj-ea"/>
              </a:rPr>
              <a:t>FTL</a:t>
            </a:r>
            <a:r>
              <a:rPr lang="zh-CN" altLang="en-US" b="0" dirty="0" smtClean="0">
                <a:latin typeface="+mj-ea"/>
                <a:ea typeface="+mj-ea"/>
              </a:rPr>
              <a:t>整合到</a:t>
            </a:r>
            <a:r>
              <a:rPr lang="en-US" altLang="zh-CN" b="0" dirty="0" smtClean="0">
                <a:latin typeface="+mj-ea"/>
                <a:ea typeface="+mj-ea"/>
              </a:rPr>
              <a:t>KV</a:t>
            </a:r>
            <a:r>
              <a:rPr lang="zh-CN" altLang="en-US" b="0" dirty="0" smtClean="0">
                <a:latin typeface="+mj-ea"/>
                <a:ea typeface="+mj-ea"/>
              </a:rPr>
              <a:t>层）</a:t>
            </a:r>
            <a:endParaRPr lang="en-US" altLang="zh-CN" b="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>
                <a:latin typeface="+mj-ea"/>
                <a:ea typeface="+mj-ea"/>
              </a:rPr>
              <a:t> </a:t>
            </a:r>
            <a:r>
              <a:rPr lang="en-US" altLang="zh-CN" b="0" dirty="0" smtClean="0">
                <a:latin typeface="+mj-ea"/>
                <a:ea typeface="+mj-ea"/>
              </a:rPr>
              <a:t>             3</a:t>
            </a:r>
            <a:r>
              <a:rPr lang="zh-CN" altLang="en-US" b="0" dirty="0" smtClean="0">
                <a:latin typeface="+mj-ea"/>
                <a:ea typeface="+mj-ea"/>
              </a:rPr>
              <a:t>）有机结合，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双重提升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>
                <a:latin typeface="+mj-ea"/>
                <a:ea typeface="+mj-ea"/>
              </a:rPr>
              <a:t> </a:t>
            </a:r>
            <a:r>
              <a:rPr lang="en-US" altLang="zh-CN" b="0" dirty="0" smtClean="0">
                <a:latin typeface="+mj-ea"/>
                <a:ea typeface="+mj-ea"/>
              </a:rPr>
              <a:t>             4</a:t>
            </a:r>
            <a:r>
              <a:rPr lang="zh-CN" altLang="en-US" b="0" dirty="0" smtClean="0">
                <a:latin typeface="+mj-ea"/>
                <a:ea typeface="+mj-ea"/>
              </a:rPr>
              <a:t>）去中间层（</a:t>
            </a:r>
            <a:r>
              <a:rPr lang="en-US" altLang="zh-CN" b="0" dirty="0" err="1" smtClean="0">
                <a:latin typeface="+mj-ea"/>
                <a:ea typeface="+mj-ea"/>
              </a:rPr>
              <a:t>filesystem</a:t>
            </a:r>
            <a:r>
              <a:rPr lang="zh-CN" altLang="en-US" b="0" dirty="0" smtClean="0">
                <a:latin typeface="+mj-ea"/>
                <a:ea typeface="+mj-ea"/>
              </a:rPr>
              <a:t>、</a:t>
            </a:r>
            <a:r>
              <a:rPr lang="en-US" altLang="zh-CN" b="0" dirty="0" smtClean="0">
                <a:latin typeface="+mj-ea"/>
                <a:ea typeface="+mj-ea"/>
              </a:rPr>
              <a:t>kernel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endParaRPr lang="en-US" altLang="zh-CN" b="0" dirty="0" smtClean="0">
              <a:latin typeface="+mj-ea"/>
              <a:ea typeface="+mj-ea"/>
            </a:endParaRPr>
          </a:p>
          <a:p>
            <a:endParaRPr lang="zh-CN" altLang="en-US" b="0" dirty="0">
              <a:latin typeface="+mj-ea"/>
              <a:ea typeface="+mj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95301" y="4023110"/>
            <a:ext cx="2144523" cy="241030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r="4583"/>
          <a:stretch>
            <a:fillRect/>
          </a:stretch>
        </p:blipFill>
        <p:spPr bwMode="auto">
          <a:xfrm>
            <a:off x="2639824" y="4023110"/>
            <a:ext cx="3029649" cy="2410306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73" y="4023110"/>
            <a:ext cx="2564520" cy="24103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整理</a:t>
            </a:r>
            <a:r>
              <a:rPr lang="zh-CN" altLang="en-US" dirty="0" smtClean="0"/>
              <a:t>与思考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660400"/>
            <a:ext cx="8199120" cy="17360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目前看的几篇相关文章：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利用OCSSD优势，减少功能冗余，改善写放大引起的性能降低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根据应用数据特征调整数据布局，利用SSD内部并行性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根据应用特征实现相应的优化（调度等）</a:t>
            </a:r>
            <a:endParaRPr lang="zh-CN" altLang="en-US" sz="1600" b="0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95300" y="2396490"/>
            <a:ext cx="8199120" cy="2663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大致方向：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由NSC动机出发，运用OCSSD开放性于SSD控制器上改造FTL管理功能以实现方案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通用性</a:t>
            </a:r>
            <a:r>
              <a:rPr lang="en-US" altLang="zh-CN" sz="1600" b="0" dirty="0">
                <a:latin typeface="+mj-ea"/>
                <a:ea typeface="+mj-ea"/>
              </a:rPr>
              <a:t>/专用性均可</a:t>
            </a:r>
            <a:endParaRPr lang="en-US" altLang="zh-CN" sz="1600" b="0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95300" y="3911600"/>
            <a:ext cx="8199120" cy="2663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en-US" altLang="zh-CN" sz="1600" b="0" dirty="0">
                <a:latin typeface="+mj-ea"/>
                <a:ea typeface="+mj-ea"/>
              </a:rPr>
              <a:t>通用型NSC需注意以下三点：</a:t>
            </a:r>
            <a:endParaRPr lang="en-US" altLang="zh-CN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latin typeface="+mj-ea"/>
                <a:ea typeface="+mj-ea"/>
              </a:rPr>
              <a:t>     ◆主机端与设备端之间灵活的接口</a:t>
            </a:r>
            <a:endParaRPr lang="en-US" altLang="zh-CN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latin typeface="+mj-ea"/>
                <a:ea typeface="+mj-ea"/>
              </a:rPr>
              <a:t>     ◆计算移向数据</a:t>
            </a:r>
            <a:endParaRPr lang="en-US" altLang="zh-CN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b="0" dirty="0">
                <a:latin typeface="+mj-ea"/>
                <a:ea typeface="+mj-ea"/>
              </a:rPr>
              <a:t>     ◆计算安全性</a:t>
            </a:r>
            <a:endParaRPr lang="en-US" altLang="zh-CN" sz="1600" b="0" dirty="0">
              <a:latin typeface="+mj-ea"/>
              <a:ea typeface="+mj-ea"/>
            </a:endParaRPr>
          </a:p>
          <a:p>
            <a:r>
              <a:rPr lang="en-US" altLang="zh-CN" sz="1600" b="0" dirty="0">
                <a:latin typeface="+mj-ea"/>
                <a:ea typeface="+mj-ea"/>
              </a:rPr>
              <a:t>通用型可以是单个存储设备，也可以是（多个）存储节点（单个节点连接多个存储设备）</a:t>
            </a:r>
            <a:endParaRPr lang="en-US" altLang="zh-CN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sz="1600" b="0" dirty="0">
                <a:latin typeface="+mj-ea"/>
                <a:ea typeface="+mj-ea"/>
              </a:rPr>
              <a:t>      ⥤ </a:t>
            </a:r>
            <a:r>
              <a:rPr sz="1600" dirty="0">
                <a:latin typeface="+mj-ea"/>
                <a:ea typeface="+mj-ea"/>
              </a:rPr>
              <a:t>可以考虑存储融合</a:t>
            </a:r>
            <a:endParaRPr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基于</a:t>
            </a:r>
            <a:r>
              <a:rPr lang="en-US" altLang="zh-CN" dirty="0"/>
              <a:t>OCSSD</a:t>
            </a:r>
            <a:r>
              <a:rPr lang="zh-CN" altLang="en-US" dirty="0"/>
              <a:t>的应用技术研究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latin typeface="+mj-ea"/>
                <a:ea typeface="+mj-ea"/>
              </a:rPr>
              <a:t>Multi-Tenant Environment &amp; Open-Channel SSD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代表：</a:t>
            </a:r>
            <a:r>
              <a:rPr lang="en-US" altLang="zh-CN" b="0" dirty="0" err="1" smtClean="0">
                <a:latin typeface="+mj-ea"/>
                <a:ea typeface="+mj-ea"/>
              </a:rPr>
              <a:t>FlashBlox</a:t>
            </a:r>
            <a:r>
              <a:rPr lang="zh-CN" altLang="en-US" b="0" dirty="0" smtClean="0">
                <a:latin typeface="+mj-ea"/>
                <a:ea typeface="+mj-ea"/>
              </a:rPr>
              <a:t>、</a:t>
            </a:r>
            <a:r>
              <a:rPr lang="en-US" altLang="zh-CN" b="0" dirty="0" smtClean="0">
                <a:latin typeface="+mj-ea"/>
                <a:ea typeface="+mj-ea"/>
              </a:rPr>
              <a:t>MT-Isolation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多用户环境下，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SSD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虚拟化技术</a:t>
            </a:r>
            <a:r>
              <a:rPr lang="zh-CN" altLang="en-US" b="0" dirty="0" smtClean="0">
                <a:latin typeface="+mj-ea"/>
                <a:ea typeface="+mj-ea"/>
              </a:rPr>
              <a:t>和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SSD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磨损均衡</a:t>
            </a:r>
            <a:r>
              <a:rPr lang="zh-CN" altLang="en-US" b="0" dirty="0" smtClean="0">
                <a:latin typeface="+mj-ea"/>
                <a:ea typeface="+mj-ea"/>
              </a:rPr>
              <a:t>技术存在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矛盾</a:t>
            </a:r>
            <a:endParaRPr lang="en-US" altLang="zh-CN" b="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b="0" dirty="0" smtClean="0">
                <a:solidFill>
                  <a:srgbClr val="097FC8"/>
                </a:solidFill>
                <a:latin typeface="+mj-ea"/>
                <a:ea typeface="+mj-ea"/>
              </a:rPr>
              <a:t>Open-channel</a:t>
            </a:r>
            <a:r>
              <a:rPr lang="zh-CN" altLang="en-US" b="0" dirty="0" smtClean="0">
                <a:solidFill>
                  <a:srgbClr val="097FC8"/>
                </a:solidFill>
                <a:latin typeface="+mj-ea"/>
                <a:ea typeface="+mj-ea"/>
              </a:rPr>
              <a:t>的思想：给不同的用户分配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专用的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channel</a:t>
            </a:r>
            <a:r>
              <a:rPr lang="zh-CN" altLang="en-US" b="0" dirty="0" smtClean="0">
                <a:solidFill>
                  <a:srgbClr val="097FC8"/>
                </a:solidFill>
                <a:latin typeface="+mj-ea"/>
                <a:ea typeface="+mj-ea"/>
              </a:rPr>
              <a:t>或更细粒度的单元。</a:t>
            </a:r>
            <a:endParaRPr lang="en-US" altLang="zh-CN" b="0" dirty="0" smtClean="0">
              <a:solidFill>
                <a:srgbClr val="097FC8"/>
              </a:solidFill>
              <a:latin typeface="+mj-ea"/>
              <a:ea typeface="+mj-ea"/>
            </a:endParaRPr>
          </a:p>
          <a:p>
            <a:r>
              <a:rPr lang="zh-CN" altLang="en-US" b="0" dirty="0" smtClean="0">
                <a:solidFill>
                  <a:srgbClr val="097FC8"/>
                </a:solidFill>
                <a:latin typeface="+mj-ea"/>
                <a:ea typeface="+mj-ea"/>
              </a:rPr>
              <a:t>优点：在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不损失性能</a:t>
            </a:r>
            <a:r>
              <a:rPr lang="zh-CN" altLang="en-US" b="0" dirty="0" smtClean="0">
                <a:solidFill>
                  <a:srgbClr val="097FC8"/>
                </a:solidFill>
                <a:latin typeface="+mj-ea"/>
                <a:ea typeface="+mj-ea"/>
              </a:rPr>
              <a:t>的情况下达到</a:t>
            </a:r>
            <a:r>
              <a:rPr lang="en-US" altLang="zh-CN" b="0" dirty="0" smtClean="0">
                <a:solidFill>
                  <a:srgbClr val="FF0000"/>
                </a:solidFill>
                <a:latin typeface="+mj-ea"/>
                <a:ea typeface="+mj-ea"/>
              </a:rPr>
              <a:t>I/O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  <a:ea typeface="+mj-ea"/>
              </a:rPr>
              <a:t>隔离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CN" altLang="en-US" b="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1" y="4096512"/>
            <a:ext cx="3924573" cy="24705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74" y="4094743"/>
            <a:ext cx="3695376" cy="24723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2.3.4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OCSSD</a:t>
            </a:r>
            <a:r>
              <a:rPr lang="zh-CN" altLang="en-US" dirty="0" smtClean="0"/>
              <a:t>的软件模拟器研究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+mj-ea"/>
                <a:ea typeface="+mj-ea"/>
              </a:rPr>
              <a:t>定制</a:t>
            </a:r>
            <a:r>
              <a:rPr lang="en-US" altLang="zh-CN" b="0" dirty="0" smtClean="0">
                <a:latin typeface="+mj-ea"/>
                <a:ea typeface="+mj-ea"/>
              </a:rPr>
              <a:t>OCSSD</a:t>
            </a:r>
            <a:r>
              <a:rPr lang="zh-CN" altLang="en-US" b="0" dirty="0" smtClean="0">
                <a:latin typeface="+mj-ea"/>
                <a:ea typeface="+mj-ea"/>
              </a:rPr>
              <a:t>硬件的成本较高，软件模拟器</a:t>
            </a:r>
            <a:r>
              <a:rPr lang="en-US" altLang="zh-CN" b="0" dirty="0" smtClean="0">
                <a:latin typeface="+mj-ea"/>
                <a:ea typeface="+mj-ea"/>
              </a:rPr>
              <a:t>/</a:t>
            </a:r>
            <a:r>
              <a:rPr lang="zh-CN" altLang="en-US" b="0" dirty="0" smtClean="0">
                <a:latin typeface="+mj-ea"/>
                <a:ea typeface="+mj-ea"/>
              </a:rPr>
              <a:t>平台技术令人期待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传统</a:t>
            </a:r>
            <a:r>
              <a:rPr lang="en-US" altLang="zh-CN" b="0" dirty="0" smtClean="0">
                <a:latin typeface="+mj-ea"/>
                <a:ea typeface="+mj-ea"/>
              </a:rPr>
              <a:t>SSD</a:t>
            </a:r>
            <a:r>
              <a:rPr lang="zh-CN" altLang="en-US" b="0" dirty="0" smtClean="0">
                <a:latin typeface="+mj-ea"/>
                <a:ea typeface="+mj-ea"/>
              </a:rPr>
              <a:t>的软件模拟技术已经相对成熟，但是针对</a:t>
            </a:r>
            <a:r>
              <a:rPr lang="en-US" altLang="zh-CN" b="0" dirty="0" smtClean="0">
                <a:latin typeface="+mj-ea"/>
                <a:ea typeface="+mj-ea"/>
              </a:rPr>
              <a:t>Open-Channel SSD</a:t>
            </a:r>
            <a:r>
              <a:rPr lang="zh-CN" altLang="en-US" b="0" dirty="0" smtClean="0">
                <a:latin typeface="+mj-ea"/>
                <a:ea typeface="+mj-ea"/>
              </a:rPr>
              <a:t>的模拟器或平台还很少，并且技术上不够成熟，限制较多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>
                <a:latin typeface="+mj-ea"/>
                <a:ea typeface="+mj-ea"/>
              </a:rPr>
              <a:t>主要</a:t>
            </a:r>
            <a:r>
              <a:rPr lang="zh-CN" altLang="en-US" b="0" dirty="0" smtClean="0">
                <a:latin typeface="+mj-ea"/>
                <a:ea typeface="+mj-ea"/>
              </a:rPr>
              <a:t>代表：</a:t>
            </a:r>
            <a:r>
              <a:rPr lang="en-US" altLang="zh-CN" b="0" dirty="0" smtClean="0">
                <a:latin typeface="+mj-ea"/>
                <a:ea typeface="+mj-ea"/>
              </a:rPr>
              <a:t>the CASE of FEMU(</a:t>
            </a:r>
            <a:r>
              <a:rPr lang="en-US" altLang="zh-CN" b="0" dirty="0" err="1" smtClean="0">
                <a:latin typeface="+mj-ea"/>
                <a:ea typeface="+mj-ea"/>
              </a:rPr>
              <a:t>ChicagoU</a:t>
            </a:r>
            <a:r>
              <a:rPr lang="en-US" altLang="zh-CN" b="0" dirty="0" smtClean="0">
                <a:latin typeface="+mj-ea"/>
                <a:ea typeface="+mj-ea"/>
              </a:rPr>
              <a:t> &amp;</a:t>
            </a:r>
            <a:r>
              <a:rPr lang="en-US" altLang="zh-CN" b="0" dirty="0" err="1" smtClean="0">
                <a:latin typeface="+mj-ea"/>
                <a:ea typeface="+mj-ea"/>
              </a:rPr>
              <a:t>CNEXLabs</a:t>
            </a:r>
            <a:r>
              <a:rPr lang="en-US" altLang="zh-CN" b="0" dirty="0" smtClean="0">
                <a:latin typeface="+mj-ea"/>
                <a:ea typeface="+mj-ea"/>
              </a:rPr>
              <a:t>, FAST’18)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zh-CN" altLang="en-US" b="0" dirty="0" smtClean="0">
                <a:latin typeface="+mj-ea"/>
                <a:ea typeface="+mj-ea"/>
              </a:rPr>
              <a:t>优点：</a:t>
            </a:r>
            <a:r>
              <a:rPr lang="en-US" altLang="zh-CN" b="0" dirty="0" smtClean="0">
                <a:latin typeface="+mj-ea"/>
                <a:ea typeface="+mj-ea"/>
              </a:rPr>
              <a:t>1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r>
              <a:rPr lang="zh-CN" altLang="en-US" b="0" dirty="0">
                <a:latin typeface="+mj-ea"/>
                <a:ea typeface="+mj-ea"/>
              </a:rPr>
              <a:t>零</a:t>
            </a:r>
            <a:r>
              <a:rPr lang="zh-CN" altLang="en-US" b="0" dirty="0" smtClean="0">
                <a:latin typeface="+mj-ea"/>
                <a:ea typeface="+mj-ea"/>
              </a:rPr>
              <a:t>成本（源码公开）</a:t>
            </a:r>
            <a:endParaRPr lang="en-US" altLang="zh-CN" b="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>
                <a:latin typeface="+mj-ea"/>
                <a:ea typeface="+mj-ea"/>
              </a:rPr>
              <a:t> </a:t>
            </a:r>
            <a:r>
              <a:rPr lang="en-US" altLang="zh-CN" b="0" dirty="0" smtClean="0">
                <a:latin typeface="+mj-ea"/>
                <a:ea typeface="+mj-ea"/>
              </a:rPr>
              <a:t>             2</a:t>
            </a:r>
            <a:r>
              <a:rPr lang="zh-CN" altLang="en-US" b="0" dirty="0" smtClean="0">
                <a:latin typeface="+mj-ea"/>
                <a:ea typeface="+mj-ea"/>
              </a:rPr>
              <a:t>）精确度高</a:t>
            </a:r>
            <a:endParaRPr lang="en-US" altLang="zh-CN" b="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0" dirty="0">
                <a:latin typeface="+mj-ea"/>
                <a:ea typeface="+mj-ea"/>
              </a:rPr>
              <a:t> </a:t>
            </a:r>
            <a:r>
              <a:rPr lang="en-US" altLang="zh-CN" b="0" dirty="0" smtClean="0">
                <a:latin typeface="+mj-ea"/>
                <a:ea typeface="+mj-ea"/>
              </a:rPr>
              <a:t>             3</a:t>
            </a:r>
            <a:r>
              <a:rPr lang="zh-CN" altLang="en-US" b="0" dirty="0" smtClean="0">
                <a:latin typeface="+mj-ea"/>
                <a:ea typeface="+mj-ea"/>
              </a:rPr>
              <a:t>）可扩展性（支持</a:t>
            </a:r>
            <a:r>
              <a:rPr lang="en-US" altLang="zh-CN" b="0" dirty="0" smtClean="0">
                <a:latin typeface="+mj-ea"/>
                <a:ea typeface="+mj-ea"/>
              </a:rPr>
              <a:t>32channels</a:t>
            </a:r>
            <a:r>
              <a:rPr lang="zh-CN" altLang="en-US" b="0" dirty="0" smtClean="0">
                <a:latin typeface="+mj-ea"/>
                <a:ea typeface="+mj-ea"/>
              </a:rPr>
              <a:t>）</a:t>
            </a:r>
            <a:endParaRPr lang="en-US" altLang="zh-CN" b="0" dirty="0" smtClean="0">
              <a:latin typeface="+mj-ea"/>
              <a:ea typeface="+mj-ea"/>
            </a:endParaRPr>
          </a:p>
          <a:p>
            <a:endParaRPr lang="zh-CN" altLang="en-US" b="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1" y="3978922"/>
            <a:ext cx="4863225" cy="245449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2.3.4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OCSSD</a:t>
            </a:r>
            <a:r>
              <a:rPr lang="zh-CN" altLang="en-US" dirty="0" smtClean="0"/>
              <a:t>的软件模拟器研究——FEMU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+mj-ea"/>
                <a:ea typeface="+mj-ea"/>
              </a:rPr>
              <a:t>Femu </a:t>
            </a:r>
            <a:r>
              <a:rPr b="0" dirty="0">
                <a:latin typeface="+mj-ea"/>
                <a:ea typeface="+mj-ea"/>
              </a:rPr>
              <a:t>是</a:t>
            </a:r>
            <a:r>
              <a:rPr lang="en-US" altLang="zh-CN" b="0" dirty="0">
                <a:latin typeface="+mj-ea"/>
                <a:ea typeface="+mj-ea"/>
              </a:rPr>
              <a:t>基于 Qemu 虚拟机实现的</a:t>
            </a:r>
            <a:r>
              <a:rPr b="0" dirty="0">
                <a:latin typeface="+mj-ea"/>
                <a:ea typeface="+mj-ea"/>
              </a:rPr>
              <a:t>。它</a:t>
            </a:r>
            <a:r>
              <a:rPr lang="en-US" altLang="zh-CN" b="0" dirty="0">
                <a:latin typeface="+mj-ea"/>
                <a:ea typeface="+mj-ea"/>
              </a:rPr>
              <a:t>在 Qemu 虚拟机中，对模拟 nvme 的模块进行了部分扩展，以支持更加高级别的针对 Lightnvm 的仿真功能。与原生的 Qemu-nvme 相比，Femu 的扩展主要集中在延迟仿真上。</a:t>
            </a:r>
            <a:endParaRPr lang="en-US" altLang="zh-CN" b="0" dirty="0">
              <a:latin typeface="+mj-ea"/>
              <a:ea typeface="+mj-ea"/>
            </a:endParaRPr>
          </a:p>
          <a:p>
            <a:r>
              <a:rPr lang="en-US" altLang="zh-CN" b="0" dirty="0">
                <a:latin typeface="+mj-ea"/>
                <a:ea typeface="+mj-ea"/>
              </a:rPr>
              <a:t>Qemu 与宿主机/客户机系统的示意图如下</a:t>
            </a:r>
            <a:r>
              <a:rPr b="0" dirty="0">
                <a:latin typeface="+mj-ea"/>
                <a:ea typeface="+mj-ea"/>
              </a:rPr>
              <a:t>。</a:t>
            </a:r>
            <a:r>
              <a:rPr lang="en-US" altLang="zh-CN" b="0" dirty="0">
                <a:latin typeface="+mj-ea"/>
                <a:ea typeface="+mj-ea"/>
              </a:rPr>
              <a:t>Qemu 是运行在宿主机之上的一个应用程序，在这个应用程序中，虚拟出一个硬件平台，例如 x86 架构或 arm 架构。在这之上再运行客户机系统。</a:t>
            </a:r>
            <a:endParaRPr lang="en-US" altLang="zh-CN" b="0" dirty="0">
              <a:latin typeface="+mj-ea"/>
              <a:ea typeface="+mj-ea"/>
            </a:endParaRPr>
          </a:p>
        </p:txBody>
      </p:sp>
      <p:pic>
        <p:nvPicPr>
          <p:cNvPr id="4" name="图片 3" descr="2020-09-28 10:34:36.454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3133725"/>
            <a:ext cx="6358255" cy="32994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2.3.4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OCSSD</a:t>
            </a:r>
            <a:r>
              <a:rPr lang="zh-CN" altLang="en-US" dirty="0" smtClean="0"/>
              <a:t>的软件模拟器研究——FEMU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+mj-ea"/>
                <a:ea typeface="+mj-ea"/>
              </a:rPr>
              <a:t>Nvme 模块需要实现下面的函数——read 和 write：</a:t>
            </a:r>
            <a:endParaRPr lang="en-US" altLang="zh-CN" b="0" dirty="0">
              <a:latin typeface="+mj-ea"/>
              <a:ea typeface="+mj-ea"/>
            </a:endParaRPr>
          </a:p>
          <a:p>
            <a:endParaRPr lang="en-US" altLang="zh-CN" b="0" dirty="0">
              <a:latin typeface="+mj-ea"/>
              <a:ea typeface="+mj-ea"/>
            </a:endParaRPr>
          </a:p>
          <a:p>
            <a:endParaRPr lang="en-US" altLang="zh-CN" b="0" dirty="0">
              <a:latin typeface="+mj-ea"/>
              <a:ea typeface="+mj-ea"/>
            </a:endParaRPr>
          </a:p>
          <a:p>
            <a:endParaRPr lang="en-US" altLang="zh-CN" b="0" dirty="0">
              <a:latin typeface="+mj-ea"/>
              <a:ea typeface="+mj-ea"/>
            </a:endParaRPr>
          </a:p>
          <a:p>
            <a:endParaRPr lang="en-US" altLang="zh-CN" b="0" dirty="0">
              <a:latin typeface="+mj-ea"/>
              <a:ea typeface="+mj-ea"/>
            </a:endParaRPr>
          </a:p>
          <a:p>
            <a:r>
              <a:rPr lang="en-US" altLang="zh-CN" b="0" dirty="0">
                <a:latin typeface="+mj-ea"/>
                <a:ea typeface="+mj-ea"/>
              </a:rPr>
              <a:t>这两个函数是对于 Qemu 而言的块设备模块的入口</a:t>
            </a:r>
            <a:r>
              <a:rPr b="0" dirty="0">
                <a:latin typeface="+mj-ea"/>
                <a:ea typeface="+mj-ea"/>
              </a:rPr>
              <a:t>，</a:t>
            </a:r>
            <a:r>
              <a:rPr lang="en-US" altLang="zh-CN" b="0" dirty="0">
                <a:latin typeface="+mj-ea"/>
                <a:ea typeface="+mj-ea"/>
              </a:rPr>
              <a:t>在Femu</a:t>
            </a:r>
            <a:r>
              <a:rPr b="0" dirty="0">
                <a:latin typeface="+mj-ea"/>
                <a:ea typeface="+mj-ea"/>
              </a:rPr>
              <a:t>中</a:t>
            </a:r>
            <a:r>
              <a:rPr lang="en-US" altLang="zh-CN" b="0" dirty="0">
                <a:latin typeface="+mj-ea"/>
                <a:ea typeface="+mj-ea"/>
              </a:rPr>
              <a:t>是扩展了 femu-oc 的 nvme 模块</a:t>
            </a:r>
            <a:r>
              <a:rPr b="0" dirty="0">
                <a:latin typeface="+mj-ea"/>
                <a:ea typeface="+mj-ea"/>
              </a:rPr>
              <a:t>的入口</a:t>
            </a:r>
            <a:r>
              <a:rPr lang="en-US" altLang="zh-CN" b="0" dirty="0">
                <a:latin typeface="+mj-ea"/>
                <a:ea typeface="+mj-ea"/>
              </a:rPr>
              <a:t>。其中 read 负责读取寄存器的值，write 则负责进行具体的请求处理细节并进行写寄存器的值。</a:t>
            </a:r>
            <a:endParaRPr lang="en-US" altLang="zh-CN" b="0" dirty="0">
              <a:latin typeface="+mj-ea"/>
              <a:ea typeface="+mj-ea"/>
            </a:endParaRPr>
          </a:p>
        </p:txBody>
      </p:sp>
      <p:pic>
        <p:nvPicPr>
          <p:cNvPr id="5" name="图片 4" descr="2020-09-28 10:36:15.205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1656080"/>
            <a:ext cx="7061835" cy="14376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2.3.4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OCSSD</a:t>
            </a:r>
            <a:r>
              <a:rPr lang="zh-CN" altLang="en-US" dirty="0" smtClean="0"/>
              <a:t>的软件模拟器研究——FEMU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>
                <a:latin typeface="+mj-ea"/>
                <a:ea typeface="+mj-ea"/>
                <a:sym typeface="+mn-ea"/>
              </a:rPr>
              <a:t>写寄存器函数 nvme_mmio_write() 的功能大致如下图所示，包含两个类型的命令操作——Admin IO 和普通 IO。</a:t>
            </a:r>
            <a:endParaRPr lang="en-US" altLang="zh-CN" b="0" dirty="0">
              <a:latin typeface="+mj-ea"/>
              <a:ea typeface="+mj-ea"/>
            </a:endParaRPr>
          </a:p>
          <a:p>
            <a:r>
              <a:rPr lang="en-US" altLang="zh-CN" b="0" dirty="0">
                <a:latin typeface="+mj-ea"/>
                <a:ea typeface="+mj-ea"/>
              </a:rPr>
              <a:t>Admin IO 的操作与 Lightnvm 驱动相关层的操作一一对应，分别是获取设备 Geometry 信息、获取映射表、获取坏块表以及更新坏块表。通用 IO 操作也与 Lightnvm 驱动相关层一一对应，包括了读、写、擦三个操作。</a:t>
            </a:r>
            <a:endParaRPr lang="en-US" altLang="zh-CN" b="0" dirty="0">
              <a:latin typeface="+mj-ea"/>
              <a:ea typeface="+mj-ea"/>
            </a:endParaRPr>
          </a:p>
          <a:p>
            <a:endParaRPr lang="en-US" altLang="zh-CN" b="0" dirty="0">
              <a:latin typeface="+mj-ea"/>
              <a:ea typeface="+mj-ea"/>
            </a:endParaRPr>
          </a:p>
          <a:p>
            <a:endParaRPr lang="en-US" altLang="zh-CN" b="0" dirty="0">
              <a:latin typeface="+mj-ea"/>
              <a:ea typeface="+mj-ea"/>
            </a:endParaRPr>
          </a:p>
          <a:p>
            <a:endParaRPr lang="en-US" altLang="zh-CN" b="0" dirty="0">
              <a:latin typeface="+mj-ea"/>
              <a:ea typeface="+mj-ea"/>
            </a:endParaRPr>
          </a:p>
          <a:p>
            <a:endParaRPr lang="en-US" altLang="zh-CN" b="0" dirty="0">
              <a:latin typeface="+mj-ea"/>
              <a:ea typeface="+mj-ea"/>
            </a:endParaRPr>
          </a:p>
        </p:txBody>
      </p:sp>
      <p:pic>
        <p:nvPicPr>
          <p:cNvPr id="4" name="图片 3" descr="2020-09-28 10:41:51.863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2968625"/>
            <a:ext cx="7616825" cy="3258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整理</a:t>
            </a:r>
            <a:r>
              <a:rPr lang="zh-CN" altLang="en-US" dirty="0" smtClean="0"/>
              <a:t>与思考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660400"/>
            <a:ext cx="8199120" cy="17360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若要尽可能缓解功能冗余，则SSD内部管理尽可能多的移动到主机端：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FTL交由主机管理 → 主机内存存储映射表，主机处理器维护映射表 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                                →  主机处理器负担加重 → 能耗上升？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ISC → SSD DRAM也需存储映射表，SSD嵌入式处理器也需维护映射表</a:t>
            </a:r>
            <a:endParaRPr lang="zh-CN" altLang="en-US" sz="1600" b="0" dirty="0">
              <a:latin typeface="+mj-ea"/>
              <a:ea typeface="+mj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95300" y="2037080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       → 功能冗余？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⥤ </a:t>
            </a:r>
            <a:r>
              <a:rPr lang="zh-CN" altLang="en-US" sz="1600" dirty="0">
                <a:latin typeface="+mj-ea"/>
                <a:ea typeface="+mj-ea"/>
              </a:rPr>
              <a:t>OCSSD与</a:t>
            </a:r>
            <a:r>
              <a:rPr lang="en-US" altLang="zh-CN" sz="1600" dirty="0">
                <a:latin typeface="+mj-ea"/>
                <a:ea typeface="+mj-ea"/>
              </a:rPr>
              <a:t>I</a:t>
            </a:r>
            <a:r>
              <a:rPr lang="zh-CN" altLang="en-US" sz="1600" dirty="0">
                <a:latin typeface="+mj-ea"/>
                <a:ea typeface="+mj-ea"/>
              </a:rPr>
              <a:t>SC若想结合，两者间的平衡要研究</a:t>
            </a:r>
            <a:endParaRPr lang="zh-CN" altLang="en-US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⥤ </a:t>
            </a:r>
            <a:r>
              <a:rPr lang="zh-CN" altLang="en-US" sz="1600" dirty="0">
                <a:latin typeface="+mj-ea"/>
                <a:ea typeface="+mj-ea"/>
              </a:rPr>
              <a:t>阅读One Size Never Fits All：A Flexible Storage Interface for SSDs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95300" y="3290570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OCSSD实现可编程性还未提出（目前查阅文章还未发现）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（因为OCSSD的功能上推与NSC的功能下移存在矛盾）</a:t>
            </a:r>
            <a:endParaRPr lang="zh-CN" altLang="en-US" sz="1600" b="0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95300" y="4359275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初步设计思路：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◆ 从NSC动机出发或根据应用，提出的优化方案可利用OCSSD的开放性（FTL最好还是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  由设备端管理，优化改进调整或添加FTL管理功能）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◆ OCSSD内部管理大部分交由主机负责，FPGA加速操作</a:t>
            </a:r>
            <a:endParaRPr lang="zh-CN" altLang="en-US" sz="1600" b="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One Size Never Fits All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660400"/>
            <a:ext cx="8199120" cy="17360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提供三层不同程度的抽象：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◆ 将SSD表示为原始闪存，公开设备几何和闪存操作；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◆ 将SSD表示为一组闪存管理功能，这些功能可由应用进行调度和自定义；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   ◆ 将SSD表示为可配置（FTL各管理功能模式）的块设备。</a:t>
            </a:r>
            <a:endParaRPr lang="zh-CN" altLang="en-US" sz="1600" b="0" dirty="0">
              <a:latin typeface="+mj-ea"/>
              <a:ea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95300" y="2136140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应用与闪存管理的融合程度可选，则可细粒度的平衡开发开销和性能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用户级多层抽象接口→根据不同应用特点，对应开发其他抽象层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另外还可以构建内核级多层抽象接口 → 其性能还未测试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（如LightNVM）</a:t>
            </a:r>
            <a:endParaRPr lang="zh-CN" altLang="en-US" sz="1600" b="0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95300" y="4099560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⥤ </a:t>
            </a:r>
            <a:r>
              <a:rPr lang="zh-CN" altLang="en-US" sz="1600" dirty="0">
                <a:latin typeface="+mj-ea"/>
                <a:ea typeface="+mj-ea"/>
              </a:rPr>
              <a:t>阅读LightNVM</a:t>
            </a:r>
            <a:endParaRPr lang="zh-CN" altLang="en-US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⥤ </a:t>
            </a:r>
            <a:r>
              <a:rPr lang="zh-CN" altLang="en-US" sz="1600" dirty="0">
                <a:latin typeface="+mj-ea"/>
                <a:ea typeface="+mj-ea"/>
              </a:rPr>
              <a:t>主机如何进行数据布局和IO调度以获得最佳性能</a:t>
            </a:r>
            <a:r>
              <a:rPr lang="zh-CN" altLang="en-US" sz="1600" b="0" dirty="0">
                <a:latin typeface="+mj-ea"/>
                <a:ea typeface="+mj-ea"/>
              </a:rPr>
              <a:t>？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⥤ </a:t>
            </a:r>
            <a:r>
              <a:rPr lang="zh-CN" altLang="en-US" sz="1600" dirty="0">
                <a:latin typeface="+mj-ea"/>
                <a:ea typeface="+mj-ea"/>
              </a:rPr>
              <a:t>阅读uFLIP-OC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>
                <a:sym typeface="+mn-ea"/>
              </a:rPr>
              <a:t>uFLIP-OC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660400"/>
            <a:ext cx="8199120" cy="17360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一组基准测试，针对不同IO pattern进行测试，观察相应性能差异，得出主机进行数据布局和IO调度需要遵循的要求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最大吞吐量：使用向量IO并行性/多线程并发IO，各LUN都需要请求队列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最低延迟差异：读写请求需隔离</a:t>
            </a:r>
            <a:endParaRPr lang="zh-CN" altLang="en-US" sz="1600" b="0" dirty="0">
              <a:latin typeface="+mj-ea"/>
              <a:ea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95300" y="2136140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相邻读写会产生干扰，OCSSD不像传统SSD需要相邻读写以保证映射的准确性，可不相邻读写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块中连续写入的规则仍需遵循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仍需WL</a:t>
            </a:r>
            <a:endParaRPr lang="zh-CN" altLang="en-US" sz="1600" b="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LightNVM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660400"/>
            <a:ext cx="8199120" cy="1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LightNVM 的程序栈由三层组成，每一层都向用户空间提供了 OCSSD 的抽象</a:t>
            </a:r>
            <a:endParaRPr lang="zh-CN" altLang="en-US" sz="16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0" dirty="0">
                <a:latin typeface="+mj-ea"/>
                <a:ea typeface="+mj-ea"/>
              </a:rPr>
              <a:t>   （即用户可以直接与这三层进行 IO 交互而不用经过文件系统）</a:t>
            </a:r>
            <a:endParaRPr lang="zh-CN" altLang="en-US" sz="1600" b="0" dirty="0">
              <a:latin typeface="+mj-ea"/>
              <a:ea typeface="+mj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82149" y="2596826"/>
            <a:ext cx="4741894" cy="3100625"/>
            <a:chOff x="4031652" y="3347378"/>
            <a:chExt cx="4741894" cy="31006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31652" y="3347378"/>
              <a:ext cx="4741894" cy="2772501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112503" y="6075593"/>
              <a:ext cx="2580192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 err="1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LightNVM</a:t>
              </a:r>
              <a:r>
                <a:rPr lang="zh-CN" altLang="en-US" sz="14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架构</a:t>
              </a:r>
              <a:endParaRPr lang="zh-CN" altLang="en-US" sz="1400" dirty="0" smtClean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LightNVM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660400"/>
            <a:ext cx="8199120" cy="1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PPA（Physical Page Address）是一种专为 OCSSD 设计的 I/O 接口，它定义了管理级命令将设备的几何信息（channel, die, plane 等）并且让主机端能对 SSD 进行管理</a:t>
            </a:r>
            <a:endParaRPr lang="zh-CN" altLang="en-US" sz="1600" b="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025" y="1889760"/>
            <a:ext cx="5696585" cy="16764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622300" y="3566160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逻辑地址是一维的，每个地址对应到存储设备的一个 sector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PPA 地址则为每个段赋予了不同的涵义，OCSSD 设备接收到 PPA 格式的地址后，无需进行映射，直接根据这个地址就能定位到唯一的 Page 或 Block。PPA 地址中每个字段的宽度不定，通常是在设备加载时，通过获取设备几何结构信息后再计算的，这样能够增加灵活性。</a:t>
            </a:r>
            <a:endParaRPr lang="zh-CN" altLang="en-US" sz="1600" b="0" dirty="0">
              <a:latin typeface="+mj-ea"/>
              <a:ea typeface="+mj-ea"/>
            </a:endParaRPr>
          </a:p>
          <a:p>
            <a:endParaRPr lang="zh-CN" altLang="en-US" sz="1600" b="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LightNVM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660400"/>
            <a:ext cx="8199120" cy="17360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LightNVM Lower-Level（驱动相关层）：与驱动程序的对接(</a:t>
            </a:r>
            <a:r>
              <a:rPr lang="en-US" altLang="zh-CN" sz="1600" b="0" dirty="0">
                <a:latin typeface="+mj-ea"/>
                <a:ea typeface="+mj-ea"/>
              </a:rPr>
              <a:t>1</a:t>
            </a:r>
            <a:r>
              <a:rPr lang="zh-CN" altLang="en-US" sz="1600" b="0" dirty="0">
                <a:latin typeface="+mj-ea"/>
                <a:ea typeface="+mj-ea"/>
              </a:rPr>
              <a:t>)，用于实现 LightNVM 的命令到具体设备驱动命令的转换。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启用了 LightNVM 的 NVMe 设备驱动程序使内核模块能够通过 PPA I/O 接口访问 OCSSD。设备驱动程序将设备作为传统的 Linux 块设备呈现到用户空间，允许应用程序通过 ioctls 与设备进行交互。</a:t>
            </a:r>
            <a:endParaRPr lang="zh-CN" altLang="en-US" sz="1600" b="0" dirty="0">
              <a:latin typeface="+mj-ea"/>
              <a:ea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95300" y="2089785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如果 PPA 接口通过 LBA 公开，那么它也可能会相应地发出 I/O。</a:t>
            </a:r>
            <a:endParaRPr lang="zh-CN" altLang="en-US"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（仅可使用PPA接口，并未向上层暴露设备几何）</a:t>
            </a:r>
            <a:endParaRPr lang="zh-CN" altLang="en-US" sz="1600" b="0" dirty="0">
              <a:latin typeface="+mj-ea"/>
              <a:ea typeface="+mj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82149" y="3384226"/>
            <a:ext cx="4741894" cy="3100625"/>
            <a:chOff x="4031652" y="3347378"/>
            <a:chExt cx="4741894" cy="31006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31652" y="3347378"/>
              <a:ext cx="4741894" cy="2772501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112503" y="6075593"/>
              <a:ext cx="2580192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 err="1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LightNVM</a:t>
              </a:r>
              <a:r>
                <a:rPr lang="zh-CN" altLang="en-US" sz="1400" dirty="0" smtClean="0">
                  <a:latin typeface="Arial" panose="020B0604020202020204" pitchFamily="34" charset="0"/>
                  <a:ea typeface="Microsoft YaHei" panose="020B0503020204020204" pitchFamily="34" charset="-122"/>
                </a:rPr>
                <a:t>架构</a:t>
              </a:r>
              <a:endParaRPr lang="zh-CN" altLang="en-US" sz="1400" dirty="0" smtClean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KSO_BLUE3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070C0"/>
      </a:accent1>
      <a:accent2>
        <a:srgbClr val="6A63CB"/>
      </a:accent2>
      <a:accent3>
        <a:srgbClr val="4040A2"/>
      </a:accent3>
      <a:accent4>
        <a:srgbClr val="AACC03"/>
      </a:accent4>
      <a:accent5>
        <a:srgbClr val="8542A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6846</Words>
  <Application>WPS 演示</Application>
  <PresentationFormat>全屏显示(4:3)</PresentationFormat>
  <Paragraphs>333</Paragraphs>
  <Slides>34</Slides>
  <Notes>8</Notes>
  <HiddenSlides>4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Microsoft YaHei</vt:lpstr>
      <vt:lpstr>Calibri</vt:lpstr>
      <vt:lpstr>幼圆</vt:lpstr>
      <vt:lpstr>Arial Unicode MS</vt:lpstr>
      <vt:lpstr>DengXian</vt:lpstr>
      <vt:lpstr>主题1</vt:lpstr>
      <vt:lpstr>ISC + Open-Channel SSD</vt:lpstr>
      <vt:lpstr>PowerPoint 演示文稿</vt:lpstr>
      <vt:lpstr>1.1 整理与思考</vt:lpstr>
      <vt:lpstr>1.1 整理与思考</vt:lpstr>
      <vt:lpstr>1.2 One Size Never Fits All</vt:lpstr>
      <vt:lpstr>1.3 uFLIP-OC</vt:lpstr>
      <vt:lpstr>1.4 LightNVM</vt:lpstr>
      <vt:lpstr>1.4 LightNVM</vt:lpstr>
      <vt:lpstr>1.4 LightNVM</vt:lpstr>
      <vt:lpstr>1.4 LightNVM</vt:lpstr>
      <vt:lpstr>1.4 LightNVM</vt:lpstr>
      <vt:lpstr>1.5 INSIDER</vt:lpstr>
      <vt:lpstr>PowerPoint 演示文稿</vt:lpstr>
      <vt:lpstr>PowerPoint 演示文稿</vt:lpstr>
      <vt:lpstr>2.1.1 传统SSD架构</vt:lpstr>
      <vt:lpstr>2.1.2 性能&amp;空间 利用率不足</vt:lpstr>
      <vt:lpstr>2.1.3 I/O延迟不可预测&amp;尾延迟问题</vt:lpstr>
      <vt:lpstr>2.1.4 功能冗余</vt:lpstr>
      <vt:lpstr>2.1.5 语义隔离/Semantic Gaps</vt:lpstr>
      <vt:lpstr>PowerPoint 演示文稿</vt:lpstr>
      <vt:lpstr>2.2.1 什么是Open-Channel SSD？</vt:lpstr>
      <vt:lpstr>2.2.2 Open-Channel SSD vs Traditional SSD</vt:lpstr>
      <vt:lpstr>2.2.3 Open-Channel SSD的发展史</vt:lpstr>
      <vt:lpstr>2.2.4 Open-Channel SSD存在的问题</vt:lpstr>
      <vt:lpstr>PowerPoint 演示文稿</vt:lpstr>
      <vt:lpstr>2.3.1 Open-Channel SSD的硬件技术研究</vt:lpstr>
      <vt:lpstr>2.3.2 Open-Channel SSD软件（FTL）技术研究</vt:lpstr>
      <vt:lpstr>2.3.3 基于OCSSD的应用技术研究</vt:lpstr>
      <vt:lpstr>2.3.3 基于OCSSD的应用技术研究</vt:lpstr>
      <vt:lpstr>2.3.3 基于OCSSD的应用技术研究</vt:lpstr>
      <vt:lpstr>2.3.4 基于OCSSD的软件模拟器研究</vt:lpstr>
      <vt:lpstr>2.3.4 基于OCSSD的软件模拟器研究——FEMU</vt:lpstr>
      <vt:lpstr>2.3.4 基于OCSSD的软件模拟器研究——FEMU</vt:lpstr>
      <vt:lpstr>2.3.4 基于OCSSD的软件模拟器研究——FEMU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基于NVM-DRAM混合架构的交换分区技术学习总结</dc:title>
  <dc:creator>彭 周旋</dc:creator>
  <cp:lastModifiedBy>澍樹树數菽</cp:lastModifiedBy>
  <cp:revision>243</cp:revision>
  <dcterms:created xsi:type="dcterms:W3CDTF">1900-01-01T00:00:00Z</dcterms:created>
  <dcterms:modified xsi:type="dcterms:W3CDTF">2020-11-01T09:15:53Z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