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84" r:id="rId4"/>
    <p:sldId id="330" r:id="rId5"/>
    <p:sldId id="406" r:id="rId6"/>
    <p:sldId id="419" r:id="rId7"/>
  </p:sldIdLst>
  <p:sldSz cx="9144000" cy="6858000" type="screen4x3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FC8"/>
    <a:srgbClr val="2A323E"/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6" autoAdjust="0"/>
    <p:restoredTop sz="89639" autoAdjust="0"/>
  </p:normalViewPr>
  <p:slideViewPr>
    <p:cSldViewPr snapToGrid="0" showGuides="1">
      <p:cViewPr varScale="1">
        <p:scale>
          <a:sx n="100" d="100"/>
          <a:sy n="100" d="100"/>
        </p:scale>
        <p:origin x="1896" y="72"/>
      </p:cViewPr>
      <p:guideLst>
        <p:guide orient="horz" pos="2182"/>
        <p:guide pos="2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1T17:07:34"/>
    </inkml:context>
    <inkml:brush xml:id="br0">
      <inkml:brushProperty name="width" value="0.109523817896843" units="cm"/>
      <inkml:brushProperty name="height" value="0.109523817896843" units="cm"/>
      <inkml:brushProperty name="color" value="#000000"/>
      <inkml:brushProperty name="ignorePressure" value="0"/>
    </inkml:brush>
  </inkml:definitions>
  <inkml:trace contextRef="#ctx0" brushRef="#br0">6900 33150,'0'-50,"-25"50,0 0,0 0,0 0,0 0,0 0,0 0,0 0,50 0,0 0,0 0,0 0,75 0,0 0,125 0,0 0,100 0,0 0,-25 0,0 0,-75-25,0 0,-125 25,0 0,-25 0,0 0,250-25,0 0,50 0,0 0,25 0,0 0,100-25,0 0,-400 25,0 0,250 0,0 0,250-25,0 0,-25 0,0 0,75 0,0 0,25-25,0 0,-25 25,0 0,-125 0,0 0,-375 50,0 0,500-50,0 0,0 0,0 0,-500 25,0 0,400 0,0 0,100-25,0 0,100 0,0 0,-25 0,0 0,25 0,0 0,-25 0,0 0,25 0,0 0,-25 0,0 0,-50 0,0 0,75 0,0 0,-75 0,0 0,-150 25,0 0,300-50,0 0,-200 50,0 0,25-25,0 0,-200 25,0 0,-275 0,0 0,300 0,0 0,-350 25,0 0,500-25,0 0,-75 0,0 0,75 0,0 0,-225 0,0 0,350 0,0 0,-250 0,0 0,50 0,0 0,-75 25,0 0,25-25,0 0,-150 25,0 0,-250 0,0 0,425-25,0 0,-50 25,0 0,50-25,0 0,-25 0,0 0,-25 0,0 0,50 0,0 0,-100 25,0 0,-75-25,0 0,200 0,0 0,-125 25,0 0,25-25,0 0,-50 25,0 0,125 0,0 0,-150 25,0 0,75-50,0 0,-50-25,0 0,-100 50,0 0,325-25,0 0,-225 0,0 0,75 0,0 0,-75 0,0 0,-25 0,0 0,50 0,0 0,-75 25,0 0,25-25,0 0,25 0,0 0,-150 0,0 0,-150 25,0 0,300-25,0 0,25 0,0 0,-50 25,0 0,75 0,0 0,-100 0,0 0,-50 0,0 0,50 0,0 0,-100 0,0 0,-175 0,0 0,150 0,0 0,50-25,0 0,-50 0,0 0,-25-25,0 0,0 25,0 0,75-25,0 0,75 50,0 0,-100-25,0 0,50-25,0 0,-225 50,0 0,225-25,0 0,-75 25,0 0,-125 0,0 0,-75 0,0 0,0 0,0 0,0 0,0 0,25 0,0 0,25 0,0 0,0 0,0 0,0 0,0 0,0 0,0 0,25-25,0 0,0 25,0 0,75 0,0 0,-50 0,0 0,50-25,0 0,-150 25,0 0,100 0,0 0,-75 0,0 0,-50-25,0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01T17:07:34"/>
    </inkml:context>
    <inkml:brush xml:id="br0">
      <inkml:brushProperty name="width" value="0.109523817896843" units="cm"/>
      <inkml:brushProperty name="height" value="0.109523817896843" units="cm"/>
      <inkml:brushProperty name="color" value="#000000"/>
      <inkml:brushProperty name="ignorePressure" value="0"/>
    </inkml:brush>
  </inkml:definitions>
  <inkml:trace contextRef="#ctx0" brushRef="#br0">6700 28800,'0'50,"0"-25,0 0,0 0,0 0,-25-25,0 0,25-25,0 0,0 0,0 0,0 0,0 0,50 0,0 0,50 25,0 0,50 0,0 0,100 0,0 0,25 25,0 0,-25 0,0 0,-75 0,0 0,-100-25,0 0,250 25,0 0,-25-25,0 0,-50 25,0 0,25 0,0 0,75 0,0 0,-50 0,0 0,-25 0,0 0,100-25,0 0,-100 0,0 0,-175 25,0 0,225-25,0 0,-25 25,0 0,-175-25,0 0,250 0,0 0,-25 0,0 0,100 25,0 0,-75-25,0 0,75 25,0 0,25 0,0 0,-50-25,0 0,0 25,0 0,-300 0,0 0,225-25,0 0,-225 0,0 0,425 25,0 0,-50 0,0 0,75 0,0 0,-75 0,0 0,50 0,0 0,-50 0,0 0,75 25,0 0,-200-50,0 0,-250 0,0 0,450 50,0 0,-75-25,0 0,50-25,0 0,-75 25,0 0,50 0,0 0,-75-25,0 0,75 25,0 0,-150-25,0 0,-275 25,0 0,400-25,0 0,0 0,0 0,-50 25,0 0,50-25,0 0,-75 25,0 0,75-25,0 0,-100 25,0 0,75-25,0 0,-150 25,0 0,-225-25,0 0,275 25,0 0,100-25,0 0,-75 25,0 0,50-25,0 0,-100 25,0 0,125-25,0 0,-25 25,0 0,-50 0,0 0,-100-25,0 0,-175 25,0 0,300-25,0 0,-150 25,0 0,275 0,0 0,-175 0,0 0,0-25,0 0,50 25,0 0,-50 0,0 0,25-25,0 0,-50 25,0 0,-250-25,0 0,175 25,0 0,-200-25,0 0,375 25,0 0,-75-25,0 0,-25 25,0 0,100-25,0 0,-75 25,0 0,-25-25,0 0,100 25,0 0,-125-25,0 0,-75 25,0 0,-150-25,0 0,175 0,0 0,-200 0,0 0,225 25,0 0,0-25,0 0,50 25,0 0,-25 0,0 0,-50 0,0 0,100 25,0 0,-100-25,0 0,-200 0,0 0,175-25,0 0,50 0,0 0,25 0,0 0,-25 0,0 0,0 0,0 0,-25 0,0 0,150 25,0 0,-150-25,0 0,50 0,0 0,-100 0,0 0,-150 25,0 0,150-25,0 0,-100 0,0 0,-75 0,0 0,275 0,0 0,-50 25,0 0,-25-25,0 0,0 0,0 0,25 0,0 0,-25 0,0 0,-175 0,0 0,125 0,0 0,-125 0,0 0,125 0,0 0,-125 0,0 0,250 25,0 0,0-25,0 0,-75 25,0 0,25 25,0 0,-75-25,0 0,100 0,0 0,-150-25,0 0,-100 25,0 0,125-25,0 0,-25 25,0 0,50-25,0 0,-25 25,0 0,-25 0,0 0,-25-25,0 0,0 0,0 0,-25 0,0 0,0 0,0 0,-75 0,0 0,25-25,0 0,-25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275E9-E7EB-40AD-841D-2E367C7574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E0DB2-7B4D-495F-BF91-019D99DF09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671446" y="1941156"/>
            <a:ext cx="7757354" cy="1201560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27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288275" y="3282656"/>
            <a:ext cx="4581518" cy="384555"/>
          </a:xfrm>
          <a:prstGeom prst="roundRect">
            <a:avLst>
              <a:gd name="adj" fmla="val 50000"/>
            </a:avLst>
          </a:prstGeom>
          <a:solidFill>
            <a:srgbClr val="ADB6C7"/>
          </a:solidFill>
          <a:ln>
            <a:noFill/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grpSp>
        <p:nvGrpSpPr>
          <p:cNvPr id="54" name="组合 53"/>
          <p:cNvGrpSpPr/>
          <p:nvPr/>
        </p:nvGrpSpPr>
        <p:grpSpPr>
          <a:xfrm>
            <a:off x="3204240" y="-12700"/>
            <a:ext cx="2606010" cy="1429002"/>
            <a:chOff x="3204240" y="276224"/>
            <a:chExt cx="2606010" cy="1429002"/>
          </a:xfrm>
        </p:grpSpPr>
        <p:sp>
          <p:nvSpPr>
            <p:cNvPr id="33" name="椭圆 32"/>
            <p:cNvSpPr/>
            <p:nvPr/>
          </p:nvSpPr>
          <p:spPr>
            <a:xfrm>
              <a:off x="3204240" y="1053778"/>
              <a:ext cx="651448" cy="651448"/>
            </a:xfrm>
            <a:prstGeom prst="ellipse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04240" y="276224"/>
              <a:ext cx="651448" cy="1103278"/>
            </a:xfrm>
            <a:prstGeom prst="rect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855761" y="1053778"/>
              <a:ext cx="651448" cy="651448"/>
            </a:xfrm>
            <a:prstGeom prst="ellipse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855761" y="276224"/>
              <a:ext cx="651448" cy="1103278"/>
            </a:xfrm>
            <a:prstGeom prst="rect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507281" y="1053778"/>
              <a:ext cx="651448" cy="651448"/>
            </a:xfrm>
            <a:prstGeom prst="ellipse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507281" y="276224"/>
              <a:ext cx="651448" cy="1103277"/>
            </a:xfrm>
            <a:prstGeom prst="rect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158802" y="1053778"/>
              <a:ext cx="651448" cy="651448"/>
            </a:xfrm>
            <a:prstGeom prst="ellipse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158802" y="276224"/>
              <a:ext cx="651448" cy="1103278"/>
            </a:xfrm>
            <a:prstGeom prst="rect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6677031"/>
            <a:ext cx="9144000" cy="193675"/>
            <a:chOff x="0" y="6741384"/>
            <a:chExt cx="12180336" cy="144000"/>
          </a:xfrm>
        </p:grpSpPr>
        <p:sp>
          <p:nvSpPr>
            <p:cNvPr id="49" name="矩形 48"/>
            <p:cNvSpPr/>
            <p:nvPr/>
          </p:nvSpPr>
          <p:spPr>
            <a:xfrm>
              <a:off x="0" y="6741384"/>
              <a:ext cx="3060000" cy="144000"/>
            </a:xfrm>
            <a:prstGeom prst="rect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048112" y="6741384"/>
              <a:ext cx="3036000" cy="144000"/>
            </a:xfrm>
            <a:prstGeom prst="rect">
              <a:avLst/>
            </a:prstGeom>
            <a:solidFill>
              <a:srgbClr val="087A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072224" y="6741384"/>
              <a:ext cx="3060000" cy="144000"/>
            </a:xfrm>
            <a:prstGeom prst="rect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120336" y="6741384"/>
              <a:ext cx="3060000" cy="144000"/>
            </a:xfrm>
            <a:prstGeom prst="rect">
              <a:avLst/>
            </a:prstGeom>
            <a:solidFill>
              <a:srgbClr val="2A323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71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350" b="0"/>
            </a:lvl2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7"/>
            <a:ext cx="5995988" cy="1235075"/>
          </a:xfrm>
        </p:spPr>
        <p:txBody>
          <a:bodyPr anchor="b">
            <a:normAutofit/>
          </a:bodyPr>
          <a:lstStyle>
            <a:lvl1pPr algn="ctr">
              <a:defRPr sz="24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3" y="3400425"/>
            <a:ext cx="3067663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115992" y="1063635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4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9144000" cy="6870700"/>
            <a:chOff x="0" y="0"/>
            <a:chExt cx="9144000" cy="68707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6677025"/>
              <a:ext cx="9144000" cy="193675"/>
              <a:chOff x="0" y="6741384"/>
              <a:chExt cx="12180336" cy="14400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0" y="6741384"/>
                <a:ext cx="3060000" cy="144000"/>
              </a:xfrm>
              <a:prstGeom prst="rect">
                <a:avLst/>
              </a:prstGeom>
              <a:solidFill>
                <a:srgbClr val="ADB6C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SimSun" panose="02010600030101010101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048112" y="6741384"/>
                <a:ext cx="3036000" cy="144000"/>
              </a:xfrm>
              <a:prstGeom prst="rect">
                <a:avLst/>
              </a:prstGeom>
              <a:solidFill>
                <a:srgbClr val="087A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072224" y="6741384"/>
                <a:ext cx="3060000" cy="144000"/>
              </a:xfrm>
              <a:prstGeom prst="rect">
                <a:avLst/>
              </a:prstGeom>
              <a:solidFill>
                <a:srgbClr val="CBD1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SimSun" panose="02010600030101010101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120336" y="6741384"/>
                <a:ext cx="3060000" cy="144000"/>
              </a:xfrm>
              <a:prstGeom prst="rect">
                <a:avLst/>
              </a:prstGeom>
              <a:solidFill>
                <a:srgbClr val="2A323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SimSun" panose="02010600030101010101" pitchFamily="2" charset="-122"/>
                </a:endParaRPr>
              </a:p>
            </p:txBody>
          </p:sp>
        </p:grp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516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165176D-59C5-4FCA-8F15-5A10A39313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516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516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412701-248C-446E-B082-41DDA01D0D96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95302" y="1121434"/>
            <a:ext cx="8115301" cy="531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5301" y="166056"/>
            <a:ext cx="8115302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513715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71145" indent="-271145" algn="just" defTabSz="513715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lang="zh-CN" altLang="en-US" sz="1800" b="1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271145" indent="-271145" algn="just" defTabSz="513715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350" b="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620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6970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145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3200" dirty="0" smtClean="0"/>
              <a:t>ISC + Open-Channel SSD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8275" y="3282656"/>
            <a:ext cx="4581518" cy="564725"/>
          </a:xfrm>
          <a:solidFill>
            <a:schemeClr val="tx1">
              <a:lumMod val="60000"/>
              <a:lumOff val="40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1600" b="1" dirty="0">
                <a:latin typeface="+mj-ea"/>
                <a:ea typeface="+mj-ea"/>
              </a:rPr>
              <a:t>BAI Shuhan</a:t>
            </a:r>
            <a:endParaRPr lang="en-US" altLang="zh-CN" sz="1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72679" y="2861938"/>
            <a:ext cx="3121087" cy="542261"/>
          </a:xfrm>
          <a:solidFill>
            <a:srgbClr val="097FC8"/>
          </a:solidFill>
          <a:ln>
            <a:solidFill>
              <a:srgbClr val="097FC8"/>
            </a:solidFill>
          </a:ln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j-ea"/>
                <a:ea typeface="+mj-ea"/>
              </a:rPr>
              <a:t>INSIDER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2054762" y="2631056"/>
            <a:ext cx="1017917" cy="1017917"/>
          </a:xfrm>
          <a:prstGeom prst="diamond">
            <a:avLst/>
          </a:prstGeom>
          <a:solidFill>
            <a:srgbClr val="097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INSIDER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660400"/>
            <a:ext cx="8199120" cy="173609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dirty="0">
                <a:latin typeface="+mj-ea"/>
                <a:ea typeface="+mj-ea"/>
              </a:rPr>
              <a:t>FPGA</a:t>
            </a:r>
            <a:r>
              <a:rPr lang="zh-CN" altLang="en-US" sz="1600" b="0" dirty="0">
                <a:latin typeface="+mj-ea"/>
                <a:ea typeface="+mj-ea"/>
              </a:rPr>
              <a:t>-based ISC Unit : </a:t>
            </a:r>
            <a:r>
              <a:rPr lang="en-US" altLang="zh-CN" sz="1600" b="0" dirty="0">
                <a:latin typeface="+mj-ea"/>
                <a:ea typeface="+mj-ea"/>
              </a:rPr>
              <a:t>h</a:t>
            </a:r>
            <a:r>
              <a:rPr lang="zh-CN" altLang="en-US" sz="1600" b="0" dirty="0">
                <a:latin typeface="+mj-ea"/>
                <a:ea typeface="+mj-ea"/>
              </a:rPr>
              <a:t>igh reconfigurability </a:t>
            </a:r>
            <a:r>
              <a:rPr lang="en-US" altLang="zh-CN" sz="1600" b="0" dirty="0">
                <a:latin typeface="+mj-ea"/>
                <a:ea typeface="+mj-ea"/>
              </a:rPr>
              <a:t>/ high energy efficiency / support  massive parallelism  </a:t>
            </a:r>
            <a:r>
              <a:rPr sz="1600" b="0" dirty="0">
                <a:latin typeface="+mj-ea"/>
                <a:ea typeface="+mj-ea"/>
              </a:rPr>
              <a:t>→ take </a:t>
            </a:r>
            <a:r>
              <a:rPr sz="1600" dirty="0">
                <a:latin typeface="+mj-ea"/>
                <a:ea typeface="+mj-ea"/>
              </a:rPr>
              <a:t>both performance and flexibility</a:t>
            </a:r>
            <a:r>
              <a:rPr sz="1600" b="0" dirty="0">
                <a:latin typeface="+mj-ea"/>
                <a:ea typeface="+mj-ea"/>
              </a:rPr>
              <a:t> into account </a:t>
            </a:r>
            <a:endParaRPr sz="1600" b="0" dirty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inside FPGA : </a:t>
            </a:r>
            <a:r>
              <a:rPr lang="zh-CN" altLang="en-US" sz="1600" dirty="0">
                <a:latin typeface="+mj-ea"/>
                <a:ea typeface="+mj-ea"/>
              </a:rPr>
              <a:t>hardware-isolation</a:t>
            </a:r>
            <a:r>
              <a:rPr lang="zh-CN" altLang="en-US" sz="1600" b="0" dirty="0">
                <a:latin typeface="+mj-ea"/>
                <a:ea typeface="+mj-ea"/>
              </a:rPr>
              <a:t> </a:t>
            </a:r>
            <a:r>
              <a:rPr lang="en-US" altLang="zh-CN" sz="1600" b="0" dirty="0">
                <a:latin typeface="+mj-ea"/>
                <a:ea typeface="+mj-ea"/>
              </a:rPr>
              <a:t>(offloading tasks into different </a:t>
            </a:r>
            <a:r>
              <a:rPr lang="zh-CN" altLang="en-US" sz="1600" b="0" dirty="0">
                <a:latin typeface="+mj-ea"/>
                <a:ea typeface="+mj-ea"/>
              </a:rPr>
              <a:t>app slot); </a:t>
            </a:r>
            <a:r>
              <a:rPr sz="1600">
                <a:latin typeface="+mj-ea"/>
                <a:ea typeface="+mj-ea"/>
                <a:sym typeface="+mn-ea"/>
              </a:rPr>
              <a:t>parallelism</a:t>
            </a:r>
            <a:r>
              <a:rPr sz="1600" b="0">
                <a:latin typeface="+mj-ea"/>
                <a:ea typeface="+mj-ea"/>
                <a:sym typeface="+mn-ea"/>
              </a:rPr>
              <a:t> </a:t>
            </a:r>
            <a:r>
              <a:rPr lang="en-US" altLang="zh-CN" sz="1600" b="0">
                <a:latin typeface="+mj-ea"/>
                <a:ea typeface="+mj-ea"/>
                <a:sym typeface="+mn-ea"/>
              </a:rPr>
              <a:t>(high reconfigurability) (</a:t>
            </a:r>
            <a:r>
              <a:rPr lang="zh-CN" altLang="en-US" sz="1600" b="0" dirty="0">
                <a:latin typeface="+mj-ea"/>
                <a:ea typeface="+mj-ea"/>
              </a:rPr>
              <a:t>data-level paralparallelism </a:t>
            </a:r>
            <a:r>
              <a:rPr lang="en-US" altLang="zh-CN" sz="1600" b="0" dirty="0">
                <a:latin typeface="+mj-ea"/>
                <a:ea typeface="+mj-ea"/>
              </a:rPr>
              <a:t>(replicating the processing elements to construct SIMD units)</a:t>
            </a:r>
            <a:r>
              <a:rPr lang="zh-CN" altLang="en-US" sz="1600" b="0" dirty="0">
                <a:latin typeface="+mj-ea"/>
                <a:ea typeface="+mj-ea"/>
              </a:rPr>
              <a:t> </a:t>
            </a:r>
            <a:r>
              <a:rPr lang="en-US" altLang="zh-CN" sz="1600" b="0" dirty="0">
                <a:latin typeface="+mj-ea"/>
                <a:ea typeface="+mj-ea"/>
              </a:rPr>
              <a:t>/ pipeline-level parallelism (constructing a deep hardware pipeline))</a:t>
            </a:r>
            <a:endParaRPr lang="en-US" altLang="zh-CN" sz="1600" b="0" dirty="0">
              <a:latin typeface="+mj-ea"/>
              <a:ea typeface="+mj-ea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102735"/>
            <a:ext cx="8244205" cy="223583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495300" y="2159000"/>
            <a:ext cx="8199120" cy="173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145" indent="-271145" algn="just" defTabSz="513715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1800" b="1" kern="1200" baseline="0" dirty="0" smtClean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271145" indent="-271145" algn="just" defTabSz="51371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35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6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9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14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dirty="0">
                <a:latin typeface="+mj-ea"/>
                <a:ea typeface="+mj-ea"/>
              </a:rPr>
              <a:t>host side : virtual file abstraction</a:t>
            </a:r>
            <a:r>
              <a:rPr lang="zh-CN" altLang="en-US" sz="1600" b="0" dirty="0">
                <a:latin typeface="+mj-ea"/>
                <a:ea typeface="+mj-ea"/>
              </a:rPr>
              <a:t> → abstract ISC as file operation → no need to develop customized API → reduce the difficultly of programming </a:t>
            </a:r>
            <a:endParaRPr lang="en-US" altLang="zh-CN" sz="1600" b="0" dirty="0">
              <a:latin typeface="+mj-ea"/>
              <a:ea typeface="+mj-ea"/>
            </a:endParaRPr>
          </a:p>
          <a:p>
            <a:r>
              <a:rPr lang="zh-CN" altLang="en-US" sz="1600" dirty="0">
                <a:latin typeface="+mj-ea"/>
                <a:ea typeface="+mj-ea"/>
              </a:rPr>
              <a:t>drive-side</a:t>
            </a:r>
            <a:r>
              <a:rPr lang="zh-CN" altLang="en-US" sz="1600" b="0" dirty="0">
                <a:latin typeface="+mj-ea"/>
                <a:ea typeface="+mj-ea"/>
              </a:rPr>
              <a:t> :  separate the control </a:t>
            </a:r>
            <a:r>
              <a:rPr lang="en-US" altLang="zh-CN" sz="1600" b="0" dirty="0">
                <a:latin typeface="+mj-ea"/>
                <a:ea typeface="+mj-ea"/>
              </a:rPr>
              <a:t>/ data plane </a:t>
            </a:r>
            <a:r>
              <a:rPr sz="1600" b="0" dirty="0">
                <a:latin typeface="+mj-ea"/>
                <a:ea typeface="+mj-ea"/>
              </a:rPr>
              <a:t>→ </a:t>
            </a:r>
            <a:r>
              <a:rPr sz="1600" dirty="0">
                <a:latin typeface="+mj-ea"/>
                <a:ea typeface="+mj-ea"/>
              </a:rPr>
              <a:t>compute-only abstraction</a:t>
            </a:r>
            <a:r>
              <a:rPr sz="1600" b="0" dirty="0">
                <a:latin typeface="+mj-ea"/>
                <a:ea typeface="+mj-ea"/>
              </a:rPr>
              <a:t> → no need to focus on the details of underlying data movement → reduce the difficultly of programming </a:t>
            </a:r>
            <a:endParaRPr lang="en-US" altLang="zh-CN" sz="1600" b="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INSIDER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536575"/>
            <a:ext cx="8199120" cy="173609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dirty="0">
                <a:latin typeface="+mj-ea"/>
                <a:ea typeface="+mj-ea"/>
              </a:rPr>
              <a:t>FPGA</a:t>
            </a:r>
            <a:r>
              <a:rPr lang="zh-CN" altLang="en-US" sz="1600" b="0" dirty="0">
                <a:latin typeface="+mj-ea"/>
                <a:ea typeface="+mj-ea"/>
              </a:rPr>
              <a:t>-based ISC Unit : </a:t>
            </a:r>
            <a:r>
              <a:rPr lang="en-US" altLang="zh-CN" sz="1600" b="0" dirty="0">
                <a:latin typeface="+mj-ea"/>
                <a:ea typeface="+mj-ea"/>
              </a:rPr>
              <a:t>h</a:t>
            </a:r>
            <a:r>
              <a:rPr lang="zh-CN" altLang="en-US" sz="1600" b="0" dirty="0">
                <a:latin typeface="+mj-ea"/>
                <a:ea typeface="+mj-ea"/>
              </a:rPr>
              <a:t>igh reconfigurability </a:t>
            </a:r>
            <a:r>
              <a:rPr lang="en-US" altLang="zh-CN" sz="1600" b="0" dirty="0">
                <a:latin typeface="+mj-ea"/>
                <a:ea typeface="+mj-ea"/>
              </a:rPr>
              <a:t>/ high energy efficiency / support  massive parallelism  </a:t>
            </a:r>
            <a:r>
              <a:rPr sz="1600" b="0" dirty="0">
                <a:latin typeface="+mj-ea"/>
                <a:ea typeface="+mj-ea"/>
              </a:rPr>
              <a:t>→ take </a:t>
            </a:r>
            <a:r>
              <a:rPr sz="1600" dirty="0">
                <a:latin typeface="+mj-ea"/>
                <a:ea typeface="+mj-ea"/>
              </a:rPr>
              <a:t>both performance and flexibility</a:t>
            </a:r>
            <a:r>
              <a:rPr sz="1600" b="0" dirty="0">
                <a:latin typeface="+mj-ea"/>
                <a:ea typeface="+mj-ea"/>
              </a:rPr>
              <a:t> into account </a:t>
            </a:r>
            <a:endParaRPr sz="1600" b="0" dirty="0">
              <a:latin typeface="+mj-ea"/>
              <a:ea typeface="+mj-ea"/>
            </a:endParaRPr>
          </a:p>
          <a:p>
            <a:r>
              <a:rPr lang="zh-CN" altLang="en-US" sz="1600" b="0" dirty="0">
                <a:latin typeface="+mj-ea"/>
                <a:ea typeface="+mj-ea"/>
              </a:rPr>
              <a:t>inside FPGA : </a:t>
            </a:r>
            <a:r>
              <a:rPr lang="zh-CN" altLang="en-US" sz="1600" dirty="0">
                <a:latin typeface="+mj-ea"/>
                <a:ea typeface="+mj-ea"/>
              </a:rPr>
              <a:t>hardware-isolation</a:t>
            </a:r>
            <a:r>
              <a:rPr lang="zh-CN" altLang="en-US" sz="1600" b="0" dirty="0">
                <a:latin typeface="+mj-ea"/>
                <a:ea typeface="+mj-ea"/>
              </a:rPr>
              <a:t> </a:t>
            </a:r>
            <a:r>
              <a:rPr lang="en-US" altLang="zh-CN" sz="1600" b="0" dirty="0">
                <a:latin typeface="+mj-ea"/>
                <a:ea typeface="+mj-ea"/>
              </a:rPr>
              <a:t>(offloading tasks into different </a:t>
            </a:r>
            <a:r>
              <a:rPr lang="zh-CN" altLang="en-US" sz="1600" b="0" dirty="0">
                <a:latin typeface="+mj-ea"/>
                <a:ea typeface="+mj-ea"/>
              </a:rPr>
              <a:t>app slot); </a:t>
            </a:r>
            <a:r>
              <a:rPr sz="1600">
                <a:latin typeface="+mj-ea"/>
                <a:ea typeface="+mj-ea"/>
                <a:sym typeface="+mn-ea"/>
              </a:rPr>
              <a:t>parallelism</a:t>
            </a:r>
            <a:r>
              <a:rPr sz="1600" b="0">
                <a:latin typeface="+mj-ea"/>
                <a:ea typeface="+mj-ea"/>
                <a:sym typeface="+mn-ea"/>
              </a:rPr>
              <a:t> </a:t>
            </a:r>
            <a:r>
              <a:rPr lang="en-US" altLang="zh-CN" sz="1600" b="0">
                <a:latin typeface="+mj-ea"/>
                <a:ea typeface="+mj-ea"/>
                <a:sym typeface="+mn-ea"/>
              </a:rPr>
              <a:t>(high reconfigurability) (</a:t>
            </a:r>
            <a:r>
              <a:rPr lang="zh-CN" altLang="en-US" sz="1600" b="0" dirty="0">
                <a:latin typeface="+mj-ea"/>
                <a:ea typeface="+mj-ea"/>
              </a:rPr>
              <a:t>data-level paralparallelism </a:t>
            </a:r>
            <a:r>
              <a:rPr lang="en-US" altLang="zh-CN" sz="1600" b="0" dirty="0">
                <a:latin typeface="+mj-ea"/>
                <a:ea typeface="+mj-ea"/>
              </a:rPr>
              <a:t>(replicating the processing elements to construct SIMD units)</a:t>
            </a:r>
            <a:r>
              <a:rPr lang="zh-CN" altLang="en-US" sz="1600" b="0" dirty="0">
                <a:latin typeface="+mj-ea"/>
                <a:ea typeface="+mj-ea"/>
              </a:rPr>
              <a:t> </a:t>
            </a:r>
            <a:r>
              <a:rPr lang="en-US" altLang="zh-CN" sz="1600" b="0" dirty="0">
                <a:latin typeface="+mj-ea"/>
                <a:ea typeface="+mj-ea"/>
              </a:rPr>
              <a:t>/ pipeline-level parallelism (constructing a deep hardware pipeline))</a:t>
            </a:r>
            <a:endParaRPr lang="en-US" altLang="zh-CN" sz="1600" b="0" dirty="0">
              <a:latin typeface="+mj-ea"/>
              <a:ea typeface="+mj-ea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011930"/>
            <a:ext cx="8244205" cy="223583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495300" y="2010410"/>
            <a:ext cx="8199120" cy="173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145" indent="-271145" algn="just" defTabSz="513715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1800" b="1" kern="1200" baseline="0" dirty="0" smtClean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271145" indent="-271145" algn="just" defTabSz="51371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35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26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69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14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3715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 b="0" dirty="0" smtClean="0">
              <a:latin typeface="+mj-ea"/>
              <a:ea typeface="+mj-ea"/>
            </a:endParaRPr>
          </a:p>
          <a:p>
            <a:r>
              <a:rPr lang="zh-CN" altLang="en-US" sz="1600" dirty="0">
                <a:latin typeface="+mj-ea"/>
                <a:ea typeface="+mj-ea"/>
              </a:rPr>
              <a:t>host side : virtual file abstraction</a:t>
            </a:r>
            <a:r>
              <a:rPr lang="zh-CN" altLang="en-US" sz="1600" b="0" dirty="0">
                <a:latin typeface="+mj-ea"/>
                <a:ea typeface="+mj-ea"/>
              </a:rPr>
              <a:t> → abstract ISC as file operation → no need to develop customized API → reduce the difficultly of programming </a:t>
            </a:r>
            <a:endParaRPr lang="en-US" altLang="zh-CN" sz="1600" b="0" dirty="0">
              <a:latin typeface="+mj-ea"/>
              <a:ea typeface="+mj-ea"/>
            </a:endParaRPr>
          </a:p>
          <a:p>
            <a:r>
              <a:rPr lang="zh-CN" altLang="en-US" sz="1600" dirty="0">
                <a:latin typeface="+mj-ea"/>
                <a:ea typeface="+mj-ea"/>
              </a:rPr>
              <a:t>drive-side</a:t>
            </a:r>
            <a:r>
              <a:rPr lang="zh-CN" altLang="en-US" sz="1600" b="0" dirty="0">
                <a:latin typeface="+mj-ea"/>
                <a:ea typeface="+mj-ea"/>
              </a:rPr>
              <a:t> :  separate the control </a:t>
            </a:r>
            <a:r>
              <a:rPr lang="en-US" altLang="zh-CN" sz="1600" b="0" dirty="0">
                <a:latin typeface="+mj-ea"/>
                <a:ea typeface="+mj-ea"/>
              </a:rPr>
              <a:t>/ data plane </a:t>
            </a:r>
            <a:r>
              <a:rPr sz="1600" b="0" dirty="0">
                <a:latin typeface="+mj-ea"/>
                <a:ea typeface="+mj-ea"/>
              </a:rPr>
              <a:t>→ </a:t>
            </a:r>
            <a:r>
              <a:rPr sz="1600" dirty="0">
                <a:latin typeface="+mj-ea"/>
                <a:ea typeface="+mj-ea"/>
              </a:rPr>
              <a:t>compute-only abstraction</a:t>
            </a:r>
            <a:r>
              <a:rPr sz="1600" b="0" dirty="0">
                <a:latin typeface="+mj-ea"/>
                <a:ea typeface="+mj-ea"/>
              </a:rPr>
              <a:t> → no need to focus on the details of underlying data movement → reduce the difficultly of programming </a:t>
            </a:r>
            <a:endParaRPr lang="en-US" altLang="zh-CN" sz="1600" b="0" dirty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1810" y="726440"/>
            <a:ext cx="8227695" cy="1671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noAutofit/>
          </a:bodyPr>
          <a:p>
            <a:pPr>
              <a:lnSpc>
                <a:spcPct val="100000"/>
              </a:lnSpc>
            </a:pPr>
            <a:endParaRPr lang="en-US" altLang="zh-CN" dirty="0" smtClean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              </a:t>
            </a:r>
            <a:r>
              <a:rPr lang="en-US" altLang="zh-CN" sz="280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OCSSD</a:t>
            </a:r>
            <a:r>
              <a:rPr lang="zh-CN" altLang="en-US" sz="280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：give hosts control over </a:t>
            </a:r>
            <a:endParaRPr lang="zh-CN" altLang="en-US" sz="2800" dirty="0" smtClean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Microsoft YaHei" panose="020B0503020204020204" pitchFamily="34" charset="-122"/>
              </a:rPr>
              <a:t>                            drives' inside </a:t>
            </a:r>
            <a:endParaRPr lang="en-US" altLang="zh-CN" sz="2800" dirty="0" smtClean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2" name="墨迹 11"/>
              <p14:cNvContentPartPr/>
              <p14:nvPr/>
            </p14:nvContentPartPr>
            <p14:xfrm>
              <a:off x="593651" y="2487575"/>
              <a:ext cx="7947837" cy="449669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3"/>
            </p:blipFill>
            <p:spPr>
              <a:xfrm>
                <a:off x="593651" y="2487575"/>
                <a:ext cx="7947837" cy="449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3" name="墨迹 12"/>
              <p14:cNvContentPartPr/>
              <p14:nvPr/>
            </p14:nvContentPartPr>
            <p14:xfrm>
              <a:off x="589220" y="2547383"/>
              <a:ext cx="7834867" cy="327838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5"/>
            </p:blipFill>
            <p:spPr>
              <a:xfrm>
                <a:off x="589220" y="2547383"/>
                <a:ext cx="7834867" cy="327838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an easy computation thread to test </a:t>
            </a:r>
            <a:endParaRPr lang="zh-CN" altLang="en-US" dirty="0"/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495302" y="773454"/>
            <a:ext cx="8115301" cy="5311982"/>
          </a:xfrm>
        </p:spPr>
        <p:txBody>
          <a:bodyPr/>
          <a:p>
            <a:r>
              <a:rPr lang="en-US" altLang="zh-CN" b="0">
                <a:latin typeface="+mj-ea"/>
                <a:ea typeface="+mj-ea"/>
              </a:rPr>
              <a:t>Finding the place (in FEMU codes) to intercept data:</a:t>
            </a:r>
            <a:endParaRPr lang="en-US" altLang="zh-CN" b="0">
              <a:latin typeface="+mj-ea"/>
              <a:ea typeface="+mj-ea"/>
            </a:endParaRPr>
          </a:p>
          <a:p>
            <a:endParaRPr lang="en-US" altLang="zh-CN" b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1629410"/>
            <a:ext cx="6619875" cy="2495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9735"/>
            <a:ext cx="6276975" cy="2562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695" y="3874135"/>
            <a:ext cx="4991100" cy="2695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206500"/>
            <a:ext cx="4610100" cy="3333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02430" y="2722880"/>
            <a:ext cx="768985" cy="1555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602740" y="1401445"/>
            <a:ext cx="69215" cy="3194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KSO_BLUE3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070C0"/>
      </a:accent1>
      <a:accent2>
        <a:srgbClr val="6A63CB"/>
      </a:accent2>
      <a:accent3>
        <a:srgbClr val="4040A2"/>
      </a:accent3>
      <a:accent4>
        <a:srgbClr val="AACC03"/>
      </a:accent4>
      <a:accent5>
        <a:srgbClr val="8542A0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1744</Words>
  <Application>WPS 演示</Application>
  <PresentationFormat>全屏显示(4:3)</PresentationFormat>
  <Paragraphs>32</Paragraphs>
  <Slides>5</Slides>
  <Notes>8</Notes>
  <HiddenSlides>4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Calibri</vt:lpstr>
      <vt:lpstr>幼圆</vt:lpstr>
      <vt:lpstr>Arial Unicode MS</vt:lpstr>
      <vt:lpstr>DengXian</vt:lpstr>
      <vt:lpstr>Broadway</vt:lpstr>
      <vt:lpstr>主题1</vt:lpstr>
      <vt:lpstr>ISC + Open-Channel SSD + FEMU</vt:lpstr>
      <vt:lpstr>PowerPoint 演示文稿</vt:lpstr>
      <vt:lpstr>INSIDER</vt:lpstr>
      <vt:lpstr>INSIDER</vt:lpstr>
      <vt:lpstr>Adding an easy computation thread to test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基于NVM-DRAM混合架构的交换分区技术学习总结</dc:title>
  <dc:creator>彭 周旋</dc:creator>
  <cp:lastModifiedBy>澍樹树數菽</cp:lastModifiedBy>
  <cp:revision>254</cp:revision>
  <dcterms:created xsi:type="dcterms:W3CDTF">1900-01-01T00:00:00Z</dcterms:created>
  <dcterms:modified xsi:type="dcterms:W3CDTF">2020-11-01T09:07:34Z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