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3"/>
    <p:sldId id="450" r:id="rId4"/>
    <p:sldId id="284" r:id="rId5"/>
    <p:sldId id="330" r:id="rId6"/>
    <p:sldId id="447" r:id="rId7"/>
    <p:sldId id="449" r:id="rId8"/>
    <p:sldId id="448" r:id="rId9"/>
    <p:sldId id="452" r:id="rId10"/>
    <p:sldId id="451" r:id="rId11"/>
    <p:sldId id="453" r:id="rId12"/>
    <p:sldId id="455" r:id="rId13"/>
    <p:sldId id="532" r:id="rId14"/>
    <p:sldId id="456" r:id="rId15"/>
    <p:sldId id="534" r:id="rId16"/>
    <p:sldId id="530" r:id="rId18"/>
    <p:sldId id="493" r:id="rId19"/>
    <p:sldId id="495" r:id="rId20"/>
    <p:sldId id="494" r:id="rId21"/>
    <p:sldId id="454" r:id="rId22"/>
    <p:sldId id="533" r:id="rId23"/>
    <p:sldId id="574" r:id="rId24"/>
    <p:sldId id="572" r:id="rId25"/>
    <p:sldId id="609" r:id="rId26"/>
    <p:sldId id="575" r:id="rId27"/>
    <p:sldId id="573" r:id="rId28"/>
    <p:sldId id="408" r:id="rId29"/>
    <p:sldId id="611" r:id="rId30"/>
    <p:sldId id="613" r:id="rId31"/>
    <p:sldId id="612" r:id="rId32"/>
    <p:sldId id="614" r:id="rId33"/>
    <p:sldId id="648" r:id="rId34"/>
    <p:sldId id="649" r:id="rId35"/>
    <p:sldId id="610" r:id="rId36"/>
  </p:sldIdLst>
  <p:sldSz cx="9144000" cy="6858000" type="screen4x3"/>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7FC8"/>
    <a:srgbClr val="2A323E"/>
    <a:srgbClr val="8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89639" autoAdjust="0"/>
  </p:normalViewPr>
  <p:slideViewPr>
    <p:cSldViewPr snapToGrid="0" showGuides="1">
      <p:cViewPr varScale="1">
        <p:scale>
          <a:sx n="100" d="100"/>
          <a:sy n="100" d="100"/>
        </p:scale>
        <p:origin x="1896" y="72"/>
      </p:cViewPr>
      <p:guideLst>
        <p:guide orient="horz" pos="2121"/>
        <p:guide pos="28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275E9-E7EB-40AD-841D-2E367C75746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E0DB2-7B4D-495F-BF91-019D99DF09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NVMe Device Driver: </a:t>
            </a:r>
            <a:r>
              <a:rPr lang="zh-CN" altLang="en-US"/>
              <a:t>检测</a:t>
            </a:r>
            <a:r>
              <a:rPr lang="en-US" altLang="zh-CN"/>
              <a:t>OCSSD</a:t>
            </a:r>
            <a:r>
              <a:rPr lang="zh-CN" altLang="en-US"/>
              <a:t>；实行</a:t>
            </a:r>
            <a:r>
              <a:rPr lang="en-US" altLang="zh-CN"/>
              <a:t>PPA</a:t>
            </a:r>
            <a:r>
              <a:rPr lang="zh-CN" altLang="en-US"/>
              <a:t>接口；根据上层传来的</a:t>
            </a:r>
            <a:r>
              <a:rPr lang="en-US" altLang="zh-CN"/>
              <a:t>LightNVM</a:t>
            </a:r>
            <a:r>
              <a:rPr lang="zh-CN" altLang="en-US"/>
              <a:t>请求构造</a:t>
            </a:r>
            <a:r>
              <a:rPr lang="en-US" altLang="zh-CN"/>
              <a:t>NVMe</a:t>
            </a:r>
            <a:r>
              <a:rPr lang="zh-CN" altLang="en-US"/>
              <a:t>请求（将</a:t>
            </a:r>
            <a:r>
              <a:rPr lang="en-US" altLang="zh-CN"/>
              <a:t>LightNVM</a:t>
            </a:r>
            <a:r>
              <a:rPr lang="zh-CN" altLang="en-US"/>
              <a:t>命令格式转换为具体驱动程序的命令格式，即</a:t>
            </a:r>
            <a:r>
              <a:rPr lang="en-US" altLang="zh-CN"/>
              <a:t>NVMe</a:t>
            </a:r>
            <a:r>
              <a:rPr lang="zh-CN" altLang="en-US"/>
              <a:t>命令格式）；将底层设备作为传统</a:t>
            </a:r>
            <a:r>
              <a:rPr lang="en-US" altLang="zh-CN"/>
              <a:t>Linux</a:t>
            </a:r>
            <a:r>
              <a:rPr lang="zh-CN" altLang="en-US"/>
              <a:t>块设备呈现给用户空间</a:t>
            </a:r>
            <a:endParaRPr lang="zh-CN" altLang="en-US"/>
          </a:p>
          <a:p>
            <a:r>
              <a:rPr lang="en-US" altLang="zh-CN"/>
              <a:t>General Media Manager</a:t>
            </a:r>
            <a:r>
              <a:rPr lang="zh-CN" altLang="en-US"/>
              <a:t>（</a:t>
            </a:r>
            <a:r>
              <a:rPr lang="en-US" altLang="zh-CN"/>
              <a:t>LightNVM</a:t>
            </a:r>
            <a:r>
              <a:rPr lang="zh-CN" altLang="en-US"/>
              <a:t>子系统）：对应到具体的物理设备，隐藏物理介质写约束和实现细节，为每个设备创建一个</a:t>
            </a:r>
            <a:r>
              <a:rPr lang="en-US" altLang="zh-CN"/>
              <a:t>target</a:t>
            </a:r>
            <a:r>
              <a:rPr lang="zh-CN" altLang="en-US"/>
              <a:t>实例，其实例在</a:t>
            </a:r>
            <a:r>
              <a:rPr lang="en-US" altLang="zh-CN"/>
              <a:t>PPA</a:t>
            </a:r>
            <a:r>
              <a:rPr lang="zh-CN" altLang="en-US"/>
              <a:t>接口支持的块设备的基础上（即</a:t>
            </a:r>
            <a:r>
              <a:rPr lang="en-US" altLang="zh-CN"/>
              <a:t>NVMe Device Driver</a:t>
            </a:r>
            <a:r>
              <a:rPr lang="zh-CN" altLang="en-US"/>
              <a:t>之上）初始化；管理</a:t>
            </a:r>
            <a:r>
              <a:rPr lang="en-US" altLang="zh-CN"/>
              <a:t>target</a:t>
            </a:r>
            <a:r>
              <a:rPr lang="zh-CN" altLang="en-US"/>
              <a:t>的划分，指定用于管理</a:t>
            </a:r>
            <a:r>
              <a:rPr lang="en-US" altLang="zh-CN"/>
              <a:t>target</a:t>
            </a:r>
            <a:r>
              <a:rPr lang="zh-CN" altLang="en-US"/>
              <a:t>的</a:t>
            </a:r>
            <a:r>
              <a:rPr lang="en-US" altLang="zh-CN"/>
              <a:t>FTL</a:t>
            </a:r>
            <a:r>
              <a:rPr lang="zh-CN" altLang="en-US"/>
              <a:t>；</a:t>
            </a:r>
            <a:r>
              <a:rPr lang="zh-CN" altLang="en-US"/>
              <a:t>通过内部</a:t>
            </a:r>
            <a:r>
              <a:rPr lang="en-US" altLang="zh-CN"/>
              <a:t>nvm_dev</a:t>
            </a:r>
            <a:r>
              <a:rPr lang="zh-CN" altLang="en-US"/>
              <a:t>数据结构和</a:t>
            </a:r>
            <a:r>
              <a:rPr lang="en-US" altLang="zh-CN"/>
              <a:t>sysfs</a:t>
            </a:r>
            <a:r>
              <a:rPr lang="zh-CN" altLang="en-US"/>
              <a:t>等向上层公开设备几何结构信息，公开</a:t>
            </a:r>
            <a:r>
              <a:rPr lang="en-US" altLang="zh-CN"/>
              <a:t>vector IO</a:t>
            </a:r>
            <a:r>
              <a:rPr lang="zh-CN" altLang="en-US"/>
              <a:t>，为上层</a:t>
            </a:r>
            <a:r>
              <a:rPr lang="en-US" altLang="zh-CN"/>
              <a:t>FTL</a:t>
            </a:r>
            <a:r>
              <a:rPr lang="zh-CN" altLang="en-US"/>
              <a:t>的实现做准备</a:t>
            </a:r>
            <a:endParaRPr lang="zh-CN" altLang="en-US"/>
          </a:p>
          <a:p>
            <a:r>
              <a:rPr lang="en-US" altLang="zh-CN"/>
              <a:t>pblk</a:t>
            </a:r>
            <a:r>
              <a:rPr lang="zh-CN" altLang="en-US"/>
              <a:t>：</a:t>
            </a:r>
            <a:r>
              <a:rPr lang="en-US" altLang="zh-CN"/>
              <a:t>LightNVM</a:t>
            </a:r>
            <a:r>
              <a:rPr lang="zh-CN" altLang="en-US"/>
              <a:t>的一种</a:t>
            </a:r>
            <a:r>
              <a:rPr lang="en-US" altLang="zh-CN"/>
              <a:t>FTL</a:t>
            </a:r>
            <a:r>
              <a:rPr lang="zh-CN" altLang="en-US"/>
              <a:t>的一种</a:t>
            </a:r>
            <a:r>
              <a:rPr lang="en-US" altLang="zh-CN"/>
              <a:t>FTL</a:t>
            </a:r>
            <a:r>
              <a:rPr lang="zh-CN" altLang="en-US"/>
              <a:t>实现，向用户空间</a:t>
            </a:r>
            <a:r>
              <a:rPr lang="en-US" altLang="zh-CN"/>
              <a:t>/</a:t>
            </a:r>
            <a:r>
              <a:rPr lang="zh-CN" altLang="en-US"/>
              <a:t>内核模块提供高级</a:t>
            </a:r>
            <a:r>
              <a:rPr lang="en-US" altLang="zh-CN"/>
              <a:t>IO</a:t>
            </a:r>
            <a:r>
              <a:rPr lang="zh-CN" altLang="en-US"/>
              <a:t>接口；将底层设备作为传统块设备呈现给用户空间</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每块物理</a:t>
            </a:r>
            <a:r>
              <a:rPr lang="en-US" altLang="zh-CN"/>
              <a:t>OCSSD</a:t>
            </a:r>
            <a:r>
              <a:rPr lang="zh-CN" altLang="en-US"/>
              <a:t>设备通过</a:t>
            </a:r>
            <a:r>
              <a:rPr lang="en-US" altLang="zh-CN"/>
              <a:t>NVMe Driver</a:t>
            </a:r>
            <a:r>
              <a:rPr lang="zh-CN" altLang="en-US"/>
              <a:t>激活</a:t>
            </a:r>
            <a:r>
              <a:rPr lang="en-US" altLang="zh-CN"/>
              <a:t>LightNVM</a:t>
            </a:r>
            <a:r>
              <a:rPr lang="zh-CN" altLang="en-US"/>
              <a:t>后，</a:t>
            </a:r>
            <a:r>
              <a:rPr lang="en-US" altLang="zh-CN"/>
              <a:t>Media Manager</a:t>
            </a:r>
            <a:r>
              <a:rPr lang="zh-CN" altLang="en-US"/>
              <a:t>会为其创建</a:t>
            </a:r>
            <a:r>
              <a:rPr lang="en-US" altLang="zh-CN"/>
              <a:t>nvm_dev</a:t>
            </a:r>
            <a:r>
              <a:rPr lang="zh-CN" altLang="en-US"/>
              <a:t>结构体实例，代表一块完整的设备；</a:t>
            </a:r>
            <a:endParaRPr lang="zh-CN" altLang="en-US"/>
          </a:p>
          <a:p>
            <a:r>
              <a:rPr lang="en-US" altLang="zh-CN"/>
              <a:t>nvm_dev</a:t>
            </a:r>
            <a:r>
              <a:rPr lang="zh-CN" altLang="en-US"/>
              <a:t>可以被划分为多个</a:t>
            </a:r>
            <a:r>
              <a:rPr lang="en-US" altLang="zh-CN"/>
              <a:t>target</a:t>
            </a:r>
            <a:r>
              <a:rPr lang="zh-CN" altLang="en-US"/>
              <a:t>，但</a:t>
            </a:r>
            <a:r>
              <a:rPr lang="en-US" altLang="zh-CN"/>
              <a:t>LightNVM</a:t>
            </a:r>
            <a:r>
              <a:rPr lang="zh-CN" altLang="en-US"/>
              <a:t>只能按照</a:t>
            </a:r>
            <a:r>
              <a:rPr lang="en-US" altLang="zh-CN"/>
              <a:t>PU</a:t>
            </a:r>
            <a:r>
              <a:rPr lang="zh-CN" altLang="en-US"/>
              <a:t>为基本单位进行划分，这也是因为</a:t>
            </a:r>
            <a:r>
              <a:rPr lang="en-US" altLang="zh-CN"/>
              <a:t>PU</a:t>
            </a:r>
            <a:r>
              <a:rPr lang="zh-CN" altLang="en-US"/>
              <a:t>物理上隔离，能够保证</a:t>
            </a:r>
            <a:r>
              <a:rPr lang="en-US" altLang="zh-CN"/>
              <a:t>IO</a:t>
            </a:r>
            <a:r>
              <a:rPr lang="zh-CN" altLang="en-US"/>
              <a:t>隔离性。</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在这个函数中每个</a:t>
            </a:r>
            <a:r>
              <a:rPr lang="en-US" altLang="zh-CN"/>
              <a:t>target</a:t>
            </a:r>
            <a:r>
              <a:rPr lang="zh-CN" altLang="en-US"/>
              <a:t>对应到一个</a:t>
            </a:r>
            <a:r>
              <a:rPr lang="en-US" altLang="zh-CN"/>
              <a:t>nvm_tgt_dev</a:t>
            </a:r>
            <a:r>
              <a:rPr lang="zh-CN" altLang="en-US"/>
              <a:t>的结构体，以及用于处理这个</a:t>
            </a:r>
            <a:r>
              <a:rPr lang="en-US" altLang="zh-CN"/>
              <a:t>target</a:t>
            </a:r>
            <a:r>
              <a:rPr lang="zh-CN" altLang="en-US"/>
              <a:t>的负责实现</a:t>
            </a:r>
            <a:r>
              <a:rPr lang="en-US" altLang="zh-CN"/>
              <a:t>FTL</a:t>
            </a:r>
            <a:r>
              <a:rPr lang="zh-CN" altLang="en-US"/>
              <a:t>功能的</a:t>
            </a:r>
            <a:r>
              <a:rPr lang="en-US" altLang="zh-CN"/>
              <a:t>target type</a:t>
            </a:r>
            <a:r>
              <a:rPr lang="zh-CN" altLang="en-US"/>
              <a:t>，</a:t>
            </a:r>
            <a:r>
              <a:rPr lang="en-US" altLang="zh-CN"/>
              <a:t>pblk</a:t>
            </a:r>
            <a:r>
              <a:rPr lang="zh-CN" altLang="en-US"/>
              <a: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7F412701-248C-446E-B082-41DDA01D0D96}" type="slidenum">
              <a:rPr lang="zh-CN" altLang="en-US" smtClean="0"/>
            </a:fld>
            <a:endParaRPr lang="zh-CN" altLang="en-US"/>
          </a:p>
        </p:txBody>
      </p:sp>
      <p:sp>
        <p:nvSpPr>
          <p:cNvPr id="7" name="KSO_CT1"/>
          <p:cNvSpPr>
            <a:spLocks noGrp="1"/>
          </p:cNvSpPr>
          <p:nvPr>
            <p:ph type="title" hasCustomPrompt="1"/>
          </p:nvPr>
        </p:nvSpPr>
        <p:spPr>
          <a:xfrm>
            <a:off x="671446" y="1941156"/>
            <a:ext cx="7757354" cy="1201560"/>
          </a:xfrm>
        </p:spPr>
        <p:txBody>
          <a:bodyPr vert="horz" anchor="b">
            <a:noAutofit/>
          </a:bodyPr>
          <a:lstStyle>
            <a:lvl1pPr algn="ctr">
              <a:lnSpc>
                <a:spcPct val="100000"/>
              </a:lnSpc>
              <a:defRPr sz="2700" b="1" kern="1000" baseline="0">
                <a:solidFill>
                  <a:schemeClr val="accent1"/>
                </a:solidFill>
                <a:effectLst/>
                <a:latin typeface="+mj-ea"/>
                <a:ea typeface="+mj-ea"/>
              </a:defRPr>
            </a:lvl1pPr>
          </a:lstStyle>
          <a:p>
            <a:r>
              <a:rPr lang="zh-CN" altLang="en-US" dirty="0" smtClean="0"/>
              <a:t>单击此处添加您的标题文字</a:t>
            </a:r>
            <a:endParaRPr lang="zh-CN" altLang="en-US" dirty="0"/>
          </a:p>
        </p:txBody>
      </p:sp>
      <p:sp>
        <p:nvSpPr>
          <p:cNvPr id="3" name="KSO_CT2"/>
          <p:cNvSpPr>
            <a:spLocks noGrp="1"/>
          </p:cNvSpPr>
          <p:nvPr>
            <p:ph type="subTitle" idx="1" hasCustomPrompt="1"/>
          </p:nvPr>
        </p:nvSpPr>
        <p:spPr>
          <a:xfrm>
            <a:off x="2288275" y="3282656"/>
            <a:ext cx="4581518" cy="384555"/>
          </a:xfrm>
          <a:prstGeom prst="roundRect">
            <a:avLst>
              <a:gd name="adj" fmla="val 50000"/>
            </a:avLst>
          </a:prstGeom>
          <a:solidFill>
            <a:srgbClr val="ADB6C7"/>
          </a:solidFill>
          <a:ln>
            <a:noFill/>
          </a:ln>
        </p:spPr>
        <p:txBody>
          <a:bodyPr vert="horz" anchor="ctr">
            <a:noAutofit/>
          </a:bodyPr>
          <a:lstStyle>
            <a:lvl1pPr marL="0" indent="0" algn="ctr">
              <a:buNone/>
              <a:defRPr sz="1200" b="0">
                <a:solidFill>
                  <a:schemeClr val="bg1"/>
                </a:solidFill>
                <a:effectLst/>
                <a:latin typeface="+mn-ea"/>
                <a:ea typeface="+mn-ea"/>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smtClean="0"/>
              <a:t>单击此处添加您的副标题</a:t>
            </a:r>
            <a:endParaRPr lang="zh-CN" altLang="en-US" dirty="0" smtClean="0"/>
          </a:p>
        </p:txBody>
      </p:sp>
      <p:grpSp>
        <p:nvGrpSpPr>
          <p:cNvPr id="54" name="组合 53"/>
          <p:cNvGrpSpPr/>
          <p:nvPr/>
        </p:nvGrpSpPr>
        <p:grpSpPr>
          <a:xfrm>
            <a:off x="3204240" y="-12700"/>
            <a:ext cx="2606010" cy="1429002"/>
            <a:chOff x="3204240" y="276224"/>
            <a:chExt cx="2606010" cy="1429002"/>
          </a:xfrm>
        </p:grpSpPr>
        <p:sp>
          <p:nvSpPr>
            <p:cNvPr id="33" name="椭圆 32"/>
            <p:cNvSpPr/>
            <p:nvPr/>
          </p:nvSpPr>
          <p:spPr>
            <a:xfrm>
              <a:off x="3204240" y="1053778"/>
              <a:ext cx="651448" cy="651448"/>
            </a:xfrm>
            <a:prstGeom prst="ellipse">
              <a:avLst/>
            </a:prstGeom>
            <a:solidFill>
              <a:srgbClr val="ADB6C7"/>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endParaRPr>
            </a:p>
          </p:txBody>
        </p:sp>
        <p:sp>
          <p:nvSpPr>
            <p:cNvPr id="34" name="矩形 33"/>
            <p:cNvSpPr/>
            <p:nvPr/>
          </p:nvSpPr>
          <p:spPr>
            <a:xfrm>
              <a:off x="3204240" y="276224"/>
              <a:ext cx="651448" cy="1103278"/>
            </a:xfrm>
            <a:prstGeom prst="rect">
              <a:avLst/>
            </a:prstGeom>
            <a:solidFill>
              <a:srgbClr val="ADB6C7"/>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endParaRPr>
            </a:p>
          </p:txBody>
        </p:sp>
        <p:sp>
          <p:nvSpPr>
            <p:cNvPr id="36" name="椭圆 35"/>
            <p:cNvSpPr/>
            <p:nvPr/>
          </p:nvSpPr>
          <p:spPr>
            <a:xfrm>
              <a:off x="3855761" y="1053778"/>
              <a:ext cx="651448" cy="651448"/>
            </a:xfrm>
            <a:prstGeom prst="ellipse">
              <a:avLst/>
            </a:prstGeom>
            <a:solidFill>
              <a:srgbClr val="097FC8"/>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endParaRPr>
            </a:p>
          </p:txBody>
        </p:sp>
        <p:sp>
          <p:nvSpPr>
            <p:cNvPr id="37" name="矩形 36"/>
            <p:cNvSpPr/>
            <p:nvPr/>
          </p:nvSpPr>
          <p:spPr>
            <a:xfrm>
              <a:off x="3855761" y="276224"/>
              <a:ext cx="651448" cy="1103278"/>
            </a:xfrm>
            <a:prstGeom prst="rect">
              <a:avLst/>
            </a:prstGeom>
            <a:solidFill>
              <a:srgbClr val="097FC8"/>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endParaRPr>
            </a:p>
          </p:txBody>
        </p:sp>
        <p:sp>
          <p:nvSpPr>
            <p:cNvPr id="39" name="椭圆 38"/>
            <p:cNvSpPr/>
            <p:nvPr/>
          </p:nvSpPr>
          <p:spPr>
            <a:xfrm>
              <a:off x="4507281" y="1053778"/>
              <a:ext cx="651448" cy="651448"/>
            </a:xfrm>
            <a:prstGeom prst="ellipse">
              <a:avLst/>
            </a:prstGeom>
            <a:solidFill>
              <a:srgbClr val="CBD1DB"/>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endParaRPr>
            </a:p>
          </p:txBody>
        </p:sp>
        <p:sp>
          <p:nvSpPr>
            <p:cNvPr id="40" name="矩形 39"/>
            <p:cNvSpPr/>
            <p:nvPr/>
          </p:nvSpPr>
          <p:spPr>
            <a:xfrm>
              <a:off x="4507281" y="276224"/>
              <a:ext cx="651448" cy="1103277"/>
            </a:xfrm>
            <a:prstGeom prst="rect">
              <a:avLst/>
            </a:prstGeom>
            <a:solidFill>
              <a:srgbClr val="CBD1DB"/>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endParaRPr>
            </a:p>
          </p:txBody>
        </p:sp>
        <p:sp>
          <p:nvSpPr>
            <p:cNvPr id="42" name="椭圆 41"/>
            <p:cNvSpPr/>
            <p:nvPr/>
          </p:nvSpPr>
          <p:spPr>
            <a:xfrm>
              <a:off x="5158802" y="1053778"/>
              <a:ext cx="651448" cy="651448"/>
            </a:xfrm>
            <a:prstGeom prst="ellipse">
              <a:avLst/>
            </a:prstGeom>
            <a:solidFill>
              <a:srgbClr val="1A1D1F"/>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endParaRPr>
            </a:p>
          </p:txBody>
        </p:sp>
        <p:sp>
          <p:nvSpPr>
            <p:cNvPr id="43" name="矩形 42"/>
            <p:cNvSpPr/>
            <p:nvPr/>
          </p:nvSpPr>
          <p:spPr>
            <a:xfrm>
              <a:off x="5158802" y="276224"/>
              <a:ext cx="651448" cy="1103278"/>
            </a:xfrm>
            <a:prstGeom prst="rect">
              <a:avLst/>
            </a:prstGeom>
            <a:solidFill>
              <a:srgbClr val="1A1D1F"/>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endParaRPr>
            </a:p>
          </p:txBody>
        </p:sp>
      </p:grpSp>
      <p:grpSp>
        <p:nvGrpSpPr>
          <p:cNvPr id="2" name="组合 1"/>
          <p:cNvGrpSpPr/>
          <p:nvPr/>
        </p:nvGrpSpPr>
        <p:grpSpPr>
          <a:xfrm>
            <a:off x="0" y="6677031"/>
            <a:ext cx="9144000" cy="193675"/>
            <a:chOff x="0" y="6741384"/>
            <a:chExt cx="12180336" cy="144000"/>
          </a:xfrm>
        </p:grpSpPr>
        <p:sp>
          <p:nvSpPr>
            <p:cNvPr id="49" name="矩形 48"/>
            <p:cNvSpPr/>
            <p:nvPr/>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endParaRPr>
            </a:p>
          </p:txBody>
        </p:sp>
        <p:sp>
          <p:nvSpPr>
            <p:cNvPr id="50" name="矩形 49"/>
            <p:cNvSpPr/>
            <p:nvPr/>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endParaRPr>
            </a:p>
          </p:txBody>
        </p:sp>
        <p:sp>
          <p:nvSpPr>
            <p:cNvPr id="51" name="矩形 50"/>
            <p:cNvSpPr/>
            <p:nvPr/>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endParaRPr>
            </a:p>
          </p:txBody>
        </p:sp>
        <p:sp>
          <p:nvSpPr>
            <p:cNvPr id="52" name="矩形 51"/>
            <p:cNvSpPr/>
            <p:nvPr/>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endParaRP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71"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hasCustomPrompt="1"/>
          </p:nvPr>
        </p:nvSpPr>
        <p:spPr>
          <a:xfrm>
            <a:off x="1585383" y="365125"/>
            <a:ext cx="5949952"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2400"/>
            </a:lvl1pPr>
          </a:lstStyle>
          <a:p>
            <a:r>
              <a:rPr lang="zh-CN" altLang="en-US" smtClean="0"/>
              <a:t>单击此处编辑母版标题样式</a:t>
            </a:r>
            <a:endParaRPr lang="en-US" dirty="0"/>
          </a:p>
        </p:txBody>
      </p:sp>
      <p:sp>
        <p:nvSpPr>
          <p:cNvPr id="3" name="KSO_BC1"/>
          <p:cNvSpPr>
            <a:spLocks noGrp="1"/>
          </p:cNvSpPr>
          <p:nvPr>
            <p:ph idx="1" hasCustomPrompt="1"/>
          </p:nvPr>
        </p:nvSpPr>
        <p:spPr/>
        <p:txBody>
          <a:bodyPr>
            <a:normAutofit/>
          </a:bodyPr>
          <a:lstStyle>
            <a:lvl1pPr>
              <a:defRPr sz="1800">
                <a:solidFill>
                  <a:schemeClr val="accent1"/>
                </a:solidFill>
              </a:defRPr>
            </a:lvl1pPr>
            <a:lvl2pPr>
              <a:defRPr sz="1350" b="0"/>
            </a:lvl2pPr>
          </a:lstStyle>
          <a:p>
            <a:pPr lvl="0"/>
            <a:r>
              <a:rPr lang="zh-CN" altLang="en-US" smtClean="0"/>
              <a:t>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8" y="2108207"/>
            <a:ext cx="5995988" cy="1235075"/>
          </a:xfrm>
        </p:spPr>
        <p:txBody>
          <a:bodyPr anchor="b">
            <a:normAutofit/>
          </a:bodyPr>
          <a:lstStyle>
            <a:lvl1pPr algn="ctr">
              <a:defRPr sz="240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3" y="3400425"/>
            <a:ext cx="3067663" cy="357478"/>
          </a:xfrm>
          <a:prstGeom prst="roundRect">
            <a:avLst>
              <a:gd name="adj" fmla="val 50000"/>
            </a:avLst>
          </a:prstGeom>
          <a:noFill/>
        </p:spPr>
        <p:txBody>
          <a:bodyPr anchor="ctr">
            <a:normAutofit/>
          </a:bodyPr>
          <a:lstStyle>
            <a:lvl1pPr marL="0" indent="0" algn="ctr">
              <a:buNone/>
              <a:defRPr sz="900">
                <a:solidFill>
                  <a:schemeClr val="tx1"/>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hasCustomPrompt="1"/>
          </p:nvPr>
        </p:nvSpPr>
        <p:spPr>
          <a:xfrm>
            <a:off x="1049867" y="1244603"/>
            <a:ext cx="3810000" cy="4932363"/>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sz="half" idx="2" hasCustomPrompt="1"/>
          </p:nvPr>
        </p:nvSpPr>
        <p:spPr>
          <a:xfrm>
            <a:off x="4889501" y="1244603"/>
            <a:ext cx="3820587" cy="4932363"/>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p:txBody>
      </p:sp>
      <p:sp>
        <p:nvSpPr>
          <p:cNvPr id="5"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824578" y="1376362"/>
            <a:ext cx="3868340"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编辑母版文本样式</a:t>
            </a:r>
            <a:endParaRPr lang="zh-CN" altLang="en-US" smtClean="0"/>
          </a:p>
        </p:txBody>
      </p:sp>
      <p:sp>
        <p:nvSpPr>
          <p:cNvPr id="4" name="KSO_BC1"/>
          <p:cNvSpPr>
            <a:spLocks noGrp="1"/>
          </p:cNvSpPr>
          <p:nvPr>
            <p:ph sz="half" idx="2" hasCustomPrompt="1"/>
          </p:nvPr>
        </p:nvSpPr>
        <p:spPr>
          <a:xfrm>
            <a:off x="824578" y="2200274"/>
            <a:ext cx="3868340"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p:txBody>
      </p:sp>
      <p:sp>
        <p:nvSpPr>
          <p:cNvPr id="5" name="Text Placeholder 4"/>
          <p:cNvSpPr>
            <a:spLocks noGrp="1"/>
          </p:cNvSpPr>
          <p:nvPr>
            <p:ph type="body" sz="quarter" idx="3" hasCustomPrompt="1"/>
          </p:nvPr>
        </p:nvSpPr>
        <p:spPr>
          <a:xfrm>
            <a:off x="4823885" y="1376362"/>
            <a:ext cx="3887391"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编辑母版文本样式</a:t>
            </a:r>
            <a:endParaRPr lang="zh-CN" altLang="en-US" smtClean="0"/>
          </a:p>
        </p:txBody>
      </p:sp>
      <p:sp>
        <p:nvSpPr>
          <p:cNvPr id="6" name="KSO_BC2"/>
          <p:cNvSpPr>
            <a:spLocks noGrp="1"/>
          </p:cNvSpPr>
          <p:nvPr>
            <p:ph sz="quarter" idx="4" hasCustomPrompt="1"/>
          </p:nvPr>
        </p:nvSpPr>
        <p:spPr>
          <a:xfrm>
            <a:off x="4823885" y="2200274"/>
            <a:ext cx="3887391"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p:txBody>
      </p:sp>
      <p:sp>
        <p:nvSpPr>
          <p:cNvPr id="7"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矩形 4"/>
          <p:cNvSpPr/>
          <p:nvPr/>
        </p:nvSpPr>
        <p:spPr>
          <a:xfrm>
            <a:off x="0" y="0"/>
            <a:ext cx="9144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2"/>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p:cNvSpPr>
          <p:nvPr>
            <p:ph idx="1" hasCustomPrompt="1"/>
          </p:nvPr>
        </p:nvSpPr>
        <p:spPr>
          <a:xfrm>
            <a:off x="4115992" y="1063635"/>
            <a:ext cx="4629150" cy="4873625"/>
          </a:xfrm>
        </p:spPr>
        <p:txBody>
          <a:bodyPr>
            <a:normAutofit/>
          </a:bodyPr>
          <a:lstStyle>
            <a:lvl1pPr>
              <a:defRPr sz="1125"/>
            </a:lvl1pPr>
            <a:lvl2pPr>
              <a:defRPr sz="1015"/>
            </a:lvl2pPr>
            <a:lvl3pPr>
              <a:defRPr sz="900"/>
            </a:lvl3pPr>
            <a:lvl4pPr>
              <a:defRPr sz="790"/>
            </a:lvl4pPr>
            <a:lvl5pPr>
              <a:defRPr sz="790"/>
            </a:lvl5pPr>
            <a:lvl6pPr>
              <a:defRPr sz="1125"/>
            </a:lvl6pPr>
            <a:lvl7pPr>
              <a:defRPr sz="1125"/>
            </a:lvl7pPr>
            <a:lvl8pPr>
              <a:defRPr sz="1125"/>
            </a:lvl8pPr>
            <a:lvl9pPr>
              <a:defRPr sz="1125"/>
            </a:lvl9pPr>
          </a:lstStyle>
          <a:p>
            <a:pPr lvl="0"/>
            <a:r>
              <a:rPr lang="zh-CN" altLang="en-US" smtClean="0"/>
              <a:t>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type="body" sz="half" idx="2" hasCustomPrompt="1"/>
          </p:nvPr>
        </p:nvSpPr>
        <p:spPr>
          <a:xfrm>
            <a:off x="858444" y="2133602"/>
            <a:ext cx="2949178"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编辑母版文本样式</a:t>
            </a:r>
            <a:endParaRPr lang="zh-CN" altLang="en-US" smtClean="0"/>
          </a:p>
        </p:txBody>
      </p:sp>
      <p:sp>
        <p:nvSpPr>
          <p:cNvPr id="5"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34"/>
            <a:ext cx="4629150" cy="4873625"/>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smtClean="0"/>
              <a:t>单击图标添加图片</a:t>
            </a:r>
            <a:endParaRPr lang="en-US" dirty="0"/>
          </a:p>
        </p:txBody>
      </p:sp>
      <p:sp>
        <p:nvSpPr>
          <p:cNvPr id="4" name="KSO_BC2"/>
          <p:cNvSpPr>
            <a:spLocks noGrp="1"/>
          </p:cNvSpPr>
          <p:nvPr>
            <p:ph type="body" sz="half" idx="2" hasCustomPrompt="1"/>
          </p:nvPr>
        </p:nvSpPr>
        <p:spPr>
          <a:xfrm>
            <a:off x="934644" y="2057400"/>
            <a:ext cx="2949178"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编辑母版文本样式</a:t>
            </a:r>
            <a:endParaRPr lang="zh-CN" altLang="en-US" smtClean="0"/>
          </a:p>
        </p:txBody>
      </p:sp>
      <p:sp>
        <p:nvSpPr>
          <p:cNvPr id="5" name="KSO_FD"/>
          <p:cNvSpPr>
            <a:spLocks noGrp="1"/>
          </p:cNvSpPr>
          <p:nvPr>
            <p:ph type="dt" sz="half" idx="10"/>
          </p:nvPr>
        </p:nvSpPr>
        <p:spPr/>
        <p:txBody>
          <a:bodyPr/>
          <a:lstStyle/>
          <a:p>
            <a:fld id="{3165176D-59C5-4FCA-8F15-5A10A3931306}"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7F412701-248C-446E-B082-41DDA01D0D9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0" y="0"/>
            <a:ext cx="9144000" cy="6870700"/>
            <a:chOff x="0" y="0"/>
            <a:chExt cx="9144000" cy="6870700"/>
          </a:xfrm>
        </p:grpSpPr>
        <p:sp>
          <p:nvSpPr>
            <p:cNvPr id="8" name="矩形 7"/>
            <p:cNvSpPr/>
            <p:nvPr/>
          </p:nvSpPr>
          <p:spPr>
            <a:xfrm>
              <a:off x="0" y="0"/>
              <a:ext cx="9144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10" name="组合 9"/>
            <p:cNvGrpSpPr/>
            <p:nvPr/>
          </p:nvGrpSpPr>
          <p:grpSpPr>
            <a:xfrm>
              <a:off x="0" y="6677025"/>
              <a:ext cx="9144000" cy="193675"/>
              <a:chOff x="0" y="6741384"/>
              <a:chExt cx="12180336" cy="144000"/>
            </a:xfrm>
          </p:grpSpPr>
          <p:sp>
            <p:nvSpPr>
              <p:cNvPr id="11" name="矩形 10"/>
              <p:cNvSpPr/>
              <p:nvPr/>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endParaRPr>
              </a:p>
            </p:txBody>
          </p:sp>
          <p:sp>
            <p:nvSpPr>
              <p:cNvPr id="12" name="矩形 11"/>
              <p:cNvSpPr/>
              <p:nvPr/>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endParaRPr>
              </a:p>
            </p:txBody>
          </p:sp>
          <p:sp>
            <p:nvSpPr>
              <p:cNvPr id="13" name="矩形 12"/>
              <p:cNvSpPr/>
              <p:nvPr/>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endParaRPr>
              </a:p>
            </p:txBody>
          </p:sp>
          <p:sp>
            <p:nvSpPr>
              <p:cNvPr id="14" name="矩形 13"/>
              <p:cNvSpPr/>
              <p:nvPr/>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smtClean="0">
                  <a:ln>
                    <a:noFill/>
                  </a:ln>
                  <a:solidFill>
                    <a:prstClr val="white"/>
                  </a:solidFill>
                  <a:effectLst/>
                  <a:uLnTx/>
                  <a:uFillTx/>
                  <a:latin typeface="Calibri" panose="020F0502020204030204"/>
                  <a:ea typeface="SimSun" panose="02010600030101010101" pitchFamily="2" charset="-122"/>
                </a:endParaRPr>
              </a:p>
            </p:txBody>
          </p:sp>
        </p:grpSp>
      </p:grpSp>
      <p:sp>
        <p:nvSpPr>
          <p:cNvPr id="4" name="KSO_FD"/>
          <p:cNvSpPr>
            <a:spLocks noGrp="1"/>
          </p:cNvSpPr>
          <p:nvPr>
            <p:ph type="dt" sz="half" idx="2"/>
          </p:nvPr>
        </p:nvSpPr>
        <p:spPr>
          <a:xfrm>
            <a:off x="628650" y="6451609"/>
            <a:ext cx="2057400" cy="365125"/>
          </a:xfrm>
          <a:prstGeom prst="rect">
            <a:avLst/>
          </a:prstGeom>
        </p:spPr>
        <p:txBody>
          <a:bodyPr vert="horz" lIns="91440" tIns="45720" rIns="91440" bIns="45720" rtlCol="0" anchor="ctr"/>
          <a:lstStyle>
            <a:lvl1pPr algn="l">
              <a:defRPr sz="900">
                <a:solidFill>
                  <a:schemeClr val="tx1"/>
                </a:solidFill>
              </a:defRPr>
            </a:lvl1pPr>
          </a:lstStyle>
          <a:p>
            <a:fld id="{3165176D-59C5-4FCA-8F15-5A10A3931306}" type="datetimeFigureOut">
              <a:rPr lang="zh-CN" altLang="en-US" smtClean="0"/>
            </a:fld>
            <a:endParaRPr lang="zh-CN" altLang="en-US"/>
          </a:p>
        </p:txBody>
      </p:sp>
      <p:sp>
        <p:nvSpPr>
          <p:cNvPr id="5" name="KSO_FT"/>
          <p:cNvSpPr>
            <a:spLocks noGrp="1"/>
          </p:cNvSpPr>
          <p:nvPr>
            <p:ph type="ftr" sz="quarter" idx="3"/>
          </p:nvPr>
        </p:nvSpPr>
        <p:spPr>
          <a:xfrm>
            <a:off x="3028950" y="6451609"/>
            <a:ext cx="3086100" cy="365125"/>
          </a:xfrm>
          <a:prstGeom prst="rect">
            <a:avLst/>
          </a:prstGeom>
        </p:spPr>
        <p:txBody>
          <a:bodyPr vert="horz" lIns="91440" tIns="45720" rIns="91440" bIns="45720" rtlCol="0" anchor="ctr"/>
          <a:lstStyle>
            <a:lvl1pPr algn="ctr">
              <a:defRPr sz="900">
                <a:solidFill>
                  <a:schemeClr val="tx1"/>
                </a:solidFill>
              </a:defRPr>
            </a:lvl1pPr>
          </a:lstStyle>
          <a:p>
            <a:endParaRPr lang="zh-CN" altLang="en-US"/>
          </a:p>
        </p:txBody>
      </p:sp>
      <p:sp>
        <p:nvSpPr>
          <p:cNvPr id="6" name="KSO_FN"/>
          <p:cNvSpPr>
            <a:spLocks noGrp="1"/>
          </p:cNvSpPr>
          <p:nvPr>
            <p:ph type="sldNum" sz="quarter" idx="4"/>
          </p:nvPr>
        </p:nvSpPr>
        <p:spPr>
          <a:xfrm>
            <a:off x="6457950" y="6451609"/>
            <a:ext cx="2057400" cy="365125"/>
          </a:xfrm>
          <a:prstGeom prst="rect">
            <a:avLst/>
          </a:prstGeom>
        </p:spPr>
        <p:txBody>
          <a:bodyPr vert="horz" lIns="91440" tIns="45720" rIns="91440" bIns="45720" rtlCol="0" anchor="ctr"/>
          <a:lstStyle>
            <a:lvl1pPr algn="r">
              <a:defRPr sz="900">
                <a:solidFill>
                  <a:schemeClr val="tx1"/>
                </a:solidFill>
              </a:defRPr>
            </a:lvl1pPr>
          </a:lstStyle>
          <a:p>
            <a:fld id="{7F412701-248C-446E-B082-41DDA01D0D96}" type="slidenum">
              <a:rPr lang="zh-CN" altLang="en-US" smtClean="0"/>
            </a:fld>
            <a:endParaRPr lang="zh-CN" altLang="en-US"/>
          </a:p>
        </p:txBody>
      </p:sp>
      <p:sp>
        <p:nvSpPr>
          <p:cNvPr id="3" name="KSO_BC1"/>
          <p:cNvSpPr>
            <a:spLocks noGrp="1"/>
          </p:cNvSpPr>
          <p:nvPr>
            <p:ph type="body" idx="1"/>
          </p:nvPr>
        </p:nvSpPr>
        <p:spPr>
          <a:xfrm>
            <a:off x="495302" y="1121434"/>
            <a:ext cx="8115301" cy="531198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sp>
        <p:nvSpPr>
          <p:cNvPr id="2" name="KSO_BT1"/>
          <p:cNvSpPr>
            <a:spLocks noGrp="1"/>
          </p:cNvSpPr>
          <p:nvPr>
            <p:ph type="title"/>
          </p:nvPr>
        </p:nvSpPr>
        <p:spPr>
          <a:xfrm>
            <a:off x="495301" y="166056"/>
            <a:ext cx="8115302"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513715" rtl="0" eaLnBrk="1" latinLnBrk="0" hangingPunct="1">
        <a:lnSpc>
          <a:spcPct val="90000"/>
        </a:lnSpc>
        <a:spcBef>
          <a:spcPct val="0"/>
        </a:spcBef>
        <a:buNone/>
        <a:defRPr sz="2400" b="1" i="0" kern="1200" baseline="0">
          <a:solidFill>
            <a:schemeClr val="accent1"/>
          </a:solidFill>
          <a:effectLst/>
          <a:latin typeface="+mj-ea"/>
          <a:ea typeface="+mj-ea"/>
          <a:cs typeface="+mj-cs"/>
        </a:defRPr>
      </a:lvl1pPr>
    </p:titleStyle>
    <p:body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en-US"/>
      </a:defPPr>
      <a:lvl1pPr marL="0" algn="l" defTabSz="513715" rtl="0" eaLnBrk="1" latinLnBrk="0" hangingPunct="1">
        <a:defRPr sz="1015" kern="1200">
          <a:solidFill>
            <a:schemeClr val="tx1"/>
          </a:solidFill>
          <a:latin typeface="+mn-lt"/>
          <a:ea typeface="+mn-ea"/>
          <a:cs typeface="+mn-cs"/>
        </a:defRPr>
      </a:lvl1pPr>
      <a:lvl2pPr marL="257175" algn="l" defTabSz="513715" rtl="0" eaLnBrk="1" latinLnBrk="0" hangingPunct="1">
        <a:defRPr sz="1015" kern="1200">
          <a:solidFill>
            <a:schemeClr val="tx1"/>
          </a:solidFill>
          <a:latin typeface="+mn-lt"/>
          <a:ea typeface="+mn-ea"/>
          <a:cs typeface="+mn-cs"/>
        </a:defRPr>
      </a:lvl2pPr>
      <a:lvl3pPr marL="514350" algn="l" defTabSz="513715" rtl="0" eaLnBrk="1" latinLnBrk="0" hangingPunct="1">
        <a:defRPr sz="1015" kern="1200">
          <a:solidFill>
            <a:schemeClr val="tx1"/>
          </a:solidFill>
          <a:latin typeface="+mn-lt"/>
          <a:ea typeface="+mn-ea"/>
          <a:cs typeface="+mn-cs"/>
        </a:defRPr>
      </a:lvl3pPr>
      <a:lvl4pPr marL="771525" algn="l" defTabSz="513715" rtl="0" eaLnBrk="1" latinLnBrk="0" hangingPunct="1">
        <a:defRPr sz="1015" kern="1200">
          <a:solidFill>
            <a:schemeClr val="tx1"/>
          </a:solidFill>
          <a:latin typeface="+mn-lt"/>
          <a:ea typeface="+mn-ea"/>
          <a:cs typeface="+mn-cs"/>
        </a:defRPr>
      </a:lvl4pPr>
      <a:lvl5pPr marL="1028700" algn="l" defTabSz="513715" rtl="0" eaLnBrk="1" latinLnBrk="0" hangingPunct="1">
        <a:defRPr sz="1015" kern="1200">
          <a:solidFill>
            <a:schemeClr val="tx1"/>
          </a:solidFill>
          <a:latin typeface="+mn-lt"/>
          <a:ea typeface="+mn-ea"/>
          <a:cs typeface="+mn-cs"/>
        </a:defRPr>
      </a:lvl5pPr>
      <a:lvl6pPr marL="1285875" algn="l" defTabSz="513715" rtl="0" eaLnBrk="1" latinLnBrk="0" hangingPunct="1">
        <a:defRPr sz="1015" kern="1200">
          <a:solidFill>
            <a:schemeClr val="tx1"/>
          </a:solidFill>
          <a:latin typeface="+mn-lt"/>
          <a:ea typeface="+mn-ea"/>
          <a:cs typeface="+mn-cs"/>
        </a:defRPr>
      </a:lvl6pPr>
      <a:lvl7pPr marL="1543050" algn="l" defTabSz="513715" rtl="0" eaLnBrk="1" latinLnBrk="0" hangingPunct="1">
        <a:defRPr sz="1015" kern="1200">
          <a:solidFill>
            <a:schemeClr val="tx1"/>
          </a:solidFill>
          <a:latin typeface="+mn-lt"/>
          <a:ea typeface="+mn-ea"/>
          <a:cs typeface="+mn-cs"/>
        </a:defRPr>
      </a:lvl7pPr>
      <a:lvl8pPr marL="1800225" algn="l" defTabSz="513715" rtl="0" eaLnBrk="1" latinLnBrk="0" hangingPunct="1">
        <a:defRPr sz="1015" kern="1200">
          <a:solidFill>
            <a:schemeClr val="tx1"/>
          </a:solidFill>
          <a:latin typeface="+mn-lt"/>
          <a:ea typeface="+mn-ea"/>
          <a:cs typeface="+mn-cs"/>
        </a:defRPr>
      </a:lvl8pPr>
      <a:lvl9pPr marL="2057400" algn="l" defTabSz="513715"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lstStyle/>
          <a:p>
            <a:r>
              <a:rPr lang="en-US" altLang="zh-CN" sz="4400" dirty="0" smtClean="0"/>
              <a:t>Open-Channel SSD</a:t>
            </a:r>
            <a:endParaRPr lang="zh-CN" altLang="en-US" sz="4400" dirty="0"/>
          </a:p>
        </p:txBody>
      </p:sp>
      <p:sp>
        <p:nvSpPr>
          <p:cNvPr id="3" name="副标题 2"/>
          <p:cNvSpPr>
            <a:spLocks noGrp="1"/>
          </p:cNvSpPr>
          <p:nvPr>
            <p:ph type="subTitle" idx="1"/>
          </p:nvPr>
        </p:nvSpPr>
        <p:spPr>
          <a:xfrm>
            <a:off x="2288275" y="3282656"/>
            <a:ext cx="4581518" cy="564725"/>
          </a:xfrm>
          <a:solidFill>
            <a:schemeClr val="tx1">
              <a:lumMod val="60000"/>
              <a:lumOff val="40000"/>
            </a:schemeClr>
          </a:solidFill>
        </p:spPr>
        <p:txBody>
          <a:bodyPr/>
          <a:lstStyle/>
          <a:p>
            <a:pPr>
              <a:lnSpc>
                <a:spcPct val="100000"/>
              </a:lnSpc>
            </a:pPr>
            <a:r>
              <a:rPr lang="en-US" altLang="zh-CN" sz="1600" b="1" dirty="0">
                <a:latin typeface="+mj-ea"/>
                <a:ea typeface="+mj-ea"/>
              </a:rPr>
              <a:t>BAI Shuhan</a:t>
            </a:r>
            <a:endParaRPr lang="en-US" altLang="zh-CN" sz="1600" b="1" dirty="0">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072765" y="2713355"/>
            <a:ext cx="3414395" cy="878205"/>
          </a:xfrm>
          <a:solidFill>
            <a:srgbClr val="097FC8"/>
          </a:solidFill>
          <a:ln>
            <a:solidFill>
              <a:srgbClr val="097FC8"/>
            </a:solidFill>
          </a:ln>
        </p:spPr>
        <p:txBody>
          <a:bodyPr>
            <a:noAutofit/>
          </a:bodyPr>
          <a:lstStyle/>
          <a:p>
            <a:r>
              <a:rPr lang="en-US" altLang="zh-CN" sz="2400" dirty="0" smtClean="0">
                <a:solidFill>
                  <a:schemeClr val="bg1"/>
                </a:solidFill>
                <a:latin typeface="+mj-ea"/>
                <a:ea typeface="+mj-ea"/>
              </a:rPr>
              <a:t>OCSSD</a:t>
            </a:r>
            <a:endParaRPr lang="en-US" altLang="zh-CN" sz="2400" dirty="0">
              <a:solidFill>
                <a:schemeClr val="bg1"/>
              </a:solidFill>
              <a:latin typeface="+mj-ea"/>
              <a:ea typeface="+mj-ea"/>
            </a:endParaRPr>
          </a:p>
        </p:txBody>
      </p:sp>
      <p:sp>
        <p:nvSpPr>
          <p:cNvPr id="7" name="菱形 6"/>
          <p:cNvSpPr/>
          <p:nvPr/>
        </p:nvSpPr>
        <p:spPr>
          <a:xfrm>
            <a:off x="2054762" y="2631056"/>
            <a:ext cx="1017917" cy="1017917"/>
          </a:xfrm>
          <a:prstGeom prst="diamond">
            <a:avLst/>
          </a:prstGeom>
          <a:solidFill>
            <a:srgbClr val="097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mj-ea"/>
                <a:ea typeface="+mj-ea"/>
              </a:rPr>
              <a:t>2</a:t>
            </a:r>
            <a:endParaRPr lang="en-US" altLang="zh-CN" sz="2000" dirty="0">
              <a:solidFill>
                <a:schemeClr val="bg1"/>
              </a:solidFill>
              <a:latin typeface="+mj-ea"/>
              <a:ea typeface="+mj-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3221" y="223841"/>
            <a:ext cx="8115302" cy="641842"/>
          </a:xfrm>
        </p:spPr>
        <p:txBody>
          <a:bodyPr>
            <a:normAutofit/>
          </a:bodyPr>
          <a:lstStyle/>
          <a:p>
            <a:pPr fontAlgn="auto">
              <a:lnSpc>
                <a:spcPts val="3000"/>
              </a:lnSpc>
            </a:pPr>
            <a:r>
              <a:rPr lang="en-US" altLang="zh-CN" dirty="0" smtClean="0"/>
              <a:t>Open-Channel SSD Internals</a:t>
            </a:r>
            <a:endParaRPr lang="en-US" altLang="zh-CN" dirty="0" smtClean="0"/>
          </a:p>
        </p:txBody>
      </p:sp>
      <p:pic>
        <p:nvPicPr>
          <p:cNvPr id="3" name="图片 2" descr="8"/>
          <p:cNvPicPr>
            <a:picLocks noChangeAspect="1"/>
          </p:cNvPicPr>
          <p:nvPr/>
        </p:nvPicPr>
        <p:blipFill>
          <a:blip r:embed="rId1"/>
          <a:srcRect t="3131"/>
          <a:stretch>
            <a:fillRect/>
          </a:stretch>
        </p:blipFill>
        <p:spPr>
          <a:xfrm>
            <a:off x="2027555" y="866140"/>
            <a:ext cx="6838315" cy="3477260"/>
          </a:xfrm>
          <a:prstGeom prst="rect">
            <a:avLst/>
          </a:prstGeom>
        </p:spPr>
      </p:pic>
      <p:pic>
        <p:nvPicPr>
          <p:cNvPr id="4" name="图片 3" descr="WeChat Image_20201026151142"/>
          <p:cNvPicPr>
            <a:picLocks noChangeAspect="1"/>
          </p:cNvPicPr>
          <p:nvPr/>
        </p:nvPicPr>
        <p:blipFill>
          <a:blip r:embed="rId2"/>
          <a:srcRect b="62687"/>
          <a:stretch>
            <a:fillRect/>
          </a:stretch>
        </p:blipFill>
        <p:spPr>
          <a:xfrm>
            <a:off x="1347470" y="5247005"/>
            <a:ext cx="6448425" cy="1137920"/>
          </a:xfrm>
          <a:prstGeom prst="rect">
            <a:avLst/>
          </a:prstGeom>
        </p:spPr>
      </p:pic>
      <p:pic>
        <p:nvPicPr>
          <p:cNvPr id="6" name="图片 5" descr="WeChat Image_20201026151142"/>
          <p:cNvPicPr>
            <a:picLocks noChangeAspect="1"/>
          </p:cNvPicPr>
          <p:nvPr/>
        </p:nvPicPr>
        <p:blipFill>
          <a:blip r:embed="rId2"/>
          <a:srcRect l="9956" t="39220" r="10991"/>
          <a:stretch>
            <a:fillRect/>
          </a:stretch>
        </p:blipFill>
        <p:spPr>
          <a:xfrm>
            <a:off x="292100" y="3415030"/>
            <a:ext cx="4627245" cy="1682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380686"/>
            <a:ext cx="8115302" cy="641842"/>
          </a:xfrm>
        </p:spPr>
        <p:txBody>
          <a:bodyPr>
            <a:normAutofit/>
          </a:bodyPr>
          <a:lstStyle/>
          <a:p>
            <a:pPr fontAlgn="auto">
              <a:lnSpc>
                <a:spcPts val="3000"/>
              </a:lnSpc>
            </a:pPr>
            <a:r>
              <a:rPr lang="en-US" altLang="zh-CN" dirty="0" smtClean="0"/>
              <a:t>Open-Channel SSD Advantages</a:t>
            </a:r>
            <a:endParaRPr lang="en-US" altLang="zh-CN" dirty="0" smtClean="0"/>
          </a:p>
        </p:txBody>
      </p:sp>
      <p:pic>
        <p:nvPicPr>
          <p:cNvPr id="5" name="图片 4" descr="7"/>
          <p:cNvPicPr>
            <a:picLocks noChangeAspect="1"/>
          </p:cNvPicPr>
          <p:nvPr/>
        </p:nvPicPr>
        <p:blipFill>
          <a:blip r:embed="rId1"/>
          <a:stretch>
            <a:fillRect/>
          </a:stretch>
        </p:blipFill>
        <p:spPr>
          <a:xfrm>
            <a:off x="478790" y="1212215"/>
            <a:ext cx="8067675" cy="2982595"/>
          </a:xfrm>
          <a:prstGeom prst="rect">
            <a:avLst/>
          </a:prstGeom>
        </p:spPr>
      </p:pic>
      <p:sp>
        <p:nvSpPr>
          <p:cNvPr id="7" name="内容占位符 6"/>
          <p:cNvSpPr>
            <a:spLocks noGrp="1"/>
          </p:cNvSpPr>
          <p:nvPr>
            <p:ph idx="1"/>
          </p:nvPr>
        </p:nvSpPr>
        <p:spPr>
          <a:xfrm>
            <a:off x="406400" y="4037330"/>
            <a:ext cx="8199120" cy="2668270"/>
          </a:xfrm>
        </p:spPr>
        <p:txBody>
          <a:bodyPr>
            <a:normAutofit fontScale="80000"/>
          </a:bodyPr>
          <a:p>
            <a:pPr marL="0" indent="0">
              <a:buNone/>
            </a:pPr>
            <a:endParaRPr lang="en-US" altLang="zh-CN" sz="1600" b="0" dirty="0" smtClean="0">
              <a:latin typeface="+mj-ea"/>
              <a:ea typeface="+mj-ea"/>
            </a:endParaRPr>
          </a:p>
          <a:p>
            <a:r>
              <a:rPr lang="en-US" altLang="zh-CN" sz="1600" dirty="0">
                <a:latin typeface="+mj-ea"/>
                <a:ea typeface="+mj-ea"/>
              </a:rPr>
              <a:t>a</a:t>
            </a:r>
            <a:r>
              <a:rPr lang="en-US" altLang="zh-CN" sz="1600" dirty="0">
                <a:latin typeface="+mj-ea"/>
                <a:ea typeface="+mj-ea"/>
              </a:rPr>
              <a:t>pplication → target → io isolation </a:t>
            </a:r>
            <a:r>
              <a:rPr lang="en-US" altLang="zh-CN" sz="1600" dirty="0">
                <a:solidFill>
                  <a:srgbClr val="00B050"/>
                </a:solidFill>
                <a:latin typeface="+mj-ea"/>
                <a:ea typeface="+mj-ea"/>
              </a:rPr>
              <a:t>(PUs are physical isolation, and an Open-Channel SSD exposes a hierarchical representation of its logical blocks, this allows the host to control which parallel unit is accessed independently from other parallel units.)</a:t>
            </a:r>
            <a:endParaRPr lang="en-US" altLang="zh-CN" sz="1600" dirty="0">
              <a:latin typeface="+mj-ea"/>
              <a:ea typeface="+mj-ea"/>
            </a:endParaRPr>
          </a:p>
          <a:p>
            <a:r>
              <a:rPr lang="en-US" altLang="zh-CN" sz="1600" dirty="0">
                <a:latin typeface="+mj-ea"/>
                <a:ea typeface="+mj-ea"/>
              </a:rPr>
              <a:t>host controls device management, data placement and IO scheduling → predictable latency</a:t>
            </a:r>
            <a:r>
              <a:rPr lang="en-US" altLang="zh-CN" sz="1600" b="0" dirty="0">
                <a:latin typeface="+mj-ea"/>
                <a:ea typeface="+mj-ea"/>
              </a:rPr>
              <a:t> </a:t>
            </a:r>
            <a:endParaRPr lang="en-US" altLang="zh-CN" sz="1600" b="0" dirty="0">
              <a:latin typeface="+mj-ea"/>
              <a:ea typeface="+mj-ea"/>
            </a:endParaRPr>
          </a:p>
          <a:p>
            <a:r>
              <a:rPr lang="en-US" altLang="zh-CN" sz="1600" dirty="0">
                <a:latin typeface="+mj-ea"/>
                <a:ea typeface="+mj-ea"/>
              </a:rPr>
              <a:t>software-defined FTL → higher performance </a:t>
            </a:r>
            <a:r>
              <a:rPr lang="en-US" altLang="zh-CN" sz="1600" dirty="0">
                <a:solidFill>
                  <a:srgbClr val="00B050"/>
                </a:solidFill>
                <a:latin typeface="+mj-ea"/>
                <a:ea typeface="+mj-ea"/>
              </a:rPr>
              <a:t>(SSD firmware should not be optimized for any particular workload, as the host will manage access to the parallel units and which chunks are accessed, such that the host can manage the SSD characteristics with respect to parallelism.)</a:t>
            </a:r>
            <a:endParaRPr lang="en-US" altLang="zh-CN" sz="1600" dirty="0">
              <a:solidFill>
                <a:srgbClr val="00B050"/>
              </a:solidFill>
              <a:latin typeface="+mj-ea"/>
              <a:ea typeface="+mj-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072765" y="2713355"/>
            <a:ext cx="3414395" cy="878205"/>
          </a:xfrm>
          <a:solidFill>
            <a:srgbClr val="097FC8"/>
          </a:solidFill>
          <a:ln>
            <a:solidFill>
              <a:srgbClr val="097FC8"/>
            </a:solidFill>
          </a:ln>
        </p:spPr>
        <p:txBody>
          <a:bodyPr>
            <a:noAutofit/>
          </a:bodyPr>
          <a:lstStyle/>
          <a:p>
            <a:r>
              <a:rPr lang="en-US" altLang="zh-CN" sz="2400" dirty="0">
                <a:solidFill>
                  <a:schemeClr val="bg1"/>
                </a:solidFill>
                <a:latin typeface="+mj-ea"/>
                <a:ea typeface="+mj-ea"/>
              </a:rPr>
              <a:t>LightNVM</a:t>
            </a:r>
            <a:endParaRPr lang="en-US" altLang="zh-CN" sz="2400" dirty="0">
              <a:solidFill>
                <a:schemeClr val="bg1"/>
              </a:solidFill>
              <a:latin typeface="+mj-ea"/>
              <a:ea typeface="+mj-ea"/>
            </a:endParaRPr>
          </a:p>
        </p:txBody>
      </p:sp>
      <p:sp>
        <p:nvSpPr>
          <p:cNvPr id="7" name="菱形 6"/>
          <p:cNvSpPr/>
          <p:nvPr/>
        </p:nvSpPr>
        <p:spPr>
          <a:xfrm>
            <a:off x="2054762" y="2631056"/>
            <a:ext cx="1017917" cy="1017917"/>
          </a:xfrm>
          <a:prstGeom prst="diamond">
            <a:avLst/>
          </a:prstGeom>
          <a:solidFill>
            <a:srgbClr val="097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latin typeface="+mj-ea"/>
                <a:ea typeface="+mj-ea"/>
              </a:rPr>
              <a:t>3</a:t>
            </a:r>
            <a:endParaRPr lang="en-US" altLang="zh-CN" sz="1800" dirty="0">
              <a:solidFill>
                <a:schemeClr val="bg1"/>
              </a:solidFill>
              <a:latin typeface="+mj-ea"/>
              <a:ea typeface="+mj-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380686"/>
            <a:ext cx="8115302" cy="641842"/>
          </a:xfrm>
        </p:spPr>
        <p:txBody>
          <a:bodyPr>
            <a:normAutofit/>
          </a:bodyPr>
          <a:lstStyle/>
          <a:p>
            <a:pPr fontAlgn="auto">
              <a:lnSpc>
                <a:spcPts val="3000"/>
              </a:lnSpc>
            </a:pPr>
            <a:r>
              <a:rPr lang="en-US" altLang="zh-CN" dirty="0" smtClean="0"/>
              <a:t>Storage Software Stack</a:t>
            </a:r>
            <a:endParaRPr lang="en-US" altLang="zh-CN" dirty="0" smtClean="0"/>
          </a:p>
        </p:txBody>
      </p:sp>
      <p:sp>
        <p:nvSpPr>
          <p:cNvPr id="7" name="内容占位符 6"/>
          <p:cNvSpPr>
            <a:spLocks noGrp="1"/>
          </p:cNvSpPr>
          <p:nvPr>
            <p:ph idx="1"/>
          </p:nvPr>
        </p:nvSpPr>
        <p:spPr>
          <a:xfrm>
            <a:off x="412750" y="753745"/>
            <a:ext cx="8199120" cy="1018540"/>
          </a:xfrm>
        </p:spPr>
        <p:txBody>
          <a:bodyPr>
            <a:normAutofit lnSpcReduction="20000"/>
          </a:bodyPr>
          <a:p>
            <a:pPr marL="0" indent="0">
              <a:buNone/>
            </a:pPr>
            <a:endParaRPr lang="en-US" altLang="zh-CN" sz="1600" b="0" dirty="0" smtClean="0">
              <a:latin typeface="+mj-ea"/>
              <a:ea typeface="+mj-ea"/>
            </a:endParaRPr>
          </a:p>
          <a:p>
            <a:r>
              <a:rPr lang="en-US" altLang="zh-CN" sz="1600" dirty="0">
                <a:latin typeface="+mj-ea"/>
                <a:ea typeface="+mj-ea"/>
              </a:rPr>
              <a:t>three fundamental components: </a:t>
            </a:r>
            <a:endParaRPr lang="en-US" altLang="zh-CN" sz="1600" dirty="0">
              <a:latin typeface="+mj-ea"/>
              <a:ea typeface="+mj-ea"/>
            </a:endParaRPr>
          </a:p>
          <a:p>
            <a:pPr marL="0" indent="0">
              <a:buNone/>
            </a:pPr>
            <a:r>
              <a:rPr lang="en-US" altLang="zh-CN" sz="1600" dirty="0">
                <a:latin typeface="+mj-ea"/>
                <a:ea typeface="+mj-ea"/>
              </a:rPr>
              <a:t>     LightNVM compatible device drivers, media managers, and targets</a:t>
            </a:r>
            <a:endParaRPr lang="en-US" altLang="zh-CN" sz="1600" dirty="0">
              <a:latin typeface="+mj-ea"/>
              <a:ea typeface="+mj-ea"/>
            </a:endParaRPr>
          </a:p>
        </p:txBody>
      </p:sp>
      <p:pic>
        <p:nvPicPr>
          <p:cNvPr id="4" name="图片 3" descr="3"/>
          <p:cNvPicPr>
            <a:picLocks noChangeAspect="1"/>
          </p:cNvPicPr>
          <p:nvPr/>
        </p:nvPicPr>
        <p:blipFill>
          <a:blip r:embed="rId1"/>
          <a:stretch>
            <a:fillRect/>
          </a:stretch>
        </p:blipFill>
        <p:spPr>
          <a:xfrm>
            <a:off x="835660" y="1943100"/>
            <a:ext cx="6810375" cy="39052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072765" y="2037715"/>
            <a:ext cx="3414395" cy="878205"/>
          </a:xfrm>
          <a:solidFill>
            <a:srgbClr val="097FC8"/>
          </a:solidFill>
          <a:ln>
            <a:solidFill>
              <a:srgbClr val="097FC8"/>
            </a:solidFill>
          </a:ln>
        </p:spPr>
        <p:txBody>
          <a:bodyPr>
            <a:noAutofit/>
          </a:bodyPr>
          <a:lstStyle/>
          <a:p>
            <a:r>
              <a:rPr lang="en-US" altLang="zh-CN" sz="2000" dirty="0">
                <a:solidFill>
                  <a:schemeClr val="bg1"/>
                </a:solidFill>
                <a:latin typeface="+mj-ea"/>
                <a:ea typeface="+mj-ea"/>
              </a:rPr>
              <a:t>NVMe Device Driver - PPA IO Interface</a:t>
            </a:r>
            <a:endParaRPr lang="en-US" altLang="zh-CN" sz="2000" dirty="0">
              <a:solidFill>
                <a:schemeClr val="bg1"/>
              </a:solidFill>
              <a:latin typeface="+mj-ea"/>
              <a:ea typeface="+mj-ea"/>
            </a:endParaRPr>
          </a:p>
        </p:txBody>
      </p:sp>
      <p:sp>
        <p:nvSpPr>
          <p:cNvPr id="7" name="菱形 6"/>
          <p:cNvSpPr/>
          <p:nvPr/>
        </p:nvSpPr>
        <p:spPr>
          <a:xfrm>
            <a:off x="2054762" y="1955416"/>
            <a:ext cx="1017917" cy="1017917"/>
          </a:xfrm>
          <a:prstGeom prst="diamond">
            <a:avLst/>
          </a:prstGeom>
          <a:solidFill>
            <a:srgbClr val="097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latin typeface="+mj-ea"/>
                <a:ea typeface="+mj-ea"/>
              </a:rPr>
              <a:t>3.1</a:t>
            </a:r>
            <a:endParaRPr lang="en-US" altLang="zh-CN" sz="1800" dirty="0">
              <a:solidFill>
                <a:schemeClr val="bg1"/>
              </a:solidFill>
              <a:latin typeface="+mj-ea"/>
              <a:ea typeface="+mj-ea"/>
            </a:endParaRPr>
          </a:p>
        </p:txBody>
      </p:sp>
      <p:sp>
        <p:nvSpPr>
          <p:cNvPr id="2" name="内容占位符 6"/>
          <p:cNvSpPr>
            <a:spLocks noGrp="1"/>
          </p:cNvSpPr>
          <p:nvPr/>
        </p:nvSpPr>
        <p:spPr>
          <a:xfrm>
            <a:off x="2454275" y="3053080"/>
            <a:ext cx="4311650" cy="1977390"/>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dirty="0">
                <a:latin typeface="+mj-ea"/>
                <a:ea typeface="+mj-ea"/>
              </a:rPr>
              <a:t>Implement PPA Command Set</a:t>
            </a:r>
            <a:endParaRPr lang="en-US" altLang="zh-CN" sz="1600" dirty="0">
              <a:solidFill>
                <a:srgbClr val="00B050"/>
              </a:solidFill>
              <a:latin typeface="+mj-ea"/>
              <a:ea typeface="+mj-ea"/>
            </a:endParaRPr>
          </a:p>
          <a:p>
            <a:r>
              <a:rPr lang="en-US" altLang="zh-CN" sz="1600">
                <a:latin typeface="+mj-ea"/>
                <a:ea typeface="+mj-ea"/>
                <a:sym typeface="+mn-ea"/>
              </a:rPr>
              <a:t>Activate LightNVM - m</a:t>
            </a:r>
            <a:r>
              <a:rPr lang="en-US" altLang="zh-CN" sz="1600" dirty="0">
                <a:latin typeface="+mj-ea"/>
                <a:ea typeface="+mj-ea"/>
              </a:rPr>
              <a:t>ake devices to support LightNVM</a:t>
            </a:r>
            <a:endParaRPr lang="en-US" altLang="zh-CN" sz="1600" dirty="0">
              <a:latin typeface="+mj-ea"/>
              <a:ea typeface="+mj-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355921"/>
            <a:ext cx="8115302" cy="641842"/>
          </a:xfrm>
        </p:spPr>
        <p:txBody>
          <a:bodyPr>
            <a:normAutofit/>
          </a:bodyPr>
          <a:lstStyle/>
          <a:p>
            <a:pPr fontAlgn="auto">
              <a:lnSpc>
                <a:spcPts val="3000"/>
              </a:lnSpc>
            </a:pPr>
            <a:r>
              <a:rPr lang="en-US" altLang="zh-CN" dirty="0" smtClean="0"/>
              <a:t>Open-Channel SSD Representation</a:t>
            </a:r>
            <a:endParaRPr lang="en-US" altLang="zh-CN" dirty="0" smtClean="0"/>
          </a:p>
        </p:txBody>
      </p:sp>
      <p:pic>
        <p:nvPicPr>
          <p:cNvPr id="6" name="内容占位符 5" descr="1"/>
          <p:cNvPicPr>
            <a:picLocks noChangeAspect="1"/>
          </p:cNvPicPr>
          <p:nvPr>
            <p:ph idx="1"/>
          </p:nvPr>
        </p:nvPicPr>
        <p:blipFill>
          <a:blip r:embed="rId1"/>
          <a:stretch>
            <a:fillRect/>
          </a:stretch>
        </p:blipFill>
        <p:spPr>
          <a:xfrm>
            <a:off x="527685" y="1164590"/>
            <a:ext cx="5082540" cy="2978785"/>
          </a:xfrm>
          <a:prstGeom prst="rect">
            <a:avLst/>
          </a:prstGeom>
        </p:spPr>
      </p:pic>
      <p:sp>
        <p:nvSpPr>
          <p:cNvPr id="7" name="内容占位符 6"/>
          <p:cNvSpPr>
            <a:spLocks noGrp="1"/>
          </p:cNvSpPr>
          <p:nvPr/>
        </p:nvSpPr>
        <p:spPr>
          <a:xfrm>
            <a:off x="5775960" y="903605"/>
            <a:ext cx="3051175" cy="3085465"/>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dirty="0">
                <a:latin typeface="+mj-ea"/>
                <a:ea typeface="+mj-ea"/>
              </a:rPr>
              <a:t>Group: a set of PUs that share the same transfer bus. </a:t>
            </a:r>
            <a:r>
              <a:rPr lang="en-US" altLang="zh-CN" sz="1600" dirty="0">
                <a:solidFill>
                  <a:srgbClr val="00B050"/>
                </a:solidFill>
                <a:latin typeface="+mj-ea"/>
                <a:ea typeface="+mj-ea"/>
              </a:rPr>
              <a:t>(Channel)</a:t>
            </a:r>
            <a:endParaRPr lang="en-US" altLang="zh-CN" sz="1600" dirty="0">
              <a:latin typeface="+mj-ea"/>
              <a:ea typeface="+mj-ea"/>
            </a:endParaRPr>
          </a:p>
          <a:p>
            <a:r>
              <a:rPr lang="en-US" altLang="zh-CN" sz="1600" dirty="0">
                <a:latin typeface="+mj-ea"/>
                <a:ea typeface="+mj-ea"/>
              </a:rPr>
              <a:t>Parallel Unit: the unit of parallelism within the SSD, and its access is fully independent of other parallel units. </a:t>
            </a:r>
            <a:r>
              <a:rPr lang="en-US" altLang="zh-CN" sz="1600" dirty="0">
                <a:solidFill>
                  <a:srgbClr val="00B050"/>
                </a:solidFill>
                <a:latin typeface="+mj-ea"/>
                <a:ea typeface="+mj-ea"/>
              </a:rPr>
              <a:t>(a (set of) Die(s))</a:t>
            </a:r>
            <a:r>
              <a:rPr lang="en-US" altLang="zh-CN" sz="1600" b="0" dirty="0">
                <a:latin typeface="+mj-ea"/>
                <a:ea typeface="+mj-ea"/>
              </a:rPr>
              <a:t> </a:t>
            </a:r>
            <a:endParaRPr lang="en-US" altLang="zh-CN" sz="1600" dirty="0">
              <a:latin typeface="+mj-ea"/>
              <a:ea typeface="+mj-ea"/>
            </a:endParaRPr>
          </a:p>
        </p:txBody>
      </p:sp>
      <p:sp>
        <p:nvSpPr>
          <p:cNvPr id="8" name="内容占位符 6"/>
          <p:cNvSpPr>
            <a:spLocks noGrp="1"/>
          </p:cNvSpPr>
          <p:nvPr/>
        </p:nvSpPr>
        <p:spPr>
          <a:xfrm>
            <a:off x="527685" y="3989070"/>
            <a:ext cx="7705725" cy="2348865"/>
          </a:xfrm>
          <a:prstGeom prst="rect">
            <a:avLst/>
          </a:prstGeom>
        </p:spPr>
        <p:txBody>
          <a:bodyPr vert="horz" lIns="91440" tIns="45720" rIns="91440" bIns="45720" rtlCol="0">
            <a:normAutofit fontScale="90000" lnSpcReduction="20000"/>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a:latin typeface="+mj-ea"/>
                <a:ea typeface="+mj-ea"/>
                <a:sym typeface="+mn-ea"/>
              </a:rPr>
              <a:t>Chunk: a set of contiguous logical blocks. </a:t>
            </a:r>
            <a:r>
              <a:rPr lang="en-US" altLang="zh-CN" sz="1600" u="sng">
                <a:latin typeface="+mj-ea"/>
                <a:ea typeface="+mj-ea"/>
                <a:sym typeface="+mn-ea"/>
              </a:rPr>
              <a:t>The logical blocks shall be written sequentially within the chunk</a:t>
            </a:r>
            <a:r>
              <a:rPr lang="en-US" altLang="zh-CN" sz="1600">
                <a:latin typeface="+mj-ea"/>
                <a:ea typeface="+mj-ea"/>
                <a:sym typeface="+mn-ea"/>
              </a:rPr>
              <a:t>. </a:t>
            </a:r>
            <a:r>
              <a:rPr lang="en-US" altLang="zh-CN" sz="1600" u="sng">
                <a:latin typeface="+mj-ea"/>
                <a:ea typeface="+mj-ea"/>
                <a:sym typeface="+mn-ea"/>
              </a:rPr>
              <a:t>A chunk is the smallest range of logical blocks that can be reset as a unit</a:t>
            </a:r>
            <a:r>
              <a:rPr lang="en-US" altLang="zh-CN" sz="1600">
                <a:latin typeface="+mj-ea"/>
                <a:ea typeface="+mj-ea"/>
                <a:sym typeface="+mn-ea"/>
              </a:rPr>
              <a:t>. </a:t>
            </a:r>
            <a:r>
              <a:rPr lang="en-US" altLang="zh-CN" sz="1600">
                <a:solidFill>
                  <a:srgbClr val="00B050"/>
                </a:solidFill>
                <a:latin typeface="+mj-ea"/>
                <a:ea typeface="+mj-ea"/>
                <a:sym typeface="+mn-ea"/>
              </a:rPr>
              <a:t>(</a:t>
            </a:r>
            <a:r>
              <a:rPr lang="en-US" altLang="zh-CN" sz="1600">
                <a:solidFill>
                  <a:srgbClr val="00B050"/>
                </a:solidFill>
                <a:latin typeface="+mj-ea"/>
                <a:ea typeface="+mj-ea"/>
                <a:sym typeface="+mn-ea"/>
              </a:rPr>
              <a:t>a (set of) Block(s)</a:t>
            </a:r>
            <a:r>
              <a:rPr lang="en-US" altLang="zh-CN" sz="1600">
                <a:solidFill>
                  <a:srgbClr val="00B050"/>
                </a:solidFill>
                <a:latin typeface="+mj-ea"/>
                <a:ea typeface="+mj-ea"/>
                <a:sym typeface="+mn-ea"/>
              </a:rPr>
              <a:t>) (minimum erase size)</a:t>
            </a:r>
            <a:endParaRPr lang="en-US" altLang="zh-CN" sz="1600" dirty="0">
              <a:latin typeface="+mj-ea"/>
              <a:ea typeface="+mj-ea"/>
            </a:endParaRPr>
          </a:p>
          <a:p>
            <a:r>
              <a:rPr lang="en-US" altLang="zh-CN" sz="1600" dirty="0">
                <a:latin typeface="+mj-ea"/>
                <a:ea typeface="+mj-ea"/>
              </a:rPr>
              <a:t>Logical Block: the </a:t>
            </a:r>
            <a:r>
              <a:rPr lang="en-US" altLang="zh-CN" sz="1600" u="sng" dirty="0">
                <a:latin typeface="+mj-ea"/>
                <a:ea typeface="+mj-ea"/>
              </a:rPr>
              <a:t>smallest addressable data unit for Read and Write commands</a:t>
            </a:r>
            <a:r>
              <a:rPr lang="en-US" altLang="zh-CN" sz="1600" dirty="0">
                <a:latin typeface="+mj-ea"/>
                <a:ea typeface="+mj-ea"/>
              </a:rPr>
              <a:t>. This takes on the meaning from the NVMe specification, and does not represent a physical flash block. </a:t>
            </a:r>
            <a:r>
              <a:rPr lang="en-US" altLang="zh-CN" sz="1600" dirty="0">
                <a:solidFill>
                  <a:srgbClr val="00B050"/>
                </a:solidFill>
                <a:latin typeface="+mj-ea"/>
                <a:ea typeface="+mj-ea"/>
              </a:rPr>
              <a:t>(LBA) (minimum read size) </a:t>
            </a:r>
            <a:r>
              <a:rPr lang="en-US" altLang="zh-CN" sz="1600">
                <a:solidFill>
                  <a:srgbClr val="00B050"/>
                </a:solidFill>
                <a:latin typeface="+mj-ea"/>
                <a:ea typeface="+mj-ea"/>
                <a:sym typeface="+mn-ea"/>
              </a:rPr>
              <a:t>(a (set of) Page(s))</a:t>
            </a:r>
            <a:endParaRPr lang="en-US" altLang="zh-CN" sz="1600" dirty="0">
              <a:solidFill>
                <a:srgbClr val="00B050"/>
              </a:solidFill>
              <a:latin typeface="+mj-ea"/>
              <a:ea typeface="+mj-ea"/>
            </a:endParaRPr>
          </a:p>
          <a:p>
            <a:r>
              <a:rPr lang="en-US" altLang="zh-CN" sz="1600" dirty="0">
                <a:latin typeface="+mj-ea"/>
                <a:ea typeface="+mj-ea"/>
              </a:rPr>
              <a:t>Write Unit: the smallest number of logical blocks that shall be written at a time. </a:t>
            </a:r>
            <a:r>
              <a:rPr lang="en-US" altLang="zh-CN" sz="1600">
                <a:solidFill>
                  <a:srgbClr val="00B050"/>
                </a:solidFill>
                <a:latin typeface="+mj-ea"/>
                <a:ea typeface="+mj-ea"/>
                <a:sym typeface="+mn-ea"/>
              </a:rPr>
              <a:t>(minimum write size)</a:t>
            </a:r>
            <a:endParaRPr lang="en-US" altLang="zh-CN" sz="1600" dirty="0">
              <a:latin typeface="+mj-ea"/>
              <a:ea typeface="+mj-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421961"/>
            <a:ext cx="8115302" cy="641842"/>
          </a:xfrm>
        </p:spPr>
        <p:txBody>
          <a:bodyPr>
            <a:normAutofit/>
          </a:bodyPr>
          <a:lstStyle/>
          <a:p>
            <a:pPr fontAlgn="auto">
              <a:lnSpc>
                <a:spcPts val="3000"/>
              </a:lnSpc>
            </a:pPr>
            <a:r>
              <a:rPr lang="en-US" altLang="zh-CN" dirty="0" smtClean="0"/>
              <a:t>Open-Channel SSD Representation</a:t>
            </a:r>
            <a:endParaRPr lang="en-US" altLang="zh-CN" dirty="0" smtClean="0"/>
          </a:p>
        </p:txBody>
      </p:sp>
      <p:pic>
        <p:nvPicPr>
          <p:cNvPr id="9" name="图片 8" descr="2"/>
          <p:cNvPicPr>
            <a:picLocks noChangeAspect="1"/>
          </p:cNvPicPr>
          <p:nvPr/>
        </p:nvPicPr>
        <p:blipFill>
          <a:blip r:embed="rId1"/>
          <a:stretch>
            <a:fillRect/>
          </a:stretch>
        </p:blipFill>
        <p:spPr>
          <a:xfrm>
            <a:off x="554355" y="1435735"/>
            <a:ext cx="5616575" cy="803910"/>
          </a:xfrm>
          <a:prstGeom prst="rect">
            <a:avLst/>
          </a:prstGeom>
        </p:spPr>
      </p:pic>
      <p:sp>
        <p:nvSpPr>
          <p:cNvPr id="4" name="内容占位符 6"/>
          <p:cNvSpPr>
            <a:spLocks noGrp="1"/>
          </p:cNvSpPr>
          <p:nvPr/>
        </p:nvSpPr>
        <p:spPr>
          <a:xfrm>
            <a:off x="554355" y="2135505"/>
            <a:ext cx="7705725" cy="1149350"/>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a:latin typeface="+mj-ea"/>
                <a:ea typeface="+mj-ea"/>
                <a:sym typeface="+mn-ea"/>
              </a:rPr>
              <a:t>Just a logical representation!</a:t>
            </a:r>
            <a:endParaRPr lang="en-US" altLang="zh-CN" sz="1600">
              <a:latin typeface="+mj-ea"/>
              <a:ea typeface="+mj-ea"/>
              <a:sym typeface="+mn-ea"/>
            </a:endParaRPr>
          </a:p>
        </p:txBody>
      </p:sp>
      <p:pic>
        <p:nvPicPr>
          <p:cNvPr id="5" name="图片 4" descr="6"/>
          <p:cNvPicPr>
            <a:picLocks noChangeAspect="1"/>
          </p:cNvPicPr>
          <p:nvPr/>
        </p:nvPicPr>
        <p:blipFill>
          <a:blip r:embed="rId2"/>
          <a:stretch>
            <a:fillRect/>
          </a:stretch>
        </p:blipFill>
        <p:spPr>
          <a:xfrm>
            <a:off x="554355" y="3108960"/>
            <a:ext cx="7408545" cy="19697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3221" y="223841"/>
            <a:ext cx="8115302" cy="641842"/>
          </a:xfrm>
        </p:spPr>
        <p:txBody>
          <a:bodyPr>
            <a:normAutofit/>
          </a:bodyPr>
          <a:lstStyle/>
          <a:p>
            <a:pPr fontAlgn="auto">
              <a:lnSpc>
                <a:spcPts val="3000"/>
              </a:lnSpc>
            </a:pPr>
            <a:r>
              <a:rPr lang="en-US" altLang="zh-CN" dirty="0" smtClean="0"/>
              <a:t>Chunks</a:t>
            </a:r>
            <a:endParaRPr lang="en-US" altLang="zh-CN" dirty="0" smtClean="0"/>
          </a:p>
        </p:txBody>
      </p:sp>
      <p:pic>
        <p:nvPicPr>
          <p:cNvPr id="10" name="图片 9" descr="3"/>
          <p:cNvPicPr>
            <a:picLocks noChangeAspect="1"/>
          </p:cNvPicPr>
          <p:nvPr/>
        </p:nvPicPr>
        <p:blipFill>
          <a:blip r:embed="rId1"/>
          <a:stretch>
            <a:fillRect/>
          </a:stretch>
        </p:blipFill>
        <p:spPr>
          <a:xfrm>
            <a:off x="2051685" y="278765"/>
            <a:ext cx="6426835" cy="1664335"/>
          </a:xfrm>
          <a:prstGeom prst="rect">
            <a:avLst/>
          </a:prstGeom>
        </p:spPr>
      </p:pic>
      <p:pic>
        <p:nvPicPr>
          <p:cNvPr id="11" name="图片 10" descr="4"/>
          <p:cNvPicPr>
            <a:picLocks noChangeAspect="1"/>
          </p:cNvPicPr>
          <p:nvPr/>
        </p:nvPicPr>
        <p:blipFill>
          <a:blip r:embed="rId2"/>
          <a:stretch>
            <a:fillRect/>
          </a:stretch>
        </p:blipFill>
        <p:spPr>
          <a:xfrm>
            <a:off x="294005" y="2267585"/>
            <a:ext cx="4206875" cy="3860165"/>
          </a:xfrm>
          <a:prstGeom prst="rect">
            <a:avLst/>
          </a:prstGeom>
        </p:spPr>
      </p:pic>
      <p:pic>
        <p:nvPicPr>
          <p:cNvPr id="12" name="图片 11" descr="5"/>
          <p:cNvPicPr>
            <a:picLocks noChangeAspect="1"/>
          </p:cNvPicPr>
          <p:nvPr/>
        </p:nvPicPr>
        <p:blipFill>
          <a:blip r:embed="rId3"/>
          <a:stretch>
            <a:fillRect/>
          </a:stretch>
        </p:blipFill>
        <p:spPr>
          <a:xfrm>
            <a:off x="4759960" y="2173605"/>
            <a:ext cx="4021455" cy="41509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380686"/>
            <a:ext cx="8115302" cy="641842"/>
          </a:xfrm>
        </p:spPr>
        <p:txBody>
          <a:bodyPr>
            <a:normAutofit/>
          </a:bodyPr>
          <a:lstStyle/>
          <a:p>
            <a:pPr fontAlgn="auto">
              <a:lnSpc>
                <a:spcPts val="3000"/>
              </a:lnSpc>
            </a:pPr>
            <a:r>
              <a:rPr lang="en-US" altLang="zh-CN" dirty="0" smtClean="0"/>
              <a:t>Physical Page Addressing IO Interface</a:t>
            </a:r>
            <a:endParaRPr lang="en-US" altLang="zh-CN" dirty="0" smtClean="0"/>
          </a:p>
        </p:txBody>
      </p:sp>
      <p:sp>
        <p:nvSpPr>
          <p:cNvPr id="7" name="内容占位符 6"/>
          <p:cNvSpPr>
            <a:spLocks noGrp="1"/>
          </p:cNvSpPr>
          <p:nvPr>
            <p:ph idx="1"/>
          </p:nvPr>
        </p:nvSpPr>
        <p:spPr>
          <a:xfrm>
            <a:off x="412750" y="753745"/>
            <a:ext cx="8199120" cy="1977390"/>
          </a:xfrm>
        </p:spPr>
        <p:txBody>
          <a:bodyPr>
            <a:normAutofit/>
          </a:bodyPr>
          <a:p>
            <a:pPr marL="0" indent="0">
              <a:buNone/>
            </a:pPr>
            <a:endParaRPr lang="en-US" altLang="zh-CN" sz="1600" b="0" dirty="0" smtClean="0">
              <a:latin typeface="+mj-ea"/>
              <a:ea typeface="+mj-ea"/>
            </a:endParaRPr>
          </a:p>
          <a:p>
            <a:r>
              <a:rPr lang="en-US" altLang="zh-CN" sz="1600" dirty="0">
                <a:latin typeface="+mj-ea"/>
                <a:ea typeface="+mj-ea"/>
              </a:rPr>
              <a:t>the Physical Page Addressing Command Set has been extended to the NVMe specification</a:t>
            </a:r>
            <a:endParaRPr lang="en-US" altLang="zh-CN" sz="1600" dirty="0">
              <a:latin typeface="+mj-ea"/>
              <a:ea typeface="+mj-ea"/>
            </a:endParaRPr>
          </a:p>
          <a:p>
            <a:r>
              <a:rPr lang="en-US" altLang="zh-CN" sz="1600" dirty="0">
                <a:solidFill>
                  <a:srgbClr val="00B050"/>
                </a:solidFill>
                <a:latin typeface="+mj-ea"/>
                <a:ea typeface="+mj-ea"/>
              </a:rPr>
              <a:t>code: drivers/nvme/host/lightnvm.c</a:t>
            </a:r>
            <a:endParaRPr lang="en-US" altLang="zh-CN" sz="1600" dirty="0">
              <a:solidFill>
                <a:srgbClr val="00B050"/>
              </a:solidFill>
              <a:latin typeface="+mj-ea"/>
              <a:ea typeface="+mj-ea"/>
            </a:endParaRPr>
          </a:p>
          <a:p>
            <a:r>
              <a:rPr lang="en-US" altLang="zh-CN" sz="1600" dirty="0">
                <a:latin typeface="+mj-ea"/>
                <a:ea typeface="+mj-ea"/>
              </a:rPr>
              <a:t>Admin Commands &amp; I/O Commands</a:t>
            </a:r>
            <a:endParaRPr lang="en-US" altLang="zh-CN" sz="1600" dirty="0">
              <a:latin typeface="+mj-ea"/>
              <a:ea typeface="+mj-ea"/>
            </a:endParaRPr>
          </a:p>
        </p:txBody>
      </p:sp>
      <p:pic>
        <p:nvPicPr>
          <p:cNvPr id="4" name="图片 3" descr="1"/>
          <p:cNvPicPr>
            <a:picLocks noChangeAspect="1"/>
          </p:cNvPicPr>
          <p:nvPr/>
        </p:nvPicPr>
        <p:blipFill>
          <a:blip r:embed="rId1"/>
          <a:stretch>
            <a:fillRect/>
          </a:stretch>
        </p:blipFill>
        <p:spPr>
          <a:xfrm>
            <a:off x="2165985" y="2649855"/>
            <a:ext cx="4963795" cy="3718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072765" y="2713355"/>
            <a:ext cx="3414395" cy="878205"/>
          </a:xfrm>
          <a:solidFill>
            <a:srgbClr val="097FC8"/>
          </a:solidFill>
          <a:ln>
            <a:solidFill>
              <a:srgbClr val="097FC8"/>
            </a:solidFill>
          </a:ln>
        </p:spPr>
        <p:txBody>
          <a:bodyPr>
            <a:noAutofit/>
          </a:bodyPr>
          <a:lstStyle/>
          <a:p>
            <a:r>
              <a:rPr lang="en-US" altLang="zh-CN" sz="2400" dirty="0" smtClean="0">
                <a:solidFill>
                  <a:schemeClr val="bg1"/>
                </a:solidFill>
                <a:latin typeface="+mj-ea"/>
                <a:ea typeface="+mj-ea"/>
              </a:rPr>
              <a:t>Motivations</a:t>
            </a:r>
            <a:endParaRPr lang="en-US" altLang="zh-CN" sz="2400" dirty="0">
              <a:solidFill>
                <a:schemeClr val="bg1"/>
              </a:solidFill>
              <a:latin typeface="+mj-ea"/>
              <a:ea typeface="+mj-ea"/>
            </a:endParaRPr>
          </a:p>
        </p:txBody>
      </p:sp>
      <p:sp>
        <p:nvSpPr>
          <p:cNvPr id="7" name="菱形 6"/>
          <p:cNvSpPr/>
          <p:nvPr/>
        </p:nvSpPr>
        <p:spPr>
          <a:xfrm>
            <a:off x="2054762" y="2631056"/>
            <a:ext cx="1017917" cy="1017917"/>
          </a:xfrm>
          <a:prstGeom prst="diamond">
            <a:avLst/>
          </a:prstGeom>
          <a:solidFill>
            <a:srgbClr val="097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mj-ea"/>
                <a:ea typeface="+mj-ea"/>
              </a:rPr>
              <a:t>1</a:t>
            </a:r>
            <a:endParaRPr lang="en-US" altLang="zh-CN" sz="2000" dirty="0">
              <a:solidFill>
                <a:schemeClr val="bg1"/>
              </a:solidFill>
              <a:latin typeface="+mj-ea"/>
              <a:ea typeface="+mj-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185106"/>
            <a:ext cx="8115302" cy="641842"/>
          </a:xfrm>
        </p:spPr>
        <p:txBody>
          <a:bodyPr>
            <a:normAutofit/>
          </a:bodyPr>
          <a:lstStyle/>
          <a:p>
            <a:pPr fontAlgn="auto">
              <a:lnSpc>
                <a:spcPts val="3000"/>
              </a:lnSpc>
            </a:pPr>
            <a:r>
              <a:rPr lang="en-US" altLang="zh-CN" dirty="0" smtClean="0"/>
              <a:t>Physical Page Addressing IO Interface</a:t>
            </a:r>
            <a:endParaRPr lang="en-US" altLang="zh-CN" dirty="0" smtClean="0"/>
          </a:p>
        </p:txBody>
      </p:sp>
      <p:pic>
        <p:nvPicPr>
          <p:cNvPr id="4" name="图片 3" descr="2"/>
          <p:cNvPicPr>
            <a:picLocks noChangeAspect="1"/>
          </p:cNvPicPr>
          <p:nvPr/>
        </p:nvPicPr>
        <p:blipFill>
          <a:blip r:embed="rId1"/>
          <a:stretch>
            <a:fillRect/>
          </a:stretch>
        </p:blipFill>
        <p:spPr>
          <a:xfrm>
            <a:off x="2734945" y="3174365"/>
            <a:ext cx="5876290" cy="3300095"/>
          </a:xfrm>
          <a:prstGeom prst="rect">
            <a:avLst/>
          </a:prstGeom>
        </p:spPr>
      </p:pic>
      <p:pic>
        <p:nvPicPr>
          <p:cNvPr id="5" name="图片 4" descr="1"/>
          <p:cNvPicPr>
            <a:picLocks noChangeAspect="1"/>
          </p:cNvPicPr>
          <p:nvPr/>
        </p:nvPicPr>
        <p:blipFill>
          <a:blip r:embed="rId2"/>
          <a:stretch>
            <a:fillRect/>
          </a:stretch>
        </p:blipFill>
        <p:spPr>
          <a:xfrm>
            <a:off x="588010" y="827405"/>
            <a:ext cx="6064250" cy="22390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185106"/>
            <a:ext cx="8115302" cy="641842"/>
          </a:xfrm>
        </p:spPr>
        <p:txBody>
          <a:bodyPr>
            <a:normAutofit fontScale="90000"/>
          </a:bodyPr>
          <a:lstStyle/>
          <a:p>
            <a:pPr fontAlgn="auto">
              <a:lnSpc>
                <a:spcPts val="3000"/>
              </a:lnSpc>
            </a:pPr>
            <a:r>
              <a:rPr lang="en-US" altLang="zh-CN" dirty="0" smtClean="0"/>
              <a:t>Activate LightNVM - Make Device to Support LightNVM</a:t>
            </a:r>
            <a:endParaRPr lang="en-US" altLang="zh-CN" dirty="0" smtClean="0"/>
          </a:p>
        </p:txBody>
      </p:sp>
      <p:sp>
        <p:nvSpPr>
          <p:cNvPr id="7" name="内容占位符 6"/>
          <p:cNvSpPr>
            <a:spLocks noGrp="1"/>
          </p:cNvSpPr>
          <p:nvPr>
            <p:ph idx="1"/>
          </p:nvPr>
        </p:nvSpPr>
        <p:spPr>
          <a:xfrm>
            <a:off x="406400" y="588645"/>
            <a:ext cx="8199120" cy="5920740"/>
          </a:xfrm>
        </p:spPr>
        <p:txBody>
          <a:bodyPr>
            <a:normAutofit/>
          </a:bodyPr>
          <a:p>
            <a:pPr marL="0" indent="0">
              <a:buNone/>
            </a:pPr>
            <a:endParaRPr lang="en-US" altLang="zh-CN" sz="1600" b="0" dirty="0" smtClean="0">
              <a:latin typeface="+mj-ea"/>
              <a:ea typeface="+mj-ea"/>
            </a:endParaRPr>
          </a:p>
          <a:p>
            <a:r>
              <a:rPr lang="en-US" altLang="zh-CN" sz="1600" dirty="0">
                <a:latin typeface="+mj-ea"/>
                <a:ea typeface="+mj-ea"/>
              </a:rPr>
              <a:t>register LightNVM</a:t>
            </a:r>
            <a:endParaRPr lang="en-US" altLang="zh-CN" sz="1600" dirty="0">
              <a:latin typeface="+mj-ea"/>
              <a:ea typeface="+mj-ea"/>
            </a:endParaRPr>
          </a:p>
          <a:p>
            <a:r>
              <a:rPr lang="en-US" altLang="zh-CN" sz="1600" dirty="0">
                <a:solidFill>
                  <a:srgbClr val="00B050"/>
                </a:solidFill>
                <a:latin typeface="+mj-ea"/>
                <a:ea typeface="+mj-ea"/>
              </a:rPr>
              <a:t>code: drivers/nvme/host/core.c</a:t>
            </a:r>
            <a:endParaRPr lang="en-US" altLang="zh-CN" sz="1600" dirty="0">
              <a:solidFill>
                <a:srgbClr val="00B050"/>
              </a:solidFill>
              <a:latin typeface="+mj-ea"/>
              <a:ea typeface="+mj-ea"/>
            </a:endParaRPr>
          </a:p>
          <a:p>
            <a:r>
              <a:rPr lang="en-US" altLang="zh-CN" sz="1600" dirty="0">
                <a:latin typeface="+mj-ea"/>
                <a:ea typeface="+mj-ea"/>
              </a:rPr>
              <a:t>nvme_alloc_ns() - call nvme_nvm_register()</a:t>
            </a:r>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endParaRPr lang="en-US" altLang="zh-CN" sz="1600" dirty="0">
              <a:latin typeface="+mj-ea"/>
              <a:ea typeface="+mj-ea"/>
            </a:endParaRPr>
          </a:p>
          <a:p>
            <a:r>
              <a:rPr lang="en-US" altLang="zh-CN" sz="1600" dirty="0">
                <a:latin typeface="+mj-ea"/>
                <a:ea typeface="+mj-ea"/>
              </a:rPr>
              <a:t>unregister LightNVM</a:t>
            </a:r>
            <a:endParaRPr lang="en-US" altLang="zh-CN" sz="1600" dirty="0">
              <a:latin typeface="+mj-ea"/>
              <a:ea typeface="+mj-ea"/>
            </a:endParaRPr>
          </a:p>
          <a:p>
            <a:r>
              <a:rPr lang="en-US" altLang="zh-CN" sz="1600">
                <a:solidFill>
                  <a:srgbClr val="00B050"/>
                </a:solidFill>
                <a:latin typeface="+mj-ea"/>
                <a:ea typeface="+mj-ea"/>
                <a:sym typeface="+mn-ea"/>
              </a:rPr>
              <a:t>code: drivers/nvme/host/core.c</a:t>
            </a:r>
            <a:endParaRPr lang="en-US" altLang="zh-CN" sz="1600" dirty="0">
              <a:solidFill>
                <a:srgbClr val="00B050"/>
              </a:solidFill>
              <a:latin typeface="+mj-ea"/>
              <a:ea typeface="+mj-ea"/>
            </a:endParaRPr>
          </a:p>
          <a:p>
            <a:r>
              <a:rPr lang="en-US" altLang="zh-CN" sz="1600">
                <a:latin typeface="+mj-ea"/>
                <a:ea typeface="+mj-ea"/>
                <a:sym typeface="+mn-ea"/>
              </a:rPr>
              <a:t>nvme_free_ns() - call nvme_nvm_unregister()</a:t>
            </a:r>
            <a:endParaRPr lang="en-US" altLang="zh-CN" sz="1600" dirty="0">
              <a:latin typeface="+mj-ea"/>
              <a:ea typeface="+mj-ea"/>
            </a:endParaRPr>
          </a:p>
          <a:p>
            <a:pPr marL="0" indent="0">
              <a:buNone/>
            </a:pPr>
            <a:endParaRPr lang="en-US" altLang="zh-CN" sz="1600" dirty="0">
              <a:latin typeface="+mj-ea"/>
              <a:ea typeface="+mj-ea"/>
            </a:endParaRPr>
          </a:p>
        </p:txBody>
      </p:sp>
      <p:pic>
        <p:nvPicPr>
          <p:cNvPr id="3" name="图片 2" descr="3"/>
          <p:cNvPicPr>
            <a:picLocks noChangeAspect="1"/>
          </p:cNvPicPr>
          <p:nvPr/>
        </p:nvPicPr>
        <p:blipFill>
          <a:blip r:embed="rId1"/>
          <a:stretch>
            <a:fillRect/>
          </a:stretch>
        </p:blipFill>
        <p:spPr>
          <a:xfrm>
            <a:off x="1371600" y="2115820"/>
            <a:ext cx="5822315" cy="1555750"/>
          </a:xfrm>
          <a:prstGeom prst="rect">
            <a:avLst/>
          </a:prstGeom>
        </p:spPr>
      </p:pic>
      <p:pic>
        <p:nvPicPr>
          <p:cNvPr id="6" name="图片 5" descr="4"/>
          <p:cNvPicPr>
            <a:picLocks noChangeAspect="1"/>
          </p:cNvPicPr>
          <p:nvPr/>
        </p:nvPicPr>
        <p:blipFill>
          <a:blip r:embed="rId2"/>
          <a:srcRect b="46186"/>
          <a:stretch>
            <a:fillRect/>
          </a:stretch>
        </p:blipFill>
        <p:spPr>
          <a:xfrm>
            <a:off x="1371600" y="4886960"/>
            <a:ext cx="5822315" cy="13201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992755" y="2135505"/>
            <a:ext cx="4011295" cy="878205"/>
          </a:xfrm>
          <a:solidFill>
            <a:srgbClr val="097FC8"/>
          </a:solidFill>
          <a:ln>
            <a:solidFill>
              <a:srgbClr val="097FC8"/>
            </a:solidFill>
          </a:ln>
        </p:spPr>
        <p:txBody>
          <a:bodyPr>
            <a:noAutofit/>
          </a:bodyPr>
          <a:lstStyle/>
          <a:p>
            <a:r>
              <a:rPr lang="en-US" altLang="zh-CN" sz="2000" dirty="0">
                <a:solidFill>
                  <a:schemeClr val="bg1"/>
                </a:solidFill>
                <a:latin typeface="+mj-ea"/>
                <a:ea typeface="+mj-ea"/>
              </a:rPr>
              <a:t>General Media Manager</a:t>
            </a:r>
            <a:endParaRPr lang="en-US" altLang="zh-CN" sz="2000" dirty="0">
              <a:solidFill>
                <a:schemeClr val="bg1"/>
              </a:solidFill>
              <a:latin typeface="+mj-ea"/>
              <a:ea typeface="+mj-ea"/>
            </a:endParaRPr>
          </a:p>
        </p:txBody>
      </p:sp>
      <p:sp>
        <p:nvSpPr>
          <p:cNvPr id="7" name="菱形 6"/>
          <p:cNvSpPr/>
          <p:nvPr/>
        </p:nvSpPr>
        <p:spPr>
          <a:xfrm>
            <a:off x="1974752" y="2053206"/>
            <a:ext cx="1017917" cy="1017917"/>
          </a:xfrm>
          <a:prstGeom prst="diamond">
            <a:avLst/>
          </a:prstGeom>
          <a:solidFill>
            <a:srgbClr val="097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latin typeface="+mj-ea"/>
                <a:ea typeface="+mj-ea"/>
              </a:rPr>
              <a:t>3.2</a:t>
            </a:r>
            <a:endParaRPr lang="en-US" altLang="zh-CN" sz="1800" dirty="0">
              <a:solidFill>
                <a:schemeClr val="bg1"/>
              </a:solidFill>
              <a:latin typeface="+mj-ea"/>
              <a:ea typeface="+mj-ea"/>
            </a:endParaRPr>
          </a:p>
        </p:txBody>
      </p:sp>
      <p:sp>
        <p:nvSpPr>
          <p:cNvPr id="2" name="内容占位符 6"/>
          <p:cNvSpPr>
            <a:spLocks noGrp="1"/>
          </p:cNvSpPr>
          <p:nvPr/>
        </p:nvSpPr>
        <p:spPr>
          <a:xfrm>
            <a:off x="2350135" y="3013710"/>
            <a:ext cx="4587875" cy="1977390"/>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dirty="0">
                <a:latin typeface="+mj-ea"/>
                <a:ea typeface="+mj-ea"/>
              </a:rPr>
              <a:t>Create target (pblk) for each device which supports LightNVM</a:t>
            </a:r>
            <a:endParaRPr lang="en-US" altLang="zh-CN" sz="1600" dirty="0">
              <a:latin typeface="+mj-ea"/>
              <a:ea typeface="+mj-ea"/>
            </a:endParaRPr>
          </a:p>
          <a:p>
            <a:endParaRPr lang="en-US" altLang="zh-CN" sz="1600" dirty="0">
              <a:latin typeface="+mj-ea"/>
              <a:ea typeface="+mj-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1" y="343856"/>
            <a:ext cx="8115302" cy="641842"/>
          </a:xfrm>
        </p:spPr>
        <p:txBody>
          <a:bodyPr/>
          <a:lstStyle/>
          <a:p>
            <a:r>
              <a:rPr lang="en-US" altLang="zh-CN" dirty="0" smtClean="0"/>
              <a:t> struct nvm_dev</a:t>
            </a:r>
            <a:endParaRPr lang="zh-CN" altLang="en-US" dirty="0"/>
          </a:p>
        </p:txBody>
      </p:sp>
      <p:sp>
        <p:nvSpPr>
          <p:cNvPr id="3" name="内容占位符 2"/>
          <p:cNvSpPr>
            <a:spLocks noGrp="1"/>
          </p:cNvSpPr>
          <p:nvPr>
            <p:ph idx="1"/>
          </p:nvPr>
        </p:nvSpPr>
        <p:spPr>
          <a:xfrm>
            <a:off x="495302" y="1044599"/>
            <a:ext cx="8115301" cy="5311982"/>
          </a:xfrm>
        </p:spPr>
        <p:txBody>
          <a:bodyPr/>
          <a:lstStyle/>
          <a:p>
            <a:r>
              <a:rPr lang="en-US" altLang="zh-CN" b="0" dirty="0">
                <a:latin typeface="+mj-ea"/>
                <a:ea typeface="+mj-ea"/>
              </a:rPr>
              <a:t>device geometry &amp; target division</a:t>
            </a:r>
            <a:endParaRPr lang="en-US" altLang="zh-CN" b="0" dirty="0">
              <a:latin typeface="+mj-ea"/>
              <a:ea typeface="+mj-ea"/>
            </a:endParaRPr>
          </a:p>
          <a:p>
            <a:r>
              <a:rPr lang="en-US" altLang="zh-CN">
                <a:solidFill>
                  <a:srgbClr val="00B050"/>
                </a:solidFill>
                <a:latin typeface="+mj-ea"/>
                <a:ea typeface="+mj-ea"/>
                <a:sym typeface="+mn-ea"/>
              </a:rPr>
              <a:t>code: include/linux/lightnvm.h</a:t>
            </a:r>
            <a:endParaRPr lang="zh-CN" altLang="en-US" b="0" dirty="0">
              <a:latin typeface="+mj-ea"/>
              <a:ea typeface="+mj-ea"/>
            </a:endParaRPr>
          </a:p>
        </p:txBody>
      </p:sp>
      <p:pic>
        <p:nvPicPr>
          <p:cNvPr id="6" name="图片 5" descr="1"/>
          <p:cNvPicPr>
            <a:picLocks noChangeAspect="1"/>
          </p:cNvPicPr>
          <p:nvPr/>
        </p:nvPicPr>
        <p:blipFill>
          <a:blip r:embed="rId1"/>
          <a:stretch>
            <a:fillRect/>
          </a:stretch>
        </p:blipFill>
        <p:spPr>
          <a:xfrm>
            <a:off x="614680" y="2219960"/>
            <a:ext cx="3786505" cy="3082925"/>
          </a:xfrm>
          <a:prstGeom prst="rect">
            <a:avLst/>
          </a:prstGeom>
        </p:spPr>
      </p:pic>
      <p:pic>
        <p:nvPicPr>
          <p:cNvPr id="7" name="图片 6" descr="2"/>
          <p:cNvPicPr>
            <a:picLocks noChangeAspect="1"/>
          </p:cNvPicPr>
          <p:nvPr/>
        </p:nvPicPr>
        <p:blipFill>
          <a:blip r:embed="rId2"/>
          <a:stretch>
            <a:fillRect/>
          </a:stretch>
        </p:blipFill>
        <p:spPr>
          <a:xfrm>
            <a:off x="4564380" y="1454785"/>
            <a:ext cx="4227195" cy="4613910"/>
          </a:xfrm>
          <a:prstGeom prst="rect">
            <a:avLst/>
          </a:prstGeom>
        </p:spPr>
      </p:pic>
      <p:sp>
        <p:nvSpPr>
          <p:cNvPr id="8" name="矩形 7"/>
          <p:cNvSpPr/>
          <p:nvPr/>
        </p:nvSpPr>
        <p:spPr>
          <a:xfrm>
            <a:off x="957580" y="3540760"/>
            <a:ext cx="3273425" cy="949960"/>
          </a:xfrm>
          <a:prstGeom prst="rect">
            <a:avLst/>
          </a:prstGeom>
          <a:noFill/>
          <a:ln w="38100">
            <a:solidFill>
              <a:srgbClr val="097FC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4930775" y="4697730"/>
            <a:ext cx="3601720" cy="984885"/>
          </a:xfrm>
          <a:prstGeom prst="rect">
            <a:avLst/>
          </a:prstGeom>
          <a:noFill/>
          <a:ln w="38100">
            <a:solidFill>
              <a:srgbClr val="097FC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1" y="343856"/>
            <a:ext cx="8115302" cy="641842"/>
          </a:xfrm>
        </p:spPr>
        <p:txBody>
          <a:bodyPr/>
          <a:lstStyle/>
          <a:p>
            <a:r>
              <a:rPr lang="en-US" altLang="zh-CN" dirty="0" smtClean="0"/>
              <a:t> Create Target (pblk)</a:t>
            </a:r>
            <a:endParaRPr lang="zh-CN" altLang="en-US" dirty="0"/>
          </a:p>
        </p:txBody>
      </p:sp>
      <p:sp>
        <p:nvSpPr>
          <p:cNvPr id="3" name="内容占位符 2"/>
          <p:cNvSpPr>
            <a:spLocks noGrp="1"/>
          </p:cNvSpPr>
          <p:nvPr>
            <p:ph idx="1"/>
          </p:nvPr>
        </p:nvSpPr>
        <p:spPr>
          <a:xfrm>
            <a:off x="495302" y="1044599"/>
            <a:ext cx="8115301" cy="5311982"/>
          </a:xfrm>
        </p:spPr>
        <p:txBody>
          <a:bodyPr/>
          <a:lstStyle/>
          <a:p>
            <a:r>
              <a:rPr lang="en-US" altLang="zh-CN" b="0" dirty="0">
                <a:latin typeface="+mj-ea"/>
                <a:ea typeface="+mj-ea"/>
              </a:rPr>
              <a:t>build a miscdevice for a device which supports LightNVM</a:t>
            </a:r>
            <a:endParaRPr lang="en-US" altLang="zh-CN" b="0" dirty="0">
              <a:latin typeface="+mj-ea"/>
              <a:ea typeface="+mj-ea"/>
            </a:endParaRPr>
          </a:p>
          <a:p>
            <a:r>
              <a:rPr lang="en-US" altLang="zh-CN">
                <a:solidFill>
                  <a:srgbClr val="00B050"/>
                </a:solidFill>
                <a:latin typeface="+mj-ea"/>
                <a:ea typeface="+mj-ea"/>
                <a:sym typeface="+mn-ea"/>
              </a:rPr>
              <a:t>code: drivers/lightnvm</a:t>
            </a:r>
            <a:r>
              <a:rPr lang="en-US" altLang="zh-CN">
                <a:solidFill>
                  <a:srgbClr val="00B050"/>
                </a:solidFill>
                <a:latin typeface="+mj-ea"/>
                <a:ea typeface="+mj-ea"/>
                <a:sym typeface="+mn-ea"/>
              </a:rPr>
              <a:t>/core.c</a:t>
            </a:r>
            <a:endParaRPr lang="zh-CN" altLang="en-US" b="0" dirty="0">
              <a:latin typeface="+mj-ea"/>
              <a:ea typeface="+mj-ea"/>
            </a:endParaRPr>
          </a:p>
        </p:txBody>
      </p:sp>
      <p:pic>
        <p:nvPicPr>
          <p:cNvPr id="5" name="图片 4" descr="2"/>
          <p:cNvPicPr>
            <a:picLocks noChangeAspect="1"/>
          </p:cNvPicPr>
          <p:nvPr/>
        </p:nvPicPr>
        <p:blipFill>
          <a:blip r:embed="rId1"/>
          <a:stretch>
            <a:fillRect/>
          </a:stretch>
        </p:blipFill>
        <p:spPr>
          <a:xfrm>
            <a:off x="1593215" y="2078355"/>
            <a:ext cx="5957570" cy="38550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1" y="138751"/>
            <a:ext cx="8115302" cy="641842"/>
          </a:xfrm>
        </p:spPr>
        <p:txBody>
          <a:bodyPr/>
          <a:lstStyle/>
          <a:p>
            <a:r>
              <a:rPr lang="en-US" altLang="zh-CN" dirty="0" smtClean="0"/>
              <a:t> Create Target (pblk)</a:t>
            </a:r>
            <a:endParaRPr lang="zh-CN" altLang="en-US" dirty="0"/>
          </a:p>
        </p:txBody>
      </p:sp>
      <p:sp>
        <p:nvSpPr>
          <p:cNvPr id="3" name="内容占位符 2"/>
          <p:cNvSpPr>
            <a:spLocks noGrp="1"/>
          </p:cNvSpPr>
          <p:nvPr>
            <p:ph idx="1"/>
          </p:nvPr>
        </p:nvSpPr>
        <p:spPr>
          <a:xfrm>
            <a:off x="495300" y="647065"/>
            <a:ext cx="8115300" cy="1105535"/>
          </a:xfrm>
        </p:spPr>
        <p:txBody>
          <a:bodyPr/>
          <a:lstStyle/>
          <a:p>
            <a:r>
              <a:rPr lang="en-US" altLang="zh-CN" b="0" dirty="0">
                <a:latin typeface="+mj-ea"/>
                <a:ea typeface="+mj-ea"/>
              </a:rPr>
              <a:t>Create target (pblk) in the process of building a miscdevice</a:t>
            </a:r>
            <a:endParaRPr lang="en-US" altLang="zh-CN" b="0" dirty="0">
              <a:latin typeface="+mj-ea"/>
              <a:ea typeface="+mj-ea"/>
            </a:endParaRPr>
          </a:p>
          <a:p>
            <a:r>
              <a:rPr lang="en-US" altLang="zh-CN">
                <a:solidFill>
                  <a:srgbClr val="00B050"/>
                </a:solidFill>
                <a:latin typeface="+mj-ea"/>
                <a:ea typeface="+mj-ea"/>
                <a:sym typeface="+mn-ea"/>
              </a:rPr>
              <a:t>code: drivers/lightnvm/core.c</a:t>
            </a:r>
            <a:endParaRPr lang="zh-CN" altLang="en-US" b="0" dirty="0">
              <a:latin typeface="+mj-ea"/>
              <a:ea typeface="+mj-ea"/>
            </a:endParaRPr>
          </a:p>
        </p:txBody>
      </p:sp>
      <p:pic>
        <p:nvPicPr>
          <p:cNvPr id="6" name="图片 5" descr="5"/>
          <p:cNvPicPr>
            <a:picLocks noChangeAspect="1"/>
          </p:cNvPicPr>
          <p:nvPr/>
        </p:nvPicPr>
        <p:blipFill>
          <a:blip r:embed="rId1"/>
          <a:stretch>
            <a:fillRect/>
          </a:stretch>
        </p:blipFill>
        <p:spPr>
          <a:xfrm>
            <a:off x="770890" y="1501140"/>
            <a:ext cx="7497445" cy="1760855"/>
          </a:xfrm>
          <a:prstGeom prst="rect">
            <a:avLst/>
          </a:prstGeom>
        </p:spPr>
      </p:pic>
      <p:pic>
        <p:nvPicPr>
          <p:cNvPr id="7" name="图片 6" descr="6"/>
          <p:cNvPicPr>
            <a:picLocks noChangeAspect="1"/>
          </p:cNvPicPr>
          <p:nvPr/>
        </p:nvPicPr>
        <p:blipFill>
          <a:blip r:embed="rId2"/>
          <a:stretch>
            <a:fillRect/>
          </a:stretch>
        </p:blipFill>
        <p:spPr>
          <a:xfrm>
            <a:off x="770890" y="3332480"/>
            <a:ext cx="7496810" cy="1638935"/>
          </a:xfrm>
          <a:prstGeom prst="rect">
            <a:avLst/>
          </a:prstGeom>
        </p:spPr>
      </p:pic>
      <p:pic>
        <p:nvPicPr>
          <p:cNvPr id="8" name="图片 7" descr="7"/>
          <p:cNvPicPr>
            <a:picLocks noChangeAspect="1"/>
          </p:cNvPicPr>
          <p:nvPr/>
        </p:nvPicPr>
        <p:blipFill>
          <a:blip r:embed="rId3"/>
          <a:stretch>
            <a:fillRect/>
          </a:stretch>
        </p:blipFill>
        <p:spPr>
          <a:xfrm>
            <a:off x="770890" y="5131435"/>
            <a:ext cx="7497445" cy="142684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353349" y="2861938"/>
            <a:ext cx="3121087" cy="542261"/>
          </a:xfrm>
          <a:solidFill>
            <a:srgbClr val="097FC8"/>
          </a:solidFill>
          <a:ln>
            <a:solidFill>
              <a:srgbClr val="097FC8"/>
            </a:solidFill>
          </a:ln>
        </p:spPr>
        <p:txBody>
          <a:bodyPr>
            <a:noAutofit/>
          </a:bodyPr>
          <a:lstStyle/>
          <a:p>
            <a:r>
              <a:rPr lang="en-US" altLang="zh-CN" sz="2400" dirty="0">
                <a:solidFill>
                  <a:schemeClr val="bg1"/>
                </a:solidFill>
                <a:latin typeface="+mj-ea"/>
                <a:ea typeface="+mj-ea"/>
              </a:rPr>
              <a:t>IO stack</a:t>
            </a:r>
            <a:endParaRPr lang="en-US" altLang="zh-CN" sz="2400" dirty="0">
              <a:solidFill>
                <a:schemeClr val="bg1"/>
              </a:solidFill>
              <a:latin typeface="+mj-ea"/>
              <a:ea typeface="+mj-ea"/>
            </a:endParaRPr>
          </a:p>
        </p:txBody>
      </p:sp>
      <p:sp>
        <p:nvSpPr>
          <p:cNvPr id="7" name="菱形 6"/>
          <p:cNvSpPr/>
          <p:nvPr/>
        </p:nvSpPr>
        <p:spPr>
          <a:xfrm>
            <a:off x="2335432" y="2631056"/>
            <a:ext cx="1017917" cy="1017917"/>
          </a:xfrm>
          <a:prstGeom prst="diamond">
            <a:avLst/>
          </a:prstGeom>
          <a:solidFill>
            <a:srgbClr val="097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latin typeface="+mj-ea"/>
                <a:ea typeface="+mj-ea"/>
              </a:rPr>
              <a:t>3.3</a:t>
            </a:r>
            <a:endParaRPr lang="en-US" altLang="zh-CN" sz="1800" dirty="0">
              <a:solidFill>
                <a:schemeClr val="bg1"/>
              </a:solidFill>
              <a:latin typeface="+mj-ea"/>
              <a:ea typeface="+mj-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1" y="451171"/>
            <a:ext cx="8115302" cy="641842"/>
          </a:xfrm>
        </p:spPr>
        <p:txBody>
          <a:bodyPr/>
          <a:lstStyle/>
          <a:p>
            <a:r>
              <a:rPr lang="en-US" altLang="zh-CN" dirty="0" smtClean="0"/>
              <a:t> </a:t>
            </a:r>
            <a:r>
              <a:rPr lang="en-US" dirty="0" smtClean="0"/>
              <a:t>New IO Stack with LightNVM</a:t>
            </a:r>
            <a:endParaRPr lang="en-US" dirty="0"/>
          </a:p>
        </p:txBody>
      </p:sp>
      <p:pic>
        <p:nvPicPr>
          <p:cNvPr id="5" name="图片 4" descr="1"/>
          <p:cNvPicPr>
            <a:picLocks noChangeAspect="1"/>
          </p:cNvPicPr>
          <p:nvPr/>
        </p:nvPicPr>
        <p:blipFill>
          <a:blip r:embed="rId1"/>
          <a:stretch>
            <a:fillRect/>
          </a:stretch>
        </p:blipFill>
        <p:spPr>
          <a:xfrm>
            <a:off x="640715" y="1330325"/>
            <a:ext cx="6153150" cy="4505325"/>
          </a:xfrm>
          <a:prstGeom prst="rect">
            <a:avLst/>
          </a:prstGeom>
        </p:spPr>
      </p:pic>
      <p:sp>
        <p:nvSpPr>
          <p:cNvPr id="7" name="内容占位符 2"/>
          <p:cNvSpPr>
            <a:spLocks noGrp="1"/>
          </p:cNvSpPr>
          <p:nvPr/>
        </p:nvSpPr>
        <p:spPr>
          <a:xfrm>
            <a:off x="5603875" y="4222750"/>
            <a:ext cx="3192780" cy="1581785"/>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r>
              <a:rPr lang="en-US" altLang="zh-CN" dirty="0">
                <a:latin typeface="+mj-ea"/>
                <a:ea typeface="+mj-ea"/>
              </a:rPr>
              <a:t>LightNVM - driver</a:t>
            </a:r>
            <a:r>
              <a:rPr lang="en-US" altLang="zh-CN" b="0" dirty="0">
                <a:latin typeface="+mj-ea"/>
                <a:ea typeface="+mj-ea"/>
              </a:rPr>
              <a:t>: request function to submit the request to the NVMe device driver</a:t>
            </a:r>
            <a:endParaRPr lang="en-US" altLang="zh-CN" b="0" dirty="0">
              <a:latin typeface="+mj-ea"/>
              <a:ea typeface="+mj-ea"/>
            </a:endParaRPr>
          </a:p>
          <a:p>
            <a:endParaRPr lang="en-US" altLang="zh-CN" b="0" dirty="0">
              <a:latin typeface="+mj-ea"/>
              <a:ea typeface="+mj-ea"/>
            </a:endParaRPr>
          </a:p>
          <a:p>
            <a:endParaRPr lang="zh-CN" altLang="en-US" b="0" dirty="0">
              <a:latin typeface="+mj-ea"/>
              <a:ea typeface="+mj-ea"/>
            </a:endParaRPr>
          </a:p>
        </p:txBody>
      </p:sp>
      <p:sp>
        <p:nvSpPr>
          <p:cNvPr id="3" name="内容占位符 2"/>
          <p:cNvSpPr>
            <a:spLocks noGrp="1"/>
          </p:cNvSpPr>
          <p:nvPr>
            <p:ph idx="1"/>
          </p:nvPr>
        </p:nvSpPr>
        <p:spPr>
          <a:xfrm>
            <a:off x="5554345" y="1708785"/>
            <a:ext cx="3192780" cy="1452245"/>
          </a:xfrm>
        </p:spPr>
        <p:txBody>
          <a:bodyPr>
            <a:normAutofit/>
          </a:bodyPr>
          <a:lstStyle/>
          <a:p>
            <a:r>
              <a:rPr lang="en-US" altLang="zh-CN" dirty="0">
                <a:latin typeface="+mj-ea"/>
                <a:ea typeface="+mj-ea"/>
              </a:rPr>
              <a:t>block layer - LightNVM</a:t>
            </a:r>
            <a:r>
              <a:rPr lang="en-US" altLang="zh-CN" b="0" dirty="0">
                <a:latin typeface="+mj-ea"/>
                <a:ea typeface="+mj-ea"/>
              </a:rPr>
              <a:t>: make request function to deal with bio from file system directly</a:t>
            </a:r>
            <a:endParaRPr lang="en-US" altLang="zh-CN" b="0" dirty="0">
              <a:latin typeface="+mj-ea"/>
              <a:ea typeface="+mj-ea"/>
            </a:endParaRPr>
          </a:p>
          <a:p>
            <a:endParaRPr lang="zh-CN" altLang="en-US" b="0" dirty="0">
              <a:latin typeface="+mj-ea"/>
              <a:ea typeface="+mj-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1" y="343856"/>
            <a:ext cx="8115302" cy="641842"/>
          </a:xfrm>
        </p:spPr>
        <p:txBody>
          <a:bodyPr/>
          <a:lstStyle/>
          <a:p>
            <a:r>
              <a:rPr lang="en-US" altLang="zh-CN" dirty="0" smtClean="0"/>
              <a:t> </a:t>
            </a:r>
            <a:r>
              <a:rPr lang="en-US" dirty="0" smtClean="0"/>
              <a:t>New IO Stack with LightNVM</a:t>
            </a:r>
            <a:endParaRPr lang="en-US" dirty="0"/>
          </a:p>
        </p:txBody>
      </p:sp>
      <p:sp>
        <p:nvSpPr>
          <p:cNvPr id="3" name="内容占位符 2"/>
          <p:cNvSpPr>
            <a:spLocks noGrp="1"/>
          </p:cNvSpPr>
          <p:nvPr>
            <p:ph idx="1"/>
          </p:nvPr>
        </p:nvSpPr>
        <p:spPr>
          <a:xfrm>
            <a:off x="596265" y="986155"/>
            <a:ext cx="8115300" cy="5433695"/>
          </a:xfrm>
        </p:spPr>
        <p:txBody>
          <a:bodyPr>
            <a:normAutofit/>
          </a:bodyPr>
          <a:p>
            <a:r>
              <a:rPr lang="en-US" altLang="zh-CN" dirty="0">
                <a:latin typeface="+mj-ea"/>
                <a:ea typeface="+mj-ea"/>
              </a:rPr>
              <a:t>pblk entry functions</a:t>
            </a:r>
            <a:endParaRPr lang="en-US" altLang="zh-CN" dirty="0">
              <a:latin typeface="+mj-ea"/>
              <a:ea typeface="+mj-ea"/>
            </a:endParaRPr>
          </a:p>
          <a:p>
            <a:r>
              <a:rPr lang="en-US" altLang="zh-CN">
                <a:solidFill>
                  <a:srgbClr val="00B050"/>
                </a:solidFill>
                <a:latin typeface="+mj-ea"/>
                <a:ea typeface="+mj-ea"/>
                <a:sym typeface="+mn-ea"/>
              </a:rPr>
              <a:t>code: drivers/lightnvm/pblk-init.c</a:t>
            </a:r>
            <a:endParaRPr lang="en-US" altLang="zh-CN">
              <a:solidFill>
                <a:srgbClr val="00B050"/>
              </a:solidFill>
              <a:latin typeface="+mj-ea"/>
              <a:ea typeface="+mj-ea"/>
              <a:sym typeface="+mn-ea"/>
            </a:endParaRPr>
          </a:p>
          <a:p>
            <a:endParaRPr lang="zh-CN" altLang="en-US" b="0" dirty="0">
              <a:latin typeface="+mj-ea"/>
              <a:ea typeface="+mj-ea"/>
            </a:endParaRPr>
          </a:p>
          <a:p>
            <a:endParaRPr lang="zh-CN" altLang="en-US" b="0" dirty="0">
              <a:latin typeface="+mj-ea"/>
              <a:ea typeface="+mj-ea"/>
            </a:endParaRPr>
          </a:p>
          <a:p>
            <a:endParaRPr lang="zh-CN" altLang="en-US" b="0" dirty="0">
              <a:latin typeface="+mj-ea"/>
              <a:ea typeface="+mj-ea"/>
            </a:endParaRPr>
          </a:p>
          <a:p>
            <a:endParaRPr lang="zh-CN" altLang="en-US" b="0" dirty="0">
              <a:latin typeface="+mj-ea"/>
              <a:ea typeface="+mj-ea"/>
            </a:endParaRPr>
          </a:p>
          <a:p>
            <a:r>
              <a:rPr lang="en-US" altLang="zh-CN" b="0" dirty="0">
                <a:latin typeface="+mj-ea"/>
                <a:ea typeface="+mj-ea"/>
              </a:rPr>
              <a:t>insert pblk_make_rq() function into target's request queue in the process of creating target</a:t>
            </a:r>
            <a:endParaRPr lang="en-US" altLang="zh-CN" b="0" dirty="0">
              <a:latin typeface="+mj-ea"/>
              <a:ea typeface="+mj-ea"/>
            </a:endParaRPr>
          </a:p>
          <a:p>
            <a:r>
              <a:rPr lang="en-US" altLang="zh-CN">
                <a:solidFill>
                  <a:srgbClr val="00B050"/>
                </a:solidFill>
                <a:latin typeface="+mj-ea"/>
                <a:ea typeface="+mj-ea"/>
                <a:sym typeface="+mn-ea"/>
              </a:rPr>
              <a:t>code: drivers/lightnvm/core.c</a:t>
            </a:r>
            <a:endParaRPr lang="en-US" altLang="zh-CN" b="0" dirty="0">
              <a:latin typeface="+mj-ea"/>
              <a:ea typeface="+mj-ea"/>
            </a:endParaRPr>
          </a:p>
        </p:txBody>
      </p:sp>
      <p:pic>
        <p:nvPicPr>
          <p:cNvPr id="4" name="图片 3" descr="5"/>
          <p:cNvPicPr>
            <a:picLocks noChangeAspect="1"/>
          </p:cNvPicPr>
          <p:nvPr/>
        </p:nvPicPr>
        <p:blipFill>
          <a:blip r:embed="rId1"/>
          <a:srcRect b="49342"/>
          <a:stretch>
            <a:fillRect/>
          </a:stretch>
        </p:blipFill>
        <p:spPr>
          <a:xfrm>
            <a:off x="678815" y="1818640"/>
            <a:ext cx="3820795" cy="1711325"/>
          </a:xfrm>
          <a:prstGeom prst="rect">
            <a:avLst/>
          </a:prstGeom>
        </p:spPr>
      </p:pic>
      <p:pic>
        <p:nvPicPr>
          <p:cNvPr id="6" name="图片 5" descr="6"/>
          <p:cNvPicPr>
            <a:picLocks noChangeAspect="1"/>
          </p:cNvPicPr>
          <p:nvPr/>
        </p:nvPicPr>
        <p:blipFill>
          <a:blip r:embed="rId2"/>
          <a:stretch>
            <a:fillRect/>
          </a:stretch>
        </p:blipFill>
        <p:spPr>
          <a:xfrm>
            <a:off x="1289050" y="4627245"/>
            <a:ext cx="6235065" cy="1620520"/>
          </a:xfrm>
          <a:prstGeom prst="rect">
            <a:avLst/>
          </a:prstGeom>
        </p:spPr>
      </p:pic>
      <p:pic>
        <p:nvPicPr>
          <p:cNvPr id="7" name="图片 6" descr="5"/>
          <p:cNvPicPr>
            <a:picLocks noChangeAspect="1"/>
          </p:cNvPicPr>
          <p:nvPr/>
        </p:nvPicPr>
        <p:blipFill>
          <a:blip r:embed="rId1"/>
          <a:srcRect t="51967"/>
          <a:stretch>
            <a:fillRect/>
          </a:stretch>
        </p:blipFill>
        <p:spPr>
          <a:xfrm>
            <a:off x="4709160" y="1847215"/>
            <a:ext cx="3893185" cy="1653540"/>
          </a:xfrm>
          <a:prstGeom prst="rect">
            <a:avLst/>
          </a:prstGeom>
        </p:spPr>
      </p:pic>
      <p:sp>
        <p:nvSpPr>
          <p:cNvPr id="8" name="矩形 7"/>
          <p:cNvSpPr/>
          <p:nvPr/>
        </p:nvSpPr>
        <p:spPr>
          <a:xfrm>
            <a:off x="1140460" y="2887345"/>
            <a:ext cx="2642870" cy="293370"/>
          </a:xfrm>
          <a:prstGeom prst="rect">
            <a:avLst/>
          </a:prstGeom>
          <a:noFill/>
          <a:ln w="28575">
            <a:solidFill>
              <a:srgbClr val="097FC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1" y="343856"/>
            <a:ext cx="8115302" cy="641842"/>
          </a:xfrm>
        </p:spPr>
        <p:txBody>
          <a:bodyPr/>
          <a:lstStyle/>
          <a:p>
            <a:r>
              <a:rPr lang="en-US" altLang="zh-CN" dirty="0" smtClean="0"/>
              <a:t> </a:t>
            </a:r>
            <a:r>
              <a:rPr lang="en-US" dirty="0" smtClean="0"/>
              <a:t>New IO Stack with LightNVM</a:t>
            </a:r>
            <a:endParaRPr lang="en-US" dirty="0"/>
          </a:p>
        </p:txBody>
      </p:sp>
      <p:pic>
        <p:nvPicPr>
          <p:cNvPr id="5" name="图片 4" descr="4"/>
          <p:cNvPicPr>
            <a:picLocks noChangeAspect="1"/>
          </p:cNvPicPr>
          <p:nvPr/>
        </p:nvPicPr>
        <p:blipFill>
          <a:blip r:embed="rId1"/>
          <a:stretch>
            <a:fillRect/>
          </a:stretch>
        </p:blipFill>
        <p:spPr>
          <a:xfrm>
            <a:off x="972185" y="1027430"/>
            <a:ext cx="7282815" cy="5286375"/>
          </a:xfrm>
          <a:prstGeom prst="rect">
            <a:avLst/>
          </a:prstGeom>
        </p:spPr>
      </p:pic>
      <p:sp>
        <p:nvSpPr>
          <p:cNvPr id="8" name="文本框 7"/>
          <p:cNvSpPr txBox="1"/>
          <p:nvPr/>
        </p:nvSpPr>
        <p:spPr>
          <a:xfrm>
            <a:off x="297180" y="3243580"/>
            <a:ext cx="4265930" cy="370840"/>
          </a:xfrm>
          <a:prstGeom prst="rect">
            <a:avLst/>
          </a:prstGeom>
          <a:solidFill>
            <a:schemeClr val="bg1"/>
          </a:solidFill>
          <a:ln>
            <a:solidFill>
              <a:schemeClr val="tx1"/>
            </a:solidFill>
          </a:ln>
        </p:spPr>
        <p:txBody>
          <a:bodyPr wrap="none" rtlCol="0">
            <a:spAutoFit/>
          </a:bodyPr>
          <a:p>
            <a:pPr>
              <a:lnSpc>
                <a:spcPct val="130000"/>
              </a:lnSpc>
            </a:pPr>
            <a:r>
              <a:rPr lang="en-US" altLang="zh-CN" sz="1400" b="1" dirty="0" smtClean="0">
                <a:latin typeface="Arial" panose="020B0604020202020204" pitchFamily="34" charset="0"/>
                <a:ea typeface="Microsoft YaHei" panose="020B0503020204020204" pitchFamily="34" charset="-122"/>
              </a:rPr>
              <a:t>register make request function to request queue</a:t>
            </a:r>
            <a:endParaRPr lang="zh-CN" altLang="en-US" sz="1400" b="1" dirty="0" smtClean="0">
              <a:latin typeface="Arial" panose="020B0604020202020204" pitchFamily="34" charset="0"/>
              <a:ea typeface="Microsoft YaHei" panose="020B0503020204020204" pitchFamily="34" charset="-122"/>
            </a:endParaRPr>
          </a:p>
        </p:txBody>
      </p:sp>
      <p:sp>
        <p:nvSpPr>
          <p:cNvPr id="9" name="文本框 8"/>
          <p:cNvSpPr txBox="1"/>
          <p:nvPr/>
        </p:nvSpPr>
        <p:spPr>
          <a:xfrm>
            <a:off x="4500880" y="5942965"/>
            <a:ext cx="3761105" cy="370840"/>
          </a:xfrm>
          <a:prstGeom prst="rect">
            <a:avLst/>
          </a:prstGeom>
          <a:solidFill>
            <a:schemeClr val="bg1"/>
          </a:solidFill>
          <a:ln>
            <a:solidFill>
              <a:schemeClr val="tx1"/>
            </a:solidFill>
          </a:ln>
        </p:spPr>
        <p:txBody>
          <a:bodyPr wrap="none" rtlCol="0">
            <a:spAutoFit/>
          </a:bodyPr>
          <a:p>
            <a:pPr>
              <a:lnSpc>
                <a:spcPct val="130000"/>
              </a:lnSpc>
            </a:pPr>
            <a:r>
              <a:rPr lang="en-US" altLang="zh-CN" sz="1400" b="1" dirty="0" smtClean="0">
                <a:latin typeface="Arial" panose="020B0604020202020204" pitchFamily="34" charset="0"/>
                <a:ea typeface="Microsoft YaHei" panose="020B0503020204020204" pitchFamily="34" charset="-122"/>
              </a:rPr>
              <a:t>register request function to request queue</a:t>
            </a:r>
            <a:endParaRPr lang="zh-CN" altLang="en-US" sz="1400" b="1" dirty="0" smtClean="0">
              <a:latin typeface="Arial" panose="020B0604020202020204" pitchFamily="34" charset="0"/>
              <a:ea typeface="Microsoft YaHei"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072765" y="2713355"/>
            <a:ext cx="3414395" cy="878205"/>
          </a:xfrm>
          <a:solidFill>
            <a:srgbClr val="097FC8"/>
          </a:solidFill>
          <a:ln>
            <a:solidFill>
              <a:srgbClr val="097FC8"/>
            </a:solidFill>
          </a:ln>
        </p:spPr>
        <p:txBody>
          <a:bodyPr>
            <a:noAutofit/>
          </a:bodyPr>
          <a:lstStyle/>
          <a:p>
            <a:r>
              <a:rPr lang="en-US" altLang="zh-CN" sz="2400" dirty="0" smtClean="0">
                <a:solidFill>
                  <a:schemeClr val="bg1"/>
                </a:solidFill>
                <a:latin typeface="+mj-ea"/>
                <a:ea typeface="+mj-ea"/>
              </a:rPr>
              <a:t>Development Trends</a:t>
            </a:r>
            <a:endParaRPr lang="en-US" altLang="zh-CN" sz="2400" dirty="0">
              <a:solidFill>
                <a:schemeClr val="bg1"/>
              </a:solidFill>
              <a:latin typeface="+mj-ea"/>
              <a:ea typeface="+mj-ea"/>
            </a:endParaRPr>
          </a:p>
        </p:txBody>
      </p:sp>
      <p:sp>
        <p:nvSpPr>
          <p:cNvPr id="7" name="菱形 6"/>
          <p:cNvSpPr/>
          <p:nvPr/>
        </p:nvSpPr>
        <p:spPr>
          <a:xfrm>
            <a:off x="2054762" y="2631056"/>
            <a:ext cx="1017917" cy="1017917"/>
          </a:xfrm>
          <a:prstGeom prst="diamond">
            <a:avLst/>
          </a:prstGeom>
          <a:solidFill>
            <a:srgbClr val="097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latin typeface="+mj-ea"/>
                <a:ea typeface="+mj-ea"/>
              </a:rPr>
              <a:t>1.1</a:t>
            </a:r>
            <a:endParaRPr lang="en-US" altLang="zh-CN" sz="1800" dirty="0">
              <a:solidFill>
                <a:schemeClr val="bg1"/>
              </a:solidFill>
              <a:latin typeface="+mj-ea"/>
              <a:ea typeface="+mj-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992755" y="2300605"/>
            <a:ext cx="4011295" cy="878205"/>
          </a:xfrm>
          <a:solidFill>
            <a:srgbClr val="097FC8"/>
          </a:solidFill>
          <a:ln>
            <a:solidFill>
              <a:srgbClr val="097FC8"/>
            </a:solidFill>
          </a:ln>
        </p:spPr>
        <p:txBody>
          <a:bodyPr>
            <a:noAutofit/>
          </a:bodyPr>
          <a:lstStyle/>
          <a:p>
            <a:r>
              <a:rPr lang="en-US" altLang="zh-CN" sz="2000" dirty="0">
                <a:solidFill>
                  <a:schemeClr val="bg1"/>
                </a:solidFill>
                <a:latin typeface="+mj-ea"/>
                <a:ea typeface="+mj-ea"/>
              </a:rPr>
              <a:t>pblk</a:t>
            </a:r>
            <a:endParaRPr lang="en-US" altLang="zh-CN" sz="2000" dirty="0">
              <a:solidFill>
                <a:schemeClr val="bg1"/>
              </a:solidFill>
              <a:latin typeface="+mj-ea"/>
              <a:ea typeface="+mj-ea"/>
            </a:endParaRPr>
          </a:p>
        </p:txBody>
      </p:sp>
      <p:sp>
        <p:nvSpPr>
          <p:cNvPr id="7" name="菱形 6"/>
          <p:cNvSpPr/>
          <p:nvPr/>
        </p:nvSpPr>
        <p:spPr>
          <a:xfrm>
            <a:off x="1974752" y="2218306"/>
            <a:ext cx="1017917" cy="1017917"/>
          </a:xfrm>
          <a:prstGeom prst="diamond">
            <a:avLst/>
          </a:prstGeom>
          <a:solidFill>
            <a:srgbClr val="097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latin typeface="+mj-ea"/>
                <a:ea typeface="+mj-ea"/>
              </a:rPr>
              <a:t>3.4</a:t>
            </a:r>
            <a:endParaRPr lang="en-US" altLang="zh-CN" sz="1800" dirty="0">
              <a:solidFill>
                <a:schemeClr val="bg1"/>
              </a:solidFill>
              <a:latin typeface="+mj-ea"/>
              <a:ea typeface="+mj-ea"/>
            </a:endParaRPr>
          </a:p>
        </p:txBody>
      </p:sp>
      <p:sp>
        <p:nvSpPr>
          <p:cNvPr id="2" name="内容占位符 6"/>
          <p:cNvSpPr>
            <a:spLocks noGrp="1"/>
          </p:cNvSpPr>
          <p:nvPr/>
        </p:nvSpPr>
        <p:spPr>
          <a:xfrm>
            <a:off x="3411220" y="3235960"/>
            <a:ext cx="4587875" cy="1977390"/>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dirty="0">
                <a:latin typeface="+mj-ea"/>
                <a:ea typeface="+mj-ea"/>
              </a:rPr>
              <a:t>FTL - Read/Write/GC</a:t>
            </a:r>
            <a:endParaRPr lang="en-US" altLang="zh-CN" sz="1600" dirty="0">
              <a:latin typeface="+mj-ea"/>
              <a:ea typeface="+mj-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1" y="336871"/>
            <a:ext cx="8115302" cy="641842"/>
          </a:xfrm>
        </p:spPr>
        <p:txBody>
          <a:bodyPr/>
          <a:lstStyle/>
          <a:p>
            <a:r>
              <a:rPr lang="en-US" altLang="zh-CN" dirty="0" smtClean="0"/>
              <a:t> </a:t>
            </a:r>
            <a:r>
              <a:rPr lang="en-US" dirty="0" smtClean="0"/>
              <a:t>pblk - Read</a:t>
            </a:r>
            <a:endParaRPr lang="en-US" dirty="0"/>
          </a:p>
        </p:txBody>
      </p:sp>
      <p:sp>
        <p:nvSpPr>
          <p:cNvPr id="3" name="内容占位符 2"/>
          <p:cNvSpPr>
            <a:spLocks noGrp="1"/>
          </p:cNvSpPr>
          <p:nvPr>
            <p:ph idx="1"/>
          </p:nvPr>
        </p:nvSpPr>
        <p:spPr>
          <a:xfrm>
            <a:off x="495300" y="952500"/>
            <a:ext cx="8115300" cy="4335780"/>
          </a:xfrm>
        </p:spPr>
        <p:txBody>
          <a:bodyPr>
            <a:normAutofit/>
          </a:bodyPr>
          <a:lstStyle/>
          <a:p>
            <a:r>
              <a:rPr lang="en-US" altLang="zh-CN">
                <a:solidFill>
                  <a:srgbClr val="00B050"/>
                </a:solidFill>
                <a:latin typeface="+mj-ea"/>
                <a:ea typeface="+mj-ea"/>
                <a:sym typeface="+mn-ea"/>
              </a:rPr>
              <a:t>code: drivers/lightnvm/pblk-read.c</a:t>
            </a:r>
            <a:endParaRPr lang="en-US" altLang="zh-CN">
              <a:solidFill>
                <a:srgbClr val="00B050"/>
              </a:solidFill>
              <a:latin typeface="+mj-ea"/>
              <a:ea typeface="+mj-ea"/>
              <a:sym typeface="+mn-ea"/>
            </a:endParaRPr>
          </a:p>
          <a:p>
            <a:r>
              <a:rPr lang="en-US" altLang="zh-CN" b="0" dirty="0">
                <a:latin typeface="+mj-ea"/>
                <a:ea typeface="+mj-ea"/>
              </a:rPr>
              <a:t>1. look for L2P table to get physical address;</a:t>
            </a:r>
            <a:endParaRPr lang="en-US" altLang="zh-CN" b="0" dirty="0">
              <a:latin typeface="+mj-ea"/>
              <a:ea typeface="+mj-ea"/>
            </a:endParaRPr>
          </a:p>
          <a:p>
            <a:r>
              <a:rPr lang="en-US" altLang="zh-CN" b="0" dirty="0">
                <a:latin typeface="+mj-ea"/>
                <a:ea typeface="+mj-ea"/>
              </a:rPr>
              <a:t>2. look for write buffer, if hit, read data from buffer;</a:t>
            </a:r>
            <a:endParaRPr lang="en-US" altLang="zh-CN" b="0" dirty="0">
              <a:latin typeface="+mj-ea"/>
              <a:ea typeface="+mj-ea"/>
            </a:endParaRPr>
          </a:p>
          <a:p>
            <a:r>
              <a:rPr lang="en-US" altLang="zh-CN" b="0" dirty="0">
                <a:latin typeface="+mj-ea"/>
                <a:ea typeface="+mj-ea"/>
              </a:rPr>
              <a:t>3. if not hit, construct bio to read data from device;</a:t>
            </a:r>
            <a:endParaRPr lang="en-US" altLang="zh-CN" b="0" dirty="0">
              <a:latin typeface="+mj-ea"/>
              <a:ea typeface="+mj-ea"/>
            </a:endParaRPr>
          </a:p>
          <a:p>
            <a:r>
              <a:rPr lang="en-US" altLang="zh-CN" b="0" dirty="0">
                <a:latin typeface="+mj-ea"/>
                <a:ea typeface="+mj-ea"/>
              </a:rPr>
              <a:t>4. if partially hit, construct bio for miss hit part to read them from device. Then, combine this part data with the hit part data read from buffer.</a:t>
            </a:r>
            <a:endParaRPr lang="en-US" altLang="zh-CN" b="0" dirty="0">
              <a:latin typeface="+mj-ea"/>
              <a:ea typeface="+mj-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498476" y="397831"/>
            <a:ext cx="8115302"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algn="l" defTabSz="513715" rtl="0" eaLnBrk="1" latinLnBrk="0" hangingPunct="1">
              <a:lnSpc>
                <a:spcPct val="90000"/>
              </a:lnSpc>
              <a:spcBef>
                <a:spcPct val="0"/>
              </a:spcBef>
              <a:buNone/>
              <a:defRPr sz="2400" b="1" i="0" kern="1200" baseline="0">
                <a:solidFill>
                  <a:schemeClr val="accent1"/>
                </a:solidFill>
                <a:effectLst/>
                <a:latin typeface="+mj-ea"/>
                <a:ea typeface="+mj-ea"/>
                <a:cs typeface="+mj-cs"/>
              </a:defRPr>
            </a:lvl1pPr>
          </a:lstStyle>
          <a:p>
            <a:r>
              <a:rPr lang="en-US" altLang="zh-CN" dirty="0" smtClean="0"/>
              <a:t> </a:t>
            </a:r>
            <a:r>
              <a:rPr lang="en-US" dirty="0" smtClean="0"/>
              <a:t>pblk - Write</a:t>
            </a:r>
            <a:endParaRPr lang="en-US" dirty="0"/>
          </a:p>
        </p:txBody>
      </p:sp>
      <p:sp>
        <p:nvSpPr>
          <p:cNvPr id="5" name="内容占位符 2"/>
          <p:cNvSpPr>
            <a:spLocks noGrp="1"/>
          </p:cNvSpPr>
          <p:nvPr/>
        </p:nvSpPr>
        <p:spPr>
          <a:xfrm>
            <a:off x="498475" y="1021715"/>
            <a:ext cx="8115300" cy="5372100"/>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r>
              <a:rPr lang="en-US" altLang="zh-CN">
                <a:solidFill>
                  <a:srgbClr val="00B050"/>
                </a:solidFill>
                <a:latin typeface="+mj-ea"/>
                <a:ea typeface="+mj-ea"/>
                <a:sym typeface="+mn-ea"/>
              </a:rPr>
              <a:t>code: drivers/lightnvm/pblk-write.c</a:t>
            </a:r>
            <a:endParaRPr lang="en-US" altLang="zh-CN" b="0">
              <a:latin typeface="+mj-ea"/>
              <a:ea typeface="+mj-ea"/>
              <a:sym typeface="+mn-ea"/>
            </a:endParaRPr>
          </a:p>
          <a:p>
            <a:r>
              <a:rPr lang="en-US" altLang="zh-CN" b="0" dirty="0">
                <a:latin typeface="+mj-ea"/>
                <a:ea typeface="+mj-ea"/>
              </a:rPr>
              <a:t>1. write data to write buffer:</a:t>
            </a:r>
            <a:endParaRPr lang="en-US" altLang="zh-CN" b="0" dirty="0">
              <a:latin typeface="+mj-ea"/>
              <a:ea typeface="+mj-ea"/>
            </a:endParaRPr>
          </a:p>
          <a:p>
            <a:pPr marL="0" indent="0">
              <a:buNone/>
            </a:pPr>
            <a:r>
              <a:rPr lang="en-US" altLang="zh-CN" b="0" dirty="0">
                <a:latin typeface="+mj-ea"/>
                <a:ea typeface="+mj-ea"/>
              </a:rPr>
              <a:t>       1.1 judge whether there are enough space in write buffer;</a:t>
            </a:r>
            <a:endParaRPr lang="en-US" altLang="zh-CN" b="0" dirty="0">
              <a:latin typeface="+mj-ea"/>
              <a:ea typeface="+mj-ea"/>
            </a:endParaRPr>
          </a:p>
          <a:p>
            <a:pPr marL="0" indent="0">
              <a:buNone/>
            </a:pPr>
            <a:r>
              <a:rPr lang="en-US" altLang="zh-CN" b="0" dirty="0">
                <a:latin typeface="+mj-ea"/>
                <a:ea typeface="+mj-ea"/>
              </a:rPr>
              <a:t>       1.2 if not, trigger write thread to write back;</a:t>
            </a:r>
            <a:endParaRPr lang="en-US" altLang="zh-CN" b="0" dirty="0">
              <a:latin typeface="+mj-ea"/>
              <a:ea typeface="+mj-ea"/>
            </a:endParaRPr>
          </a:p>
          <a:p>
            <a:pPr marL="0" indent="0">
              <a:buNone/>
            </a:pPr>
            <a:r>
              <a:rPr lang="en-US" altLang="zh-CN" b="0" dirty="0">
                <a:latin typeface="+mj-ea"/>
                <a:ea typeface="+mj-ea"/>
              </a:rPr>
              <a:t>       1.3 write data to buffer and update L2P table;  </a:t>
            </a:r>
            <a:endParaRPr lang="en-US" altLang="zh-CN" b="0" dirty="0">
              <a:latin typeface="+mj-ea"/>
              <a:ea typeface="+mj-ea"/>
            </a:endParaRPr>
          </a:p>
          <a:p>
            <a:r>
              <a:rPr lang="en-US" altLang="zh-CN" b="0" dirty="0">
                <a:latin typeface="+mj-ea"/>
                <a:ea typeface="+mj-ea"/>
              </a:rPr>
              <a:t>2. judge whrther need to trigger write thread to write data from buffer to device (timer trigger/the number of entries needed to be write back is reach the threshold);</a:t>
            </a:r>
            <a:endParaRPr lang="en-US" altLang="zh-CN" b="0" dirty="0">
              <a:latin typeface="+mj-ea"/>
              <a:ea typeface="+mj-ea"/>
            </a:endParaRPr>
          </a:p>
          <a:p>
            <a:r>
              <a:rPr lang="en-US" altLang="zh-CN" b="0" dirty="0">
                <a:latin typeface="+mj-ea"/>
                <a:ea typeface="+mj-ea"/>
              </a:rPr>
              <a:t>3. if trigger write thread, write data from buffer to device:</a:t>
            </a:r>
            <a:endParaRPr lang="en-US" altLang="zh-CN" b="0" dirty="0">
              <a:latin typeface="+mj-ea"/>
              <a:ea typeface="+mj-ea"/>
            </a:endParaRPr>
          </a:p>
          <a:p>
            <a:pPr marL="0" indent="0">
              <a:buNone/>
            </a:pPr>
            <a:r>
              <a:rPr lang="en-US" altLang="zh-CN" b="0" dirty="0">
                <a:latin typeface="+mj-ea"/>
                <a:ea typeface="+mj-ea"/>
              </a:rPr>
              <a:t>       3.1 caculate the number of entries (buffer unit) needed to be write back;</a:t>
            </a:r>
            <a:endParaRPr lang="en-US" altLang="zh-CN" b="0" dirty="0">
              <a:latin typeface="+mj-ea"/>
              <a:ea typeface="+mj-ea"/>
            </a:endParaRPr>
          </a:p>
          <a:p>
            <a:pPr marL="0" indent="0">
              <a:buNone/>
            </a:pPr>
            <a:r>
              <a:rPr lang="en-US" altLang="zh-CN" b="0" dirty="0">
                <a:latin typeface="+mj-ea"/>
                <a:ea typeface="+mj-ea"/>
              </a:rPr>
              <a:t>       3.2 construct bio with these entries;</a:t>
            </a:r>
            <a:endParaRPr lang="en-US" altLang="zh-CN" b="0" dirty="0">
              <a:latin typeface="+mj-ea"/>
              <a:ea typeface="+mj-ea"/>
            </a:endParaRPr>
          </a:p>
          <a:p>
            <a:pPr marL="0" indent="0">
              <a:buNone/>
            </a:pPr>
            <a:r>
              <a:rPr lang="en-US" altLang="zh-CN" b="0" dirty="0">
                <a:latin typeface="+mj-ea"/>
                <a:ea typeface="+mj-ea"/>
              </a:rPr>
              <a:t>       3.3 set up write request.</a:t>
            </a:r>
            <a:endParaRPr lang="en-US" altLang="zh-CN" b="0" dirty="0">
              <a:latin typeface="+mj-ea"/>
              <a:ea typeface="+mj-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498476" y="397831"/>
            <a:ext cx="8115302"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algn="l" defTabSz="513715" rtl="0" eaLnBrk="1" latinLnBrk="0" hangingPunct="1">
              <a:lnSpc>
                <a:spcPct val="90000"/>
              </a:lnSpc>
              <a:spcBef>
                <a:spcPct val="0"/>
              </a:spcBef>
              <a:buNone/>
              <a:defRPr sz="2400" b="1" i="0" kern="1200" baseline="0">
                <a:solidFill>
                  <a:schemeClr val="accent1"/>
                </a:solidFill>
                <a:effectLst/>
                <a:latin typeface="+mj-ea"/>
                <a:ea typeface="+mj-ea"/>
                <a:cs typeface="+mj-cs"/>
              </a:defRPr>
            </a:lvl1pPr>
          </a:lstStyle>
          <a:p>
            <a:r>
              <a:rPr lang="en-US" altLang="zh-CN" dirty="0" smtClean="0"/>
              <a:t> </a:t>
            </a:r>
            <a:r>
              <a:rPr lang="en-US" dirty="0" smtClean="0"/>
              <a:t>pblk - GC</a:t>
            </a:r>
            <a:endParaRPr lang="en-US" dirty="0"/>
          </a:p>
        </p:txBody>
      </p:sp>
      <p:sp>
        <p:nvSpPr>
          <p:cNvPr id="5" name="内容占位符 2"/>
          <p:cNvSpPr>
            <a:spLocks noGrp="1"/>
          </p:cNvSpPr>
          <p:nvPr/>
        </p:nvSpPr>
        <p:spPr>
          <a:xfrm>
            <a:off x="498475" y="1021715"/>
            <a:ext cx="8115300" cy="5372100"/>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r>
              <a:rPr lang="en-US" altLang="zh-CN">
                <a:solidFill>
                  <a:srgbClr val="00B050"/>
                </a:solidFill>
                <a:latin typeface="+mj-ea"/>
                <a:ea typeface="+mj-ea"/>
                <a:sym typeface="+mn-ea"/>
              </a:rPr>
              <a:t>code: drivers/lightnvm/pblk-gc.c</a:t>
            </a:r>
            <a:endParaRPr lang="en-US" altLang="zh-CN">
              <a:solidFill>
                <a:srgbClr val="00B050"/>
              </a:solidFill>
              <a:latin typeface="+mj-ea"/>
              <a:ea typeface="+mj-ea"/>
              <a:sym typeface="+mn-ea"/>
            </a:endParaRPr>
          </a:p>
          <a:p>
            <a:pPr algn="just"/>
            <a:r>
              <a:rPr lang="en-US" altLang="zh-CN" b="0">
                <a:latin typeface="+mj-ea"/>
                <a:ea typeface="+mj-ea"/>
                <a:sym typeface="+mn-ea"/>
              </a:rPr>
              <a:t>triggering conditions: timer trigger/write thread trigger gc actively</a:t>
            </a:r>
            <a:endParaRPr lang="en-US" altLang="zh-CN" b="0">
              <a:latin typeface="+mj-ea"/>
              <a:ea typeface="+mj-ea"/>
              <a:sym typeface="+mn-ea"/>
            </a:endParaRPr>
          </a:p>
          <a:p>
            <a:pPr algn="just"/>
            <a:r>
              <a:rPr lang="en-US" altLang="zh-CN" b="0">
                <a:latin typeface="+mj-ea"/>
                <a:ea typeface="+mj-ea"/>
                <a:sym typeface="+mn-ea"/>
              </a:rPr>
              <a:t>GC unit: line (chunks with the same offset)</a:t>
            </a:r>
            <a:endParaRPr lang="en-US" altLang="zh-CN" b="0">
              <a:latin typeface="+mj-ea"/>
              <a:ea typeface="+mj-ea"/>
              <a:sym typeface="+mn-ea"/>
            </a:endParaRPr>
          </a:p>
          <a:p>
            <a:pPr algn="just"/>
            <a:r>
              <a:rPr lang="en-US" altLang="zh-CN" b="0">
                <a:latin typeface="+mj-ea"/>
                <a:ea typeface="+mj-ea"/>
                <a:sym typeface="+mn-ea"/>
              </a:rPr>
              <a:t>gc full list: only full lines can be added into gc full list</a:t>
            </a:r>
            <a:endParaRPr lang="en-US" altLang="zh-CN" b="0">
              <a:latin typeface="+mj-ea"/>
              <a:ea typeface="+mj-ea"/>
              <a:sym typeface="+mn-ea"/>
            </a:endParaRPr>
          </a:p>
          <a:p>
            <a:pPr algn="just"/>
            <a:r>
              <a:rPr lang="en-US" altLang="zh-CN" b="0">
                <a:latin typeface="+mj-ea"/>
                <a:ea typeface="+mj-ea"/>
                <a:sym typeface="+mn-ea"/>
              </a:rPr>
              <a:t>GC stop condition: the number of free chunks reach the threshold</a:t>
            </a:r>
            <a:endParaRPr lang="en-US" altLang="zh-CN" b="0">
              <a:latin typeface="+mj-ea"/>
              <a:ea typeface="+mj-ea"/>
              <a:sym typeface="+mn-ea"/>
            </a:endParaRPr>
          </a:p>
          <a:p>
            <a:r>
              <a:rPr lang="en-US" altLang="zh-CN" b="0" dirty="0">
                <a:latin typeface="+mj-ea"/>
                <a:ea typeface="+mj-ea"/>
              </a:rPr>
              <a:t>1. if trigger gc, read vaild data from line and write data to write buffer;</a:t>
            </a:r>
            <a:endParaRPr lang="en-US" altLang="zh-CN" b="0" dirty="0">
              <a:latin typeface="+mj-ea"/>
              <a:ea typeface="+mj-ea"/>
            </a:endParaRPr>
          </a:p>
          <a:p>
            <a:r>
              <a:rPr lang="en-US" altLang="zh-CN" b="0" dirty="0">
                <a:latin typeface="+mj-ea"/>
                <a:ea typeface="+mj-ea"/>
              </a:rPr>
              <a:t>2. the erase operation is executed with write thread.</a:t>
            </a:r>
            <a:endParaRPr lang="en-US" altLang="zh-CN" b="0" dirty="0">
              <a:latin typeface="+mj-ea"/>
              <a:ea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046" y="380686"/>
            <a:ext cx="8115302" cy="641842"/>
          </a:xfrm>
        </p:spPr>
        <p:txBody>
          <a:bodyPr>
            <a:normAutofit fontScale="90000"/>
          </a:bodyPr>
          <a:lstStyle/>
          <a:p>
            <a:pPr fontAlgn="auto">
              <a:lnSpc>
                <a:spcPts val="3000"/>
              </a:lnSpc>
            </a:pPr>
            <a:r>
              <a:rPr lang="en-US" altLang="zh-CN" dirty="0" smtClean="0"/>
              <a:t>NAND Chip Density Continues to Grow</a:t>
            </a:r>
            <a:br>
              <a:rPr lang="en-US" altLang="zh-CN" dirty="0" smtClean="0"/>
            </a:br>
            <a:r>
              <a:rPr lang="en-US" altLang="zh-CN" sz="1555" b="0" dirty="0" smtClean="0"/>
              <a:t>While Cost/GB decreases</a:t>
            </a:r>
            <a:endParaRPr lang="en-US" altLang="zh-CN" sz="1555" b="0" dirty="0" smtClean="0">
              <a:sym typeface="+mn-ea"/>
            </a:endParaRPr>
          </a:p>
        </p:txBody>
      </p:sp>
      <p:pic>
        <p:nvPicPr>
          <p:cNvPr id="7" name="内容占位符 6" descr="1"/>
          <p:cNvPicPr>
            <a:picLocks noChangeAspect="1"/>
          </p:cNvPicPr>
          <p:nvPr>
            <p:ph idx="1"/>
          </p:nvPr>
        </p:nvPicPr>
        <p:blipFill>
          <a:blip r:embed="rId1"/>
          <a:srcRect r="53326"/>
          <a:stretch>
            <a:fillRect/>
          </a:stretch>
        </p:blipFill>
        <p:spPr>
          <a:xfrm>
            <a:off x="891540" y="1786890"/>
            <a:ext cx="3787775" cy="2824480"/>
          </a:xfrm>
          <a:prstGeom prst="rect">
            <a:avLst/>
          </a:prstGeom>
        </p:spPr>
      </p:pic>
      <p:sp>
        <p:nvSpPr>
          <p:cNvPr id="8" name="内容占位符 2"/>
          <p:cNvSpPr>
            <a:spLocks noGrp="1"/>
          </p:cNvSpPr>
          <p:nvPr/>
        </p:nvSpPr>
        <p:spPr>
          <a:xfrm>
            <a:off x="5262880" y="1720215"/>
            <a:ext cx="3340100" cy="2262505"/>
          </a:xfrm>
          <a:prstGeom prst="rect">
            <a:avLst/>
          </a:prstGeom>
        </p:spPr>
        <p:txBody>
          <a:bodyPr vert="horz" lIns="91440" tIns="45720" rIns="91440" bIns="45720" rtlCol="0">
            <a:normAutofit fontScale="90000"/>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dirty="0">
                <a:latin typeface="+mj-ea"/>
                <a:ea typeface="+mj-ea"/>
              </a:rPr>
              <a:t>more bits inside one cell</a:t>
            </a:r>
            <a:endParaRPr lang="en-US" altLang="zh-CN" sz="1600" dirty="0">
              <a:latin typeface="+mj-ea"/>
              <a:ea typeface="+mj-ea"/>
            </a:endParaRPr>
          </a:p>
          <a:p>
            <a:r>
              <a:rPr lang="en-US" altLang="zh-CN" sz="1600" dirty="0">
                <a:latin typeface="+mj-ea"/>
                <a:ea typeface="+mj-ea"/>
              </a:rPr>
              <a:t>more layers</a:t>
            </a:r>
            <a:endParaRPr lang="en-US" altLang="zh-CN" sz="1600" dirty="0">
              <a:latin typeface="+mj-ea"/>
              <a:ea typeface="+mj-ea"/>
            </a:endParaRPr>
          </a:p>
          <a:p>
            <a:r>
              <a:rPr lang="en-US" altLang="zh-CN" sz="1600" dirty="0">
                <a:latin typeface="+mj-ea"/>
                <a:ea typeface="+mj-ea"/>
              </a:rPr>
              <a:t>lower R/W speed</a:t>
            </a:r>
            <a:endParaRPr lang="en-US" altLang="zh-CN" sz="1600" dirty="0">
              <a:latin typeface="+mj-ea"/>
              <a:ea typeface="+mj-ea"/>
            </a:endParaRPr>
          </a:p>
          <a:p>
            <a:r>
              <a:rPr lang="en-US" altLang="zh-CN" sz="1600" dirty="0">
                <a:latin typeface="+mj-ea"/>
                <a:ea typeface="+mj-ea"/>
              </a:rPr>
              <a:t>shorter SSD lifespan</a:t>
            </a:r>
            <a:endParaRPr lang="en-US" altLang="zh-CN" sz="1600" dirty="0">
              <a:latin typeface="+mj-ea"/>
              <a:ea typeface="+mj-ea"/>
            </a:endParaRPr>
          </a:p>
          <a:p>
            <a:r>
              <a:rPr lang="en-US" altLang="zh-CN" sz="1600" dirty="0">
                <a:latin typeface="+mj-ea"/>
                <a:ea typeface="+mj-ea"/>
              </a:rPr>
              <a:t>more need for FTL optimization</a:t>
            </a:r>
            <a:r>
              <a:rPr lang="en-US" altLang="zh-CN" sz="1600" b="0" dirty="0">
                <a:latin typeface="+mj-ea"/>
                <a:ea typeface="+mj-ea"/>
              </a:rPr>
              <a:t>  </a:t>
            </a:r>
            <a:endParaRPr lang="en-US" altLang="zh-CN" sz="1600" b="0" dirty="0">
              <a:latin typeface="+mj-ea"/>
              <a:ea typeface="+mj-ea"/>
            </a:endParaRPr>
          </a:p>
        </p:txBody>
      </p:sp>
      <p:pic>
        <p:nvPicPr>
          <p:cNvPr id="9" name="图片 8" descr="1"/>
          <p:cNvPicPr>
            <a:picLocks noChangeAspect="1"/>
          </p:cNvPicPr>
          <p:nvPr/>
        </p:nvPicPr>
        <p:blipFill>
          <a:blip r:embed="rId1"/>
          <a:srcRect l="47992" b="79449"/>
          <a:stretch>
            <a:fillRect/>
          </a:stretch>
        </p:blipFill>
        <p:spPr>
          <a:xfrm>
            <a:off x="891540" y="1271270"/>
            <a:ext cx="3787775" cy="520700"/>
          </a:xfrm>
          <a:prstGeom prst="rect">
            <a:avLst/>
          </a:prstGeom>
        </p:spPr>
      </p:pic>
      <p:pic>
        <p:nvPicPr>
          <p:cNvPr id="10" name="图片 9" descr="1"/>
          <p:cNvPicPr>
            <a:picLocks noChangeAspect="1"/>
          </p:cNvPicPr>
          <p:nvPr/>
        </p:nvPicPr>
        <p:blipFill>
          <a:blip r:embed="rId1"/>
          <a:srcRect l="47393" t="42681"/>
          <a:stretch>
            <a:fillRect/>
          </a:stretch>
        </p:blipFill>
        <p:spPr>
          <a:xfrm>
            <a:off x="891540" y="4859655"/>
            <a:ext cx="3812540" cy="1445895"/>
          </a:xfrm>
          <a:prstGeom prst="rect">
            <a:avLst/>
          </a:prstGeom>
        </p:spPr>
      </p:pic>
      <p:sp>
        <p:nvSpPr>
          <p:cNvPr id="11" name="内容占位符 2"/>
          <p:cNvSpPr>
            <a:spLocks noGrp="1"/>
          </p:cNvSpPr>
          <p:nvPr/>
        </p:nvSpPr>
        <p:spPr>
          <a:xfrm>
            <a:off x="5355590" y="4714875"/>
            <a:ext cx="2940050" cy="1736090"/>
          </a:xfrm>
          <a:prstGeom prst="rect">
            <a:avLst/>
          </a:prstGeom>
        </p:spPr>
        <p:txBody>
          <a:bodyPr vert="horz" lIns="91440" tIns="45720" rIns="91440" bIns="45720" rtlCol="0">
            <a:normAutofit lnSpcReduction="20000"/>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dirty="0">
                <a:latin typeface="+mj-ea"/>
                <a:ea typeface="+mj-ea"/>
              </a:rPr>
              <a:t>multiple workloads</a:t>
            </a:r>
            <a:endParaRPr lang="en-US" altLang="zh-CN" sz="1600" dirty="0">
              <a:latin typeface="+mj-ea"/>
              <a:ea typeface="+mj-ea"/>
            </a:endParaRPr>
          </a:p>
          <a:p>
            <a:r>
              <a:rPr lang="en-US" altLang="zh-CN" sz="1600" dirty="0">
                <a:latin typeface="+mj-ea"/>
                <a:ea typeface="+mj-ea"/>
              </a:rPr>
              <a:t>cannot guarantee IO</a:t>
            </a:r>
            <a:endParaRPr lang="en-US" altLang="zh-CN" sz="1600" dirty="0">
              <a:latin typeface="+mj-ea"/>
              <a:ea typeface="+mj-ea"/>
            </a:endParaRPr>
          </a:p>
          <a:p>
            <a:pPr marL="0" indent="0">
              <a:buNone/>
            </a:pPr>
            <a:r>
              <a:rPr lang="en-US" altLang="zh-CN" sz="1600" dirty="0">
                <a:latin typeface="+mj-ea"/>
                <a:ea typeface="+mj-ea"/>
              </a:rPr>
              <a:t>     isolation </a:t>
            </a:r>
            <a:r>
              <a:rPr lang="en-US" altLang="zh-CN" sz="1600" b="0" dirty="0">
                <a:latin typeface="+mj-ea"/>
                <a:ea typeface="+mj-ea"/>
              </a:rPr>
              <a:t> </a:t>
            </a:r>
            <a:endParaRPr lang="en-US" altLang="zh-CN" sz="1600" b="0" dirty="0">
              <a:latin typeface="+mj-ea"/>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046" y="380686"/>
            <a:ext cx="8115302" cy="641842"/>
          </a:xfrm>
        </p:spPr>
        <p:txBody>
          <a:bodyPr>
            <a:normAutofit fontScale="90000"/>
          </a:bodyPr>
          <a:lstStyle/>
          <a:p>
            <a:pPr fontAlgn="auto">
              <a:lnSpc>
                <a:spcPts val="3000"/>
              </a:lnSpc>
            </a:pPr>
            <a:r>
              <a:rPr lang="en-US" altLang="zh-CN" dirty="0" smtClean="0"/>
              <a:t>Ubiquitous Workloads</a:t>
            </a:r>
            <a:br>
              <a:rPr lang="en-US" altLang="zh-CN" dirty="0" smtClean="0"/>
            </a:br>
            <a:r>
              <a:rPr lang="en-US" altLang="zh-CN" sz="1555" b="0" dirty="0" smtClean="0"/>
              <a:t>Efficiency of the Cloud requires many different workloads of a single SSD</a:t>
            </a:r>
            <a:endParaRPr lang="en-US" altLang="zh-CN" sz="1555" b="0" dirty="0" smtClean="0"/>
          </a:p>
        </p:txBody>
      </p:sp>
      <p:pic>
        <p:nvPicPr>
          <p:cNvPr id="5" name="内容占位符 4" descr="2"/>
          <p:cNvPicPr>
            <a:picLocks noChangeAspect="1"/>
          </p:cNvPicPr>
          <p:nvPr>
            <p:ph idx="1"/>
          </p:nvPr>
        </p:nvPicPr>
        <p:blipFill>
          <a:blip r:embed="rId1"/>
          <a:stretch>
            <a:fillRect/>
          </a:stretch>
        </p:blipFill>
        <p:spPr>
          <a:xfrm>
            <a:off x="495300" y="1426845"/>
            <a:ext cx="8115300" cy="3725545"/>
          </a:xfrm>
          <a:prstGeom prst="rect">
            <a:avLst/>
          </a:prstGeom>
        </p:spPr>
      </p:pic>
      <p:sp>
        <p:nvSpPr>
          <p:cNvPr id="6" name="内容占位符 2"/>
          <p:cNvSpPr>
            <a:spLocks noGrp="1"/>
          </p:cNvSpPr>
          <p:nvPr/>
        </p:nvSpPr>
        <p:spPr>
          <a:xfrm>
            <a:off x="495300" y="5038725"/>
            <a:ext cx="8115935" cy="1503045"/>
          </a:xfrm>
          <a:prstGeom prst="rect">
            <a:avLst/>
          </a:prstGeom>
        </p:spPr>
        <p:txBody>
          <a:bodyPr vert="horz" lIns="91440" tIns="45720" rIns="91440" bIns="45720" rtlCol="0">
            <a:normAutofit fontScale="90000"/>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dirty="0">
                <a:latin typeface="+mj-ea"/>
                <a:ea typeface="+mj-ea"/>
              </a:rPr>
              <a:t>nowaday general SSD's FTL cannot be suitable for different kinds of workloads</a:t>
            </a:r>
            <a:endParaRPr lang="en-US" altLang="zh-CN" sz="1600" dirty="0">
              <a:latin typeface="+mj-ea"/>
              <a:ea typeface="+mj-ea"/>
            </a:endParaRPr>
          </a:p>
          <a:p>
            <a:r>
              <a:rPr lang="en-US" altLang="zh-CN" sz="1600" dirty="0">
                <a:latin typeface="+mj-ea"/>
                <a:ea typeface="+mj-ea"/>
              </a:rPr>
              <a:t>Unable to realize </a:t>
            </a:r>
            <a:r>
              <a:rPr lang="en-US" altLang="zh-CN" sz="1600">
                <a:latin typeface="+mj-ea"/>
                <a:ea typeface="+mj-ea"/>
                <a:sym typeface="+mn-ea"/>
              </a:rPr>
              <a:t>SSD's</a:t>
            </a:r>
            <a:r>
              <a:rPr lang="en-US" altLang="zh-CN" sz="1600" dirty="0">
                <a:latin typeface="+mj-ea"/>
                <a:ea typeface="+mj-ea"/>
              </a:rPr>
              <a:t> full potential</a:t>
            </a:r>
            <a:endParaRPr lang="en-US" altLang="zh-CN" sz="1600" dirty="0">
              <a:latin typeface="+mj-ea"/>
              <a:ea typeface="+mj-ea"/>
            </a:endParaRPr>
          </a:p>
          <a:p>
            <a:r>
              <a:rPr lang="en-US" altLang="zh-CN" sz="1600" dirty="0">
                <a:latin typeface="+mj-ea"/>
                <a:ea typeface="+mj-ea"/>
              </a:rPr>
              <a:t>nowaday general SSD's FTL is decided by firmware, lose flexibility </a:t>
            </a:r>
            <a:r>
              <a:rPr lang="en-US" altLang="zh-CN" sz="1600" b="0" dirty="0">
                <a:latin typeface="+mj-ea"/>
                <a:ea typeface="+mj-ea"/>
              </a:rPr>
              <a:t>  </a:t>
            </a:r>
            <a:endParaRPr lang="en-US" altLang="zh-CN" sz="1600" b="0" dirty="0">
              <a:latin typeface="+mj-ea"/>
              <a:ea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072765" y="2713355"/>
            <a:ext cx="3414395" cy="878205"/>
          </a:xfrm>
          <a:solidFill>
            <a:srgbClr val="097FC8"/>
          </a:solidFill>
          <a:ln>
            <a:solidFill>
              <a:srgbClr val="097FC8"/>
            </a:solidFill>
          </a:ln>
        </p:spPr>
        <p:txBody>
          <a:bodyPr>
            <a:noAutofit/>
          </a:bodyPr>
          <a:lstStyle/>
          <a:p>
            <a:r>
              <a:rPr lang="en-US" altLang="zh-CN" sz="2400" dirty="0" smtClean="0">
                <a:solidFill>
                  <a:schemeClr val="bg1"/>
                </a:solidFill>
                <a:latin typeface="+mj-ea"/>
                <a:ea typeface="+mj-ea"/>
              </a:rPr>
              <a:t>Traditional SSD</a:t>
            </a:r>
            <a:endParaRPr lang="en-US" altLang="zh-CN" sz="2400" dirty="0">
              <a:solidFill>
                <a:schemeClr val="bg1"/>
              </a:solidFill>
              <a:latin typeface="+mj-ea"/>
              <a:ea typeface="+mj-ea"/>
            </a:endParaRPr>
          </a:p>
        </p:txBody>
      </p:sp>
      <p:sp>
        <p:nvSpPr>
          <p:cNvPr id="7" name="菱形 6"/>
          <p:cNvSpPr/>
          <p:nvPr/>
        </p:nvSpPr>
        <p:spPr>
          <a:xfrm>
            <a:off x="2054762" y="2631056"/>
            <a:ext cx="1017917" cy="1017917"/>
          </a:xfrm>
          <a:prstGeom prst="diamond">
            <a:avLst/>
          </a:prstGeom>
          <a:solidFill>
            <a:srgbClr val="097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latin typeface="+mj-ea"/>
                <a:ea typeface="+mj-ea"/>
              </a:rPr>
              <a:t>1.2</a:t>
            </a:r>
            <a:endParaRPr lang="en-US" altLang="zh-CN" sz="1800" dirty="0">
              <a:solidFill>
                <a:schemeClr val="bg1"/>
              </a:solidFill>
              <a:latin typeface="+mj-ea"/>
              <a:ea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380686"/>
            <a:ext cx="8115302" cy="641842"/>
          </a:xfrm>
        </p:spPr>
        <p:txBody>
          <a:bodyPr>
            <a:normAutofit/>
          </a:bodyPr>
          <a:lstStyle/>
          <a:p>
            <a:pPr fontAlgn="auto">
              <a:lnSpc>
                <a:spcPts val="3000"/>
              </a:lnSpc>
            </a:pPr>
            <a:r>
              <a:rPr lang="en-US" altLang="zh-CN" dirty="0" smtClean="0"/>
              <a:t>Solid State Drive Internals</a:t>
            </a:r>
            <a:endParaRPr lang="en-US" altLang="zh-CN" dirty="0" smtClean="0"/>
          </a:p>
        </p:txBody>
      </p:sp>
      <p:sp>
        <p:nvSpPr>
          <p:cNvPr id="3" name="内容占位符 2"/>
          <p:cNvSpPr>
            <a:spLocks noGrp="1"/>
          </p:cNvSpPr>
          <p:nvPr>
            <p:ph idx="1"/>
          </p:nvPr>
        </p:nvSpPr>
        <p:spPr>
          <a:xfrm>
            <a:off x="478790" y="5249545"/>
            <a:ext cx="8199120" cy="1184910"/>
          </a:xfrm>
        </p:spPr>
        <p:txBody>
          <a:bodyPr>
            <a:normAutofit/>
          </a:bodyPr>
          <a:lstStyle/>
          <a:p>
            <a:pPr marL="0" indent="0">
              <a:buNone/>
            </a:pPr>
            <a:endParaRPr lang="en-US" altLang="zh-CN" sz="1600" b="0" dirty="0" smtClean="0">
              <a:latin typeface="+mj-ea"/>
              <a:ea typeface="+mj-ea"/>
            </a:endParaRPr>
          </a:p>
          <a:p>
            <a:r>
              <a:rPr lang="en-US" altLang="zh-CN" sz="1600" dirty="0">
                <a:latin typeface="+mj-ea"/>
                <a:ea typeface="+mj-ea"/>
              </a:rPr>
              <a:t>FTL inside 'blackbox' causes unpredictable IO latency </a:t>
            </a:r>
            <a:endParaRPr lang="en-US" altLang="zh-CN" sz="1600" dirty="0">
              <a:latin typeface="+mj-ea"/>
              <a:ea typeface="+mj-ea"/>
            </a:endParaRPr>
          </a:p>
          <a:p>
            <a:pPr marL="0" indent="0">
              <a:buNone/>
            </a:pPr>
            <a:r>
              <a:rPr lang="en-US" altLang="zh-CN" sz="1600" dirty="0">
                <a:latin typeface="+mj-ea"/>
                <a:ea typeface="+mj-ea"/>
              </a:rPr>
              <a:t>    (conflict between foreground user IO and background GC IO)</a:t>
            </a:r>
            <a:r>
              <a:rPr lang="en-US" altLang="zh-CN" sz="1600" b="0" dirty="0">
                <a:latin typeface="+mj-ea"/>
                <a:ea typeface="+mj-ea"/>
              </a:rPr>
              <a:t> </a:t>
            </a:r>
            <a:endParaRPr lang="en-US" altLang="zh-CN" sz="1600" b="0" dirty="0">
              <a:latin typeface="+mj-ea"/>
              <a:ea typeface="+mj-ea"/>
            </a:endParaRPr>
          </a:p>
        </p:txBody>
      </p:sp>
      <p:pic>
        <p:nvPicPr>
          <p:cNvPr id="4" name="图片 3" descr="3"/>
          <p:cNvPicPr>
            <a:picLocks noChangeAspect="1"/>
          </p:cNvPicPr>
          <p:nvPr/>
        </p:nvPicPr>
        <p:blipFill>
          <a:blip r:embed="rId1"/>
          <a:stretch>
            <a:fillRect/>
          </a:stretch>
        </p:blipFill>
        <p:spPr>
          <a:xfrm>
            <a:off x="465455" y="1089025"/>
            <a:ext cx="8212455" cy="43510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046" y="380686"/>
            <a:ext cx="8115302" cy="641842"/>
          </a:xfrm>
        </p:spPr>
        <p:txBody>
          <a:bodyPr>
            <a:normAutofit fontScale="90000"/>
          </a:bodyPr>
          <a:lstStyle/>
          <a:p>
            <a:pPr fontAlgn="auto">
              <a:lnSpc>
                <a:spcPts val="3000"/>
              </a:lnSpc>
            </a:pPr>
            <a:r>
              <a:rPr lang="en-US" altLang="zh-CN" dirty="0" smtClean="0"/>
              <a:t>Single-User Workloads</a:t>
            </a:r>
            <a:br>
              <a:rPr lang="en-US" altLang="zh-CN" dirty="0" smtClean="0"/>
            </a:br>
            <a:r>
              <a:rPr lang="en-US" altLang="zh-CN" sz="1555" dirty="0" smtClean="0"/>
              <a:t>Indirection</a:t>
            </a:r>
            <a:r>
              <a:rPr lang="en-US" altLang="zh-CN" sz="1555" b="0" dirty="0" smtClean="0"/>
              <a:t> and </a:t>
            </a:r>
            <a:r>
              <a:rPr lang="en-US" altLang="zh-CN" sz="1555" dirty="0" smtClean="0"/>
              <a:t>Indirect Writes</a:t>
            </a:r>
            <a:r>
              <a:rPr lang="en-US" altLang="zh-CN" sz="1555" b="0" dirty="0" smtClean="0"/>
              <a:t> causes outliers</a:t>
            </a:r>
            <a:endParaRPr lang="en-US" altLang="zh-CN" sz="1555" b="0" dirty="0" smtClean="0"/>
          </a:p>
        </p:txBody>
      </p:sp>
      <p:sp>
        <p:nvSpPr>
          <p:cNvPr id="6" name="内容占位符 2"/>
          <p:cNvSpPr>
            <a:spLocks noGrp="1"/>
          </p:cNvSpPr>
          <p:nvPr/>
        </p:nvSpPr>
        <p:spPr>
          <a:xfrm>
            <a:off x="1238250" y="4759960"/>
            <a:ext cx="2839720" cy="1503045"/>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dirty="0">
                <a:latin typeface="+mj-ea"/>
                <a:ea typeface="+mj-ea"/>
              </a:rPr>
              <a:t>further causes the SSD </a:t>
            </a:r>
            <a:endParaRPr lang="en-US" altLang="zh-CN" sz="1600" dirty="0">
              <a:latin typeface="+mj-ea"/>
              <a:ea typeface="+mj-ea"/>
            </a:endParaRPr>
          </a:p>
          <a:p>
            <a:pPr marL="0" indent="0">
              <a:buNone/>
            </a:pPr>
            <a:r>
              <a:rPr lang="en-US" altLang="zh-CN" sz="1600" dirty="0">
                <a:latin typeface="+mj-ea"/>
                <a:ea typeface="+mj-ea"/>
              </a:rPr>
              <a:t>     lifetime degradation </a:t>
            </a:r>
            <a:r>
              <a:rPr lang="en-US" altLang="zh-CN" sz="1600" dirty="0">
                <a:latin typeface="+mj-ea"/>
                <a:ea typeface="+mj-ea"/>
              </a:rPr>
              <a:t> </a:t>
            </a:r>
            <a:r>
              <a:rPr lang="en-US" altLang="zh-CN" sz="1600" b="0" dirty="0">
                <a:latin typeface="+mj-ea"/>
                <a:ea typeface="+mj-ea"/>
              </a:rPr>
              <a:t>  </a:t>
            </a:r>
            <a:endParaRPr lang="en-US" altLang="zh-CN" sz="1600" b="0" dirty="0">
              <a:latin typeface="+mj-ea"/>
              <a:ea typeface="+mj-ea"/>
            </a:endParaRPr>
          </a:p>
        </p:txBody>
      </p:sp>
      <p:pic>
        <p:nvPicPr>
          <p:cNvPr id="4" name="内容占位符 3" descr="4"/>
          <p:cNvPicPr>
            <a:picLocks noChangeAspect="1"/>
          </p:cNvPicPr>
          <p:nvPr>
            <p:ph idx="1"/>
          </p:nvPr>
        </p:nvPicPr>
        <p:blipFill>
          <a:blip r:embed="rId1"/>
          <a:stretch>
            <a:fillRect/>
          </a:stretch>
        </p:blipFill>
        <p:spPr>
          <a:xfrm>
            <a:off x="514350" y="1395095"/>
            <a:ext cx="8115300" cy="3505200"/>
          </a:xfrm>
          <a:prstGeom prst="rect">
            <a:avLst/>
          </a:prstGeom>
        </p:spPr>
      </p:pic>
      <p:sp>
        <p:nvSpPr>
          <p:cNvPr id="7" name="内容占位符 2"/>
          <p:cNvSpPr>
            <a:spLocks noGrp="1"/>
          </p:cNvSpPr>
          <p:nvPr/>
        </p:nvSpPr>
        <p:spPr>
          <a:xfrm>
            <a:off x="5377815" y="4641215"/>
            <a:ext cx="3089275" cy="1908810"/>
          </a:xfrm>
          <a:prstGeom prst="rect">
            <a:avLst/>
          </a:prstGeom>
        </p:spPr>
        <p:txBody>
          <a:bodyPr vert="horz" lIns="91440" tIns="45720" rIns="91440" bIns="45720" rtlCol="0">
            <a:normAutofit/>
          </a:bodyPr>
          <a:lstStyle>
            <a:lvl1pPr marL="271145" indent="-271145" algn="just" defTabSz="513715" rtl="0" eaLnBrk="1" latinLnBrk="0" hangingPunct="1">
              <a:lnSpc>
                <a:spcPct val="110000"/>
              </a:lnSpc>
              <a:spcBef>
                <a:spcPts val="900"/>
              </a:spcBef>
              <a:spcAft>
                <a:spcPts val="0"/>
              </a:spcAft>
              <a:buClr>
                <a:schemeClr val="accent1"/>
              </a:buClr>
              <a:buSzPct val="60000"/>
              <a:buFont typeface="Wingdings" panose="05000000000000000000" pitchFamily="2" charset="2"/>
              <a:buChar char="n"/>
              <a:defRPr lang="zh-CN" altLang="en-US" sz="1800" b="1" kern="1200" baseline="0" dirty="0" smtClean="0">
                <a:solidFill>
                  <a:schemeClr val="accent1"/>
                </a:solidFill>
                <a:latin typeface="+mn-ea"/>
                <a:ea typeface="+mn-ea"/>
                <a:cs typeface="+mn-cs"/>
              </a:defRPr>
            </a:lvl1pPr>
            <a:lvl2pPr marL="271145" indent="-271145" algn="just" defTabSz="513715" rtl="0" eaLnBrk="1" latinLnBrk="0" hangingPunct="1">
              <a:lnSpc>
                <a:spcPct val="120000"/>
              </a:lnSpc>
              <a:spcBef>
                <a:spcPts val="0"/>
              </a:spcBef>
              <a:spcAft>
                <a:spcPts val="900"/>
              </a:spcAft>
              <a:buClr>
                <a:schemeClr val="accent2">
                  <a:lumMod val="60000"/>
                  <a:lumOff val="40000"/>
                </a:schemeClr>
              </a:buClr>
              <a:buFont typeface="幼圆" pitchFamily="49" charset="-122"/>
              <a:buChar char=" "/>
              <a:defRPr sz="1350" b="0" kern="1200" baseline="0">
                <a:solidFill>
                  <a:schemeClr val="tx1"/>
                </a:solidFill>
                <a:latin typeface="+mn-ea"/>
                <a:ea typeface="+mn-ea"/>
                <a:cs typeface="+mn-cs"/>
              </a:defRPr>
            </a:lvl2pPr>
            <a:lvl3pPr marL="642620" indent="-128270" algn="l" defTabSz="513715"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8997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69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14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32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8495"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5670" indent="-128270" algn="l" defTabSz="513715"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endParaRPr lang="en-US" altLang="zh-CN" sz="1600" b="0" dirty="0" smtClean="0">
              <a:latin typeface="+mj-ea"/>
              <a:ea typeface="+mj-ea"/>
            </a:endParaRPr>
          </a:p>
          <a:p>
            <a:r>
              <a:rPr lang="en-US" altLang="zh-CN" sz="1600" dirty="0">
                <a:latin typeface="+mj-ea"/>
                <a:ea typeface="+mj-ea"/>
              </a:rPr>
              <a:t>semantic gaps between </a:t>
            </a:r>
            <a:endParaRPr lang="en-US" altLang="zh-CN" sz="1600" dirty="0">
              <a:latin typeface="+mj-ea"/>
              <a:ea typeface="+mj-ea"/>
            </a:endParaRPr>
          </a:p>
          <a:p>
            <a:pPr marL="0" indent="0">
              <a:buNone/>
            </a:pPr>
            <a:r>
              <a:rPr lang="en-US" altLang="zh-CN" sz="1600" dirty="0">
                <a:latin typeface="+mj-ea"/>
                <a:ea typeface="+mj-ea"/>
              </a:rPr>
              <a:t>     host and device</a:t>
            </a:r>
            <a:endParaRPr lang="en-US" altLang="zh-CN" sz="1600" dirty="0">
              <a:latin typeface="+mj-ea"/>
              <a:ea typeface="+mj-ea"/>
            </a:endParaRPr>
          </a:p>
          <a:p>
            <a:r>
              <a:rPr lang="en-US" altLang="zh-CN" sz="1600" dirty="0">
                <a:latin typeface="+mj-ea"/>
                <a:ea typeface="+mj-ea"/>
              </a:rPr>
              <a:t>cannot fully use SSD's </a:t>
            </a:r>
            <a:endParaRPr lang="en-US" altLang="zh-CN" sz="1600" dirty="0">
              <a:latin typeface="+mj-ea"/>
              <a:ea typeface="+mj-ea"/>
            </a:endParaRPr>
          </a:p>
          <a:p>
            <a:pPr marL="0" indent="0">
              <a:buNone/>
            </a:pPr>
            <a:r>
              <a:rPr lang="en-US" altLang="zh-CN" sz="1600" dirty="0">
                <a:latin typeface="+mj-ea"/>
                <a:ea typeface="+mj-ea"/>
              </a:rPr>
              <a:t>     internal parallelism </a:t>
            </a:r>
            <a:r>
              <a:rPr lang="en-US" altLang="zh-CN" sz="1600" dirty="0">
                <a:latin typeface="+mj-ea"/>
                <a:ea typeface="+mj-ea"/>
              </a:rPr>
              <a:t> </a:t>
            </a:r>
            <a:r>
              <a:rPr lang="en-US" altLang="zh-CN" sz="1600" b="0" dirty="0">
                <a:latin typeface="+mj-ea"/>
                <a:ea typeface="+mj-ea"/>
              </a:rPr>
              <a:t>  </a:t>
            </a:r>
            <a:endParaRPr lang="en-US" altLang="zh-CN" sz="1600" b="0" dirty="0">
              <a:latin typeface="+mj-ea"/>
              <a:ea typeface="+mj-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51" y="380686"/>
            <a:ext cx="8115302" cy="641842"/>
          </a:xfrm>
        </p:spPr>
        <p:txBody>
          <a:bodyPr>
            <a:normAutofit/>
          </a:bodyPr>
          <a:lstStyle/>
          <a:p>
            <a:pPr fontAlgn="auto">
              <a:lnSpc>
                <a:spcPts val="3000"/>
              </a:lnSpc>
            </a:pPr>
            <a:r>
              <a:rPr lang="en-US" altLang="zh-CN" dirty="0" smtClean="0"/>
              <a:t>Motivations</a:t>
            </a:r>
            <a:endParaRPr lang="en-US" altLang="zh-CN" dirty="0" smtClean="0"/>
          </a:p>
        </p:txBody>
      </p:sp>
      <p:sp>
        <p:nvSpPr>
          <p:cNvPr id="3" name="内容占位符 2"/>
          <p:cNvSpPr>
            <a:spLocks noGrp="1"/>
          </p:cNvSpPr>
          <p:nvPr>
            <p:ph idx="1"/>
          </p:nvPr>
        </p:nvSpPr>
        <p:spPr>
          <a:xfrm>
            <a:off x="472440" y="965835"/>
            <a:ext cx="8199120" cy="3629660"/>
          </a:xfrm>
        </p:spPr>
        <p:txBody>
          <a:bodyPr>
            <a:normAutofit/>
          </a:bodyPr>
          <a:lstStyle/>
          <a:p>
            <a:pPr marL="0" indent="0">
              <a:buNone/>
            </a:pPr>
            <a:endParaRPr lang="en-US" altLang="zh-CN" sz="1600" b="0" dirty="0" smtClean="0">
              <a:latin typeface="+mj-ea"/>
              <a:ea typeface="+mj-ea"/>
            </a:endParaRPr>
          </a:p>
          <a:p>
            <a:r>
              <a:rPr lang="en-US" altLang="zh-CN" sz="1600" dirty="0">
                <a:latin typeface="+mj-ea"/>
                <a:ea typeface="+mj-ea"/>
              </a:rPr>
              <a:t>General FTL cannot satisfies various kinds of workloads</a:t>
            </a:r>
            <a:endParaRPr lang="en-US" altLang="zh-CN" sz="1600" dirty="0">
              <a:latin typeface="+mj-ea"/>
              <a:ea typeface="+mj-ea"/>
            </a:endParaRPr>
          </a:p>
          <a:p>
            <a:r>
              <a:rPr lang="en-US" altLang="zh-CN" sz="1600" dirty="0">
                <a:latin typeface="+mj-ea"/>
                <a:ea typeface="+mj-ea"/>
              </a:rPr>
              <a:t>Isolation between different user IOs cannot be guarantee</a:t>
            </a:r>
            <a:endParaRPr lang="en-US" altLang="zh-CN" sz="1600" dirty="0">
              <a:latin typeface="+mj-ea"/>
              <a:ea typeface="+mj-ea"/>
            </a:endParaRPr>
          </a:p>
          <a:p>
            <a:r>
              <a:rPr lang="en-US" altLang="zh-CN" sz="1600" dirty="0">
                <a:latin typeface="+mj-ea"/>
                <a:ea typeface="+mj-ea"/>
              </a:rPr>
              <a:t>Device-side FTL causes unpredictable IO latency</a:t>
            </a:r>
            <a:endParaRPr lang="en-US" altLang="zh-CN" sz="1600" dirty="0">
              <a:latin typeface="+mj-ea"/>
              <a:ea typeface="+mj-ea"/>
            </a:endParaRPr>
          </a:p>
          <a:p>
            <a:r>
              <a:rPr lang="en-US" altLang="zh-CN" sz="1600" dirty="0">
                <a:latin typeface="+mj-ea"/>
                <a:ea typeface="+mj-ea"/>
              </a:rPr>
              <a:t>Device-side FTL causes semantic gaps and users cannot fully use SSD's internal parallelism</a:t>
            </a:r>
            <a:endParaRPr lang="en-US" altLang="zh-CN" sz="1600" dirty="0">
              <a:latin typeface="+mj-ea"/>
              <a:ea typeface="+mj-ea"/>
            </a:endParaRPr>
          </a:p>
          <a:p>
            <a:r>
              <a:rPr lang="en-US" altLang="zh-CN" sz="1600" dirty="0">
                <a:latin typeface="+mj-ea"/>
                <a:ea typeface="+mj-ea"/>
              </a:rPr>
              <a:t>Functional redundancy → WA → lifetime degradation</a:t>
            </a:r>
            <a:endParaRPr lang="en-US" altLang="zh-CN" sz="1600" dirty="0">
              <a:latin typeface="+mj-ea"/>
              <a:ea typeface="+mj-ea"/>
            </a:endParaRPr>
          </a:p>
          <a:p>
            <a:endParaRPr lang="en-US" altLang="zh-CN" sz="1600" dirty="0">
              <a:latin typeface="+mj-ea"/>
              <a:ea typeface="+mj-ea"/>
            </a:endParaRPr>
          </a:p>
          <a:p>
            <a:pPr marL="0" indent="0">
              <a:buNone/>
            </a:pPr>
            <a:r>
              <a:rPr lang="en-US" altLang="zh-CN" sz="1600" dirty="0">
                <a:latin typeface="+mj-ea"/>
                <a:ea typeface="+mj-ea"/>
              </a:rPr>
              <a:t>               </a:t>
            </a:r>
            <a:r>
              <a:rPr lang="en-US" altLang="zh-CN" sz="2800" dirty="0">
                <a:latin typeface="+mj-ea"/>
                <a:ea typeface="+mj-ea"/>
              </a:rPr>
              <a:t>Open-Channel SSD</a:t>
            </a:r>
            <a:endParaRPr lang="en-US" altLang="zh-CN" sz="2800" dirty="0">
              <a:latin typeface="+mj-ea"/>
              <a:ea typeface="+mj-ea"/>
            </a:endParaRPr>
          </a:p>
        </p:txBody>
      </p:sp>
      <p:sp>
        <p:nvSpPr>
          <p:cNvPr id="5" name="右箭头 4"/>
          <p:cNvSpPr/>
          <p:nvPr/>
        </p:nvSpPr>
        <p:spPr>
          <a:xfrm>
            <a:off x="622935" y="4078605"/>
            <a:ext cx="716915" cy="2508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heme/theme1.xml><?xml version="1.0" encoding="utf-8"?>
<a:theme xmlns:a="http://schemas.openxmlformats.org/drawingml/2006/main" name="主题1">
  <a:themeElements>
    <a:clrScheme name="KSO_BLUE3">
      <a:dk1>
        <a:srgbClr val="3D3F41"/>
      </a:dk1>
      <a:lt1>
        <a:srgbClr val="FFFFFF"/>
      </a:lt1>
      <a:dk2>
        <a:srgbClr val="3D3F41"/>
      </a:dk2>
      <a:lt2>
        <a:srgbClr val="EAF5FC"/>
      </a:lt2>
      <a:accent1>
        <a:srgbClr val="0070C0"/>
      </a:accent1>
      <a:accent2>
        <a:srgbClr val="6A63CB"/>
      </a:accent2>
      <a:accent3>
        <a:srgbClr val="4040A2"/>
      </a:accent3>
      <a:accent4>
        <a:srgbClr val="AACC03"/>
      </a:accent4>
      <a:accent5>
        <a:srgbClr val="8542A0"/>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Microsoft YaHei"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5839</Words>
  <Application>WPS 演示</Application>
  <PresentationFormat>全屏显示(4:3)</PresentationFormat>
  <Paragraphs>213</Paragraphs>
  <Slides>33</Slides>
  <Notes>8</Notes>
  <HiddenSlides>4</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SimSun</vt:lpstr>
      <vt:lpstr>Wingdings</vt:lpstr>
      <vt:lpstr>Microsoft YaHei</vt:lpstr>
      <vt:lpstr>Calibri</vt:lpstr>
      <vt:lpstr>幼圆</vt:lpstr>
      <vt:lpstr>Arial Unicode MS</vt:lpstr>
      <vt:lpstr>DengXian</vt:lpstr>
      <vt:lpstr>Broadway</vt:lpstr>
      <vt:lpstr>幼圆</vt:lpstr>
      <vt:lpstr>主题1</vt:lpstr>
      <vt:lpstr>Open-Channel SSD</vt:lpstr>
      <vt:lpstr>PowerPoint 演示文稿</vt:lpstr>
      <vt:lpstr>PowerPoint 演示文稿</vt:lpstr>
      <vt:lpstr>NAND Chip Density Continues to Grow While Cost/GB decreases</vt:lpstr>
      <vt:lpstr>Ubiquitous Workloads Efficiency of the Cloud requires many different workloads of a single SSD</vt:lpstr>
      <vt:lpstr>PowerPoint 演示文稿</vt:lpstr>
      <vt:lpstr>Solid State Drive Internals</vt:lpstr>
      <vt:lpstr>Single-User Workloads Indirection and Indirect Writes causes outliers</vt:lpstr>
      <vt:lpstr>Motivations</vt:lpstr>
      <vt:lpstr>PowerPoint 演示文稿</vt:lpstr>
      <vt:lpstr>Open-Channel SSD Internals</vt:lpstr>
      <vt:lpstr>Open-Channel SSD Advantages</vt:lpstr>
      <vt:lpstr>PowerPoint 演示文稿</vt:lpstr>
      <vt:lpstr>Storage Software Stack</vt:lpstr>
      <vt:lpstr>PowerPoint 演示文稿</vt:lpstr>
      <vt:lpstr>Open-Channel SSD Representation</vt:lpstr>
      <vt:lpstr>Open-Channel SSD Representation</vt:lpstr>
      <vt:lpstr>Chunks</vt:lpstr>
      <vt:lpstr>Physical Page Addressing IO Interface</vt:lpstr>
      <vt:lpstr>Physical Page Addressing IO Interface</vt:lpstr>
      <vt:lpstr>Activate LightNVM - Make Device to Support LightNVM</vt:lpstr>
      <vt:lpstr>PowerPoint 演示文稿</vt:lpstr>
      <vt:lpstr> struct nvm_dev</vt:lpstr>
      <vt:lpstr> Create Target (pblk)</vt:lpstr>
      <vt:lpstr> Create Target (pblk)</vt:lpstr>
      <vt:lpstr>PowerPoint 演示文稿</vt:lpstr>
      <vt:lpstr> New IO Stack with LightNVM</vt:lpstr>
      <vt:lpstr> New IO Stack with LightNVM</vt:lpstr>
      <vt:lpstr> New IO Stack with LightNVM</vt:lpstr>
      <vt:lpstr>PowerPoint 演示文稿</vt:lpstr>
      <vt:lpstr> pblk - Read</vt:lpstr>
      <vt:lpstr>PowerPoint 演示文稿</vt:lpstr>
      <vt:lpstr> pblk - Read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基于NVM-DRAM混合架构的交换分区技术学习总结</dc:title>
  <dc:creator>彭 周旋</dc:creator>
  <cp:lastModifiedBy>澍樹树數菽</cp:lastModifiedBy>
  <cp:revision>273</cp:revision>
  <dcterms:created xsi:type="dcterms:W3CDTF">1900-01-01T00:00:00Z</dcterms:created>
  <dcterms:modified xsi:type="dcterms:W3CDTF">2020-10-30T07:48:16Z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