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450" r:id="rId4"/>
    <p:sldId id="330" r:id="rId5"/>
    <p:sldId id="447" r:id="rId6"/>
    <p:sldId id="448" r:id="rId7"/>
    <p:sldId id="452" r:id="rId8"/>
    <p:sldId id="451" r:id="rId9"/>
    <p:sldId id="651" r:id="rId10"/>
    <p:sldId id="455" r:id="rId11"/>
    <p:sldId id="653" r:id="rId12"/>
    <p:sldId id="652" r:id="rId13"/>
    <p:sldId id="654" r:id="rId15"/>
    <p:sldId id="655" r:id="rId16"/>
    <p:sldId id="679" r:id="rId17"/>
    <p:sldId id="680" r:id="rId18"/>
    <p:sldId id="681" r:id="rId19"/>
    <p:sldId id="682" r:id="rId20"/>
    <p:sldId id="683" r:id="rId21"/>
    <p:sldId id="686" r:id="rId22"/>
    <p:sldId id="684" r:id="rId23"/>
    <p:sldId id="685" r:id="rId24"/>
    <p:sldId id="687" r:id="rId25"/>
    <p:sldId id="688" r:id="rId26"/>
    <p:sldId id="689" r:id="rId27"/>
    <p:sldId id="690" r:id="rId28"/>
    <p:sldId id="697" r:id="rId29"/>
    <p:sldId id="691" r:id="rId30"/>
    <p:sldId id="692" r:id="rId31"/>
    <p:sldId id="693" r:id="rId32"/>
    <p:sldId id="694" r:id="rId33"/>
    <p:sldId id="695" r:id="rId34"/>
    <p:sldId id="696" r:id="rId35"/>
    <p:sldId id="532" r:id="rId36"/>
  </p:sldIdLst>
  <p:sldSz cx="9144000" cy="6858000" type="screen4x3"/>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2A323E"/>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9639" autoAdjust="0"/>
  </p:normalViewPr>
  <p:slideViewPr>
    <p:cSldViewPr snapToGrid="0" showGuides="1">
      <p:cViewPr varScale="1">
        <p:scale>
          <a:sx n="100" d="100"/>
          <a:sy n="100" d="100"/>
        </p:scale>
        <p:origin x="1896" y="72"/>
      </p:cViewPr>
      <p:guideLst>
        <p:guide orient="horz" pos="2121"/>
        <p:guide pos="2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275E9-E7EB-40AD-841D-2E367C7574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E0DB2-7B4D-495F-BF91-019D99DF09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
        <p:nvSpPr>
          <p:cNvPr id="7" name="KSO_CT1"/>
          <p:cNvSpPr>
            <a:spLocks noGrp="1"/>
          </p:cNvSpPr>
          <p:nvPr>
            <p:ph type="title" hasCustomPrompt="1"/>
          </p:nvPr>
        </p:nvSpPr>
        <p:spPr>
          <a:xfrm>
            <a:off x="671446" y="1941156"/>
            <a:ext cx="7757354" cy="1201560"/>
          </a:xfrm>
        </p:spPr>
        <p:txBody>
          <a:bodyPr vert="horz" anchor="b">
            <a:noAutofit/>
          </a:bodyPr>
          <a:lstStyle>
            <a:lvl1pPr algn="ctr">
              <a:lnSpc>
                <a:spcPct val="100000"/>
              </a:lnSpc>
              <a:defRPr sz="27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2288275" y="3282656"/>
            <a:ext cx="4581518" cy="384555"/>
          </a:xfrm>
          <a:prstGeom prst="roundRect">
            <a:avLst>
              <a:gd name="adj" fmla="val 50000"/>
            </a:avLst>
          </a:prstGeom>
          <a:solidFill>
            <a:srgbClr val="ADB6C7"/>
          </a:solidFill>
          <a:ln>
            <a:noFill/>
          </a:ln>
        </p:spPr>
        <p:txBody>
          <a:bodyPr vert="horz" anchor="ctr">
            <a:noAutofit/>
          </a:bodyPr>
          <a:lstStyle>
            <a:lvl1pPr marL="0" indent="0" algn="ctr">
              <a:buNone/>
              <a:defRPr sz="1200" b="0">
                <a:solidFill>
                  <a:schemeClr val="bg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endParaRPr lang="zh-CN" altLang="en-US" dirty="0" smtClean="0"/>
          </a:p>
        </p:txBody>
      </p:sp>
      <p:grpSp>
        <p:nvGrpSpPr>
          <p:cNvPr id="54" name="组合 53"/>
          <p:cNvGrpSpPr/>
          <p:nvPr/>
        </p:nvGrpSpPr>
        <p:grpSpPr>
          <a:xfrm>
            <a:off x="3204240" y="-12700"/>
            <a:ext cx="260601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grpSp>
        <p:nvGrpSpPr>
          <p:cNvPr id="2" name="组合 1"/>
          <p:cNvGrpSpPr/>
          <p:nvPr/>
        </p:nvGrpSpPr>
        <p:grpSpPr>
          <a:xfrm>
            <a:off x="0" y="6677031"/>
            <a:ext cx="9144000" cy="193675"/>
            <a:chOff x="0" y="6741384"/>
            <a:chExt cx="12180336" cy="144000"/>
          </a:xfrm>
        </p:grpSpPr>
        <p:sp>
          <p:nvSpPr>
            <p:cNvPr id="49" name="矩形 48"/>
            <p:cNvSpPr/>
            <p:nvPr/>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50" name="矩形 49"/>
            <p:cNvSpPr/>
            <p:nvPr/>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51" name="矩形 50"/>
            <p:cNvSpPr/>
            <p:nvPr/>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52" name="矩形 51"/>
            <p:cNvSpPr/>
            <p:nvPr/>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71"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a:xfrm>
            <a:off x="1585383" y="365125"/>
            <a:ext cx="5949952"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2400"/>
            </a:lvl1pPr>
          </a:lstStyle>
          <a:p>
            <a:r>
              <a:rPr lang="zh-CN" altLang="en-US" smtClean="0"/>
              <a:t>单击此处编辑母版标题样式</a:t>
            </a:r>
            <a:endParaRPr lang="en-US" dirty="0"/>
          </a:p>
        </p:txBody>
      </p:sp>
      <p:sp>
        <p:nvSpPr>
          <p:cNvPr id="3" name="KSO_BC1"/>
          <p:cNvSpPr>
            <a:spLocks noGrp="1"/>
          </p:cNvSpPr>
          <p:nvPr>
            <p:ph idx="1" hasCustomPrompt="1"/>
          </p:nvPr>
        </p:nvSpPr>
        <p:spPr/>
        <p:txBody>
          <a:bodyPr>
            <a:normAutofit/>
          </a:bodyPr>
          <a:lstStyle>
            <a:lvl1pPr>
              <a:defRPr sz="1800">
                <a:solidFill>
                  <a:schemeClr val="accent1"/>
                </a:solidFill>
              </a:defRPr>
            </a:lvl1pPr>
            <a:lvl2pPr>
              <a:defRPr sz="1350" b="0"/>
            </a:lvl2p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7"/>
            <a:ext cx="5995988" cy="1235075"/>
          </a:xfrm>
        </p:spPr>
        <p:txBody>
          <a:bodyPr anchor="b">
            <a:normAutofit/>
          </a:bodyPr>
          <a:lstStyle>
            <a:lvl1pPr algn="ctr">
              <a:defRPr sz="24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3" y="3400425"/>
            <a:ext cx="3067663" cy="357478"/>
          </a:xfrm>
          <a:prstGeom prst="roundRect">
            <a:avLst>
              <a:gd name="adj" fmla="val 50000"/>
            </a:avLst>
          </a:prstGeom>
          <a:noFill/>
        </p:spPr>
        <p:txBody>
          <a:bodyPr anchor="ctr">
            <a:normAutofit/>
          </a:bodyPr>
          <a:lstStyle>
            <a:lvl1pPr marL="0" indent="0" algn="ctr">
              <a:buNone/>
              <a:defRPr sz="900">
                <a:solidFill>
                  <a:schemeClr val="tx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hasCustomPrompt="1"/>
          </p:nvPr>
        </p:nvSpPr>
        <p:spPr>
          <a:xfrm>
            <a:off x="1049867" y="1244603"/>
            <a:ext cx="3810000" cy="493236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hasCustomPrompt="1"/>
          </p:nvPr>
        </p:nvSpPr>
        <p:spPr>
          <a:xfrm>
            <a:off x="4889501" y="1244603"/>
            <a:ext cx="3820587" cy="493236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endParaRPr lang="zh-CN" altLang="en-US" smtClean="0"/>
          </a:p>
        </p:txBody>
      </p:sp>
      <p:sp>
        <p:nvSpPr>
          <p:cNvPr id="4" name="KSO_BC1"/>
          <p:cNvSpPr>
            <a:spLocks noGrp="1"/>
          </p:cNvSpPr>
          <p:nvPr>
            <p:ph sz="half" idx="2" hasCustomPrompt="1"/>
          </p:nvPr>
        </p:nvSpPr>
        <p:spPr>
          <a:xfrm>
            <a:off x="824578" y="2200274"/>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hasCustomPrompt="1"/>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endParaRPr lang="zh-CN" altLang="en-US" smtClean="0"/>
          </a:p>
        </p:txBody>
      </p:sp>
      <p:sp>
        <p:nvSpPr>
          <p:cNvPr id="6" name="KSO_BC2"/>
          <p:cNvSpPr>
            <a:spLocks noGrp="1"/>
          </p:cNvSpPr>
          <p:nvPr>
            <p:ph sz="quarter" idx="4" hasCustomPrompt="1"/>
          </p:nvPr>
        </p:nvSpPr>
        <p:spPr>
          <a:xfrm>
            <a:off x="4823885" y="2200274"/>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hasCustomPrompt="1"/>
          </p:nvPr>
        </p:nvSpPr>
        <p:spPr>
          <a:xfrm>
            <a:off x="4115992" y="1063635"/>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hasCustomPrompt="1"/>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编辑母版文本样式</a:t>
            </a:r>
            <a:endParaRPr lang="zh-CN" altLang="en-US" smtClean="0"/>
          </a:p>
        </p:txBody>
      </p:sp>
      <p:sp>
        <p:nvSpPr>
          <p:cNvPr id="5"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4"/>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hasCustomPrompt="1"/>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编辑母版文本样式</a:t>
            </a:r>
            <a:endParaRPr lang="zh-CN" altLang="en-US" smtClean="0"/>
          </a:p>
        </p:txBody>
      </p:sp>
      <p:sp>
        <p:nvSpPr>
          <p:cNvPr id="5"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9144000" cy="6870700"/>
            <a:chOff x="0" y="0"/>
            <a:chExt cx="9144000" cy="6870700"/>
          </a:xfrm>
        </p:grpSpPr>
        <p:sp>
          <p:nvSpPr>
            <p:cNvPr id="8" name="矩形 7"/>
            <p:cNvSpPr/>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0" name="组合 9"/>
            <p:cNvGrpSpPr/>
            <p:nvPr/>
          </p:nvGrpSpPr>
          <p:grpSpPr>
            <a:xfrm>
              <a:off x="0" y="6677025"/>
              <a:ext cx="9144000" cy="193675"/>
              <a:chOff x="0" y="6741384"/>
              <a:chExt cx="12180336" cy="144000"/>
            </a:xfrm>
          </p:grpSpPr>
          <p:sp>
            <p:nvSpPr>
              <p:cNvPr id="11" name="矩形 10"/>
              <p:cNvSpPr/>
              <p:nvPr/>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2" name="矩形 11"/>
              <p:cNvSpPr/>
              <p:nvPr/>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3" name="矩形 12"/>
              <p:cNvSpPr/>
              <p:nvPr/>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4" name="矩形 13"/>
              <p:cNvSpPr/>
              <p:nvPr/>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grpSp>
      <p:sp>
        <p:nvSpPr>
          <p:cNvPr id="4" name="KSO_FD"/>
          <p:cNvSpPr>
            <a:spLocks noGrp="1"/>
          </p:cNvSpPr>
          <p:nvPr>
            <p:ph type="dt" sz="half" idx="2"/>
          </p:nvPr>
        </p:nvSpPr>
        <p:spPr>
          <a:xfrm>
            <a:off x="628650" y="6451609"/>
            <a:ext cx="2057400" cy="365125"/>
          </a:xfrm>
          <a:prstGeom prst="rect">
            <a:avLst/>
          </a:prstGeom>
        </p:spPr>
        <p:txBody>
          <a:bodyPr vert="horz" lIns="91440" tIns="45720" rIns="91440" bIns="45720" rtlCol="0" anchor="ctr"/>
          <a:lstStyle>
            <a:lvl1pPr algn="l">
              <a:defRPr sz="900">
                <a:solidFill>
                  <a:schemeClr val="tx1"/>
                </a:solidFill>
              </a:defRPr>
            </a:lvl1pPr>
          </a:lstStyle>
          <a:p>
            <a:fld id="{3165176D-59C5-4FCA-8F15-5A10A3931306}" type="datetimeFigureOut">
              <a:rPr lang="zh-CN" altLang="en-US" smtClean="0"/>
            </a:fld>
            <a:endParaRPr lang="zh-CN" altLang="en-US"/>
          </a:p>
        </p:txBody>
      </p:sp>
      <p:sp>
        <p:nvSpPr>
          <p:cNvPr id="5" name="KSO_FT"/>
          <p:cNvSpPr>
            <a:spLocks noGrp="1"/>
          </p:cNvSpPr>
          <p:nvPr>
            <p:ph type="ftr" sz="quarter" idx="3"/>
          </p:nvPr>
        </p:nvSpPr>
        <p:spPr>
          <a:xfrm>
            <a:off x="3028950" y="6451609"/>
            <a:ext cx="3086100" cy="365125"/>
          </a:xfrm>
          <a:prstGeom prst="rect">
            <a:avLst/>
          </a:prstGeom>
        </p:spPr>
        <p:txBody>
          <a:bodyPr vert="horz" lIns="91440" tIns="45720" rIns="91440" bIns="45720" rtlCol="0" anchor="ctr"/>
          <a:lstStyle>
            <a:lvl1pPr algn="ctr">
              <a:defRPr sz="900">
                <a:solidFill>
                  <a:schemeClr val="tx1"/>
                </a:solidFill>
              </a:defRPr>
            </a:lvl1pPr>
          </a:lstStyle>
          <a:p>
            <a:endParaRPr lang="zh-CN" altLang="en-US"/>
          </a:p>
        </p:txBody>
      </p:sp>
      <p:sp>
        <p:nvSpPr>
          <p:cNvPr id="6" name="KSO_FN"/>
          <p:cNvSpPr>
            <a:spLocks noGrp="1"/>
          </p:cNvSpPr>
          <p:nvPr>
            <p:ph type="sldNum" sz="quarter" idx="4"/>
          </p:nvPr>
        </p:nvSpPr>
        <p:spPr>
          <a:xfrm>
            <a:off x="6457950" y="6451609"/>
            <a:ext cx="2057400" cy="365125"/>
          </a:xfrm>
          <a:prstGeom prst="rect">
            <a:avLst/>
          </a:prstGeom>
        </p:spPr>
        <p:txBody>
          <a:bodyPr vert="horz" lIns="91440" tIns="45720" rIns="91440" bIns="45720" rtlCol="0" anchor="ctr"/>
          <a:lstStyle>
            <a:lvl1pPr algn="r">
              <a:defRPr sz="900">
                <a:solidFill>
                  <a:schemeClr val="tx1"/>
                </a:solidFill>
              </a:defRPr>
            </a:lvl1pPr>
          </a:lstStyle>
          <a:p>
            <a:fld id="{7F412701-248C-446E-B082-41DDA01D0D96}" type="slidenum">
              <a:rPr lang="zh-CN" altLang="en-US" smtClean="0"/>
            </a:fld>
            <a:endParaRPr lang="zh-CN" altLang="en-US"/>
          </a:p>
        </p:txBody>
      </p:sp>
      <p:sp>
        <p:nvSpPr>
          <p:cNvPr id="3" name="KSO_BC1"/>
          <p:cNvSpPr>
            <a:spLocks noGrp="1"/>
          </p:cNvSpPr>
          <p:nvPr>
            <p:ph type="body" idx="1"/>
          </p:nvPr>
        </p:nvSpPr>
        <p:spPr>
          <a:xfrm>
            <a:off x="495302" y="1121434"/>
            <a:ext cx="8115301" cy="531198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KSO_BT1"/>
          <p:cNvSpPr>
            <a:spLocks noGrp="1"/>
          </p:cNvSpPr>
          <p:nvPr>
            <p:ph type="title"/>
          </p:nvPr>
        </p:nvSpPr>
        <p:spPr>
          <a:xfrm>
            <a:off x="495301" y="166056"/>
            <a:ext cx="8115302"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3715" rtl="0" eaLnBrk="1" latinLnBrk="0" hangingPunct="1">
        <a:lnSpc>
          <a:spcPct val="90000"/>
        </a:lnSpc>
        <a:spcBef>
          <a:spcPct val="0"/>
        </a:spcBef>
        <a:buNone/>
        <a:defRPr sz="2400" b="1" i="0" kern="1200" baseline="0">
          <a:solidFill>
            <a:schemeClr val="accent1"/>
          </a:solidFill>
          <a:effectLst/>
          <a:latin typeface="+mj-ea"/>
          <a:ea typeface="+mj-ea"/>
          <a:cs typeface="+mj-cs"/>
        </a:defRPr>
      </a:lvl1pPr>
    </p:titleStyle>
    <p:body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3715" rtl="0" eaLnBrk="1" latinLnBrk="0" hangingPunct="1">
        <a:defRPr sz="1015" kern="1200">
          <a:solidFill>
            <a:schemeClr val="tx1"/>
          </a:solidFill>
          <a:latin typeface="+mn-lt"/>
          <a:ea typeface="+mn-ea"/>
          <a:cs typeface="+mn-cs"/>
        </a:defRPr>
      </a:lvl1pPr>
      <a:lvl2pPr marL="257175" algn="l" defTabSz="513715" rtl="0" eaLnBrk="1" latinLnBrk="0" hangingPunct="1">
        <a:defRPr sz="1015" kern="1200">
          <a:solidFill>
            <a:schemeClr val="tx1"/>
          </a:solidFill>
          <a:latin typeface="+mn-lt"/>
          <a:ea typeface="+mn-ea"/>
          <a:cs typeface="+mn-cs"/>
        </a:defRPr>
      </a:lvl2pPr>
      <a:lvl3pPr marL="514350" algn="l" defTabSz="513715" rtl="0" eaLnBrk="1" latinLnBrk="0" hangingPunct="1">
        <a:defRPr sz="1015" kern="1200">
          <a:solidFill>
            <a:schemeClr val="tx1"/>
          </a:solidFill>
          <a:latin typeface="+mn-lt"/>
          <a:ea typeface="+mn-ea"/>
          <a:cs typeface="+mn-cs"/>
        </a:defRPr>
      </a:lvl3pPr>
      <a:lvl4pPr marL="771525" algn="l" defTabSz="513715" rtl="0" eaLnBrk="1" latinLnBrk="0" hangingPunct="1">
        <a:defRPr sz="1015" kern="1200">
          <a:solidFill>
            <a:schemeClr val="tx1"/>
          </a:solidFill>
          <a:latin typeface="+mn-lt"/>
          <a:ea typeface="+mn-ea"/>
          <a:cs typeface="+mn-cs"/>
        </a:defRPr>
      </a:lvl4pPr>
      <a:lvl5pPr marL="1028700" algn="l" defTabSz="513715" rtl="0" eaLnBrk="1" latinLnBrk="0" hangingPunct="1">
        <a:defRPr sz="1015" kern="1200">
          <a:solidFill>
            <a:schemeClr val="tx1"/>
          </a:solidFill>
          <a:latin typeface="+mn-lt"/>
          <a:ea typeface="+mn-ea"/>
          <a:cs typeface="+mn-cs"/>
        </a:defRPr>
      </a:lvl5pPr>
      <a:lvl6pPr marL="1285875" algn="l" defTabSz="513715" rtl="0" eaLnBrk="1" latinLnBrk="0" hangingPunct="1">
        <a:defRPr sz="1015" kern="1200">
          <a:solidFill>
            <a:schemeClr val="tx1"/>
          </a:solidFill>
          <a:latin typeface="+mn-lt"/>
          <a:ea typeface="+mn-ea"/>
          <a:cs typeface="+mn-cs"/>
        </a:defRPr>
      </a:lvl6pPr>
      <a:lvl7pPr marL="1543050" algn="l" defTabSz="513715" rtl="0" eaLnBrk="1" latinLnBrk="0" hangingPunct="1">
        <a:defRPr sz="1015" kern="1200">
          <a:solidFill>
            <a:schemeClr val="tx1"/>
          </a:solidFill>
          <a:latin typeface="+mn-lt"/>
          <a:ea typeface="+mn-ea"/>
          <a:cs typeface="+mn-cs"/>
        </a:defRPr>
      </a:lvl7pPr>
      <a:lvl8pPr marL="1800225" algn="l" defTabSz="513715" rtl="0" eaLnBrk="1" latinLnBrk="0" hangingPunct="1">
        <a:defRPr sz="1015" kern="1200">
          <a:solidFill>
            <a:schemeClr val="tx1"/>
          </a:solidFill>
          <a:latin typeface="+mn-lt"/>
          <a:ea typeface="+mn-ea"/>
          <a:cs typeface="+mn-cs"/>
        </a:defRPr>
      </a:lvl8pPr>
      <a:lvl9pPr marL="2057400" algn="l" defTabSz="513715"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p>
            <a:r>
              <a:rPr lang="en-US" altLang="zh-CN" sz="4400" dirty="0" smtClean="0"/>
              <a:t>Open-Channel SSD</a:t>
            </a:r>
            <a:endParaRPr lang="zh-CN" altLang="en-US" sz="4400" dirty="0"/>
          </a:p>
        </p:txBody>
      </p:sp>
      <p:sp>
        <p:nvSpPr>
          <p:cNvPr id="3" name="副标题 2"/>
          <p:cNvSpPr>
            <a:spLocks noGrp="1"/>
          </p:cNvSpPr>
          <p:nvPr>
            <p:ph type="subTitle" idx="1"/>
          </p:nvPr>
        </p:nvSpPr>
        <p:spPr>
          <a:xfrm>
            <a:off x="2288275" y="3282656"/>
            <a:ext cx="4581518" cy="564725"/>
          </a:xfrm>
          <a:solidFill>
            <a:schemeClr val="tx1">
              <a:lumMod val="60000"/>
              <a:lumOff val="40000"/>
            </a:schemeClr>
          </a:solidFill>
        </p:spPr>
        <p:txBody>
          <a:bodyPr/>
          <a:lstStyle/>
          <a:p>
            <a:pPr>
              <a:lnSpc>
                <a:spcPct val="100000"/>
              </a:lnSpc>
            </a:pPr>
            <a:r>
              <a:rPr lang="en-US" altLang="zh-CN" sz="1600" b="1" dirty="0">
                <a:latin typeface="+mj-ea"/>
                <a:ea typeface="+mj-ea"/>
              </a:rPr>
              <a:t>BAI Shuhan</a:t>
            </a:r>
            <a:endParaRPr lang="en-US" altLang="zh-CN" sz="1600"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421961"/>
            <a:ext cx="8115302" cy="641842"/>
          </a:xfrm>
        </p:spPr>
        <p:txBody>
          <a:bodyPr>
            <a:normAutofit/>
          </a:bodyPr>
          <a:lstStyle/>
          <a:p>
            <a:pPr fontAlgn="auto">
              <a:lnSpc>
                <a:spcPts val="3000"/>
              </a:lnSpc>
            </a:pPr>
            <a:r>
              <a:rPr lang="en-US" altLang="zh-CN" dirty="0" smtClean="0"/>
              <a:t>Open-Channel SSD Representation</a:t>
            </a:r>
            <a:endParaRPr lang="en-US" altLang="zh-CN" dirty="0" smtClean="0"/>
          </a:p>
        </p:txBody>
      </p:sp>
      <p:pic>
        <p:nvPicPr>
          <p:cNvPr id="9" name="图片 8" descr="2"/>
          <p:cNvPicPr>
            <a:picLocks noChangeAspect="1"/>
          </p:cNvPicPr>
          <p:nvPr/>
        </p:nvPicPr>
        <p:blipFill>
          <a:blip r:embed="rId1"/>
          <a:stretch>
            <a:fillRect/>
          </a:stretch>
        </p:blipFill>
        <p:spPr>
          <a:xfrm>
            <a:off x="554355" y="1342390"/>
            <a:ext cx="5616575" cy="803910"/>
          </a:xfrm>
          <a:prstGeom prst="rect">
            <a:avLst/>
          </a:prstGeom>
        </p:spPr>
      </p:pic>
      <p:sp>
        <p:nvSpPr>
          <p:cNvPr id="4" name="内容占位符 6"/>
          <p:cNvSpPr>
            <a:spLocks noGrp="1"/>
          </p:cNvSpPr>
          <p:nvPr/>
        </p:nvSpPr>
        <p:spPr>
          <a:xfrm>
            <a:off x="554355" y="3228975"/>
            <a:ext cx="7705725" cy="114935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a:latin typeface="+mj-ea"/>
                <a:ea typeface="+mj-ea"/>
                <a:sym typeface="+mn-ea"/>
              </a:rPr>
              <a:t>Just a logical representation!</a:t>
            </a:r>
            <a:endParaRPr lang="en-US" altLang="zh-CN" sz="1600">
              <a:latin typeface="+mj-ea"/>
              <a:ea typeface="+mj-ea"/>
              <a:sym typeface="+mn-ea"/>
            </a:endParaRPr>
          </a:p>
        </p:txBody>
      </p:sp>
      <p:pic>
        <p:nvPicPr>
          <p:cNvPr id="5" name="图片 4" descr="6"/>
          <p:cNvPicPr>
            <a:picLocks noChangeAspect="1"/>
          </p:cNvPicPr>
          <p:nvPr/>
        </p:nvPicPr>
        <p:blipFill>
          <a:blip r:embed="rId2"/>
          <a:stretch>
            <a:fillRect/>
          </a:stretch>
        </p:blipFill>
        <p:spPr>
          <a:xfrm>
            <a:off x="554355" y="4229100"/>
            <a:ext cx="7408545" cy="1969770"/>
          </a:xfrm>
          <a:prstGeom prst="rect">
            <a:avLst/>
          </a:prstGeom>
        </p:spPr>
      </p:pic>
      <p:pic>
        <p:nvPicPr>
          <p:cNvPr id="3" name="图片 2"/>
          <p:cNvPicPr>
            <a:picLocks noChangeAspect="1"/>
          </p:cNvPicPr>
          <p:nvPr/>
        </p:nvPicPr>
        <p:blipFill>
          <a:blip r:embed="rId3"/>
          <a:stretch>
            <a:fillRect/>
          </a:stretch>
        </p:blipFill>
        <p:spPr>
          <a:xfrm>
            <a:off x="554355" y="2458720"/>
            <a:ext cx="8355330" cy="970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55921"/>
            <a:ext cx="8115302" cy="641842"/>
          </a:xfrm>
        </p:spPr>
        <p:txBody>
          <a:bodyPr>
            <a:normAutofit/>
          </a:bodyPr>
          <a:lstStyle/>
          <a:p>
            <a:pPr fontAlgn="auto">
              <a:lnSpc>
                <a:spcPts val="3000"/>
              </a:lnSpc>
            </a:pPr>
            <a:r>
              <a:rPr lang="en-US" altLang="zh-CN" dirty="0" smtClean="0"/>
              <a:t>Open-Channel SSD Representation</a:t>
            </a:r>
            <a:endParaRPr lang="en-US" altLang="zh-CN" dirty="0" smtClean="0"/>
          </a:p>
        </p:txBody>
      </p:sp>
      <p:pic>
        <p:nvPicPr>
          <p:cNvPr id="6" name="内容占位符 5" descr="1"/>
          <p:cNvPicPr>
            <a:picLocks noChangeAspect="1"/>
          </p:cNvPicPr>
          <p:nvPr>
            <p:ph idx="1"/>
          </p:nvPr>
        </p:nvPicPr>
        <p:blipFill>
          <a:blip r:embed="rId1"/>
          <a:stretch>
            <a:fillRect/>
          </a:stretch>
        </p:blipFill>
        <p:spPr>
          <a:xfrm>
            <a:off x="527685" y="1164590"/>
            <a:ext cx="5082540" cy="2978785"/>
          </a:xfrm>
          <a:prstGeom prst="rect">
            <a:avLst/>
          </a:prstGeom>
        </p:spPr>
      </p:pic>
      <p:sp>
        <p:nvSpPr>
          <p:cNvPr id="7" name="内容占位符 6"/>
          <p:cNvSpPr>
            <a:spLocks noGrp="1"/>
          </p:cNvSpPr>
          <p:nvPr/>
        </p:nvSpPr>
        <p:spPr>
          <a:xfrm>
            <a:off x="5775960" y="903605"/>
            <a:ext cx="3051175" cy="3085465"/>
          </a:xfrm>
          <a:prstGeom prst="rect">
            <a:avLst/>
          </a:prstGeom>
        </p:spPr>
        <p:txBody>
          <a:bodyPr vert="horz" lIns="91440" tIns="45720" rIns="91440" bIns="45720" rtlCol="0">
            <a:normAutofit lnSpcReduction="1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Group: a set of PUs that share the same transfer bus. </a:t>
            </a:r>
            <a:r>
              <a:rPr lang="en-US" altLang="zh-CN" sz="1600" dirty="0">
                <a:solidFill>
                  <a:srgbClr val="00B050"/>
                </a:solidFill>
                <a:latin typeface="+mj-ea"/>
                <a:ea typeface="+mj-ea"/>
              </a:rPr>
              <a:t>(Channel)</a:t>
            </a:r>
            <a:endParaRPr lang="en-US" altLang="zh-CN" sz="1600" dirty="0">
              <a:latin typeface="+mj-ea"/>
              <a:ea typeface="+mj-ea"/>
            </a:endParaRPr>
          </a:p>
          <a:p>
            <a:r>
              <a:rPr lang="en-US" altLang="zh-CN" sz="1600">
                <a:latin typeface="+mj-ea"/>
                <a:ea typeface="+mj-ea"/>
                <a:sym typeface="+mn-ea"/>
              </a:rPr>
              <a:t>PU</a:t>
            </a:r>
            <a:r>
              <a:rPr lang="en-US" altLang="zh-CN" sz="1600" dirty="0">
                <a:latin typeface="+mj-ea"/>
                <a:ea typeface="+mj-ea"/>
              </a:rPr>
              <a:t> (</a:t>
            </a:r>
            <a:r>
              <a:rPr lang="en-US" altLang="zh-CN" sz="1600">
                <a:latin typeface="+mj-ea"/>
                <a:ea typeface="+mj-ea"/>
                <a:sym typeface="+mn-ea"/>
              </a:rPr>
              <a:t>Parallel Unit</a:t>
            </a:r>
            <a:r>
              <a:rPr lang="en-US" altLang="zh-CN" sz="1600" dirty="0">
                <a:latin typeface="+mj-ea"/>
                <a:ea typeface="+mj-ea"/>
              </a:rPr>
              <a:t>): the unit of parallelism within the SSD, and its access is fully independent of other parallel units. </a:t>
            </a:r>
            <a:r>
              <a:rPr lang="en-US" altLang="zh-CN" sz="1600" dirty="0">
                <a:solidFill>
                  <a:srgbClr val="00B050"/>
                </a:solidFill>
                <a:latin typeface="+mj-ea"/>
                <a:ea typeface="+mj-ea"/>
              </a:rPr>
              <a:t>(a (set of) Die(s))</a:t>
            </a:r>
            <a:r>
              <a:rPr lang="en-US" altLang="zh-CN" sz="1600" b="0" dirty="0">
                <a:latin typeface="+mj-ea"/>
                <a:ea typeface="+mj-ea"/>
              </a:rPr>
              <a:t> </a:t>
            </a:r>
            <a:endParaRPr lang="en-US" altLang="zh-CN" sz="1600" dirty="0">
              <a:latin typeface="+mj-ea"/>
              <a:ea typeface="+mj-ea"/>
            </a:endParaRPr>
          </a:p>
        </p:txBody>
      </p:sp>
      <p:sp>
        <p:nvSpPr>
          <p:cNvPr id="8" name="内容占位符 6"/>
          <p:cNvSpPr>
            <a:spLocks noGrp="1"/>
          </p:cNvSpPr>
          <p:nvPr/>
        </p:nvSpPr>
        <p:spPr>
          <a:xfrm>
            <a:off x="527685" y="3989070"/>
            <a:ext cx="7705725" cy="2348865"/>
          </a:xfrm>
          <a:prstGeom prst="rect">
            <a:avLst/>
          </a:prstGeom>
        </p:spPr>
        <p:txBody>
          <a:bodyPr vert="horz" lIns="91440" tIns="45720" rIns="91440" bIns="45720" rtlCol="0">
            <a:normAutofit fontScale="90000" lnSpcReduction="2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a:latin typeface="+mj-ea"/>
                <a:ea typeface="+mj-ea"/>
                <a:sym typeface="+mn-ea"/>
              </a:rPr>
              <a:t>Chunk: a set of contiguous logical blocks. </a:t>
            </a:r>
            <a:r>
              <a:rPr lang="en-US" altLang="zh-CN" sz="1600" u="sng">
                <a:latin typeface="+mj-ea"/>
                <a:ea typeface="+mj-ea"/>
                <a:sym typeface="+mn-ea"/>
              </a:rPr>
              <a:t>The logical blocks shall be written sequentially within the chunk</a:t>
            </a:r>
            <a:r>
              <a:rPr lang="en-US" altLang="zh-CN" sz="1600">
                <a:latin typeface="+mj-ea"/>
                <a:ea typeface="+mj-ea"/>
                <a:sym typeface="+mn-ea"/>
              </a:rPr>
              <a:t>. </a:t>
            </a:r>
            <a:r>
              <a:rPr lang="en-US" altLang="zh-CN" sz="1600" u="sng">
                <a:latin typeface="+mj-ea"/>
                <a:ea typeface="+mj-ea"/>
                <a:sym typeface="+mn-ea"/>
              </a:rPr>
              <a:t>A chunk is the smallest range of logical blocks that can be reset as a unit</a:t>
            </a:r>
            <a:r>
              <a:rPr lang="en-US" altLang="zh-CN" sz="1600">
                <a:latin typeface="+mj-ea"/>
                <a:ea typeface="+mj-ea"/>
                <a:sym typeface="+mn-ea"/>
              </a:rPr>
              <a:t>. </a:t>
            </a:r>
            <a:r>
              <a:rPr lang="en-US" altLang="zh-CN" sz="1600">
                <a:solidFill>
                  <a:srgbClr val="00B050"/>
                </a:solidFill>
                <a:latin typeface="+mj-ea"/>
                <a:ea typeface="+mj-ea"/>
                <a:sym typeface="+mn-ea"/>
              </a:rPr>
              <a:t>(</a:t>
            </a:r>
            <a:r>
              <a:rPr lang="en-US" altLang="zh-CN" sz="1600">
                <a:solidFill>
                  <a:srgbClr val="00B050"/>
                </a:solidFill>
                <a:latin typeface="+mj-ea"/>
                <a:ea typeface="+mj-ea"/>
                <a:sym typeface="+mn-ea"/>
              </a:rPr>
              <a:t>a (set of) Block(s)</a:t>
            </a:r>
            <a:r>
              <a:rPr lang="en-US" altLang="zh-CN" sz="1600">
                <a:solidFill>
                  <a:srgbClr val="00B050"/>
                </a:solidFill>
                <a:latin typeface="+mj-ea"/>
                <a:ea typeface="+mj-ea"/>
                <a:sym typeface="+mn-ea"/>
              </a:rPr>
              <a:t>) (minimum erase size)</a:t>
            </a:r>
            <a:endParaRPr lang="en-US" altLang="zh-CN" sz="1600" dirty="0">
              <a:latin typeface="+mj-ea"/>
              <a:ea typeface="+mj-ea"/>
            </a:endParaRPr>
          </a:p>
          <a:p>
            <a:r>
              <a:rPr lang="en-US" altLang="zh-CN" sz="1600" dirty="0">
                <a:latin typeface="+mj-ea"/>
                <a:ea typeface="+mj-ea"/>
              </a:rPr>
              <a:t>Logical Block: the </a:t>
            </a:r>
            <a:r>
              <a:rPr lang="en-US" altLang="zh-CN" sz="1600" u="sng" dirty="0">
                <a:latin typeface="+mj-ea"/>
                <a:ea typeface="+mj-ea"/>
              </a:rPr>
              <a:t>smallest addressable data unit for Read and Write commands</a:t>
            </a:r>
            <a:r>
              <a:rPr lang="en-US" altLang="zh-CN" sz="1600" dirty="0">
                <a:latin typeface="+mj-ea"/>
                <a:ea typeface="+mj-ea"/>
              </a:rPr>
              <a:t>. This takes on the meaning from the NVMe specification, and does not represent a physical flash block. </a:t>
            </a:r>
            <a:r>
              <a:rPr lang="en-US" altLang="zh-CN" sz="1600" dirty="0">
                <a:solidFill>
                  <a:srgbClr val="00B050"/>
                </a:solidFill>
                <a:latin typeface="+mj-ea"/>
                <a:ea typeface="+mj-ea"/>
              </a:rPr>
              <a:t>(LBA) (minimum read size) </a:t>
            </a:r>
            <a:r>
              <a:rPr lang="en-US" altLang="zh-CN" sz="1600">
                <a:solidFill>
                  <a:srgbClr val="00B050"/>
                </a:solidFill>
                <a:latin typeface="+mj-ea"/>
                <a:ea typeface="+mj-ea"/>
                <a:sym typeface="+mn-ea"/>
              </a:rPr>
              <a:t>(a (set of) Page(s))</a:t>
            </a:r>
            <a:endParaRPr lang="en-US" altLang="zh-CN" sz="1600" dirty="0">
              <a:solidFill>
                <a:srgbClr val="00B050"/>
              </a:solidFill>
              <a:latin typeface="+mj-ea"/>
              <a:ea typeface="+mj-ea"/>
            </a:endParaRPr>
          </a:p>
          <a:p>
            <a:r>
              <a:rPr lang="en-US" altLang="zh-CN" sz="1600" dirty="0">
                <a:latin typeface="+mj-ea"/>
                <a:ea typeface="+mj-ea"/>
              </a:rPr>
              <a:t>Write Unit: the smallest number of logical blocks that shall be written at a time. </a:t>
            </a:r>
            <a:r>
              <a:rPr lang="en-US" altLang="zh-CN" sz="1600">
                <a:solidFill>
                  <a:srgbClr val="00B050"/>
                </a:solidFill>
                <a:latin typeface="+mj-ea"/>
                <a:ea typeface="+mj-ea"/>
                <a:sym typeface="+mn-ea"/>
              </a:rPr>
              <a:t>(minimum write size)</a:t>
            </a:r>
            <a:endParaRPr lang="en-US" altLang="zh-CN" sz="1600" dirty="0">
              <a:latin typeface="+mj-ea"/>
              <a:ea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221" y="223841"/>
            <a:ext cx="8115302" cy="641842"/>
          </a:xfrm>
        </p:spPr>
        <p:txBody>
          <a:bodyPr>
            <a:normAutofit/>
          </a:bodyPr>
          <a:lstStyle/>
          <a:p>
            <a:pPr fontAlgn="auto">
              <a:lnSpc>
                <a:spcPts val="3000"/>
              </a:lnSpc>
            </a:pPr>
            <a:r>
              <a:rPr lang="en-US" altLang="zh-CN" dirty="0" smtClean="0"/>
              <a:t>Chunks</a:t>
            </a:r>
            <a:endParaRPr lang="en-US" altLang="zh-CN" dirty="0" smtClean="0"/>
          </a:p>
        </p:txBody>
      </p:sp>
      <p:pic>
        <p:nvPicPr>
          <p:cNvPr id="10" name="图片 9" descr="3"/>
          <p:cNvPicPr>
            <a:picLocks noChangeAspect="1"/>
          </p:cNvPicPr>
          <p:nvPr/>
        </p:nvPicPr>
        <p:blipFill>
          <a:blip r:embed="rId1"/>
          <a:stretch>
            <a:fillRect/>
          </a:stretch>
        </p:blipFill>
        <p:spPr>
          <a:xfrm>
            <a:off x="2051685" y="278765"/>
            <a:ext cx="6426835" cy="1664335"/>
          </a:xfrm>
          <a:prstGeom prst="rect">
            <a:avLst/>
          </a:prstGeom>
        </p:spPr>
      </p:pic>
      <p:pic>
        <p:nvPicPr>
          <p:cNvPr id="11" name="图片 10" descr="4"/>
          <p:cNvPicPr>
            <a:picLocks noChangeAspect="1"/>
          </p:cNvPicPr>
          <p:nvPr/>
        </p:nvPicPr>
        <p:blipFill>
          <a:blip r:embed="rId2"/>
          <a:stretch>
            <a:fillRect/>
          </a:stretch>
        </p:blipFill>
        <p:spPr>
          <a:xfrm>
            <a:off x="294005" y="2267585"/>
            <a:ext cx="4206875" cy="3860165"/>
          </a:xfrm>
          <a:prstGeom prst="rect">
            <a:avLst/>
          </a:prstGeom>
        </p:spPr>
      </p:pic>
      <p:pic>
        <p:nvPicPr>
          <p:cNvPr id="12" name="图片 11" descr="5"/>
          <p:cNvPicPr>
            <a:picLocks noChangeAspect="1"/>
          </p:cNvPicPr>
          <p:nvPr/>
        </p:nvPicPr>
        <p:blipFill>
          <a:blip r:embed="rId3"/>
          <a:stretch>
            <a:fillRect/>
          </a:stretch>
        </p:blipFill>
        <p:spPr>
          <a:xfrm>
            <a:off x="4759960" y="2173605"/>
            <a:ext cx="4021455" cy="4150995"/>
          </a:xfrm>
          <a:prstGeom prst="rect">
            <a:avLst/>
          </a:prstGeom>
        </p:spPr>
      </p:pic>
      <p:sp>
        <p:nvSpPr>
          <p:cNvPr id="3" name="文本框 2"/>
          <p:cNvSpPr txBox="1"/>
          <p:nvPr/>
        </p:nvSpPr>
        <p:spPr>
          <a:xfrm>
            <a:off x="2503805" y="478155"/>
            <a:ext cx="1033145"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(start LAB)</a:t>
            </a:r>
            <a:endParaRPr lang="en-US" altLang="zh-CN" sz="14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467985" y="623570"/>
            <a:ext cx="2209800" cy="370840"/>
          </a:xfrm>
          <a:prstGeom prst="rect">
            <a:avLst/>
          </a:prstGeom>
          <a:noFill/>
        </p:spPr>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number of logical blocks</a:t>
            </a:r>
            <a:r>
              <a:rPr lang="en-US" altLang="zh-CN" sz="1400" dirty="0" smtClean="0">
                <a:latin typeface="Arial" panose="020B0604020202020204" pitchFamily="34" charset="0"/>
                <a:ea typeface="微软雅黑" panose="020B0503020204020204" pitchFamily="34" charset="-122"/>
              </a:rPr>
              <a:t>)</a:t>
            </a:r>
            <a:endParaRPr lang="en-US" altLang="zh-CN" sz="1400"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3176270" y="1567815"/>
            <a:ext cx="1270000" cy="370840"/>
          </a:xfrm>
          <a:prstGeom prst="rect">
            <a:avLst/>
          </a:prstGeom>
          <a:noFill/>
        </p:spPr>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(write pointer)</a:t>
            </a:r>
            <a:endParaRPr lang="en-US" altLang="zh-CN"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6620510" y="2041525"/>
            <a:ext cx="47879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(cs)</a:t>
            </a:r>
            <a:endParaRPr lang="en-US" altLang="zh-CN" sz="1400" dirty="0" smtClean="0">
              <a:latin typeface="Arial" panose="020B0604020202020204" pitchFamily="34" charset="0"/>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1"/>
          <p:cNvPicPr>
            <a:picLocks noChangeAspect="1"/>
          </p:cNvPicPr>
          <p:nvPr/>
        </p:nvPicPr>
        <p:blipFill>
          <a:blip r:embed="rId1"/>
          <a:stretch>
            <a:fillRect/>
          </a:stretch>
        </p:blipFill>
        <p:spPr>
          <a:xfrm>
            <a:off x="525145" y="775970"/>
            <a:ext cx="7875905" cy="4331970"/>
          </a:xfrm>
          <a:prstGeom prst="rect">
            <a:avLst/>
          </a:prstGeom>
        </p:spPr>
      </p:pic>
      <p:sp>
        <p:nvSpPr>
          <p:cNvPr id="2" name="标题 1"/>
          <p:cNvSpPr>
            <a:spLocks noGrp="1"/>
          </p:cNvSpPr>
          <p:nvPr>
            <p:ph type="title"/>
          </p:nvPr>
        </p:nvSpPr>
        <p:spPr>
          <a:xfrm>
            <a:off x="412751" y="162246"/>
            <a:ext cx="8115302" cy="641842"/>
          </a:xfrm>
        </p:spPr>
        <p:txBody>
          <a:bodyPr>
            <a:normAutofit/>
          </a:bodyPr>
          <a:lstStyle/>
          <a:p>
            <a:pPr fontAlgn="auto">
              <a:lnSpc>
                <a:spcPts val="3000"/>
              </a:lnSpc>
            </a:pPr>
            <a:r>
              <a:rPr lang="en-US" altLang="zh-CN" dirty="0" smtClean="0"/>
              <a:t>Read Access Rules</a:t>
            </a:r>
            <a:endParaRPr lang="en-US" altLang="zh-CN" dirty="0" smtClean="0"/>
          </a:p>
        </p:txBody>
      </p:sp>
      <p:sp>
        <p:nvSpPr>
          <p:cNvPr id="7" name="内容占位符 6"/>
          <p:cNvSpPr>
            <a:spLocks noGrp="1"/>
          </p:cNvSpPr>
          <p:nvPr>
            <p:ph idx="1"/>
          </p:nvPr>
        </p:nvSpPr>
        <p:spPr>
          <a:xfrm>
            <a:off x="3362325" y="325755"/>
            <a:ext cx="1764030" cy="528955"/>
          </a:xfrm>
          <a:ln w="12700">
            <a:solidFill>
              <a:schemeClr val="accent1"/>
            </a:solidFill>
          </a:ln>
        </p:spPr>
        <p:txBody>
          <a:bodyPr>
            <a:normAutofit lnSpcReduction="20000"/>
          </a:bodyPr>
          <a:p>
            <a:pPr marL="0" indent="0">
              <a:buNone/>
            </a:pPr>
            <a:r>
              <a:rPr lang="en-US" altLang="zh-CN" sz="1400" dirty="0">
                <a:latin typeface="+mj-ea"/>
                <a:ea typeface="+mj-ea"/>
              </a:rPr>
              <a:t>all reads are valid to the controller</a:t>
            </a:r>
            <a:endParaRPr lang="en-US" altLang="zh-CN" sz="1400" dirty="0">
              <a:latin typeface="+mj-ea"/>
              <a:ea typeface="+mj-ea"/>
            </a:endParaRPr>
          </a:p>
        </p:txBody>
      </p:sp>
      <p:sp>
        <p:nvSpPr>
          <p:cNvPr id="4" name="矩形 3"/>
          <p:cNvSpPr/>
          <p:nvPr/>
        </p:nvSpPr>
        <p:spPr>
          <a:xfrm>
            <a:off x="3552190" y="1009650"/>
            <a:ext cx="742315" cy="4077335"/>
          </a:xfrm>
          <a:prstGeom prst="rect">
            <a:avLst/>
          </a:prstGeom>
          <a:noFill/>
          <a:ln w="28575">
            <a:solidFill>
              <a:schemeClr val="accent1"/>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pic>
        <p:nvPicPr>
          <p:cNvPr id="6" name="图片 5" descr="2"/>
          <p:cNvPicPr>
            <a:picLocks noChangeAspect="1"/>
          </p:cNvPicPr>
          <p:nvPr/>
        </p:nvPicPr>
        <p:blipFill>
          <a:blip r:embed="rId2"/>
          <a:stretch>
            <a:fillRect/>
          </a:stretch>
        </p:blipFill>
        <p:spPr>
          <a:xfrm>
            <a:off x="525145" y="5424170"/>
            <a:ext cx="7883525" cy="1073785"/>
          </a:xfrm>
          <a:prstGeom prst="rect">
            <a:avLst/>
          </a:prstGeom>
        </p:spPr>
      </p:pic>
      <p:cxnSp>
        <p:nvCxnSpPr>
          <p:cNvPr id="9" name="直接箭头连接符 8"/>
          <p:cNvCxnSpPr/>
          <p:nvPr/>
        </p:nvCxnSpPr>
        <p:spPr>
          <a:xfrm flipV="1">
            <a:off x="3888740" y="759460"/>
            <a:ext cx="302260" cy="42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内容占位符 6"/>
          <p:cNvSpPr>
            <a:spLocks noGrp="1"/>
          </p:cNvSpPr>
          <p:nvPr/>
        </p:nvSpPr>
        <p:spPr>
          <a:xfrm>
            <a:off x="5541645" y="664210"/>
            <a:ext cx="3473450" cy="1066165"/>
          </a:xfrm>
          <a:prstGeom prst="rect">
            <a:avLst/>
          </a:prstGeom>
          <a:ln w="12700">
            <a:solidFill>
              <a:schemeClr val="accent1"/>
            </a:solidFill>
          </a:ln>
        </p:spPr>
        <p:txBody>
          <a:bodyPr vert="horz" lIns="91440" tIns="45720" rIns="91440" bIns="45720" rtlCol="0">
            <a:normAutofit fontScale="85000" lnSpcReduction="1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en-US" altLang="zh-CN" sz="1400" dirty="0">
                <a:latin typeface="+mj-ea"/>
                <a:ea typeface="+mj-ea"/>
              </a:rPr>
              <a:t>If data is not available, the data to be returned are predefined by the Deallocate Logical Block Features (DLFEAT) field in the NVMe 1.3 Identify NVM Command Set data structure.</a:t>
            </a:r>
            <a:endParaRPr lang="en-US" altLang="zh-CN" sz="1400" dirty="0">
              <a:latin typeface="+mj-ea"/>
              <a:ea typeface="+mj-ea"/>
            </a:endParaRPr>
          </a:p>
        </p:txBody>
      </p:sp>
      <p:sp>
        <p:nvSpPr>
          <p:cNvPr id="11" name="矩形 10"/>
          <p:cNvSpPr/>
          <p:nvPr/>
        </p:nvSpPr>
        <p:spPr>
          <a:xfrm>
            <a:off x="4334510" y="1701165"/>
            <a:ext cx="1885950" cy="207010"/>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V="1">
            <a:off x="5106035" y="1407160"/>
            <a:ext cx="457835" cy="319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563870" y="6115050"/>
            <a:ext cx="2642870" cy="171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884680" y="6330950"/>
            <a:ext cx="5354955" cy="8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29565" y="2607310"/>
            <a:ext cx="127825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9565" y="2599055"/>
            <a:ext cx="0" cy="3279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29565" y="5873750"/>
            <a:ext cx="786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内容占位符 6"/>
          <p:cNvSpPr>
            <a:spLocks noGrp="1"/>
          </p:cNvSpPr>
          <p:nvPr/>
        </p:nvSpPr>
        <p:spPr>
          <a:xfrm>
            <a:off x="428625" y="5067935"/>
            <a:ext cx="7213600" cy="7004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en-US" altLang="zh-CN" sz="1600">
                <a:latin typeface="+mj-ea"/>
                <a:ea typeface="+mj-ea"/>
                <a:sym typeface="+mn-ea"/>
              </a:rPr>
              <a:t>(Device Geometry Data Structure - Write Data Requirements)</a:t>
            </a:r>
            <a:endParaRPr lang="en-US" altLang="zh-CN" sz="1600">
              <a:latin typeface="+mj-ea"/>
              <a:ea typeface="+mj-ea"/>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62246"/>
            <a:ext cx="8115302" cy="641842"/>
          </a:xfrm>
        </p:spPr>
        <p:txBody>
          <a:bodyPr>
            <a:normAutofit/>
          </a:bodyPr>
          <a:lstStyle/>
          <a:p>
            <a:pPr fontAlgn="auto">
              <a:lnSpc>
                <a:spcPts val="3000"/>
              </a:lnSpc>
            </a:pPr>
            <a:r>
              <a:rPr lang="en-US" altLang="zh-CN" dirty="0" smtClean="0"/>
              <a:t>Write Access Rules</a:t>
            </a:r>
            <a:endParaRPr lang="en-US" altLang="zh-CN" dirty="0" smtClean="0"/>
          </a:p>
        </p:txBody>
      </p:sp>
      <p:pic>
        <p:nvPicPr>
          <p:cNvPr id="8" name="图片 7"/>
          <p:cNvPicPr>
            <a:picLocks noChangeAspect="1"/>
          </p:cNvPicPr>
          <p:nvPr>
            <p:custDataLst>
              <p:tags r:id="rId1"/>
            </p:custDataLst>
          </p:nvPr>
        </p:nvPicPr>
        <p:blipFill>
          <a:blip r:embed="rId2"/>
          <a:stretch>
            <a:fillRect/>
          </a:stretch>
        </p:blipFill>
        <p:spPr>
          <a:xfrm>
            <a:off x="546735" y="766445"/>
            <a:ext cx="5467985" cy="3191510"/>
          </a:xfrm>
          <a:prstGeom prst="rect">
            <a:avLst/>
          </a:prstGeom>
        </p:spPr>
      </p:pic>
      <p:pic>
        <p:nvPicPr>
          <p:cNvPr id="15" name="图片 14"/>
          <p:cNvPicPr>
            <a:picLocks noChangeAspect="1"/>
          </p:cNvPicPr>
          <p:nvPr/>
        </p:nvPicPr>
        <p:blipFill>
          <a:blip r:embed="rId3"/>
          <a:stretch>
            <a:fillRect/>
          </a:stretch>
        </p:blipFill>
        <p:spPr>
          <a:xfrm>
            <a:off x="546735" y="3902075"/>
            <a:ext cx="5467985" cy="2853690"/>
          </a:xfrm>
          <a:prstGeom prst="rect">
            <a:avLst/>
          </a:prstGeom>
        </p:spPr>
      </p:pic>
      <p:sp>
        <p:nvSpPr>
          <p:cNvPr id="20" name="矩形 19"/>
          <p:cNvSpPr/>
          <p:nvPr/>
        </p:nvSpPr>
        <p:spPr>
          <a:xfrm>
            <a:off x="2632710" y="5483225"/>
            <a:ext cx="571500" cy="1292860"/>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内容占位符 20"/>
          <p:cNvSpPr>
            <a:spLocks noGrp="1"/>
          </p:cNvSpPr>
          <p:nvPr>
            <p:ph idx="1"/>
          </p:nvPr>
        </p:nvSpPr>
        <p:spPr>
          <a:xfrm>
            <a:off x="6641465" y="5064125"/>
            <a:ext cx="2009140" cy="1372235"/>
          </a:xfrm>
          <a:ln w="12700">
            <a:solidFill>
              <a:schemeClr val="accent1"/>
            </a:solidFill>
          </a:ln>
        </p:spPr>
        <p:txBody>
          <a:bodyPr>
            <a:noAutofit/>
          </a:bodyPr>
          <a:p>
            <a:pPr marL="0" indent="0">
              <a:buNone/>
            </a:pPr>
            <a:r>
              <a:rPr lang="en-US" altLang="zh-CN" sz="1900" dirty="0">
                <a:latin typeface="+mj-ea"/>
                <a:ea typeface="+mj-ea"/>
              </a:rPr>
              <a:t>the writes to the chunk must be sequential</a:t>
            </a:r>
            <a:endParaRPr lang="en-US" altLang="zh-CN" sz="1900" dirty="0">
              <a:latin typeface="+mj-ea"/>
              <a:ea typeface="+mj-ea"/>
            </a:endParaRPr>
          </a:p>
        </p:txBody>
      </p:sp>
      <p:cxnSp>
        <p:nvCxnSpPr>
          <p:cNvPr id="22" name="直接箭头连接符 21"/>
          <p:cNvCxnSpPr>
            <a:stCxn id="20" idx="3"/>
            <a:endCxn id="21" idx="1"/>
          </p:cNvCxnSpPr>
          <p:nvPr/>
        </p:nvCxnSpPr>
        <p:spPr>
          <a:xfrm flipV="1">
            <a:off x="3204210" y="5750560"/>
            <a:ext cx="3437255" cy="379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95571"/>
            <a:ext cx="8115302" cy="641842"/>
          </a:xfrm>
        </p:spPr>
        <p:txBody>
          <a:bodyPr>
            <a:normAutofit/>
          </a:bodyPr>
          <a:lstStyle/>
          <a:p>
            <a:pPr fontAlgn="auto">
              <a:lnSpc>
                <a:spcPts val="3000"/>
              </a:lnSpc>
            </a:pPr>
            <a:r>
              <a:rPr lang="en-US" altLang="zh-CN" dirty="0" smtClean="0"/>
              <a:t>Reset Access Rules</a:t>
            </a:r>
            <a:endParaRPr lang="en-US" altLang="zh-CN" dirty="0" smtClean="0"/>
          </a:p>
        </p:txBody>
      </p:sp>
      <p:pic>
        <p:nvPicPr>
          <p:cNvPr id="4" name="图片 3"/>
          <p:cNvPicPr>
            <a:picLocks noChangeAspect="1"/>
          </p:cNvPicPr>
          <p:nvPr/>
        </p:nvPicPr>
        <p:blipFill>
          <a:blip r:embed="rId1"/>
          <a:stretch>
            <a:fillRect/>
          </a:stretch>
        </p:blipFill>
        <p:spPr>
          <a:xfrm>
            <a:off x="487680" y="1393190"/>
            <a:ext cx="6756400" cy="3672205"/>
          </a:xfrm>
          <a:prstGeom prst="rect">
            <a:avLst/>
          </a:prstGeom>
        </p:spPr>
      </p:pic>
      <p:sp>
        <p:nvSpPr>
          <p:cNvPr id="5" name="内容占位符 6"/>
          <p:cNvSpPr>
            <a:spLocks noGrp="1"/>
          </p:cNvSpPr>
          <p:nvPr/>
        </p:nvSpPr>
        <p:spPr>
          <a:xfrm>
            <a:off x="487680" y="268605"/>
            <a:ext cx="8079105" cy="131318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400">
                <a:latin typeface="+mj-ea"/>
                <a:ea typeface="+mj-ea"/>
                <a:sym typeface="+mn-ea"/>
              </a:rPr>
              <a:t>“closed”and</a:t>
            </a:r>
            <a:r>
              <a:rPr lang="en-US" altLang="zh-CN" sz="1400">
                <a:latin typeface="+mj-ea"/>
                <a:ea typeface="+mj-ea"/>
                <a:sym typeface="+mn-ea"/>
              </a:rPr>
              <a:t>“free”</a:t>
            </a:r>
            <a:r>
              <a:rPr lang="en-US" altLang="zh-CN" sz="1400">
                <a:latin typeface="+mj-ea"/>
                <a:ea typeface="+mj-ea"/>
                <a:sym typeface="+mn-ea"/>
              </a:rPr>
              <a:t> chunk can be reseted</a:t>
            </a:r>
            <a:endParaRPr lang="en-US" altLang="zh-CN" sz="1400">
              <a:latin typeface="+mj-ea"/>
              <a:ea typeface="+mj-ea"/>
              <a:sym typeface="+mn-ea"/>
            </a:endParaRPr>
          </a:p>
          <a:p>
            <a:r>
              <a:rPr lang="en-US" altLang="zh-CN" sz="1400">
                <a:latin typeface="+mj-ea"/>
                <a:ea typeface="+mj-ea"/>
                <a:sym typeface="+mn-ea"/>
              </a:rPr>
              <a:t>after reset, the chunk state is either set to “free” or “offline”</a:t>
            </a:r>
            <a:endParaRPr lang="en-US" altLang="zh-CN" sz="1400">
              <a:latin typeface="+mj-ea"/>
              <a:ea typeface="+mj-ea"/>
              <a:sym typeface="+mn-ea"/>
            </a:endParaRPr>
          </a:p>
        </p:txBody>
      </p:sp>
      <p:pic>
        <p:nvPicPr>
          <p:cNvPr id="6" name="图片 5"/>
          <p:cNvPicPr>
            <a:picLocks noChangeAspect="1"/>
          </p:cNvPicPr>
          <p:nvPr/>
        </p:nvPicPr>
        <p:blipFill>
          <a:blip r:embed="rId2"/>
          <a:stretch>
            <a:fillRect/>
          </a:stretch>
        </p:blipFill>
        <p:spPr>
          <a:xfrm>
            <a:off x="487680" y="5165090"/>
            <a:ext cx="4737100" cy="1587500"/>
          </a:xfrm>
          <a:prstGeom prst="rect">
            <a:avLst/>
          </a:prstGeom>
        </p:spPr>
      </p:pic>
      <p:sp>
        <p:nvSpPr>
          <p:cNvPr id="19" name="内容占位符 6"/>
          <p:cNvSpPr>
            <a:spLocks noGrp="1"/>
          </p:cNvSpPr>
          <p:nvPr/>
        </p:nvSpPr>
        <p:spPr>
          <a:xfrm>
            <a:off x="5354320" y="5934710"/>
            <a:ext cx="3675380" cy="7004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en-US" altLang="zh-CN" sz="1600">
                <a:latin typeface="+mj-ea"/>
                <a:ea typeface="+mj-ea"/>
                <a:sym typeface="+mn-ea"/>
              </a:rPr>
              <a:t>(Device Geometry Data Structure)</a:t>
            </a:r>
            <a:endParaRPr lang="en-US" altLang="zh-CN" sz="1600">
              <a:latin typeface="+mj-ea"/>
              <a:ea typeface="+mj-ea"/>
              <a:sym typeface="+mn-ea"/>
            </a:endParaRPr>
          </a:p>
        </p:txBody>
      </p:sp>
      <p:cxnSp>
        <p:nvCxnSpPr>
          <p:cNvPr id="7" name="直接连接符 6"/>
          <p:cNvCxnSpPr/>
          <p:nvPr/>
        </p:nvCxnSpPr>
        <p:spPr>
          <a:xfrm>
            <a:off x="5684520" y="2571115"/>
            <a:ext cx="2136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07325" y="2571115"/>
            <a:ext cx="0" cy="3415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017770" y="5972810"/>
            <a:ext cx="278955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637540" y="1923415"/>
            <a:ext cx="7868920" cy="2195830"/>
          </a:xfrm>
        </p:spPr>
        <p:txBody>
          <a:bodyPr>
            <a:noAutofit/>
          </a:bodyPr>
          <a:p>
            <a:r>
              <a:rPr lang="en-US" altLang="zh-CN" sz="4000">
                <a:solidFill>
                  <a:schemeClr val="accent1"/>
                </a:solidFill>
                <a:latin typeface="+mj-ea"/>
                <a:ea typeface="+mj-ea"/>
                <a:sym typeface="+mn-ea"/>
              </a:rPr>
              <a:t>How to implement </a:t>
            </a:r>
            <a:endParaRPr lang="en-US" altLang="zh-CN" sz="4000">
              <a:solidFill>
                <a:schemeClr val="accent1"/>
              </a:solidFill>
              <a:latin typeface="+mj-ea"/>
              <a:ea typeface="+mj-ea"/>
              <a:sym typeface="+mn-ea"/>
            </a:endParaRPr>
          </a:p>
          <a:p>
            <a:r>
              <a:rPr lang="en-US" altLang="zh-CN" sz="4000">
                <a:solidFill>
                  <a:schemeClr val="accent1"/>
                </a:solidFill>
                <a:latin typeface="+mj-ea"/>
                <a:ea typeface="+mj-ea"/>
                <a:sym typeface="+mn-ea"/>
              </a:rPr>
              <a:t>Open-Channel SSD?</a:t>
            </a:r>
            <a:endParaRPr lang="en-US" altLang="zh-CN" sz="4000">
              <a:solidFill>
                <a:schemeClr val="accent1"/>
              </a:solidFill>
              <a:latin typeface="+mj-ea"/>
              <a:ea typeface="+mj-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sz="2800" dirty="0" smtClean="0"/>
              <a:t>Physical Page Addressing Command Set</a:t>
            </a:r>
            <a:endParaRPr lang="en-US" altLang="zh-CN" sz="2800" dirty="0" smtClean="0"/>
          </a:p>
        </p:txBody>
      </p:sp>
      <p:sp>
        <p:nvSpPr>
          <p:cNvPr id="7" name="内容占位符 6"/>
          <p:cNvSpPr>
            <a:spLocks noGrp="1"/>
          </p:cNvSpPr>
          <p:nvPr>
            <p:ph idx="1"/>
          </p:nvPr>
        </p:nvSpPr>
        <p:spPr>
          <a:xfrm>
            <a:off x="412750" y="753745"/>
            <a:ext cx="8199120" cy="5419725"/>
          </a:xfrm>
        </p:spPr>
        <p:txBody>
          <a:bodyPr>
            <a:normAutofit/>
          </a:bodyPr>
          <a:p>
            <a:pPr marL="0" indent="0">
              <a:buNone/>
            </a:pPr>
            <a:endParaRPr lang="en-US" altLang="zh-CN" sz="2000" b="0" dirty="0" smtClean="0">
              <a:latin typeface="+mj-ea"/>
              <a:ea typeface="+mj-ea"/>
            </a:endParaRPr>
          </a:p>
          <a:p>
            <a:r>
              <a:rPr lang="en-US" altLang="zh-CN" sz="2000" dirty="0">
                <a:latin typeface="+mj-ea"/>
                <a:ea typeface="+mj-ea"/>
              </a:rPr>
              <a:t>Physical Page Addressing Command Set consists of Admin and I/O commands.</a:t>
            </a:r>
            <a:endParaRPr lang="en-US" altLang="zh-CN" sz="2000" dirty="0">
              <a:latin typeface="+mj-ea"/>
              <a:ea typeface="+mj-ea"/>
            </a:endParaRPr>
          </a:p>
          <a:p>
            <a:r>
              <a:rPr lang="en-US" altLang="zh-CN" sz="2000" dirty="0">
                <a:latin typeface="+mj-ea"/>
                <a:ea typeface="+mj-ea"/>
              </a:rPr>
              <a:t>Admin commands are used to communicate the geometry of the device and chunk state.</a:t>
            </a:r>
            <a:endParaRPr lang="en-US" altLang="zh-CN" sz="2000" dirty="0">
              <a:latin typeface="+mj-ea"/>
              <a:ea typeface="+mj-ea"/>
            </a:endParaRPr>
          </a:p>
          <a:p>
            <a:r>
              <a:rPr lang="en-US" altLang="zh-CN" sz="2000" dirty="0">
                <a:latin typeface="+mj-ea"/>
                <a:ea typeface="+mj-ea"/>
              </a:rPr>
              <a:t>I/O commands are used to read, write and copy data, and reset chunks.</a:t>
            </a:r>
            <a:endParaRPr lang="en-US" altLang="zh-CN" sz="2000" dirty="0">
              <a:latin typeface="+mj-ea"/>
              <a:ea typeface="+mj-ea"/>
            </a:endParaRPr>
          </a:p>
          <a:p>
            <a:r>
              <a:rPr lang="en-US" altLang="zh-CN" sz="2000" dirty="0">
                <a:latin typeface="+mj-ea"/>
                <a:ea typeface="+mj-ea"/>
              </a:rPr>
              <a:t>All commands conform to the regular NVMe command structure.</a:t>
            </a:r>
            <a:endParaRPr lang="en-US" altLang="zh-CN" sz="2000" dirty="0">
              <a:latin typeface="+mj-ea"/>
              <a:ea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887416"/>
            <a:ext cx="8115302" cy="641842"/>
          </a:xfrm>
        </p:spPr>
        <p:txBody>
          <a:bodyPr>
            <a:normAutofit/>
          </a:bodyPr>
          <a:lstStyle/>
          <a:p>
            <a:pPr fontAlgn="auto">
              <a:lnSpc>
                <a:spcPts val="3000"/>
              </a:lnSpc>
            </a:pPr>
            <a:r>
              <a:rPr lang="en-US" altLang="zh-CN" sz="2800" dirty="0" smtClean="0"/>
              <a:t>PPA Command Set - </a:t>
            </a:r>
            <a:r>
              <a:rPr lang="en-US" altLang="zh-CN" sz="2800" dirty="0">
                <a:sym typeface="+mn-ea"/>
              </a:rPr>
              <a:t>Admin Commands</a:t>
            </a:r>
            <a:endParaRPr lang="en-US" altLang="zh-CN" sz="2800" dirty="0" smtClean="0"/>
          </a:p>
        </p:txBody>
      </p:sp>
      <p:pic>
        <p:nvPicPr>
          <p:cNvPr id="4" name="图片 3"/>
          <p:cNvPicPr>
            <a:picLocks noChangeAspect="1"/>
          </p:cNvPicPr>
          <p:nvPr/>
        </p:nvPicPr>
        <p:blipFill>
          <a:blip r:embed="rId1"/>
          <a:stretch>
            <a:fillRect/>
          </a:stretch>
        </p:blipFill>
        <p:spPr>
          <a:xfrm>
            <a:off x="532130" y="1981200"/>
            <a:ext cx="7972425" cy="2895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434026"/>
            <a:ext cx="8115302" cy="641842"/>
          </a:xfrm>
        </p:spPr>
        <p:txBody>
          <a:bodyPr>
            <a:normAutofit/>
          </a:bodyPr>
          <a:lstStyle/>
          <a:p>
            <a:pPr fontAlgn="auto">
              <a:lnSpc>
                <a:spcPts val="3000"/>
              </a:lnSpc>
            </a:pPr>
            <a:r>
              <a:rPr lang="en-US" altLang="zh-CN" sz="3200" dirty="0">
                <a:sym typeface="+mn-ea"/>
              </a:rPr>
              <a:t>Admin Commands - Geometry</a:t>
            </a:r>
            <a:endParaRPr lang="en-US" altLang="zh-CN" sz="3200" dirty="0" smtClean="0"/>
          </a:p>
        </p:txBody>
      </p:sp>
      <p:sp>
        <p:nvSpPr>
          <p:cNvPr id="7" name="内容占位符 6"/>
          <p:cNvSpPr>
            <a:spLocks noGrp="1"/>
          </p:cNvSpPr>
          <p:nvPr>
            <p:ph idx="1"/>
          </p:nvPr>
        </p:nvSpPr>
        <p:spPr>
          <a:xfrm>
            <a:off x="412750" y="574675"/>
            <a:ext cx="8199120" cy="2864485"/>
          </a:xfrm>
        </p:spPr>
        <p:txBody>
          <a:bodyPr>
            <a:normAutofit/>
          </a:bodyPr>
          <a:p>
            <a:pPr marL="0" indent="0">
              <a:buNone/>
            </a:pPr>
            <a:endParaRPr lang="en-US" altLang="zh-CN" b="0" dirty="0" smtClean="0">
              <a:latin typeface="+mj-ea"/>
              <a:ea typeface="+mj-ea"/>
            </a:endParaRPr>
          </a:p>
          <a:p>
            <a:r>
              <a:rPr lang="en-US" altLang="zh-CN" dirty="0">
                <a:latin typeface="+mj-ea"/>
                <a:ea typeface="+mj-ea"/>
              </a:rPr>
              <a:t>On success, the data structure defined in Figure 11 is returned.</a:t>
            </a:r>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p:txBody>
      </p:sp>
      <p:pic>
        <p:nvPicPr>
          <p:cNvPr id="3" name="图片 2"/>
          <p:cNvPicPr>
            <a:picLocks noChangeAspect="1"/>
          </p:cNvPicPr>
          <p:nvPr/>
        </p:nvPicPr>
        <p:blipFill>
          <a:blip r:embed="rId1"/>
          <a:stretch>
            <a:fillRect/>
          </a:stretch>
        </p:blipFill>
        <p:spPr>
          <a:xfrm>
            <a:off x="494030" y="1590040"/>
            <a:ext cx="8133715" cy="709930"/>
          </a:xfrm>
          <a:prstGeom prst="rect">
            <a:avLst/>
          </a:prstGeom>
        </p:spPr>
      </p:pic>
      <p:pic>
        <p:nvPicPr>
          <p:cNvPr id="4" name="图片 3"/>
          <p:cNvPicPr>
            <a:picLocks noChangeAspect="1"/>
          </p:cNvPicPr>
          <p:nvPr/>
        </p:nvPicPr>
        <p:blipFill>
          <a:blip r:embed="rId2"/>
          <a:stretch>
            <a:fillRect/>
          </a:stretch>
        </p:blipFill>
        <p:spPr>
          <a:xfrm>
            <a:off x="494030" y="2273300"/>
            <a:ext cx="8133715" cy="2971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637540" y="1923415"/>
            <a:ext cx="7868920" cy="2195830"/>
          </a:xfrm>
        </p:spPr>
        <p:txBody>
          <a:bodyPr>
            <a:noAutofit/>
          </a:bodyPr>
          <a:p>
            <a:r>
              <a:rPr lang="en-US" altLang="zh-CN" sz="4000">
                <a:solidFill>
                  <a:schemeClr val="accent1"/>
                </a:solidFill>
                <a:latin typeface="+mj-ea"/>
                <a:ea typeface="+mj-ea"/>
                <a:sym typeface="+mn-ea"/>
              </a:rPr>
              <a:t>Why we need </a:t>
            </a:r>
            <a:endParaRPr lang="en-US" altLang="zh-CN" sz="4000">
              <a:solidFill>
                <a:schemeClr val="accent1"/>
              </a:solidFill>
              <a:latin typeface="+mj-ea"/>
              <a:ea typeface="+mj-ea"/>
              <a:sym typeface="+mn-ea"/>
            </a:endParaRPr>
          </a:p>
          <a:p>
            <a:r>
              <a:rPr lang="en-US" altLang="zh-CN" sz="4000">
                <a:solidFill>
                  <a:schemeClr val="accent1"/>
                </a:solidFill>
                <a:latin typeface="+mj-ea"/>
                <a:ea typeface="+mj-ea"/>
                <a:sym typeface="+mn-ea"/>
              </a:rPr>
              <a:t>Open-Channel SSD?</a:t>
            </a:r>
            <a:endParaRPr lang="en-US" altLang="zh-CN" sz="4000">
              <a:solidFill>
                <a:schemeClr val="accent1"/>
              </a:solidFill>
              <a:latin typeface="+mj-ea"/>
              <a:ea typeface="+mj-ea"/>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20641"/>
            <a:ext cx="8115302" cy="641842"/>
          </a:xfrm>
        </p:spPr>
        <p:txBody>
          <a:bodyPr>
            <a:normAutofit/>
          </a:bodyPr>
          <a:lstStyle/>
          <a:p>
            <a:pPr fontAlgn="auto">
              <a:lnSpc>
                <a:spcPts val="3000"/>
              </a:lnSpc>
            </a:pPr>
            <a:r>
              <a:rPr lang="en-US" altLang="zh-CN" dirty="0">
                <a:sym typeface="+mn-ea"/>
              </a:rPr>
              <a:t>Admin Commands - Geometry</a:t>
            </a:r>
            <a:endParaRPr lang="en-US" altLang="zh-CN" dirty="0" smtClean="0"/>
          </a:p>
        </p:txBody>
      </p:sp>
      <p:sp>
        <p:nvSpPr>
          <p:cNvPr id="7" name="内容占位符 6"/>
          <p:cNvSpPr>
            <a:spLocks noGrp="1"/>
          </p:cNvSpPr>
          <p:nvPr>
            <p:ph idx="1"/>
          </p:nvPr>
        </p:nvSpPr>
        <p:spPr>
          <a:xfrm>
            <a:off x="412750" y="134620"/>
            <a:ext cx="8199120" cy="2864485"/>
          </a:xfrm>
        </p:spPr>
        <p:txBody>
          <a:bodyPr>
            <a:normAutofit/>
          </a:bodyPr>
          <a:p>
            <a:pPr marL="0" indent="0">
              <a:buNone/>
            </a:pPr>
            <a:endParaRPr lang="en-US" altLang="zh-CN" b="0" dirty="0" smtClean="0">
              <a:latin typeface="+mj-ea"/>
              <a:ea typeface="+mj-ea"/>
            </a:endParaRPr>
          </a:p>
          <a:p>
            <a:r>
              <a:rPr lang="en-US" altLang="zh-CN" sz="1400" dirty="0">
                <a:latin typeface="+mj-ea"/>
                <a:ea typeface="+mj-ea"/>
              </a:rPr>
              <a:t>On success, the data structure defined in Figure 11 is returned.</a:t>
            </a:r>
            <a:endParaRPr lang="en-US" altLang="zh-CN" sz="1400"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p:txBody>
      </p:sp>
      <p:pic>
        <p:nvPicPr>
          <p:cNvPr id="3" name="图片 2"/>
          <p:cNvPicPr>
            <a:picLocks noChangeAspect="1"/>
          </p:cNvPicPr>
          <p:nvPr/>
        </p:nvPicPr>
        <p:blipFill>
          <a:blip r:embed="rId1"/>
          <a:stretch>
            <a:fillRect/>
          </a:stretch>
        </p:blipFill>
        <p:spPr>
          <a:xfrm>
            <a:off x="494030" y="923290"/>
            <a:ext cx="6889750" cy="601345"/>
          </a:xfrm>
          <a:prstGeom prst="rect">
            <a:avLst/>
          </a:prstGeom>
        </p:spPr>
      </p:pic>
      <p:pic>
        <p:nvPicPr>
          <p:cNvPr id="4" name="图片 3"/>
          <p:cNvPicPr>
            <a:picLocks noChangeAspect="1"/>
          </p:cNvPicPr>
          <p:nvPr/>
        </p:nvPicPr>
        <p:blipFill>
          <a:blip r:embed="rId2"/>
          <a:stretch>
            <a:fillRect/>
          </a:stretch>
        </p:blipFill>
        <p:spPr>
          <a:xfrm>
            <a:off x="513080" y="1490980"/>
            <a:ext cx="6870700" cy="345440"/>
          </a:xfrm>
          <a:prstGeom prst="rect">
            <a:avLst/>
          </a:prstGeom>
        </p:spPr>
      </p:pic>
      <p:pic>
        <p:nvPicPr>
          <p:cNvPr id="5" name="图片 4"/>
          <p:cNvPicPr>
            <a:picLocks noChangeAspect="1"/>
          </p:cNvPicPr>
          <p:nvPr/>
        </p:nvPicPr>
        <p:blipFill>
          <a:blip r:embed="rId3"/>
          <a:stretch>
            <a:fillRect/>
          </a:stretch>
        </p:blipFill>
        <p:spPr>
          <a:xfrm>
            <a:off x="556895" y="1881505"/>
            <a:ext cx="6826885" cy="2560955"/>
          </a:xfrm>
          <a:prstGeom prst="rect">
            <a:avLst/>
          </a:prstGeom>
        </p:spPr>
      </p:pic>
      <p:sp>
        <p:nvSpPr>
          <p:cNvPr id="8" name="内容占位符 6"/>
          <p:cNvSpPr>
            <a:spLocks noGrp="1"/>
          </p:cNvSpPr>
          <p:nvPr/>
        </p:nvSpPr>
        <p:spPr>
          <a:xfrm>
            <a:off x="412750" y="4442460"/>
            <a:ext cx="8079105" cy="1313180"/>
          </a:xfrm>
          <a:prstGeom prst="rect">
            <a:avLst/>
          </a:prstGeom>
        </p:spPr>
        <p:txBody>
          <a:bodyPr vert="horz" lIns="91440" tIns="45720" rIns="91440" bIns="45720" rtlCol="0">
            <a:no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algn="l">
              <a:lnSpc>
                <a:spcPct val="130000"/>
              </a:lnSpc>
            </a:pPr>
            <a:r>
              <a:rPr lang="en-US" altLang="zh-CN" sz="1200">
                <a:latin typeface="+mj-ea"/>
                <a:ea typeface="+mj-ea"/>
                <a:sym typeface="+mn-ea"/>
              </a:rPr>
              <a:t>As an example, assume the following configuration:</a:t>
            </a:r>
            <a:endParaRPr lang="en-US" altLang="zh-CN" sz="1200" dirty="0">
              <a:latin typeface="+mj-ea"/>
              <a:ea typeface="+mj-ea"/>
            </a:endParaRPr>
          </a:p>
          <a:p>
            <a:pPr marL="0" indent="0" algn="l">
              <a:buNone/>
            </a:pPr>
            <a:r>
              <a:rPr lang="en-US" altLang="zh-CN" sz="1200">
                <a:latin typeface="+mj-ea"/>
                <a:ea typeface="+mj-ea"/>
                <a:sym typeface="+mn-ea"/>
              </a:rPr>
              <a:t>     ● 16 groups - 4 bits required.  </a:t>
            </a:r>
            <a:r>
              <a:rPr lang="en-US" altLang="zh-CN" sz="1200">
                <a:solidFill>
                  <a:srgbClr val="00B050"/>
                </a:solidFill>
                <a:latin typeface="+mj-ea"/>
                <a:ea typeface="+mj-ea"/>
                <a:sym typeface="+mn-ea"/>
              </a:rPr>
              <a:t>Bits 27-24 specify a group. Bits 63-28 are unused.</a:t>
            </a:r>
            <a:endParaRPr lang="en-US" altLang="zh-CN" sz="1200" dirty="0">
              <a:solidFill>
                <a:srgbClr val="00B050"/>
              </a:solidFill>
              <a:latin typeface="+mj-ea"/>
              <a:ea typeface="+mj-ea"/>
            </a:endParaRPr>
          </a:p>
          <a:p>
            <a:pPr marL="0" indent="0" algn="l">
              <a:buNone/>
            </a:pPr>
            <a:r>
              <a:rPr lang="en-US" altLang="zh-CN" sz="1200">
                <a:latin typeface="+mj-ea"/>
                <a:ea typeface="+mj-ea"/>
                <a:sym typeface="+mn-ea"/>
              </a:rPr>
              <a:t>     ● 4 PUs within each group - 2 bits required. </a:t>
            </a:r>
            <a:r>
              <a:rPr lang="en-US" altLang="zh-CN" sz="1200">
                <a:solidFill>
                  <a:srgbClr val="00B050"/>
                </a:solidFill>
                <a:latin typeface="+mj-ea"/>
                <a:ea typeface="+mj-ea"/>
                <a:sym typeface="+mn-ea"/>
              </a:rPr>
              <a:t>Bits 23-22 specify a PU within a group</a:t>
            </a:r>
            <a:endParaRPr lang="en-US" altLang="zh-CN" sz="1200" dirty="0">
              <a:solidFill>
                <a:srgbClr val="00B050"/>
              </a:solidFill>
              <a:latin typeface="+mj-ea"/>
              <a:ea typeface="+mj-ea"/>
            </a:endParaRPr>
          </a:p>
          <a:p>
            <a:pPr marL="0" indent="0" algn="l">
              <a:buNone/>
            </a:pPr>
            <a:r>
              <a:rPr lang="en-US" altLang="zh-CN" sz="1200">
                <a:latin typeface="+mj-ea"/>
                <a:ea typeface="+mj-ea"/>
                <a:sym typeface="+mn-ea"/>
              </a:rPr>
              <a:t>     ● 1004 chunks within each PU - 10 bits required - Max 1024.</a:t>
            </a:r>
            <a:r>
              <a:rPr lang="en-US" altLang="zh-CN" sz="1200">
                <a:solidFill>
                  <a:srgbClr val="00B050"/>
                </a:solidFill>
                <a:latin typeface="+mj-ea"/>
                <a:ea typeface="+mj-ea"/>
                <a:sym typeface="+mn-ea"/>
              </a:rPr>
              <a:t> </a:t>
            </a:r>
            <a:endParaRPr lang="en-US" altLang="zh-CN" sz="1200">
              <a:solidFill>
                <a:srgbClr val="00B050"/>
              </a:solidFill>
              <a:latin typeface="+mj-ea"/>
              <a:ea typeface="+mj-ea"/>
              <a:sym typeface="+mn-ea"/>
            </a:endParaRPr>
          </a:p>
          <a:p>
            <a:pPr marL="0" indent="0" algn="l">
              <a:buNone/>
            </a:pPr>
            <a:r>
              <a:rPr lang="en-US" altLang="zh-CN" sz="1200">
                <a:solidFill>
                  <a:srgbClr val="00B050"/>
                </a:solidFill>
                <a:latin typeface="+mj-ea"/>
                <a:ea typeface="+mj-ea"/>
                <a:sym typeface="+mn-ea"/>
              </a:rPr>
              <a:t>                                                                               Bits 21-12 specify a chunk within a PU</a:t>
            </a:r>
            <a:endParaRPr lang="en-US" altLang="zh-CN" sz="1200" dirty="0">
              <a:latin typeface="+mj-ea"/>
              <a:ea typeface="+mj-ea"/>
            </a:endParaRPr>
          </a:p>
          <a:p>
            <a:pPr marL="0" indent="0" algn="l">
              <a:buNone/>
            </a:pPr>
            <a:r>
              <a:rPr lang="en-US" altLang="zh-CN" sz="1200">
                <a:latin typeface="+mj-ea"/>
                <a:ea typeface="+mj-ea"/>
                <a:sym typeface="+mn-ea"/>
              </a:rPr>
              <a:t>     ● 4096 logical blocks within a chunk. 12 bits required. </a:t>
            </a:r>
            <a:endParaRPr lang="en-US" altLang="zh-CN" sz="1200">
              <a:latin typeface="+mj-ea"/>
              <a:ea typeface="+mj-ea"/>
              <a:sym typeface="+mn-ea"/>
            </a:endParaRPr>
          </a:p>
          <a:p>
            <a:pPr marL="0" indent="0" algn="l">
              <a:buNone/>
            </a:pPr>
            <a:r>
              <a:rPr lang="en-US" altLang="zh-CN" sz="1200">
                <a:latin typeface="+mj-ea"/>
                <a:ea typeface="+mj-ea"/>
                <a:sym typeface="+mn-ea"/>
              </a:rPr>
              <a:t>                                                                     </a:t>
            </a:r>
            <a:r>
              <a:rPr lang="en-US" altLang="zh-CN" sz="1200">
                <a:solidFill>
                  <a:srgbClr val="00B050"/>
                </a:solidFill>
                <a:latin typeface="+mj-ea"/>
                <a:ea typeface="+mj-ea"/>
                <a:sym typeface="+mn-ea"/>
              </a:rPr>
              <a:t>Bits 11-0 specify a logical block within a chunk.</a:t>
            </a:r>
            <a:endParaRPr lang="en-US" altLang="zh-CN" sz="1200" dirty="0">
              <a:latin typeface="+mj-ea"/>
              <a:ea typeface="+mj-ea"/>
            </a:endParaRPr>
          </a:p>
          <a:p>
            <a:pPr>
              <a:lnSpc>
                <a:spcPct val="130000"/>
              </a:lnSpc>
            </a:pPr>
            <a:endParaRPr lang="zh-CN" altLang="en-US" sz="1200" dirty="0" smtClean="0">
              <a:latin typeface="Arial" panose="020B0604020202020204" pitchFamily="34" charset="0"/>
              <a:ea typeface="微软雅黑" panose="020B0503020204020204" pitchFamily="34" charset="-122"/>
            </a:endParaRPr>
          </a:p>
          <a:p>
            <a:pPr marL="0" indent="0">
              <a:buNone/>
            </a:pPr>
            <a:endParaRPr lang="zh-CN" altLang="en-US" sz="1200" dirty="0" smtClean="0">
              <a:latin typeface="Arial" panose="020B0604020202020204" pitchFamily="34" charset="0"/>
              <a:ea typeface="微软雅黑" panose="020B0503020204020204" pitchFamily="3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434026"/>
            <a:ext cx="8115302" cy="641842"/>
          </a:xfrm>
        </p:spPr>
        <p:txBody>
          <a:bodyPr>
            <a:normAutofit/>
          </a:bodyPr>
          <a:lstStyle/>
          <a:p>
            <a:pPr fontAlgn="auto">
              <a:lnSpc>
                <a:spcPts val="3000"/>
              </a:lnSpc>
            </a:pPr>
            <a:r>
              <a:rPr lang="en-US" altLang="zh-CN" sz="3200" dirty="0">
                <a:sym typeface="+mn-ea"/>
              </a:rPr>
              <a:t>Admin Commands - Geometry</a:t>
            </a:r>
            <a:endParaRPr lang="en-US" altLang="zh-CN" sz="3200" dirty="0" smtClean="0"/>
          </a:p>
        </p:txBody>
      </p:sp>
      <p:sp>
        <p:nvSpPr>
          <p:cNvPr id="7" name="内容占位符 6"/>
          <p:cNvSpPr>
            <a:spLocks noGrp="1"/>
          </p:cNvSpPr>
          <p:nvPr>
            <p:ph idx="1"/>
          </p:nvPr>
        </p:nvSpPr>
        <p:spPr>
          <a:xfrm>
            <a:off x="412750" y="574675"/>
            <a:ext cx="8199120" cy="2864485"/>
          </a:xfrm>
        </p:spPr>
        <p:txBody>
          <a:bodyPr>
            <a:normAutofit/>
          </a:bodyPr>
          <a:p>
            <a:pPr marL="0" indent="0">
              <a:buNone/>
            </a:pPr>
            <a:endParaRPr lang="en-US" altLang="zh-CN" b="0" dirty="0" smtClean="0">
              <a:latin typeface="+mj-ea"/>
              <a:ea typeface="+mj-ea"/>
            </a:endParaRPr>
          </a:p>
          <a:p>
            <a:r>
              <a:rPr lang="en-US" altLang="zh-CN" dirty="0">
                <a:latin typeface="+mj-ea"/>
                <a:ea typeface="+mj-ea"/>
              </a:rPr>
              <a:t>On success, the data structure defined in Figure 11 is returned.</a:t>
            </a:r>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p:txBody>
      </p:sp>
      <p:pic>
        <p:nvPicPr>
          <p:cNvPr id="3" name="图片 2"/>
          <p:cNvPicPr>
            <a:picLocks noChangeAspect="1"/>
          </p:cNvPicPr>
          <p:nvPr/>
        </p:nvPicPr>
        <p:blipFill>
          <a:blip r:embed="rId1"/>
          <a:stretch>
            <a:fillRect/>
          </a:stretch>
        </p:blipFill>
        <p:spPr>
          <a:xfrm>
            <a:off x="494030" y="1590040"/>
            <a:ext cx="8133715" cy="709930"/>
          </a:xfrm>
          <a:prstGeom prst="rect">
            <a:avLst/>
          </a:prstGeom>
        </p:spPr>
      </p:pic>
      <p:pic>
        <p:nvPicPr>
          <p:cNvPr id="6" name="图片 5"/>
          <p:cNvPicPr>
            <a:picLocks noChangeAspect="1"/>
          </p:cNvPicPr>
          <p:nvPr/>
        </p:nvPicPr>
        <p:blipFill>
          <a:blip r:embed="rId2"/>
          <a:stretch>
            <a:fillRect/>
          </a:stretch>
        </p:blipFill>
        <p:spPr>
          <a:xfrm>
            <a:off x="534035" y="2272030"/>
            <a:ext cx="8110855" cy="36626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287341"/>
            <a:ext cx="8115302" cy="641842"/>
          </a:xfrm>
        </p:spPr>
        <p:txBody>
          <a:bodyPr>
            <a:normAutofit/>
          </a:bodyPr>
          <a:lstStyle/>
          <a:p>
            <a:pPr fontAlgn="auto">
              <a:lnSpc>
                <a:spcPts val="3000"/>
              </a:lnSpc>
            </a:pPr>
            <a:r>
              <a:rPr lang="en-US" altLang="zh-CN" sz="3200" dirty="0">
                <a:sym typeface="+mn-ea"/>
              </a:rPr>
              <a:t>Admin Commands - Geometry</a:t>
            </a:r>
            <a:endParaRPr lang="en-US" altLang="zh-CN" sz="3200" dirty="0" smtClean="0"/>
          </a:p>
        </p:txBody>
      </p:sp>
      <p:sp>
        <p:nvSpPr>
          <p:cNvPr id="7" name="内容占位符 6"/>
          <p:cNvSpPr>
            <a:spLocks noGrp="1"/>
          </p:cNvSpPr>
          <p:nvPr>
            <p:ph idx="1"/>
          </p:nvPr>
        </p:nvSpPr>
        <p:spPr>
          <a:xfrm>
            <a:off x="412750" y="427990"/>
            <a:ext cx="8199120" cy="2864485"/>
          </a:xfrm>
        </p:spPr>
        <p:txBody>
          <a:bodyPr>
            <a:normAutofit/>
          </a:bodyPr>
          <a:p>
            <a:pPr marL="0" indent="0">
              <a:buNone/>
            </a:pPr>
            <a:endParaRPr lang="en-US" altLang="zh-CN" b="0" dirty="0" smtClean="0">
              <a:latin typeface="+mj-ea"/>
              <a:ea typeface="+mj-ea"/>
            </a:endParaRPr>
          </a:p>
          <a:p>
            <a:r>
              <a:rPr lang="en-US" altLang="zh-CN" dirty="0">
                <a:latin typeface="+mj-ea"/>
                <a:ea typeface="+mj-ea"/>
              </a:rPr>
              <a:t>On success, the data structure defined in Figure 11 is returned.</a:t>
            </a:r>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p:txBody>
      </p:sp>
      <p:pic>
        <p:nvPicPr>
          <p:cNvPr id="3" name="图片 2"/>
          <p:cNvPicPr>
            <a:picLocks noChangeAspect="1"/>
          </p:cNvPicPr>
          <p:nvPr/>
        </p:nvPicPr>
        <p:blipFill>
          <a:blip r:embed="rId1"/>
          <a:stretch>
            <a:fillRect/>
          </a:stretch>
        </p:blipFill>
        <p:spPr>
          <a:xfrm>
            <a:off x="494030" y="1323340"/>
            <a:ext cx="8133715" cy="709930"/>
          </a:xfrm>
          <a:prstGeom prst="rect">
            <a:avLst/>
          </a:prstGeom>
        </p:spPr>
      </p:pic>
      <p:pic>
        <p:nvPicPr>
          <p:cNvPr id="4" name="图片 3"/>
          <p:cNvPicPr>
            <a:picLocks noChangeAspect="1"/>
          </p:cNvPicPr>
          <p:nvPr/>
        </p:nvPicPr>
        <p:blipFill>
          <a:blip r:embed="rId2"/>
          <a:stretch>
            <a:fillRect/>
          </a:stretch>
        </p:blipFill>
        <p:spPr>
          <a:xfrm>
            <a:off x="507365" y="1993265"/>
            <a:ext cx="8133715" cy="46615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500701"/>
            <a:ext cx="8115302" cy="641842"/>
          </a:xfrm>
        </p:spPr>
        <p:txBody>
          <a:bodyPr>
            <a:normAutofit/>
          </a:bodyPr>
          <a:lstStyle/>
          <a:p>
            <a:pPr fontAlgn="auto">
              <a:lnSpc>
                <a:spcPts val="3000"/>
              </a:lnSpc>
            </a:pPr>
            <a:r>
              <a:rPr lang="en-US" altLang="zh-CN" sz="3200" dirty="0">
                <a:sym typeface="+mn-ea"/>
              </a:rPr>
              <a:t>Admin Commands - Geometry</a:t>
            </a:r>
            <a:endParaRPr lang="en-US" altLang="zh-CN" sz="3200" dirty="0" smtClean="0"/>
          </a:p>
        </p:txBody>
      </p:sp>
      <p:sp>
        <p:nvSpPr>
          <p:cNvPr id="7" name="内容占位符 6"/>
          <p:cNvSpPr>
            <a:spLocks noGrp="1"/>
          </p:cNvSpPr>
          <p:nvPr>
            <p:ph idx="1"/>
          </p:nvPr>
        </p:nvSpPr>
        <p:spPr>
          <a:xfrm>
            <a:off x="412750" y="641350"/>
            <a:ext cx="8199120" cy="2864485"/>
          </a:xfrm>
        </p:spPr>
        <p:txBody>
          <a:bodyPr>
            <a:normAutofit/>
          </a:bodyPr>
          <a:p>
            <a:pPr marL="0" indent="0">
              <a:buNone/>
            </a:pPr>
            <a:endParaRPr lang="en-US" altLang="zh-CN" b="0" dirty="0" smtClean="0">
              <a:latin typeface="+mj-ea"/>
              <a:ea typeface="+mj-ea"/>
            </a:endParaRPr>
          </a:p>
          <a:p>
            <a:r>
              <a:rPr lang="en-US" altLang="zh-CN" dirty="0">
                <a:latin typeface="+mj-ea"/>
                <a:ea typeface="+mj-ea"/>
              </a:rPr>
              <a:t>On success, the data structure defined in Figure 11 is returned.</a:t>
            </a:r>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a:p>
            <a:endParaRPr lang="en-US" altLang="zh-CN" dirty="0">
              <a:latin typeface="+mj-ea"/>
              <a:ea typeface="+mj-ea"/>
            </a:endParaRPr>
          </a:p>
        </p:txBody>
      </p:sp>
      <p:pic>
        <p:nvPicPr>
          <p:cNvPr id="3" name="图片 2"/>
          <p:cNvPicPr>
            <a:picLocks noChangeAspect="1"/>
          </p:cNvPicPr>
          <p:nvPr/>
        </p:nvPicPr>
        <p:blipFill>
          <a:blip r:embed="rId1"/>
          <a:stretch>
            <a:fillRect/>
          </a:stretch>
        </p:blipFill>
        <p:spPr>
          <a:xfrm>
            <a:off x="494030" y="1634490"/>
            <a:ext cx="8133715" cy="709930"/>
          </a:xfrm>
          <a:prstGeom prst="rect">
            <a:avLst/>
          </a:prstGeom>
        </p:spPr>
      </p:pic>
      <p:pic>
        <p:nvPicPr>
          <p:cNvPr id="5" name="图片 4"/>
          <p:cNvPicPr>
            <a:picLocks noChangeAspect="1"/>
          </p:cNvPicPr>
          <p:nvPr/>
        </p:nvPicPr>
        <p:blipFill>
          <a:blip r:embed="rId2"/>
          <a:stretch>
            <a:fillRect/>
          </a:stretch>
        </p:blipFill>
        <p:spPr>
          <a:xfrm>
            <a:off x="494030" y="2344420"/>
            <a:ext cx="8133715" cy="3324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00651"/>
            <a:ext cx="8115302" cy="641842"/>
          </a:xfrm>
        </p:spPr>
        <p:txBody>
          <a:bodyPr>
            <a:normAutofit/>
          </a:bodyPr>
          <a:lstStyle/>
          <a:p>
            <a:pPr fontAlgn="auto">
              <a:lnSpc>
                <a:spcPts val="3000"/>
              </a:lnSpc>
            </a:pPr>
            <a:r>
              <a:rPr lang="en-US" altLang="zh-CN" dirty="0">
                <a:sym typeface="+mn-ea"/>
              </a:rPr>
              <a:t>Admin Commands - Get Log Page</a:t>
            </a:r>
            <a:endParaRPr lang="en-US" altLang="zh-CN" dirty="0" smtClean="0"/>
          </a:p>
        </p:txBody>
      </p:sp>
      <p:sp>
        <p:nvSpPr>
          <p:cNvPr id="7" name="内容占位符 6"/>
          <p:cNvSpPr>
            <a:spLocks noGrp="1"/>
          </p:cNvSpPr>
          <p:nvPr>
            <p:ph idx="1"/>
          </p:nvPr>
        </p:nvSpPr>
        <p:spPr>
          <a:xfrm>
            <a:off x="412750" y="276225"/>
            <a:ext cx="8199120" cy="2362835"/>
          </a:xfrm>
        </p:spPr>
        <p:txBody>
          <a:bodyPr>
            <a:normAutofit/>
          </a:bodyPr>
          <a:p>
            <a:pPr marL="0" indent="0">
              <a:buNone/>
            </a:pPr>
            <a:endParaRPr lang="en-US" altLang="zh-CN" sz="1400" b="0" dirty="0" smtClean="0">
              <a:latin typeface="+mj-ea"/>
              <a:ea typeface="+mj-ea"/>
            </a:endParaRPr>
          </a:p>
          <a:p>
            <a:r>
              <a:rPr lang="en-US" altLang="zh-CN" sz="1400" dirty="0">
                <a:latin typeface="+mj-ea"/>
                <a:ea typeface="+mj-ea"/>
              </a:rPr>
              <a:t>Log page store chunk information. </a:t>
            </a:r>
            <a:endParaRPr lang="en-US" altLang="zh-CN" sz="1400" dirty="0">
              <a:latin typeface="+mj-ea"/>
              <a:ea typeface="+mj-ea"/>
            </a:endParaRPr>
          </a:p>
          <a:p>
            <a:r>
              <a:rPr lang="en-US" altLang="zh-CN" sz="1400" dirty="0">
                <a:latin typeface="+mj-ea"/>
                <a:ea typeface="+mj-ea"/>
              </a:rPr>
              <a:t>Log page is a list of chunk descriptors, which are laid out sequentially.</a:t>
            </a:r>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a:p>
            <a:endParaRPr lang="en-US" altLang="zh-CN" sz="1400" dirty="0">
              <a:latin typeface="+mj-ea"/>
              <a:ea typeface="+mj-ea"/>
            </a:endParaRPr>
          </a:p>
        </p:txBody>
      </p:sp>
      <p:pic>
        <p:nvPicPr>
          <p:cNvPr id="6" name="图片 5"/>
          <p:cNvPicPr>
            <a:picLocks noChangeAspect="1"/>
          </p:cNvPicPr>
          <p:nvPr/>
        </p:nvPicPr>
        <p:blipFill>
          <a:blip r:embed="rId1"/>
          <a:stretch>
            <a:fillRect/>
          </a:stretch>
        </p:blipFill>
        <p:spPr>
          <a:xfrm>
            <a:off x="1050925" y="1349375"/>
            <a:ext cx="6896735" cy="3728720"/>
          </a:xfrm>
          <a:prstGeom prst="rect">
            <a:avLst/>
          </a:prstGeom>
        </p:spPr>
      </p:pic>
      <p:pic>
        <p:nvPicPr>
          <p:cNvPr id="8" name="图片 7"/>
          <p:cNvPicPr>
            <a:picLocks noChangeAspect="1"/>
          </p:cNvPicPr>
          <p:nvPr/>
        </p:nvPicPr>
        <p:blipFill>
          <a:blip r:embed="rId2"/>
          <a:stretch>
            <a:fillRect/>
          </a:stretch>
        </p:blipFill>
        <p:spPr>
          <a:xfrm>
            <a:off x="1064260" y="5005070"/>
            <a:ext cx="6896100" cy="16097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67326"/>
            <a:ext cx="8115302" cy="641842"/>
          </a:xfrm>
        </p:spPr>
        <p:txBody>
          <a:bodyPr>
            <a:normAutofit/>
          </a:bodyPr>
          <a:lstStyle/>
          <a:p>
            <a:pPr fontAlgn="auto">
              <a:lnSpc>
                <a:spcPts val="3000"/>
              </a:lnSpc>
            </a:pPr>
            <a:r>
              <a:rPr lang="en-US" altLang="zh-CN" sz="2800" dirty="0">
                <a:sym typeface="+mn-ea"/>
              </a:rPr>
              <a:t>Admin Commands - Get Log Page</a:t>
            </a:r>
            <a:endParaRPr lang="en-US" altLang="zh-CN" sz="2800" dirty="0" smtClean="0"/>
          </a:p>
        </p:txBody>
      </p:sp>
      <p:sp>
        <p:nvSpPr>
          <p:cNvPr id="7" name="内容占位符 6"/>
          <p:cNvSpPr>
            <a:spLocks noGrp="1"/>
          </p:cNvSpPr>
          <p:nvPr>
            <p:ph idx="1"/>
          </p:nvPr>
        </p:nvSpPr>
        <p:spPr>
          <a:xfrm>
            <a:off x="412750" y="3493135"/>
            <a:ext cx="8199120" cy="2362835"/>
          </a:xfrm>
        </p:spPr>
        <p:txBody>
          <a:bodyPr>
            <a:noAutofit/>
          </a:bodyPr>
          <a:p>
            <a:pPr marL="0" indent="0">
              <a:buNone/>
            </a:pPr>
            <a:endParaRPr lang="en-US" altLang="zh-CN" sz="1600" b="0" dirty="0" smtClean="0">
              <a:latin typeface="+mj-ea"/>
              <a:ea typeface="+mj-ea"/>
            </a:endParaRPr>
          </a:p>
          <a:p>
            <a:r>
              <a:rPr lang="en-US" altLang="zh-CN" sz="1600" dirty="0">
                <a:latin typeface="+mj-ea"/>
                <a:ea typeface="+mj-ea"/>
              </a:rPr>
              <a:t>If the geometry command specifies a wear-level index delta threshold, the host should wear-level all chunks evenly, such that the wear-level index for all chunks does not exceed plus or minus the wear-level index delta value across all chunks.Log page is a list of chunk descriptors, which are laid out sequentially.</a:t>
            </a:r>
            <a:endParaRPr lang="en-US" altLang="zh-CN" sz="1600" dirty="0">
              <a:latin typeface="+mj-ea"/>
              <a:ea typeface="+mj-ea"/>
            </a:endParaRPr>
          </a:p>
          <a:p>
            <a:r>
              <a:rPr lang="en-US" altLang="zh-CN" sz="1600" dirty="0">
                <a:latin typeface="+mj-ea"/>
                <a:ea typeface="+mj-ea"/>
              </a:rPr>
              <a:t>For example, if the threshold is 10 and the average chunk wear is 100, the wear-level index delta is allowed to be within the range of 90-110.</a:t>
            </a:r>
            <a:endParaRPr lang="en-US" altLang="zh-CN" sz="1600" dirty="0">
              <a:latin typeface="+mj-ea"/>
              <a:ea typeface="+mj-ea"/>
            </a:endParaRPr>
          </a:p>
          <a:p>
            <a:r>
              <a:rPr lang="en-US" altLang="zh-CN" sz="1600" dirty="0">
                <a:latin typeface="+mj-ea"/>
                <a:ea typeface="+mj-ea"/>
              </a:rPr>
              <a:t>If host does not wear-level index delta according to the threshold the device may signal it through a Chunk Notification Log event.</a:t>
            </a:r>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p:txBody>
      </p:sp>
      <p:pic>
        <p:nvPicPr>
          <p:cNvPr id="3" name="图片 2"/>
          <p:cNvPicPr>
            <a:picLocks noChangeAspect="1"/>
          </p:cNvPicPr>
          <p:nvPr/>
        </p:nvPicPr>
        <p:blipFill>
          <a:blip r:embed="rId1"/>
          <a:stretch>
            <a:fillRect/>
          </a:stretch>
        </p:blipFill>
        <p:spPr>
          <a:xfrm>
            <a:off x="501015" y="809625"/>
            <a:ext cx="8105775" cy="1045210"/>
          </a:xfrm>
          <a:prstGeom prst="rect">
            <a:avLst/>
          </a:prstGeom>
        </p:spPr>
      </p:pic>
      <p:pic>
        <p:nvPicPr>
          <p:cNvPr id="4" name="图片 3"/>
          <p:cNvPicPr>
            <a:picLocks noChangeAspect="1"/>
          </p:cNvPicPr>
          <p:nvPr/>
        </p:nvPicPr>
        <p:blipFill>
          <a:blip r:embed="rId2"/>
          <a:srcRect t="12741"/>
          <a:stretch>
            <a:fillRect/>
          </a:stretch>
        </p:blipFill>
        <p:spPr>
          <a:xfrm>
            <a:off x="552450" y="1774190"/>
            <a:ext cx="8053705" cy="877570"/>
          </a:xfrm>
          <a:prstGeom prst="rect">
            <a:avLst/>
          </a:prstGeom>
        </p:spPr>
      </p:pic>
      <p:pic>
        <p:nvPicPr>
          <p:cNvPr id="5" name="图片 4"/>
          <p:cNvPicPr>
            <a:picLocks noChangeAspect="1"/>
          </p:cNvPicPr>
          <p:nvPr/>
        </p:nvPicPr>
        <p:blipFill>
          <a:blip r:embed="rId3"/>
          <a:srcRect t="80617"/>
          <a:stretch>
            <a:fillRect/>
          </a:stretch>
        </p:blipFill>
        <p:spPr>
          <a:xfrm>
            <a:off x="501015" y="3080385"/>
            <a:ext cx="8110855" cy="709930"/>
          </a:xfrm>
          <a:prstGeom prst="rect">
            <a:avLst/>
          </a:prstGeom>
        </p:spPr>
      </p:pic>
      <p:sp>
        <p:nvSpPr>
          <p:cNvPr id="19" name="内容占位符 6"/>
          <p:cNvSpPr>
            <a:spLocks noGrp="1"/>
          </p:cNvSpPr>
          <p:nvPr/>
        </p:nvSpPr>
        <p:spPr>
          <a:xfrm>
            <a:off x="539115" y="2682240"/>
            <a:ext cx="3675380" cy="7004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en-US" altLang="zh-CN" sz="1600">
                <a:latin typeface="+mj-ea"/>
                <a:ea typeface="+mj-ea"/>
                <a:sym typeface="+mn-ea"/>
              </a:rPr>
              <a:t>(Device Geometry Data Structure)</a:t>
            </a:r>
            <a:endParaRPr lang="en-US" altLang="zh-CN" sz="1600">
              <a:latin typeface="+mj-ea"/>
              <a:ea typeface="+mj-ea"/>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27321"/>
            <a:ext cx="8115302" cy="641842"/>
          </a:xfrm>
        </p:spPr>
        <p:txBody>
          <a:bodyPr>
            <a:normAutofit/>
          </a:bodyPr>
          <a:lstStyle/>
          <a:p>
            <a:pPr fontAlgn="auto">
              <a:lnSpc>
                <a:spcPts val="3000"/>
              </a:lnSpc>
            </a:pPr>
            <a:r>
              <a:rPr lang="en-US" altLang="zh-CN" dirty="0">
                <a:sym typeface="+mn-ea"/>
              </a:rPr>
              <a:t>Chunk Notification Log</a:t>
            </a:r>
            <a:endParaRPr lang="en-US" altLang="zh-CN" dirty="0">
              <a:sym typeface="+mn-ea"/>
            </a:endParaRPr>
          </a:p>
        </p:txBody>
      </p:sp>
      <p:sp>
        <p:nvSpPr>
          <p:cNvPr id="7" name="内容占位符 6"/>
          <p:cNvSpPr>
            <a:spLocks noGrp="1"/>
          </p:cNvSpPr>
          <p:nvPr>
            <p:ph idx="1"/>
          </p:nvPr>
        </p:nvSpPr>
        <p:spPr>
          <a:xfrm>
            <a:off x="412750" y="290195"/>
            <a:ext cx="8199120" cy="2362835"/>
          </a:xfrm>
        </p:spPr>
        <p:txBody>
          <a:bodyPr>
            <a:noAutofit/>
          </a:bodyPr>
          <a:p>
            <a:pPr marL="0" indent="0">
              <a:buNone/>
            </a:pPr>
            <a:endParaRPr lang="en-US" altLang="zh-CN" sz="1600" b="0" dirty="0" smtClean="0">
              <a:latin typeface="+mj-ea"/>
              <a:ea typeface="+mj-ea"/>
            </a:endParaRPr>
          </a:p>
          <a:p>
            <a:r>
              <a:rPr lang="en-US" altLang="zh-CN" sz="1600" dirty="0">
                <a:latin typeface="+mj-ea"/>
                <a:ea typeface="+mj-ea"/>
              </a:rPr>
              <a:t>The feedback mechanism is implemented using the Asynchronous Event Information specified in Section 5.2 of the NVMe 1.3 specification.</a:t>
            </a:r>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p:txBody>
      </p:sp>
      <p:pic>
        <p:nvPicPr>
          <p:cNvPr id="6" name="图片 5"/>
          <p:cNvPicPr>
            <a:picLocks noChangeAspect="1"/>
          </p:cNvPicPr>
          <p:nvPr/>
        </p:nvPicPr>
        <p:blipFill>
          <a:blip r:embed="rId1"/>
          <a:stretch>
            <a:fillRect/>
          </a:stretch>
        </p:blipFill>
        <p:spPr>
          <a:xfrm>
            <a:off x="1347470" y="1358900"/>
            <a:ext cx="6329680" cy="585470"/>
          </a:xfrm>
          <a:prstGeom prst="rect">
            <a:avLst/>
          </a:prstGeom>
        </p:spPr>
      </p:pic>
      <p:pic>
        <p:nvPicPr>
          <p:cNvPr id="8" name="图片 7"/>
          <p:cNvPicPr>
            <a:picLocks noChangeAspect="1"/>
          </p:cNvPicPr>
          <p:nvPr/>
        </p:nvPicPr>
        <p:blipFill>
          <a:blip r:embed="rId2"/>
          <a:stretch>
            <a:fillRect/>
          </a:stretch>
        </p:blipFill>
        <p:spPr>
          <a:xfrm>
            <a:off x="1347470" y="1936115"/>
            <a:ext cx="6329680" cy="4573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460696"/>
            <a:ext cx="8115302" cy="641842"/>
          </a:xfrm>
        </p:spPr>
        <p:txBody>
          <a:bodyPr>
            <a:normAutofit/>
          </a:bodyPr>
          <a:lstStyle/>
          <a:p>
            <a:pPr fontAlgn="auto">
              <a:lnSpc>
                <a:spcPts val="3000"/>
              </a:lnSpc>
            </a:pPr>
            <a:r>
              <a:rPr lang="en-US" altLang="zh-CN" sz="2800" dirty="0" smtClean="0"/>
              <a:t>PPA Command Set - IO</a:t>
            </a:r>
            <a:r>
              <a:rPr lang="en-US" altLang="zh-CN" sz="2800" dirty="0">
                <a:sym typeface="+mn-ea"/>
              </a:rPr>
              <a:t> Commands</a:t>
            </a:r>
            <a:endParaRPr lang="en-US" altLang="zh-CN" sz="2800" dirty="0" smtClean="0"/>
          </a:p>
        </p:txBody>
      </p:sp>
      <p:pic>
        <p:nvPicPr>
          <p:cNvPr id="3" name="图片 2"/>
          <p:cNvPicPr>
            <a:picLocks noChangeAspect="1"/>
          </p:cNvPicPr>
          <p:nvPr/>
        </p:nvPicPr>
        <p:blipFill>
          <a:blip r:embed="rId1"/>
          <a:stretch>
            <a:fillRect/>
          </a:stretch>
        </p:blipFill>
        <p:spPr>
          <a:xfrm>
            <a:off x="624840" y="1278890"/>
            <a:ext cx="7734300" cy="4352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13986"/>
            <a:ext cx="8115302" cy="641842"/>
          </a:xfrm>
        </p:spPr>
        <p:txBody>
          <a:bodyPr>
            <a:normAutofit/>
          </a:bodyPr>
          <a:lstStyle/>
          <a:p>
            <a:pPr fontAlgn="auto">
              <a:lnSpc>
                <a:spcPts val="3000"/>
              </a:lnSpc>
            </a:pPr>
            <a:r>
              <a:rPr lang="en-US" altLang="zh-CN" sz="2800" dirty="0" smtClean="0"/>
              <a:t>IO</a:t>
            </a:r>
            <a:r>
              <a:rPr lang="en-US" altLang="zh-CN" sz="2800" dirty="0">
                <a:sym typeface="+mn-ea"/>
              </a:rPr>
              <a:t> Commands - Vector Commands</a:t>
            </a:r>
            <a:endParaRPr lang="en-US" altLang="zh-CN" sz="2800" dirty="0" smtClean="0"/>
          </a:p>
        </p:txBody>
      </p:sp>
      <p:sp>
        <p:nvSpPr>
          <p:cNvPr id="5" name="内容占位符 6"/>
          <p:cNvSpPr>
            <a:spLocks noGrp="1"/>
          </p:cNvSpPr>
          <p:nvPr/>
        </p:nvSpPr>
        <p:spPr>
          <a:xfrm>
            <a:off x="487680" y="188595"/>
            <a:ext cx="8079105" cy="58439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2000" b="0" dirty="0" smtClean="0">
              <a:latin typeface="+mj-ea"/>
              <a:ea typeface="+mj-ea"/>
            </a:endParaRPr>
          </a:p>
          <a:p>
            <a:r>
              <a:rPr lang="en-US" altLang="zh-CN" sz="2000">
                <a:latin typeface="+mj-ea"/>
                <a:ea typeface="+mj-ea"/>
                <a:sym typeface="+mn-ea"/>
              </a:rPr>
              <a:t>command submission</a:t>
            </a:r>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r>
              <a:rPr lang="en-US" altLang="zh-CN" sz="2000">
                <a:latin typeface="+mj-ea"/>
                <a:ea typeface="+mj-ea"/>
                <a:sym typeface="+mn-ea"/>
              </a:rPr>
              <a:t>command completion</a:t>
            </a:r>
            <a:endParaRPr lang="en-US" altLang="zh-CN" sz="2000">
              <a:latin typeface="+mj-ea"/>
              <a:ea typeface="+mj-ea"/>
              <a:sym typeface="+mn-ea"/>
            </a:endParaRPr>
          </a:p>
        </p:txBody>
      </p:sp>
      <p:pic>
        <p:nvPicPr>
          <p:cNvPr id="4" name="图片 3"/>
          <p:cNvPicPr>
            <a:picLocks noChangeAspect="1"/>
          </p:cNvPicPr>
          <p:nvPr/>
        </p:nvPicPr>
        <p:blipFill>
          <a:blip r:embed="rId1"/>
          <a:stretch>
            <a:fillRect/>
          </a:stretch>
        </p:blipFill>
        <p:spPr>
          <a:xfrm>
            <a:off x="487680" y="1197610"/>
            <a:ext cx="7038975" cy="1266825"/>
          </a:xfrm>
          <a:prstGeom prst="rect">
            <a:avLst/>
          </a:prstGeom>
        </p:spPr>
      </p:pic>
      <p:pic>
        <p:nvPicPr>
          <p:cNvPr id="6" name="图片 5"/>
          <p:cNvPicPr>
            <a:picLocks noChangeAspect="1"/>
          </p:cNvPicPr>
          <p:nvPr/>
        </p:nvPicPr>
        <p:blipFill>
          <a:blip r:embed="rId2"/>
          <a:stretch>
            <a:fillRect/>
          </a:stretch>
        </p:blipFill>
        <p:spPr>
          <a:xfrm>
            <a:off x="487680" y="2659380"/>
            <a:ext cx="7038975" cy="1962150"/>
          </a:xfrm>
          <a:prstGeom prst="rect">
            <a:avLst/>
          </a:prstGeom>
        </p:spPr>
      </p:pic>
      <p:pic>
        <p:nvPicPr>
          <p:cNvPr id="7" name="图片 6"/>
          <p:cNvPicPr>
            <a:picLocks noChangeAspect="1"/>
          </p:cNvPicPr>
          <p:nvPr/>
        </p:nvPicPr>
        <p:blipFill>
          <a:blip r:embed="rId3"/>
          <a:stretch>
            <a:fillRect/>
          </a:stretch>
        </p:blipFill>
        <p:spPr>
          <a:xfrm>
            <a:off x="487680" y="5189220"/>
            <a:ext cx="7096125" cy="14192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091" y="420691"/>
            <a:ext cx="8115302" cy="641842"/>
          </a:xfrm>
        </p:spPr>
        <p:txBody>
          <a:bodyPr>
            <a:normAutofit/>
          </a:bodyPr>
          <a:lstStyle/>
          <a:p>
            <a:pPr fontAlgn="auto">
              <a:lnSpc>
                <a:spcPts val="3000"/>
              </a:lnSpc>
            </a:pPr>
            <a:r>
              <a:rPr lang="en-US" altLang="zh-CN" sz="2800" dirty="0">
                <a:sym typeface="+mn-ea"/>
              </a:rPr>
              <a:t>Vector Chunk Reset</a:t>
            </a:r>
            <a:endParaRPr lang="en-US" altLang="zh-CN" sz="2800" dirty="0" smtClean="0"/>
          </a:p>
        </p:txBody>
      </p:sp>
      <p:sp>
        <p:nvSpPr>
          <p:cNvPr id="5" name="内容占位符 6"/>
          <p:cNvSpPr>
            <a:spLocks noGrp="1"/>
          </p:cNvSpPr>
          <p:nvPr/>
        </p:nvSpPr>
        <p:spPr>
          <a:xfrm>
            <a:off x="541020" y="575310"/>
            <a:ext cx="8079105" cy="58439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2000" b="0" dirty="0" smtClean="0">
              <a:latin typeface="+mj-ea"/>
              <a:ea typeface="+mj-ea"/>
            </a:endParaRPr>
          </a:p>
          <a:p>
            <a:r>
              <a:rPr lang="en-US" altLang="zh-CN" sz="2000">
                <a:latin typeface="+mj-ea"/>
                <a:ea typeface="+mj-ea"/>
                <a:sym typeface="+mn-ea"/>
              </a:rPr>
              <a:t>command submission</a:t>
            </a:r>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endParaRPr lang="en-US" altLang="zh-CN" sz="2000">
              <a:latin typeface="+mj-ea"/>
              <a:ea typeface="+mj-ea"/>
              <a:sym typeface="+mn-ea"/>
            </a:endParaRPr>
          </a:p>
          <a:p>
            <a:r>
              <a:rPr lang="en-US" altLang="zh-CN" sz="2000">
                <a:latin typeface="+mj-ea"/>
                <a:ea typeface="+mj-ea"/>
                <a:sym typeface="+mn-ea"/>
              </a:rPr>
              <a:t>command completion</a:t>
            </a:r>
            <a:endParaRPr lang="en-US" altLang="zh-CN" sz="2000">
              <a:latin typeface="+mj-ea"/>
              <a:ea typeface="+mj-ea"/>
              <a:sym typeface="+mn-ea"/>
            </a:endParaRPr>
          </a:p>
        </p:txBody>
      </p:sp>
      <p:pic>
        <p:nvPicPr>
          <p:cNvPr id="3" name="图片 2"/>
          <p:cNvPicPr>
            <a:picLocks noChangeAspect="1"/>
          </p:cNvPicPr>
          <p:nvPr/>
        </p:nvPicPr>
        <p:blipFill>
          <a:blip r:embed="rId1"/>
          <a:stretch>
            <a:fillRect/>
          </a:stretch>
        </p:blipFill>
        <p:spPr>
          <a:xfrm>
            <a:off x="594360" y="1517650"/>
            <a:ext cx="7019925" cy="1304925"/>
          </a:xfrm>
          <a:prstGeom prst="rect">
            <a:avLst/>
          </a:prstGeom>
        </p:spPr>
      </p:pic>
      <p:pic>
        <p:nvPicPr>
          <p:cNvPr id="8" name="图片 7"/>
          <p:cNvPicPr>
            <a:picLocks noChangeAspect="1"/>
          </p:cNvPicPr>
          <p:nvPr/>
        </p:nvPicPr>
        <p:blipFill>
          <a:blip r:embed="rId2"/>
          <a:stretch>
            <a:fillRect/>
          </a:stretch>
        </p:blipFill>
        <p:spPr>
          <a:xfrm>
            <a:off x="607695" y="3293745"/>
            <a:ext cx="7124700" cy="2352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046" y="506416"/>
            <a:ext cx="8115302" cy="641842"/>
          </a:xfrm>
        </p:spPr>
        <p:txBody>
          <a:bodyPr>
            <a:normAutofit fontScale="90000"/>
          </a:bodyPr>
          <a:lstStyle/>
          <a:p>
            <a:pPr fontAlgn="auto">
              <a:lnSpc>
                <a:spcPts val="3000"/>
              </a:lnSpc>
            </a:pPr>
            <a:r>
              <a:rPr lang="en-US" altLang="zh-CN" dirty="0" smtClean="0"/>
              <a:t>NAND Chip Density Continues to Grow</a:t>
            </a:r>
            <a:br>
              <a:rPr lang="en-US" altLang="zh-CN" dirty="0" smtClean="0"/>
            </a:br>
            <a:r>
              <a:rPr lang="en-US" altLang="zh-CN" sz="1555" b="0" dirty="0" smtClean="0"/>
              <a:t>While Cost/GB decreases</a:t>
            </a:r>
            <a:endParaRPr lang="en-US" altLang="zh-CN" sz="1555" b="0" dirty="0" smtClean="0">
              <a:sym typeface="+mn-ea"/>
            </a:endParaRPr>
          </a:p>
        </p:txBody>
      </p:sp>
      <p:pic>
        <p:nvPicPr>
          <p:cNvPr id="7" name="内容占位符 6" descr="1"/>
          <p:cNvPicPr>
            <a:picLocks noChangeAspect="1"/>
          </p:cNvPicPr>
          <p:nvPr>
            <p:ph idx="1"/>
          </p:nvPr>
        </p:nvPicPr>
        <p:blipFill>
          <a:blip r:embed="rId1"/>
          <a:srcRect r="53326"/>
          <a:stretch>
            <a:fillRect/>
          </a:stretch>
        </p:blipFill>
        <p:spPr>
          <a:xfrm>
            <a:off x="584200" y="2485390"/>
            <a:ext cx="4803775" cy="3582035"/>
          </a:xfrm>
          <a:prstGeom prst="rect">
            <a:avLst/>
          </a:prstGeom>
        </p:spPr>
      </p:pic>
      <p:sp>
        <p:nvSpPr>
          <p:cNvPr id="8" name="内容占位符 2"/>
          <p:cNvSpPr>
            <a:spLocks noGrp="1"/>
          </p:cNvSpPr>
          <p:nvPr/>
        </p:nvSpPr>
        <p:spPr>
          <a:xfrm>
            <a:off x="5557520" y="2480310"/>
            <a:ext cx="3340100" cy="101473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more layers</a:t>
            </a:r>
            <a:r>
              <a:rPr lang="en-US" altLang="zh-CN" sz="1600" b="0" dirty="0">
                <a:latin typeface="+mj-ea"/>
                <a:ea typeface="+mj-ea"/>
              </a:rPr>
              <a:t> </a:t>
            </a:r>
            <a:endParaRPr lang="en-US" altLang="zh-CN" sz="1600" b="0" dirty="0">
              <a:latin typeface="+mj-ea"/>
              <a:ea typeface="+mj-ea"/>
            </a:endParaRPr>
          </a:p>
        </p:txBody>
      </p:sp>
      <p:pic>
        <p:nvPicPr>
          <p:cNvPr id="9" name="图片 8" descr="1"/>
          <p:cNvPicPr>
            <a:picLocks noChangeAspect="1"/>
          </p:cNvPicPr>
          <p:nvPr/>
        </p:nvPicPr>
        <p:blipFill>
          <a:blip r:embed="rId1"/>
          <a:srcRect l="47992" b="79449"/>
          <a:stretch>
            <a:fillRect/>
          </a:stretch>
        </p:blipFill>
        <p:spPr>
          <a:xfrm>
            <a:off x="584200" y="1496695"/>
            <a:ext cx="4678680" cy="643255"/>
          </a:xfrm>
          <a:prstGeom prst="rect">
            <a:avLst/>
          </a:prstGeom>
        </p:spPr>
      </p:pic>
      <p:sp>
        <p:nvSpPr>
          <p:cNvPr id="3" name="内容占位符 2"/>
          <p:cNvSpPr>
            <a:spLocks noGrp="1"/>
          </p:cNvSpPr>
          <p:nvPr/>
        </p:nvSpPr>
        <p:spPr>
          <a:xfrm>
            <a:off x="5529580" y="1204595"/>
            <a:ext cx="3340100" cy="95059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more bits inside one cell</a:t>
            </a:r>
            <a:r>
              <a:rPr lang="en-US" altLang="zh-CN" sz="1600" b="0" dirty="0">
                <a:latin typeface="+mj-ea"/>
                <a:ea typeface="+mj-ea"/>
              </a:rPr>
              <a:t>  </a:t>
            </a:r>
            <a:endParaRPr lang="en-US" altLang="zh-CN" sz="1600" b="0" dirty="0">
              <a:latin typeface="+mj-ea"/>
              <a:ea typeface="+mj-ea"/>
            </a:endParaRPr>
          </a:p>
        </p:txBody>
      </p:sp>
      <p:sp>
        <p:nvSpPr>
          <p:cNvPr id="4" name="内容占位符 2"/>
          <p:cNvSpPr>
            <a:spLocks noGrp="1"/>
          </p:cNvSpPr>
          <p:nvPr/>
        </p:nvSpPr>
        <p:spPr>
          <a:xfrm>
            <a:off x="5571490" y="3804920"/>
            <a:ext cx="3340100" cy="22625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lower R/W speed</a:t>
            </a:r>
            <a:endParaRPr lang="en-US" altLang="zh-CN" sz="1600" dirty="0">
              <a:latin typeface="+mj-ea"/>
              <a:ea typeface="+mj-ea"/>
            </a:endParaRPr>
          </a:p>
          <a:p>
            <a:r>
              <a:rPr lang="en-US" altLang="zh-CN" sz="1600" dirty="0">
                <a:latin typeface="+mj-ea"/>
                <a:ea typeface="+mj-ea"/>
              </a:rPr>
              <a:t>shorter SSD lifespan</a:t>
            </a:r>
            <a:endParaRPr lang="en-US" altLang="zh-CN" sz="1600" dirty="0">
              <a:latin typeface="+mj-ea"/>
              <a:ea typeface="+mj-ea"/>
            </a:endParaRPr>
          </a:p>
          <a:p>
            <a:r>
              <a:rPr lang="en-US" altLang="zh-CN" sz="1600" dirty="0">
                <a:latin typeface="+mj-ea"/>
                <a:ea typeface="+mj-ea"/>
              </a:rPr>
              <a:t>more need for FTL</a:t>
            </a:r>
            <a:endParaRPr lang="en-US" altLang="zh-CN" sz="1600" dirty="0">
              <a:latin typeface="+mj-ea"/>
              <a:ea typeface="+mj-ea"/>
            </a:endParaRPr>
          </a:p>
          <a:p>
            <a:pPr marL="0" indent="0">
              <a:buNone/>
            </a:pPr>
            <a:r>
              <a:rPr lang="en-US" altLang="zh-CN" sz="1600" dirty="0">
                <a:latin typeface="+mj-ea"/>
                <a:ea typeface="+mj-ea"/>
              </a:rPr>
              <a:t>     optimization</a:t>
            </a:r>
            <a:r>
              <a:rPr lang="en-US" altLang="zh-CN" sz="1600" b="0" dirty="0">
                <a:latin typeface="+mj-ea"/>
                <a:ea typeface="+mj-ea"/>
              </a:rPr>
              <a:t>  </a:t>
            </a:r>
            <a:endParaRPr lang="en-US" altLang="zh-CN" sz="1600" b="0" dirty="0">
              <a:latin typeface="+mj-ea"/>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8311" y="780736"/>
            <a:ext cx="8115302" cy="641842"/>
          </a:xfrm>
        </p:spPr>
        <p:txBody>
          <a:bodyPr>
            <a:normAutofit/>
          </a:bodyPr>
          <a:lstStyle/>
          <a:p>
            <a:pPr fontAlgn="auto">
              <a:lnSpc>
                <a:spcPts val="3000"/>
              </a:lnSpc>
            </a:pPr>
            <a:r>
              <a:rPr lang="en-US" altLang="zh-CN" sz="3200" dirty="0">
                <a:sym typeface="+mn-ea"/>
              </a:rPr>
              <a:t>Vector Read/Write</a:t>
            </a:r>
            <a:endParaRPr lang="en-US" altLang="zh-CN" sz="3200" dirty="0" smtClean="0"/>
          </a:p>
        </p:txBody>
      </p:sp>
      <p:sp>
        <p:nvSpPr>
          <p:cNvPr id="5" name="内容占位符 6"/>
          <p:cNvSpPr>
            <a:spLocks noGrp="1"/>
          </p:cNvSpPr>
          <p:nvPr/>
        </p:nvSpPr>
        <p:spPr>
          <a:xfrm>
            <a:off x="484505" y="895350"/>
            <a:ext cx="8079105" cy="58439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2400" b="0" dirty="0" smtClean="0">
              <a:latin typeface="+mj-ea"/>
              <a:ea typeface="+mj-ea"/>
            </a:endParaRPr>
          </a:p>
          <a:p>
            <a:r>
              <a:rPr lang="en-US" altLang="zh-CN" sz="2400">
                <a:latin typeface="+mj-ea"/>
                <a:ea typeface="+mj-ea"/>
                <a:sym typeface="+mn-ea"/>
              </a:rPr>
              <a:t>command submission</a:t>
            </a:r>
            <a:endParaRPr lang="en-US" altLang="zh-CN" sz="2400">
              <a:latin typeface="+mj-ea"/>
              <a:ea typeface="+mj-ea"/>
              <a:sym typeface="+mn-ea"/>
            </a:endParaRPr>
          </a:p>
          <a:p>
            <a:endParaRPr lang="en-US" altLang="zh-CN" sz="2400">
              <a:latin typeface="+mj-ea"/>
              <a:ea typeface="+mj-ea"/>
              <a:sym typeface="+mn-ea"/>
            </a:endParaRPr>
          </a:p>
          <a:p>
            <a:endParaRPr lang="en-US" altLang="zh-CN" sz="2400">
              <a:latin typeface="+mj-ea"/>
              <a:ea typeface="+mj-ea"/>
              <a:sym typeface="+mn-ea"/>
            </a:endParaRPr>
          </a:p>
          <a:p>
            <a:endParaRPr lang="en-US" altLang="zh-CN" sz="2400">
              <a:latin typeface="+mj-ea"/>
              <a:ea typeface="+mj-ea"/>
              <a:sym typeface="+mn-ea"/>
            </a:endParaRPr>
          </a:p>
          <a:p>
            <a:endParaRPr lang="en-US" altLang="zh-CN" sz="2400">
              <a:latin typeface="+mj-ea"/>
              <a:ea typeface="+mj-ea"/>
              <a:sym typeface="+mn-ea"/>
            </a:endParaRPr>
          </a:p>
          <a:p>
            <a:pPr marL="0" indent="0">
              <a:buNone/>
            </a:pPr>
            <a:endParaRPr lang="en-US" altLang="zh-CN" sz="2400">
              <a:latin typeface="+mj-ea"/>
              <a:ea typeface="+mj-ea"/>
              <a:sym typeface="+mn-ea"/>
            </a:endParaRPr>
          </a:p>
        </p:txBody>
      </p:sp>
      <p:pic>
        <p:nvPicPr>
          <p:cNvPr id="4" name="图片 3"/>
          <p:cNvPicPr>
            <a:picLocks noChangeAspect="1"/>
          </p:cNvPicPr>
          <p:nvPr/>
        </p:nvPicPr>
        <p:blipFill>
          <a:blip r:embed="rId1"/>
          <a:stretch>
            <a:fillRect/>
          </a:stretch>
        </p:blipFill>
        <p:spPr>
          <a:xfrm>
            <a:off x="1047750" y="2278380"/>
            <a:ext cx="7048500" cy="24955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091" y="60646"/>
            <a:ext cx="8115302" cy="641842"/>
          </a:xfrm>
        </p:spPr>
        <p:txBody>
          <a:bodyPr>
            <a:normAutofit/>
          </a:bodyPr>
          <a:lstStyle/>
          <a:p>
            <a:pPr fontAlgn="auto">
              <a:lnSpc>
                <a:spcPts val="3000"/>
              </a:lnSpc>
            </a:pPr>
            <a:r>
              <a:rPr lang="en-US" altLang="zh-CN" dirty="0">
                <a:sym typeface="+mn-ea"/>
              </a:rPr>
              <a:t>Vector Read/Write</a:t>
            </a:r>
            <a:endParaRPr lang="en-US" altLang="zh-CN" dirty="0" smtClean="0"/>
          </a:p>
        </p:txBody>
      </p:sp>
      <p:sp>
        <p:nvSpPr>
          <p:cNvPr id="5" name="内容占位符 6"/>
          <p:cNvSpPr>
            <a:spLocks noGrp="1"/>
          </p:cNvSpPr>
          <p:nvPr/>
        </p:nvSpPr>
        <p:spPr>
          <a:xfrm>
            <a:off x="514350" y="228600"/>
            <a:ext cx="8079105" cy="58439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a:latin typeface="+mj-ea"/>
              <a:ea typeface="+mj-ea"/>
              <a:sym typeface="+mn-ea"/>
            </a:endParaRPr>
          </a:p>
          <a:p>
            <a:r>
              <a:rPr lang="en-US" altLang="zh-CN">
                <a:latin typeface="+mj-ea"/>
                <a:ea typeface="+mj-ea"/>
                <a:sym typeface="+mn-ea"/>
              </a:rPr>
              <a:t>command completion</a:t>
            </a:r>
            <a:endParaRPr lang="en-US" altLang="zh-CN">
              <a:latin typeface="+mj-ea"/>
              <a:ea typeface="+mj-ea"/>
              <a:sym typeface="+mn-ea"/>
            </a:endParaRPr>
          </a:p>
        </p:txBody>
      </p:sp>
      <p:pic>
        <p:nvPicPr>
          <p:cNvPr id="6" name="图片 5"/>
          <p:cNvPicPr>
            <a:picLocks noChangeAspect="1"/>
          </p:cNvPicPr>
          <p:nvPr/>
        </p:nvPicPr>
        <p:blipFill>
          <a:blip r:embed="rId1"/>
          <a:stretch>
            <a:fillRect/>
          </a:stretch>
        </p:blipFill>
        <p:spPr>
          <a:xfrm>
            <a:off x="514350" y="1017905"/>
            <a:ext cx="7105650" cy="3648075"/>
          </a:xfrm>
          <a:prstGeom prst="rect">
            <a:avLst/>
          </a:prstGeom>
        </p:spPr>
      </p:pic>
      <p:pic>
        <p:nvPicPr>
          <p:cNvPr id="7" name="图片 6"/>
          <p:cNvPicPr>
            <a:picLocks noChangeAspect="1"/>
          </p:cNvPicPr>
          <p:nvPr/>
        </p:nvPicPr>
        <p:blipFill>
          <a:blip r:embed="rId2"/>
          <a:stretch>
            <a:fillRect/>
          </a:stretch>
        </p:blipFill>
        <p:spPr>
          <a:xfrm>
            <a:off x="514350" y="4773295"/>
            <a:ext cx="7048500" cy="16383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091" y="314011"/>
            <a:ext cx="8115302" cy="641842"/>
          </a:xfrm>
        </p:spPr>
        <p:txBody>
          <a:bodyPr>
            <a:normAutofit/>
          </a:bodyPr>
          <a:lstStyle/>
          <a:p>
            <a:pPr fontAlgn="auto">
              <a:lnSpc>
                <a:spcPts val="3000"/>
              </a:lnSpc>
            </a:pPr>
            <a:r>
              <a:rPr lang="en-US" altLang="zh-CN" sz="2800" dirty="0">
                <a:sym typeface="+mn-ea"/>
              </a:rPr>
              <a:t>Vector Copy </a:t>
            </a:r>
            <a:endParaRPr lang="en-US" altLang="zh-CN" sz="2800" dirty="0" smtClean="0"/>
          </a:p>
        </p:txBody>
      </p:sp>
      <p:pic>
        <p:nvPicPr>
          <p:cNvPr id="3" name="图片 2"/>
          <p:cNvPicPr>
            <a:picLocks noChangeAspect="1"/>
          </p:cNvPicPr>
          <p:nvPr/>
        </p:nvPicPr>
        <p:blipFill>
          <a:blip r:embed="rId1"/>
          <a:stretch>
            <a:fillRect/>
          </a:stretch>
        </p:blipFill>
        <p:spPr>
          <a:xfrm>
            <a:off x="558165" y="999490"/>
            <a:ext cx="7210425" cy="1257300"/>
          </a:xfrm>
          <a:prstGeom prst="rect">
            <a:avLst/>
          </a:prstGeom>
        </p:spPr>
      </p:pic>
      <p:pic>
        <p:nvPicPr>
          <p:cNvPr id="4" name="图片 3"/>
          <p:cNvPicPr>
            <a:picLocks noChangeAspect="1"/>
          </p:cNvPicPr>
          <p:nvPr/>
        </p:nvPicPr>
        <p:blipFill>
          <a:blip r:embed="rId2"/>
          <a:stretch>
            <a:fillRect/>
          </a:stretch>
        </p:blipFill>
        <p:spPr>
          <a:xfrm>
            <a:off x="558165" y="2466975"/>
            <a:ext cx="7077075" cy="39338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Open-Channel SSD Advantages</a:t>
            </a:r>
            <a:endParaRPr lang="en-US" altLang="zh-CN" dirty="0" smtClean="0"/>
          </a:p>
        </p:txBody>
      </p:sp>
      <p:pic>
        <p:nvPicPr>
          <p:cNvPr id="5" name="图片 4" descr="7"/>
          <p:cNvPicPr>
            <a:picLocks noChangeAspect="1"/>
          </p:cNvPicPr>
          <p:nvPr/>
        </p:nvPicPr>
        <p:blipFill>
          <a:blip r:embed="rId1"/>
          <a:stretch>
            <a:fillRect/>
          </a:stretch>
        </p:blipFill>
        <p:spPr>
          <a:xfrm>
            <a:off x="478790" y="1212215"/>
            <a:ext cx="8067675" cy="2982595"/>
          </a:xfrm>
          <a:prstGeom prst="rect">
            <a:avLst/>
          </a:prstGeom>
        </p:spPr>
      </p:pic>
      <p:sp>
        <p:nvSpPr>
          <p:cNvPr id="7" name="内容占位符 6"/>
          <p:cNvSpPr>
            <a:spLocks noGrp="1"/>
          </p:cNvSpPr>
          <p:nvPr>
            <p:ph idx="1"/>
          </p:nvPr>
        </p:nvSpPr>
        <p:spPr>
          <a:xfrm>
            <a:off x="406400" y="4037330"/>
            <a:ext cx="8199120" cy="2668270"/>
          </a:xfrm>
        </p:spPr>
        <p:txBody>
          <a:bodyPr>
            <a:normAutofit fontScale="80000"/>
          </a:bodyPr>
          <a:p>
            <a:pPr marL="0" indent="0">
              <a:buNone/>
            </a:pPr>
            <a:endParaRPr lang="en-US" altLang="zh-CN" sz="1600" b="0" dirty="0" smtClean="0">
              <a:latin typeface="+mj-ea"/>
              <a:ea typeface="+mj-ea"/>
            </a:endParaRPr>
          </a:p>
          <a:p>
            <a:r>
              <a:rPr lang="en-US" altLang="zh-CN" sz="1600" dirty="0">
                <a:latin typeface="+mj-ea"/>
                <a:ea typeface="+mj-ea"/>
              </a:rPr>
              <a:t>a</a:t>
            </a:r>
            <a:r>
              <a:rPr lang="en-US" altLang="zh-CN" sz="1600" dirty="0">
                <a:latin typeface="+mj-ea"/>
                <a:ea typeface="+mj-ea"/>
              </a:rPr>
              <a:t>pplication → target → io isolation </a:t>
            </a:r>
            <a:r>
              <a:rPr lang="en-US" altLang="zh-CN" sz="1600" dirty="0">
                <a:solidFill>
                  <a:srgbClr val="00B050"/>
                </a:solidFill>
                <a:latin typeface="+mj-ea"/>
                <a:ea typeface="+mj-ea"/>
              </a:rPr>
              <a:t>(PUs are physical isolation, and an Open-Channel SSD exposes a hierarchical representation of its logical blocks, this allows the host to control which parallel unit is accessed independently from other parallel units.)</a:t>
            </a:r>
            <a:endParaRPr lang="en-US" altLang="zh-CN" sz="1600" dirty="0">
              <a:latin typeface="+mj-ea"/>
              <a:ea typeface="+mj-ea"/>
            </a:endParaRPr>
          </a:p>
          <a:p>
            <a:r>
              <a:rPr lang="en-US" altLang="zh-CN" sz="1600" dirty="0">
                <a:latin typeface="+mj-ea"/>
                <a:ea typeface="+mj-ea"/>
              </a:rPr>
              <a:t>host controls device management, data placement and IO scheduling → predictable latency</a:t>
            </a:r>
            <a:r>
              <a:rPr lang="en-US" altLang="zh-CN" sz="1600" b="0" dirty="0">
                <a:latin typeface="+mj-ea"/>
                <a:ea typeface="+mj-ea"/>
              </a:rPr>
              <a:t> </a:t>
            </a:r>
            <a:endParaRPr lang="en-US" altLang="zh-CN" sz="1600" b="0" dirty="0">
              <a:latin typeface="+mj-ea"/>
              <a:ea typeface="+mj-ea"/>
            </a:endParaRPr>
          </a:p>
          <a:p>
            <a:r>
              <a:rPr lang="en-US" altLang="zh-CN" sz="1600" dirty="0">
                <a:latin typeface="+mj-ea"/>
                <a:ea typeface="+mj-ea"/>
              </a:rPr>
              <a:t>software-defined FTL → higher performance </a:t>
            </a:r>
            <a:r>
              <a:rPr lang="en-US" altLang="zh-CN" sz="1600" dirty="0">
                <a:solidFill>
                  <a:srgbClr val="00B050"/>
                </a:solidFill>
                <a:latin typeface="+mj-ea"/>
                <a:ea typeface="+mj-ea"/>
              </a:rPr>
              <a:t>(SSD firmware should not be optimized for any particular workload, as the host will manage access to the parallel units and which chunks are accessed, such that the host can manage the SSD characteristics with respect to parallelism.)</a:t>
            </a:r>
            <a:endParaRPr lang="en-US" altLang="zh-CN" sz="1600" dirty="0">
              <a:solidFill>
                <a:srgbClr val="00B050"/>
              </a:solidFill>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046" y="380686"/>
            <a:ext cx="8115302" cy="641842"/>
          </a:xfrm>
        </p:spPr>
        <p:txBody>
          <a:bodyPr>
            <a:normAutofit fontScale="90000"/>
          </a:bodyPr>
          <a:lstStyle/>
          <a:p>
            <a:pPr fontAlgn="auto">
              <a:lnSpc>
                <a:spcPts val="3000"/>
              </a:lnSpc>
            </a:pPr>
            <a:r>
              <a:rPr lang="en-US" altLang="zh-CN" dirty="0" smtClean="0"/>
              <a:t>Ubiquitous Workloads</a:t>
            </a:r>
            <a:br>
              <a:rPr lang="en-US" altLang="zh-CN" dirty="0" smtClean="0"/>
            </a:br>
            <a:r>
              <a:rPr lang="en-US" altLang="zh-CN" sz="1555" b="0" dirty="0" smtClean="0"/>
              <a:t>Efficiency of the Cloud requires many different workloads of a single SSD</a:t>
            </a:r>
            <a:endParaRPr lang="en-US" altLang="zh-CN" sz="1555" b="0" dirty="0" smtClean="0"/>
          </a:p>
        </p:txBody>
      </p:sp>
      <p:pic>
        <p:nvPicPr>
          <p:cNvPr id="5" name="内容占位符 4" descr="2"/>
          <p:cNvPicPr>
            <a:picLocks noChangeAspect="1"/>
          </p:cNvPicPr>
          <p:nvPr>
            <p:ph idx="1"/>
          </p:nvPr>
        </p:nvPicPr>
        <p:blipFill>
          <a:blip r:embed="rId1"/>
          <a:stretch>
            <a:fillRect/>
          </a:stretch>
        </p:blipFill>
        <p:spPr>
          <a:xfrm>
            <a:off x="607060" y="1259205"/>
            <a:ext cx="7423785" cy="3408045"/>
          </a:xfrm>
          <a:prstGeom prst="rect">
            <a:avLst/>
          </a:prstGeom>
        </p:spPr>
      </p:pic>
      <p:sp>
        <p:nvSpPr>
          <p:cNvPr id="6" name="内容占位符 2"/>
          <p:cNvSpPr>
            <a:spLocks noGrp="1"/>
          </p:cNvSpPr>
          <p:nvPr/>
        </p:nvSpPr>
        <p:spPr>
          <a:xfrm>
            <a:off x="495300" y="4403725"/>
            <a:ext cx="8115935" cy="224980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a:latin typeface="+mj-ea"/>
                <a:ea typeface="+mj-ea"/>
                <a:sym typeface="+mn-ea"/>
              </a:rPr>
              <a:t>cannot guarantee IO isolation</a:t>
            </a:r>
            <a:endParaRPr lang="en-US" altLang="zh-CN" sz="1600">
              <a:latin typeface="+mj-ea"/>
              <a:ea typeface="+mj-ea"/>
              <a:sym typeface="+mn-ea"/>
            </a:endParaRPr>
          </a:p>
          <a:p>
            <a:r>
              <a:rPr lang="en-US" altLang="zh-CN" sz="1600">
                <a:latin typeface="+mj-ea"/>
                <a:ea typeface="+mj-ea"/>
                <a:sym typeface="+mn-ea"/>
              </a:rPr>
              <a:t>nowaday general SSD's FTL is decided by firmware, lose flexibility</a:t>
            </a:r>
            <a:endParaRPr lang="en-US" altLang="zh-CN" sz="1600">
              <a:latin typeface="+mj-ea"/>
              <a:ea typeface="+mj-ea"/>
              <a:sym typeface="+mn-ea"/>
            </a:endParaRPr>
          </a:p>
          <a:p>
            <a:r>
              <a:rPr lang="en-US" altLang="zh-CN" sz="1600" dirty="0">
                <a:latin typeface="+mj-ea"/>
                <a:ea typeface="+mj-ea"/>
              </a:rPr>
              <a:t>nowaday general SSD's FTL cannot be suitable for different kinds of workloads</a:t>
            </a:r>
            <a:endParaRPr lang="en-US" altLang="zh-CN" sz="1600" dirty="0">
              <a:latin typeface="+mj-ea"/>
              <a:ea typeface="+mj-ea"/>
            </a:endParaRPr>
          </a:p>
          <a:p>
            <a:r>
              <a:rPr lang="en-US" altLang="zh-CN" sz="1600" dirty="0">
                <a:latin typeface="+mj-ea"/>
                <a:ea typeface="+mj-ea"/>
              </a:rPr>
              <a:t>Unable to realize </a:t>
            </a:r>
            <a:r>
              <a:rPr lang="en-US" altLang="zh-CN" sz="1600">
                <a:latin typeface="+mj-ea"/>
                <a:ea typeface="+mj-ea"/>
                <a:sym typeface="+mn-ea"/>
              </a:rPr>
              <a:t>SSD's</a:t>
            </a:r>
            <a:r>
              <a:rPr lang="en-US" altLang="zh-CN" sz="1600" dirty="0">
                <a:latin typeface="+mj-ea"/>
                <a:ea typeface="+mj-ea"/>
              </a:rPr>
              <a:t> full potential </a:t>
            </a:r>
            <a:r>
              <a:rPr lang="en-US" altLang="zh-CN" sz="1600" b="0" dirty="0">
                <a:latin typeface="+mj-ea"/>
                <a:ea typeface="+mj-ea"/>
              </a:rPr>
              <a:t>  </a:t>
            </a:r>
            <a:endParaRPr lang="en-US" altLang="zh-CN" sz="1600" b="0"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281626"/>
            <a:ext cx="8115302" cy="641842"/>
          </a:xfrm>
        </p:spPr>
        <p:txBody>
          <a:bodyPr>
            <a:normAutofit fontScale="90000"/>
          </a:bodyPr>
          <a:lstStyle/>
          <a:p>
            <a:pPr fontAlgn="auto">
              <a:lnSpc>
                <a:spcPts val="3000"/>
              </a:lnSpc>
            </a:pPr>
            <a:r>
              <a:rPr lang="en-US" altLang="zh-CN" dirty="0" smtClean="0">
                <a:sym typeface="+mn-ea"/>
              </a:rPr>
              <a:t>Single-User Workloads</a:t>
            </a:r>
            <a:br>
              <a:rPr lang="en-US" altLang="zh-CN" dirty="0" smtClean="0">
                <a:sym typeface="+mn-ea"/>
              </a:rPr>
            </a:br>
            <a:r>
              <a:rPr lang="en-US" altLang="zh-CN" sz="1555" dirty="0" smtClean="0">
                <a:sym typeface="+mn-ea"/>
              </a:rPr>
              <a:t>'blackbox' abstraction</a:t>
            </a:r>
            <a:r>
              <a:rPr lang="en-US" altLang="zh-CN" sz="1555" b="0" dirty="0" smtClean="0">
                <a:sym typeface="+mn-ea"/>
              </a:rPr>
              <a:t> causes unpredictable IO latency and tail latency</a:t>
            </a:r>
            <a:endParaRPr lang="en-US" altLang="zh-CN" sz="1555" dirty="0" smtClean="0"/>
          </a:p>
        </p:txBody>
      </p:sp>
      <p:sp>
        <p:nvSpPr>
          <p:cNvPr id="3" name="内容占位符 2"/>
          <p:cNvSpPr>
            <a:spLocks noGrp="1"/>
          </p:cNvSpPr>
          <p:nvPr>
            <p:ph idx="1"/>
          </p:nvPr>
        </p:nvSpPr>
        <p:spPr>
          <a:xfrm>
            <a:off x="478790" y="5249545"/>
            <a:ext cx="8199120" cy="1184910"/>
          </a:xfrm>
        </p:spPr>
        <p:txBody>
          <a:bodyPr>
            <a:normAutofit/>
          </a:bodyPr>
          <a:lstStyle/>
          <a:p>
            <a:pPr marL="0" indent="0">
              <a:buNone/>
            </a:pPr>
            <a:endParaRPr lang="en-US" altLang="zh-CN" sz="1600" b="0" dirty="0" smtClean="0">
              <a:latin typeface="+mj-ea"/>
              <a:ea typeface="+mj-ea"/>
            </a:endParaRPr>
          </a:p>
          <a:p>
            <a:r>
              <a:rPr lang="en-US" altLang="zh-CN" sz="1600" dirty="0">
                <a:latin typeface="+mj-ea"/>
                <a:ea typeface="+mj-ea"/>
              </a:rPr>
              <a:t>FTL inside 'blackbox' causes unpredictable IO latency </a:t>
            </a:r>
            <a:endParaRPr lang="en-US" altLang="zh-CN" sz="1600" dirty="0">
              <a:latin typeface="+mj-ea"/>
              <a:ea typeface="+mj-ea"/>
            </a:endParaRPr>
          </a:p>
          <a:p>
            <a:pPr marL="0" indent="0">
              <a:buNone/>
            </a:pPr>
            <a:r>
              <a:rPr lang="en-US" altLang="zh-CN" sz="1600" dirty="0">
                <a:latin typeface="+mj-ea"/>
                <a:ea typeface="+mj-ea"/>
              </a:rPr>
              <a:t>    (conflict between foreground user IO and background GC IO)</a:t>
            </a:r>
            <a:r>
              <a:rPr lang="en-US" altLang="zh-CN" sz="1600" b="0" dirty="0">
                <a:latin typeface="+mj-ea"/>
                <a:ea typeface="+mj-ea"/>
              </a:rPr>
              <a:t> </a:t>
            </a:r>
            <a:endParaRPr lang="en-US" altLang="zh-CN" sz="1600" b="0" dirty="0">
              <a:latin typeface="+mj-ea"/>
              <a:ea typeface="+mj-ea"/>
            </a:endParaRPr>
          </a:p>
        </p:txBody>
      </p:sp>
      <p:pic>
        <p:nvPicPr>
          <p:cNvPr id="4" name="图片 3" descr="3"/>
          <p:cNvPicPr>
            <a:picLocks noChangeAspect="1"/>
          </p:cNvPicPr>
          <p:nvPr/>
        </p:nvPicPr>
        <p:blipFill>
          <a:blip r:embed="rId1"/>
          <a:stretch>
            <a:fillRect/>
          </a:stretch>
        </p:blipFill>
        <p:spPr>
          <a:xfrm>
            <a:off x="465455" y="1089025"/>
            <a:ext cx="8212455" cy="4351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046" y="380686"/>
            <a:ext cx="8115302" cy="641842"/>
          </a:xfrm>
        </p:spPr>
        <p:txBody>
          <a:bodyPr>
            <a:normAutofit fontScale="90000"/>
          </a:bodyPr>
          <a:lstStyle/>
          <a:p>
            <a:pPr fontAlgn="auto">
              <a:lnSpc>
                <a:spcPts val="3000"/>
              </a:lnSpc>
            </a:pPr>
            <a:r>
              <a:rPr lang="en-US" altLang="zh-CN" dirty="0" smtClean="0"/>
              <a:t>Single-User Workloads</a:t>
            </a:r>
            <a:br>
              <a:rPr lang="en-US" altLang="zh-CN" dirty="0" smtClean="0"/>
            </a:br>
            <a:r>
              <a:rPr lang="en-US" altLang="zh-CN" sz="1555" dirty="0" smtClean="0"/>
              <a:t>Indirection</a:t>
            </a:r>
            <a:r>
              <a:rPr lang="en-US" altLang="zh-CN" sz="1555" b="0" dirty="0" smtClean="0"/>
              <a:t> and </a:t>
            </a:r>
            <a:r>
              <a:rPr lang="en-US" altLang="zh-CN" sz="1555" dirty="0" smtClean="0"/>
              <a:t>Indirect Writes</a:t>
            </a:r>
            <a:r>
              <a:rPr lang="en-US" altLang="zh-CN" sz="1555" b="0" dirty="0" smtClean="0"/>
              <a:t> causes outliers</a:t>
            </a:r>
            <a:endParaRPr lang="en-US" altLang="zh-CN" sz="1555" b="0" dirty="0" smtClean="0"/>
          </a:p>
        </p:txBody>
      </p:sp>
      <p:sp>
        <p:nvSpPr>
          <p:cNvPr id="6" name="内容占位符 2"/>
          <p:cNvSpPr>
            <a:spLocks noGrp="1"/>
          </p:cNvSpPr>
          <p:nvPr/>
        </p:nvSpPr>
        <p:spPr>
          <a:xfrm>
            <a:off x="1238250" y="4759960"/>
            <a:ext cx="2839720" cy="150304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further causes the SSD </a:t>
            </a:r>
            <a:endParaRPr lang="en-US" altLang="zh-CN" sz="1600" dirty="0">
              <a:latin typeface="+mj-ea"/>
              <a:ea typeface="+mj-ea"/>
            </a:endParaRPr>
          </a:p>
          <a:p>
            <a:pPr marL="0" indent="0">
              <a:buNone/>
            </a:pPr>
            <a:r>
              <a:rPr lang="en-US" altLang="zh-CN" sz="1600" dirty="0">
                <a:latin typeface="+mj-ea"/>
                <a:ea typeface="+mj-ea"/>
              </a:rPr>
              <a:t>     lifetime degradation </a:t>
            </a:r>
            <a:r>
              <a:rPr lang="en-US" altLang="zh-CN" sz="1600" dirty="0">
                <a:latin typeface="+mj-ea"/>
                <a:ea typeface="+mj-ea"/>
              </a:rPr>
              <a:t> </a:t>
            </a:r>
            <a:r>
              <a:rPr lang="en-US" altLang="zh-CN" sz="1600" b="0" dirty="0">
                <a:latin typeface="+mj-ea"/>
                <a:ea typeface="+mj-ea"/>
              </a:rPr>
              <a:t>  </a:t>
            </a:r>
            <a:endParaRPr lang="en-US" altLang="zh-CN" sz="1600" b="0" dirty="0">
              <a:latin typeface="+mj-ea"/>
              <a:ea typeface="+mj-ea"/>
            </a:endParaRPr>
          </a:p>
        </p:txBody>
      </p:sp>
      <p:pic>
        <p:nvPicPr>
          <p:cNvPr id="4" name="内容占位符 3" descr="4"/>
          <p:cNvPicPr>
            <a:picLocks noChangeAspect="1"/>
          </p:cNvPicPr>
          <p:nvPr>
            <p:ph idx="1"/>
          </p:nvPr>
        </p:nvPicPr>
        <p:blipFill>
          <a:blip r:embed="rId1"/>
          <a:srcRect r="48748"/>
          <a:stretch>
            <a:fillRect/>
          </a:stretch>
        </p:blipFill>
        <p:spPr>
          <a:xfrm>
            <a:off x="514350" y="1395095"/>
            <a:ext cx="4159250" cy="3505200"/>
          </a:xfrm>
          <a:prstGeom prst="rect">
            <a:avLst/>
          </a:prstGeom>
        </p:spPr>
      </p:pic>
      <p:sp>
        <p:nvSpPr>
          <p:cNvPr id="7" name="内容占位符 2"/>
          <p:cNvSpPr>
            <a:spLocks noGrp="1"/>
          </p:cNvSpPr>
          <p:nvPr/>
        </p:nvSpPr>
        <p:spPr>
          <a:xfrm>
            <a:off x="5220970" y="4765040"/>
            <a:ext cx="3089275" cy="190881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400" dirty="0">
                <a:latin typeface="+mj-ea"/>
                <a:ea typeface="+mj-ea"/>
              </a:rPr>
              <a:t>semantic gaps between </a:t>
            </a:r>
            <a:endParaRPr lang="en-US" altLang="zh-CN" sz="1400" dirty="0">
              <a:latin typeface="+mj-ea"/>
              <a:ea typeface="+mj-ea"/>
            </a:endParaRPr>
          </a:p>
          <a:p>
            <a:pPr marL="0" indent="0">
              <a:buNone/>
            </a:pPr>
            <a:r>
              <a:rPr lang="en-US" altLang="zh-CN" sz="1400" dirty="0">
                <a:latin typeface="+mj-ea"/>
                <a:ea typeface="+mj-ea"/>
              </a:rPr>
              <a:t>     host and device</a:t>
            </a:r>
            <a:endParaRPr lang="en-US" altLang="zh-CN" sz="1400" dirty="0">
              <a:latin typeface="+mj-ea"/>
              <a:ea typeface="+mj-ea"/>
            </a:endParaRPr>
          </a:p>
          <a:p>
            <a:r>
              <a:rPr lang="en-US" altLang="zh-CN" sz="1400" dirty="0">
                <a:latin typeface="+mj-ea"/>
                <a:ea typeface="+mj-ea"/>
              </a:rPr>
              <a:t>cannot fully use SSD's </a:t>
            </a:r>
            <a:endParaRPr lang="en-US" altLang="zh-CN" sz="1400" dirty="0">
              <a:latin typeface="+mj-ea"/>
              <a:ea typeface="+mj-ea"/>
            </a:endParaRPr>
          </a:p>
          <a:p>
            <a:pPr marL="0" indent="0">
              <a:buNone/>
            </a:pPr>
            <a:r>
              <a:rPr lang="en-US" altLang="zh-CN" sz="1400" dirty="0">
                <a:latin typeface="+mj-ea"/>
                <a:ea typeface="+mj-ea"/>
              </a:rPr>
              <a:t>     internal parallelism  </a:t>
            </a:r>
            <a:r>
              <a:rPr lang="en-US" altLang="zh-CN" sz="1400" b="0" dirty="0">
                <a:latin typeface="+mj-ea"/>
                <a:ea typeface="+mj-ea"/>
              </a:rPr>
              <a:t>  </a:t>
            </a:r>
            <a:endParaRPr lang="en-US" altLang="zh-CN" sz="1400" b="0" dirty="0">
              <a:latin typeface="+mj-ea"/>
              <a:ea typeface="+mj-ea"/>
            </a:endParaRPr>
          </a:p>
        </p:txBody>
      </p:sp>
      <p:pic>
        <p:nvPicPr>
          <p:cNvPr id="3" name="内容占位符 3" descr="4"/>
          <p:cNvPicPr>
            <a:picLocks noChangeAspect="1"/>
          </p:cNvPicPr>
          <p:nvPr/>
        </p:nvPicPr>
        <p:blipFill>
          <a:blip r:embed="rId1"/>
          <a:srcRect l="57261" b="9855"/>
          <a:stretch>
            <a:fillRect/>
          </a:stretch>
        </p:blipFill>
        <p:spPr>
          <a:xfrm>
            <a:off x="5395595" y="2517775"/>
            <a:ext cx="2837815" cy="2585085"/>
          </a:xfrm>
          <a:prstGeom prst="rect">
            <a:avLst/>
          </a:prstGeom>
        </p:spPr>
      </p:pic>
      <p:pic>
        <p:nvPicPr>
          <p:cNvPr id="5" name="图片 4"/>
          <p:cNvPicPr>
            <a:picLocks noChangeAspect="1"/>
          </p:cNvPicPr>
          <p:nvPr/>
        </p:nvPicPr>
        <p:blipFill>
          <a:blip r:embed="rId2"/>
          <a:srcRect t="2900" r="4729" b="5224"/>
          <a:stretch>
            <a:fillRect/>
          </a:stretch>
        </p:blipFill>
        <p:spPr>
          <a:xfrm>
            <a:off x="4870450" y="250190"/>
            <a:ext cx="2955290" cy="2736215"/>
          </a:xfrm>
          <a:prstGeom prst="rect">
            <a:avLst/>
          </a:prstGeom>
        </p:spPr>
      </p:pic>
      <p:pic>
        <p:nvPicPr>
          <p:cNvPr id="8" name="内容占位符 3" descr="4"/>
          <p:cNvPicPr>
            <a:picLocks noChangeAspect="1"/>
          </p:cNvPicPr>
          <p:nvPr/>
        </p:nvPicPr>
        <p:blipFill>
          <a:blip r:embed="rId1"/>
          <a:srcRect l="57261" r="16822" b="89748"/>
          <a:stretch>
            <a:fillRect/>
          </a:stretch>
        </p:blipFill>
        <p:spPr>
          <a:xfrm>
            <a:off x="4869180" y="2985135"/>
            <a:ext cx="1720850" cy="294005"/>
          </a:xfrm>
          <a:prstGeom prst="rect">
            <a:avLst/>
          </a:prstGeom>
        </p:spPr>
      </p:pic>
      <p:pic>
        <p:nvPicPr>
          <p:cNvPr id="9" name="内容占位符 3" descr="4"/>
          <p:cNvPicPr>
            <a:picLocks noChangeAspect="1"/>
          </p:cNvPicPr>
          <p:nvPr/>
        </p:nvPicPr>
        <p:blipFill>
          <a:blip r:embed="rId1"/>
          <a:srcRect l="92904" b="48716"/>
          <a:stretch>
            <a:fillRect/>
          </a:stretch>
        </p:blipFill>
        <p:spPr>
          <a:xfrm>
            <a:off x="7825740" y="250190"/>
            <a:ext cx="408305" cy="2267585"/>
          </a:xfrm>
          <a:prstGeom prst="rect">
            <a:avLst/>
          </a:prstGeom>
        </p:spPr>
      </p:pic>
      <p:pic>
        <p:nvPicPr>
          <p:cNvPr id="10" name="内容占位符 3" descr="4"/>
          <p:cNvPicPr>
            <a:picLocks noChangeAspect="1"/>
          </p:cNvPicPr>
          <p:nvPr/>
        </p:nvPicPr>
        <p:blipFill>
          <a:blip r:embed="rId1"/>
          <a:srcRect l="92904" b="48716"/>
          <a:stretch>
            <a:fillRect/>
          </a:stretch>
        </p:blipFill>
        <p:spPr>
          <a:xfrm>
            <a:off x="4874895" y="3215005"/>
            <a:ext cx="581660" cy="1887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Motivations</a:t>
            </a:r>
            <a:endParaRPr lang="en-US" altLang="zh-CN" dirty="0" smtClean="0"/>
          </a:p>
        </p:txBody>
      </p:sp>
      <p:sp>
        <p:nvSpPr>
          <p:cNvPr id="3" name="内容占位符 2"/>
          <p:cNvSpPr>
            <a:spLocks noGrp="1"/>
          </p:cNvSpPr>
          <p:nvPr>
            <p:ph idx="1"/>
          </p:nvPr>
        </p:nvSpPr>
        <p:spPr>
          <a:xfrm>
            <a:off x="472440" y="965835"/>
            <a:ext cx="8199120" cy="3629660"/>
          </a:xfrm>
        </p:spPr>
        <p:txBody>
          <a:bodyPr>
            <a:normAutofit lnSpcReduction="20000"/>
          </a:bodyPr>
          <a:lstStyle/>
          <a:p>
            <a:pPr marL="0" indent="0">
              <a:buNone/>
            </a:pPr>
            <a:endParaRPr lang="en-US" altLang="zh-CN" sz="1600" b="0" dirty="0" smtClean="0">
              <a:latin typeface="+mj-ea"/>
              <a:ea typeface="+mj-ea"/>
            </a:endParaRPr>
          </a:p>
          <a:p>
            <a:pPr fontAlgn="auto">
              <a:lnSpc>
                <a:spcPct val="140000"/>
              </a:lnSpc>
            </a:pPr>
            <a:r>
              <a:rPr lang="en-US" altLang="zh-CN" sz="1600" dirty="0">
                <a:latin typeface="+mj-ea"/>
                <a:ea typeface="+mj-ea"/>
              </a:rPr>
              <a:t>General FTL cannot satisfies various kinds of workloads</a:t>
            </a:r>
            <a:endParaRPr lang="en-US" altLang="zh-CN" sz="1600" dirty="0">
              <a:latin typeface="+mj-ea"/>
              <a:ea typeface="+mj-ea"/>
            </a:endParaRPr>
          </a:p>
          <a:p>
            <a:pPr fontAlgn="auto">
              <a:lnSpc>
                <a:spcPct val="140000"/>
              </a:lnSpc>
            </a:pPr>
            <a:r>
              <a:rPr lang="en-US" altLang="zh-CN" sz="1600" dirty="0">
                <a:latin typeface="+mj-ea"/>
                <a:ea typeface="+mj-ea"/>
              </a:rPr>
              <a:t>Isolation between different user IOs cannot be guarantee</a:t>
            </a:r>
            <a:endParaRPr lang="en-US" altLang="zh-CN" sz="1600" dirty="0">
              <a:latin typeface="+mj-ea"/>
              <a:ea typeface="+mj-ea"/>
            </a:endParaRPr>
          </a:p>
          <a:p>
            <a:pPr fontAlgn="auto">
              <a:lnSpc>
                <a:spcPct val="140000"/>
              </a:lnSpc>
            </a:pPr>
            <a:r>
              <a:rPr lang="en-US" altLang="zh-CN" sz="1600" dirty="0">
                <a:latin typeface="+mj-ea"/>
                <a:ea typeface="+mj-ea"/>
              </a:rPr>
              <a:t>Device-side FTL causes unpredictable IO latency</a:t>
            </a:r>
            <a:endParaRPr lang="en-US" altLang="zh-CN" sz="1600" dirty="0">
              <a:latin typeface="+mj-ea"/>
              <a:ea typeface="+mj-ea"/>
            </a:endParaRPr>
          </a:p>
          <a:p>
            <a:pPr fontAlgn="auto">
              <a:lnSpc>
                <a:spcPct val="140000"/>
              </a:lnSpc>
            </a:pPr>
            <a:r>
              <a:rPr lang="en-US" altLang="zh-CN" sz="1600">
                <a:latin typeface="+mj-ea"/>
                <a:ea typeface="+mj-ea"/>
                <a:sym typeface="+mn-ea"/>
              </a:rPr>
              <a:t>Functional redundancy → WA → lifetime degradation</a:t>
            </a:r>
            <a:endParaRPr lang="en-US" altLang="zh-CN" sz="1600" dirty="0">
              <a:latin typeface="+mj-ea"/>
              <a:ea typeface="+mj-ea"/>
            </a:endParaRPr>
          </a:p>
          <a:p>
            <a:pPr fontAlgn="auto">
              <a:lnSpc>
                <a:spcPct val="140000"/>
              </a:lnSpc>
            </a:pPr>
            <a:r>
              <a:rPr lang="en-US" altLang="zh-CN" sz="1600" dirty="0">
                <a:latin typeface="+mj-ea"/>
                <a:ea typeface="+mj-ea"/>
              </a:rPr>
              <a:t>Device-side FTL causes semantic gaps and users cannot fully use SSD's internal parallelism</a:t>
            </a:r>
            <a:endParaRPr lang="en-US" altLang="zh-CN" sz="1600" dirty="0">
              <a:latin typeface="+mj-ea"/>
              <a:ea typeface="+mj-ea"/>
            </a:endParaRPr>
          </a:p>
          <a:p>
            <a:endParaRPr lang="en-US" altLang="zh-CN" sz="1600" dirty="0">
              <a:latin typeface="+mj-ea"/>
              <a:ea typeface="+mj-ea"/>
            </a:endParaRPr>
          </a:p>
          <a:p>
            <a:pPr marL="0" indent="0">
              <a:buNone/>
            </a:pPr>
            <a:r>
              <a:rPr lang="en-US" altLang="zh-CN" sz="1600" dirty="0">
                <a:latin typeface="+mj-ea"/>
                <a:ea typeface="+mj-ea"/>
              </a:rPr>
              <a:t>               </a:t>
            </a:r>
            <a:r>
              <a:rPr lang="en-US" altLang="zh-CN" sz="2800" dirty="0">
                <a:latin typeface="+mj-ea"/>
                <a:ea typeface="+mj-ea"/>
              </a:rPr>
              <a:t>Open-Channel SSD</a:t>
            </a:r>
            <a:endParaRPr lang="en-US" altLang="zh-CN" sz="2800" dirty="0">
              <a:latin typeface="+mj-ea"/>
              <a:ea typeface="+mj-ea"/>
            </a:endParaRPr>
          </a:p>
        </p:txBody>
      </p:sp>
      <p:sp>
        <p:nvSpPr>
          <p:cNvPr id="5" name="右箭头 4"/>
          <p:cNvSpPr/>
          <p:nvPr/>
        </p:nvSpPr>
        <p:spPr>
          <a:xfrm>
            <a:off x="622935" y="4053840"/>
            <a:ext cx="716915" cy="2508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637540" y="1923415"/>
            <a:ext cx="7868920" cy="2195830"/>
          </a:xfrm>
        </p:spPr>
        <p:txBody>
          <a:bodyPr>
            <a:noAutofit/>
          </a:bodyPr>
          <a:p>
            <a:r>
              <a:rPr lang="en-US" altLang="zh-CN" sz="4000">
                <a:solidFill>
                  <a:schemeClr val="accent1"/>
                </a:solidFill>
                <a:latin typeface="+mj-ea"/>
                <a:ea typeface="+mj-ea"/>
                <a:sym typeface="+mn-ea"/>
              </a:rPr>
              <a:t>What is </a:t>
            </a:r>
            <a:endParaRPr lang="en-US" altLang="zh-CN" sz="4000">
              <a:solidFill>
                <a:schemeClr val="accent1"/>
              </a:solidFill>
              <a:latin typeface="+mj-ea"/>
              <a:ea typeface="+mj-ea"/>
              <a:sym typeface="+mn-ea"/>
            </a:endParaRPr>
          </a:p>
          <a:p>
            <a:r>
              <a:rPr lang="en-US" altLang="zh-CN" sz="4000">
                <a:solidFill>
                  <a:schemeClr val="accent1"/>
                </a:solidFill>
                <a:latin typeface="+mj-ea"/>
                <a:ea typeface="+mj-ea"/>
                <a:sym typeface="+mn-ea"/>
              </a:rPr>
              <a:t>Open-Channel SSD?</a:t>
            </a:r>
            <a:endParaRPr lang="en-US" altLang="zh-CN" sz="4000">
              <a:solidFill>
                <a:schemeClr val="accent1"/>
              </a:solidFill>
              <a:latin typeface="+mj-ea"/>
              <a:ea typeface="+mj-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221" y="223841"/>
            <a:ext cx="8115302" cy="641842"/>
          </a:xfrm>
        </p:spPr>
        <p:txBody>
          <a:bodyPr>
            <a:normAutofit/>
          </a:bodyPr>
          <a:lstStyle/>
          <a:p>
            <a:pPr fontAlgn="auto">
              <a:lnSpc>
                <a:spcPts val="3000"/>
              </a:lnSpc>
            </a:pPr>
            <a:r>
              <a:rPr lang="en-US" altLang="zh-CN" dirty="0" smtClean="0"/>
              <a:t>Open-Channel SSD Internals</a:t>
            </a:r>
            <a:endParaRPr lang="en-US" altLang="zh-CN" dirty="0" smtClean="0"/>
          </a:p>
        </p:txBody>
      </p:sp>
      <p:pic>
        <p:nvPicPr>
          <p:cNvPr id="3" name="图片 2" descr="8"/>
          <p:cNvPicPr>
            <a:picLocks noChangeAspect="1"/>
          </p:cNvPicPr>
          <p:nvPr/>
        </p:nvPicPr>
        <p:blipFill>
          <a:blip r:embed="rId1"/>
          <a:srcRect t="3131"/>
          <a:stretch>
            <a:fillRect/>
          </a:stretch>
        </p:blipFill>
        <p:spPr>
          <a:xfrm>
            <a:off x="2027555" y="866140"/>
            <a:ext cx="6838315" cy="3477260"/>
          </a:xfrm>
          <a:prstGeom prst="rect">
            <a:avLst/>
          </a:prstGeom>
        </p:spPr>
      </p:pic>
      <p:pic>
        <p:nvPicPr>
          <p:cNvPr id="4" name="图片 3" descr="WeChat Image_20201026151142"/>
          <p:cNvPicPr>
            <a:picLocks noChangeAspect="1"/>
          </p:cNvPicPr>
          <p:nvPr/>
        </p:nvPicPr>
        <p:blipFill>
          <a:blip r:embed="rId2"/>
          <a:srcRect b="62687"/>
          <a:stretch>
            <a:fillRect/>
          </a:stretch>
        </p:blipFill>
        <p:spPr>
          <a:xfrm>
            <a:off x="1347470" y="5247005"/>
            <a:ext cx="6448425" cy="1137920"/>
          </a:xfrm>
          <a:prstGeom prst="rect">
            <a:avLst/>
          </a:prstGeom>
        </p:spPr>
      </p:pic>
      <p:pic>
        <p:nvPicPr>
          <p:cNvPr id="6" name="图片 5" descr="WeChat Image_20201026151142"/>
          <p:cNvPicPr>
            <a:picLocks noChangeAspect="1"/>
          </p:cNvPicPr>
          <p:nvPr/>
        </p:nvPicPr>
        <p:blipFill>
          <a:blip r:embed="rId2"/>
          <a:srcRect l="9956" t="39220" r="10991"/>
          <a:stretch>
            <a:fillRect/>
          </a:stretch>
        </p:blipFill>
        <p:spPr>
          <a:xfrm>
            <a:off x="292100" y="3415030"/>
            <a:ext cx="4627245" cy="16827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065,&quot;width&quot;:12105}"/>
</p:tagLst>
</file>

<file path=ppt/theme/theme1.xml><?xml version="1.0" encoding="utf-8"?>
<a:theme xmlns:a="http://schemas.openxmlformats.org/drawingml/2006/main" name="主题1">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6024</Words>
  <Application>WPS 演示</Application>
  <PresentationFormat>全屏显示(4:3)</PresentationFormat>
  <Paragraphs>380</Paragraphs>
  <Slides>33</Slides>
  <Notes>8</Notes>
  <HiddenSlides>4</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Calibri</vt:lpstr>
      <vt:lpstr>幼圆</vt:lpstr>
      <vt:lpstr>Arial Unicode MS</vt:lpstr>
      <vt:lpstr>等线</vt:lpstr>
      <vt:lpstr>Broadway</vt:lpstr>
      <vt:lpstr>主题1</vt:lpstr>
      <vt:lpstr>Open-Channel SSD</vt:lpstr>
      <vt:lpstr>PowerPoint 演示文稿</vt:lpstr>
      <vt:lpstr>NAND Chip Density Continues to Grow While Cost/GB decreases</vt:lpstr>
      <vt:lpstr>Ubiquitous Workloads Efficiency of the Cloud requires many different workloads of a single SSD</vt:lpstr>
      <vt:lpstr>Single-User Workloads 'blackbox' abstraction causes unpredictable IO latency and tail latency</vt:lpstr>
      <vt:lpstr>Single-User Workloads Indirection and Indirect Writes causes outliers</vt:lpstr>
      <vt:lpstr>Motivations</vt:lpstr>
      <vt:lpstr>PowerPoint 演示文稿</vt:lpstr>
      <vt:lpstr>Open-Channel SSD Internals</vt:lpstr>
      <vt:lpstr>Open-Channel SSD Representation</vt:lpstr>
      <vt:lpstr>Open-Channel SSD Representation</vt:lpstr>
      <vt:lpstr>Chunks</vt:lpstr>
      <vt:lpstr>Read Access Rules</vt:lpstr>
      <vt:lpstr>Read Access Rules</vt:lpstr>
      <vt:lpstr>Write Access Rules</vt:lpstr>
      <vt:lpstr>PowerPoint 演示文稿</vt:lpstr>
      <vt:lpstr>Physical Page Addressing IO Interface</vt:lpstr>
      <vt:lpstr>Physical Page Addressing Command Set</vt:lpstr>
      <vt:lpstr>Admin commands - Geometry</vt:lpstr>
      <vt:lpstr>Physical Page Addressing Command Set</vt:lpstr>
      <vt:lpstr>Admin commands - Geometry</vt:lpstr>
      <vt:lpstr>Admin commands - Geometry</vt:lpstr>
      <vt:lpstr>Admin commands - Geometry</vt:lpstr>
      <vt:lpstr>Admin commands - Geometry</vt:lpstr>
      <vt:lpstr>Admin commands - Get Log Page</vt:lpstr>
      <vt:lpstr>Admin commands - Get Log Page</vt:lpstr>
      <vt:lpstr>PPA Command Set - Admin commands</vt:lpstr>
      <vt:lpstr>PPA Command Set - IO commands</vt:lpstr>
      <vt:lpstr>IO commands - vector commands</vt:lpstr>
      <vt:lpstr>Vector Chunk Reset</vt:lpstr>
      <vt:lpstr>Vector Chunk Read/Write</vt:lpstr>
      <vt:lpstr>Vector Chunk Read/Write</vt:lpstr>
      <vt:lpstr>Open-Channel SSD 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基于NVM-DRAM混合架构的交换分区技术学习总结</dc:title>
  <dc:creator>彭 周旋</dc:creator>
  <cp:lastModifiedBy>apple</cp:lastModifiedBy>
  <cp:revision>300</cp:revision>
  <dcterms:created xsi:type="dcterms:W3CDTF">1900-01-01T00:00:00Z</dcterms:created>
  <dcterms:modified xsi:type="dcterms:W3CDTF">2020-12-09T10:21:36Z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