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4"/>
    <p:sldMasterId id="2147483768" r:id="rId5"/>
  </p:sldMasterIdLst>
  <p:notesMasterIdLst>
    <p:notesMasterId r:id="rId23"/>
  </p:notesMasterIdLst>
  <p:handoutMasterIdLst>
    <p:handoutMasterId r:id="rId24"/>
  </p:handoutMasterIdLst>
  <p:sldIdLst>
    <p:sldId id="793" r:id="rId6"/>
    <p:sldId id="1856" r:id="rId7"/>
    <p:sldId id="1859" r:id="rId8"/>
    <p:sldId id="282" r:id="rId9"/>
    <p:sldId id="663" r:id="rId10"/>
    <p:sldId id="657" r:id="rId11"/>
    <p:sldId id="658" r:id="rId12"/>
    <p:sldId id="590" r:id="rId13"/>
    <p:sldId id="664" r:id="rId14"/>
    <p:sldId id="646" r:id="rId15"/>
    <p:sldId id="642" r:id="rId16"/>
    <p:sldId id="1854" r:id="rId17"/>
    <p:sldId id="604" r:id="rId18"/>
    <p:sldId id="649" r:id="rId19"/>
    <p:sldId id="655" r:id="rId20"/>
    <p:sldId id="645" r:id="rId21"/>
    <p:sldId id="799" r:id="rId22"/>
  </p:sldIdLst>
  <p:sldSz cx="9144000" cy="5143500" type="screen16x9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2" userDrawn="1">
          <p15:clr>
            <a:srgbClr val="A4A3A4"/>
          </p15:clr>
        </p15:guide>
        <p15:guide id="2" pos="192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21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Vasko" initials="MV" lastIdx="1" clrIdx="0"/>
  <p:cmAuthor id="1" name="Akerson, David L" initials="ADL" lastIdx="1" clrIdx="1"/>
  <p:cmAuthor id="2" name="Hands, Jonmichael P" initials="HJP" lastIdx="10" clrIdx="2"/>
  <p:cmAuthor id="3" name="Microsoft account" initials="Ma" lastIdx="7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CDDC"/>
    <a:srgbClr val="D99694"/>
    <a:srgbClr val="FAC090"/>
    <a:srgbClr val="F2A900"/>
    <a:srgbClr val="B57F00"/>
    <a:srgbClr val="829BD5"/>
    <a:srgbClr val="E6E6E6"/>
    <a:srgbClr val="A4B7E0"/>
    <a:srgbClr val="FFCE5E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76" autoAdjust="0"/>
    <p:restoredTop sz="95414" autoAdjust="0"/>
  </p:normalViewPr>
  <p:slideViewPr>
    <p:cSldViewPr snapToGrid="0">
      <p:cViewPr varScale="1">
        <p:scale>
          <a:sx n="122" d="100"/>
          <a:sy n="122" d="100"/>
        </p:scale>
        <p:origin x="120" y="390"/>
      </p:cViewPr>
      <p:guideLst>
        <p:guide orient="horz" pos="1092"/>
        <p:guide pos="1920"/>
        <p:guide pos="3840"/>
        <p:guide orient="horz" pos="2148"/>
      </p:guideLst>
    </p:cSldViewPr>
  </p:slideViewPr>
  <p:outlineViewPr>
    <p:cViewPr>
      <p:scale>
        <a:sx n="33" d="100"/>
        <a:sy n="33" d="100"/>
      </p:scale>
      <p:origin x="0" y="-78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2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53C4670-84D1-4A8B-B189-55CD45D41BE2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9DD2D4C-10EE-44DC-A4AB-257E79F4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6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CD8D281-BE5A-45EF-BF09-77EA2090B14C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8280F20-8C30-4DED-A326-ADF72B47B2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80F20-8C30-4DED-A326-ADF72B47B2C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8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9386A-6D45-F845-BA2A-A9BE3D3D04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9386A-6D45-F845-BA2A-A9BE3D3D04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1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E90-00C7-4689-8492-8A94261C4284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NVM Express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55402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err="1"/>
              <a:t>28pt</a:t>
            </a:r>
            <a:r>
              <a:rPr lang="en-US"/>
              <a:t> Intel Clear Light Headline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16pt Intel Clear bullet one</a:t>
            </a:r>
          </a:p>
          <a:p>
            <a:pPr lvl="2"/>
            <a:r>
              <a:rPr lang="en-US"/>
              <a:t>16pt Intel Clear sub-bullet</a:t>
            </a:r>
          </a:p>
          <a:p>
            <a:pPr lvl="3"/>
            <a:r>
              <a:rPr lang="en-US" err="1"/>
              <a:t>14pt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15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28pt</a:t>
            </a:r>
            <a:r>
              <a:rPr lang="en-US"/>
              <a:t> Intel Clear Light Headline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4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45639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28pt</a:t>
            </a:r>
            <a:r>
              <a:rPr lang="en-US"/>
              <a:t> Intel Clear Light Headline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600"/>
              </a:spcBef>
              <a:defRPr lang="en-US" dirty="0" smtClean="0"/>
            </a:lvl1pPr>
            <a:lvl2pPr>
              <a:spcBef>
                <a:spcPts val="0"/>
              </a:spcBef>
              <a:defRPr lang="en-US" dirty="0" smtClean="0"/>
            </a:lvl2pPr>
            <a:lvl3pPr>
              <a:spcBef>
                <a:spcPts val="0"/>
              </a:spcBef>
              <a:defRPr lang="en-US" sz="1400" dirty="0" smtClean="0"/>
            </a:lvl3pPr>
            <a:lvl4pPr>
              <a:spcBef>
                <a:spcPts val="0"/>
              </a:spcBef>
              <a:defRPr lang="en-US" sz="1200" dirty="0" smtClean="0"/>
            </a:lvl4pPr>
            <a:lvl5pPr>
              <a:spcBef>
                <a:spcPts val="0"/>
              </a:spcBef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600"/>
              </a:spcBef>
              <a:defRPr lang="en-US" dirty="0" smtClean="0"/>
            </a:lvl1pPr>
            <a:lvl2pPr>
              <a:spcBef>
                <a:spcPts val="0"/>
              </a:spcBef>
              <a:defRPr lang="en-US" dirty="0" smtClean="0"/>
            </a:lvl2pPr>
            <a:lvl3pPr>
              <a:spcBef>
                <a:spcPts val="0"/>
              </a:spcBef>
              <a:defRPr lang="en-US" sz="1400" dirty="0" smtClean="0"/>
            </a:lvl3pPr>
            <a:lvl4pPr>
              <a:spcBef>
                <a:spcPts val="0"/>
              </a:spcBef>
              <a:defRPr lang="en-US" sz="1200" dirty="0" smtClean="0"/>
            </a:lvl4pPr>
            <a:lvl5pPr>
              <a:spcBef>
                <a:spcPts val="0"/>
              </a:spcBef>
              <a:defRPr lang="en-US" sz="12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2424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800" b="0" i="0" u="none" strike="noStrike" baseline="0" smtClean="0"/>
            </a:lvl1pPr>
          </a:lstStyle>
          <a:p>
            <a:r>
              <a:rPr lang="en-US" err="1"/>
              <a:t>28pt</a:t>
            </a:r>
            <a:r>
              <a:rPr lang="en-US"/>
              <a:t> Intel Clear Light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4400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417513" indent="-225425">
              <a:buFont typeface="Lucida Grande"/>
              <a:buChar char="−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defRPr sz="1200">
                <a:latin typeface="+mn-lt"/>
              </a:defRPr>
            </a:lvl3pPr>
            <a:lvl4pPr>
              <a:defRPr sz="110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“</a:t>
            </a:r>
            <a:r>
              <a:rPr lang="en-US" err="1"/>
              <a:t>44pt</a:t>
            </a:r>
            <a:r>
              <a:rPr lang="en-US"/>
              <a:t> Intel Clear Light Text”</a:t>
            </a:r>
          </a:p>
          <a:p>
            <a:pPr lvl="1"/>
            <a:r>
              <a:rPr lang="en-US" err="1"/>
              <a:t>12pt</a:t>
            </a:r>
            <a:r>
              <a:rPr lang="en-US"/>
              <a:t> Attribution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0622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tx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err="1"/>
              <a:t>28pt</a:t>
            </a:r>
            <a:r>
              <a:rPr lang="en-US"/>
              <a:t>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tx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12pt</a:t>
            </a:r>
            <a:r>
              <a:rPr lang="en-US"/>
              <a:t> Intel Clear Bolded Subhead</a:t>
            </a:r>
          </a:p>
        </p:txBody>
      </p:sp>
    </p:spTree>
    <p:extLst>
      <p:ext uri="{BB962C8B-B14F-4D97-AF65-F5344CB8AC3E}">
        <p14:creationId xmlns:p14="http://schemas.microsoft.com/office/powerpoint/2010/main" val="184826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45339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err="1"/>
              <a:t>28pt</a:t>
            </a:r>
            <a:r>
              <a:rPr lang="en-US"/>
              <a:t>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12pt</a:t>
            </a:r>
            <a:r>
              <a:rPr lang="en-US"/>
              <a:t> Intel Clear Bolded Subhead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tx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err="1"/>
              <a:t>28pt</a:t>
            </a:r>
            <a:r>
              <a:rPr lang="en-US"/>
              <a:t> Intel Clear Light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tx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12pt</a:t>
            </a:r>
            <a:r>
              <a:rPr lang="en-US"/>
              <a:t> Intel Clear Bolded Subhead</a:t>
            </a:r>
          </a:p>
        </p:txBody>
      </p:sp>
      <p:pic>
        <p:nvPicPr>
          <p:cNvPr id="9" name="Picture 5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" y="0"/>
            <a:ext cx="786384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3904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53552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tx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err="1"/>
              <a:t>28pt</a:t>
            </a:r>
            <a:r>
              <a:rPr lang="en-US"/>
              <a:t>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86641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>
                <a:solidFill>
                  <a:schemeClr val="tx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12pt</a:t>
            </a:r>
            <a:r>
              <a:rPr lang="en-US"/>
              <a:t> Intel Clear Bolded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2574131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1340" y="4878963"/>
            <a:ext cx="213055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E648CF15-CEFC-4936-9E9D-EEE1A072408D}" type="slidenum">
              <a:rPr lang="en-US" sz="800" smtClean="0">
                <a:solidFill>
                  <a:schemeClr val="tx2"/>
                </a:solidFill>
                <a:cs typeface="Neo Sans Intel"/>
              </a:rPr>
              <a:pPr algn="r"/>
              <a:t>‹#›</a:t>
            </a:fld>
            <a:endParaRPr lang="en-US" sz="800">
              <a:solidFill>
                <a:schemeClr val="tx2"/>
              </a:solidFill>
              <a:cs typeface="Neo Sans Intel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911340" y="4878963"/>
            <a:ext cx="2130552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E648CF15-CEFC-4936-9E9D-EEE1A072408D}" type="slidenum">
              <a:rPr lang="en-US" sz="800" smtClean="0">
                <a:solidFill>
                  <a:schemeClr val="tx2"/>
                </a:solidFill>
                <a:cs typeface="Neo Sans Intel"/>
              </a:rPr>
              <a:pPr algn="r"/>
              <a:t>‹#›</a:t>
            </a:fld>
            <a:endParaRPr lang="en-US" sz="800">
              <a:solidFill>
                <a:schemeClr val="tx2"/>
              </a:solidFill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350173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8012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28pt</a:t>
            </a:r>
            <a:r>
              <a:rPr lang="en-US"/>
              <a:t> Intel Clear Light Headline</a:t>
            </a:r>
          </a:p>
        </p:txBody>
      </p:sp>
    </p:spTree>
    <p:extLst>
      <p:ext uri="{BB962C8B-B14F-4D97-AF65-F5344CB8AC3E}">
        <p14:creationId xmlns:p14="http://schemas.microsoft.com/office/powerpoint/2010/main" val="1803044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546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124200" y="3028950"/>
            <a:ext cx="284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prstClr val="black"/>
                </a:solidFill>
              </a:rPr>
              <a:t>Architected for Performance</a:t>
            </a:r>
          </a:p>
        </p:txBody>
      </p:sp>
      <p:pic>
        <p:nvPicPr>
          <p:cNvPr id="4" name="Picture 5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45339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" y="0"/>
            <a:ext cx="786384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4"/>
          <p:cNvGrpSpPr>
            <a:grpSpLocks noChangeAspect="1"/>
          </p:cNvGrpSpPr>
          <p:nvPr userDrawn="1"/>
        </p:nvGrpSpPr>
        <p:grpSpPr bwMode="auto">
          <a:xfrm>
            <a:off x="3248242" y="2300073"/>
            <a:ext cx="2647516" cy="728877"/>
            <a:chOff x="630" y="856"/>
            <a:chExt cx="4653" cy="1281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785" y="1463"/>
              <a:ext cx="4498" cy="672"/>
            </a:xfrm>
            <a:custGeom>
              <a:avLst/>
              <a:gdLst>
                <a:gd name="T0" fmla="*/ 1989 w 2263"/>
                <a:gd name="T1" fmla="*/ 260 h 338"/>
                <a:gd name="T2" fmla="*/ 2060 w 2263"/>
                <a:gd name="T3" fmla="*/ 147 h 338"/>
                <a:gd name="T4" fmla="*/ 1863 w 2263"/>
                <a:gd name="T5" fmla="*/ 47 h 338"/>
                <a:gd name="T6" fmla="*/ 1027 w 2263"/>
                <a:gd name="T7" fmla="*/ 82 h 338"/>
                <a:gd name="T8" fmla="*/ 0 w 2263"/>
                <a:gd name="T9" fmla="*/ 241 h 338"/>
                <a:gd name="T10" fmla="*/ 1471 w 2263"/>
                <a:gd name="T11" fmla="*/ 11 h 338"/>
                <a:gd name="T12" fmla="*/ 2174 w 2263"/>
                <a:gd name="T13" fmla="*/ 85 h 338"/>
                <a:gd name="T14" fmla="*/ 2251 w 2263"/>
                <a:gd name="T15" fmla="*/ 170 h 338"/>
                <a:gd name="T16" fmla="*/ 2132 w 2263"/>
                <a:gd name="T17" fmla="*/ 338 h 338"/>
                <a:gd name="T18" fmla="*/ 1882 w 2263"/>
                <a:gd name="T19" fmla="*/ 338 h 338"/>
                <a:gd name="T20" fmla="*/ 1989 w 2263"/>
                <a:gd name="T21" fmla="*/ 26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3" h="338">
                  <a:moveTo>
                    <a:pt x="1989" y="260"/>
                  </a:moveTo>
                  <a:cubicBezTo>
                    <a:pt x="2020" y="235"/>
                    <a:pt x="2067" y="203"/>
                    <a:pt x="2060" y="147"/>
                  </a:cubicBezTo>
                  <a:cubicBezTo>
                    <a:pt x="2053" y="84"/>
                    <a:pt x="1940" y="57"/>
                    <a:pt x="1863" y="47"/>
                  </a:cubicBezTo>
                  <a:cubicBezTo>
                    <a:pt x="1589" y="10"/>
                    <a:pt x="1267" y="52"/>
                    <a:pt x="1027" y="82"/>
                  </a:cubicBezTo>
                  <a:cubicBezTo>
                    <a:pt x="671" y="128"/>
                    <a:pt x="324" y="169"/>
                    <a:pt x="0" y="241"/>
                  </a:cubicBezTo>
                  <a:cubicBezTo>
                    <a:pt x="425" y="129"/>
                    <a:pt x="951" y="36"/>
                    <a:pt x="1471" y="11"/>
                  </a:cubicBezTo>
                  <a:cubicBezTo>
                    <a:pt x="1705" y="0"/>
                    <a:pt x="2018" y="4"/>
                    <a:pt x="2174" y="85"/>
                  </a:cubicBezTo>
                  <a:cubicBezTo>
                    <a:pt x="2205" y="102"/>
                    <a:pt x="2247" y="138"/>
                    <a:pt x="2251" y="170"/>
                  </a:cubicBezTo>
                  <a:cubicBezTo>
                    <a:pt x="2263" y="253"/>
                    <a:pt x="2173" y="301"/>
                    <a:pt x="2132" y="338"/>
                  </a:cubicBezTo>
                  <a:cubicBezTo>
                    <a:pt x="1882" y="338"/>
                    <a:pt x="1882" y="338"/>
                    <a:pt x="1882" y="338"/>
                  </a:cubicBezTo>
                  <a:cubicBezTo>
                    <a:pt x="1915" y="312"/>
                    <a:pt x="1952" y="291"/>
                    <a:pt x="1989" y="26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>
              <a:off x="630" y="856"/>
              <a:ext cx="998" cy="895"/>
            </a:xfrm>
            <a:custGeom>
              <a:avLst/>
              <a:gdLst>
                <a:gd name="T0" fmla="*/ 0 w 502"/>
                <a:gd name="T1" fmla="*/ 450 h 450"/>
                <a:gd name="T2" fmla="*/ 118 w 502"/>
                <a:gd name="T3" fmla="*/ 12 h 450"/>
                <a:gd name="T4" fmla="*/ 254 w 502"/>
                <a:gd name="T5" fmla="*/ 12 h 450"/>
                <a:gd name="T6" fmla="*/ 241 w 502"/>
                <a:gd name="T7" fmla="*/ 60 h 450"/>
                <a:gd name="T8" fmla="*/ 319 w 502"/>
                <a:gd name="T9" fmla="*/ 16 h 450"/>
                <a:gd name="T10" fmla="*/ 394 w 502"/>
                <a:gd name="T11" fmla="*/ 0 h 450"/>
                <a:gd name="T12" fmla="*/ 485 w 502"/>
                <a:gd name="T13" fmla="*/ 42 h 450"/>
                <a:gd name="T14" fmla="*/ 488 w 502"/>
                <a:gd name="T15" fmla="*/ 165 h 450"/>
                <a:gd name="T16" fmla="*/ 411 w 502"/>
                <a:gd name="T17" fmla="*/ 450 h 450"/>
                <a:gd name="T18" fmla="*/ 274 w 502"/>
                <a:gd name="T19" fmla="*/ 450 h 450"/>
                <a:gd name="T20" fmla="*/ 332 w 502"/>
                <a:gd name="T21" fmla="*/ 233 h 450"/>
                <a:gd name="T22" fmla="*/ 344 w 502"/>
                <a:gd name="T23" fmla="*/ 180 h 450"/>
                <a:gd name="T24" fmla="*/ 346 w 502"/>
                <a:gd name="T25" fmla="*/ 141 h 450"/>
                <a:gd name="T26" fmla="*/ 332 w 502"/>
                <a:gd name="T27" fmla="*/ 120 h 450"/>
                <a:gd name="T28" fmla="*/ 298 w 502"/>
                <a:gd name="T29" fmla="*/ 113 h 450"/>
                <a:gd name="T30" fmla="*/ 262 w 502"/>
                <a:gd name="T31" fmla="*/ 120 h 450"/>
                <a:gd name="T32" fmla="*/ 220 w 502"/>
                <a:gd name="T33" fmla="*/ 139 h 450"/>
                <a:gd name="T34" fmla="*/ 137 w 502"/>
                <a:gd name="T35" fmla="*/ 450 h 450"/>
                <a:gd name="T36" fmla="*/ 0 w 502"/>
                <a:gd name="T3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2" h="450">
                  <a:moveTo>
                    <a:pt x="0" y="450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69" y="41"/>
                    <a:pt x="295" y="26"/>
                    <a:pt x="319" y="16"/>
                  </a:cubicBezTo>
                  <a:cubicBezTo>
                    <a:pt x="343" y="5"/>
                    <a:pt x="368" y="0"/>
                    <a:pt x="394" y="0"/>
                  </a:cubicBezTo>
                  <a:cubicBezTo>
                    <a:pt x="438" y="0"/>
                    <a:pt x="469" y="14"/>
                    <a:pt x="485" y="42"/>
                  </a:cubicBezTo>
                  <a:cubicBezTo>
                    <a:pt x="501" y="70"/>
                    <a:pt x="502" y="111"/>
                    <a:pt x="488" y="165"/>
                  </a:cubicBezTo>
                  <a:cubicBezTo>
                    <a:pt x="411" y="450"/>
                    <a:pt x="411" y="450"/>
                    <a:pt x="411" y="450"/>
                  </a:cubicBezTo>
                  <a:cubicBezTo>
                    <a:pt x="274" y="450"/>
                    <a:pt x="274" y="450"/>
                    <a:pt x="274" y="450"/>
                  </a:cubicBezTo>
                  <a:cubicBezTo>
                    <a:pt x="332" y="233"/>
                    <a:pt x="332" y="233"/>
                    <a:pt x="332" y="233"/>
                  </a:cubicBezTo>
                  <a:cubicBezTo>
                    <a:pt x="337" y="215"/>
                    <a:pt x="341" y="197"/>
                    <a:pt x="344" y="180"/>
                  </a:cubicBezTo>
                  <a:cubicBezTo>
                    <a:pt x="347" y="162"/>
                    <a:pt x="348" y="149"/>
                    <a:pt x="346" y="141"/>
                  </a:cubicBezTo>
                  <a:cubicBezTo>
                    <a:pt x="344" y="131"/>
                    <a:pt x="339" y="124"/>
                    <a:pt x="332" y="120"/>
                  </a:cubicBezTo>
                  <a:cubicBezTo>
                    <a:pt x="324" y="115"/>
                    <a:pt x="313" y="113"/>
                    <a:pt x="298" y="113"/>
                  </a:cubicBezTo>
                  <a:cubicBezTo>
                    <a:pt x="287" y="113"/>
                    <a:pt x="275" y="115"/>
                    <a:pt x="262" y="120"/>
                  </a:cubicBezTo>
                  <a:cubicBezTo>
                    <a:pt x="250" y="124"/>
                    <a:pt x="236" y="130"/>
                    <a:pt x="220" y="139"/>
                  </a:cubicBezTo>
                  <a:cubicBezTo>
                    <a:pt x="137" y="450"/>
                    <a:pt x="137" y="450"/>
                    <a:pt x="137" y="450"/>
                  </a:cubicBezTo>
                  <a:lnTo>
                    <a:pt x="0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777" y="880"/>
              <a:ext cx="920" cy="871"/>
            </a:xfrm>
            <a:custGeom>
              <a:avLst/>
              <a:gdLst>
                <a:gd name="T0" fmla="*/ 77 w 920"/>
                <a:gd name="T1" fmla="*/ 871 h 871"/>
                <a:gd name="T2" fmla="*/ 0 w 920"/>
                <a:gd name="T3" fmla="*/ 0 h 871"/>
                <a:gd name="T4" fmla="*/ 286 w 920"/>
                <a:gd name="T5" fmla="*/ 0 h 871"/>
                <a:gd name="T6" fmla="*/ 310 w 920"/>
                <a:gd name="T7" fmla="*/ 575 h 871"/>
                <a:gd name="T8" fmla="*/ 642 w 920"/>
                <a:gd name="T9" fmla="*/ 0 h 871"/>
                <a:gd name="T10" fmla="*/ 920 w 920"/>
                <a:gd name="T11" fmla="*/ 0 h 871"/>
                <a:gd name="T12" fmla="*/ 374 w 920"/>
                <a:gd name="T13" fmla="*/ 871 h 871"/>
                <a:gd name="T14" fmla="*/ 77 w 920"/>
                <a:gd name="T15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0" h="871">
                  <a:moveTo>
                    <a:pt x="77" y="871"/>
                  </a:moveTo>
                  <a:lnTo>
                    <a:pt x="0" y="0"/>
                  </a:lnTo>
                  <a:lnTo>
                    <a:pt x="286" y="0"/>
                  </a:lnTo>
                  <a:lnTo>
                    <a:pt x="310" y="575"/>
                  </a:lnTo>
                  <a:lnTo>
                    <a:pt x="642" y="0"/>
                  </a:lnTo>
                  <a:lnTo>
                    <a:pt x="920" y="0"/>
                  </a:lnTo>
                  <a:lnTo>
                    <a:pt x="374" y="871"/>
                  </a:lnTo>
                  <a:lnTo>
                    <a:pt x="77" y="8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568" y="856"/>
              <a:ext cx="1491" cy="895"/>
            </a:xfrm>
            <a:custGeom>
              <a:avLst/>
              <a:gdLst>
                <a:gd name="T0" fmla="*/ 0 w 750"/>
                <a:gd name="T1" fmla="*/ 450 h 450"/>
                <a:gd name="T2" fmla="*/ 118 w 750"/>
                <a:gd name="T3" fmla="*/ 12 h 450"/>
                <a:gd name="T4" fmla="*/ 254 w 750"/>
                <a:gd name="T5" fmla="*/ 12 h 450"/>
                <a:gd name="T6" fmla="*/ 241 w 750"/>
                <a:gd name="T7" fmla="*/ 60 h 450"/>
                <a:gd name="T8" fmla="*/ 317 w 750"/>
                <a:gd name="T9" fmla="*/ 16 h 450"/>
                <a:gd name="T10" fmla="*/ 388 w 750"/>
                <a:gd name="T11" fmla="*/ 0 h 450"/>
                <a:gd name="T12" fmla="*/ 453 w 750"/>
                <a:gd name="T13" fmla="*/ 19 h 450"/>
                <a:gd name="T14" fmla="*/ 485 w 750"/>
                <a:gd name="T15" fmla="*/ 76 h 450"/>
                <a:gd name="T16" fmla="*/ 574 w 750"/>
                <a:gd name="T17" fmla="*/ 19 h 450"/>
                <a:gd name="T18" fmla="*/ 650 w 750"/>
                <a:gd name="T19" fmla="*/ 0 h 450"/>
                <a:gd name="T20" fmla="*/ 702 w 750"/>
                <a:gd name="T21" fmla="*/ 9 h 450"/>
                <a:gd name="T22" fmla="*/ 735 w 750"/>
                <a:gd name="T23" fmla="*/ 39 h 450"/>
                <a:gd name="T24" fmla="*/ 750 w 750"/>
                <a:gd name="T25" fmla="*/ 89 h 450"/>
                <a:gd name="T26" fmla="*/ 738 w 750"/>
                <a:gd name="T27" fmla="*/ 165 h 450"/>
                <a:gd name="T28" fmla="*/ 662 w 750"/>
                <a:gd name="T29" fmla="*/ 450 h 450"/>
                <a:gd name="T30" fmla="*/ 524 w 750"/>
                <a:gd name="T31" fmla="*/ 450 h 450"/>
                <a:gd name="T32" fmla="*/ 583 w 750"/>
                <a:gd name="T33" fmla="*/ 231 h 450"/>
                <a:gd name="T34" fmla="*/ 597 w 750"/>
                <a:gd name="T35" fmla="*/ 177 h 450"/>
                <a:gd name="T36" fmla="*/ 599 w 750"/>
                <a:gd name="T37" fmla="*/ 140 h 450"/>
                <a:gd name="T38" fmla="*/ 587 w 750"/>
                <a:gd name="T39" fmla="*/ 120 h 450"/>
                <a:gd name="T40" fmla="*/ 554 w 750"/>
                <a:gd name="T41" fmla="*/ 113 h 450"/>
                <a:gd name="T42" fmla="*/ 521 w 750"/>
                <a:gd name="T43" fmla="*/ 120 h 450"/>
                <a:gd name="T44" fmla="*/ 483 w 750"/>
                <a:gd name="T45" fmla="*/ 139 h 450"/>
                <a:gd name="T46" fmla="*/ 399 w 750"/>
                <a:gd name="T47" fmla="*/ 450 h 450"/>
                <a:gd name="T48" fmla="*/ 262 w 750"/>
                <a:gd name="T49" fmla="*/ 450 h 450"/>
                <a:gd name="T50" fmla="*/ 321 w 750"/>
                <a:gd name="T51" fmla="*/ 231 h 450"/>
                <a:gd name="T52" fmla="*/ 334 w 750"/>
                <a:gd name="T53" fmla="*/ 177 h 450"/>
                <a:gd name="T54" fmla="*/ 336 w 750"/>
                <a:gd name="T55" fmla="*/ 140 h 450"/>
                <a:gd name="T56" fmla="*/ 324 w 750"/>
                <a:gd name="T57" fmla="*/ 120 h 450"/>
                <a:gd name="T58" fmla="*/ 291 w 750"/>
                <a:gd name="T59" fmla="*/ 113 h 450"/>
                <a:gd name="T60" fmla="*/ 256 w 750"/>
                <a:gd name="T61" fmla="*/ 121 h 450"/>
                <a:gd name="T62" fmla="*/ 220 w 750"/>
                <a:gd name="T63" fmla="*/ 139 h 450"/>
                <a:gd name="T64" fmla="*/ 137 w 750"/>
                <a:gd name="T65" fmla="*/ 450 h 450"/>
                <a:gd name="T66" fmla="*/ 0 w 750"/>
                <a:gd name="T6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0" h="450">
                  <a:moveTo>
                    <a:pt x="0" y="450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69" y="41"/>
                    <a:pt x="294" y="26"/>
                    <a:pt x="317" y="16"/>
                  </a:cubicBezTo>
                  <a:cubicBezTo>
                    <a:pt x="339" y="5"/>
                    <a:pt x="363" y="0"/>
                    <a:pt x="388" y="0"/>
                  </a:cubicBezTo>
                  <a:cubicBezTo>
                    <a:pt x="415" y="0"/>
                    <a:pt x="436" y="6"/>
                    <a:pt x="453" y="19"/>
                  </a:cubicBezTo>
                  <a:cubicBezTo>
                    <a:pt x="470" y="31"/>
                    <a:pt x="481" y="50"/>
                    <a:pt x="485" y="76"/>
                  </a:cubicBezTo>
                  <a:cubicBezTo>
                    <a:pt x="517" y="51"/>
                    <a:pt x="547" y="32"/>
                    <a:pt x="574" y="19"/>
                  </a:cubicBezTo>
                  <a:cubicBezTo>
                    <a:pt x="601" y="6"/>
                    <a:pt x="626" y="0"/>
                    <a:pt x="650" y="0"/>
                  </a:cubicBezTo>
                  <a:cubicBezTo>
                    <a:pt x="671" y="0"/>
                    <a:pt x="688" y="3"/>
                    <a:pt x="702" y="9"/>
                  </a:cubicBezTo>
                  <a:cubicBezTo>
                    <a:pt x="717" y="16"/>
                    <a:pt x="728" y="26"/>
                    <a:pt x="735" y="39"/>
                  </a:cubicBezTo>
                  <a:cubicBezTo>
                    <a:pt x="744" y="53"/>
                    <a:pt x="749" y="69"/>
                    <a:pt x="750" y="89"/>
                  </a:cubicBezTo>
                  <a:cubicBezTo>
                    <a:pt x="750" y="108"/>
                    <a:pt x="747" y="134"/>
                    <a:pt x="738" y="165"/>
                  </a:cubicBezTo>
                  <a:cubicBezTo>
                    <a:pt x="662" y="450"/>
                    <a:pt x="662" y="450"/>
                    <a:pt x="662" y="450"/>
                  </a:cubicBezTo>
                  <a:cubicBezTo>
                    <a:pt x="524" y="450"/>
                    <a:pt x="524" y="450"/>
                    <a:pt x="524" y="450"/>
                  </a:cubicBezTo>
                  <a:cubicBezTo>
                    <a:pt x="583" y="231"/>
                    <a:pt x="583" y="231"/>
                    <a:pt x="583" y="231"/>
                  </a:cubicBezTo>
                  <a:cubicBezTo>
                    <a:pt x="589" y="210"/>
                    <a:pt x="593" y="191"/>
                    <a:pt x="597" y="177"/>
                  </a:cubicBezTo>
                  <a:cubicBezTo>
                    <a:pt x="600" y="162"/>
                    <a:pt x="601" y="150"/>
                    <a:pt x="599" y="140"/>
                  </a:cubicBezTo>
                  <a:cubicBezTo>
                    <a:pt x="598" y="131"/>
                    <a:pt x="594" y="124"/>
                    <a:pt x="587" y="120"/>
                  </a:cubicBezTo>
                  <a:cubicBezTo>
                    <a:pt x="580" y="115"/>
                    <a:pt x="569" y="113"/>
                    <a:pt x="554" y="113"/>
                  </a:cubicBezTo>
                  <a:cubicBezTo>
                    <a:pt x="543" y="113"/>
                    <a:pt x="532" y="116"/>
                    <a:pt x="521" y="120"/>
                  </a:cubicBezTo>
                  <a:cubicBezTo>
                    <a:pt x="510" y="125"/>
                    <a:pt x="497" y="131"/>
                    <a:pt x="483" y="139"/>
                  </a:cubicBezTo>
                  <a:cubicBezTo>
                    <a:pt x="399" y="450"/>
                    <a:pt x="399" y="450"/>
                    <a:pt x="399" y="450"/>
                  </a:cubicBezTo>
                  <a:cubicBezTo>
                    <a:pt x="262" y="450"/>
                    <a:pt x="262" y="450"/>
                    <a:pt x="262" y="450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6" y="210"/>
                    <a:pt x="331" y="192"/>
                    <a:pt x="334" y="177"/>
                  </a:cubicBezTo>
                  <a:cubicBezTo>
                    <a:pt x="337" y="162"/>
                    <a:pt x="338" y="150"/>
                    <a:pt x="336" y="140"/>
                  </a:cubicBezTo>
                  <a:cubicBezTo>
                    <a:pt x="335" y="131"/>
                    <a:pt x="331" y="124"/>
                    <a:pt x="324" y="120"/>
                  </a:cubicBezTo>
                  <a:cubicBezTo>
                    <a:pt x="317" y="115"/>
                    <a:pt x="306" y="113"/>
                    <a:pt x="291" y="113"/>
                  </a:cubicBezTo>
                  <a:cubicBezTo>
                    <a:pt x="280" y="113"/>
                    <a:pt x="268" y="116"/>
                    <a:pt x="256" y="121"/>
                  </a:cubicBezTo>
                  <a:cubicBezTo>
                    <a:pt x="244" y="126"/>
                    <a:pt x="232" y="132"/>
                    <a:pt x="220" y="139"/>
                  </a:cubicBezTo>
                  <a:cubicBezTo>
                    <a:pt x="137" y="450"/>
                    <a:pt x="137" y="450"/>
                    <a:pt x="137" y="450"/>
                  </a:cubicBezTo>
                  <a:lnTo>
                    <a:pt x="0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>
              <a:off x="2467" y="1801"/>
              <a:ext cx="312" cy="330"/>
            </a:xfrm>
            <a:custGeom>
              <a:avLst/>
              <a:gdLst>
                <a:gd name="T0" fmla="*/ 0 w 312"/>
                <a:gd name="T1" fmla="*/ 330 h 330"/>
                <a:gd name="T2" fmla="*/ 87 w 312"/>
                <a:gd name="T3" fmla="*/ 0 h 330"/>
                <a:gd name="T4" fmla="*/ 312 w 312"/>
                <a:gd name="T5" fmla="*/ 0 h 330"/>
                <a:gd name="T6" fmla="*/ 294 w 312"/>
                <a:gd name="T7" fmla="*/ 64 h 330"/>
                <a:gd name="T8" fmla="*/ 153 w 312"/>
                <a:gd name="T9" fmla="*/ 64 h 330"/>
                <a:gd name="T10" fmla="*/ 139 w 312"/>
                <a:gd name="T11" fmla="*/ 122 h 330"/>
                <a:gd name="T12" fmla="*/ 268 w 312"/>
                <a:gd name="T13" fmla="*/ 122 h 330"/>
                <a:gd name="T14" fmla="*/ 250 w 312"/>
                <a:gd name="T15" fmla="*/ 185 h 330"/>
                <a:gd name="T16" fmla="*/ 121 w 312"/>
                <a:gd name="T17" fmla="*/ 185 h 330"/>
                <a:gd name="T18" fmla="*/ 99 w 312"/>
                <a:gd name="T19" fmla="*/ 269 h 330"/>
                <a:gd name="T20" fmla="*/ 240 w 312"/>
                <a:gd name="T21" fmla="*/ 269 h 330"/>
                <a:gd name="T22" fmla="*/ 222 w 312"/>
                <a:gd name="T23" fmla="*/ 330 h 330"/>
                <a:gd name="T24" fmla="*/ 0 w 312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30">
                  <a:moveTo>
                    <a:pt x="0" y="330"/>
                  </a:moveTo>
                  <a:lnTo>
                    <a:pt x="87" y="0"/>
                  </a:lnTo>
                  <a:lnTo>
                    <a:pt x="312" y="0"/>
                  </a:lnTo>
                  <a:lnTo>
                    <a:pt x="294" y="64"/>
                  </a:lnTo>
                  <a:lnTo>
                    <a:pt x="153" y="64"/>
                  </a:lnTo>
                  <a:lnTo>
                    <a:pt x="139" y="122"/>
                  </a:lnTo>
                  <a:lnTo>
                    <a:pt x="268" y="122"/>
                  </a:lnTo>
                  <a:lnTo>
                    <a:pt x="250" y="185"/>
                  </a:lnTo>
                  <a:lnTo>
                    <a:pt x="121" y="185"/>
                  </a:lnTo>
                  <a:lnTo>
                    <a:pt x="99" y="269"/>
                  </a:lnTo>
                  <a:lnTo>
                    <a:pt x="240" y="269"/>
                  </a:lnTo>
                  <a:lnTo>
                    <a:pt x="222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>
              <a:off x="2709" y="1801"/>
              <a:ext cx="400" cy="330"/>
            </a:xfrm>
            <a:custGeom>
              <a:avLst/>
              <a:gdLst>
                <a:gd name="T0" fmla="*/ 0 w 400"/>
                <a:gd name="T1" fmla="*/ 330 h 330"/>
                <a:gd name="T2" fmla="*/ 151 w 400"/>
                <a:gd name="T3" fmla="*/ 165 h 330"/>
                <a:gd name="T4" fmla="*/ 91 w 400"/>
                <a:gd name="T5" fmla="*/ 0 h 330"/>
                <a:gd name="T6" fmla="*/ 187 w 400"/>
                <a:gd name="T7" fmla="*/ 0 h 330"/>
                <a:gd name="T8" fmla="*/ 221 w 400"/>
                <a:gd name="T9" fmla="*/ 100 h 330"/>
                <a:gd name="T10" fmla="*/ 308 w 400"/>
                <a:gd name="T11" fmla="*/ 0 h 330"/>
                <a:gd name="T12" fmla="*/ 400 w 400"/>
                <a:gd name="T13" fmla="*/ 0 h 330"/>
                <a:gd name="T14" fmla="*/ 254 w 400"/>
                <a:gd name="T15" fmla="*/ 161 h 330"/>
                <a:gd name="T16" fmla="*/ 316 w 400"/>
                <a:gd name="T17" fmla="*/ 330 h 330"/>
                <a:gd name="T18" fmla="*/ 219 w 400"/>
                <a:gd name="T19" fmla="*/ 330 h 330"/>
                <a:gd name="T20" fmla="*/ 185 w 400"/>
                <a:gd name="T21" fmla="*/ 225 h 330"/>
                <a:gd name="T22" fmla="*/ 91 w 400"/>
                <a:gd name="T23" fmla="*/ 330 h 330"/>
                <a:gd name="T24" fmla="*/ 0 w 400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330">
                  <a:moveTo>
                    <a:pt x="0" y="330"/>
                  </a:moveTo>
                  <a:lnTo>
                    <a:pt x="151" y="165"/>
                  </a:lnTo>
                  <a:lnTo>
                    <a:pt x="91" y="0"/>
                  </a:lnTo>
                  <a:lnTo>
                    <a:pt x="187" y="0"/>
                  </a:lnTo>
                  <a:lnTo>
                    <a:pt x="221" y="100"/>
                  </a:lnTo>
                  <a:lnTo>
                    <a:pt x="308" y="0"/>
                  </a:lnTo>
                  <a:lnTo>
                    <a:pt x="400" y="0"/>
                  </a:lnTo>
                  <a:lnTo>
                    <a:pt x="254" y="161"/>
                  </a:lnTo>
                  <a:lnTo>
                    <a:pt x="316" y="330"/>
                  </a:lnTo>
                  <a:lnTo>
                    <a:pt x="219" y="330"/>
                  </a:lnTo>
                  <a:lnTo>
                    <a:pt x="185" y="225"/>
                  </a:lnTo>
                  <a:lnTo>
                    <a:pt x="91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/>
            <p:cNvSpPr>
              <a:spLocks noEditPoints="1"/>
            </p:cNvSpPr>
            <p:nvPr/>
          </p:nvSpPr>
          <p:spPr bwMode="auto">
            <a:xfrm>
              <a:off x="3055" y="1801"/>
              <a:ext cx="320" cy="330"/>
            </a:xfrm>
            <a:custGeom>
              <a:avLst/>
              <a:gdLst>
                <a:gd name="T0" fmla="*/ 0 w 161"/>
                <a:gd name="T1" fmla="*/ 166 h 166"/>
                <a:gd name="T2" fmla="*/ 45 w 161"/>
                <a:gd name="T3" fmla="*/ 0 h 166"/>
                <a:gd name="T4" fmla="*/ 109 w 161"/>
                <a:gd name="T5" fmla="*/ 0 h 166"/>
                <a:gd name="T6" fmla="*/ 133 w 161"/>
                <a:gd name="T7" fmla="*/ 3 h 166"/>
                <a:gd name="T8" fmla="*/ 150 w 161"/>
                <a:gd name="T9" fmla="*/ 11 h 166"/>
                <a:gd name="T10" fmla="*/ 160 w 161"/>
                <a:gd name="T11" fmla="*/ 28 h 166"/>
                <a:gd name="T12" fmla="*/ 158 w 161"/>
                <a:gd name="T13" fmla="*/ 53 h 166"/>
                <a:gd name="T14" fmla="*/ 149 w 161"/>
                <a:gd name="T15" fmla="*/ 75 h 166"/>
                <a:gd name="T16" fmla="*/ 134 w 161"/>
                <a:gd name="T17" fmla="*/ 92 h 166"/>
                <a:gd name="T18" fmla="*/ 122 w 161"/>
                <a:gd name="T19" fmla="*/ 100 h 166"/>
                <a:gd name="T20" fmla="*/ 109 w 161"/>
                <a:gd name="T21" fmla="*/ 106 h 166"/>
                <a:gd name="T22" fmla="*/ 95 w 161"/>
                <a:gd name="T23" fmla="*/ 110 h 166"/>
                <a:gd name="T24" fmla="*/ 78 w 161"/>
                <a:gd name="T25" fmla="*/ 112 h 166"/>
                <a:gd name="T26" fmla="*/ 57 w 161"/>
                <a:gd name="T27" fmla="*/ 112 h 166"/>
                <a:gd name="T28" fmla="*/ 42 w 161"/>
                <a:gd name="T29" fmla="*/ 166 h 166"/>
                <a:gd name="T30" fmla="*/ 0 w 161"/>
                <a:gd name="T31" fmla="*/ 166 h 166"/>
                <a:gd name="T32" fmla="*/ 79 w 161"/>
                <a:gd name="T33" fmla="*/ 81 h 166"/>
                <a:gd name="T34" fmla="*/ 88 w 161"/>
                <a:gd name="T35" fmla="*/ 80 h 166"/>
                <a:gd name="T36" fmla="*/ 96 w 161"/>
                <a:gd name="T37" fmla="*/ 78 h 166"/>
                <a:gd name="T38" fmla="*/ 103 w 161"/>
                <a:gd name="T39" fmla="*/ 74 h 166"/>
                <a:gd name="T40" fmla="*/ 111 w 161"/>
                <a:gd name="T41" fmla="*/ 66 h 166"/>
                <a:gd name="T42" fmla="*/ 115 w 161"/>
                <a:gd name="T43" fmla="*/ 54 h 166"/>
                <a:gd name="T44" fmla="*/ 115 w 161"/>
                <a:gd name="T45" fmla="*/ 42 h 166"/>
                <a:gd name="T46" fmla="*/ 109 w 161"/>
                <a:gd name="T47" fmla="*/ 35 h 166"/>
                <a:gd name="T48" fmla="*/ 99 w 161"/>
                <a:gd name="T49" fmla="*/ 32 h 166"/>
                <a:gd name="T50" fmla="*/ 84 w 161"/>
                <a:gd name="T51" fmla="*/ 31 h 166"/>
                <a:gd name="T52" fmla="*/ 78 w 161"/>
                <a:gd name="T53" fmla="*/ 31 h 166"/>
                <a:gd name="T54" fmla="*/ 65 w 161"/>
                <a:gd name="T55" fmla="*/ 81 h 166"/>
                <a:gd name="T56" fmla="*/ 68 w 161"/>
                <a:gd name="T57" fmla="*/ 81 h 166"/>
                <a:gd name="T58" fmla="*/ 79 w 161"/>
                <a:gd name="T59" fmla="*/ 8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166">
                  <a:moveTo>
                    <a:pt x="0" y="16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7" y="1"/>
                    <a:pt x="133" y="3"/>
                  </a:cubicBezTo>
                  <a:cubicBezTo>
                    <a:pt x="140" y="5"/>
                    <a:pt x="145" y="8"/>
                    <a:pt x="150" y="11"/>
                  </a:cubicBezTo>
                  <a:cubicBezTo>
                    <a:pt x="155" y="15"/>
                    <a:pt x="158" y="21"/>
                    <a:pt x="160" y="28"/>
                  </a:cubicBezTo>
                  <a:cubicBezTo>
                    <a:pt x="161" y="35"/>
                    <a:pt x="161" y="43"/>
                    <a:pt x="158" y="53"/>
                  </a:cubicBezTo>
                  <a:cubicBezTo>
                    <a:pt x="156" y="60"/>
                    <a:pt x="153" y="68"/>
                    <a:pt x="149" y="75"/>
                  </a:cubicBezTo>
                  <a:cubicBezTo>
                    <a:pt x="144" y="82"/>
                    <a:pt x="139" y="88"/>
                    <a:pt x="134" y="92"/>
                  </a:cubicBezTo>
                  <a:cubicBezTo>
                    <a:pt x="130" y="95"/>
                    <a:pt x="126" y="98"/>
                    <a:pt x="122" y="100"/>
                  </a:cubicBezTo>
                  <a:cubicBezTo>
                    <a:pt x="118" y="103"/>
                    <a:pt x="114" y="105"/>
                    <a:pt x="109" y="106"/>
                  </a:cubicBezTo>
                  <a:cubicBezTo>
                    <a:pt x="105" y="108"/>
                    <a:pt x="100" y="110"/>
                    <a:pt x="95" y="110"/>
                  </a:cubicBezTo>
                  <a:cubicBezTo>
                    <a:pt x="90" y="111"/>
                    <a:pt x="84" y="112"/>
                    <a:pt x="78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42" y="166"/>
                    <a:pt x="42" y="166"/>
                    <a:pt x="42" y="166"/>
                  </a:cubicBezTo>
                  <a:lnTo>
                    <a:pt x="0" y="166"/>
                  </a:lnTo>
                  <a:close/>
                  <a:moveTo>
                    <a:pt x="79" y="81"/>
                  </a:moveTo>
                  <a:cubicBezTo>
                    <a:pt x="82" y="81"/>
                    <a:pt x="86" y="81"/>
                    <a:pt x="88" y="80"/>
                  </a:cubicBezTo>
                  <a:cubicBezTo>
                    <a:pt x="91" y="80"/>
                    <a:pt x="93" y="79"/>
                    <a:pt x="96" y="78"/>
                  </a:cubicBezTo>
                  <a:cubicBezTo>
                    <a:pt x="99" y="77"/>
                    <a:pt x="101" y="76"/>
                    <a:pt x="103" y="74"/>
                  </a:cubicBezTo>
                  <a:cubicBezTo>
                    <a:pt x="106" y="72"/>
                    <a:pt x="109" y="69"/>
                    <a:pt x="111" y="66"/>
                  </a:cubicBezTo>
                  <a:cubicBezTo>
                    <a:pt x="112" y="63"/>
                    <a:pt x="114" y="59"/>
                    <a:pt x="115" y="54"/>
                  </a:cubicBezTo>
                  <a:cubicBezTo>
                    <a:pt x="117" y="49"/>
                    <a:pt x="117" y="45"/>
                    <a:pt x="115" y="42"/>
                  </a:cubicBezTo>
                  <a:cubicBezTo>
                    <a:pt x="114" y="38"/>
                    <a:pt x="112" y="36"/>
                    <a:pt x="109" y="35"/>
                  </a:cubicBezTo>
                  <a:cubicBezTo>
                    <a:pt x="106" y="33"/>
                    <a:pt x="102" y="32"/>
                    <a:pt x="99" y="32"/>
                  </a:cubicBezTo>
                  <a:cubicBezTo>
                    <a:pt x="95" y="31"/>
                    <a:pt x="90" y="31"/>
                    <a:pt x="84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72" y="81"/>
                    <a:pt x="75" y="81"/>
                    <a:pt x="79" y="81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/>
            <p:cNvSpPr>
              <a:spLocks noEditPoints="1"/>
            </p:cNvSpPr>
            <p:nvPr/>
          </p:nvSpPr>
          <p:spPr bwMode="auto">
            <a:xfrm>
              <a:off x="3353" y="1801"/>
              <a:ext cx="326" cy="330"/>
            </a:xfrm>
            <a:custGeom>
              <a:avLst/>
              <a:gdLst>
                <a:gd name="T0" fmla="*/ 0 w 164"/>
                <a:gd name="T1" fmla="*/ 166 h 166"/>
                <a:gd name="T2" fmla="*/ 45 w 164"/>
                <a:gd name="T3" fmla="*/ 0 h 166"/>
                <a:gd name="T4" fmla="*/ 111 w 164"/>
                <a:gd name="T5" fmla="*/ 0 h 166"/>
                <a:gd name="T6" fmla="*/ 135 w 164"/>
                <a:gd name="T7" fmla="*/ 2 h 166"/>
                <a:gd name="T8" fmla="*/ 152 w 164"/>
                <a:gd name="T9" fmla="*/ 9 h 166"/>
                <a:gd name="T10" fmla="*/ 162 w 164"/>
                <a:gd name="T11" fmla="*/ 24 h 166"/>
                <a:gd name="T12" fmla="*/ 161 w 164"/>
                <a:gd name="T13" fmla="*/ 46 h 166"/>
                <a:gd name="T14" fmla="*/ 145 w 164"/>
                <a:gd name="T15" fmla="*/ 77 h 166"/>
                <a:gd name="T16" fmla="*/ 117 w 164"/>
                <a:gd name="T17" fmla="*/ 96 h 166"/>
                <a:gd name="T18" fmla="*/ 154 w 164"/>
                <a:gd name="T19" fmla="*/ 166 h 166"/>
                <a:gd name="T20" fmla="*/ 103 w 164"/>
                <a:gd name="T21" fmla="*/ 166 h 166"/>
                <a:gd name="T22" fmla="*/ 73 w 164"/>
                <a:gd name="T23" fmla="*/ 105 h 166"/>
                <a:gd name="T24" fmla="*/ 58 w 164"/>
                <a:gd name="T25" fmla="*/ 105 h 166"/>
                <a:gd name="T26" fmla="*/ 42 w 164"/>
                <a:gd name="T27" fmla="*/ 166 h 166"/>
                <a:gd name="T28" fmla="*/ 0 w 164"/>
                <a:gd name="T29" fmla="*/ 166 h 166"/>
                <a:gd name="T30" fmla="*/ 93 w 164"/>
                <a:gd name="T31" fmla="*/ 74 h 166"/>
                <a:gd name="T32" fmla="*/ 104 w 164"/>
                <a:gd name="T33" fmla="*/ 70 h 166"/>
                <a:gd name="T34" fmla="*/ 112 w 164"/>
                <a:gd name="T35" fmla="*/ 63 h 166"/>
                <a:gd name="T36" fmla="*/ 117 w 164"/>
                <a:gd name="T37" fmla="*/ 51 h 166"/>
                <a:gd name="T38" fmla="*/ 118 w 164"/>
                <a:gd name="T39" fmla="*/ 40 h 166"/>
                <a:gd name="T40" fmla="*/ 112 w 164"/>
                <a:gd name="T41" fmla="*/ 33 h 166"/>
                <a:gd name="T42" fmla="*/ 104 w 164"/>
                <a:gd name="T43" fmla="*/ 31 h 166"/>
                <a:gd name="T44" fmla="*/ 92 w 164"/>
                <a:gd name="T45" fmla="*/ 31 h 166"/>
                <a:gd name="T46" fmla="*/ 78 w 164"/>
                <a:gd name="T47" fmla="*/ 31 h 166"/>
                <a:gd name="T48" fmla="*/ 66 w 164"/>
                <a:gd name="T49" fmla="*/ 76 h 166"/>
                <a:gd name="T50" fmla="*/ 78 w 164"/>
                <a:gd name="T51" fmla="*/ 76 h 166"/>
                <a:gd name="T52" fmla="*/ 93 w 164"/>
                <a:gd name="T53" fmla="*/ 7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66">
                  <a:moveTo>
                    <a:pt x="0" y="16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1" y="0"/>
                    <a:pt x="128" y="1"/>
                    <a:pt x="135" y="2"/>
                  </a:cubicBezTo>
                  <a:cubicBezTo>
                    <a:pt x="141" y="3"/>
                    <a:pt x="147" y="6"/>
                    <a:pt x="152" y="9"/>
                  </a:cubicBezTo>
                  <a:cubicBezTo>
                    <a:pt x="157" y="13"/>
                    <a:pt x="160" y="18"/>
                    <a:pt x="162" y="24"/>
                  </a:cubicBezTo>
                  <a:cubicBezTo>
                    <a:pt x="164" y="30"/>
                    <a:pt x="164" y="37"/>
                    <a:pt x="161" y="46"/>
                  </a:cubicBezTo>
                  <a:cubicBezTo>
                    <a:pt x="158" y="59"/>
                    <a:pt x="152" y="69"/>
                    <a:pt x="145" y="77"/>
                  </a:cubicBezTo>
                  <a:cubicBezTo>
                    <a:pt x="137" y="85"/>
                    <a:pt x="127" y="91"/>
                    <a:pt x="117" y="96"/>
                  </a:cubicBezTo>
                  <a:cubicBezTo>
                    <a:pt x="154" y="166"/>
                    <a:pt x="154" y="166"/>
                    <a:pt x="154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42" y="166"/>
                    <a:pt x="42" y="166"/>
                    <a:pt x="42" y="166"/>
                  </a:cubicBezTo>
                  <a:lnTo>
                    <a:pt x="0" y="166"/>
                  </a:lnTo>
                  <a:close/>
                  <a:moveTo>
                    <a:pt x="93" y="74"/>
                  </a:moveTo>
                  <a:cubicBezTo>
                    <a:pt x="97" y="74"/>
                    <a:pt x="101" y="72"/>
                    <a:pt x="104" y="70"/>
                  </a:cubicBezTo>
                  <a:cubicBezTo>
                    <a:pt x="108" y="68"/>
                    <a:pt x="110" y="65"/>
                    <a:pt x="112" y="63"/>
                  </a:cubicBezTo>
                  <a:cubicBezTo>
                    <a:pt x="114" y="60"/>
                    <a:pt x="116" y="56"/>
                    <a:pt x="117" y="51"/>
                  </a:cubicBezTo>
                  <a:cubicBezTo>
                    <a:pt x="118" y="47"/>
                    <a:pt x="119" y="43"/>
                    <a:pt x="118" y="40"/>
                  </a:cubicBezTo>
                  <a:cubicBezTo>
                    <a:pt x="117" y="37"/>
                    <a:pt x="115" y="35"/>
                    <a:pt x="112" y="33"/>
                  </a:cubicBezTo>
                  <a:cubicBezTo>
                    <a:pt x="109" y="32"/>
                    <a:pt x="107" y="32"/>
                    <a:pt x="104" y="31"/>
                  </a:cubicBezTo>
                  <a:cubicBezTo>
                    <a:pt x="100" y="31"/>
                    <a:pt x="97" y="31"/>
                    <a:pt x="92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89" y="75"/>
                    <a:pt x="93" y="74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>
              <a:off x="3683" y="1801"/>
              <a:ext cx="310" cy="330"/>
            </a:xfrm>
            <a:custGeom>
              <a:avLst/>
              <a:gdLst>
                <a:gd name="T0" fmla="*/ 0 w 310"/>
                <a:gd name="T1" fmla="*/ 330 h 330"/>
                <a:gd name="T2" fmla="*/ 87 w 310"/>
                <a:gd name="T3" fmla="*/ 0 h 330"/>
                <a:gd name="T4" fmla="*/ 310 w 310"/>
                <a:gd name="T5" fmla="*/ 0 h 330"/>
                <a:gd name="T6" fmla="*/ 294 w 310"/>
                <a:gd name="T7" fmla="*/ 64 h 330"/>
                <a:gd name="T8" fmla="*/ 153 w 310"/>
                <a:gd name="T9" fmla="*/ 64 h 330"/>
                <a:gd name="T10" fmla="*/ 137 w 310"/>
                <a:gd name="T11" fmla="*/ 122 h 330"/>
                <a:gd name="T12" fmla="*/ 266 w 310"/>
                <a:gd name="T13" fmla="*/ 122 h 330"/>
                <a:gd name="T14" fmla="*/ 250 w 310"/>
                <a:gd name="T15" fmla="*/ 185 h 330"/>
                <a:gd name="T16" fmla="*/ 121 w 310"/>
                <a:gd name="T17" fmla="*/ 185 h 330"/>
                <a:gd name="T18" fmla="*/ 99 w 310"/>
                <a:gd name="T19" fmla="*/ 269 h 330"/>
                <a:gd name="T20" fmla="*/ 238 w 310"/>
                <a:gd name="T21" fmla="*/ 269 h 330"/>
                <a:gd name="T22" fmla="*/ 223 w 310"/>
                <a:gd name="T23" fmla="*/ 330 h 330"/>
                <a:gd name="T24" fmla="*/ 0 w 310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0" h="330">
                  <a:moveTo>
                    <a:pt x="0" y="330"/>
                  </a:moveTo>
                  <a:lnTo>
                    <a:pt x="87" y="0"/>
                  </a:lnTo>
                  <a:lnTo>
                    <a:pt x="310" y="0"/>
                  </a:lnTo>
                  <a:lnTo>
                    <a:pt x="294" y="64"/>
                  </a:lnTo>
                  <a:lnTo>
                    <a:pt x="153" y="64"/>
                  </a:lnTo>
                  <a:lnTo>
                    <a:pt x="137" y="122"/>
                  </a:lnTo>
                  <a:lnTo>
                    <a:pt x="266" y="122"/>
                  </a:lnTo>
                  <a:lnTo>
                    <a:pt x="250" y="185"/>
                  </a:lnTo>
                  <a:lnTo>
                    <a:pt x="121" y="185"/>
                  </a:lnTo>
                  <a:lnTo>
                    <a:pt x="99" y="269"/>
                  </a:lnTo>
                  <a:lnTo>
                    <a:pt x="238" y="269"/>
                  </a:lnTo>
                  <a:lnTo>
                    <a:pt x="223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"/>
            <p:cNvSpPr>
              <a:spLocks/>
            </p:cNvSpPr>
            <p:nvPr/>
          </p:nvSpPr>
          <p:spPr bwMode="auto">
            <a:xfrm>
              <a:off x="3949" y="1795"/>
              <a:ext cx="328" cy="342"/>
            </a:xfrm>
            <a:custGeom>
              <a:avLst/>
              <a:gdLst>
                <a:gd name="T0" fmla="*/ 24 w 165"/>
                <a:gd name="T1" fmla="*/ 168 h 172"/>
                <a:gd name="T2" fmla="*/ 0 w 165"/>
                <a:gd name="T3" fmla="*/ 159 h 172"/>
                <a:gd name="T4" fmla="*/ 10 w 165"/>
                <a:gd name="T5" fmla="*/ 120 h 172"/>
                <a:gd name="T6" fmla="*/ 14 w 165"/>
                <a:gd name="T7" fmla="*/ 120 h 172"/>
                <a:gd name="T8" fmla="*/ 37 w 165"/>
                <a:gd name="T9" fmla="*/ 136 h 172"/>
                <a:gd name="T10" fmla="*/ 65 w 165"/>
                <a:gd name="T11" fmla="*/ 142 h 172"/>
                <a:gd name="T12" fmla="*/ 74 w 165"/>
                <a:gd name="T13" fmla="*/ 141 h 172"/>
                <a:gd name="T14" fmla="*/ 84 w 165"/>
                <a:gd name="T15" fmla="*/ 139 h 172"/>
                <a:gd name="T16" fmla="*/ 93 w 165"/>
                <a:gd name="T17" fmla="*/ 133 h 172"/>
                <a:gd name="T18" fmla="*/ 99 w 165"/>
                <a:gd name="T19" fmla="*/ 124 h 172"/>
                <a:gd name="T20" fmla="*/ 96 w 165"/>
                <a:gd name="T21" fmla="*/ 114 h 172"/>
                <a:gd name="T22" fmla="*/ 86 w 165"/>
                <a:gd name="T23" fmla="*/ 109 h 172"/>
                <a:gd name="T24" fmla="*/ 69 w 165"/>
                <a:gd name="T25" fmla="*/ 104 h 172"/>
                <a:gd name="T26" fmla="*/ 53 w 165"/>
                <a:gd name="T27" fmla="*/ 99 h 172"/>
                <a:gd name="T28" fmla="*/ 30 w 165"/>
                <a:gd name="T29" fmla="*/ 81 h 172"/>
                <a:gd name="T30" fmla="*/ 29 w 165"/>
                <a:gd name="T31" fmla="*/ 52 h 172"/>
                <a:gd name="T32" fmla="*/ 59 w 165"/>
                <a:gd name="T33" fmla="*/ 15 h 172"/>
                <a:gd name="T34" fmla="*/ 112 w 165"/>
                <a:gd name="T35" fmla="*/ 0 h 172"/>
                <a:gd name="T36" fmla="*/ 141 w 165"/>
                <a:gd name="T37" fmla="*/ 3 h 172"/>
                <a:gd name="T38" fmla="*/ 165 w 165"/>
                <a:gd name="T39" fmla="*/ 12 h 172"/>
                <a:gd name="T40" fmla="*/ 155 w 165"/>
                <a:gd name="T41" fmla="*/ 49 h 172"/>
                <a:gd name="T42" fmla="*/ 151 w 165"/>
                <a:gd name="T43" fmla="*/ 49 h 172"/>
                <a:gd name="T44" fmla="*/ 132 w 165"/>
                <a:gd name="T45" fmla="*/ 36 h 172"/>
                <a:gd name="T46" fmla="*/ 106 w 165"/>
                <a:gd name="T47" fmla="*/ 31 h 172"/>
                <a:gd name="T48" fmla="*/ 96 w 165"/>
                <a:gd name="T49" fmla="*/ 31 h 172"/>
                <a:gd name="T50" fmla="*/ 86 w 165"/>
                <a:gd name="T51" fmla="*/ 34 h 172"/>
                <a:gd name="T52" fmla="*/ 78 w 165"/>
                <a:gd name="T53" fmla="*/ 40 h 172"/>
                <a:gd name="T54" fmla="*/ 73 w 165"/>
                <a:gd name="T55" fmla="*/ 47 h 172"/>
                <a:gd name="T56" fmla="*/ 75 w 165"/>
                <a:gd name="T57" fmla="*/ 58 h 172"/>
                <a:gd name="T58" fmla="*/ 91 w 165"/>
                <a:gd name="T59" fmla="*/ 64 h 172"/>
                <a:gd name="T60" fmla="*/ 106 w 165"/>
                <a:gd name="T61" fmla="*/ 68 h 172"/>
                <a:gd name="T62" fmla="*/ 121 w 165"/>
                <a:gd name="T63" fmla="*/ 73 h 172"/>
                <a:gd name="T64" fmla="*/ 142 w 165"/>
                <a:gd name="T65" fmla="*/ 90 h 172"/>
                <a:gd name="T66" fmla="*/ 143 w 165"/>
                <a:gd name="T67" fmla="*/ 117 h 172"/>
                <a:gd name="T68" fmla="*/ 113 w 165"/>
                <a:gd name="T69" fmla="*/ 157 h 172"/>
                <a:gd name="T70" fmla="*/ 56 w 165"/>
                <a:gd name="T71" fmla="*/ 172 h 172"/>
                <a:gd name="T72" fmla="*/ 24 w 165"/>
                <a:gd name="T73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72">
                  <a:moveTo>
                    <a:pt x="24" y="168"/>
                  </a:moveTo>
                  <a:cubicBezTo>
                    <a:pt x="15" y="166"/>
                    <a:pt x="7" y="163"/>
                    <a:pt x="0" y="159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20" y="127"/>
                    <a:pt x="28" y="132"/>
                    <a:pt x="37" y="136"/>
                  </a:cubicBezTo>
                  <a:cubicBezTo>
                    <a:pt x="46" y="140"/>
                    <a:pt x="55" y="142"/>
                    <a:pt x="65" y="142"/>
                  </a:cubicBezTo>
                  <a:cubicBezTo>
                    <a:pt x="67" y="142"/>
                    <a:pt x="70" y="142"/>
                    <a:pt x="74" y="141"/>
                  </a:cubicBezTo>
                  <a:cubicBezTo>
                    <a:pt x="78" y="141"/>
                    <a:pt x="82" y="140"/>
                    <a:pt x="84" y="139"/>
                  </a:cubicBezTo>
                  <a:cubicBezTo>
                    <a:pt x="88" y="137"/>
                    <a:pt x="91" y="136"/>
                    <a:pt x="93" y="133"/>
                  </a:cubicBezTo>
                  <a:cubicBezTo>
                    <a:pt x="96" y="131"/>
                    <a:pt x="98" y="128"/>
                    <a:pt x="99" y="124"/>
                  </a:cubicBezTo>
                  <a:cubicBezTo>
                    <a:pt x="100" y="120"/>
                    <a:pt x="99" y="117"/>
                    <a:pt x="96" y="114"/>
                  </a:cubicBezTo>
                  <a:cubicBezTo>
                    <a:pt x="94" y="112"/>
                    <a:pt x="90" y="110"/>
                    <a:pt x="86" y="109"/>
                  </a:cubicBezTo>
                  <a:cubicBezTo>
                    <a:pt x="81" y="107"/>
                    <a:pt x="75" y="106"/>
                    <a:pt x="69" y="104"/>
                  </a:cubicBezTo>
                  <a:cubicBezTo>
                    <a:pt x="63" y="103"/>
                    <a:pt x="58" y="101"/>
                    <a:pt x="53" y="99"/>
                  </a:cubicBezTo>
                  <a:cubicBezTo>
                    <a:pt x="41" y="95"/>
                    <a:pt x="33" y="89"/>
                    <a:pt x="30" y="81"/>
                  </a:cubicBezTo>
                  <a:cubicBezTo>
                    <a:pt x="26" y="74"/>
                    <a:pt x="26" y="64"/>
                    <a:pt x="29" y="52"/>
                  </a:cubicBezTo>
                  <a:cubicBezTo>
                    <a:pt x="33" y="37"/>
                    <a:pt x="43" y="24"/>
                    <a:pt x="59" y="15"/>
                  </a:cubicBezTo>
                  <a:cubicBezTo>
                    <a:pt x="75" y="5"/>
                    <a:pt x="92" y="0"/>
                    <a:pt x="112" y="0"/>
                  </a:cubicBezTo>
                  <a:cubicBezTo>
                    <a:pt x="122" y="0"/>
                    <a:pt x="132" y="1"/>
                    <a:pt x="141" y="3"/>
                  </a:cubicBezTo>
                  <a:cubicBezTo>
                    <a:pt x="150" y="5"/>
                    <a:pt x="158" y="8"/>
                    <a:pt x="165" y="12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4"/>
                    <a:pt x="140" y="40"/>
                    <a:pt x="132" y="36"/>
                  </a:cubicBezTo>
                  <a:cubicBezTo>
                    <a:pt x="124" y="32"/>
                    <a:pt x="116" y="31"/>
                    <a:pt x="106" y="31"/>
                  </a:cubicBezTo>
                  <a:cubicBezTo>
                    <a:pt x="103" y="31"/>
                    <a:pt x="99" y="31"/>
                    <a:pt x="96" y="31"/>
                  </a:cubicBezTo>
                  <a:cubicBezTo>
                    <a:pt x="93" y="32"/>
                    <a:pt x="90" y="33"/>
                    <a:pt x="86" y="34"/>
                  </a:cubicBezTo>
                  <a:cubicBezTo>
                    <a:pt x="83" y="36"/>
                    <a:pt x="81" y="37"/>
                    <a:pt x="78" y="40"/>
                  </a:cubicBezTo>
                  <a:cubicBezTo>
                    <a:pt x="76" y="42"/>
                    <a:pt x="74" y="45"/>
                    <a:pt x="73" y="47"/>
                  </a:cubicBezTo>
                  <a:cubicBezTo>
                    <a:pt x="72" y="52"/>
                    <a:pt x="73" y="55"/>
                    <a:pt x="75" y="58"/>
                  </a:cubicBezTo>
                  <a:cubicBezTo>
                    <a:pt x="77" y="60"/>
                    <a:pt x="83" y="62"/>
                    <a:pt x="91" y="64"/>
                  </a:cubicBezTo>
                  <a:cubicBezTo>
                    <a:pt x="96" y="66"/>
                    <a:pt x="101" y="67"/>
                    <a:pt x="106" y="68"/>
                  </a:cubicBezTo>
                  <a:cubicBezTo>
                    <a:pt x="111" y="69"/>
                    <a:pt x="116" y="71"/>
                    <a:pt x="121" y="73"/>
                  </a:cubicBezTo>
                  <a:cubicBezTo>
                    <a:pt x="131" y="77"/>
                    <a:pt x="138" y="83"/>
                    <a:pt x="142" y="90"/>
                  </a:cubicBezTo>
                  <a:cubicBezTo>
                    <a:pt x="146" y="97"/>
                    <a:pt x="146" y="106"/>
                    <a:pt x="143" y="117"/>
                  </a:cubicBezTo>
                  <a:cubicBezTo>
                    <a:pt x="139" y="134"/>
                    <a:pt x="129" y="147"/>
                    <a:pt x="113" y="157"/>
                  </a:cubicBezTo>
                  <a:cubicBezTo>
                    <a:pt x="97" y="167"/>
                    <a:pt x="78" y="172"/>
                    <a:pt x="56" y="172"/>
                  </a:cubicBezTo>
                  <a:cubicBezTo>
                    <a:pt x="44" y="172"/>
                    <a:pt x="33" y="171"/>
                    <a:pt x="24" y="168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4235" y="1795"/>
              <a:ext cx="328" cy="342"/>
            </a:xfrm>
            <a:custGeom>
              <a:avLst/>
              <a:gdLst>
                <a:gd name="T0" fmla="*/ 24 w 165"/>
                <a:gd name="T1" fmla="*/ 168 h 172"/>
                <a:gd name="T2" fmla="*/ 0 w 165"/>
                <a:gd name="T3" fmla="*/ 159 h 172"/>
                <a:gd name="T4" fmla="*/ 11 w 165"/>
                <a:gd name="T5" fmla="*/ 120 h 172"/>
                <a:gd name="T6" fmla="*/ 14 w 165"/>
                <a:gd name="T7" fmla="*/ 120 h 172"/>
                <a:gd name="T8" fmla="*/ 38 w 165"/>
                <a:gd name="T9" fmla="*/ 136 h 172"/>
                <a:gd name="T10" fmla="*/ 65 w 165"/>
                <a:gd name="T11" fmla="*/ 142 h 172"/>
                <a:gd name="T12" fmla="*/ 75 w 165"/>
                <a:gd name="T13" fmla="*/ 141 h 172"/>
                <a:gd name="T14" fmla="*/ 85 w 165"/>
                <a:gd name="T15" fmla="*/ 139 h 172"/>
                <a:gd name="T16" fmla="*/ 94 w 165"/>
                <a:gd name="T17" fmla="*/ 133 h 172"/>
                <a:gd name="T18" fmla="*/ 99 w 165"/>
                <a:gd name="T19" fmla="*/ 124 h 172"/>
                <a:gd name="T20" fmla="*/ 97 w 165"/>
                <a:gd name="T21" fmla="*/ 114 h 172"/>
                <a:gd name="T22" fmla="*/ 87 w 165"/>
                <a:gd name="T23" fmla="*/ 109 h 172"/>
                <a:gd name="T24" fmla="*/ 70 w 165"/>
                <a:gd name="T25" fmla="*/ 104 h 172"/>
                <a:gd name="T26" fmla="*/ 53 w 165"/>
                <a:gd name="T27" fmla="*/ 99 h 172"/>
                <a:gd name="T28" fmla="*/ 30 w 165"/>
                <a:gd name="T29" fmla="*/ 81 h 172"/>
                <a:gd name="T30" fmla="*/ 30 w 165"/>
                <a:gd name="T31" fmla="*/ 52 h 172"/>
                <a:gd name="T32" fmla="*/ 59 w 165"/>
                <a:gd name="T33" fmla="*/ 15 h 172"/>
                <a:gd name="T34" fmla="*/ 113 w 165"/>
                <a:gd name="T35" fmla="*/ 0 h 172"/>
                <a:gd name="T36" fmla="*/ 141 w 165"/>
                <a:gd name="T37" fmla="*/ 3 h 172"/>
                <a:gd name="T38" fmla="*/ 165 w 165"/>
                <a:gd name="T39" fmla="*/ 12 h 172"/>
                <a:gd name="T40" fmla="*/ 155 w 165"/>
                <a:gd name="T41" fmla="*/ 49 h 172"/>
                <a:gd name="T42" fmla="*/ 151 w 165"/>
                <a:gd name="T43" fmla="*/ 49 h 172"/>
                <a:gd name="T44" fmla="*/ 132 w 165"/>
                <a:gd name="T45" fmla="*/ 36 h 172"/>
                <a:gd name="T46" fmla="*/ 107 w 165"/>
                <a:gd name="T47" fmla="*/ 31 h 172"/>
                <a:gd name="T48" fmla="*/ 97 w 165"/>
                <a:gd name="T49" fmla="*/ 31 h 172"/>
                <a:gd name="T50" fmla="*/ 87 w 165"/>
                <a:gd name="T51" fmla="*/ 34 h 172"/>
                <a:gd name="T52" fmla="*/ 78 w 165"/>
                <a:gd name="T53" fmla="*/ 40 h 172"/>
                <a:gd name="T54" fmla="*/ 74 w 165"/>
                <a:gd name="T55" fmla="*/ 47 h 172"/>
                <a:gd name="T56" fmla="*/ 75 w 165"/>
                <a:gd name="T57" fmla="*/ 58 h 172"/>
                <a:gd name="T58" fmla="*/ 91 w 165"/>
                <a:gd name="T59" fmla="*/ 64 h 172"/>
                <a:gd name="T60" fmla="*/ 106 w 165"/>
                <a:gd name="T61" fmla="*/ 68 h 172"/>
                <a:gd name="T62" fmla="*/ 121 w 165"/>
                <a:gd name="T63" fmla="*/ 73 h 172"/>
                <a:gd name="T64" fmla="*/ 142 w 165"/>
                <a:gd name="T65" fmla="*/ 90 h 172"/>
                <a:gd name="T66" fmla="*/ 143 w 165"/>
                <a:gd name="T67" fmla="*/ 117 h 172"/>
                <a:gd name="T68" fmla="*/ 113 w 165"/>
                <a:gd name="T69" fmla="*/ 157 h 172"/>
                <a:gd name="T70" fmla="*/ 57 w 165"/>
                <a:gd name="T71" fmla="*/ 172 h 172"/>
                <a:gd name="T72" fmla="*/ 24 w 165"/>
                <a:gd name="T73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72">
                  <a:moveTo>
                    <a:pt x="24" y="168"/>
                  </a:moveTo>
                  <a:cubicBezTo>
                    <a:pt x="15" y="166"/>
                    <a:pt x="7" y="163"/>
                    <a:pt x="0" y="159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21" y="127"/>
                    <a:pt x="29" y="132"/>
                    <a:pt x="38" y="136"/>
                  </a:cubicBezTo>
                  <a:cubicBezTo>
                    <a:pt x="47" y="140"/>
                    <a:pt x="56" y="142"/>
                    <a:pt x="65" y="142"/>
                  </a:cubicBezTo>
                  <a:cubicBezTo>
                    <a:pt x="68" y="142"/>
                    <a:pt x="71" y="142"/>
                    <a:pt x="75" y="141"/>
                  </a:cubicBezTo>
                  <a:cubicBezTo>
                    <a:pt x="79" y="141"/>
                    <a:pt x="82" y="140"/>
                    <a:pt x="85" y="139"/>
                  </a:cubicBezTo>
                  <a:cubicBezTo>
                    <a:pt x="88" y="137"/>
                    <a:pt x="91" y="136"/>
                    <a:pt x="94" y="133"/>
                  </a:cubicBezTo>
                  <a:cubicBezTo>
                    <a:pt x="96" y="131"/>
                    <a:pt x="98" y="128"/>
                    <a:pt x="99" y="124"/>
                  </a:cubicBezTo>
                  <a:cubicBezTo>
                    <a:pt x="100" y="120"/>
                    <a:pt x="99" y="117"/>
                    <a:pt x="97" y="114"/>
                  </a:cubicBezTo>
                  <a:cubicBezTo>
                    <a:pt x="94" y="112"/>
                    <a:pt x="91" y="110"/>
                    <a:pt x="87" y="109"/>
                  </a:cubicBezTo>
                  <a:cubicBezTo>
                    <a:pt x="81" y="107"/>
                    <a:pt x="76" y="106"/>
                    <a:pt x="70" y="104"/>
                  </a:cubicBezTo>
                  <a:cubicBezTo>
                    <a:pt x="64" y="103"/>
                    <a:pt x="58" y="101"/>
                    <a:pt x="53" y="99"/>
                  </a:cubicBezTo>
                  <a:cubicBezTo>
                    <a:pt x="41" y="95"/>
                    <a:pt x="34" y="89"/>
                    <a:pt x="30" y="81"/>
                  </a:cubicBezTo>
                  <a:cubicBezTo>
                    <a:pt x="27" y="74"/>
                    <a:pt x="27" y="64"/>
                    <a:pt x="30" y="52"/>
                  </a:cubicBezTo>
                  <a:cubicBezTo>
                    <a:pt x="34" y="37"/>
                    <a:pt x="44" y="24"/>
                    <a:pt x="59" y="15"/>
                  </a:cubicBezTo>
                  <a:cubicBezTo>
                    <a:pt x="75" y="5"/>
                    <a:pt x="93" y="0"/>
                    <a:pt x="113" y="0"/>
                  </a:cubicBezTo>
                  <a:cubicBezTo>
                    <a:pt x="122" y="0"/>
                    <a:pt x="132" y="1"/>
                    <a:pt x="141" y="3"/>
                  </a:cubicBezTo>
                  <a:cubicBezTo>
                    <a:pt x="150" y="5"/>
                    <a:pt x="158" y="8"/>
                    <a:pt x="165" y="12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7" y="44"/>
                    <a:pt x="140" y="40"/>
                    <a:pt x="132" y="36"/>
                  </a:cubicBezTo>
                  <a:cubicBezTo>
                    <a:pt x="125" y="32"/>
                    <a:pt x="116" y="31"/>
                    <a:pt x="107" y="31"/>
                  </a:cubicBezTo>
                  <a:cubicBezTo>
                    <a:pt x="103" y="31"/>
                    <a:pt x="100" y="31"/>
                    <a:pt x="97" y="31"/>
                  </a:cubicBezTo>
                  <a:cubicBezTo>
                    <a:pt x="94" y="32"/>
                    <a:pt x="90" y="33"/>
                    <a:pt x="87" y="34"/>
                  </a:cubicBezTo>
                  <a:cubicBezTo>
                    <a:pt x="84" y="36"/>
                    <a:pt x="81" y="37"/>
                    <a:pt x="78" y="40"/>
                  </a:cubicBezTo>
                  <a:cubicBezTo>
                    <a:pt x="76" y="42"/>
                    <a:pt x="74" y="45"/>
                    <a:pt x="74" y="47"/>
                  </a:cubicBezTo>
                  <a:cubicBezTo>
                    <a:pt x="72" y="52"/>
                    <a:pt x="73" y="55"/>
                    <a:pt x="75" y="58"/>
                  </a:cubicBezTo>
                  <a:cubicBezTo>
                    <a:pt x="78" y="60"/>
                    <a:pt x="83" y="62"/>
                    <a:pt x="91" y="64"/>
                  </a:cubicBezTo>
                  <a:cubicBezTo>
                    <a:pt x="96" y="66"/>
                    <a:pt x="101" y="67"/>
                    <a:pt x="106" y="68"/>
                  </a:cubicBezTo>
                  <a:cubicBezTo>
                    <a:pt x="111" y="69"/>
                    <a:pt x="116" y="71"/>
                    <a:pt x="121" y="73"/>
                  </a:cubicBezTo>
                  <a:cubicBezTo>
                    <a:pt x="132" y="77"/>
                    <a:pt x="139" y="83"/>
                    <a:pt x="142" y="90"/>
                  </a:cubicBezTo>
                  <a:cubicBezTo>
                    <a:pt x="146" y="97"/>
                    <a:pt x="147" y="106"/>
                    <a:pt x="143" y="117"/>
                  </a:cubicBezTo>
                  <a:cubicBezTo>
                    <a:pt x="139" y="134"/>
                    <a:pt x="129" y="147"/>
                    <a:pt x="113" y="157"/>
                  </a:cubicBezTo>
                  <a:cubicBezTo>
                    <a:pt x="98" y="167"/>
                    <a:pt x="79" y="172"/>
                    <a:pt x="57" y="172"/>
                  </a:cubicBezTo>
                  <a:cubicBezTo>
                    <a:pt x="44" y="172"/>
                    <a:pt x="33" y="171"/>
                    <a:pt x="24" y="168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"/>
            <p:cNvSpPr>
              <a:spLocks noEditPoints="1"/>
            </p:cNvSpPr>
            <p:nvPr/>
          </p:nvSpPr>
          <p:spPr bwMode="auto">
            <a:xfrm>
              <a:off x="4615" y="1724"/>
              <a:ext cx="177" cy="177"/>
            </a:xfrm>
            <a:custGeom>
              <a:avLst/>
              <a:gdLst>
                <a:gd name="T0" fmla="*/ 44 w 89"/>
                <a:gd name="T1" fmla="*/ 0 h 89"/>
                <a:gd name="T2" fmla="*/ 66 w 89"/>
                <a:gd name="T3" fmla="*/ 6 h 89"/>
                <a:gd name="T4" fmla="*/ 83 w 89"/>
                <a:gd name="T5" fmla="*/ 22 h 89"/>
                <a:gd name="T6" fmla="*/ 89 w 89"/>
                <a:gd name="T7" fmla="*/ 45 h 89"/>
                <a:gd name="T8" fmla="*/ 83 w 89"/>
                <a:gd name="T9" fmla="*/ 67 h 89"/>
                <a:gd name="T10" fmla="*/ 66 w 89"/>
                <a:gd name="T11" fmla="*/ 83 h 89"/>
                <a:gd name="T12" fmla="*/ 44 w 89"/>
                <a:gd name="T13" fmla="*/ 89 h 89"/>
                <a:gd name="T14" fmla="*/ 22 w 89"/>
                <a:gd name="T15" fmla="*/ 83 h 89"/>
                <a:gd name="T16" fmla="*/ 6 w 89"/>
                <a:gd name="T17" fmla="*/ 67 h 89"/>
                <a:gd name="T18" fmla="*/ 0 w 89"/>
                <a:gd name="T19" fmla="*/ 45 h 89"/>
                <a:gd name="T20" fmla="*/ 6 w 89"/>
                <a:gd name="T21" fmla="*/ 22 h 89"/>
                <a:gd name="T22" fmla="*/ 23 w 89"/>
                <a:gd name="T23" fmla="*/ 6 h 89"/>
                <a:gd name="T24" fmla="*/ 44 w 89"/>
                <a:gd name="T25" fmla="*/ 0 h 89"/>
                <a:gd name="T26" fmla="*/ 44 w 89"/>
                <a:gd name="T27" fmla="*/ 8 h 89"/>
                <a:gd name="T28" fmla="*/ 26 w 89"/>
                <a:gd name="T29" fmla="*/ 13 h 89"/>
                <a:gd name="T30" fmla="*/ 12 w 89"/>
                <a:gd name="T31" fmla="*/ 26 h 89"/>
                <a:gd name="T32" fmla="*/ 8 w 89"/>
                <a:gd name="T33" fmla="*/ 45 h 89"/>
                <a:gd name="T34" fmla="*/ 12 w 89"/>
                <a:gd name="T35" fmla="*/ 63 h 89"/>
                <a:gd name="T36" fmla="*/ 26 w 89"/>
                <a:gd name="T37" fmla="*/ 77 h 89"/>
                <a:gd name="T38" fmla="*/ 44 w 89"/>
                <a:gd name="T39" fmla="*/ 82 h 89"/>
                <a:gd name="T40" fmla="*/ 63 w 89"/>
                <a:gd name="T41" fmla="*/ 77 h 89"/>
                <a:gd name="T42" fmla="*/ 76 w 89"/>
                <a:gd name="T43" fmla="*/ 63 h 89"/>
                <a:gd name="T44" fmla="*/ 81 w 89"/>
                <a:gd name="T45" fmla="*/ 45 h 89"/>
                <a:gd name="T46" fmla="*/ 76 w 89"/>
                <a:gd name="T47" fmla="*/ 26 h 89"/>
                <a:gd name="T48" fmla="*/ 63 w 89"/>
                <a:gd name="T49" fmla="*/ 13 h 89"/>
                <a:gd name="T50" fmla="*/ 44 w 89"/>
                <a:gd name="T51" fmla="*/ 8 h 89"/>
                <a:gd name="T52" fmla="*/ 25 w 89"/>
                <a:gd name="T53" fmla="*/ 69 h 89"/>
                <a:gd name="T54" fmla="*/ 25 w 89"/>
                <a:gd name="T55" fmla="*/ 22 h 89"/>
                <a:gd name="T56" fmla="*/ 41 w 89"/>
                <a:gd name="T57" fmla="*/ 22 h 89"/>
                <a:gd name="T58" fmla="*/ 53 w 89"/>
                <a:gd name="T59" fmla="*/ 23 h 89"/>
                <a:gd name="T60" fmla="*/ 59 w 89"/>
                <a:gd name="T61" fmla="*/ 27 h 89"/>
                <a:gd name="T62" fmla="*/ 62 w 89"/>
                <a:gd name="T63" fmla="*/ 34 h 89"/>
                <a:gd name="T64" fmla="*/ 58 w 89"/>
                <a:gd name="T65" fmla="*/ 43 h 89"/>
                <a:gd name="T66" fmla="*/ 48 w 89"/>
                <a:gd name="T67" fmla="*/ 48 h 89"/>
                <a:gd name="T68" fmla="*/ 52 w 89"/>
                <a:gd name="T69" fmla="*/ 50 h 89"/>
                <a:gd name="T70" fmla="*/ 59 w 89"/>
                <a:gd name="T71" fmla="*/ 60 h 89"/>
                <a:gd name="T72" fmla="*/ 65 w 89"/>
                <a:gd name="T73" fmla="*/ 69 h 89"/>
                <a:gd name="T74" fmla="*/ 56 w 89"/>
                <a:gd name="T75" fmla="*/ 69 h 89"/>
                <a:gd name="T76" fmla="*/ 51 w 89"/>
                <a:gd name="T77" fmla="*/ 62 h 89"/>
                <a:gd name="T78" fmla="*/ 43 w 89"/>
                <a:gd name="T79" fmla="*/ 51 h 89"/>
                <a:gd name="T80" fmla="*/ 37 w 89"/>
                <a:gd name="T81" fmla="*/ 49 h 89"/>
                <a:gd name="T82" fmla="*/ 33 w 89"/>
                <a:gd name="T83" fmla="*/ 49 h 89"/>
                <a:gd name="T84" fmla="*/ 33 w 89"/>
                <a:gd name="T85" fmla="*/ 69 h 89"/>
                <a:gd name="T86" fmla="*/ 25 w 89"/>
                <a:gd name="T87" fmla="*/ 69 h 89"/>
                <a:gd name="T88" fmla="*/ 33 w 89"/>
                <a:gd name="T89" fmla="*/ 42 h 89"/>
                <a:gd name="T90" fmla="*/ 42 w 89"/>
                <a:gd name="T91" fmla="*/ 42 h 89"/>
                <a:gd name="T92" fmla="*/ 51 w 89"/>
                <a:gd name="T93" fmla="*/ 40 h 89"/>
                <a:gd name="T94" fmla="*/ 54 w 89"/>
                <a:gd name="T95" fmla="*/ 35 h 89"/>
                <a:gd name="T96" fmla="*/ 52 w 89"/>
                <a:gd name="T97" fmla="*/ 31 h 89"/>
                <a:gd name="T98" fmla="*/ 49 w 89"/>
                <a:gd name="T99" fmla="*/ 29 h 89"/>
                <a:gd name="T100" fmla="*/ 41 w 89"/>
                <a:gd name="T101" fmla="*/ 28 h 89"/>
                <a:gd name="T102" fmla="*/ 33 w 89"/>
                <a:gd name="T103" fmla="*/ 28 h 89"/>
                <a:gd name="T104" fmla="*/ 33 w 89"/>
                <a:gd name="T105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89">
                  <a:moveTo>
                    <a:pt x="44" y="0"/>
                  </a:moveTo>
                  <a:cubicBezTo>
                    <a:pt x="52" y="0"/>
                    <a:pt x="59" y="2"/>
                    <a:pt x="66" y="6"/>
                  </a:cubicBezTo>
                  <a:cubicBezTo>
                    <a:pt x="73" y="10"/>
                    <a:pt x="79" y="15"/>
                    <a:pt x="83" y="22"/>
                  </a:cubicBezTo>
                  <a:cubicBezTo>
                    <a:pt x="87" y="30"/>
                    <a:pt x="89" y="37"/>
                    <a:pt x="89" y="45"/>
                  </a:cubicBezTo>
                  <a:cubicBezTo>
                    <a:pt x="89" y="52"/>
                    <a:pt x="87" y="60"/>
                    <a:pt x="83" y="67"/>
                  </a:cubicBezTo>
                  <a:cubicBezTo>
                    <a:pt x="79" y="74"/>
                    <a:pt x="73" y="79"/>
                    <a:pt x="66" y="83"/>
                  </a:cubicBezTo>
                  <a:cubicBezTo>
                    <a:pt x="59" y="87"/>
                    <a:pt x="52" y="89"/>
                    <a:pt x="44" y="89"/>
                  </a:cubicBezTo>
                  <a:cubicBezTo>
                    <a:pt x="37" y="89"/>
                    <a:pt x="29" y="87"/>
                    <a:pt x="22" y="83"/>
                  </a:cubicBezTo>
                  <a:cubicBezTo>
                    <a:pt x="15" y="79"/>
                    <a:pt x="10" y="74"/>
                    <a:pt x="6" y="67"/>
                  </a:cubicBezTo>
                  <a:cubicBezTo>
                    <a:pt x="2" y="60"/>
                    <a:pt x="0" y="52"/>
                    <a:pt x="0" y="45"/>
                  </a:cubicBezTo>
                  <a:cubicBezTo>
                    <a:pt x="0" y="37"/>
                    <a:pt x="2" y="30"/>
                    <a:pt x="6" y="22"/>
                  </a:cubicBezTo>
                  <a:cubicBezTo>
                    <a:pt x="10" y="15"/>
                    <a:pt x="16" y="10"/>
                    <a:pt x="23" y="6"/>
                  </a:cubicBezTo>
                  <a:cubicBezTo>
                    <a:pt x="30" y="2"/>
                    <a:pt x="37" y="0"/>
                    <a:pt x="44" y="0"/>
                  </a:cubicBezTo>
                  <a:close/>
                  <a:moveTo>
                    <a:pt x="44" y="8"/>
                  </a:moveTo>
                  <a:cubicBezTo>
                    <a:pt x="38" y="8"/>
                    <a:pt x="32" y="9"/>
                    <a:pt x="26" y="13"/>
                  </a:cubicBezTo>
                  <a:cubicBezTo>
                    <a:pt x="20" y="16"/>
                    <a:pt x="16" y="20"/>
                    <a:pt x="12" y="26"/>
                  </a:cubicBezTo>
                  <a:cubicBezTo>
                    <a:pt x="9" y="32"/>
                    <a:pt x="8" y="38"/>
                    <a:pt x="8" y="45"/>
                  </a:cubicBezTo>
                  <a:cubicBezTo>
                    <a:pt x="8" y="51"/>
                    <a:pt x="9" y="57"/>
                    <a:pt x="12" y="63"/>
                  </a:cubicBezTo>
                  <a:cubicBezTo>
                    <a:pt x="16" y="69"/>
                    <a:pt x="20" y="73"/>
                    <a:pt x="26" y="77"/>
                  </a:cubicBezTo>
                  <a:cubicBezTo>
                    <a:pt x="32" y="80"/>
                    <a:pt x="38" y="82"/>
                    <a:pt x="44" y="82"/>
                  </a:cubicBezTo>
                  <a:cubicBezTo>
                    <a:pt x="51" y="82"/>
                    <a:pt x="57" y="80"/>
                    <a:pt x="63" y="77"/>
                  </a:cubicBezTo>
                  <a:cubicBezTo>
                    <a:pt x="69" y="73"/>
                    <a:pt x="73" y="69"/>
                    <a:pt x="76" y="63"/>
                  </a:cubicBezTo>
                  <a:cubicBezTo>
                    <a:pt x="80" y="57"/>
                    <a:pt x="81" y="51"/>
                    <a:pt x="81" y="45"/>
                  </a:cubicBezTo>
                  <a:cubicBezTo>
                    <a:pt x="81" y="38"/>
                    <a:pt x="80" y="32"/>
                    <a:pt x="76" y="26"/>
                  </a:cubicBezTo>
                  <a:cubicBezTo>
                    <a:pt x="73" y="20"/>
                    <a:pt x="68" y="16"/>
                    <a:pt x="63" y="13"/>
                  </a:cubicBezTo>
                  <a:cubicBezTo>
                    <a:pt x="57" y="9"/>
                    <a:pt x="51" y="8"/>
                    <a:pt x="44" y="8"/>
                  </a:cubicBezTo>
                  <a:close/>
                  <a:moveTo>
                    <a:pt x="25" y="69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7" y="22"/>
                    <a:pt x="51" y="22"/>
                    <a:pt x="53" y="23"/>
                  </a:cubicBezTo>
                  <a:cubicBezTo>
                    <a:pt x="56" y="24"/>
                    <a:pt x="58" y="25"/>
                    <a:pt x="59" y="27"/>
                  </a:cubicBezTo>
                  <a:cubicBezTo>
                    <a:pt x="61" y="30"/>
                    <a:pt x="62" y="32"/>
                    <a:pt x="62" y="34"/>
                  </a:cubicBezTo>
                  <a:cubicBezTo>
                    <a:pt x="62" y="38"/>
                    <a:pt x="60" y="41"/>
                    <a:pt x="58" y="43"/>
                  </a:cubicBezTo>
                  <a:cubicBezTo>
                    <a:pt x="55" y="46"/>
                    <a:pt x="52" y="48"/>
                    <a:pt x="48" y="48"/>
                  </a:cubicBezTo>
                  <a:cubicBezTo>
                    <a:pt x="50" y="49"/>
                    <a:pt x="51" y="49"/>
                    <a:pt x="52" y="50"/>
                  </a:cubicBezTo>
                  <a:cubicBezTo>
                    <a:pt x="54" y="52"/>
                    <a:pt x="56" y="55"/>
                    <a:pt x="59" y="60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48" y="56"/>
                    <a:pt x="45" y="52"/>
                    <a:pt x="43" y="51"/>
                  </a:cubicBezTo>
                  <a:cubicBezTo>
                    <a:pt x="42" y="49"/>
                    <a:pt x="40" y="49"/>
                    <a:pt x="37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69"/>
                    <a:pt x="33" y="69"/>
                    <a:pt x="33" y="69"/>
                  </a:cubicBezTo>
                  <a:lnTo>
                    <a:pt x="25" y="69"/>
                  </a:lnTo>
                  <a:close/>
                  <a:moveTo>
                    <a:pt x="33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6" y="42"/>
                    <a:pt x="50" y="42"/>
                    <a:pt x="51" y="40"/>
                  </a:cubicBezTo>
                  <a:cubicBezTo>
                    <a:pt x="53" y="39"/>
                    <a:pt x="54" y="37"/>
                    <a:pt x="54" y="35"/>
                  </a:cubicBezTo>
                  <a:cubicBezTo>
                    <a:pt x="54" y="34"/>
                    <a:pt x="53" y="32"/>
                    <a:pt x="52" y="31"/>
                  </a:cubicBezTo>
                  <a:cubicBezTo>
                    <a:pt x="52" y="30"/>
                    <a:pt x="51" y="29"/>
                    <a:pt x="49" y="29"/>
                  </a:cubicBezTo>
                  <a:cubicBezTo>
                    <a:pt x="48" y="28"/>
                    <a:pt x="45" y="28"/>
                    <a:pt x="41" y="28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33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22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8150"/>
            <a:ext cx="7543800" cy="419100"/>
          </a:xfrm>
        </p:spPr>
        <p:txBody>
          <a:bodyPr>
            <a:normAutofit/>
          </a:bodyPr>
          <a:lstStyle>
            <a:lvl1pPr algn="l">
              <a:defRPr sz="33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2801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869657"/>
            <a:ext cx="2133600" cy="273844"/>
          </a:xfrm>
        </p:spPr>
        <p:txBody>
          <a:bodyPr/>
          <a:lstStyle/>
          <a:p>
            <a:fld id="{F4C6A9B6-C947-411C-B9F8-55918511976D}" type="datetime1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892279"/>
            <a:ext cx="28956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NVM Express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869657"/>
            <a:ext cx="106680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558C37-E9E4-493C-9002-05394BFA2B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24200" y="3028950"/>
            <a:ext cx="2848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prstClr val="black"/>
                </a:solidFill>
              </a:rPr>
              <a:t>Architected for Performance</a:t>
            </a:r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45339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" y="0"/>
            <a:ext cx="786384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 noChangeAspect="1"/>
          </p:cNvGrpSpPr>
          <p:nvPr/>
        </p:nvGrpSpPr>
        <p:grpSpPr bwMode="auto">
          <a:xfrm>
            <a:off x="2514600" y="1806574"/>
            <a:ext cx="4217335" cy="1163924"/>
            <a:chOff x="3607" y="1427"/>
            <a:chExt cx="1116" cy="308"/>
          </a:xfrm>
        </p:grpSpPr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3644" y="1573"/>
              <a:ext cx="1079" cy="161"/>
            </a:xfrm>
            <a:custGeom>
              <a:avLst/>
              <a:gdLst>
                <a:gd name="T0" fmla="*/ 1989 w 2263"/>
                <a:gd name="T1" fmla="*/ 260 h 338"/>
                <a:gd name="T2" fmla="*/ 2060 w 2263"/>
                <a:gd name="T3" fmla="*/ 147 h 338"/>
                <a:gd name="T4" fmla="*/ 1863 w 2263"/>
                <a:gd name="T5" fmla="*/ 47 h 338"/>
                <a:gd name="T6" fmla="*/ 1027 w 2263"/>
                <a:gd name="T7" fmla="*/ 82 h 338"/>
                <a:gd name="T8" fmla="*/ 0 w 2263"/>
                <a:gd name="T9" fmla="*/ 241 h 338"/>
                <a:gd name="T10" fmla="*/ 1471 w 2263"/>
                <a:gd name="T11" fmla="*/ 11 h 338"/>
                <a:gd name="T12" fmla="*/ 2174 w 2263"/>
                <a:gd name="T13" fmla="*/ 85 h 338"/>
                <a:gd name="T14" fmla="*/ 2251 w 2263"/>
                <a:gd name="T15" fmla="*/ 170 h 338"/>
                <a:gd name="T16" fmla="*/ 2132 w 2263"/>
                <a:gd name="T17" fmla="*/ 338 h 338"/>
                <a:gd name="T18" fmla="*/ 1882 w 2263"/>
                <a:gd name="T19" fmla="*/ 338 h 338"/>
                <a:gd name="T20" fmla="*/ 1989 w 2263"/>
                <a:gd name="T21" fmla="*/ 26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3" h="338">
                  <a:moveTo>
                    <a:pt x="1989" y="260"/>
                  </a:moveTo>
                  <a:cubicBezTo>
                    <a:pt x="2020" y="235"/>
                    <a:pt x="2067" y="203"/>
                    <a:pt x="2060" y="147"/>
                  </a:cubicBezTo>
                  <a:cubicBezTo>
                    <a:pt x="2053" y="84"/>
                    <a:pt x="1940" y="57"/>
                    <a:pt x="1863" y="47"/>
                  </a:cubicBezTo>
                  <a:cubicBezTo>
                    <a:pt x="1589" y="10"/>
                    <a:pt x="1267" y="52"/>
                    <a:pt x="1027" y="82"/>
                  </a:cubicBezTo>
                  <a:cubicBezTo>
                    <a:pt x="671" y="128"/>
                    <a:pt x="324" y="169"/>
                    <a:pt x="0" y="241"/>
                  </a:cubicBezTo>
                  <a:cubicBezTo>
                    <a:pt x="425" y="129"/>
                    <a:pt x="951" y="36"/>
                    <a:pt x="1471" y="11"/>
                  </a:cubicBezTo>
                  <a:cubicBezTo>
                    <a:pt x="1705" y="0"/>
                    <a:pt x="2018" y="4"/>
                    <a:pt x="2174" y="85"/>
                  </a:cubicBezTo>
                  <a:cubicBezTo>
                    <a:pt x="2205" y="102"/>
                    <a:pt x="2247" y="138"/>
                    <a:pt x="2251" y="170"/>
                  </a:cubicBezTo>
                  <a:cubicBezTo>
                    <a:pt x="2263" y="253"/>
                    <a:pt x="2173" y="301"/>
                    <a:pt x="2132" y="338"/>
                  </a:cubicBezTo>
                  <a:cubicBezTo>
                    <a:pt x="1882" y="338"/>
                    <a:pt x="1882" y="338"/>
                    <a:pt x="1882" y="338"/>
                  </a:cubicBezTo>
                  <a:cubicBezTo>
                    <a:pt x="1915" y="312"/>
                    <a:pt x="1952" y="291"/>
                    <a:pt x="1989" y="26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607" y="1427"/>
              <a:ext cx="239" cy="215"/>
            </a:xfrm>
            <a:custGeom>
              <a:avLst/>
              <a:gdLst>
                <a:gd name="T0" fmla="*/ 0 w 502"/>
                <a:gd name="T1" fmla="*/ 450 h 450"/>
                <a:gd name="T2" fmla="*/ 118 w 502"/>
                <a:gd name="T3" fmla="*/ 12 h 450"/>
                <a:gd name="T4" fmla="*/ 254 w 502"/>
                <a:gd name="T5" fmla="*/ 12 h 450"/>
                <a:gd name="T6" fmla="*/ 241 w 502"/>
                <a:gd name="T7" fmla="*/ 60 h 450"/>
                <a:gd name="T8" fmla="*/ 319 w 502"/>
                <a:gd name="T9" fmla="*/ 16 h 450"/>
                <a:gd name="T10" fmla="*/ 394 w 502"/>
                <a:gd name="T11" fmla="*/ 0 h 450"/>
                <a:gd name="T12" fmla="*/ 485 w 502"/>
                <a:gd name="T13" fmla="*/ 42 h 450"/>
                <a:gd name="T14" fmla="*/ 488 w 502"/>
                <a:gd name="T15" fmla="*/ 165 h 450"/>
                <a:gd name="T16" fmla="*/ 411 w 502"/>
                <a:gd name="T17" fmla="*/ 450 h 450"/>
                <a:gd name="T18" fmla="*/ 274 w 502"/>
                <a:gd name="T19" fmla="*/ 450 h 450"/>
                <a:gd name="T20" fmla="*/ 332 w 502"/>
                <a:gd name="T21" fmla="*/ 233 h 450"/>
                <a:gd name="T22" fmla="*/ 344 w 502"/>
                <a:gd name="T23" fmla="*/ 180 h 450"/>
                <a:gd name="T24" fmla="*/ 346 w 502"/>
                <a:gd name="T25" fmla="*/ 141 h 450"/>
                <a:gd name="T26" fmla="*/ 332 w 502"/>
                <a:gd name="T27" fmla="*/ 120 h 450"/>
                <a:gd name="T28" fmla="*/ 298 w 502"/>
                <a:gd name="T29" fmla="*/ 113 h 450"/>
                <a:gd name="T30" fmla="*/ 262 w 502"/>
                <a:gd name="T31" fmla="*/ 120 h 450"/>
                <a:gd name="T32" fmla="*/ 220 w 502"/>
                <a:gd name="T33" fmla="*/ 139 h 450"/>
                <a:gd name="T34" fmla="*/ 137 w 502"/>
                <a:gd name="T35" fmla="*/ 450 h 450"/>
                <a:gd name="T36" fmla="*/ 0 w 502"/>
                <a:gd name="T3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2" h="450">
                  <a:moveTo>
                    <a:pt x="0" y="450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69" y="41"/>
                    <a:pt x="295" y="26"/>
                    <a:pt x="319" y="16"/>
                  </a:cubicBezTo>
                  <a:cubicBezTo>
                    <a:pt x="343" y="5"/>
                    <a:pt x="368" y="0"/>
                    <a:pt x="394" y="0"/>
                  </a:cubicBezTo>
                  <a:cubicBezTo>
                    <a:pt x="438" y="0"/>
                    <a:pt x="469" y="14"/>
                    <a:pt x="485" y="42"/>
                  </a:cubicBezTo>
                  <a:cubicBezTo>
                    <a:pt x="501" y="70"/>
                    <a:pt x="502" y="111"/>
                    <a:pt x="488" y="165"/>
                  </a:cubicBezTo>
                  <a:cubicBezTo>
                    <a:pt x="411" y="450"/>
                    <a:pt x="411" y="450"/>
                    <a:pt x="411" y="450"/>
                  </a:cubicBezTo>
                  <a:cubicBezTo>
                    <a:pt x="274" y="450"/>
                    <a:pt x="274" y="450"/>
                    <a:pt x="274" y="450"/>
                  </a:cubicBezTo>
                  <a:cubicBezTo>
                    <a:pt x="332" y="233"/>
                    <a:pt x="332" y="233"/>
                    <a:pt x="332" y="233"/>
                  </a:cubicBezTo>
                  <a:cubicBezTo>
                    <a:pt x="337" y="215"/>
                    <a:pt x="341" y="197"/>
                    <a:pt x="344" y="180"/>
                  </a:cubicBezTo>
                  <a:cubicBezTo>
                    <a:pt x="347" y="162"/>
                    <a:pt x="348" y="149"/>
                    <a:pt x="346" y="141"/>
                  </a:cubicBezTo>
                  <a:cubicBezTo>
                    <a:pt x="344" y="131"/>
                    <a:pt x="339" y="124"/>
                    <a:pt x="332" y="120"/>
                  </a:cubicBezTo>
                  <a:cubicBezTo>
                    <a:pt x="324" y="115"/>
                    <a:pt x="313" y="113"/>
                    <a:pt x="298" y="113"/>
                  </a:cubicBezTo>
                  <a:cubicBezTo>
                    <a:pt x="287" y="113"/>
                    <a:pt x="275" y="115"/>
                    <a:pt x="262" y="120"/>
                  </a:cubicBezTo>
                  <a:cubicBezTo>
                    <a:pt x="250" y="124"/>
                    <a:pt x="236" y="130"/>
                    <a:pt x="220" y="139"/>
                  </a:cubicBezTo>
                  <a:cubicBezTo>
                    <a:pt x="137" y="450"/>
                    <a:pt x="137" y="450"/>
                    <a:pt x="137" y="450"/>
                  </a:cubicBezTo>
                  <a:lnTo>
                    <a:pt x="0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3882" y="1433"/>
              <a:ext cx="221" cy="209"/>
            </a:xfrm>
            <a:custGeom>
              <a:avLst/>
              <a:gdLst>
                <a:gd name="T0" fmla="*/ 19 w 221"/>
                <a:gd name="T1" fmla="*/ 209 h 209"/>
                <a:gd name="T2" fmla="*/ 0 w 221"/>
                <a:gd name="T3" fmla="*/ 0 h 209"/>
                <a:gd name="T4" fmla="*/ 69 w 221"/>
                <a:gd name="T5" fmla="*/ 0 h 209"/>
                <a:gd name="T6" fmla="*/ 74 w 221"/>
                <a:gd name="T7" fmla="*/ 138 h 209"/>
                <a:gd name="T8" fmla="*/ 154 w 221"/>
                <a:gd name="T9" fmla="*/ 0 h 209"/>
                <a:gd name="T10" fmla="*/ 221 w 221"/>
                <a:gd name="T11" fmla="*/ 0 h 209"/>
                <a:gd name="T12" fmla="*/ 90 w 221"/>
                <a:gd name="T13" fmla="*/ 209 h 209"/>
                <a:gd name="T14" fmla="*/ 19 w 221"/>
                <a:gd name="T1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209">
                  <a:moveTo>
                    <a:pt x="19" y="209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74" y="138"/>
                  </a:lnTo>
                  <a:lnTo>
                    <a:pt x="154" y="0"/>
                  </a:lnTo>
                  <a:lnTo>
                    <a:pt x="221" y="0"/>
                  </a:lnTo>
                  <a:lnTo>
                    <a:pt x="90" y="209"/>
                  </a:lnTo>
                  <a:lnTo>
                    <a:pt x="19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072" y="1427"/>
              <a:ext cx="357" cy="215"/>
            </a:xfrm>
            <a:custGeom>
              <a:avLst/>
              <a:gdLst>
                <a:gd name="T0" fmla="*/ 0 w 750"/>
                <a:gd name="T1" fmla="*/ 450 h 450"/>
                <a:gd name="T2" fmla="*/ 118 w 750"/>
                <a:gd name="T3" fmla="*/ 12 h 450"/>
                <a:gd name="T4" fmla="*/ 254 w 750"/>
                <a:gd name="T5" fmla="*/ 12 h 450"/>
                <a:gd name="T6" fmla="*/ 241 w 750"/>
                <a:gd name="T7" fmla="*/ 60 h 450"/>
                <a:gd name="T8" fmla="*/ 317 w 750"/>
                <a:gd name="T9" fmla="*/ 16 h 450"/>
                <a:gd name="T10" fmla="*/ 388 w 750"/>
                <a:gd name="T11" fmla="*/ 0 h 450"/>
                <a:gd name="T12" fmla="*/ 453 w 750"/>
                <a:gd name="T13" fmla="*/ 19 h 450"/>
                <a:gd name="T14" fmla="*/ 485 w 750"/>
                <a:gd name="T15" fmla="*/ 76 h 450"/>
                <a:gd name="T16" fmla="*/ 574 w 750"/>
                <a:gd name="T17" fmla="*/ 19 h 450"/>
                <a:gd name="T18" fmla="*/ 650 w 750"/>
                <a:gd name="T19" fmla="*/ 0 h 450"/>
                <a:gd name="T20" fmla="*/ 702 w 750"/>
                <a:gd name="T21" fmla="*/ 9 h 450"/>
                <a:gd name="T22" fmla="*/ 735 w 750"/>
                <a:gd name="T23" fmla="*/ 39 h 450"/>
                <a:gd name="T24" fmla="*/ 750 w 750"/>
                <a:gd name="T25" fmla="*/ 89 h 450"/>
                <a:gd name="T26" fmla="*/ 738 w 750"/>
                <a:gd name="T27" fmla="*/ 165 h 450"/>
                <a:gd name="T28" fmla="*/ 662 w 750"/>
                <a:gd name="T29" fmla="*/ 450 h 450"/>
                <a:gd name="T30" fmla="*/ 524 w 750"/>
                <a:gd name="T31" fmla="*/ 450 h 450"/>
                <a:gd name="T32" fmla="*/ 583 w 750"/>
                <a:gd name="T33" fmla="*/ 231 h 450"/>
                <a:gd name="T34" fmla="*/ 597 w 750"/>
                <a:gd name="T35" fmla="*/ 177 h 450"/>
                <a:gd name="T36" fmla="*/ 599 w 750"/>
                <a:gd name="T37" fmla="*/ 140 h 450"/>
                <a:gd name="T38" fmla="*/ 587 w 750"/>
                <a:gd name="T39" fmla="*/ 120 h 450"/>
                <a:gd name="T40" fmla="*/ 554 w 750"/>
                <a:gd name="T41" fmla="*/ 113 h 450"/>
                <a:gd name="T42" fmla="*/ 521 w 750"/>
                <a:gd name="T43" fmla="*/ 120 h 450"/>
                <a:gd name="T44" fmla="*/ 483 w 750"/>
                <a:gd name="T45" fmla="*/ 139 h 450"/>
                <a:gd name="T46" fmla="*/ 399 w 750"/>
                <a:gd name="T47" fmla="*/ 450 h 450"/>
                <a:gd name="T48" fmla="*/ 262 w 750"/>
                <a:gd name="T49" fmla="*/ 450 h 450"/>
                <a:gd name="T50" fmla="*/ 321 w 750"/>
                <a:gd name="T51" fmla="*/ 231 h 450"/>
                <a:gd name="T52" fmla="*/ 334 w 750"/>
                <a:gd name="T53" fmla="*/ 177 h 450"/>
                <a:gd name="T54" fmla="*/ 336 w 750"/>
                <a:gd name="T55" fmla="*/ 140 h 450"/>
                <a:gd name="T56" fmla="*/ 324 w 750"/>
                <a:gd name="T57" fmla="*/ 120 h 450"/>
                <a:gd name="T58" fmla="*/ 291 w 750"/>
                <a:gd name="T59" fmla="*/ 113 h 450"/>
                <a:gd name="T60" fmla="*/ 256 w 750"/>
                <a:gd name="T61" fmla="*/ 121 h 450"/>
                <a:gd name="T62" fmla="*/ 220 w 750"/>
                <a:gd name="T63" fmla="*/ 139 h 450"/>
                <a:gd name="T64" fmla="*/ 137 w 750"/>
                <a:gd name="T65" fmla="*/ 450 h 450"/>
                <a:gd name="T66" fmla="*/ 0 w 750"/>
                <a:gd name="T6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0" h="450">
                  <a:moveTo>
                    <a:pt x="0" y="450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69" y="41"/>
                    <a:pt x="294" y="26"/>
                    <a:pt x="317" y="16"/>
                  </a:cubicBezTo>
                  <a:cubicBezTo>
                    <a:pt x="339" y="5"/>
                    <a:pt x="363" y="0"/>
                    <a:pt x="388" y="0"/>
                  </a:cubicBezTo>
                  <a:cubicBezTo>
                    <a:pt x="415" y="0"/>
                    <a:pt x="436" y="6"/>
                    <a:pt x="453" y="19"/>
                  </a:cubicBezTo>
                  <a:cubicBezTo>
                    <a:pt x="470" y="31"/>
                    <a:pt x="481" y="50"/>
                    <a:pt x="485" y="76"/>
                  </a:cubicBezTo>
                  <a:cubicBezTo>
                    <a:pt x="517" y="51"/>
                    <a:pt x="547" y="32"/>
                    <a:pt x="574" y="19"/>
                  </a:cubicBezTo>
                  <a:cubicBezTo>
                    <a:pt x="601" y="6"/>
                    <a:pt x="626" y="0"/>
                    <a:pt x="650" y="0"/>
                  </a:cubicBezTo>
                  <a:cubicBezTo>
                    <a:pt x="671" y="0"/>
                    <a:pt x="688" y="3"/>
                    <a:pt x="702" y="9"/>
                  </a:cubicBezTo>
                  <a:cubicBezTo>
                    <a:pt x="717" y="16"/>
                    <a:pt x="728" y="26"/>
                    <a:pt x="735" y="39"/>
                  </a:cubicBezTo>
                  <a:cubicBezTo>
                    <a:pt x="744" y="53"/>
                    <a:pt x="749" y="69"/>
                    <a:pt x="750" y="89"/>
                  </a:cubicBezTo>
                  <a:cubicBezTo>
                    <a:pt x="750" y="108"/>
                    <a:pt x="747" y="134"/>
                    <a:pt x="738" y="165"/>
                  </a:cubicBezTo>
                  <a:cubicBezTo>
                    <a:pt x="662" y="450"/>
                    <a:pt x="662" y="450"/>
                    <a:pt x="662" y="450"/>
                  </a:cubicBezTo>
                  <a:cubicBezTo>
                    <a:pt x="524" y="450"/>
                    <a:pt x="524" y="450"/>
                    <a:pt x="524" y="450"/>
                  </a:cubicBezTo>
                  <a:cubicBezTo>
                    <a:pt x="583" y="231"/>
                    <a:pt x="583" y="231"/>
                    <a:pt x="583" y="231"/>
                  </a:cubicBezTo>
                  <a:cubicBezTo>
                    <a:pt x="589" y="210"/>
                    <a:pt x="593" y="191"/>
                    <a:pt x="597" y="177"/>
                  </a:cubicBezTo>
                  <a:cubicBezTo>
                    <a:pt x="600" y="162"/>
                    <a:pt x="601" y="150"/>
                    <a:pt x="599" y="140"/>
                  </a:cubicBezTo>
                  <a:cubicBezTo>
                    <a:pt x="598" y="131"/>
                    <a:pt x="594" y="124"/>
                    <a:pt x="587" y="120"/>
                  </a:cubicBezTo>
                  <a:cubicBezTo>
                    <a:pt x="580" y="115"/>
                    <a:pt x="569" y="113"/>
                    <a:pt x="554" y="113"/>
                  </a:cubicBezTo>
                  <a:cubicBezTo>
                    <a:pt x="543" y="113"/>
                    <a:pt x="532" y="116"/>
                    <a:pt x="521" y="120"/>
                  </a:cubicBezTo>
                  <a:cubicBezTo>
                    <a:pt x="510" y="125"/>
                    <a:pt x="497" y="131"/>
                    <a:pt x="483" y="139"/>
                  </a:cubicBezTo>
                  <a:cubicBezTo>
                    <a:pt x="399" y="450"/>
                    <a:pt x="399" y="450"/>
                    <a:pt x="399" y="450"/>
                  </a:cubicBezTo>
                  <a:cubicBezTo>
                    <a:pt x="262" y="450"/>
                    <a:pt x="262" y="450"/>
                    <a:pt x="262" y="450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6" y="210"/>
                    <a:pt x="331" y="192"/>
                    <a:pt x="334" y="177"/>
                  </a:cubicBezTo>
                  <a:cubicBezTo>
                    <a:pt x="337" y="162"/>
                    <a:pt x="338" y="150"/>
                    <a:pt x="336" y="140"/>
                  </a:cubicBezTo>
                  <a:cubicBezTo>
                    <a:pt x="335" y="131"/>
                    <a:pt x="331" y="124"/>
                    <a:pt x="324" y="120"/>
                  </a:cubicBezTo>
                  <a:cubicBezTo>
                    <a:pt x="317" y="115"/>
                    <a:pt x="306" y="113"/>
                    <a:pt x="291" y="113"/>
                  </a:cubicBezTo>
                  <a:cubicBezTo>
                    <a:pt x="280" y="113"/>
                    <a:pt x="268" y="116"/>
                    <a:pt x="256" y="121"/>
                  </a:cubicBezTo>
                  <a:cubicBezTo>
                    <a:pt x="244" y="126"/>
                    <a:pt x="232" y="132"/>
                    <a:pt x="220" y="139"/>
                  </a:cubicBezTo>
                  <a:cubicBezTo>
                    <a:pt x="137" y="450"/>
                    <a:pt x="137" y="450"/>
                    <a:pt x="137" y="450"/>
                  </a:cubicBezTo>
                  <a:lnTo>
                    <a:pt x="0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047" y="1654"/>
              <a:ext cx="75" cy="79"/>
            </a:xfrm>
            <a:custGeom>
              <a:avLst/>
              <a:gdLst>
                <a:gd name="T0" fmla="*/ 0 w 75"/>
                <a:gd name="T1" fmla="*/ 79 h 79"/>
                <a:gd name="T2" fmla="*/ 21 w 75"/>
                <a:gd name="T3" fmla="*/ 0 h 79"/>
                <a:gd name="T4" fmla="*/ 75 w 75"/>
                <a:gd name="T5" fmla="*/ 0 h 79"/>
                <a:gd name="T6" fmla="*/ 71 w 75"/>
                <a:gd name="T7" fmla="*/ 15 h 79"/>
                <a:gd name="T8" fmla="*/ 37 w 75"/>
                <a:gd name="T9" fmla="*/ 15 h 79"/>
                <a:gd name="T10" fmla="*/ 34 w 75"/>
                <a:gd name="T11" fmla="*/ 29 h 79"/>
                <a:gd name="T12" fmla="*/ 65 w 75"/>
                <a:gd name="T13" fmla="*/ 29 h 79"/>
                <a:gd name="T14" fmla="*/ 60 w 75"/>
                <a:gd name="T15" fmla="*/ 44 h 79"/>
                <a:gd name="T16" fmla="*/ 29 w 75"/>
                <a:gd name="T17" fmla="*/ 44 h 79"/>
                <a:gd name="T18" fmla="*/ 24 w 75"/>
                <a:gd name="T19" fmla="*/ 64 h 79"/>
                <a:gd name="T20" fmla="*/ 58 w 75"/>
                <a:gd name="T21" fmla="*/ 64 h 79"/>
                <a:gd name="T22" fmla="*/ 54 w 75"/>
                <a:gd name="T23" fmla="*/ 79 h 79"/>
                <a:gd name="T24" fmla="*/ 0 w 75"/>
                <a:gd name="T2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" h="79">
                  <a:moveTo>
                    <a:pt x="0" y="79"/>
                  </a:moveTo>
                  <a:lnTo>
                    <a:pt x="21" y="0"/>
                  </a:lnTo>
                  <a:lnTo>
                    <a:pt x="75" y="0"/>
                  </a:lnTo>
                  <a:lnTo>
                    <a:pt x="71" y="15"/>
                  </a:lnTo>
                  <a:lnTo>
                    <a:pt x="37" y="15"/>
                  </a:lnTo>
                  <a:lnTo>
                    <a:pt x="34" y="29"/>
                  </a:lnTo>
                  <a:lnTo>
                    <a:pt x="65" y="29"/>
                  </a:lnTo>
                  <a:lnTo>
                    <a:pt x="60" y="44"/>
                  </a:lnTo>
                  <a:lnTo>
                    <a:pt x="29" y="44"/>
                  </a:lnTo>
                  <a:lnTo>
                    <a:pt x="24" y="64"/>
                  </a:lnTo>
                  <a:lnTo>
                    <a:pt x="58" y="64"/>
                  </a:lnTo>
                  <a:lnTo>
                    <a:pt x="54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4106" y="1654"/>
              <a:ext cx="95" cy="79"/>
            </a:xfrm>
            <a:custGeom>
              <a:avLst/>
              <a:gdLst>
                <a:gd name="T0" fmla="*/ 0 w 95"/>
                <a:gd name="T1" fmla="*/ 79 h 79"/>
                <a:gd name="T2" fmla="*/ 36 w 95"/>
                <a:gd name="T3" fmla="*/ 40 h 79"/>
                <a:gd name="T4" fmla="*/ 21 w 95"/>
                <a:gd name="T5" fmla="*/ 0 h 79"/>
                <a:gd name="T6" fmla="*/ 44 w 95"/>
                <a:gd name="T7" fmla="*/ 0 h 79"/>
                <a:gd name="T8" fmla="*/ 52 w 95"/>
                <a:gd name="T9" fmla="*/ 24 h 79"/>
                <a:gd name="T10" fmla="*/ 73 w 95"/>
                <a:gd name="T11" fmla="*/ 0 h 79"/>
                <a:gd name="T12" fmla="*/ 95 w 95"/>
                <a:gd name="T13" fmla="*/ 0 h 79"/>
                <a:gd name="T14" fmla="*/ 61 w 95"/>
                <a:gd name="T15" fmla="*/ 39 h 79"/>
                <a:gd name="T16" fmla="*/ 75 w 95"/>
                <a:gd name="T17" fmla="*/ 79 h 79"/>
                <a:gd name="T18" fmla="*/ 52 w 95"/>
                <a:gd name="T19" fmla="*/ 79 h 79"/>
                <a:gd name="T20" fmla="*/ 44 w 95"/>
                <a:gd name="T21" fmla="*/ 54 h 79"/>
                <a:gd name="T22" fmla="*/ 21 w 95"/>
                <a:gd name="T23" fmla="*/ 79 h 79"/>
                <a:gd name="T24" fmla="*/ 0 w 95"/>
                <a:gd name="T2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79">
                  <a:moveTo>
                    <a:pt x="0" y="79"/>
                  </a:moveTo>
                  <a:lnTo>
                    <a:pt x="36" y="40"/>
                  </a:lnTo>
                  <a:lnTo>
                    <a:pt x="21" y="0"/>
                  </a:lnTo>
                  <a:lnTo>
                    <a:pt x="44" y="0"/>
                  </a:lnTo>
                  <a:lnTo>
                    <a:pt x="52" y="24"/>
                  </a:lnTo>
                  <a:lnTo>
                    <a:pt x="73" y="0"/>
                  </a:lnTo>
                  <a:lnTo>
                    <a:pt x="95" y="0"/>
                  </a:lnTo>
                  <a:lnTo>
                    <a:pt x="61" y="39"/>
                  </a:lnTo>
                  <a:lnTo>
                    <a:pt x="75" y="79"/>
                  </a:lnTo>
                  <a:lnTo>
                    <a:pt x="52" y="79"/>
                  </a:lnTo>
                  <a:lnTo>
                    <a:pt x="44" y="54"/>
                  </a:lnTo>
                  <a:lnTo>
                    <a:pt x="21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4188" y="1654"/>
              <a:ext cx="77" cy="79"/>
            </a:xfrm>
            <a:custGeom>
              <a:avLst/>
              <a:gdLst>
                <a:gd name="T0" fmla="*/ 0 w 161"/>
                <a:gd name="T1" fmla="*/ 166 h 166"/>
                <a:gd name="T2" fmla="*/ 45 w 161"/>
                <a:gd name="T3" fmla="*/ 0 h 166"/>
                <a:gd name="T4" fmla="*/ 109 w 161"/>
                <a:gd name="T5" fmla="*/ 0 h 166"/>
                <a:gd name="T6" fmla="*/ 133 w 161"/>
                <a:gd name="T7" fmla="*/ 3 h 166"/>
                <a:gd name="T8" fmla="*/ 150 w 161"/>
                <a:gd name="T9" fmla="*/ 11 h 166"/>
                <a:gd name="T10" fmla="*/ 160 w 161"/>
                <a:gd name="T11" fmla="*/ 28 h 166"/>
                <a:gd name="T12" fmla="*/ 158 w 161"/>
                <a:gd name="T13" fmla="*/ 53 h 166"/>
                <a:gd name="T14" fmla="*/ 149 w 161"/>
                <a:gd name="T15" fmla="*/ 75 h 166"/>
                <a:gd name="T16" fmla="*/ 134 w 161"/>
                <a:gd name="T17" fmla="*/ 92 h 166"/>
                <a:gd name="T18" fmla="*/ 122 w 161"/>
                <a:gd name="T19" fmla="*/ 100 h 166"/>
                <a:gd name="T20" fmla="*/ 109 w 161"/>
                <a:gd name="T21" fmla="*/ 106 h 166"/>
                <a:gd name="T22" fmla="*/ 95 w 161"/>
                <a:gd name="T23" fmla="*/ 110 h 166"/>
                <a:gd name="T24" fmla="*/ 78 w 161"/>
                <a:gd name="T25" fmla="*/ 112 h 166"/>
                <a:gd name="T26" fmla="*/ 57 w 161"/>
                <a:gd name="T27" fmla="*/ 112 h 166"/>
                <a:gd name="T28" fmla="*/ 42 w 161"/>
                <a:gd name="T29" fmla="*/ 166 h 166"/>
                <a:gd name="T30" fmla="*/ 0 w 161"/>
                <a:gd name="T31" fmla="*/ 166 h 166"/>
                <a:gd name="T32" fmla="*/ 79 w 161"/>
                <a:gd name="T33" fmla="*/ 81 h 166"/>
                <a:gd name="T34" fmla="*/ 88 w 161"/>
                <a:gd name="T35" fmla="*/ 80 h 166"/>
                <a:gd name="T36" fmla="*/ 96 w 161"/>
                <a:gd name="T37" fmla="*/ 78 h 166"/>
                <a:gd name="T38" fmla="*/ 103 w 161"/>
                <a:gd name="T39" fmla="*/ 74 h 166"/>
                <a:gd name="T40" fmla="*/ 111 w 161"/>
                <a:gd name="T41" fmla="*/ 66 h 166"/>
                <a:gd name="T42" fmla="*/ 115 w 161"/>
                <a:gd name="T43" fmla="*/ 54 h 166"/>
                <a:gd name="T44" fmla="*/ 115 w 161"/>
                <a:gd name="T45" fmla="*/ 42 h 166"/>
                <a:gd name="T46" fmla="*/ 109 w 161"/>
                <a:gd name="T47" fmla="*/ 35 h 166"/>
                <a:gd name="T48" fmla="*/ 99 w 161"/>
                <a:gd name="T49" fmla="*/ 32 h 166"/>
                <a:gd name="T50" fmla="*/ 84 w 161"/>
                <a:gd name="T51" fmla="*/ 31 h 166"/>
                <a:gd name="T52" fmla="*/ 78 w 161"/>
                <a:gd name="T53" fmla="*/ 31 h 166"/>
                <a:gd name="T54" fmla="*/ 65 w 161"/>
                <a:gd name="T55" fmla="*/ 81 h 166"/>
                <a:gd name="T56" fmla="*/ 68 w 161"/>
                <a:gd name="T57" fmla="*/ 81 h 166"/>
                <a:gd name="T58" fmla="*/ 79 w 161"/>
                <a:gd name="T59" fmla="*/ 8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166">
                  <a:moveTo>
                    <a:pt x="0" y="16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7" y="1"/>
                    <a:pt x="133" y="3"/>
                  </a:cubicBezTo>
                  <a:cubicBezTo>
                    <a:pt x="140" y="5"/>
                    <a:pt x="145" y="8"/>
                    <a:pt x="150" y="11"/>
                  </a:cubicBezTo>
                  <a:cubicBezTo>
                    <a:pt x="155" y="15"/>
                    <a:pt x="158" y="21"/>
                    <a:pt x="160" y="28"/>
                  </a:cubicBezTo>
                  <a:cubicBezTo>
                    <a:pt x="161" y="35"/>
                    <a:pt x="161" y="43"/>
                    <a:pt x="158" y="53"/>
                  </a:cubicBezTo>
                  <a:cubicBezTo>
                    <a:pt x="156" y="60"/>
                    <a:pt x="153" y="68"/>
                    <a:pt x="149" y="75"/>
                  </a:cubicBezTo>
                  <a:cubicBezTo>
                    <a:pt x="144" y="82"/>
                    <a:pt x="139" y="88"/>
                    <a:pt x="134" y="92"/>
                  </a:cubicBezTo>
                  <a:cubicBezTo>
                    <a:pt x="130" y="95"/>
                    <a:pt x="126" y="98"/>
                    <a:pt x="122" y="100"/>
                  </a:cubicBezTo>
                  <a:cubicBezTo>
                    <a:pt x="118" y="103"/>
                    <a:pt x="114" y="105"/>
                    <a:pt x="109" y="106"/>
                  </a:cubicBezTo>
                  <a:cubicBezTo>
                    <a:pt x="105" y="108"/>
                    <a:pt x="100" y="110"/>
                    <a:pt x="95" y="110"/>
                  </a:cubicBezTo>
                  <a:cubicBezTo>
                    <a:pt x="90" y="111"/>
                    <a:pt x="84" y="112"/>
                    <a:pt x="78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42" y="166"/>
                    <a:pt x="42" y="166"/>
                    <a:pt x="42" y="166"/>
                  </a:cubicBezTo>
                  <a:lnTo>
                    <a:pt x="0" y="166"/>
                  </a:lnTo>
                  <a:close/>
                  <a:moveTo>
                    <a:pt x="79" y="81"/>
                  </a:moveTo>
                  <a:cubicBezTo>
                    <a:pt x="82" y="81"/>
                    <a:pt x="86" y="81"/>
                    <a:pt x="88" y="80"/>
                  </a:cubicBezTo>
                  <a:cubicBezTo>
                    <a:pt x="91" y="80"/>
                    <a:pt x="93" y="79"/>
                    <a:pt x="96" y="78"/>
                  </a:cubicBezTo>
                  <a:cubicBezTo>
                    <a:pt x="99" y="77"/>
                    <a:pt x="101" y="76"/>
                    <a:pt x="103" y="74"/>
                  </a:cubicBezTo>
                  <a:cubicBezTo>
                    <a:pt x="106" y="72"/>
                    <a:pt x="109" y="69"/>
                    <a:pt x="111" y="66"/>
                  </a:cubicBezTo>
                  <a:cubicBezTo>
                    <a:pt x="112" y="63"/>
                    <a:pt x="114" y="59"/>
                    <a:pt x="115" y="54"/>
                  </a:cubicBezTo>
                  <a:cubicBezTo>
                    <a:pt x="117" y="49"/>
                    <a:pt x="117" y="45"/>
                    <a:pt x="115" y="42"/>
                  </a:cubicBezTo>
                  <a:cubicBezTo>
                    <a:pt x="114" y="38"/>
                    <a:pt x="112" y="36"/>
                    <a:pt x="109" y="35"/>
                  </a:cubicBezTo>
                  <a:cubicBezTo>
                    <a:pt x="106" y="33"/>
                    <a:pt x="102" y="32"/>
                    <a:pt x="99" y="32"/>
                  </a:cubicBezTo>
                  <a:cubicBezTo>
                    <a:pt x="95" y="31"/>
                    <a:pt x="90" y="31"/>
                    <a:pt x="84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72" y="81"/>
                    <a:pt x="75" y="81"/>
                    <a:pt x="79" y="81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4260" y="1654"/>
              <a:ext cx="78" cy="79"/>
            </a:xfrm>
            <a:custGeom>
              <a:avLst/>
              <a:gdLst>
                <a:gd name="T0" fmla="*/ 0 w 164"/>
                <a:gd name="T1" fmla="*/ 166 h 166"/>
                <a:gd name="T2" fmla="*/ 45 w 164"/>
                <a:gd name="T3" fmla="*/ 0 h 166"/>
                <a:gd name="T4" fmla="*/ 111 w 164"/>
                <a:gd name="T5" fmla="*/ 0 h 166"/>
                <a:gd name="T6" fmla="*/ 135 w 164"/>
                <a:gd name="T7" fmla="*/ 2 h 166"/>
                <a:gd name="T8" fmla="*/ 152 w 164"/>
                <a:gd name="T9" fmla="*/ 9 h 166"/>
                <a:gd name="T10" fmla="*/ 162 w 164"/>
                <a:gd name="T11" fmla="*/ 24 h 166"/>
                <a:gd name="T12" fmla="*/ 161 w 164"/>
                <a:gd name="T13" fmla="*/ 46 h 166"/>
                <a:gd name="T14" fmla="*/ 145 w 164"/>
                <a:gd name="T15" fmla="*/ 77 h 166"/>
                <a:gd name="T16" fmla="*/ 117 w 164"/>
                <a:gd name="T17" fmla="*/ 96 h 166"/>
                <a:gd name="T18" fmla="*/ 154 w 164"/>
                <a:gd name="T19" fmla="*/ 166 h 166"/>
                <a:gd name="T20" fmla="*/ 103 w 164"/>
                <a:gd name="T21" fmla="*/ 166 h 166"/>
                <a:gd name="T22" fmla="*/ 73 w 164"/>
                <a:gd name="T23" fmla="*/ 105 h 166"/>
                <a:gd name="T24" fmla="*/ 58 w 164"/>
                <a:gd name="T25" fmla="*/ 105 h 166"/>
                <a:gd name="T26" fmla="*/ 42 w 164"/>
                <a:gd name="T27" fmla="*/ 166 h 166"/>
                <a:gd name="T28" fmla="*/ 0 w 164"/>
                <a:gd name="T29" fmla="*/ 166 h 166"/>
                <a:gd name="T30" fmla="*/ 93 w 164"/>
                <a:gd name="T31" fmla="*/ 74 h 166"/>
                <a:gd name="T32" fmla="*/ 104 w 164"/>
                <a:gd name="T33" fmla="*/ 70 h 166"/>
                <a:gd name="T34" fmla="*/ 112 w 164"/>
                <a:gd name="T35" fmla="*/ 63 h 166"/>
                <a:gd name="T36" fmla="*/ 117 w 164"/>
                <a:gd name="T37" fmla="*/ 51 h 166"/>
                <a:gd name="T38" fmla="*/ 118 w 164"/>
                <a:gd name="T39" fmla="*/ 40 h 166"/>
                <a:gd name="T40" fmla="*/ 112 w 164"/>
                <a:gd name="T41" fmla="*/ 33 h 166"/>
                <a:gd name="T42" fmla="*/ 104 w 164"/>
                <a:gd name="T43" fmla="*/ 31 h 166"/>
                <a:gd name="T44" fmla="*/ 92 w 164"/>
                <a:gd name="T45" fmla="*/ 31 h 166"/>
                <a:gd name="T46" fmla="*/ 78 w 164"/>
                <a:gd name="T47" fmla="*/ 31 h 166"/>
                <a:gd name="T48" fmla="*/ 66 w 164"/>
                <a:gd name="T49" fmla="*/ 76 h 166"/>
                <a:gd name="T50" fmla="*/ 78 w 164"/>
                <a:gd name="T51" fmla="*/ 76 h 166"/>
                <a:gd name="T52" fmla="*/ 93 w 164"/>
                <a:gd name="T53" fmla="*/ 7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66">
                  <a:moveTo>
                    <a:pt x="0" y="16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1" y="0"/>
                    <a:pt x="128" y="1"/>
                    <a:pt x="135" y="2"/>
                  </a:cubicBezTo>
                  <a:cubicBezTo>
                    <a:pt x="141" y="3"/>
                    <a:pt x="147" y="6"/>
                    <a:pt x="152" y="9"/>
                  </a:cubicBezTo>
                  <a:cubicBezTo>
                    <a:pt x="157" y="13"/>
                    <a:pt x="160" y="18"/>
                    <a:pt x="162" y="24"/>
                  </a:cubicBezTo>
                  <a:cubicBezTo>
                    <a:pt x="164" y="30"/>
                    <a:pt x="164" y="37"/>
                    <a:pt x="161" y="46"/>
                  </a:cubicBezTo>
                  <a:cubicBezTo>
                    <a:pt x="158" y="59"/>
                    <a:pt x="152" y="69"/>
                    <a:pt x="145" y="77"/>
                  </a:cubicBezTo>
                  <a:cubicBezTo>
                    <a:pt x="137" y="85"/>
                    <a:pt x="127" y="91"/>
                    <a:pt x="117" y="96"/>
                  </a:cubicBezTo>
                  <a:cubicBezTo>
                    <a:pt x="154" y="166"/>
                    <a:pt x="154" y="166"/>
                    <a:pt x="154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42" y="166"/>
                    <a:pt x="42" y="166"/>
                    <a:pt x="42" y="166"/>
                  </a:cubicBezTo>
                  <a:lnTo>
                    <a:pt x="0" y="166"/>
                  </a:lnTo>
                  <a:close/>
                  <a:moveTo>
                    <a:pt x="93" y="74"/>
                  </a:moveTo>
                  <a:cubicBezTo>
                    <a:pt x="97" y="74"/>
                    <a:pt x="101" y="72"/>
                    <a:pt x="104" y="70"/>
                  </a:cubicBezTo>
                  <a:cubicBezTo>
                    <a:pt x="108" y="68"/>
                    <a:pt x="110" y="65"/>
                    <a:pt x="112" y="63"/>
                  </a:cubicBezTo>
                  <a:cubicBezTo>
                    <a:pt x="114" y="60"/>
                    <a:pt x="116" y="56"/>
                    <a:pt x="117" y="51"/>
                  </a:cubicBezTo>
                  <a:cubicBezTo>
                    <a:pt x="118" y="47"/>
                    <a:pt x="119" y="43"/>
                    <a:pt x="118" y="40"/>
                  </a:cubicBezTo>
                  <a:cubicBezTo>
                    <a:pt x="117" y="37"/>
                    <a:pt x="115" y="35"/>
                    <a:pt x="112" y="33"/>
                  </a:cubicBezTo>
                  <a:cubicBezTo>
                    <a:pt x="109" y="32"/>
                    <a:pt x="107" y="32"/>
                    <a:pt x="104" y="31"/>
                  </a:cubicBezTo>
                  <a:cubicBezTo>
                    <a:pt x="100" y="31"/>
                    <a:pt x="97" y="31"/>
                    <a:pt x="92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89" y="75"/>
                    <a:pt x="93" y="74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339" y="1654"/>
              <a:ext cx="74" cy="79"/>
            </a:xfrm>
            <a:custGeom>
              <a:avLst/>
              <a:gdLst>
                <a:gd name="T0" fmla="*/ 0 w 74"/>
                <a:gd name="T1" fmla="*/ 79 h 79"/>
                <a:gd name="T2" fmla="*/ 21 w 74"/>
                <a:gd name="T3" fmla="*/ 0 h 79"/>
                <a:gd name="T4" fmla="*/ 74 w 74"/>
                <a:gd name="T5" fmla="*/ 0 h 79"/>
                <a:gd name="T6" fmla="*/ 71 w 74"/>
                <a:gd name="T7" fmla="*/ 15 h 79"/>
                <a:gd name="T8" fmla="*/ 37 w 74"/>
                <a:gd name="T9" fmla="*/ 15 h 79"/>
                <a:gd name="T10" fmla="*/ 33 w 74"/>
                <a:gd name="T11" fmla="*/ 29 h 79"/>
                <a:gd name="T12" fmla="*/ 64 w 74"/>
                <a:gd name="T13" fmla="*/ 29 h 79"/>
                <a:gd name="T14" fmla="*/ 60 w 74"/>
                <a:gd name="T15" fmla="*/ 44 h 79"/>
                <a:gd name="T16" fmla="*/ 29 w 74"/>
                <a:gd name="T17" fmla="*/ 44 h 79"/>
                <a:gd name="T18" fmla="*/ 24 w 74"/>
                <a:gd name="T19" fmla="*/ 64 h 79"/>
                <a:gd name="T20" fmla="*/ 57 w 74"/>
                <a:gd name="T21" fmla="*/ 64 h 79"/>
                <a:gd name="T22" fmla="*/ 53 w 74"/>
                <a:gd name="T23" fmla="*/ 79 h 79"/>
                <a:gd name="T24" fmla="*/ 0 w 74"/>
                <a:gd name="T2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" h="79">
                  <a:moveTo>
                    <a:pt x="0" y="79"/>
                  </a:moveTo>
                  <a:lnTo>
                    <a:pt x="21" y="0"/>
                  </a:lnTo>
                  <a:lnTo>
                    <a:pt x="74" y="0"/>
                  </a:lnTo>
                  <a:lnTo>
                    <a:pt x="71" y="15"/>
                  </a:lnTo>
                  <a:lnTo>
                    <a:pt x="37" y="15"/>
                  </a:lnTo>
                  <a:lnTo>
                    <a:pt x="33" y="29"/>
                  </a:lnTo>
                  <a:lnTo>
                    <a:pt x="64" y="29"/>
                  </a:lnTo>
                  <a:lnTo>
                    <a:pt x="60" y="44"/>
                  </a:lnTo>
                  <a:lnTo>
                    <a:pt x="29" y="44"/>
                  </a:lnTo>
                  <a:lnTo>
                    <a:pt x="24" y="64"/>
                  </a:lnTo>
                  <a:lnTo>
                    <a:pt x="57" y="64"/>
                  </a:lnTo>
                  <a:lnTo>
                    <a:pt x="53" y="79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4403" y="1653"/>
              <a:ext cx="78" cy="82"/>
            </a:xfrm>
            <a:custGeom>
              <a:avLst/>
              <a:gdLst>
                <a:gd name="T0" fmla="*/ 24 w 165"/>
                <a:gd name="T1" fmla="*/ 168 h 172"/>
                <a:gd name="T2" fmla="*/ 0 w 165"/>
                <a:gd name="T3" fmla="*/ 159 h 172"/>
                <a:gd name="T4" fmla="*/ 10 w 165"/>
                <a:gd name="T5" fmla="*/ 120 h 172"/>
                <a:gd name="T6" fmla="*/ 14 w 165"/>
                <a:gd name="T7" fmla="*/ 120 h 172"/>
                <a:gd name="T8" fmla="*/ 37 w 165"/>
                <a:gd name="T9" fmla="*/ 136 h 172"/>
                <a:gd name="T10" fmla="*/ 65 w 165"/>
                <a:gd name="T11" fmla="*/ 142 h 172"/>
                <a:gd name="T12" fmla="*/ 74 w 165"/>
                <a:gd name="T13" fmla="*/ 141 h 172"/>
                <a:gd name="T14" fmla="*/ 84 w 165"/>
                <a:gd name="T15" fmla="*/ 139 h 172"/>
                <a:gd name="T16" fmla="*/ 93 w 165"/>
                <a:gd name="T17" fmla="*/ 133 h 172"/>
                <a:gd name="T18" fmla="*/ 99 w 165"/>
                <a:gd name="T19" fmla="*/ 124 h 172"/>
                <a:gd name="T20" fmla="*/ 96 w 165"/>
                <a:gd name="T21" fmla="*/ 114 h 172"/>
                <a:gd name="T22" fmla="*/ 86 w 165"/>
                <a:gd name="T23" fmla="*/ 109 h 172"/>
                <a:gd name="T24" fmla="*/ 69 w 165"/>
                <a:gd name="T25" fmla="*/ 104 h 172"/>
                <a:gd name="T26" fmla="*/ 53 w 165"/>
                <a:gd name="T27" fmla="*/ 99 h 172"/>
                <a:gd name="T28" fmla="*/ 30 w 165"/>
                <a:gd name="T29" fmla="*/ 81 h 172"/>
                <a:gd name="T30" fmla="*/ 29 w 165"/>
                <a:gd name="T31" fmla="*/ 52 h 172"/>
                <a:gd name="T32" fmla="*/ 59 w 165"/>
                <a:gd name="T33" fmla="*/ 15 h 172"/>
                <a:gd name="T34" fmla="*/ 112 w 165"/>
                <a:gd name="T35" fmla="*/ 0 h 172"/>
                <a:gd name="T36" fmla="*/ 141 w 165"/>
                <a:gd name="T37" fmla="*/ 3 h 172"/>
                <a:gd name="T38" fmla="*/ 165 w 165"/>
                <a:gd name="T39" fmla="*/ 12 h 172"/>
                <a:gd name="T40" fmla="*/ 155 w 165"/>
                <a:gd name="T41" fmla="*/ 49 h 172"/>
                <a:gd name="T42" fmla="*/ 151 w 165"/>
                <a:gd name="T43" fmla="*/ 49 h 172"/>
                <a:gd name="T44" fmla="*/ 132 w 165"/>
                <a:gd name="T45" fmla="*/ 36 h 172"/>
                <a:gd name="T46" fmla="*/ 106 w 165"/>
                <a:gd name="T47" fmla="*/ 31 h 172"/>
                <a:gd name="T48" fmla="*/ 96 w 165"/>
                <a:gd name="T49" fmla="*/ 31 h 172"/>
                <a:gd name="T50" fmla="*/ 86 w 165"/>
                <a:gd name="T51" fmla="*/ 34 h 172"/>
                <a:gd name="T52" fmla="*/ 78 w 165"/>
                <a:gd name="T53" fmla="*/ 40 h 172"/>
                <a:gd name="T54" fmla="*/ 73 w 165"/>
                <a:gd name="T55" fmla="*/ 47 h 172"/>
                <a:gd name="T56" fmla="*/ 75 w 165"/>
                <a:gd name="T57" fmla="*/ 58 h 172"/>
                <a:gd name="T58" fmla="*/ 91 w 165"/>
                <a:gd name="T59" fmla="*/ 64 h 172"/>
                <a:gd name="T60" fmla="*/ 106 w 165"/>
                <a:gd name="T61" fmla="*/ 68 h 172"/>
                <a:gd name="T62" fmla="*/ 121 w 165"/>
                <a:gd name="T63" fmla="*/ 73 h 172"/>
                <a:gd name="T64" fmla="*/ 142 w 165"/>
                <a:gd name="T65" fmla="*/ 90 h 172"/>
                <a:gd name="T66" fmla="*/ 143 w 165"/>
                <a:gd name="T67" fmla="*/ 117 h 172"/>
                <a:gd name="T68" fmla="*/ 113 w 165"/>
                <a:gd name="T69" fmla="*/ 157 h 172"/>
                <a:gd name="T70" fmla="*/ 56 w 165"/>
                <a:gd name="T71" fmla="*/ 172 h 172"/>
                <a:gd name="T72" fmla="*/ 24 w 165"/>
                <a:gd name="T73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72">
                  <a:moveTo>
                    <a:pt x="24" y="168"/>
                  </a:moveTo>
                  <a:cubicBezTo>
                    <a:pt x="15" y="166"/>
                    <a:pt x="7" y="163"/>
                    <a:pt x="0" y="159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20" y="127"/>
                    <a:pt x="28" y="132"/>
                    <a:pt x="37" y="136"/>
                  </a:cubicBezTo>
                  <a:cubicBezTo>
                    <a:pt x="46" y="140"/>
                    <a:pt x="55" y="142"/>
                    <a:pt x="65" y="142"/>
                  </a:cubicBezTo>
                  <a:cubicBezTo>
                    <a:pt x="67" y="142"/>
                    <a:pt x="70" y="142"/>
                    <a:pt x="74" y="141"/>
                  </a:cubicBezTo>
                  <a:cubicBezTo>
                    <a:pt x="78" y="141"/>
                    <a:pt x="82" y="140"/>
                    <a:pt x="84" y="139"/>
                  </a:cubicBezTo>
                  <a:cubicBezTo>
                    <a:pt x="88" y="137"/>
                    <a:pt x="91" y="136"/>
                    <a:pt x="93" y="133"/>
                  </a:cubicBezTo>
                  <a:cubicBezTo>
                    <a:pt x="96" y="131"/>
                    <a:pt x="98" y="128"/>
                    <a:pt x="99" y="124"/>
                  </a:cubicBezTo>
                  <a:cubicBezTo>
                    <a:pt x="100" y="120"/>
                    <a:pt x="99" y="117"/>
                    <a:pt x="96" y="114"/>
                  </a:cubicBezTo>
                  <a:cubicBezTo>
                    <a:pt x="94" y="112"/>
                    <a:pt x="90" y="110"/>
                    <a:pt x="86" y="109"/>
                  </a:cubicBezTo>
                  <a:cubicBezTo>
                    <a:pt x="81" y="107"/>
                    <a:pt x="75" y="106"/>
                    <a:pt x="69" y="104"/>
                  </a:cubicBezTo>
                  <a:cubicBezTo>
                    <a:pt x="63" y="103"/>
                    <a:pt x="58" y="101"/>
                    <a:pt x="53" y="99"/>
                  </a:cubicBezTo>
                  <a:cubicBezTo>
                    <a:pt x="41" y="95"/>
                    <a:pt x="33" y="89"/>
                    <a:pt x="30" y="81"/>
                  </a:cubicBezTo>
                  <a:cubicBezTo>
                    <a:pt x="26" y="74"/>
                    <a:pt x="26" y="64"/>
                    <a:pt x="29" y="52"/>
                  </a:cubicBezTo>
                  <a:cubicBezTo>
                    <a:pt x="33" y="37"/>
                    <a:pt x="43" y="24"/>
                    <a:pt x="59" y="15"/>
                  </a:cubicBezTo>
                  <a:cubicBezTo>
                    <a:pt x="75" y="5"/>
                    <a:pt x="92" y="0"/>
                    <a:pt x="112" y="0"/>
                  </a:cubicBezTo>
                  <a:cubicBezTo>
                    <a:pt x="122" y="0"/>
                    <a:pt x="132" y="1"/>
                    <a:pt x="141" y="3"/>
                  </a:cubicBezTo>
                  <a:cubicBezTo>
                    <a:pt x="150" y="5"/>
                    <a:pt x="158" y="8"/>
                    <a:pt x="165" y="12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4"/>
                    <a:pt x="140" y="40"/>
                    <a:pt x="132" y="36"/>
                  </a:cubicBezTo>
                  <a:cubicBezTo>
                    <a:pt x="124" y="32"/>
                    <a:pt x="116" y="31"/>
                    <a:pt x="106" y="31"/>
                  </a:cubicBezTo>
                  <a:cubicBezTo>
                    <a:pt x="103" y="31"/>
                    <a:pt x="99" y="31"/>
                    <a:pt x="96" y="31"/>
                  </a:cubicBezTo>
                  <a:cubicBezTo>
                    <a:pt x="93" y="32"/>
                    <a:pt x="90" y="33"/>
                    <a:pt x="86" y="34"/>
                  </a:cubicBezTo>
                  <a:cubicBezTo>
                    <a:pt x="83" y="36"/>
                    <a:pt x="81" y="37"/>
                    <a:pt x="78" y="40"/>
                  </a:cubicBezTo>
                  <a:cubicBezTo>
                    <a:pt x="76" y="42"/>
                    <a:pt x="74" y="45"/>
                    <a:pt x="73" y="47"/>
                  </a:cubicBezTo>
                  <a:cubicBezTo>
                    <a:pt x="72" y="52"/>
                    <a:pt x="73" y="55"/>
                    <a:pt x="75" y="58"/>
                  </a:cubicBezTo>
                  <a:cubicBezTo>
                    <a:pt x="77" y="60"/>
                    <a:pt x="83" y="62"/>
                    <a:pt x="91" y="64"/>
                  </a:cubicBezTo>
                  <a:cubicBezTo>
                    <a:pt x="96" y="66"/>
                    <a:pt x="101" y="67"/>
                    <a:pt x="106" y="68"/>
                  </a:cubicBezTo>
                  <a:cubicBezTo>
                    <a:pt x="111" y="69"/>
                    <a:pt x="116" y="71"/>
                    <a:pt x="121" y="73"/>
                  </a:cubicBezTo>
                  <a:cubicBezTo>
                    <a:pt x="131" y="77"/>
                    <a:pt x="138" y="83"/>
                    <a:pt x="142" y="90"/>
                  </a:cubicBezTo>
                  <a:cubicBezTo>
                    <a:pt x="146" y="97"/>
                    <a:pt x="146" y="106"/>
                    <a:pt x="143" y="117"/>
                  </a:cubicBezTo>
                  <a:cubicBezTo>
                    <a:pt x="139" y="134"/>
                    <a:pt x="129" y="147"/>
                    <a:pt x="113" y="157"/>
                  </a:cubicBezTo>
                  <a:cubicBezTo>
                    <a:pt x="97" y="167"/>
                    <a:pt x="78" y="172"/>
                    <a:pt x="56" y="172"/>
                  </a:cubicBezTo>
                  <a:cubicBezTo>
                    <a:pt x="44" y="172"/>
                    <a:pt x="33" y="171"/>
                    <a:pt x="24" y="168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471" y="1653"/>
              <a:ext cx="79" cy="82"/>
            </a:xfrm>
            <a:custGeom>
              <a:avLst/>
              <a:gdLst>
                <a:gd name="T0" fmla="*/ 24 w 165"/>
                <a:gd name="T1" fmla="*/ 168 h 172"/>
                <a:gd name="T2" fmla="*/ 0 w 165"/>
                <a:gd name="T3" fmla="*/ 159 h 172"/>
                <a:gd name="T4" fmla="*/ 11 w 165"/>
                <a:gd name="T5" fmla="*/ 120 h 172"/>
                <a:gd name="T6" fmla="*/ 14 w 165"/>
                <a:gd name="T7" fmla="*/ 120 h 172"/>
                <a:gd name="T8" fmla="*/ 38 w 165"/>
                <a:gd name="T9" fmla="*/ 136 h 172"/>
                <a:gd name="T10" fmla="*/ 65 w 165"/>
                <a:gd name="T11" fmla="*/ 142 h 172"/>
                <a:gd name="T12" fmla="*/ 75 w 165"/>
                <a:gd name="T13" fmla="*/ 141 h 172"/>
                <a:gd name="T14" fmla="*/ 85 w 165"/>
                <a:gd name="T15" fmla="*/ 139 h 172"/>
                <a:gd name="T16" fmla="*/ 94 w 165"/>
                <a:gd name="T17" fmla="*/ 133 h 172"/>
                <a:gd name="T18" fmla="*/ 99 w 165"/>
                <a:gd name="T19" fmla="*/ 124 h 172"/>
                <a:gd name="T20" fmla="*/ 97 w 165"/>
                <a:gd name="T21" fmla="*/ 114 h 172"/>
                <a:gd name="T22" fmla="*/ 87 w 165"/>
                <a:gd name="T23" fmla="*/ 109 h 172"/>
                <a:gd name="T24" fmla="*/ 70 w 165"/>
                <a:gd name="T25" fmla="*/ 104 h 172"/>
                <a:gd name="T26" fmla="*/ 53 w 165"/>
                <a:gd name="T27" fmla="*/ 99 h 172"/>
                <a:gd name="T28" fmla="*/ 30 w 165"/>
                <a:gd name="T29" fmla="*/ 81 h 172"/>
                <a:gd name="T30" fmla="*/ 30 w 165"/>
                <a:gd name="T31" fmla="*/ 52 h 172"/>
                <a:gd name="T32" fmla="*/ 59 w 165"/>
                <a:gd name="T33" fmla="*/ 15 h 172"/>
                <a:gd name="T34" fmla="*/ 113 w 165"/>
                <a:gd name="T35" fmla="*/ 0 h 172"/>
                <a:gd name="T36" fmla="*/ 141 w 165"/>
                <a:gd name="T37" fmla="*/ 3 h 172"/>
                <a:gd name="T38" fmla="*/ 165 w 165"/>
                <a:gd name="T39" fmla="*/ 12 h 172"/>
                <a:gd name="T40" fmla="*/ 155 w 165"/>
                <a:gd name="T41" fmla="*/ 49 h 172"/>
                <a:gd name="T42" fmla="*/ 151 w 165"/>
                <a:gd name="T43" fmla="*/ 49 h 172"/>
                <a:gd name="T44" fmla="*/ 132 w 165"/>
                <a:gd name="T45" fmla="*/ 36 h 172"/>
                <a:gd name="T46" fmla="*/ 107 w 165"/>
                <a:gd name="T47" fmla="*/ 31 h 172"/>
                <a:gd name="T48" fmla="*/ 97 w 165"/>
                <a:gd name="T49" fmla="*/ 31 h 172"/>
                <a:gd name="T50" fmla="*/ 87 w 165"/>
                <a:gd name="T51" fmla="*/ 34 h 172"/>
                <a:gd name="T52" fmla="*/ 78 w 165"/>
                <a:gd name="T53" fmla="*/ 40 h 172"/>
                <a:gd name="T54" fmla="*/ 74 w 165"/>
                <a:gd name="T55" fmla="*/ 47 h 172"/>
                <a:gd name="T56" fmla="*/ 75 w 165"/>
                <a:gd name="T57" fmla="*/ 58 h 172"/>
                <a:gd name="T58" fmla="*/ 91 w 165"/>
                <a:gd name="T59" fmla="*/ 64 h 172"/>
                <a:gd name="T60" fmla="*/ 106 w 165"/>
                <a:gd name="T61" fmla="*/ 68 h 172"/>
                <a:gd name="T62" fmla="*/ 121 w 165"/>
                <a:gd name="T63" fmla="*/ 73 h 172"/>
                <a:gd name="T64" fmla="*/ 142 w 165"/>
                <a:gd name="T65" fmla="*/ 90 h 172"/>
                <a:gd name="T66" fmla="*/ 143 w 165"/>
                <a:gd name="T67" fmla="*/ 117 h 172"/>
                <a:gd name="T68" fmla="*/ 113 w 165"/>
                <a:gd name="T69" fmla="*/ 157 h 172"/>
                <a:gd name="T70" fmla="*/ 57 w 165"/>
                <a:gd name="T71" fmla="*/ 172 h 172"/>
                <a:gd name="T72" fmla="*/ 24 w 165"/>
                <a:gd name="T73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72">
                  <a:moveTo>
                    <a:pt x="24" y="168"/>
                  </a:moveTo>
                  <a:cubicBezTo>
                    <a:pt x="15" y="166"/>
                    <a:pt x="7" y="163"/>
                    <a:pt x="0" y="159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21" y="127"/>
                    <a:pt x="29" y="132"/>
                    <a:pt x="38" y="136"/>
                  </a:cubicBezTo>
                  <a:cubicBezTo>
                    <a:pt x="47" y="140"/>
                    <a:pt x="56" y="142"/>
                    <a:pt x="65" y="142"/>
                  </a:cubicBezTo>
                  <a:cubicBezTo>
                    <a:pt x="68" y="142"/>
                    <a:pt x="71" y="142"/>
                    <a:pt x="75" y="141"/>
                  </a:cubicBezTo>
                  <a:cubicBezTo>
                    <a:pt x="79" y="141"/>
                    <a:pt x="82" y="140"/>
                    <a:pt x="85" y="139"/>
                  </a:cubicBezTo>
                  <a:cubicBezTo>
                    <a:pt x="88" y="137"/>
                    <a:pt x="91" y="136"/>
                    <a:pt x="94" y="133"/>
                  </a:cubicBezTo>
                  <a:cubicBezTo>
                    <a:pt x="96" y="131"/>
                    <a:pt x="98" y="128"/>
                    <a:pt x="99" y="124"/>
                  </a:cubicBezTo>
                  <a:cubicBezTo>
                    <a:pt x="100" y="120"/>
                    <a:pt x="99" y="117"/>
                    <a:pt x="97" y="114"/>
                  </a:cubicBezTo>
                  <a:cubicBezTo>
                    <a:pt x="94" y="112"/>
                    <a:pt x="91" y="110"/>
                    <a:pt x="87" y="109"/>
                  </a:cubicBezTo>
                  <a:cubicBezTo>
                    <a:pt x="81" y="107"/>
                    <a:pt x="76" y="106"/>
                    <a:pt x="70" y="104"/>
                  </a:cubicBezTo>
                  <a:cubicBezTo>
                    <a:pt x="64" y="103"/>
                    <a:pt x="58" y="101"/>
                    <a:pt x="53" y="99"/>
                  </a:cubicBezTo>
                  <a:cubicBezTo>
                    <a:pt x="41" y="95"/>
                    <a:pt x="34" y="89"/>
                    <a:pt x="30" y="81"/>
                  </a:cubicBezTo>
                  <a:cubicBezTo>
                    <a:pt x="27" y="74"/>
                    <a:pt x="27" y="64"/>
                    <a:pt x="30" y="52"/>
                  </a:cubicBezTo>
                  <a:cubicBezTo>
                    <a:pt x="34" y="37"/>
                    <a:pt x="44" y="24"/>
                    <a:pt x="59" y="15"/>
                  </a:cubicBezTo>
                  <a:cubicBezTo>
                    <a:pt x="75" y="5"/>
                    <a:pt x="93" y="0"/>
                    <a:pt x="113" y="0"/>
                  </a:cubicBezTo>
                  <a:cubicBezTo>
                    <a:pt x="122" y="0"/>
                    <a:pt x="132" y="1"/>
                    <a:pt x="141" y="3"/>
                  </a:cubicBezTo>
                  <a:cubicBezTo>
                    <a:pt x="150" y="5"/>
                    <a:pt x="158" y="8"/>
                    <a:pt x="165" y="12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7" y="44"/>
                    <a:pt x="140" y="40"/>
                    <a:pt x="132" y="36"/>
                  </a:cubicBezTo>
                  <a:cubicBezTo>
                    <a:pt x="125" y="32"/>
                    <a:pt x="116" y="31"/>
                    <a:pt x="107" y="31"/>
                  </a:cubicBezTo>
                  <a:cubicBezTo>
                    <a:pt x="103" y="31"/>
                    <a:pt x="100" y="31"/>
                    <a:pt x="97" y="31"/>
                  </a:cubicBezTo>
                  <a:cubicBezTo>
                    <a:pt x="94" y="32"/>
                    <a:pt x="90" y="33"/>
                    <a:pt x="87" y="34"/>
                  </a:cubicBezTo>
                  <a:cubicBezTo>
                    <a:pt x="84" y="36"/>
                    <a:pt x="81" y="37"/>
                    <a:pt x="78" y="40"/>
                  </a:cubicBezTo>
                  <a:cubicBezTo>
                    <a:pt x="76" y="42"/>
                    <a:pt x="74" y="45"/>
                    <a:pt x="74" y="47"/>
                  </a:cubicBezTo>
                  <a:cubicBezTo>
                    <a:pt x="72" y="52"/>
                    <a:pt x="73" y="55"/>
                    <a:pt x="75" y="58"/>
                  </a:cubicBezTo>
                  <a:cubicBezTo>
                    <a:pt x="78" y="60"/>
                    <a:pt x="83" y="62"/>
                    <a:pt x="91" y="64"/>
                  </a:cubicBezTo>
                  <a:cubicBezTo>
                    <a:pt x="96" y="66"/>
                    <a:pt x="101" y="67"/>
                    <a:pt x="106" y="68"/>
                  </a:cubicBezTo>
                  <a:cubicBezTo>
                    <a:pt x="111" y="69"/>
                    <a:pt x="116" y="71"/>
                    <a:pt x="121" y="73"/>
                  </a:cubicBezTo>
                  <a:cubicBezTo>
                    <a:pt x="132" y="77"/>
                    <a:pt x="139" y="83"/>
                    <a:pt x="142" y="90"/>
                  </a:cubicBezTo>
                  <a:cubicBezTo>
                    <a:pt x="146" y="97"/>
                    <a:pt x="147" y="106"/>
                    <a:pt x="143" y="117"/>
                  </a:cubicBezTo>
                  <a:cubicBezTo>
                    <a:pt x="139" y="134"/>
                    <a:pt x="129" y="147"/>
                    <a:pt x="113" y="157"/>
                  </a:cubicBezTo>
                  <a:cubicBezTo>
                    <a:pt x="98" y="167"/>
                    <a:pt x="79" y="172"/>
                    <a:pt x="57" y="172"/>
                  </a:cubicBezTo>
                  <a:cubicBezTo>
                    <a:pt x="44" y="172"/>
                    <a:pt x="33" y="171"/>
                    <a:pt x="24" y="168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562" y="1625"/>
              <a:ext cx="35" cy="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®</a:t>
              </a:r>
              <a:endPara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59663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 - WD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" y="274320"/>
            <a:ext cx="8435340" cy="365760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" y="1200150"/>
            <a:ext cx="8435340" cy="3429000"/>
          </a:xfrm>
        </p:spPr>
        <p:txBody>
          <a:bodyPr/>
          <a:lstStyle>
            <a:lvl1pPr marL="137156" indent="-137156">
              <a:lnSpc>
                <a:spcPct val="95000"/>
              </a:lnSpc>
              <a:spcBef>
                <a:spcPts val="900"/>
              </a:spcBef>
              <a:defRPr sz="1650">
                <a:solidFill>
                  <a:schemeClr val="tx1"/>
                </a:solidFill>
              </a:defRPr>
            </a:lvl1pPr>
            <a:lvl2pPr marL="342900" indent="-167879">
              <a:lnSpc>
                <a:spcPct val="95000"/>
              </a:lnSpc>
              <a:spcBef>
                <a:spcPts val="300"/>
              </a:spcBef>
              <a:defRPr sz="1350"/>
            </a:lvl2pPr>
            <a:lvl3pPr marL="472679" indent="-129779">
              <a:lnSpc>
                <a:spcPct val="95000"/>
              </a:lnSpc>
              <a:spcBef>
                <a:spcPts val="300"/>
              </a:spcBef>
              <a:tabLst/>
              <a:defRPr sz="1200"/>
            </a:lvl3pPr>
            <a:lvl4pPr marL="640556" indent="-122635">
              <a:lnSpc>
                <a:spcPct val="95000"/>
              </a:lnSpc>
              <a:spcBef>
                <a:spcPts val="300"/>
              </a:spcBef>
              <a:defRPr sz="1050"/>
            </a:lvl4pPr>
            <a:lvl5pPr marL="685783" indent="-137156">
              <a:lnSpc>
                <a:spcPct val="95000"/>
              </a:lnSpc>
              <a:spcBef>
                <a:spcPts val="300"/>
              </a:spcBef>
              <a:defRPr sz="11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3"/>
          </p:nvPr>
        </p:nvSpPr>
        <p:spPr>
          <a:xfrm>
            <a:off x="354330" y="666750"/>
            <a:ext cx="8435340" cy="272228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 i="1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863840" y="4920645"/>
            <a:ext cx="457200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25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53339E64-6615-42BA-AAC7-3E74AE2C6D3A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5360" y="4920645"/>
            <a:ext cx="182880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525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1551-C0A0-4E87-92CF-F361AB9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43250"/>
            <a:ext cx="8401050" cy="42825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12E5-B09E-4DD7-A194-E9095F7C4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6A6BEE-FF3B-47E3-B20E-4F97A56E66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0050" y="571500"/>
            <a:ext cx="8401170" cy="4286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Bef>
                <a:spcPts val="900"/>
              </a:spcBef>
              <a:buNone/>
              <a:defRPr sz="1650" b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00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2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3D14-DAD4-4A64-B58D-B11DBF28A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050" y="1000125"/>
            <a:ext cx="4114800" cy="3263504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C7E1-6242-448F-802A-62F8159BC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000125"/>
            <a:ext cx="4114800" cy="3263504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5E056E-4A29-4EC0-A52F-892D05FB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0050" y="571500"/>
            <a:ext cx="8401050" cy="428625"/>
          </a:xfrm>
        </p:spPr>
        <p:txBody>
          <a:bodyPr/>
          <a:lstStyle>
            <a:lvl1pPr marL="0" indent="0">
              <a:buNone/>
              <a:defRPr sz="1650" b="1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67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619587"/>
            <a:ext cx="7772400" cy="1021556"/>
          </a:xfrm>
        </p:spPr>
        <p:txBody>
          <a:bodyPr anchor="b" anchorCtr="0">
            <a:noAutofit/>
          </a:bodyPr>
          <a:lstStyle>
            <a:lvl1pPr algn="l">
              <a:defRPr sz="2800" b="0" cap="none">
                <a:solidFill>
                  <a:schemeClr val="tx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err="1"/>
              <a:t>28pt</a:t>
            </a:r>
            <a:r>
              <a:rPr lang="en-US"/>
              <a:t> Intel Clear Light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752675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200" b="1" baseline="0">
                <a:solidFill>
                  <a:schemeClr val="tx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12pt</a:t>
            </a:r>
            <a:r>
              <a:rPr lang="en-US"/>
              <a:t> Intel Clear Bolded Subhead</a:t>
            </a:r>
          </a:p>
        </p:txBody>
      </p:sp>
    </p:spTree>
    <p:extLst>
      <p:ext uri="{BB962C8B-B14F-4D97-AF65-F5344CB8AC3E}">
        <p14:creationId xmlns:p14="http://schemas.microsoft.com/office/powerpoint/2010/main" val="323945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0739" y="2221197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defRPr sz="2800" baseline="0">
                <a:solidFill>
                  <a:schemeClr val="tx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/>
              <a:t>28pt Presentation Title</a:t>
            </a:r>
            <a:br>
              <a:rPr lang="en-US"/>
            </a:br>
            <a:r>
              <a:rPr lang="en-US"/>
              <a:t>Title of Presentation Line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88723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200" b="1" baseline="0">
                <a:solidFill>
                  <a:schemeClr val="tx1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12pt Bolded Subhead, Date, Etc.</a:t>
            </a:r>
          </a:p>
        </p:txBody>
      </p:sp>
      <p:pic>
        <p:nvPicPr>
          <p:cNvPr id="8" name="Picture 5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" y="0"/>
            <a:ext cx="786384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0" y="45339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 userDrawn="1"/>
        </p:nvSpPr>
        <p:spPr>
          <a:xfrm>
            <a:off x="7141284" y="666750"/>
            <a:ext cx="1910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>
                <a:solidFill>
                  <a:prstClr val="black"/>
                </a:solidFill>
              </a:rPr>
              <a:t>Architected for Performance</a:t>
            </a:r>
          </a:p>
        </p:txBody>
      </p:sp>
      <p:grpSp>
        <p:nvGrpSpPr>
          <p:cNvPr id="24" name="Group 4"/>
          <p:cNvGrpSpPr>
            <a:grpSpLocks noChangeAspect="1"/>
          </p:cNvGrpSpPr>
          <p:nvPr userDrawn="1"/>
        </p:nvGrpSpPr>
        <p:grpSpPr bwMode="auto">
          <a:xfrm>
            <a:off x="7239000" y="220528"/>
            <a:ext cx="1702600" cy="468736"/>
            <a:chOff x="630" y="856"/>
            <a:chExt cx="4653" cy="1281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785" y="1463"/>
              <a:ext cx="4498" cy="672"/>
            </a:xfrm>
            <a:custGeom>
              <a:avLst/>
              <a:gdLst>
                <a:gd name="T0" fmla="*/ 1989 w 2263"/>
                <a:gd name="T1" fmla="*/ 260 h 338"/>
                <a:gd name="T2" fmla="*/ 2060 w 2263"/>
                <a:gd name="T3" fmla="*/ 147 h 338"/>
                <a:gd name="T4" fmla="*/ 1863 w 2263"/>
                <a:gd name="T5" fmla="*/ 47 h 338"/>
                <a:gd name="T6" fmla="*/ 1027 w 2263"/>
                <a:gd name="T7" fmla="*/ 82 h 338"/>
                <a:gd name="T8" fmla="*/ 0 w 2263"/>
                <a:gd name="T9" fmla="*/ 241 h 338"/>
                <a:gd name="T10" fmla="*/ 1471 w 2263"/>
                <a:gd name="T11" fmla="*/ 11 h 338"/>
                <a:gd name="T12" fmla="*/ 2174 w 2263"/>
                <a:gd name="T13" fmla="*/ 85 h 338"/>
                <a:gd name="T14" fmla="*/ 2251 w 2263"/>
                <a:gd name="T15" fmla="*/ 170 h 338"/>
                <a:gd name="T16" fmla="*/ 2132 w 2263"/>
                <a:gd name="T17" fmla="*/ 338 h 338"/>
                <a:gd name="T18" fmla="*/ 1882 w 2263"/>
                <a:gd name="T19" fmla="*/ 338 h 338"/>
                <a:gd name="T20" fmla="*/ 1989 w 2263"/>
                <a:gd name="T21" fmla="*/ 26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3" h="338">
                  <a:moveTo>
                    <a:pt x="1989" y="260"/>
                  </a:moveTo>
                  <a:cubicBezTo>
                    <a:pt x="2020" y="235"/>
                    <a:pt x="2067" y="203"/>
                    <a:pt x="2060" y="147"/>
                  </a:cubicBezTo>
                  <a:cubicBezTo>
                    <a:pt x="2053" y="84"/>
                    <a:pt x="1940" y="57"/>
                    <a:pt x="1863" y="47"/>
                  </a:cubicBezTo>
                  <a:cubicBezTo>
                    <a:pt x="1589" y="10"/>
                    <a:pt x="1267" y="52"/>
                    <a:pt x="1027" y="82"/>
                  </a:cubicBezTo>
                  <a:cubicBezTo>
                    <a:pt x="671" y="128"/>
                    <a:pt x="324" y="169"/>
                    <a:pt x="0" y="241"/>
                  </a:cubicBezTo>
                  <a:cubicBezTo>
                    <a:pt x="425" y="129"/>
                    <a:pt x="951" y="36"/>
                    <a:pt x="1471" y="11"/>
                  </a:cubicBezTo>
                  <a:cubicBezTo>
                    <a:pt x="1705" y="0"/>
                    <a:pt x="2018" y="4"/>
                    <a:pt x="2174" y="85"/>
                  </a:cubicBezTo>
                  <a:cubicBezTo>
                    <a:pt x="2205" y="102"/>
                    <a:pt x="2247" y="138"/>
                    <a:pt x="2251" y="170"/>
                  </a:cubicBezTo>
                  <a:cubicBezTo>
                    <a:pt x="2263" y="253"/>
                    <a:pt x="2173" y="301"/>
                    <a:pt x="2132" y="338"/>
                  </a:cubicBezTo>
                  <a:cubicBezTo>
                    <a:pt x="1882" y="338"/>
                    <a:pt x="1882" y="338"/>
                    <a:pt x="1882" y="338"/>
                  </a:cubicBezTo>
                  <a:cubicBezTo>
                    <a:pt x="1915" y="312"/>
                    <a:pt x="1952" y="291"/>
                    <a:pt x="1989" y="26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630" y="856"/>
              <a:ext cx="998" cy="895"/>
            </a:xfrm>
            <a:custGeom>
              <a:avLst/>
              <a:gdLst>
                <a:gd name="T0" fmla="*/ 0 w 502"/>
                <a:gd name="T1" fmla="*/ 450 h 450"/>
                <a:gd name="T2" fmla="*/ 118 w 502"/>
                <a:gd name="T3" fmla="*/ 12 h 450"/>
                <a:gd name="T4" fmla="*/ 254 w 502"/>
                <a:gd name="T5" fmla="*/ 12 h 450"/>
                <a:gd name="T6" fmla="*/ 241 w 502"/>
                <a:gd name="T7" fmla="*/ 60 h 450"/>
                <a:gd name="T8" fmla="*/ 319 w 502"/>
                <a:gd name="T9" fmla="*/ 16 h 450"/>
                <a:gd name="T10" fmla="*/ 394 w 502"/>
                <a:gd name="T11" fmla="*/ 0 h 450"/>
                <a:gd name="T12" fmla="*/ 485 w 502"/>
                <a:gd name="T13" fmla="*/ 42 h 450"/>
                <a:gd name="T14" fmla="*/ 488 w 502"/>
                <a:gd name="T15" fmla="*/ 165 h 450"/>
                <a:gd name="T16" fmla="*/ 411 w 502"/>
                <a:gd name="T17" fmla="*/ 450 h 450"/>
                <a:gd name="T18" fmla="*/ 274 w 502"/>
                <a:gd name="T19" fmla="*/ 450 h 450"/>
                <a:gd name="T20" fmla="*/ 332 w 502"/>
                <a:gd name="T21" fmla="*/ 233 h 450"/>
                <a:gd name="T22" fmla="*/ 344 w 502"/>
                <a:gd name="T23" fmla="*/ 180 h 450"/>
                <a:gd name="T24" fmla="*/ 346 w 502"/>
                <a:gd name="T25" fmla="*/ 141 h 450"/>
                <a:gd name="T26" fmla="*/ 332 w 502"/>
                <a:gd name="T27" fmla="*/ 120 h 450"/>
                <a:gd name="T28" fmla="*/ 298 w 502"/>
                <a:gd name="T29" fmla="*/ 113 h 450"/>
                <a:gd name="T30" fmla="*/ 262 w 502"/>
                <a:gd name="T31" fmla="*/ 120 h 450"/>
                <a:gd name="T32" fmla="*/ 220 w 502"/>
                <a:gd name="T33" fmla="*/ 139 h 450"/>
                <a:gd name="T34" fmla="*/ 137 w 502"/>
                <a:gd name="T35" fmla="*/ 450 h 450"/>
                <a:gd name="T36" fmla="*/ 0 w 502"/>
                <a:gd name="T3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2" h="450">
                  <a:moveTo>
                    <a:pt x="0" y="450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69" y="41"/>
                    <a:pt x="295" y="26"/>
                    <a:pt x="319" y="16"/>
                  </a:cubicBezTo>
                  <a:cubicBezTo>
                    <a:pt x="343" y="5"/>
                    <a:pt x="368" y="0"/>
                    <a:pt x="394" y="0"/>
                  </a:cubicBezTo>
                  <a:cubicBezTo>
                    <a:pt x="438" y="0"/>
                    <a:pt x="469" y="14"/>
                    <a:pt x="485" y="42"/>
                  </a:cubicBezTo>
                  <a:cubicBezTo>
                    <a:pt x="501" y="70"/>
                    <a:pt x="502" y="111"/>
                    <a:pt x="488" y="165"/>
                  </a:cubicBezTo>
                  <a:cubicBezTo>
                    <a:pt x="411" y="450"/>
                    <a:pt x="411" y="450"/>
                    <a:pt x="411" y="450"/>
                  </a:cubicBezTo>
                  <a:cubicBezTo>
                    <a:pt x="274" y="450"/>
                    <a:pt x="274" y="450"/>
                    <a:pt x="274" y="450"/>
                  </a:cubicBezTo>
                  <a:cubicBezTo>
                    <a:pt x="332" y="233"/>
                    <a:pt x="332" y="233"/>
                    <a:pt x="332" y="233"/>
                  </a:cubicBezTo>
                  <a:cubicBezTo>
                    <a:pt x="337" y="215"/>
                    <a:pt x="341" y="197"/>
                    <a:pt x="344" y="180"/>
                  </a:cubicBezTo>
                  <a:cubicBezTo>
                    <a:pt x="347" y="162"/>
                    <a:pt x="348" y="149"/>
                    <a:pt x="346" y="141"/>
                  </a:cubicBezTo>
                  <a:cubicBezTo>
                    <a:pt x="344" y="131"/>
                    <a:pt x="339" y="124"/>
                    <a:pt x="332" y="120"/>
                  </a:cubicBezTo>
                  <a:cubicBezTo>
                    <a:pt x="324" y="115"/>
                    <a:pt x="313" y="113"/>
                    <a:pt x="298" y="113"/>
                  </a:cubicBezTo>
                  <a:cubicBezTo>
                    <a:pt x="287" y="113"/>
                    <a:pt x="275" y="115"/>
                    <a:pt x="262" y="120"/>
                  </a:cubicBezTo>
                  <a:cubicBezTo>
                    <a:pt x="250" y="124"/>
                    <a:pt x="236" y="130"/>
                    <a:pt x="220" y="139"/>
                  </a:cubicBezTo>
                  <a:cubicBezTo>
                    <a:pt x="137" y="450"/>
                    <a:pt x="137" y="450"/>
                    <a:pt x="137" y="450"/>
                  </a:cubicBezTo>
                  <a:lnTo>
                    <a:pt x="0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777" y="880"/>
              <a:ext cx="920" cy="871"/>
            </a:xfrm>
            <a:custGeom>
              <a:avLst/>
              <a:gdLst>
                <a:gd name="T0" fmla="*/ 77 w 920"/>
                <a:gd name="T1" fmla="*/ 871 h 871"/>
                <a:gd name="T2" fmla="*/ 0 w 920"/>
                <a:gd name="T3" fmla="*/ 0 h 871"/>
                <a:gd name="T4" fmla="*/ 286 w 920"/>
                <a:gd name="T5" fmla="*/ 0 h 871"/>
                <a:gd name="T6" fmla="*/ 310 w 920"/>
                <a:gd name="T7" fmla="*/ 575 h 871"/>
                <a:gd name="T8" fmla="*/ 642 w 920"/>
                <a:gd name="T9" fmla="*/ 0 h 871"/>
                <a:gd name="T10" fmla="*/ 920 w 920"/>
                <a:gd name="T11" fmla="*/ 0 h 871"/>
                <a:gd name="T12" fmla="*/ 374 w 920"/>
                <a:gd name="T13" fmla="*/ 871 h 871"/>
                <a:gd name="T14" fmla="*/ 77 w 920"/>
                <a:gd name="T15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0" h="871">
                  <a:moveTo>
                    <a:pt x="77" y="871"/>
                  </a:moveTo>
                  <a:lnTo>
                    <a:pt x="0" y="0"/>
                  </a:lnTo>
                  <a:lnTo>
                    <a:pt x="286" y="0"/>
                  </a:lnTo>
                  <a:lnTo>
                    <a:pt x="310" y="575"/>
                  </a:lnTo>
                  <a:lnTo>
                    <a:pt x="642" y="0"/>
                  </a:lnTo>
                  <a:lnTo>
                    <a:pt x="920" y="0"/>
                  </a:lnTo>
                  <a:lnTo>
                    <a:pt x="374" y="871"/>
                  </a:lnTo>
                  <a:lnTo>
                    <a:pt x="77" y="8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2568" y="856"/>
              <a:ext cx="1491" cy="895"/>
            </a:xfrm>
            <a:custGeom>
              <a:avLst/>
              <a:gdLst>
                <a:gd name="T0" fmla="*/ 0 w 750"/>
                <a:gd name="T1" fmla="*/ 450 h 450"/>
                <a:gd name="T2" fmla="*/ 118 w 750"/>
                <a:gd name="T3" fmla="*/ 12 h 450"/>
                <a:gd name="T4" fmla="*/ 254 w 750"/>
                <a:gd name="T5" fmla="*/ 12 h 450"/>
                <a:gd name="T6" fmla="*/ 241 w 750"/>
                <a:gd name="T7" fmla="*/ 60 h 450"/>
                <a:gd name="T8" fmla="*/ 317 w 750"/>
                <a:gd name="T9" fmla="*/ 16 h 450"/>
                <a:gd name="T10" fmla="*/ 388 w 750"/>
                <a:gd name="T11" fmla="*/ 0 h 450"/>
                <a:gd name="T12" fmla="*/ 453 w 750"/>
                <a:gd name="T13" fmla="*/ 19 h 450"/>
                <a:gd name="T14" fmla="*/ 485 w 750"/>
                <a:gd name="T15" fmla="*/ 76 h 450"/>
                <a:gd name="T16" fmla="*/ 574 w 750"/>
                <a:gd name="T17" fmla="*/ 19 h 450"/>
                <a:gd name="T18" fmla="*/ 650 w 750"/>
                <a:gd name="T19" fmla="*/ 0 h 450"/>
                <a:gd name="T20" fmla="*/ 702 w 750"/>
                <a:gd name="T21" fmla="*/ 9 h 450"/>
                <a:gd name="T22" fmla="*/ 735 w 750"/>
                <a:gd name="T23" fmla="*/ 39 h 450"/>
                <a:gd name="T24" fmla="*/ 750 w 750"/>
                <a:gd name="T25" fmla="*/ 89 h 450"/>
                <a:gd name="T26" fmla="*/ 738 w 750"/>
                <a:gd name="T27" fmla="*/ 165 h 450"/>
                <a:gd name="T28" fmla="*/ 662 w 750"/>
                <a:gd name="T29" fmla="*/ 450 h 450"/>
                <a:gd name="T30" fmla="*/ 524 w 750"/>
                <a:gd name="T31" fmla="*/ 450 h 450"/>
                <a:gd name="T32" fmla="*/ 583 w 750"/>
                <a:gd name="T33" fmla="*/ 231 h 450"/>
                <a:gd name="T34" fmla="*/ 597 w 750"/>
                <a:gd name="T35" fmla="*/ 177 h 450"/>
                <a:gd name="T36" fmla="*/ 599 w 750"/>
                <a:gd name="T37" fmla="*/ 140 h 450"/>
                <a:gd name="T38" fmla="*/ 587 w 750"/>
                <a:gd name="T39" fmla="*/ 120 h 450"/>
                <a:gd name="T40" fmla="*/ 554 w 750"/>
                <a:gd name="T41" fmla="*/ 113 h 450"/>
                <a:gd name="T42" fmla="*/ 521 w 750"/>
                <a:gd name="T43" fmla="*/ 120 h 450"/>
                <a:gd name="T44" fmla="*/ 483 w 750"/>
                <a:gd name="T45" fmla="*/ 139 h 450"/>
                <a:gd name="T46" fmla="*/ 399 w 750"/>
                <a:gd name="T47" fmla="*/ 450 h 450"/>
                <a:gd name="T48" fmla="*/ 262 w 750"/>
                <a:gd name="T49" fmla="*/ 450 h 450"/>
                <a:gd name="T50" fmla="*/ 321 w 750"/>
                <a:gd name="T51" fmla="*/ 231 h 450"/>
                <a:gd name="T52" fmla="*/ 334 w 750"/>
                <a:gd name="T53" fmla="*/ 177 h 450"/>
                <a:gd name="T54" fmla="*/ 336 w 750"/>
                <a:gd name="T55" fmla="*/ 140 h 450"/>
                <a:gd name="T56" fmla="*/ 324 w 750"/>
                <a:gd name="T57" fmla="*/ 120 h 450"/>
                <a:gd name="T58" fmla="*/ 291 w 750"/>
                <a:gd name="T59" fmla="*/ 113 h 450"/>
                <a:gd name="T60" fmla="*/ 256 w 750"/>
                <a:gd name="T61" fmla="*/ 121 h 450"/>
                <a:gd name="T62" fmla="*/ 220 w 750"/>
                <a:gd name="T63" fmla="*/ 139 h 450"/>
                <a:gd name="T64" fmla="*/ 137 w 750"/>
                <a:gd name="T65" fmla="*/ 450 h 450"/>
                <a:gd name="T66" fmla="*/ 0 w 750"/>
                <a:gd name="T6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0" h="450">
                  <a:moveTo>
                    <a:pt x="0" y="450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69" y="41"/>
                    <a:pt x="294" y="26"/>
                    <a:pt x="317" y="16"/>
                  </a:cubicBezTo>
                  <a:cubicBezTo>
                    <a:pt x="339" y="5"/>
                    <a:pt x="363" y="0"/>
                    <a:pt x="388" y="0"/>
                  </a:cubicBezTo>
                  <a:cubicBezTo>
                    <a:pt x="415" y="0"/>
                    <a:pt x="436" y="6"/>
                    <a:pt x="453" y="19"/>
                  </a:cubicBezTo>
                  <a:cubicBezTo>
                    <a:pt x="470" y="31"/>
                    <a:pt x="481" y="50"/>
                    <a:pt x="485" y="76"/>
                  </a:cubicBezTo>
                  <a:cubicBezTo>
                    <a:pt x="517" y="51"/>
                    <a:pt x="547" y="32"/>
                    <a:pt x="574" y="19"/>
                  </a:cubicBezTo>
                  <a:cubicBezTo>
                    <a:pt x="601" y="6"/>
                    <a:pt x="626" y="0"/>
                    <a:pt x="650" y="0"/>
                  </a:cubicBezTo>
                  <a:cubicBezTo>
                    <a:pt x="671" y="0"/>
                    <a:pt x="688" y="3"/>
                    <a:pt x="702" y="9"/>
                  </a:cubicBezTo>
                  <a:cubicBezTo>
                    <a:pt x="717" y="16"/>
                    <a:pt x="728" y="26"/>
                    <a:pt x="735" y="39"/>
                  </a:cubicBezTo>
                  <a:cubicBezTo>
                    <a:pt x="744" y="53"/>
                    <a:pt x="749" y="69"/>
                    <a:pt x="750" y="89"/>
                  </a:cubicBezTo>
                  <a:cubicBezTo>
                    <a:pt x="750" y="108"/>
                    <a:pt x="747" y="134"/>
                    <a:pt x="738" y="165"/>
                  </a:cubicBezTo>
                  <a:cubicBezTo>
                    <a:pt x="662" y="450"/>
                    <a:pt x="662" y="450"/>
                    <a:pt x="662" y="450"/>
                  </a:cubicBezTo>
                  <a:cubicBezTo>
                    <a:pt x="524" y="450"/>
                    <a:pt x="524" y="450"/>
                    <a:pt x="524" y="450"/>
                  </a:cubicBezTo>
                  <a:cubicBezTo>
                    <a:pt x="583" y="231"/>
                    <a:pt x="583" y="231"/>
                    <a:pt x="583" y="231"/>
                  </a:cubicBezTo>
                  <a:cubicBezTo>
                    <a:pt x="589" y="210"/>
                    <a:pt x="593" y="191"/>
                    <a:pt x="597" y="177"/>
                  </a:cubicBezTo>
                  <a:cubicBezTo>
                    <a:pt x="600" y="162"/>
                    <a:pt x="601" y="150"/>
                    <a:pt x="599" y="140"/>
                  </a:cubicBezTo>
                  <a:cubicBezTo>
                    <a:pt x="598" y="131"/>
                    <a:pt x="594" y="124"/>
                    <a:pt x="587" y="120"/>
                  </a:cubicBezTo>
                  <a:cubicBezTo>
                    <a:pt x="580" y="115"/>
                    <a:pt x="569" y="113"/>
                    <a:pt x="554" y="113"/>
                  </a:cubicBezTo>
                  <a:cubicBezTo>
                    <a:pt x="543" y="113"/>
                    <a:pt x="532" y="116"/>
                    <a:pt x="521" y="120"/>
                  </a:cubicBezTo>
                  <a:cubicBezTo>
                    <a:pt x="510" y="125"/>
                    <a:pt x="497" y="131"/>
                    <a:pt x="483" y="139"/>
                  </a:cubicBezTo>
                  <a:cubicBezTo>
                    <a:pt x="399" y="450"/>
                    <a:pt x="399" y="450"/>
                    <a:pt x="399" y="450"/>
                  </a:cubicBezTo>
                  <a:cubicBezTo>
                    <a:pt x="262" y="450"/>
                    <a:pt x="262" y="450"/>
                    <a:pt x="262" y="450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6" y="210"/>
                    <a:pt x="331" y="192"/>
                    <a:pt x="334" y="177"/>
                  </a:cubicBezTo>
                  <a:cubicBezTo>
                    <a:pt x="337" y="162"/>
                    <a:pt x="338" y="150"/>
                    <a:pt x="336" y="140"/>
                  </a:cubicBezTo>
                  <a:cubicBezTo>
                    <a:pt x="335" y="131"/>
                    <a:pt x="331" y="124"/>
                    <a:pt x="324" y="120"/>
                  </a:cubicBezTo>
                  <a:cubicBezTo>
                    <a:pt x="317" y="115"/>
                    <a:pt x="306" y="113"/>
                    <a:pt x="291" y="113"/>
                  </a:cubicBezTo>
                  <a:cubicBezTo>
                    <a:pt x="280" y="113"/>
                    <a:pt x="268" y="116"/>
                    <a:pt x="256" y="121"/>
                  </a:cubicBezTo>
                  <a:cubicBezTo>
                    <a:pt x="244" y="126"/>
                    <a:pt x="232" y="132"/>
                    <a:pt x="220" y="139"/>
                  </a:cubicBezTo>
                  <a:cubicBezTo>
                    <a:pt x="137" y="450"/>
                    <a:pt x="137" y="450"/>
                    <a:pt x="137" y="450"/>
                  </a:cubicBezTo>
                  <a:lnTo>
                    <a:pt x="0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2467" y="1801"/>
              <a:ext cx="312" cy="330"/>
            </a:xfrm>
            <a:custGeom>
              <a:avLst/>
              <a:gdLst>
                <a:gd name="T0" fmla="*/ 0 w 312"/>
                <a:gd name="T1" fmla="*/ 330 h 330"/>
                <a:gd name="T2" fmla="*/ 87 w 312"/>
                <a:gd name="T3" fmla="*/ 0 h 330"/>
                <a:gd name="T4" fmla="*/ 312 w 312"/>
                <a:gd name="T5" fmla="*/ 0 h 330"/>
                <a:gd name="T6" fmla="*/ 294 w 312"/>
                <a:gd name="T7" fmla="*/ 64 h 330"/>
                <a:gd name="T8" fmla="*/ 153 w 312"/>
                <a:gd name="T9" fmla="*/ 64 h 330"/>
                <a:gd name="T10" fmla="*/ 139 w 312"/>
                <a:gd name="T11" fmla="*/ 122 h 330"/>
                <a:gd name="T12" fmla="*/ 268 w 312"/>
                <a:gd name="T13" fmla="*/ 122 h 330"/>
                <a:gd name="T14" fmla="*/ 250 w 312"/>
                <a:gd name="T15" fmla="*/ 185 h 330"/>
                <a:gd name="T16" fmla="*/ 121 w 312"/>
                <a:gd name="T17" fmla="*/ 185 h 330"/>
                <a:gd name="T18" fmla="*/ 99 w 312"/>
                <a:gd name="T19" fmla="*/ 269 h 330"/>
                <a:gd name="T20" fmla="*/ 240 w 312"/>
                <a:gd name="T21" fmla="*/ 269 h 330"/>
                <a:gd name="T22" fmla="*/ 222 w 312"/>
                <a:gd name="T23" fmla="*/ 330 h 330"/>
                <a:gd name="T24" fmla="*/ 0 w 312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30">
                  <a:moveTo>
                    <a:pt x="0" y="330"/>
                  </a:moveTo>
                  <a:lnTo>
                    <a:pt x="87" y="0"/>
                  </a:lnTo>
                  <a:lnTo>
                    <a:pt x="312" y="0"/>
                  </a:lnTo>
                  <a:lnTo>
                    <a:pt x="294" y="64"/>
                  </a:lnTo>
                  <a:lnTo>
                    <a:pt x="153" y="64"/>
                  </a:lnTo>
                  <a:lnTo>
                    <a:pt x="139" y="122"/>
                  </a:lnTo>
                  <a:lnTo>
                    <a:pt x="268" y="122"/>
                  </a:lnTo>
                  <a:lnTo>
                    <a:pt x="250" y="185"/>
                  </a:lnTo>
                  <a:lnTo>
                    <a:pt x="121" y="185"/>
                  </a:lnTo>
                  <a:lnTo>
                    <a:pt x="99" y="269"/>
                  </a:lnTo>
                  <a:lnTo>
                    <a:pt x="240" y="269"/>
                  </a:lnTo>
                  <a:lnTo>
                    <a:pt x="222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2709" y="1801"/>
              <a:ext cx="400" cy="330"/>
            </a:xfrm>
            <a:custGeom>
              <a:avLst/>
              <a:gdLst>
                <a:gd name="T0" fmla="*/ 0 w 400"/>
                <a:gd name="T1" fmla="*/ 330 h 330"/>
                <a:gd name="T2" fmla="*/ 151 w 400"/>
                <a:gd name="T3" fmla="*/ 165 h 330"/>
                <a:gd name="T4" fmla="*/ 91 w 400"/>
                <a:gd name="T5" fmla="*/ 0 h 330"/>
                <a:gd name="T6" fmla="*/ 187 w 400"/>
                <a:gd name="T7" fmla="*/ 0 h 330"/>
                <a:gd name="T8" fmla="*/ 221 w 400"/>
                <a:gd name="T9" fmla="*/ 100 h 330"/>
                <a:gd name="T10" fmla="*/ 308 w 400"/>
                <a:gd name="T11" fmla="*/ 0 h 330"/>
                <a:gd name="T12" fmla="*/ 400 w 400"/>
                <a:gd name="T13" fmla="*/ 0 h 330"/>
                <a:gd name="T14" fmla="*/ 254 w 400"/>
                <a:gd name="T15" fmla="*/ 161 h 330"/>
                <a:gd name="T16" fmla="*/ 316 w 400"/>
                <a:gd name="T17" fmla="*/ 330 h 330"/>
                <a:gd name="T18" fmla="*/ 219 w 400"/>
                <a:gd name="T19" fmla="*/ 330 h 330"/>
                <a:gd name="T20" fmla="*/ 185 w 400"/>
                <a:gd name="T21" fmla="*/ 225 h 330"/>
                <a:gd name="T22" fmla="*/ 91 w 400"/>
                <a:gd name="T23" fmla="*/ 330 h 330"/>
                <a:gd name="T24" fmla="*/ 0 w 400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330">
                  <a:moveTo>
                    <a:pt x="0" y="330"/>
                  </a:moveTo>
                  <a:lnTo>
                    <a:pt x="151" y="165"/>
                  </a:lnTo>
                  <a:lnTo>
                    <a:pt x="91" y="0"/>
                  </a:lnTo>
                  <a:lnTo>
                    <a:pt x="187" y="0"/>
                  </a:lnTo>
                  <a:lnTo>
                    <a:pt x="221" y="100"/>
                  </a:lnTo>
                  <a:lnTo>
                    <a:pt x="308" y="0"/>
                  </a:lnTo>
                  <a:lnTo>
                    <a:pt x="400" y="0"/>
                  </a:lnTo>
                  <a:lnTo>
                    <a:pt x="254" y="161"/>
                  </a:lnTo>
                  <a:lnTo>
                    <a:pt x="316" y="330"/>
                  </a:lnTo>
                  <a:lnTo>
                    <a:pt x="219" y="330"/>
                  </a:lnTo>
                  <a:lnTo>
                    <a:pt x="185" y="225"/>
                  </a:lnTo>
                  <a:lnTo>
                    <a:pt x="91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3055" y="1801"/>
              <a:ext cx="320" cy="330"/>
            </a:xfrm>
            <a:custGeom>
              <a:avLst/>
              <a:gdLst>
                <a:gd name="T0" fmla="*/ 0 w 161"/>
                <a:gd name="T1" fmla="*/ 166 h 166"/>
                <a:gd name="T2" fmla="*/ 45 w 161"/>
                <a:gd name="T3" fmla="*/ 0 h 166"/>
                <a:gd name="T4" fmla="*/ 109 w 161"/>
                <a:gd name="T5" fmla="*/ 0 h 166"/>
                <a:gd name="T6" fmla="*/ 133 w 161"/>
                <a:gd name="T7" fmla="*/ 3 h 166"/>
                <a:gd name="T8" fmla="*/ 150 w 161"/>
                <a:gd name="T9" fmla="*/ 11 h 166"/>
                <a:gd name="T10" fmla="*/ 160 w 161"/>
                <a:gd name="T11" fmla="*/ 28 h 166"/>
                <a:gd name="T12" fmla="*/ 158 w 161"/>
                <a:gd name="T13" fmla="*/ 53 h 166"/>
                <a:gd name="T14" fmla="*/ 149 w 161"/>
                <a:gd name="T15" fmla="*/ 75 h 166"/>
                <a:gd name="T16" fmla="*/ 134 w 161"/>
                <a:gd name="T17" fmla="*/ 92 h 166"/>
                <a:gd name="T18" fmla="*/ 122 w 161"/>
                <a:gd name="T19" fmla="*/ 100 h 166"/>
                <a:gd name="T20" fmla="*/ 109 w 161"/>
                <a:gd name="T21" fmla="*/ 106 h 166"/>
                <a:gd name="T22" fmla="*/ 95 w 161"/>
                <a:gd name="T23" fmla="*/ 110 h 166"/>
                <a:gd name="T24" fmla="*/ 78 w 161"/>
                <a:gd name="T25" fmla="*/ 112 h 166"/>
                <a:gd name="T26" fmla="*/ 57 w 161"/>
                <a:gd name="T27" fmla="*/ 112 h 166"/>
                <a:gd name="T28" fmla="*/ 42 w 161"/>
                <a:gd name="T29" fmla="*/ 166 h 166"/>
                <a:gd name="T30" fmla="*/ 0 w 161"/>
                <a:gd name="T31" fmla="*/ 166 h 166"/>
                <a:gd name="T32" fmla="*/ 79 w 161"/>
                <a:gd name="T33" fmla="*/ 81 h 166"/>
                <a:gd name="T34" fmla="*/ 88 w 161"/>
                <a:gd name="T35" fmla="*/ 80 h 166"/>
                <a:gd name="T36" fmla="*/ 96 w 161"/>
                <a:gd name="T37" fmla="*/ 78 h 166"/>
                <a:gd name="T38" fmla="*/ 103 w 161"/>
                <a:gd name="T39" fmla="*/ 74 h 166"/>
                <a:gd name="T40" fmla="*/ 111 w 161"/>
                <a:gd name="T41" fmla="*/ 66 h 166"/>
                <a:gd name="T42" fmla="*/ 115 w 161"/>
                <a:gd name="T43" fmla="*/ 54 h 166"/>
                <a:gd name="T44" fmla="*/ 115 w 161"/>
                <a:gd name="T45" fmla="*/ 42 h 166"/>
                <a:gd name="T46" fmla="*/ 109 w 161"/>
                <a:gd name="T47" fmla="*/ 35 h 166"/>
                <a:gd name="T48" fmla="*/ 99 w 161"/>
                <a:gd name="T49" fmla="*/ 32 h 166"/>
                <a:gd name="T50" fmla="*/ 84 w 161"/>
                <a:gd name="T51" fmla="*/ 31 h 166"/>
                <a:gd name="T52" fmla="*/ 78 w 161"/>
                <a:gd name="T53" fmla="*/ 31 h 166"/>
                <a:gd name="T54" fmla="*/ 65 w 161"/>
                <a:gd name="T55" fmla="*/ 81 h 166"/>
                <a:gd name="T56" fmla="*/ 68 w 161"/>
                <a:gd name="T57" fmla="*/ 81 h 166"/>
                <a:gd name="T58" fmla="*/ 79 w 161"/>
                <a:gd name="T59" fmla="*/ 8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166">
                  <a:moveTo>
                    <a:pt x="0" y="16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7" y="1"/>
                    <a:pt x="133" y="3"/>
                  </a:cubicBezTo>
                  <a:cubicBezTo>
                    <a:pt x="140" y="5"/>
                    <a:pt x="145" y="8"/>
                    <a:pt x="150" y="11"/>
                  </a:cubicBezTo>
                  <a:cubicBezTo>
                    <a:pt x="155" y="15"/>
                    <a:pt x="158" y="21"/>
                    <a:pt x="160" y="28"/>
                  </a:cubicBezTo>
                  <a:cubicBezTo>
                    <a:pt x="161" y="35"/>
                    <a:pt x="161" y="43"/>
                    <a:pt x="158" y="53"/>
                  </a:cubicBezTo>
                  <a:cubicBezTo>
                    <a:pt x="156" y="60"/>
                    <a:pt x="153" y="68"/>
                    <a:pt x="149" y="75"/>
                  </a:cubicBezTo>
                  <a:cubicBezTo>
                    <a:pt x="144" y="82"/>
                    <a:pt x="139" y="88"/>
                    <a:pt x="134" y="92"/>
                  </a:cubicBezTo>
                  <a:cubicBezTo>
                    <a:pt x="130" y="95"/>
                    <a:pt x="126" y="98"/>
                    <a:pt x="122" y="100"/>
                  </a:cubicBezTo>
                  <a:cubicBezTo>
                    <a:pt x="118" y="103"/>
                    <a:pt x="114" y="105"/>
                    <a:pt x="109" y="106"/>
                  </a:cubicBezTo>
                  <a:cubicBezTo>
                    <a:pt x="105" y="108"/>
                    <a:pt x="100" y="110"/>
                    <a:pt x="95" y="110"/>
                  </a:cubicBezTo>
                  <a:cubicBezTo>
                    <a:pt x="90" y="111"/>
                    <a:pt x="84" y="112"/>
                    <a:pt x="78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42" y="166"/>
                    <a:pt x="42" y="166"/>
                    <a:pt x="42" y="166"/>
                  </a:cubicBezTo>
                  <a:lnTo>
                    <a:pt x="0" y="166"/>
                  </a:lnTo>
                  <a:close/>
                  <a:moveTo>
                    <a:pt x="79" y="81"/>
                  </a:moveTo>
                  <a:cubicBezTo>
                    <a:pt x="82" y="81"/>
                    <a:pt x="86" y="81"/>
                    <a:pt x="88" y="80"/>
                  </a:cubicBezTo>
                  <a:cubicBezTo>
                    <a:pt x="91" y="80"/>
                    <a:pt x="93" y="79"/>
                    <a:pt x="96" y="78"/>
                  </a:cubicBezTo>
                  <a:cubicBezTo>
                    <a:pt x="99" y="77"/>
                    <a:pt x="101" y="76"/>
                    <a:pt x="103" y="74"/>
                  </a:cubicBezTo>
                  <a:cubicBezTo>
                    <a:pt x="106" y="72"/>
                    <a:pt x="109" y="69"/>
                    <a:pt x="111" y="66"/>
                  </a:cubicBezTo>
                  <a:cubicBezTo>
                    <a:pt x="112" y="63"/>
                    <a:pt x="114" y="59"/>
                    <a:pt x="115" y="54"/>
                  </a:cubicBezTo>
                  <a:cubicBezTo>
                    <a:pt x="117" y="49"/>
                    <a:pt x="117" y="45"/>
                    <a:pt x="115" y="42"/>
                  </a:cubicBezTo>
                  <a:cubicBezTo>
                    <a:pt x="114" y="38"/>
                    <a:pt x="112" y="36"/>
                    <a:pt x="109" y="35"/>
                  </a:cubicBezTo>
                  <a:cubicBezTo>
                    <a:pt x="106" y="33"/>
                    <a:pt x="102" y="32"/>
                    <a:pt x="99" y="32"/>
                  </a:cubicBezTo>
                  <a:cubicBezTo>
                    <a:pt x="95" y="31"/>
                    <a:pt x="90" y="31"/>
                    <a:pt x="84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72" y="81"/>
                    <a:pt x="75" y="81"/>
                    <a:pt x="79" y="81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3353" y="1801"/>
              <a:ext cx="326" cy="330"/>
            </a:xfrm>
            <a:custGeom>
              <a:avLst/>
              <a:gdLst>
                <a:gd name="T0" fmla="*/ 0 w 164"/>
                <a:gd name="T1" fmla="*/ 166 h 166"/>
                <a:gd name="T2" fmla="*/ 45 w 164"/>
                <a:gd name="T3" fmla="*/ 0 h 166"/>
                <a:gd name="T4" fmla="*/ 111 w 164"/>
                <a:gd name="T5" fmla="*/ 0 h 166"/>
                <a:gd name="T6" fmla="*/ 135 w 164"/>
                <a:gd name="T7" fmla="*/ 2 h 166"/>
                <a:gd name="T8" fmla="*/ 152 w 164"/>
                <a:gd name="T9" fmla="*/ 9 h 166"/>
                <a:gd name="T10" fmla="*/ 162 w 164"/>
                <a:gd name="T11" fmla="*/ 24 h 166"/>
                <a:gd name="T12" fmla="*/ 161 w 164"/>
                <a:gd name="T13" fmla="*/ 46 h 166"/>
                <a:gd name="T14" fmla="*/ 145 w 164"/>
                <a:gd name="T15" fmla="*/ 77 h 166"/>
                <a:gd name="T16" fmla="*/ 117 w 164"/>
                <a:gd name="T17" fmla="*/ 96 h 166"/>
                <a:gd name="T18" fmla="*/ 154 w 164"/>
                <a:gd name="T19" fmla="*/ 166 h 166"/>
                <a:gd name="T20" fmla="*/ 103 w 164"/>
                <a:gd name="T21" fmla="*/ 166 h 166"/>
                <a:gd name="T22" fmla="*/ 73 w 164"/>
                <a:gd name="T23" fmla="*/ 105 h 166"/>
                <a:gd name="T24" fmla="*/ 58 w 164"/>
                <a:gd name="T25" fmla="*/ 105 h 166"/>
                <a:gd name="T26" fmla="*/ 42 w 164"/>
                <a:gd name="T27" fmla="*/ 166 h 166"/>
                <a:gd name="T28" fmla="*/ 0 w 164"/>
                <a:gd name="T29" fmla="*/ 166 h 166"/>
                <a:gd name="T30" fmla="*/ 93 w 164"/>
                <a:gd name="T31" fmla="*/ 74 h 166"/>
                <a:gd name="T32" fmla="*/ 104 w 164"/>
                <a:gd name="T33" fmla="*/ 70 h 166"/>
                <a:gd name="T34" fmla="*/ 112 w 164"/>
                <a:gd name="T35" fmla="*/ 63 h 166"/>
                <a:gd name="T36" fmla="*/ 117 w 164"/>
                <a:gd name="T37" fmla="*/ 51 h 166"/>
                <a:gd name="T38" fmla="*/ 118 w 164"/>
                <a:gd name="T39" fmla="*/ 40 h 166"/>
                <a:gd name="T40" fmla="*/ 112 w 164"/>
                <a:gd name="T41" fmla="*/ 33 h 166"/>
                <a:gd name="T42" fmla="*/ 104 w 164"/>
                <a:gd name="T43" fmla="*/ 31 h 166"/>
                <a:gd name="T44" fmla="*/ 92 w 164"/>
                <a:gd name="T45" fmla="*/ 31 h 166"/>
                <a:gd name="T46" fmla="*/ 78 w 164"/>
                <a:gd name="T47" fmla="*/ 31 h 166"/>
                <a:gd name="T48" fmla="*/ 66 w 164"/>
                <a:gd name="T49" fmla="*/ 76 h 166"/>
                <a:gd name="T50" fmla="*/ 78 w 164"/>
                <a:gd name="T51" fmla="*/ 76 h 166"/>
                <a:gd name="T52" fmla="*/ 93 w 164"/>
                <a:gd name="T53" fmla="*/ 7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66">
                  <a:moveTo>
                    <a:pt x="0" y="16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1" y="0"/>
                    <a:pt x="128" y="1"/>
                    <a:pt x="135" y="2"/>
                  </a:cubicBezTo>
                  <a:cubicBezTo>
                    <a:pt x="141" y="3"/>
                    <a:pt x="147" y="6"/>
                    <a:pt x="152" y="9"/>
                  </a:cubicBezTo>
                  <a:cubicBezTo>
                    <a:pt x="157" y="13"/>
                    <a:pt x="160" y="18"/>
                    <a:pt x="162" y="24"/>
                  </a:cubicBezTo>
                  <a:cubicBezTo>
                    <a:pt x="164" y="30"/>
                    <a:pt x="164" y="37"/>
                    <a:pt x="161" y="46"/>
                  </a:cubicBezTo>
                  <a:cubicBezTo>
                    <a:pt x="158" y="59"/>
                    <a:pt x="152" y="69"/>
                    <a:pt x="145" y="77"/>
                  </a:cubicBezTo>
                  <a:cubicBezTo>
                    <a:pt x="137" y="85"/>
                    <a:pt x="127" y="91"/>
                    <a:pt x="117" y="96"/>
                  </a:cubicBezTo>
                  <a:cubicBezTo>
                    <a:pt x="154" y="166"/>
                    <a:pt x="154" y="166"/>
                    <a:pt x="154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42" y="166"/>
                    <a:pt x="42" y="166"/>
                    <a:pt x="42" y="166"/>
                  </a:cubicBezTo>
                  <a:lnTo>
                    <a:pt x="0" y="166"/>
                  </a:lnTo>
                  <a:close/>
                  <a:moveTo>
                    <a:pt x="93" y="74"/>
                  </a:moveTo>
                  <a:cubicBezTo>
                    <a:pt x="97" y="74"/>
                    <a:pt x="101" y="72"/>
                    <a:pt x="104" y="70"/>
                  </a:cubicBezTo>
                  <a:cubicBezTo>
                    <a:pt x="108" y="68"/>
                    <a:pt x="110" y="65"/>
                    <a:pt x="112" y="63"/>
                  </a:cubicBezTo>
                  <a:cubicBezTo>
                    <a:pt x="114" y="60"/>
                    <a:pt x="116" y="56"/>
                    <a:pt x="117" y="51"/>
                  </a:cubicBezTo>
                  <a:cubicBezTo>
                    <a:pt x="118" y="47"/>
                    <a:pt x="119" y="43"/>
                    <a:pt x="118" y="40"/>
                  </a:cubicBezTo>
                  <a:cubicBezTo>
                    <a:pt x="117" y="37"/>
                    <a:pt x="115" y="35"/>
                    <a:pt x="112" y="33"/>
                  </a:cubicBezTo>
                  <a:cubicBezTo>
                    <a:pt x="109" y="32"/>
                    <a:pt x="107" y="32"/>
                    <a:pt x="104" y="31"/>
                  </a:cubicBezTo>
                  <a:cubicBezTo>
                    <a:pt x="100" y="31"/>
                    <a:pt x="97" y="31"/>
                    <a:pt x="92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89" y="75"/>
                    <a:pt x="93" y="74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3683" y="1801"/>
              <a:ext cx="310" cy="330"/>
            </a:xfrm>
            <a:custGeom>
              <a:avLst/>
              <a:gdLst>
                <a:gd name="T0" fmla="*/ 0 w 310"/>
                <a:gd name="T1" fmla="*/ 330 h 330"/>
                <a:gd name="T2" fmla="*/ 87 w 310"/>
                <a:gd name="T3" fmla="*/ 0 h 330"/>
                <a:gd name="T4" fmla="*/ 310 w 310"/>
                <a:gd name="T5" fmla="*/ 0 h 330"/>
                <a:gd name="T6" fmla="*/ 294 w 310"/>
                <a:gd name="T7" fmla="*/ 64 h 330"/>
                <a:gd name="T8" fmla="*/ 153 w 310"/>
                <a:gd name="T9" fmla="*/ 64 h 330"/>
                <a:gd name="T10" fmla="*/ 137 w 310"/>
                <a:gd name="T11" fmla="*/ 122 h 330"/>
                <a:gd name="T12" fmla="*/ 266 w 310"/>
                <a:gd name="T13" fmla="*/ 122 h 330"/>
                <a:gd name="T14" fmla="*/ 250 w 310"/>
                <a:gd name="T15" fmla="*/ 185 h 330"/>
                <a:gd name="T16" fmla="*/ 121 w 310"/>
                <a:gd name="T17" fmla="*/ 185 h 330"/>
                <a:gd name="T18" fmla="*/ 99 w 310"/>
                <a:gd name="T19" fmla="*/ 269 h 330"/>
                <a:gd name="T20" fmla="*/ 238 w 310"/>
                <a:gd name="T21" fmla="*/ 269 h 330"/>
                <a:gd name="T22" fmla="*/ 223 w 310"/>
                <a:gd name="T23" fmla="*/ 330 h 330"/>
                <a:gd name="T24" fmla="*/ 0 w 310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0" h="330">
                  <a:moveTo>
                    <a:pt x="0" y="330"/>
                  </a:moveTo>
                  <a:lnTo>
                    <a:pt x="87" y="0"/>
                  </a:lnTo>
                  <a:lnTo>
                    <a:pt x="310" y="0"/>
                  </a:lnTo>
                  <a:lnTo>
                    <a:pt x="294" y="64"/>
                  </a:lnTo>
                  <a:lnTo>
                    <a:pt x="153" y="64"/>
                  </a:lnTo>
                  <a:lnTo>
                    <a:pt x="137" y="122"/>
                  </a:lnTo>
                  <a:lnTo>
                    <a:pt x="266" y="122"/>
                  </a:lnTo>
                  <a:lnTo>
                    <a:pt x="250" y="185"/>
                  </a:lnTo>
                  <a:lnTo>
                    <a:pt x="121" y="185"/>
                  </a:lnTo>
                  <a:lnTo>
                    <a:pt x="99" y="269"/>
                  </a:lnTo>
                  <a:lnTo>
                    <a:pt x="238" y="269"/>
                  </a:lnTo>
                  <a:lnTo>
                    <a:pt x="223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3949" y="1795"/>
              <a:ext cx="328" cy="342"/>
            </a:xfrm>
            <a:custGeom>
              <a:avLst/>
              <a:gdLst>
                <a:gd name="T0" fmla="*/ 24 w 165"/>
                <a:gd name="T1" fmla="*/ 168 h 172"/>
                <a:gd name="T2" fmla="*/ 0 w 165"/>
                <a:gd name="T3" fmla="*/ 159 h 172"/>
                <a:gd name="T4" fmla="*/ 10 w 165"/>
                <a:gd name="T5" fmla="*/ 120 h 172"/>
                <a:gd name="T6" fmla="*/ 14 w 165"/>
                <a:gd name="T7" fmla="*/ 120 h 172"/>
                <a:gd name="T8" fmla="*/ 37 w 165"/>
                <a:gd name="T9" fmla="*/ 136 h 172"/>
                <a:gd name="T10" fmla="*/ 65 w 165"/>
                <a:gd name="T11" fmla="*/ 142 h 172"/>
                <a:gd name="T12" fmla="*/ 74 w 165"/>
                <a:gd name="T13" fmla="*/ 141 h 172"/>
                <a:gd name="T14" fmla="*/ 84 w 165"/>
                <a:gd name="T15" fmla="*/ 139 h 172"/>
                <a:gd name="T16" fmla="*/ 93 w 165"/>
                <a:gd name="T17" fmla="*/ 133 h 172"/>
                <a:gd name="T18" fmla="*/ 99 w 165"/>
                <a:gd name="T19" fmla="*/ 124 h 172"/>
                <a:gd name="T20" fmla="*/ 96 w 165"/>
                <a:gd name="T21" fmla="*/ 114 h 172"/>
                <a:gd name="T22" fmla="*/ 86 w 165"/>
                <a:gd name="T23" fmla="*/ 109 h 172"/>
                <a:gd name="T24" fmla="*/ 69 w 165"/>
                <a:gd name="T25" fmla="*/ 104 h 172"/>
                <a:gd name="T26" fmla="*/ 53 w 165"/>
                <a:gd name="T27" fmla="*/ 99 h 172"/>
                <a:gd name="T28" fmla="*/ 30 w 165"/>
                <a:gd name="T29" fmla="*/ 81 h 172"/>
                <a:gd name="T30" fmla="*/ 29 w 165"/>
                <a:gd name="T31" fmla="*/ 52 h 172"/>
                <a:gd name="T32" fmla="*/ 59 w 165"/>
                <a:gd name="T33" fmla="*/ 15 h 172"/>
                <a:gd name="T34" fmla="*/ 112 w 165"/>
                <a:gd name="T35" fmla="*/ 0 h 172"/>
                <a:gd name="T36" fmla="*/ 141 w 165"/>
                <a:gd name="T37" fmla="*/ 3 h 172"/>
                <a:gd name="T38" fmla="*/ 165 w 165"/>
                <a:gd name="T39" fmla="*/ 12 h 172"/>
                <a:gd name="T40" fmla="*/ 155 w 165"/>
                <a:gd name="T41" fmla="*/ 49 h 172"/>
                <a:gd name="T42" fmla="*/ 151 w 165"/>
                <a:gd name="T43" fmla="*/ 49 h 172"/>
                <a:gd name="T44" fmla="*/ 132 w 165"/>
                <a:gd name="T45" fmla="*/ 36 h 172"/>
                <a:gd name="T46" fmla="*/ 106 w 165"/>
                <a:gd name="T47" fmla="*/ 31 h 172"/>
                <a:gd name="T48" fmla="*/ 96 w 165"/>
                <a:gd name="T49" fmla="*/ 31 h 172"/>
                <a:gd name="T50" fmla="*/ 86 w 165"/>
                <a:gd name="T51" fmla="*/ 34 h 172"/>
                <a:gd name="T52" fmla="*/ 78 w 165"/>
                <a:gd name="T53" fmla="*/ 40 h 172"/>
                <a:gd name="T54" fmla="*/ 73 w 165"/>
                <a:gd name="T55" fmla="*/ 47 h 172"/>
                <a:gd name="T56" fmla="*/ 75 w 165"/>
                <a:gd name="T57" fmla="*/ 58 h 172"/>
                <a:gd name="T58" fmla="*/ 91 w 165"/>
                <a:gd name="T59" fmla="*/ 64 h 172"/>
                <a:gd name="T60" fmla="*/ 106 w 165"/>
                <a:gd name="T61" fmla="*/ 68 h 172"/>
                <a:gd name="T62" fmla="*/ 121 w 165"/>
                <a:gd name="T63" fmla="*/ 73 h 172"/>
                <a:gd name="T64" fmla="*/ 142 w 165"/>
                <a:gd name="T65" fmla="*/ 90 h 172"/>
                <a:gd name="T66" fmla="*/ 143 w 165"/>
                <a:gd name="T67" fmla="*/ 117 h 172"/>
                <a:gd name="T68" fmla="*/ 113 w 165"/>
                <a:gd name="T69" fmla="*/ 157 h 172"/>
                <a:gd name="T70" fmla="*/ 56 w 165"/>
                <a:gd name="T71" fmla="*/ 172 h 172"/>
                <a:gd name="T72" fmla="*/ 24 w 165"/>
                <a:gd name="T73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72">
                  <a:moveTo>
                    <a:pt x="24" y="168"/>
                  </a:moveTo>
                  <a:cubicBezTo>
                    <a:pt x="15" y="166"/>
                    <a:pt x="7" y="163"/>
                    <a:pt x="0" y="159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20" y="127"/>
                    <a:pt x="28" y="132"/>
                    <a:pt x="37" y="136"/>
                  </a:cubicBezTo>
                  <a:cubicBezTo>
                    <a:pt x="46" y="140"/>
                    <a:pt x="55" y="142"/>
                    <a:pt x="65" y="142"/>
                  </a:cubicBezTo>
                  <a:cubicBezTo>
                    <a:pt x="67" y="142"/>
                    <a:pt x="70" y="142"/>
                    <a:pt x="74" y="141"/>
                  </a:cubicBezTo>
                  <a:cubicBezTo>
                    <a:pt x="78" y="141"/>
                    <a:pt x="82" y="140"/>
                    <a:pt x="84" y="139"/>
                  </a:cubicBezTo>
                  <a:cubicBezTo>
                    <a:pt x="88" y="137"/>
                    <a:pt x="91" y="136"/>
                    <a:pt x="93" y="133"/>
                  </a:cubicBezTo>
                  <a:cubicBezTo>
                    <a:pt x="96" y="131"/>
                    <a:pt x="98" y="128"/>
                    <a:pt x="99" y="124"/>
                  </a:cubicBezTo>
                  <a:cubicBezTo>
                    <a:pt x="100" y="120"/>
                    <a:pt x="99" y="117"/>
                    <a:pt x="96" y="114"/>
                  </a:cubicBezTo>
                  <a:cubicBezTo>
                    <a:pt x="94" y="112"/>
                    <a:pt x="90" y="110"/>
                    <a:pt x="86" y="109"/>
                  </a:cubicBezTo>
                  <a:cubicBezTo>
                    <a:pt x="81" y="107"/>
                    <a:pt x="75" y="106"/>
                    <a:pt x="69" y="104"/>
                  </a:cubicBezTo>
                  <a:cubicBezTo>
                    <a:pt x="63" y="103"/>
                    <a:pt x="58" y="101"/>
                    <a:pt x="53" y="99"/>
                  </a:cubicBezTo>
                  <a:cubicBezTo>
                    <a:pt x="41" y="95"/>
                    <a:pt x="33" y="89"/>
                    <a:pt x="30" y="81"/>
                  </a:cubicBezTo>
                  <a:cubicBezTo>
                    <a:pt x="26" y="74"/>
                    <a:pt x="26" y="64"/>
                    <a:pt x="29" y="52"/>
                  </a:cubicBezTo>
                  <a:cubicBezTo>
                    <a:pt x="33" y="37"/>
                    <a:pt x="43" y="24"/>
                    <a:pt x="59" y="15"/>
                  </a:cubicBezTo>
                  <a:cubicBezTo>
                    <a:pt x="75" y="5"/>
                    <a:pt x="92" y="0"/>
                    <a:pt x="112" y="0"/>
                  </a:cubicBezTo>
                  <a:cubicBezTo>
                    <a:pt x="122" y="0"/>
                    <a:pt x="132" y="1"/>
                    <a:pt x="141" y="3"/>
                  </a:cubicBezTo>
                  <a:cubicBezTo>
                    <a:pt x="150" y="5"/>
                    <a:pt x="158" y="8"/>
                    <a:pt x="165" y="12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4"/>
                    <a:pt x="140" y="40"/>
                    <a:pt x="132" y="36"/>
                  </a:cubicBezTo>
                  <a:cubicBezTo>
                    <a:pt x="124" y="32"/>
                    <a:pt x="116" y="31"/>
                    <a:pt x="106" y="31"/>
                  </a:cubicBezTo>
                  <a:cubicBezTo>
                    <a:pt x="103" y="31"/>
                    <a:pt x="99" y="31"/>
                    <a:pt x="96" y="31"/>
                  </a:cubicBezTo>
                  <a:cubicBezTo>
                    <a:pt x="93" y="32"/>
                    <a:pt x="90" y="33"/>
                    <a:pt x="86" y="34"/>
                  </a:cubicBezTo>
                  <a:cubicBezTo>
                    <a:pt x="83" y="36"/>
                    <a:pt x="81" y="37"/>
                    <a:pt x="78" y="40"/>
                  </a:cubicBezTo>
                  <a:cubicBezTo>
                    <a:pt x="76" y="42"/>
                    <a:pt x="74" y="45"/>
                    <a:pt x="73" y="47"/>
                  </a:cubicBezTo>
                  <a:cubicBezTo>
                    <a:pt x="72" y="52"/>
                    <a:pt x="73" y="55"/>
                    <a:pt x="75" y="58"/>
                  </a:cubicBezTo>
                  <a:cubicBezTo>
                    <a:pt x="77" y="60"/>
                    <a:pt x="83" y="62"/>
                    <a:pt x="91" y="64"/>
                  </a:cubicBezTo>
                  <a:cubicBezTo>
                    <a:pt x="96" y="66"/>
                    <a:pt x="101" y="67"/>
                    <a:pt x="106" y="68"/>
                  </a:cubicBezTo>
                  <a:cubicBezTo>
                    <a:pt x="111" y="69"/>
                    <a:pt x="116" y="71"/>
                    <a:pt x="121" y="73"/>
                  </a:cubicBezTo>
                  <a:cubicBezTo>
                    <a:pt x="131" y="77"/>
                    <a:pt x="138" y="83"/>
                    <a:pt x="142" y="90"/>
                  </a:cubicBezTo>
                  <a:cubicBezTo>
                    <a:pt x="146" y="97"/>
                    <a:pt x="146" y="106"/>
                    <a:pt x="143" y="117"/>
                  </a:cubicBezTo>
                  <a:cubicBezTo>
                    <a:pt x="139" y="134"/>
                    <a:pt x="129" y="147"/>
                    <a:pt x="113" y="157"/>
                  </a:cubicBezTo>
                  <a:cubicBezTo>
                    <a:pt x="97" y="167"/>
                    <a:pt x="78" y="172"/>
                    <a:pt x="56" y="172"/>
                  </a:cubicBezTo>
                  <a:cubicBezTo>
                    <a:pt x="44" y="172"/>
                    <a:pt x="33" y="171"/>
                    <a:pt x="24" y="168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4235" y="1795"/>
              <a:ext cx="328" cy="342"/>
            </a:xfrm>
            <a:custGeom>
              <a:avLst/>
              <a:gdLst>
                <a:gd name="T0" fmla="*/ 24 w 165"/>
                <a:gd name="T1" fmla="*/ 168 h 172"/>
                <a:gd name="T2" fmla="*/ 0 w 165"/>
                <a:gd name="T3" fmla="*/ 159 h 172"/>
                <a:gd name="T4" fmla="*/ 11 w 165"/>
                <a:gd name="T5" fmla="*/ 120 h 172"/>
                <a:gd name="T6" fmla="*/ 14 w 165"/>
                <a:gd name="T7" fmla="*/ 120 h 172"/>
                <a:gd name="T8" fmla="*/ 38 w 165"/>
                <a:gd name="T9" fmla="*/ 136 h 172"/>
                <a:gd name="T10" fmla="*/ 65 w 165"/>
                <a:gd name="T11" fmla="*/ 142 h 172"/>
                <a:gd name="T12" fmla="*/ 75 w 165"/>
                <a:gd name="T13" fmla="*/ 141 h 172"/>
                <a:gd name="T14" fmla="*/ 85 w 165"/>
                <a:gd name="T15" fmla="*/ 139 h 172"/>
                <a:gd name="T16" fmla="*/ 94 w 165"/>
                <a:gd name="T17" fmla="*/ 133 h 172"/>
                <a:gd name="T18" fmla="*/ 99 w 165"/>
                <a:gd name="T19" fmla="*/ 124 h 172"/>
                <a:gd name="T20" fmla="*/ 97 w 165"/>
                <a:gd name="T21" fmla="*/ 114 h 172"/>
                <a:gd name="T22" fmla="*/ 87 w 165"/>
                <a:gd name="T23" fmla="*/ 109 h 172"/>
                <a:gd name="T24" fmla="*/ 70 w 165"/>
                <a:gd name="T25" fmla="*/ 104 h 172"/>
                <a:gd name="T26" fmla="*/ 53 w 165"/>
                <a:gd name="T27" fmla="*/ 99 h 172"/>
                <a:gd name="T28" fmla="*/ 30 w 165"/>
                <a:gd name="T29" fmla="*/ 81 h 172"/>
                <a:gd name="T30" fmla="*/ 30 w 165"/>
                <a:gd name="T31" fmla="*/ 52 h 172"/>
                <a:gd name="T32" fmla="*/ 59 w 165"/>
                <a:gd name="T33" fmla="*/ 15 h 172"/>
                <a:gd name="T34" fmla="*/ 113 w 165"/>
                <a:gd name="T35" fmla="*/ 0 h 172"/>
                <a:gd name="T36" fmla="*/ 141 w 165"/>
                <a:gd name="T37" fmla="*/ 3 h 172"/>
                <a:gd name="T38" fmla="*/ 165 w 165"/>
                <a:gd name="T39" fmla="*/ 12 h 172"/>
                <a:gd name="T40" fmla="*/ 155 w 165"/>
                <a:gd name="T41" fmla="*/ 49 h 172"/>
                <a:gd name="T42" fmla="*/ 151 w 165"/>
                <a:gd name="T43" fmla="*/ 49 h 172"/>
                <a:gd name="T44" fmla="*/ 132 w 165"/>
                <a:gd name="T45" fmla="*/ 36 h 172"/>
                <a:gd name="T46" fmla="*/ 107 w 165"/>
                <a:gd name="T47" fmla="*/ 31 h 172"/>
                <a:gd name="T48" fmla="*/ 97 w 165"/>
                <a:gd name="T49" fmla="*/ 31 h 172"/>
                <a:gd name="T50" fmla="*/ 87 w 165"/>
                <a:gd name="T51" fmla="*/ 34 h 172"/>
                <a:gd name="T52" fmla="*/ 78 w 165"/>
                <a:gd name="T53" fmla="*/ 40 h 172"/>
                <a:gd name="T54" fmla="*/ 74 w 165"/>
                <a:gd name="T55" fmla="*/ 47 h 172"/>
                <a:gd name="T56" fmla="*/ 75 w 165"/>
                <a:gd name="T57" fmla="*/ 58 h 172"/>
                <a:gd name="T58" fmla="*/ 91 w 165"/>
                <a:gd name="T59" fmla="*/ 64 h 172"/>
                <a:gd name="T60" fmla="*/ 106 w 165"/>
                <a:gd name="T61" fmla="*/ 68 h 172"/>
                <a:gd name="T62" fmla="*/ 121 w 165"/>
                <a:gd name="T63" fmla="*/ 73 h 172"/>
                <a:gd name="T64" fmla="*/ 142 w 165"/>
                <a:gd name="T65" fmla="*/ 90 h 172"/>
                <a:gd name="T66" fmla="*/ 143 w 165"/>
                <a:gd name="T67" fmla="*/ 117 h 172"/>
                <a:gd name="T68" fmla="*/ 113 w 165"/>
                <a:gd name="T69" fmla="*/ 157 h 172"/>
                <a:gd name="T70" fmla="*/ 57 w 165"/>
                <a:gd name="T71" fmla="*/ 172 h 172"/>
                <a:gd name="T72" fmla="*/ 24 w 165"/>
                <a:gd name="T73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72">
                  <a:moveTo>
                    <a:pt x="24" y="168"/>
                  </a:moveTo>
                  <a:cubicBezTo>
                    <a:pt x="15" y="166"/>
                    <a:pt x="7" y="163"/>
                    <a:pt x="0" y="159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21" y="127"/>
                    <a:pt x="29" y="132"/>
                    <a:pt x="38" y="136"/>
                  </a:cubicBezTo>
                  <a:cubicBezTo>
                    <a:pt x="47" y="140"/>
                    <a:pt x="56" y="142"/>
                    <a:pt x="65" y="142"/>
                  </a:cubicBezTo>
                  <a:cubicBezTo>
                    <a:pt x="68" y="142"/>
                    <a:pt x="71" y="142"/>
                    <a:pt x="75" y="141"/>
                  </a:cubicBezTo>
                  <a:cubicBezTo>
                    <a:pt x="79" y="141"/>
                    <a:pt x="82" y="140"/>
                    <a:pt x="85" y="139"/>
                  </a:cubicBezTo>
                  <a:cubicBezTo>
                    <a:pt x="88" y="137"/>
                    <a:pt x="91" y="136"/>
                    <a:pt x="94" y="133"/>
                  </a:cubicBezTo>
                  <a:cubicBezTo>
                    <a:pt x="96" y="131"/>
                    <a:pt x="98" y="128"/>
                    <a:pt x="99" y="124"/>
                  </a:cubicBezTo>
                  <a:cubicBezTo>
                    <a:pt x="100" y="120"/>
                    <a:pt x="99" y="117"/>
                    <a:pt x="97" y="114"/>
                  </a:cubicBezTo>
                  <a:cubicBezTo>
                    <a:pt x="94" y="112"/>
                    <a:pt x="91" y="110"/>
                    <a:pt x="87" y="109"/>
                  </a:cubicBezTo>
                  <a:cubicBezTo>
                    <a:pt x="81" y="107"/>
                    <a:pt x="76" y="106"/>
                    <a:pt x="70" y="104"/>
                  </a:cubicBezTo>
                  <a:cubicBezTo>
                    <a:pt x="64" y="103"/>
                    <a:pt x="58" y="101"/>
                    <a:pt x="53" y="99"/>
                  </a:cubicBezTo>
                  <a:cubicBezTo>
                    <a:pt x="41" y="95"/>
                    <a:pt x="34" y="89"/>
                    <a:pt x="30" y="81"/>
                  </a:cubicBezTo>
                  <a:cubicBezTo>
                    <a:pt x="27" y="74"/>
                    <a:pt x="27" y="64"/>
                    <a:pt x="30" y="52"/>
                  </a:cubicBezTo>
                  <a:cubicBezTo>
                    <a:pt x="34" y="37"/>
                    <a:pt x="44" y="24"/>
                    <a:pt x="59" y="15"/>
                  </a:cubicBezTo>
                  <a:cubicBezTo>
                    <a:pt x="75" y="5"/>
                    <a:pt x="93" y="0"/>
                    <a:pt x="113" y="0"/>
                  </a:cubicBezTo>
                  <a:cubicBezTo>
                    <a:pt x="122" y="0"/>
                    <a:pt x="132" y="1"/>
                    <a:pt x="141" y="3"/>
                  </a:cubicBezTo>
                  <a:cubicBezTo>
                    <a:pt x="150" y="5"/>
                    <a:pt x="158" y="8"/>
                    <a:pt x="165" y="12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7" y="44"/>
                    <a:pt x="140" y="40"/>
                    <a:pt x="132" y="36"/>
                  </a:cubicBezTo>
                  <a:cubicBezTo>
                    <a:pt x="125" y="32"/>
                    <a:pt x="116" y="31"/>
                    <a:pt x="107" y="31"/>
                  </a:cubicBezTo>
                  <a:cubicBezTo>
                    <a:pt x="103" y="31"/>
                    <a:pt x="100" y="31"/>
                    <a:pt x="97" y="31"/>
                  </a:cubicBezTo>
                  <a:cubicBezTo>
                    <a:pt x="94" y="32"/>
                    <a:pt x="90" y="33"/>
                    <a:pt x="87" y="34"/>
                  </a:cubicBezTo>
                  <a:cubicBezTo>
                    <a:pt x="84" y="36"/>
                    <a:pt x="81" y="37"/>
                    <a:pt x="78" y="40"/>
                  </a:cubicBezTo>
                  <a:cubicBezTo>
                    <a:pt x="76" y="42"/>
                    <a:pt x="74" y="45"/>
                    <a:pt x="74" y="47"/>
                  </a:cubicBezTo>
                  <a:cubicBezTo>
                    <a:pt x="72" y="52"/>
                    <a:pt x="73" y="55"/>
                    <a:pt x="75" y="58"/>
                  </a:cubicBezTo>
                  <a:cubicBezTo>
                    <a:pt x="78" y="60"/>
                    <a:pt x="83" y="62"/>
                    <a:pt x="91" y="64"/>
                  </a:cubicBezTo>
                  <a:cubicBezTo>
                    <a:pt x="96" y="66"/>
                    <a:pt x="101" y="67"/>
                    <a:pt x="106" y="68"/>
                  </a:cubicBezTo>
                  <a:cubicBezTo>
                    <a:pt x="111" y="69"/>
                    <a:pt x="116" y="71"/>
                    <a:pt x="121" y="73"/>
                  </a:cubicBezTo>
                  <a:cubicBezTo>
                    <a:pt x="132" y="77"/>
                    <a:pt x="139" y="83"/>
                    <a:pt x="142" y="90"/>
                  </a:cubicBezTo>
                  <a:cubicBezTo>
                    <a:pt x="146" y="97"/>
                    <a:pt x="147" y="106"/>
                    <a:pt x="143" y="117"/>
                  </a:cubicBezTo>
                  <a:cubicBezTo>
                    <a:pt x="139" y="134"/>
                    <a:pt x="129" y="147"/>
                    <a:pt x="113" y="157"/>
                  </a:cubicBezTo>
                  <a:cubicBezTo>
                    <a:pt x="98" y="167"/>
                    <a:pt x="79" y="172"/>
                    <a:pt x="57" y="172"/>
                  </a:cubicBezTo>
                  <a:cubicBezTo>
                    <a:pt x="44" y="172"/>
                    <a:pt x="33" y="171"/>
                    <a:pt x="24" y="168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/>
          </p:nvSpPr>
          <p:spPr bwMode="auto">
            <a:xfrm>
              <a:off x="4615" y="1724"/>
              <a:ext cx="177" cy="177"/>
            </a:xfrm>
            <a:custGeom>
              <a:avLst/>
              <a:gdLst>
                <a:gd name="T0" fmla="*/ 44 w 89"/>
                <a:gd name="T1" fmla="*/ 0 h 89"/>
                <a:gd name="T2" fmla="*/ 66 w 89"/>
                <a:gd name="T3" fmla="*/ 6 h 89"/>
                <a:gd name="T4" fmla="*/ 83 w 89"/>
                <a:gd name="T5" fmla="*/ 22 h 89"/>
                <a:gd name="T6" fmla="*/ 89 w 89"/>
                <a:gd name="T7" fmla="*/ 45 h 89"/>
                <a:gd name="T8" fmla="*/ 83 w 89"/>
                <a:gd name="T9" fmla="*/ 67 h 89"/>
                <a:gd name="T10" fmla="*/ 66 w 89"/>
                <a:gd name="T11" fmla="*/ 83 h 89"/>
                <a:gd name="T12" fmla="*/ 44 w 89"/>
                <a:gd name="T13" fmla="*/ 89 h 89"/>
                <a:gd name="T14" fmla="*/ 22 w 89"/>
                <a:gd name="T15" fmla="*/ 83 h 89"/>
                <a:gd name="T16" fmla="*/ 6 w 89"/>
                <a:gd name="T17" fmla="*/ 67 h 89"/>
                <a:gd name="T18" fmla="*/ 0 w 89"/>
                <a:gd name="T19" fmla="*/ 45 h 89"/>
                <a:gd name="T20" fmla="*/ 6 w 89"/>
                <a:gd name="T21" fmla="*/ 22 h 89"/>
                <a:gd name="T22" fmla="*/ 23 w 89"/>
                <a:gd name="T23" fmla="*/ 6 h 89"/>
                <a:gd name="T24" fmla="*/ 44 w 89"/>
                <a:gd name="T25" fmla="*/ 0 h 89"/>
                <a:gd name="T26" fmla="*/ 44 w 89"/>
                <a:gd name="T27" fmla="*/ 8 h 89"/>
                <a:gd name="T28" fmla="*/ 26 w 89"/>
                <a:gd name="T29" fmla="*/ 13 h 89"/>
                <a:gd name="T30" fmla="*/ 12 w 89"/>
                <a:gd name="T31" fmla="*/ 26 h 89"/>
                <a:gd name="T32" fmla="*/ 8 w 89"/>
                <a:gd name="T33" fmla="*/ 45 h 89"/>
                <a:gd name="T34" fmla="*/ 12 w 89"/>
                <a:gd name="T35" fmla="*/ 63 h 89"/>
                <a:gd name="T36" fmla="*/ 26 w 89"/>
                <a:gd name="T37" fmla="*/ 77 h 89"/>
                <a:gd name="T38" fmla="*/ 44 w 89"/>
                <a:gd name="T39" fmla="*/ 82 h 89"/>
                <a:gd name="T40" fmla="*/ 63 w 89"/>
                <a:gd name="T41" fmla="*/ 77 h 89"/>
                <a:gd name="T42" fmla="*/ 76 w 89"/>
                <a:gd name="T43" fmla="*/ 63 h 89"/>
                <a:gd name="T44" fmla="*/ 81 w 89"/>
                <a:gd name="T45" fmla="*/ 45 h 89"/>
                <a:gd name="T46" fmla="*/ 76 w 89"/>
                <a:gd name="T47" fmla="*/ 26 h 89"/>
                <a:gd name="T48" fmla="*/ 63 w 89"/>
                <a:gd name="T49" fmla="*/ 13 h 89"/>
                <a:gd name="T50" fmla="*/ 44 w 89"/>
                <a:gd name="T51" fmla="*/ 8 h 89"/>
                <a:gd name="T52" fmla="*/ 25 w 89"/>
                <a:gd name="T53" fmla="*/ 69 h 89"/>
                <a:gd name="T54" fmla="*/ 25 w 89"/>
                <a:gd name="T55" fmla="*/ 22 h 89"/>
                <a:gd name="T56" fmla="*/ 41 w 89"/>
                <a:gd name="T57" fmla="*/ 22 h 89"/>
                <a:gd name="T58" fmla="*/ 53 w 89"/>
                <a:gd name="T59" fmla="*/ 23 h 89"/>
                <a:gd name="T60" fmla="*/ 59 w 89"/>
                <a:gd name="T61" fmla="*/ 27 h 89"/>
                <a:gd name="T62" fmla="*/ 62 w 89"/>
                <a:gd name="T63" fmla="*/ 34 h 89"/>
                <a:gd name="T64" fmla="*/ 58 w 89"/>
                <a:gd name="T65" fmla="*/ 43 h 89"/>
                <a:gd name="T66" fmla="*/ 48 w 89"/>
                <a:gd name="T67" fmla="*/ 48 h 89"/>
                <a:gd name="T68" fmla="*/ 52 w 89"/>
                <a:gd name="T69" fmla="*/ 50 h 89"/>
                <a:gd name="T70" fmla="*/ 59 w 89"/>
                <a:gd name="T71" fmla="*/ 60 h 89"/>
                <a:gd name="T72" fmla="*/ 65 w 89"/>
                <a:gd name="T73" fmla="*/ 69 h 89"/>
                <a:gd name="T74" fmla="*/ 56 w 89"/>
                <a:gd name="T75" fmla="*/ 69 h 89"/>
                <a:gd name="T76" fmla="*/ 51 w 89"/>
                <a:gd name="T77" fmla="*/ 62 h 89"/>
                <a:gd name="T78" fmla="*/ 43 w 89"/>
                <a:gd name="T79" fmla="*/ 51 h 89"/>
                <a:gd name="T80" fmla="*/ 37 w 89"/>
                <a:gd name="T81" fmla="*/ 49 h 89"/>
                <a:gd name="T82" fmla="*/ 33 w 89"/>
                <a:gd name="T83" fmla="*/ 49 h 89"/>
                <a:gd name="T84" fmla="*/ 33 w 89"/>
                <a:gd name="T85" fmla="*/ 69 h 89"/>
                <a:gd name="T86" fmla="*/ 25 w 89"/>
                <a:gd name="T87" fmla="*/ 69 h 89"/>
                <a:gd name="T88" fmla="*/ 33 w 89"/>
                <a:gd name="T89" fmla="*/ 42 h 89"/>
                <a:gd name="T90" fmla="*/ 42 w 89"/>
                <a:gd name="T91" fmla="*/ 42 h 89"/>
                <a:gd name="T92" fmla="*/ 51 w 89"/>
                <a:gd name="T93" fmla="*/ 40 h 89"/>
                <a:gd name="T94" fmla="*/ 54 w 89"/>
                <a:gd name="T95" fmla="*/ 35 h 89"/>
                <a:gd name="T96" fmla="*/ 52 w 89"/>
                <a:gd name="T97" fmla="*/ 31 h 89"/>
                <a:gd name="T98" fmla="*/ 49 w 89"/>
                <a:gd name="T99" fmla="*/ 29 h 89"/>
                <a:gd name="T100" fmla="*/ 41 w 89"/>
                <a:gd name="T101" fmla="*/ 28 h 89"/>
                <a:gd name="T102" fmla="*/ 33 w 89"/>
                <a:gd name="T103" fmla="*/ 28 h 89"/>
                <a:gd name="T104" fmla="*/ 33 w 89"/>
                <a:gd name="T105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89">
                  <a:moveTo>
                    <a:pt x="44" y="0"/>
                  </a:moveTo>
                  <a:cubicBezTo>
                    <a:pt x="52" y="0"/>
                    <a:pt x="59" y="2"/>
                    <a:pt x="66" y="6"/>
                  </a:cubicBezTo>
                  <a:cubicBezTo>
                    <a:pt x="73" y="10"/>
                    <a:pt x="79" y="15"/>
                    <a:pt x="83" y="22"/>
                  </a:cubicBezTo>
                  <a:cubicBezTo>
                    <a:pt x="87" y="30"/>
                    <a:pt x="89" y="37"/>
                    <a:pt x="89" y="45"/>
                  </a:cubicBezTo>
                  <a:cubicBezTo>
                    <a:pt x="89" y="52"/>
                    <a:pt x="87" y="60"/>
                    <a:pt x="83" y="67"/>
                  </a:cubicBezTo>
                  <a:cubicBezTo>
                    <a:pt x="79" y="74"/>
                    <a:pt x="73" y="79"/>
                    <a:pt x="66" y="83"/>
                  </a:cubicBezTo>
                  <a:cubicBezTo>
                    <a:pt x="59" y="87"/>
                    <a:pt x="52" y="89"/>
                    <a:pt x="44" y="89"/>
                  </a:cubicBezTo>
                  <a:cubicBezTo>
                    <a:pt x="37" y="89"/>
                    <a:pt x="29" y="87"/>
                    <a:pt x="22" y="83"/>
                  </a:cubicBezTo>
                  <a:cubicBezTo>
                    <a:pt x="15" y="79"/>
                    <a:pt x="10" y="74"/>
                    <a:pt x="6" y="67"/>
                  </a:cubicBezTo>
                  <a:cubicBezTo>
                    <a:pt x="2" y="60"/>
                    <a:pt x="0" y="52"/>
                    <a:pt x="0" y="45"/>
                  </a:cubicBezTo>
                  <a:cubicBezTo>
                    <a:pt x="0" y="37"/>
                    <a:pt x="2" y="30"/>
                    <a:pt x="6" y="22"/>
                  </a:cubicBezTo>
                  <a:cubicBezTo>
                    <a:pt x="10" y="15"/>
                    <a:pt x="16" y="10"/>
                    <a:pt x="23" y="6"/>
                  </a:cubicBezTo>
                  <a:cubicBezTo>
                    <a:pt x="30" y="2"/>
                    <a:pt x="37" y="0"/>
                    <a:pt x="44" y="0"/>
                  </a:cubicBezTo>
                  <a:close/>
                  <a:moveTo>
                    <a:pt x="44" y="8"/>
                  </a:moveTo>
                  <a:cubicBezTo>
                    <a:pt x="38" y="8"/>
                    <a:pt x="32" y="9"/>
                    <a:pt x="26" y="13"/>
                  </a:cubicBezTo>
                  <a:cubicBezTo>
                    <a:pt x="20" y="16"/>
                    <a:pt x="16" y="20"/>
                    <a:pt x="12" y="26"/>
                  </a:cubicBezTo>
                  <a:cubicBezTo>
                    <a:pt x="9" y="32"/>
                    <a:pt x="8" y="38"/>
                    <a:pt x="8" y="45"/>
                  </a:cubicBezTo>
                  <a:cubicBezTo>
                    <a:pt x="8" y="51"/>
                    <a:pt x="9" y="57"/>
                    <a:pt x="12" y="63"/>
                  </a:cubicBezTo>
                  <a:cubicBezTo>
                    <a:pt x="16" y="69"/>
                    <a:pt x="20" y="73"/>
                    <a:pt x="26" y="77"/>
                  </a:cubicBezTo>
                  <a:cubicBezTo>
                    <a:pt x="32" y="80"/>
                    <a:pt x="38" y="82"/>
                    <a:pt x="44" y="82"/>
                  </a:cubicBezTo>
                  <a:cubicBezTo>
                    <a:pt x="51" y="82"/>
                    <a:pt x="57" y="80"/>
                    <a:pt x="63" y="77"/>
                  </a:cubicBezTo>
                  <a:cubicBezTo>
                    <a:pt x="69" y="73"/>
                    <a:pt x="73" y="69"/>
                    <a:pt x="76" y="63"/>
                  </a:cubicBezTo>
                  <a:cubicBezTo>
                    <a:pt x="80" y="57"/>
                    <a:pt x="81" y="51"/>
                    <a:pt x="81" y="45"/>
                  </a:cubicBezTo>
                  <a:cubicBezTo>
                    <a:pt x="81" y="38"/>
                    <a:pt x="80" y="32"/>
                    <a:pt x="76" y="26"/>
                  </a:cubicBezTo>
                  <a:cubicBezTo>
                    <a:pt x="73" y="20"/>
                    <a:pt x="68" y="16"/>
                    <a:pt x="63" y="13"/>
                  </a:cubicBezTo>
                  <a:cubicBezTo>
                    <a:pt x="57" y="9"/>
                    <a:pt x="51" y="8"/>
                    <a:pt x="44" y="8"/>
                  </a:cubicBezTo>
                  <a:close/>
                  <a:moveTo>
                    <a:pt x="25" y="69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7" y="22"/>
                    <a:pt x="51" y="22"/>
                    <a:pt x="53" y="23"/>
                  </a:cubicBezTo>
                  <a:cubicBezTo>
                    <a:pt x="56" y="24"/>
                    <a:pt x="58" y="25"/>
                    <a:pt x="59" y="27"/>
                  </a:cubicBezTo>
                  <a:cubicBezTo>
                    <a:pt x="61" y="30"/>
                    <a:pt x="62" y="32"/>
                    <a:pt x="62" y="34"/>
                  </a:cubicBezTo>
                  <a:cubicBezTo>
                    <a:pt x="62" y="38"/>
                    <a:pt x="60" y="41"/>
                    <a:pt x="58" y="43"/>
                  </a:cubicBezTo>
                  <a:cubicBezTo>
                    <a:pt x="55" y="46"/>
                    <a:pt x="52" y="48"/>
                    <a:pt x="48" y="48"/>
                  </a:cubicBezTo>
                  <a:cubicBezTo>
                    <a:pt x="50" y="49"/>
                    <a:pt x="51" y="49"/>
                    <a:pt x="52" y="50"/>
                  </a:cubicBezTo>
                  <a:cubicBezTo>
                    <a:pt x="54" y="52"/>
                    <a:pt x="56" y="55"/>
                    <a:pt x="59" y="60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48" y="56"/>
                    <a:pt x="45" y="52"/>
                    <a:pt x="43" y="51"/>
                  </a:cubicBezTo>
                  <a:cubicBezTo>
                    <a:pt x="42" y="49"/>
                    <a:pt x="40" y="49"/>
                    <a:pt x="37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69"/>
                    <a:pt x="33" y="69"/>
                    <a:pt x="33" y="69"/>
                  </a:cubicBezTo>
                  <a:lnTo>
                    <a:pt x="25" y="69"/>
                  </a:lnTo>
                  <a:close/>
                  <a:moveTo>
                    <a:pt x="33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6" y="42"/>
                    <a:pt x="50" y="42"/>
                    <a:pt x="51" y="40"/>
                  </a:cubicBezTo>
                  <a:cubicBezTo>
                    <a:pt x="53" y="39"/>
                    <a:pt x="54" y="37"/>
                    <a:pt x="54" y="35"/>
                  </a:cubicBezTo>
                  <a:cubicBezTo>
                    <a:pt x="54" y="34"/>
                    <a:pt x="53" y="32"/>
                    <a:pt x="52" y="31"/>
                  </a:cubicBezTo>
                  <a:cubicBezTo>
                    <a:pt x="52" y="30"/>
                    <a:pt x="51" y="29"/>
                    <a:pt x="49" y="29"/>
                  </a:cubicBezTo>
                  <a:cubicBezTo>
                    <a:pt x="48" y="28"/>
                    <a:pt x="45" y="28"/>
                    <a:pt x="41" y="28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33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DDEE4EB-21A8-494C-958D-73AC1A95F7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192" y="107566"/>
            <a:ext cx="1228796" cy="7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0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28pt</a:t>
            </a:r>
            <a:r>
              <a:rPr lang="en-US"/>
              <a:t> Intel Clear Light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17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/>
          <p:cNvPicPr>
            <a:picLocks noChangeArrowheads="1"/>
          </p:cNvPicPr>
          <p:nvPr/>
        </p:nvPicPr>
        <p:blipFill rotWithShape="1">
          <a:blip r:embed="rId9" cstate="print"/>
          <a:srcRect r="5549"/>
          <a:stretch/>
        </p:blipFill>
        <p:spPr bwMode="auto">
          <a:xfrm>
            <a:off x="-14855" y="0"/>
            <a:ext cx="7754337" cy="277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5714" y="4767263"/>
            <a:ext cx="9144000" cy="37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82296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686051"/>
            <a:ext cx="8229600" cy="173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1B39E90-00C7-4689-8492-8A94261C4284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NVM Express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17D082C-22F7-460A-B107-A5704CF548D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893902" y="0"/>
            <a:ext cx="1230430" cy="54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8E3254-C80D-439E-91E7-6609733FE6B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965" y="60170"/>
            <a:ext cx="856011" cy="5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3" r:id="rId3"/>
    <p:sldLayoutId id="2147483765" r:id="rId4"/>
    <p:sldLayoutId id="2147483766" r:id="rId5"/>
    <p:sldLayoutId id="2147483767" r:id="rId6"/>
    <p:sldLayoutId id="2147483781" r:id="rId7"/>
  </p:sldLayoutIdLst>
  <p:hf hdr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590106"/>
            <a:ext cx="8229600" cy="5975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16pt bullet one</a:t>
            </a:r>
          </a:p>
          <a:p>
            <a:pPr lvl="2"/>
            <a:r>
              <a:rPr lang="en-US"/>
              <a:t>16pt sub-bullet</a:t>
            </a:r>
          </a:p>
          <a:p>
            <a:pPr lvl="3"/>
            <a:r>
              <a:rPr lang="en-US"/>
              <a:t>14pt fourth level</a:t>
            </a:r>
          </a:p>
          <a:p>
            <a:pPr lvl="4"/>
            <a:r>
              <a:rPr lang="en-US"/>
              <a:t>14pt fifth level</a:t>
            </a:r>
          </a:p>
        </p:txBody>
      </p:sp>
      <p:pic>
        <p:nvPicPr>
          <p:cNvPr id="13" name="Picture 5"/>
          <p:cNvPicPr>
            <a:picLocks noChangeArrowheads="1"/>
          </p:cNvPicPr>
          <p:nvPr userDrawn="1"/>
        </p:nvPicPr>
        <p:blipFill rotWithShape="1">
          <a:blip r:embed="rId14" cstate="print"/>
          <a:srcRect r="5549"/>
          <a:stretch/>
        </p:blipFill>
        <p:spPr bwMode="auto">
          <a:xfrm rot="10800000">
            <a:off x="-1" y="5006340"/>
            <a:ext cx="9144000" cy="12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rrowheads="1"/>
          </p:cNvPicPr>
          <p:nvPr userDrawn="1"/>
        </p:nvPicPr>
        <p:blipFill rotWithShape="1">
          <a:blip r:embed="rId14" cstate="print"/>
          <a:srcRect r="5549"/>
          <a:stretch/>
        </p:blipFill>
        <p:spPr bwMode="auto">
          <a:xfrm>
            <a:off x="0" y="0"/>
            <a:ext cx="9143999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 userDrawn="1"/>
        </p:nvSpPr>
        <p:spPr>
          <a:xfrm>
            <a:off x="7693817" y="4799074"/>
            <a:ext cx="457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E648CF15-CEFC-4936-9E9D-EEE1A072408D}" type="slidenum">
              <a:rPr lang="en-US" sz="1000" b="1" smtClean="0">
                <a:solidFill>
                  <a:schemeClr val="tx1"/>
                </a:solidFill>
                <a:cs typeface="Neo Sans Intel"/>
              </a:rPr>
              <a:pPr algn="r"/>
              <a:t>‹#›</a:t>
            </a:fld>
            <a:endParaRPr lang="en-US" sz="1000" b="1">
              <a:solidFill>
                <a:schemeClr val="tx1"/>
              </a:solidFill>
              <a:cs typeface="Neo Sans Intel"/>
            </a:endParaRPr>
          </a:p>
        </p:txBody>
      </p:sp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8151017" y="4720985"/>
            <a:ext cx="914400" cy="251740"/>
            <a:chOff x="630" y="856"/>
            <a:chExt cx="4653" cy="1281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785" y="1463"/>
              <a:ext cx="4498" cy="672"/>
            </a:xfrm>
            <a:custGeom>
              <a:avLst/>
              <a:gdLst>
                <a:gd name="T0" fmla="*/ 1989 w 2263"/>
                <a:gd name="T1" fmla="*/ 260 h 338"/>
                <a:gd name="T2" fmla="*/ 2060 w 2263"/>
                <a:gd name="T3" fmla="*/ 147 h 338"/>
                <a:gd name="T4" fmla="*/ 1863 w 2263"/>
                <a:gd name="T5" fmla="*/ 47 h 338"/>
                <a:gd name="T6" fmla="*/ 1027 w 2263"/>
                <a:gd name="T7" fmla="*/ 82 h 338"/>
                <a:gd name="T8" fmla="*/ 0 w 2263"/>
                <a:gd name="T9" fmla="*/ 241 h 338"/>
                <a:gd name="T10" fmla="*/ 1471 w 2263"/>
                <a:gd name="T11" fmla="*/ 11 h 338"/>
                <a:gd name="T12" fmla="*/ 2174 w 2263"/>
                <a:gd name="T13" fmla="*/ 85 h 338"/>
                <a:gd name="T14" fmla="*/ 2251 w 2263"/>
                <a:gd name="T15" fmla="*/ 170 h 338"/>
                <a:gd name="T16" fmla="*/ 2132 w 2263"/>
                <a:gd name="T17" fmla="*/ 338 h 338"/>
                <a:gd name="T18" fmla="*/ 1882 w 2263"/>
                <a:gd name="T19" fmla="*/ 338 h 338"/>
                <a:gd name="T20" fmla="*/ 1989 w 2263"/>
                <a:gd name="T21" fmla="*/ 26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3" h="338">
                  <a:moveTo>
                    <a:pt x="1989" y="260"/>
                  </a:moveTo>
                  <a:cubicBezTo>
                    <a:pt x="2020" y="235"/>
                    <a:pt x="2067" y="203"/>
                    <a:pt x="2060" y="147"/>
                  </a:cubicBezTo>
                  <a:cubicBezTo>
                    <a:pt x="2053" y="84"/>
                    <a:pt x="1940" y="57"/>
                    <a:pt x="1863" y="47"/>
                  </a:cubicBezTo>
                  <a:cubicBezTo>
                    <a:pt x="1589" y="10"/>
                    <a:pt x="1267" y="52"/>
                    <a:pt x="1027" y="82"/>
                  </a:cubicBezTo>
                  <a:cubicBezTo>
                    <a:pt x="671" y="128"/>
                    <a:pt x="324" y="169"/>
                    <a:pt x="0" y="241"/>
                  </a:cubicBezTo>
                  <a:cubicBezTo>
                    <a:pt x="425" y="129"/>
                    <a:pt x="951" y="36"/>
                    <a:pt x="1471" y="11"/>
                  </a:cubicBezTo>
                  <a:cubicBezTo>
                    <a:pt x="1705" y="0"/>
                    <a:pt x="2018" y="4"/>
                    <a:pt x="2174" y="85"/>
                  </a:cubicBezTo>
                  <a:cubicBezTo>
                    <a:pt x="2205" y="102"/>
                    <a:pt x="2247" y="138"/>
                    <a:pt x="2251" y="170"/>
                  </a:cubicBezTo>
                  <a:cubicBezTo>
                    <a:pt x="2263" y="253"/>
                    <a:pt x="2173" y="301"/>
                    <a:pt x="2132" y="338"/>
                  </a:cubicBezTo>
                  <a:cubicBezTo>
                    <a:pt x="1882" y="338"/>
                    <a:pt x="1882" y="338"/>
                    <a:pt x="1882" y="338"/>
                  </a:cubicBezTo>
                  <a:cubicBezTo>
                    <a:pt x="1915" y="312"/>
                    <a:pt x="1952" y="291"/>
                    <a:pt x="1989" y="26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630" y="856"/>
              <a:ext cx="998" cy="895"/>
            </a:xfrm>
            <a:custGeom>
              <a:avLst/>
              <a:gdLst>
                <a:gd name="T0" fmla="*/ 0 w 502"/>
                <a:gd name="T1" fmla="*/ 450 h 450"/>
                <a:gd name="T2" fmla="*/ 118 w 502"/>
                <a:gd name="T3" fmla="*/ 12 h 450"/>
                <a:gd name="T4" fmla="*/ 254 w 502"/>
                <a:gd name="T5" fmla="*/ 12 h 450"/>
                <a:gd name="T6" fmla="*/ 241 w 502"/>
                <a:gd name="T7" fmla="*/ 60 h 450"/>
                <a:gd name="T8" fmla="*/ 319 w 502"/>
                <a:gd name="T9" fmla="*/ 16 h 450"/>
                <a:gd name="T10" fmla="*/ 394 w 502"/>
                <a:gd name="T11" fmla="*/ 0 h 450"/>
                <a:gd name="T12" fmla="*/ 485 w 502"/>
                <a:gd name="T13" fmla="*/ 42 h 450"/>
                <a:gd name="T14" fmla="*/ 488 w 502"/>
                <a:gd name="T15" fmla="*/ 165 h 450"/>
                <a:gd name="T16" fmla="*/ 411 w 502"/>
                <a:gd name="T17" fmla="*/ 450 h 450"/>
                <a:gd name="T18" fmla="*/ 274 w 502"/>
                <a:gd name="T19" fmla="*/ 450 h 450"/>
                <a:gd name="T20" fmla="*/ 332 w 502"/>
                <a:gd name="T21" fmla="*/ 233 h 450"/>
                <a:gd name="T22" fmla="*/ 344 w 502"/>
                <a:gd name="T23" fmla="*/ 180 h 450"/>
                <a:gd name="T24" fmla="*/ 346 w 502"/>
                <a:gd name="T25" fmla="*/ 141 h 450"/>
                <a:gd name="T26" fmla="*/ 332 w 502"/>
                <a:gd name="T27" fmla="*/ 120 h 450"/>
                <a:gd name="T28" fmla="*/ 298 w 502"/>
                <a:gd name="T29" fmla="*/ 113 h 450"/>
                <a:gd name="T30" fmla="*/ 262 w 502"/>
                <a:gd name="T31" fmla="*/ 120 h 450"/>
                <a:gd name="T32" fmla="*/ 220 w 502"/>
                <a:gd name="T33" fmla="*/ 139 h 450"/>
                <a:gd name="T34" fmla="*/ 137 w 502"/>
                <a:gd name="T35" fmla="*/ 450 h 450"/>
                <a:gd name="T36" fmla="*/ 0 w 502"/>
                <a:gd name="T3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2" h="450">
                  <a:moveTo>
                    <a:pt x="0" y="450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69" y="41"/>
                    <a:pt x="295" y="26"/>
                    <a:pt x="319" y="16"/>
                  </a:cubicBezTo>
                  <a:cubicBezTo>
                    <a:pt x="343" y="5"/>
                    <a:pt x="368" y="0"/>
                    <a:pt x="394" y="0"/>
                  </a:cubicBezTo>
                  <a:cubicBezTo>
                    <a:pt x="438" y="0"/>
                    <a:pt x="469" y="14"/>
                    <a:pt x="485" y="42"/>
                  </a:cubicBezTo>
                  <a:cubicBezTo>
                    <a:pt x="501" y="70"/>
                    <a:pt x="502" y="111"/>
                    <a:pt x="488" y="165"/>
                  </a:cubicBezTo>
                  <a:cubicBezTo>
                    <a:pt x="411" y="450"/>
                    <a:pt x="411" y="450"/>
                    <a:pt x="411" y="450"/>
                  </a:cubicBezTo>
                  <a:cubicBezTo>
                    <a:pt x="274" y="450"/>
                    <a:pt x="274" y="450"/>
                    <a:pt x="274" y="450"/>
                  </a:cubicBezTo>
                  <a:cubicBezTo>
                    <a:pt x="332" y="233"/>
                    <a:pt x="332" y="233"/>
                    <a:pt x="332" y="233"/>
                  </a:cubicBezTo>
                  <a:cubicBezTo>
                    <a:pt x="337" y="215"/>
                    <a:pt x="341" y="197"/>
                    <a:pt x="344" y="180"/>
                  </a:cubicBezTo>
                  <a:cubicBezTo>
                    <a:pt x="347" y="162"/>
                    <a:pt x="348" y="149"/>
                    <a:pt x="346" y="141"/>
                  </a:cubicBezTo>
                  <a:cubicBezTo>
                    <a:pt x="344" y="131"/>
                    <a:pt x="339" y="124"/>
                    <a:pt x="332" y="120"/>
                  </a:cubicBezTo>
                  <a:cubicBezTo>
                    <a:pt x="324" y="115"/>
                    <a:pt x="313" y="113"/>
                    <a:pt x="298" y="113"/>
                  </a:cubicBezTo>
                  <a:cubicBezTo>
                    <a:pt x="287" y="113"/>
                    <a:pt x="275" y="115"/>
                    <a:pt x="262" y="120"/>
                  </a:cubicBezTo>
                  <a:cubicBezTo>
                    <a:pt x="250" y="124"/>
                    <a:pt x="236" y="130"/>
                    <a:pt x="220" y="139"/>
                  </a:cubicBezTo>
                  <a:cubicBezTo>
                    <a:pt x="137" y="450"/>
                    <a:pt x="137" y="450"/>
                    <a:pt x="137" y="450"/>
                  </a:cubicBezTo>
                  <a:lnTo>
                    <a:pt x="0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1777" y="880"/>
              <a:ext cx="920" cy="871"/>
            </a:xfrm>
            <a:custGeom>
              <a:avLst/>
              <a:gdLst>
                <a:gd name="T0" fmla="*/ 77 w 920"/>
                <a:gd name="T1" fmla="*/ 871 h 871"/>
                <a:gd name="T2" fmla="*/ 0 w 920"/>
                <a:gd name="T3" fmla="*/ 0 h 871"/>
                <a:gd name="T4" fmla="*/ 286 w 920"/>
                <a:gd name="T5" fmla="*/ 0 h 871"/>
                <a:gd name="T6" fmla="*/ 310 w 920"/>
                <a:gd name="T7" fmla="*/ 575 h 871"/>
                <a:gd name="T8" fmla="*/ 642 w 920"/>
                <a:gd name="T9" fmla="*/ 0 h 871"/>
                <a:gd name="T10" fmla="*/ 920 w 920"/>
                <a:gd name="T11" fmla="*/ 0 h 871"/>
                <a:gd name="T12" fmla="*/ 374 w 920"/>
                <a:gd name="T13" fmla="*/ 871 h 871"/>
                <a:gd name="T14" fmla="*/ 77 w 920"/>
                <a:gd name="T15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0" h="871">
                  <a:moveTo>
                    <a:pt x="77" y="871"/>
                  </a:moveTo>
                  <a:lnTo>
                    <a:pt x="0" y="0"/>
                  </a:lnTo>
                  <a:lnTo>
                    <a:pt x="286" y="0"/>
                  </a:lnTo>
                  <a:lnTo>
                    <a:pt x="310" y="575"/>
                  </a:lnTo>
                  <a:lnTo>
                    <a:pt x="642" y="0"/>
                  </a:lnTo>
                  <a:lnTo>
                    <a:pt x="920" y="0"/>
                  </a:lnTo>
                  <a:lnTo>
                    <a:pt x="374" y="871"/>
                  </a:lnTo>
                  <a:lnTo>
                    <a:pt x="77" y="8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568" y="856"/>
              <a:ext cx="1491" cy="895"/>
            </a:xfrm>
            <a:custGeom>
              <a:avLst/>
              <a:gdLst>
                <a:gd name="T0" fmla="*/ 0 w 750"/>
                <a:gd name="T1" fmla="*/ 450 h 450"/>
                <a:gd name="T2" fmla="*/ 118 w 750"/>
                <a:gd name="T3" fmla="*/ 12 h 450"/>
                <a:gd name="T4" fmla="*/ 254 w 750"/>
                <a:gd name="T5" fmla="*/ 12 h 450"/>
                <a:gd name="T6" fmla="*/ 241 w 750"/>
                <a:gd name="T7" fmla="*/ 60 h 450"/>
                <a:gd name="T8" fmla="*/ 317 w 750"/>
                <a:gd name="T9" fmla="*/ 16 h 450"/>
                <a:gd name="T10" fmla="*/ 388 w 750"/>
                <a:gd name="T11" fmla="*/ 0 h 450"/>
                <a:gd name="T12" fmla="*/ 453 w 750"/>
                <a:gd name="T13" fmla="*/ 19 h 450"/>
                <a:gd name="T14" fmla="*/ 485 w 750"/>
                <a:gd name="T15" fmla="*/ 76 h 450"/>
                <a:gd name="T16" fmla="*/ 574 w 750"/>
                <a:gd name="T17" fmla="*/ 19 h 450"/>
                <a:gd name="T18" fmla="*/ 650 w 750"/>
                <a:gd name="T19" fmla="*/ 0 h 450"/>
                <a:gd name="T20" fmla="*/ 702 w 750"/>
                <a:gd name="T21" fmla="*/ 9 h 450"/>
                <a:gd name="T22" fmla="*/ 735 w 750"/>
                <a:gd name="T23" fmla="*/ 39 h 450"/>
                <a:gd name="T24" fmla="*/ 750 w 750"/>
                <a:gd name="T25" fmla="*/ 89 h 450"/>
                <a:gd name="T26" fmla="*/ 738 w 750"/>
                <a:gd name="T27" fmla="*/ 165 h 450"/>
                <a:gd name="T28" fmla="*/ 662 w 750"/>
                <a:gd name="T29" fmla="*/ 450 h 450"/>
                <a:gd name="T30" fmla="*/ 524 w 750"/>
                <a:gd name="T31" fmla="*/ 450 h 450"/>
                <a:gd name="T32" fmla="*/ 583 w 750"/>
                <a:gd name="T33" fmla="*/ 231 h 450"/>
                <a:gd name="T34" fmla="*/ 597 w 750"/>
                <a:gd name="T35" fmla="*/ 177 h 450"/>
                <a:gd name="T36" fmla="*/ 599 w 750"/>
                <a:gd name="T37" fmla="*/ 140 h 450"/>
                <a:gd name="T38" fmla="*/ 587 w 750"/>
                <a:gd name="T39" fmla="*/ 120 h 450"/>
                <a:gd name="T40" fmla="*/ 554 w 750"/>
                <a:gd name="T41" fmla="*/ 113 h 450"/>
                <a:gd name="T42" fmla="*/ 521 w 750"/>
                <a:gd name="T43" fmla="*/ 120 h 450"/>
                <a:gd name="T44" fmla="*/ 483 w 750"/>
                <a:gd name="T45" fmla="*/ 139 h 450"/>
                <a:gd name="T46" fmla="*/ 399 w 750"/>
                <a:gd name="T47" fmla="*/ 450 h 450"/>
                <a:gd name="T48" fmla="*/ 262 w 750"/>
                <a:gd name="T49" fmla="*/ 450 h 450"/>
                <a:gd name="T50" fmla="*/ 321 w 750"/>
                <a:gd name="T51" fmla="*/ 231 h 450"/>
                <a:gd name="T52" fmla="*/ 334 w 750"/>
                <a:gd name="T53" fmla="*/ 177 h 450"/>
                <a:gd name="T54" fmla="*/ 336 w 750"/>
                <a:gd name="T55" fmla="*/ 140 h 450"/>
                <a:gd name="T56" fmla="*/ 324 w 750"/>
                <a:gd name="T57" fmla="*/ 120 h 450"/>
                <a:gd name="T58" fmla="*/ 291 w 750"/>
                <a:gd name="T59" fmla="*/ 113 h 450"/>
                <a:gd name="T60" fmla="*/ 256 w 750"/>
                <a:gd name="T61" fmla="*/ 121 h 450"/>
                <a:gd name="T62" fmla="*/ 220 w 750"/>
                <a:gd name="T63" fmla="*/ 139 h 450"/>
                <a:gd name="T64" fmla="*/ 137 w 750"/>
                <a:gd name="T65" fmla="*/ 450 h 450"/>
                <a:gd name="T66" fmla="*/ 0 w 750"/>
                <a:gd name="T6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0" h="450">
                  <a:moveTo>
                    <a:pt x="0" y="450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69" y="41"/>
                    <a:pt x="294" y="26"/>
                    <a:pt x="317" y="16"/>
                  </a:cubicBezTo>
                  <a:cubicBezTo>
                    <a:pt x="339" y="5"/>
                    <a:pt x="363" y="0"/>
                    <a:pt x="388" y="0"/>
                  </a:cubicBezTo>
                  <a:cubicBezTo>
                    <a:pt x="415" y="0"/>
                    <a:pt x="436" y="6"/>
                    <a:pt x="453" y="19"/>
                  </a:cubicBezTo>
                  <a:cubicBezTo>
                    <a:pt x="470" y="31"/>
                    <a:pt x="481" y="50"/>
                    <a:pt x="485" y="76"/>
                  </a:cubicBezTo>
                  <a:cubicBezTo>
                    <a:pt x="517" y="51"/>
                    <a:pt x="547" y="32"/>
                    <a:pt x="574" y="19"/>
                  </a:cubicBezTo>
                  <a:cubicBezTo>
                    <a:pt x="601" y="6"/>
                    <a:pt x="626" y="0"/>
                    <a:pt x="650" y="0"/>
                  </a:cubicBezTo>
                  <a:cubicBezTo>
                    <a:pt x="671" y="0"/>
                    <a:pt x="688" y="3"/>
                    <a:pt x="702" y="9"/>
                  </a:cubicBezTo>
                  <a:cubicBezTo>
                    <a:pt x="717" y="16"/>
                    <a:pt x="728" y="26"/>
                    <a:pt x="735" y="39"/>
                  </a:cubicBezTo>
                  <a:cubicBezTo>
                    <a:pt x="744" y="53"/>
                    <a:pt x="749" y="69"/>
                    <a:pt x="750" y="89"/>
                  </a:cubicBezTo>
                  <a:cubicBezTo>
                    <a:pt x="750" y="108"/>
                    <a:pt x="747" y="134"/>
                    <a:pt x="738" y="165"/>
                  </a:cubicBezTo>
                  <a:cubicBezTo>
                    <a:pt x="662" y="450"/>
                    <a:pt x="662" y="450"/>
                    <a:pt x="662" y="450"/>
                  </a:cubicBezTo>
                  <a:cubicBezTo>
                    <a:pt x="524" y="450"/>
                    <a:pt x="524" y="450"/>
                    <a:pt x="524" y="450"/>
                  </a:cubicBezTo>
                  <a:cubicBezTo>
                    <a:pt x="583" y="231"/>
                    <a:pt x="583" y="231"/>
                    <a:pt x="583" y="231"/>
                  </a:cubicBezTo>
                  <a:cubicBezTo>
                    <a:pt x="589" y="210"/>
                    <a:pt x="593" y="191"/>
                    <a:pt x="597" y="177"/>
                  </a:cubicBezTo>
                  <a:cubicBezTo>
                    <a:pt x="600" y="162"/>
                    <a:pt x="601" y="150"/>
                    <a:pt x="599" y="140"/>
                  </a:cubicBezTo>
                  <a:cubicBezTo>
                    <a:pt x="598" y="131"/>
                    <a:pt x="594" y="124"/>
                    <a:pt x="587" y="120"/>
                  </a:cubicBezTo>
                  <a:cubicBezTo>
                    <a:pt x="580" y="115"/>
                    <a:pt x="569" y="113"/>
                    <a:pt x="554" y="113"/>
                  </a:cubicBezTo>
                  <a:cubicBezTo>
                    <a:pt x="543" y="113"/>
                    <a:pt x="532" y="116"/>
                    <a:pt x="521" y="120"/>
                  </a:cubicBezTo>
                  <a:cubicBezTo>
                    <a:pt x="510" y="125"/>
                    <a:pt x="497" y="131"/>
                    <a:pt x="483" y="139"/>
                  </a:cubicBezTo>
                  <a:cubicBezTo>
                    <a:pt x="399" y="450"/>
                    <a:pt x="399" y="450"/>
                    <a:pt x="399" y="450"/>
                  </a:cubicBezTo>
                  <a:cubicBezTo>
                    <a:pt x="262" y="450"/>
                    <a:pt x="262" y="450"/>
                    <a:pt x="262" y="450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6" y="210"/>
                    <a:pt x="331" y="192"/>
                    <a:pt x="334" y="177"/>
                  </a:cubicBezTo>
                  <a:cubicBezTo>
                    <a:pt x="337" y="162"/>
                    <a:pt x="338" y="150"/>
                    <a:pt x="336" y="140"/>
                  </a:cubicBezTo>
                  <a:cubicBezTo>
                    <a:pt x="335" y="131"/>
                    <a:pt x="331" y="124"/>
                    <a:pt x="324" y="120"/>
                  </a:cubicBezTo>
                  <a:cubicBezTo>
                    <a:pt x="317" y="115"/>
                    <a:pt x="306" y="113"/>
                    <a:pt x="291" y="113"/>
                  </a:cubicBezTo>
                  <a:cubicBezTo>
                    <a:pt x="280" y="113"/>
                    <a:pt x="268" y="116"/>
                    <a:pt x="256" y="121"/>
                  </a:cubicBezTo>
                  <a:cubicBezTo>
                    <a:pt x="244" y="126"/>
                    <a:pt x="232" y="132"/>
                    <a:pt x="220" y="139"/>
                  </a:cubicBezTo>
                  <a:cubicBezTo>
                    <a:pt x="137" y="450"/>
                    <a:pt x="137" y="450"/>
                    <a:pt x="137" y="450"/>
                  </a:cubicBezTo>
                  <a:lnTo>
                    <a:pt x="0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467" y="1801"/>
              <a:ext cx="312" cy="330"/>
            </a:xfrm>
            <a:custGeom>
              <a:avLst/>
              <a:gdLst>
                <a:gd name="T0" fmla="*/ 0 w 312"/>
                <a:gd name="T1" fmla="*/ 330 h 330"/>
                <a:gd name="T2" fmla="*/ 87 w 312"/>
                <a:gd name="T3" fmla="*/ 0 h 330"/>
                <a:gd name="T4" fmla="*/ 312 w 312"/>
                <a:gd name="T5" fmla="*/ 0 h 330"/>
                <a:gd name="T6" fmla="*/ 294 w 312"/>
                <a:gd name="T7" fmla="*/ 64 h 330"/>
                <a:gd name="T8" fmla="*/ 153 w 312"/>
                <a:gd name="T9" fmla="*/ 64 h 330"/>
                <a:gd name="T10" fmla="*/ 139 w 312"/>
                <a:gd name="T11" fmla="*/ 122 h 330"/>
                <a:gd name="T12" fmla="*/ 268 w 312"/>
                <a:gd name="T13" fmla="*/ 122 h 330"/>
                <a:gd name="T14" fmla="*/ 250 w 312"/>
                <a:gd name="T15" fmla="*/ 185 h 330"/>
                <a:gd name="T16" fmla="*/ 121 w 312"/>
                <a:gd name="T17" fmla="*/ 185 h 330"/>
                <a:gd name="T18" fmla="*/ 99 w 312"/>
                <a:gd name="T19" fmla="*/ 269 h 330"/>
                <a:gd name="T20" fmla="*/ 240 w 312"/>
                <a:gd name="T21" fmla="*/ 269 h 330"/>
                <a:gd name="T22" fmla="*/ 222 w 312"/>
                <a:gd name="T23" fmla="*/ 330 h 330"/>
                <a:gd name="T24" fmla="*/ 0 w 312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30">
                  <a:moveTo>
                    <a:pt x="0" y="330"/>
                  </a:moveTo>
                  <a:lnTo>
                    <a:pt x="87" y="0"/>
                  </a:lnTo>
                  <a:lnTo>
                    <a:pt x="312" y="0"/>
                  </a:lnTo>
                  <a:lnTo>
                    <a:pt x="294" y="64"/>
                  </a:lnTo>
                  <a:lnTo>
                    <a:pt x="153" y="64"/>
                  </a:lnTo>
                  <a:lnTo>
                    <a:pt x="139" y="122"/>
                  </a:lnTo>
                  <a:lnTo>
                    <a:pt x="268" y="122"/>
                  </a:lnTo>
                  <a:lnTo>
                    <a:pt x="250" y="185"/>
                  </a:lnTo>
                  <a:lnTo>
                    <a:pt x="121" y="185"/>
                  </a:lnTo>
                  <a:lnTo>
                    <a:pt x="99" y="269"/>
                  </a:lnTo>
                  <a:lnTo>
                    <a:pt x="240" y="269"/>
                  </a:lnTo>
                  <a:lnTo>
                    <a:pt x="222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709" y="1801"/>
              <a:ext cx="400" cy="330"/>
            </a:xfrm>
            <a:custGeom>
              <a:avLst/>
              <a:gdLst>
                <a:gd name="T0" fmla="*/ 0 w 400"/>
                <a:gd name="T1" fmla="*/ 330 h 330"/>
                <a:gd name="T2" fmla="*/ 151 w 400"/>
                <a:gd name="T3" fmla="*/ 165 h 330"/>
                <a:gd name="T4" fmla="*/ 91 w 400"/>
                <a:gd name="T5" fmla="*/ 0 h 330"/>
                <a:gd name="T6" fmla="*/ 187 w 400"/>
                <a:gd name="T7" fmla="*/ 0 h 330"/>
                <a:gd name="T8" fmla="*/ 221 w 400"/>
                <a:gd name="T9" fmla="*/ 100 h 330"/>
                <a:gd name="T10" fmla="*/ 308 w 400"/>
                <a:gd name="T11" fmla="*/ 0 h 330"/>
                <a:gd name="T12" fmla="*/ 400 w 400"/>
                <a:gd name="T13" fmla="*/ 0 h 330"/>
                <a:gd name="T14" fmla="*/ 254 w 400"/>
                <a:gd name="T15" fmla="*/ 161 h 330"/>
                <a:gd name="T16" fmla="*/ 316 w 400"/>
                <a:gd name="T17" fmla="*/ 330 h 330"/>
                <a:gd name="T18" fmla="*/ 219 w 400"/>
                <a:gd name="T19" fmla="*/ 330 h 330"/>
                <a:gd name="T20" fmla="*/ 185 w 400"/>
                <a:gd name="T21" fmla="*/ 225 h 330"/>
                <a:gd name="T22" fmla="*/ 91 w 400"/>
                <a:gd name="T23" fmla="*/ 330 h 330"/>
                <a:gd name="T24" fmla="*/ 0 w 400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330">
                  <a:moveTo>
                    <a:pt x="0" y="330"/>
                  </a:moveTo>
                  <a:lnTo>
                    <a:pt x="151" y="165"/>
                  </a:lnTo>
                  <a:lnTo>
                    <a:pt x="91" y="0"/>
                  </a:lnTo>
                  <a:lnTo>
                    <a:pt x="187" y="0"/>
                  </a:lnTo>
                  <a:lnTo>
                    <a:pt x="221" y="100"/>
                  </a:lnTo>
                  <a:lnTo>
                    <a:pt x="308" y="0"/>
                  </a:lnTo>
                  <a:lnTo>
                    <a:pt x="400" y="0"/>
                  </a:lnTo>
                  <a:lnTo>
                    <a:pt x="254" y="161"/>
                  </a:lnTo>
                  <a:lnTo>
                    <a:pt x="316" y="330"/>
                  </a:lnTo>
                  <a:lnTo>
                    <a:pt x="219" y="330"/>
                  </a:lnTo>
                  <a:lnTo>
                    <a:pt x="185" y="225"/>
                  </a:lnTo>
                  <a:lnTo>
                    <a:pt x="91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1"/>
            <p:cNvSpPr>
              <a:spLocks noEditPoints="1"/>
            </p:cNvSpPr>
            <p:nvPr/>
          </p:nvSpPr>
          <p:spPr bwMode="auto">
            <a:xfrm>
              <a:off x="3055" y="1801"/>
              <a:ext cx="320" cy="330"/>
            </a:xfrm>
            <a:custGeom>
              <a:avLst/>
              <a:gdLst>
                <a:gd name="T0" fmla="*/ 0 w 161"/>
                <a:gd name="T1" fmla="*/ 166 h 166"/>
                <a:gd name="T2" fmla="*/ 45 w 161"/>
                <a:gd name="T3" fmla="*/ 0 h 166"/>
                <a:gd name="T4" fmla="*/ 109 w 161"/>
                <a:gd name="T5" fmla="*/ 0 h 166"/>
                <a:gd name="T6" fmla="*/ 133 w 161"/>
                <a:gd name="T7" fmla="*/ 3 h 166"/>
                <a:gd name="T8" fmla="*/ 150 w 161"/>
                <a:gd name="T9" fmla="*/ 11 h 166"/>
                <a:gd name="T10" fmla="*/ 160 w 161"/>
                <a:gd name="T11" fmla="*/ 28 h 166"/>
                <a:gd name="T12" fmla="*/ 158 w 161"/>
                <a:gd name="T13" fmla="*/ 53 h 166"/>
                <a:gd name="T14" fmla="*/ 149 w 161"/>
                <a:gd name="T15" fmla="*/ 75 h 166"/>
                <a:gd name="T16" fmla="*/ 134 w 161"/>
                <a:gd name="T17" fmla="*/ 92 h 166"/>
                <a:gd name="T18" fmla="*/ 122 w 161"/>
                <a:gd name="T19" fmla="*/ 100 h 166"/>
                <a:gd name="T20" fmla="*/ 109 w 161"/>
                <a:gd name="T21" fmla="*/ 106 h 166"/>
                <a:gd name="T22" fmla="*/ 95 w 161"/>
                <a:gd name="T23" fmla="*/ 110 h 166"/>
                <a:gd name="T24" fmla="*/ 78 w 161"/>
                <a:gd name="T25" fmla="*/ 112 h 166"/>
                <a:gd name="T26" fmla="*/ 57 w 161"/>
                <a:gd name="T27" fmla="*/ 112 h 166"/>
                <a:gd name="T28" fmla="*/ 42 w 161"/>
                <a:gd name="T29" fmla="*/ 166 h 166"/>
                <a:gd name="T30" fmla="*/ 0 w 161"/>
                <a:gd name="T31" fmla="*/ 166 h 166"/>
                <a:gd name="T32" fmla="*/ 79 w 161"/>
                <a:gd name="T33" fmla="*/ 81 h 166"/>
                <a:gd name="T34" fmla="*/ 88 w 161"/>
                <a:gd name="T35" fmla="*/ 80 h 166"/>
                <a:gd name="T36" fmla="*/ 96 w 161"/>
                <a:gd name="T37" fmla="*/ 78 h 166"/>
                <a:gd name="T38" fmla="*/ 103 w 161"/>
                <a:gd name="T39" fmla="*/ 74 h 166"/>
                <a:gd name="T40" fmla="*/ 111 w 161"/>
                <a:gd name="T41" fmla="*/ 66 h 166"/>
                <a:gd name="T42" fmla="*/ 115 w 161"/>
                <a:gd name="T43" fmla="*/ 54 h 166"/>
                <a:gd name="T44" fmla="*/ 115 w 161"/>
                <a:gd name="T45" fmla="*/ 42 h 166"/>
                <a:gd name="T46" fmla="*/ 109 w 161"/>
                <a:gd name="T47" fmla="*/ 35 h 166"/>
                <a:gd name="T48" fmla="*/ 99 w 161"/>
                <a:gd name="T49" fmla="*/ 32 h 166"/>
                <a:gd name="T50" fmla="*/ 84 w 161"/>
                <a:gd name="T51" fmla="*/ 31 h 166"/>
                <a:gd name="T52" fmla="*/ 78 w 161"/>
                <a:gd name="T53" fmla="*/ 31 h 166"/>
                <a:gd name="T54" fmla="*/ 65 w 161"/>
                <a:gd name="T55" fmla="*/ 81 h 166"/>
                <a:gd name="T56" fmla="*/ 68 w 161"/>
                <a:gd name="T57" fmla="*/ 81 h 166"/>
                <a:gd name="T58" fmla="*/ 79 w 161"/>
                <a:gd name="T59" fmla="*/ 8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166">
                  <a:moveTo>
                    <a:pt x="0" y="16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7" y="1"/>
                    <a:pt x="133" y="3"/>
                  </a:cubicBezTo>
                  <a:cubicBezTo>
                    <a:pt x="140" y="5"/>
                    <a:pt x="145" y="8"/>
                    <a:pt x="150" y="11"/>
                  </a:cubicBezTo>
                  <a:cubicBezTo>
                    <a:pt x="155" y="15"/>
                    <a:pt x="158" y="21"/>
                    <a:pt x="160" y="28"/>
                  </a:cubicBezTo>
                  <a:cubicBezTo>
                    <a:pt x="161" y="35"/>
                    <a:pt x="161" y="43"/>
                    <a:pt x="158" y="53"/>
                  </a:cubicBezTo>
                  <a:cubicBezTo>
                    <a:pt x="156" y="60"/>
                    <a:pt x="153" y="68"/>
                    <a:pt x="149" y="75"/>
                  </a:cubicBezTo>
                  <a:cubicBezTo>
                    <a:pt x="144" y="82"/>
                    <a:pt x="139" y="88"/>
                    <a:pt x="134" y="92"/>
                  </a:cubicBezTo>
                  <a:cubicBezTo>
                    <a:pt x="130" y="95"/>
                    <a:pt x="126" y="98"/>
                    <a:pt x="122" y="100"/>
                  </a:cubicBezTo>
                  <a:cubicBezTo>
                    <a:pt x="118" y="103"/>
                    <a:pt x="114" y="105"/>
                    <a:pt x="109" y="106"/>
                  </a:cubicBezTo>
                  <a:cubicBezTo>
                    <a:pt x="105" y="108"/>
                    <a:pt x="100" y="110"/>
                    <a:pt x="95" y="110"/>
                  </a:cubicBezTo>
                  <a:cubicBezTo>
                    <a:pt x="90" y="111"/>
                    <a:pt x="84" y="112"/>
                    <a:pt x="78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42" y="166"/>
                    <a:pt x="42" y="166"/>
                    <a:pt x="42" y="166"/>
                  </a:cubicBezTo>
                  <a:lnTo>
                    <a:pt x="0" y="166"/>
                  </a:lnTo>
                  <a:close/>
                  <a:moveTo>
                    <a:pt x="79" y="81"/>
                  </a:moveTo>
                  <a:cubicBezTo>
                    <a:pt x="82" y="81"/>
                    <a:pt x="86" y="81"/>
                    <a:pt x="88" y="80"/>
                  </a:cubicBezTo>
                  <a:cubicBezTo>
                    <a:pt x="91" y="80"/>
                    <a:pt x="93" y="79"/>
                    <a:pt x="96" y="78"/>
                  </a:cubicBezTo>
                  <a:cubicBezTo>
                    <a:pt x="99" y="77"/>
                    <a:pt x="101" y="76"/>
                    <a:pt x="103" y="74"/>
                  </a:cubicBezTo>
                  <a:cubicBezTo>
                    <a:pt x="106" y="72"/>
                    <a:pt x="109" y="69"/>
                    <a:pt x="111" y="66"/>
                  </a:cubicBezTo>
                  <a:cubicBezTo>
                    <a:pt x="112" y="63"/>
                    <a:pt x="114" y="59"/>
                    <a:pt x="115" y="54"/>
                  </a:cubicBezTo>
                  <a:cubicBezTo>
                    <a:pt x="117" y="49"/>
                    <a:pt x="117" y="45"/>
                    <a:pt x="115" y="42"/>
                  </a:cubicBezTo>
                  <a:cubicBezTo>
                    <a:pt x="114" y="38"/>
                    <a:pt x="112" y="36"/>
                    <a:pt x="109" y="35"/>
                  </a:cubicBezTo>
                  <a:cubicBezTo>
                    <a:pt x="106" y="33"/>
                    <a:pt x="102" y="32"/>
                    <a:pt x="99" y="32"/>
                  </a:cubicBezTo>
                  <a:cubicBezTo>
                    <a:pt x="95" y="31"/>
                    <a:pt x="90" y="31"/>
                    <a:pt x="84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72" y="81"/>
                    <a:pt x="75" y="81"/>
                    <a:pt x="79" y="81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2"/>
            <p:cNvSpPr>
              <a:spLocks noEditPoints="1"/>
            </p:cNvSpPr>
            <p:nvPr/>
          </p:nvSpPr>
          <p:spPr bwMode="auto">
            <a:xfrm>
              <a:off x="3353" y="1801"/>
              <a:ext cx="326" cy="330"/>
            </a:xfrm>
            <a:custGeom>
              <a:avLst/>
              <a:gdLst>
                <a:gd name="T0" fmla="*/ 0 w 164"/>
                <a:gd name="T1" fmla="*/ 166 h 166"/>
                <a:gd name="T2" fmla="*/ 45 w 164"/>
                <a:gd name="T3" fmla="*/ 0 h 166"/>
                <a:gd name="T4" fmla="*/ 111 w 164"/>
                <a:gd name="T5" fmla="*/ 0 h 166"/>
                <a:gd name="T6" fmla="*/ 135 w 164"/>
                <a:gd name="T7" fmla="*/ 2 h 166"/>
                <a:gd name="T8" fmla="*/ 152 w 164"/>
                <a:gd name="T9" fmla="*/ 9 h 166"/>
                <a:gd name="T10" fmla="*/ 162 w 164"/>
                <a:gd name="T11" fmla="*/ 24 h 166"/>
                <a:gd name="T12" fmla="*/ 161 w 164"/>
                <a:gd name="T13" fmla="*/ 46 h 166"/>
                <a:gd name="T14" fmla="*/ 145 w 164"/>
                <a:gd name="T15" fmla="*/ 77 h 166"/>
                <a:gd name="T16" fmla="*/ 117 w 164"/>
                <a:gd name="T17" fmla="*/ 96 h 166"/>
                <a:gd name="T18" fmla="*/ 154 w 164"/>
                <a:gd name="T19" fmla="*/ 166 h 166"/>
                <a:gd name="T20" fmla="*/ 103 w 164"/>
                <a:gd name="T21" fmla="*/ 166 h 166"/>
                <a:gd name="T22" fmla="*/ 73 w 164"/>
                <a:gd name="T23" fmla="*/ 105 h 166"/>
                <a:gd name="T24" fmla="*/ 58 w 164"/>
                <a:gd name="T25" fmla="*/ 105 h 166"/>
                <a:gd name="T26" fmla="*/ 42 w 164"/>
                <a:gd name="T27" fmla="*/ 166 h 166"/>
                <a:gd name="T28" fmla="*/ 0 w 164"/>
                <a:gd name="T29" fmla="*/ 166 h 166"/>
                <a:gd name="T30" fmla="*/ 93 w 164"/>
                <a:gd name="T31" fmla="*/ 74 h 166"/>
                <a:gd name="T32" fmla="*/ 104 w 164"/>
                <a:gd name="T33" fmla="*/ 70 h 166"/>
                <a:gd name="T34" fmla="*/ 112 w 164"/>
                <a:gd name="T35" fmla="*/ 63 h 166"/>
                <a:gd name="T36" fmla="*/ 117 w 164"/>
                <a:gd name="T37" fmla="*/ 51 h 166"/>
                <a:gd name="T38" fmla="*/ 118 w 164"/>
                <a:gd name="T39" fmla="*/ 40 h 166"/>
                <a:gd name="T40" fmla="*/ 112 w 164"/>
                <a:gd name="T41" fmla="*/ 33 h 166"/>
                <a:gd name="T42" fmla="*/ 104 w 164"/>
                <a:gd name="T43" fmla="*/ 31 h 166"/>
                <a:gd name="T44" fmla="*/ 92 w 164"/>
                <a:gd name="T45" fmla="*/ 31 h 166"/>
                <a:gd name="T46" fmla="*/ 78 w 164"/>
                <a:gd name="T47" fmla="*/ 31 h 166"/>
                <a:gd name="T48" fmla="*/ 66 w 164"/>
                <a:gd name="T49" fmla="*/ 76 h 166"/>
                <a:gd name="T50" fmla="*/ 78 w 164"/>
                <a:gd name="T51" fmla="*/ 76 h 166"/>
                <a:gd name="T52" fmla="*/ 93 w 164"/>
                <a:gd name="T53" fmla="*/ 7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66">
                  <a:moveTo>
                    <a:pt x="0" y="16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1" y="0"/>
                    <a:pt x="128" y="1"/>
                    <a:pt x="135" y="2"/>
                  </a:cubicBezTo>
                  <a:cubicBezTo>
                    <a:pt x="141" y="3"/>
                    <a:pt x="147" y="6"/>
                    <a:pt x="152" y="9"/>
                  </a:cubicBezTo>
                  <a:cubicBezTo>
                    <a:pt x="157" y="13"/>
                    <a:pt x="160" y="18"/>
                    <a:pt x="162" y="24"/>
                  </a:cubicBezTo>
                  <a:cubicBezTo>
                    <a:pt x="164" y="30"/>
                    <a:pt x="164" y="37"/>
                    <a:pt x="161" y="46"/>
                  </a:cubicBezTo>
                  <a:cubicBezTo>
                    <a:pt x="158" y="59"/>
                    <a:pt x="152" y="69"/>
                    <a:pt x="145" y="77"/>
                  </a:cubicBezTo>
                  <a:cubicBezTo>
                    <a:pt x="137" y="85"/>
                    <a:pt x="127" y="91"/>
                    <a:pt x="117" y="96"/>
                  </a:cubicBezTo>
                  <a:cubicBezTo>
                    <a:pt x="154" y="166"/>
                    <a:pt x="154" y="166"/>
                    <a:pt x="154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42" y="166"/>
                    <a:pt x="42" y="166"/>
                    <a:pt x="42" y="166"/>
                  </a:cubicBezTo>
                  <a:lnTo>
                    <a:pt x="0" y="166"/>
                  </a:lnTo>
                  <a:close/>
                  <a:moveTo>
                    <a:pt x="93" y="74"/>
                  </a:moveTo>
                  <a:cubicBezTo>
                    <a:pt x="97" y="74"/>
                    <a:pt x="101" y="72"/>
                    <a:pt x="104" y="70"/>
                  </a:cubicBezTo>
                  <a:cubicBezTo>
                    <a:pt x="108" y="68"/>
                    <a:pt x="110" y="65"/>
                    <a:pt x="112" y="63"/>
                  </a:cubicBezTo>
                  <a:cubicBezTo>
                    <a:pt x="114" y="60"/>
                    <a:pt x="116" y="56"/>
                    <a:pt x="117" y="51"/>
                  </a:cubicBezTo>
                  <a:cubicBezTo>
                    <a:pt x="118" y="47"/>
                    <a:pt x="119" y="43"/>
                    <a:pt x="118" y="40"/>
                  </a:cubicBezTo>
                  <a:cubicBezTo>
                    <a:pt x="117" y="37"/>
                    <a:pt x="115" y="35"/>
                    <a:pt x="112" y="33"/>
                  </a:cubicBezTo>
                  <a:cubicBezTo>
                    <a:pt x="109" y="32"/>
                    <a:pt x="107" y="32"/>
                    <a:pt x="104" y="31"/>
                  </a:cubicBezTo>
                  <a:cubicBezTo>
                    <a:pt x="100" y="31"/>
                    <a:pt x="97" y="31"/>
                    <a:pt x="92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89" y="75"/>
                    <a:pt x="93" y="74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3683" y="1801"/>
              <a:ext cx="310" cy="330"/>
            </a:xfrm>
            <a:custGeom>
              <a:avLst/>
              <a:gdLst>
                <a:gd name="T0" fmla="*/ 0 w 310"/>
                <a:gd name="T1" fmla="*/ 330 h 330"/>
                <a:gd name="T2" fmla="*/ 87 w 310"/>
                <a:gd name="T3" fmla="*/ 0 h 330"/>
                <a:gd name="T4" fmla="*/ 310 w 310"/>
                <a:gd name="T5" fmla="*/ 0 h 330"/>
                <a:gd name="T6" fmla="*/ 294 w 310"/>
                <a:gd name="T7" fmla="*/ 64 h 330"/>
                <a:gd name="T8" fmla="*/ 153 w 310"/>
                <a:gd name="T9" fmla="*/ 64 h 330"/>
                <a:gd name="T10" fmla="*/ 137 w 310"/>
                <a:gd name="T11" fmla="*/ 122 h 330"/>
                <a:gd name="T12" fmla="*/ 266 w 310"/>
                <a:gd name="T13" fmla="*/ 122 h 330"/>
                <a:gd name="T14" fmla="*/ 250 w 310"/>
                <a:gd name="T15" fmla="*/ 185 h 330"/>
                <a:gd name="T16" fmla="*/ 121 w 310"/>
                <a:gd name="T17" fmla="*/ 185 h 330"/>
                <a:gd name="T18" fmla="*/ 99 w 310"/>
                <a:gd name="T19" fmla="*/ 269 h 330"/>
                <a:gd name="T20" fmla="*/ 238 w 310"/>
                <a:gd name="T21" fmla="*/ 269 h 330"/>
                <a:gd name="T22" fmla="*/ 223 w 310"/>
                <a:gd name="T23" fmla="*/ 330 h 330"/>
                <a:gd name="T24" fmla="*/ 0 w 310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0" h="330">
                  <a:moveTo>
                    <a:pt x="0" y="330"/>
                  </a:moveTo>
                  <a:lnTo>
                    <a:pt x="87" y="0"/>
                  </a:lnTo>
                  <a:lnTo>
                    <a:pt x="310" y="0"/>
                  </a:lnTo>
                  <a:lnTo>
                    <a:pt x="294" y="64"/>
                  </a:lnTo>
                  <a:lnTo>
                    <a:pt x="153" y="64"/>
                  </a:lnTo>
                  <a:lnTo>
                    <a:pt x="137" y="122"/>
                  </a:lnTo>
                  <a:lnTo>
                    <a:pt x="266" y="122"/>
                  </a:lnTo>
                  <a:lnTo>
                    <a:pt x="250" y="185"/>
                  </a:lnTo>
                  <a:lnTo>
                    <a:pt x="121" y="185"/>
                  </a:lnTo>
                  <a:lnTo>
                    <a:pt x="99" y="269"/>
                  </a:lnTo>
                  <a:lnTo>
                    <a:pt x="238" y="269"/>
                  </a:lnTo>
                  <a:lnTo>
                    <a:pt x="223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"/>
            <p:cNvSpPr>
              <a:spLocks/>
            </p:cNvSpPr>
            <p:nvPr/>
          </p:nvSpPr>
          <p:spPr bwMode="auto">
            <a:xfrm>
              <a:off x="3949" y="1795"/>
              <a:ext cx="328" cy="342"/>
            </a:xfrm>
            <a:custGeom>
              <a:avLst/>
              <a:gdLst>
                <a:gd name="T0" fmla="*/ 24 w 165"/>
                <a:gd name="T1" fmla="*/ 168 h 172"/>
                <a:gd name="T2" fmla="*/ 0 w 165"/>
                <a:gd name="T3" fmla="*/ 159 h 172"/>
                <a:gd name="T4" fmla="*/ 10 w 165"/>
                <a:gd name="T5" fmla="*/ 120 h 172"/>
                <a:gd name="T6" fmla="*/ 14 w 165"/>
                <a:gd name="T7" fmla="*/ 120 h 172"/>
                <a:gd name="T8" fmla="*/ 37 w 165"/>
                <a:gd name="T9" fmla="*/ 136 h 172"/>
                <a:gd name="T10" fmla="*/ 65 w 165"/>
                <a:gd name="T11" fmla="*/ 142 h 172"/>
                <a:gd name="T12" fmla="*/ 74 w 165"/>
                <a:gd name="T13" fmla="*/ 141 h 172"/>
                <a:gd name="T14" fmla="*/ 84 w 165"/>
                <a:gd name="T15" fmla="*/ 139 h 172"/>
                <a:gd name="T16" fmla="*/ 93 w 165"/>
                <a:gd name="T17" fmla="*/ 133 h 172"/>
                <a:gd name="T18" fmla="*/ 99 w 165"/>
                <a:gd name="T19" fmla="*/ 124 h 172"/>
                <a:gd name="T20" fmla="*/ 96 w 165"/>
                <a:gd name="T21" fmla="*/ 114 h 172"/>
                <a:gd name="T22" fmla="*/ 86 w 165"/>
                <a:gd name="T23" fmla="*/ 109 h 172"/>
                <a:gd name="T24" fmla="*/ 69 w 165"/>
                <a:gd name="T25" fmla="*/ 104 h 172"/>
                <a:gd name="T26" fmla="*/ 53 w 165"/>
                <a:gd name="T27" fmla="*/ 99 h 172"/>
                <a:gd name="T28" fmla="*/ 30 w 165"/>
                <a:gd name="T29" fmla="*/ 81 h 172"/>
                <a:gd name="T30" fmla="*/ 29 w 165"/>
                <a:gd name="T31" fmla="*/ 52 h 172"/>
                <a:gd name="T32" fmla="*/ 59 w 165"/>
                <a:gd name="T33" fmla="*/ 15 h 172"/>
                <a:gd name="T34" fmla="*/ 112 w 165"/>
                <a:gd name="T35" fmla="*/ 0 h 172"/>
                <a:gd name="T36" fmla="*/ 141 w 165"/>
                <a:gd name="T37" fmla="*/ 3 h 172"/>
                <a:gd name="T38" fmla="*/ 165 w 165"/>
                <a:gd name="T39" fmla="*/ 12 h 172"/>
                <a:gd name="T40" fmla="*/ 155 w 165"/>
                <a:gd name="T41" fmla="*/ 49 h 172"/>
                <a:gd name="T42" fmla="*/ 151 w 165"/>
                <a:gd name="T43" fmla="*/ 49 h 172"/>
                <a:gd name="T44" fmla="*/ 132 w 165"/>
                <a:gd name="T45" fmla="*/ 36 h 172"/>
                <a:gd name="T46" fmla="*/ 106 w 165"/>
                <a:gd name="T47" fmla="*/ 31 h 172"/>
                <a:gd name="T48" fmla="*/ 96 w 165"/>
                <a:gd name="T49" fmla="*/ 31 h 172"/>
                <a:gd name="T50" fmla="*/ 86 w 165"/>
                <a:gd name="T51" fmla="*/ 34 h 172"/>
                <a:gd name="T52" fmla="*/ 78 w 165"/>
                <a:gd name="T53" fmla="*/ 40 h 172"/>
                <a:gd name="T54" fmla="*/ 73 w 165"/>
                <a:gd name="T55" fmla="*/ 47 h 172"/>
                <a:gd name="T56" fmla="*/ 75 w 165"/>
                <a:gd name="T57" fmla="*/ 58 h 172"/>
                <a:gd name="T58" fmla="*/ 91 w 165"/>
                <a:gd name="T59" fmla="*/ 64 h 172"/>
                <a:gd name="T60" fmla="*/ 106 w 165"/>
                <a:gd name="T61" fmla="*/ 68 h 172"/>
                <a:gd name="T62" fmla="*/ 121 w 165"/>
                <a:gd name="T63" fmla="*/ 73 h 172"/>
                <a:gd name="T64" fmla="*/ 142 w 165"/>
                <a:gd name="T65" fmla="*/ 90 h 172"/>
                <a:gd name="T66" fmla="*/ 143 w 165"/>
                <a:gd name="T67" fmla="*/ 117 h 172"/>
                <a:gd name="T68" fmla="*/ 113 w 165"/>
                <a:gd name="T69" fmla="*/ 157 h 172"/>
                <a:gd name="T70" fmla="*/ 56 w 165"/>
                <a:gd name="T71" fmla="*/ 172 h 172"/>
                <a:gd name="T72" fmla="*/ 24 w 165"/>
                <a:gd name="T73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72">
                  <a:moveTo>
                    <a:pt x="24" y="168"/>
                  </a:moveTo>
                  <a:cubicBezTo>
                    <a:pt x="15" y="166"/>
                    <a:pt x="7" y="163"/>
                    <a:pt x="0" y="159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20" y="127"/>
                    <a:pt x="28" y="132"/>
                    <a:pt x="37" y="136"/>
                  </a:cubicBezTo>
                  <a:cubicBezTo>
                    <a:pt x="46" y="140"/>
                    <a:pt x="55" y="142"/>
                    <a:pt x="65" y="142"/>
                  </a:cubicBezTo>
                  <a:cubicBezTo>
                    <a:pt x="67" y="142"/>
                    <a:pt x="70" y="142"/>
                    <a:pt x="74" y="141"/>
                  </a:cubicBezTo>
                  <a:cubicBezTo>
                    <a:pt x="78" y="141"/>
                    <a:pt x="82" y="140"/>
                    <a:pt x="84" y="139"/>
                  </a:cubicBezTo>
                  <a:cubicBezTo>
                    <a:pt x="88" y="137"/>
                    <a:pt x="91" y="136"/>
                    <a:pt x="93" y="133"/>
                  </a:cubicBezTo>
                  <a:cubicBezTo>
                    <a:pt x="96" y="131"/>
                    <a:pt x="98" y="128"/>
                    <a:pt x="99" y="124"/>
                  </a:cubicBezTo>
                  <a:cubicBezTo>
                    <a:pt x="100" y="120"/>
                    <a:pt x="99" y="117"/>
                    <a:pt x="96" y="114"/>
                  </a:cubicBezTo>
                  <a:cubicBezTo>
                    <a:pt x="94" y="112"/>
                    <a:pt x="90" y="110"/>
                    <a:pt x="86" y="109"/>
                  </a:cubicBezTo>
                  <a:cubicBezTo>
                    <a:pt x="81" y="107"/>
                    <a:pt x="75" y="106"/>
                    <a:pt x="69" y="104"/>
                  </a:cubicBezTo>
                  <a:cubicBezTo>
                    <a:pt x="63" y="103"/>
                    <a:pt x="58" y="101"/>
                    <a:pt x="53" y="99"/>
                  </a:cubicBezTo>
                  <a:cubicBezTo>
                    <a:pt x="41" y="95"/>
                    <a:pt x="33" y="89"/>
                    <a:pt x="30" y="81"/>
                  </a:cubicBezTo>
                  <a:cubicBezTo>
                    <a:pt x="26" y="74"/>
                    <a:pt x="26" y="64"/>
                    <a:pt x="29" y="52"/>
                  </a:cubicBezTo>
                  <a:cubicBezTo>
                    <a:pt x="33" y="37"/>
                    <a:pt x="43" y="24"/>
                    <a:pt x="59" y="15"/>
                  </a:cubicBezTo>
                  <a:cubicBezTo>
                    <a:pt x="75" y="5"/>
                    <a:pt x="92" y="0"/>
                    <a:pt x="112" y="0"/>
                  </a:cubicBezTo>
                  <a:cubicBezTo>
                    <a:pt x="122" y="0"/>
                    <a:pt x="132" y="1"/>
                    <a:pt x="141" y="3"/>
                  </a:cubicBezTo>
                  <a:cubicBezTo>
                    <a:pt x="150" y="5"/>
                    <a:pt x="158" y="8"/>
                    <a:pt x="165" y="12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4"/>
                    <a:pt x="140" y="40"/>
                    <a:pt x="132" y="36"/>
                  </a:cubicBezTo>
                  <a:cubicBezTo>
                    <a:pt x="124" y="32"/>
                    <a:pt x="116" y="31"/>
                    <a:pt x="106" y="31"/>
                  </a:cubicBezTo>
                  <a:cubicBezTo>
                    <a:pt x="103" y="31"/>
                    <a:pt x="99" y="31"/>
                    <a:pt x="96" y="31"/>
                  </a:cubicBezTo>
                  <a:cubicBezTo>
                    <a:pt x="93" y="32"/>
                    <a:pt x="90" y="33"/>
                    <a:pt x="86" y="34"/>
                  </a:cubicBezTo>
                  <a:cubicBezTo>
                    <a:pt x="83" y="36"/>
                    <a:pt x="81" y="37"/>
                    <a:pt x="78" y="40"/>
                  </a:cubicBezTo>
                  <a:cubicBezTo>
                    <a:pt x="76" y="42"/>
                    <a:pt x="74" y="45"/>
                    <a:pt x="73" y="47"/>
                  </a:cubicBezTo>
                  <a:cubicBezTo>
                    <a:pt x="72" y="52"/>
                    <a:pt x="73" y="55"/>
                    <a:pt x="75" y="58"/>
                  </a:cubicBezTo>
                  <a:cubicBezTo>
                    <a:pt x="77" y="60"/>
                    <a:pt x="83" y="62"/>
                    <a:pt x="91" y="64"/>
                  </a:cubicBezTo>
                  <a:cubicBezTo>
                    <a:pt x="96" y="66"/>
                    <a:pt x="101" y="67"/>
                    <a:pt x="106" y="68"/>
                  </a:cubicBezTo>
                  <a:cubicBezTo>
                    <a:pt x="111" y="69"/>
                    <a:pt x="116" y="71"/>
                    <a:pt x="121" y="73"/>
                  </a:cubicBezTo>
                  <a:cubicBezTo>
                    <a:pt x="131" y="77"/>
                    <a:pt x="138" y="83"/>
                    <a:pt x="142" y="90"/>
                  </a:cubicBezTo>
                  <a:cubicBezTo>
                    <a:pt x="146" y="97"/>
                    <a:pt x="146" y="106"/>
                    <a:pt x="143" y="117"/>
                  </a:cubicBezTo>
                  <a:cubicBezTo>
                    <a:pt x="139" y="134"/>
                    <a:pt x="129" y="147"/>
                    <a:pt x="113" y="157"/>
                  </a:cubicBezTo>
                  <a:cubicBezTo>
                    <a:pt x="97" y="167"/>
                    <a:pt x="78" y="172"/>
                    <a:pt x="56" y="172"/>
                  </a:cubicBezTo>
                  <a:cubicBezTo>
                    <a:pt x="44" y="172"/>
                    <a:pt x="33" y="171"/>
                    <a:pt x="24" y="168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/>
            <p:cNvSpPr>
              <a:spLocks/>
            </p:cNvSpPr>
            <p:nvPr/>
          </p:nvSpPr>
          <p:spPr bwMode="auto">
            <a:xfrm>
              <a:off x="4235" y="1795"/>
              <a:ext cx="328" cy="342"/>
            </a:xfrm>
            <a:custGeom>
              <a:avLst/>
              <a:gdLst>
                <a:gd name="T0" fmla="*/ 24 w 165"/>
                <a:gd name="T1" fmla="*/ 168 h 172"/>
                <a:gd name="T2" fmla="*/ 0 w 165"/>
                <a:gd name="T3" fmla="*/ 159 h 172"/>
                <a:gd name="T4" fmla="*/ 11 w 165"/>
                <a:gd name="T5" fmla="*/ 120 h 172"/>
                <a:gd name="T6" fmla="*/ 14 w 165"/>
                <a:gd name="T7" fmla="*/ 120 h 172"/>
                <a:gd name="T8" fmla="*/ 38 w 165"/>
                <a:gd name="T9" fmla="*/ 136 h 172"/>
                <a:gd name="T10" fmla="*/ 65 w 165"/>
                <a:gd name="T11" fmla="*/ 142 h 172"/>
                <a:gd name="T12" fmla="*/ 75 w 165"/>
                <a:gd name="T13" fmla="*/ 141 h 172"/>
                <a:gd name="T14" fmla="*/ 85 w 165"/>
                <a:gd name="T15" fmla="*/ 139 h 172"/>
                <a:gd name="T16" fmla="*/ 94 w 165"/>
                <a:gd name="T17" fmla="*/ 133 h 172"/>
                <a:gd name="T18" fmla="*/ 99 w 165"/>
                <a:gd name="T19" fmla="*/ 124 h 172"/>
                <a:gd name="T20" fmla="*/ 97 w 165"/>
                <a:gd name="T21" fmla="*/ 114 h 172"/>
                <a:gd name="T22" fmla="*/ 87 w 165"/>
                <a:gd name="T23" fmla="*/ 109 h 172"/>
                <a:gd name="T24" fmla="*/ 70 w 165"/>
                <a:gd name="T25" fmla="*/ 104 h 172"/>
                <a:gd name="T26" fmla="*/ 53 w 165"/>
                <a:gd name="T27" fmla="*/ 99 h 172"/>
                <a:gd name="T28" fmla="*/ 30 w 165"/>
                <a:gd name="T29" fmla="*/ 81 h 172"/>
                <a:gd name="T30" fmla="*/ 30 w 165"/>
                <a:gd name="T31" fmla="*/ 52 h 172"/>
                <a:gd name="T32" fmla="*/ 59 w 165"/>
                <a:gd name="T33" fmla="*/ 15 h 172"/>
                <a:gd name="T34" fmla="*/ 113 w 165"/>
                <a:gd name="T35" fmla="*/ 0 h 172"/>
                <a:gd name="T36" fmla="*/ 141 w 165"/>
                <a:gd name="T37" fmla="*/ 3 h 172"/>
                <a:gd name="T38" fmla="*/ 165 w 165"/>
                <a:gd name="T39" fmla="*/ 12 h 172"/>
                <a:gd name="T40" fmla="*/ 155 w 165"/>
                <a:gd name="T41" fmla="*/ 49 h 172"/>
                <a:gd name="T42" fmla="*/ 151 w 165"/>
                <a:gd name="T43" fmla="*/ 49 h 172"/>
                <a:gd name="T44" fmla="*/ 132 w 165"/>
                <a:gd name="T45" fmla="*/ 36 h 172"/>
                <a:gd name="T46" fmla="*/ 107 w 165"/>
                <a:gd name="T47" fmla="*/ 31 h 172"/>
                <a:gd name="T48" fmla="*/ 97 w 165"/>
                <a:gd name="T49" fmla="*/ 31 h 172"/>
                <a:gd name="T50" fmla="*/ 87 w 165"/>
                <a:gd name="T51" fmla="*/ 34 h 172"/>
                <a:gd name="T52" fmla="*/ 78 w 165"/>
                <a:gd name="T53" fmla="*/ 40 h 172"/>
                <a:gd name="T54" fmla="*/ 74 w 165"/>
                <a:gd name="T55" fmla="*/ 47 h 172"/>
                <a:gd name="T56" fmla="*/ 75 w 165"/>
                <a:gd name="T57" fmla="*/ 58 h 172"/>
                <a:gd name="T58" fmla="*/ 91 w 165"/>
                <a:gd name="T59" fmla="*/ 64 h 172"/>
                <a:gd name="T60" fmla="*/ 106 w 165"/>
                <a:gd name="T61" fmla="*/ 68 h 172"/>
                <a:gd name="T62" fmla="*/ 121 w 165"/>
                <a:gd name="T63" fmla="*/ 73 h 172"/>
                <a:gd name="T64" fmla="*/ 142 w 165"/>
                <a:gd name="T65" fmla="*/ 90 h 172"/>
                <a:gd name="T66" fmla="*/ 143 w 165"/>
                <a:gd name="T67" fmla="*/ 117 h 172"/>
                <a:gd name="T68" fmla="*/ 113 w 165"/>
                <a:gd name="T69" fmla="*/ 157 h 172"/>
                <a:gd name="T70" fmla="*/ 57 w 165"/>
                <a:gd name="T71" fmla="*/ 172 h 172"/>
                <a:gd name="T72" fmla="*/ 24 w 165"/>
                <a:gd name="T73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72">
                  <a:moveTo>
                    <a:pt x="24" y="168"/>
                  </a:moveTo>
                  <a:cubicBezTo>
                    <a:pt x="15" y="166"/>
                    <a:pt x="7" y="163"/>
                    <a:pt x="0" y="159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21" y="127"/>
                    <a:pt x="29" y="132"/>
                    <a:pt x="38" y="136"/>
                  </a:cubicBezTo>
                  <a:cubicBezTo>
                    <a:pt x="47" y="140"/>
                    <a:pt x="56" y="142"/>
                    <a:pt x="65" y="142"/>
                  </a:cubicBezTo>
                  <a:cubicBezTo>
                    <a:pt x="68" y="142"/>
                    <a:pt x="71" y="142"/>
                    <a:pt x="75" y="141"/>
                  </a:cubicBezTo>
                  <a:cubicBezTo>
                    <a:pt x="79" y="141"/>
                    <a:pt x="82" y="140"/>
                    <a:pt x="85" y="139"/>
                  </a:cubicBezTo>
                  <a:cubicBezTo>
                    <a:pt x="88" y="137"/>
                    <a:pt x="91" y="136"/>
                    <a:pt x="94" y="133"/>
                  </a:cubicBezTo>
                  <a:cubicBezTo>
                    <a:pt x="96" y="131"/>
                    <a:pt x="98" y="128"/>
                    <a:pt x="99" y="124"/>
                  </a:cubicBezTo>
                  <a:cubicBezTo>
                    <a:pt x="100" y="120"/>
                    <a:pt x="99" y="117"/>
                    <a:pt x="97" y="114"/>
                  </a:cubicBezTo>
                  <a:cubicBezTo>
                    <a:pt x="94" y="112"/>
                    <a:pt x="91" y="110"/>
                    <a:pt x="87" y="109"/>
                  </a:cubicBezTo>
                  <a:cubicBezTo>
                    <a:pt x="81" y="107"/>
                    <a:pt x="76" y="106"/>
                    <a:pt x="70" y="104"/>
                  </a:cubicBezTo>
                  <a:cubicBezTo>
                    <a:pt x="64" y="103"/>
                    <a:pt x="58" y="101"/>
                    <a:pt x="53" y="99"/>
                  </a:cubicBezTo>
                  <a:cubicBezTo>
                    <a:pt x="41" y="95"/>
                    <a:pt x="34" y="89"/>
                    <a:pt x="30" y="81"/>
                  </a:cubicBezTo>
                  <a:cubicBezTo>
                    <a:pt x="27" y="74"/>
                    <a:pt x="27" y="64"/>
                    <a:pt x="30" y="52"/>
                  </a:cubicBezTo>
                  <a:cubicBezTo>
                    <a:pt x="34" y="37"/>
                    <a:pt x="44" y="24"/>
                    <a:pt x="59" y="15"/>
                  </a:cubicBezTo>
                  <a:cubicBezTo>
                    <a:pt x="75" y="5"/>
                    <a:pt x="93" y="0"/>
                    <a:pt x="113" y="0"/>
                  </a:cubicBezTo>
                  <a:cubicBezTo>
                    <a:pt x="122" y="0"/>
                    <a:pt x="132" y="1"/>
                    <a:pt x="141" y="3"/>
                  </a:cubicBezTo>
                  <a:cubicBezTo>
                    <a:pt x="150" y="5"/>
                    <a:pt x="158" y="8"/>
                    <a:pt x="165" y="12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7" y="44"/>
                    <a:pt x="140" y="40"/>
                    <a:pt x="132" y="36"/>
                  </a:cubicBezTo>
                  <a:cubicBezTo>
                    <a:pt x="125" y="32"/>
                    <a:pt x="116" y="31"/>
                    <a:pt x="107" y="31"/>
                  </a:cubicBezTo>
                  <a:cubicBezTo>
                    <a:pt x="103" y="31"/>
                    <a:pt x="100" y="31"/>
                    <a:pt x="97" y="31"/>
                  </a:cubicBezTo>
                  <a:cubicBezTo>
                    <a:pt x="94" y="32"/>
                    <a:pt x="90" y="33"/>
                    <a:pt x="87" y="34"/>
                  </a:cubicBezTo>
                  <a:cubicBezTo>
                    <a:pt x="84" y="36"/>
                    <a:pt x="81" y="37"/>
                    <a:pt x="78" y="40"/>
                  </a:cubicBezTo>
                  <a:cubicBezTo>
                    <a:pt x="76" y="42"/>
                    <a:pt x="74" y="45"/>
                    <a:pt x="74" y="47"/>
                  </a:cubicBezTo>
                  <a:cubicBezTo>
                    <a:pt x="72" y="52"/>
                    <a:pt x="73" y="55"/>
                    <a:pt x="75" y="58"/>
                  </a:cubicBezTo>
                  <a:cubicBezTo>
                    <a:pt x="78" y="60"/>
                    <a:pt x="83" y="62"/>
                    <a:pt x="91" y="64"/>
                  </a:cubicBezTo>
                  <a:cubicBezTo>
                    <a:pt x="96" y="66"/>
                    <a:pt x="101" y="67"/>
                    <a:pt x="106" y="68"/>
                  </a:cubicBezTo>
                  <a:cubicBezTo>
                    <a:pt x="111" y="69"/>
                    <a:pt x="116" y="71"/>
                    <a:pt x="121" y="73"/>
                  </a:cubicBezTo>
                  <a:cubicBezTo>
                    <a:pt x="132" y="77"/>
                    <a:pt x="139" y="83"/>
                    <a:pt x="142" y="90"/>
                  </a:cubicBezTo>
                  <a:cubicBezTo>
                    <a:pt x="146" y="97"/>
                    <a:pt x="147" y="106"/>
                    <a:pt x="143" y="117"/>
                  </a:cubicBezTo>
                  <a:cubicBezTo>
                    <a:pt x="139" y="134"/>
                    <a:pt x="129" y="147"/>
                    <a:pt x="113" y="157"/>
                  </a:cubicBezTo>
                  <a:cubicBezTo>
                    <a:pt x="98" y="167"/>
                    <a:pt x="79" y="172"/>
                    <a:pt x="57" y="172"/>
                  </a:cubicBezTo>
                  <a:cubicBezTo>
                    <a:pt x="44" y="172"/>
                    <a:pt x="33" y="171"/>
                    <a:pt x="24" y="168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4615" y="1724"/>
              <a:ext cx="177" cy="177"/>
            </a:xfrm>
            <a:custGeom>
              <a:avLst/>
              <a:gdLst>
                <a:gd name="T0" fmla="*/ 44 w 89"/>
                <a:gd name="T1" fmla="*/ 0 h 89"/>
                <a:gd name="T2" fmla="*/ 66 w 89"/>
                <a:gd name="T3" fmla="*/ 6 h 89"/>
                <a:gd name="T4" fmla="*/ 83 w 89"/>
                <a:gd name="T5" fmla="*/ 22 h 89"/>
                <a:gd name="T6" fmla="*/ 89 w 89"/>
                <a:gd name="T7" fmla="*/ 45 h 89"/>
                <a:gd name="T8" fmla="*/ 83 w 89"/>
                <a:gd name="T9" fmla="*/ 67 h 89"/>
                <a:gd name="T10" fmla="*/ 66 w 89"/>
                <a:gd name="T11" fmla="*/ 83 h 89"/>
                <a:gd name="T12" fmla="*/ 44 w 89"/>
                <a:gd name="T13" fmla="*/ 89 h 89"/>
                <a:gd name="T14" fmla="*/ 22 w 89"/>
                <a:gd name="T15" fmla="*/ 83 h 89"/>
                <a:gd name="T16" fmla="*/ 6 w 89"/>
                <a:gd name="T17" fmla="*/ 67 h 89"/>
                <a:gd name="T18" fmla="*/ 0 w 89"/>
                <a:gd name="T19" fmla="*/ 45 h 89"/>
                <a:gd name="T20" fmla="*/ 6 w 89"/>
                <a:gd name="T21" fmla="*/ 22 h 89"/>
                <a:gd name="T22" fmla="*/ 23 w 89"/>
                <a:gd name="T23" fmla="*/ 6 h 89"/>
                <a:gd name="T24" fmla="*/ 44 w 89"/>
                <a:gd name="T25" fmla="*/ 0 h 89"/>
                <a:gd name="T26" fmla="*/ 44 w 89"/>
                <a:gd name="T27" fmla="*/ 8 h 89"/>
                <a:gd name="T28" fmla="*/ 26 w 89"/>
                <a:gd name="T29" fmla="*/ 13 h 89"/>
                <a:gd name="T30" fmla="*/ 12 w 89"/>
                <a:gd name="T31" fmla="*/ 26 h 89"/>
                <a:gd name="T32" fmla="*/ 8 w 89"/>
                <a:gd name="T33" fmla="*/ 45 h 89"/>
                <a:gd name="T34" fmla="*/ 12 w 89"/>
                <a:gd name="T35" fmla="*/ 63 h 89"/>
                <a:gd name="T36" fmla="*/ 26 w 89"/>
                <a:gd name="T37" fmla="*/ 77 h 89"/>
                <a:gd name="T38" fmla="*/ 44 w 89"/>
                <a:gd name="T39" fmla="*/ 82 h 89"/>
                <a:gd name="T40" fmla="*/ 63 w 89"/>
                <a:gd name="T41" fmla="*/ 77 h 89"/>
                <a:gd name="T42" fmla="*/ 76 w 89"/>
                <a:gd name="T43" fmla="*/ 63 h 89"/>
                <a:gd name="T44" fmla="*/ 81 w 89"/>
                <a:gd name="T45" fmla="*/ 45 h 89"/>
                <a:gd name="T46" fmla="*/ 76 w 89"/>
                <a:gd name="T47" fmla="*/ 26 h 89"/>
                <a:gd name="T48" fmla="*/ 63 w 89"/>
                <a:gd name="T49" fmla="*/ 13 h 89"/>
                <a:gd name="T50" fmla="*/ 44 w 89"/>
                <a:gd name="T51" fmla="*/ 8 h 89"/>
                <a:gd name="T52" fmla="*/ 25 w 89"/>
                <a:gd name="T53" fmla="*/ 69 h 89"/>
                <a:gd name="T54" fmla="*/ 25 w 89"/>
                <a:gd name="T55" fmla="*/ 22 h 89"/>
                <a:gd name="T56" fmla="*/ 41 w 89"/>
                <a:gd name="T57" fmla="*/ 22 h 89"/>
                <a:gd name="T58" fmla="*/ 53 w 89"/>
                <a:gd name="T59" fmla="*/ 23 h 89"/>
                <a:gd name="T60" fmla="*/ 59 w 89"/>
                <a:gd name="T61" fmla="*/ 27 h 89"/>
                <a:gd name="T62" fmla="*/ 62 w 89"/>
                <a:gd name="T63" fmla="*/ 34 h 89"/>
                <a:gd name="T64" fmla="*/ 58 w 89"/>
                <a:gd name="T65" fmla="*/ 43 h 89"/>
                <a:gd name="T66" fmla="*/ 48 w 89"/>
                <a:gd name="T67" fmla="*/ 48 h 89"/>
                <a:gd name="T68" fmla="*/ 52 w 89"/>
                <a:gd name="T69" fmla="*/ 50 h 89"/>
                <a:gd name="T70" fmla="*/ 59 w 89"/>
                <a:gd name="T71" fmla="*/ 60 h 89"/>
                <a:gd name="T72" fmla="*/ 65 w 89"/>
                <a:gd name="T73" fmla="*/ 69 h 89"/>
                <a:gd name="T74" fmla="*/ 56 w 89"/>
                <a:gd name="T75" fmla="*/ 69 h 89"/>
                <a:gd name="T76" fmla="*/ 51 w 89"/>
                <a:gd name="T77" fmla="*/ 62 h 89"/>
                <a:gd name="T78" fmla="*/ 43 w 89"/>
                <a:gd name="T79" fmla="*/ 51 h 89"/>
                <a:gd name="T80" fmla="*/ 37 w 89"/>
                <a:gd name="T81" fmla="*/ 49 h 89"/>
                <a:gd name="T82" fmla="*/ 33 w 89"/>
                <a:gd name="T83" fmla="*/ 49 h 89"/>
                <a:gd name="T84" fmla="*/ 33 w 89"/>
                <a:gd name="T85" fmla="*/ 69 h 89"/>
                <a:gd name="T86" fmla="*/ 25 w 89"/>
                <a:gd name="T87" fmla="*/ 69 h 89"/>
                <a:gd name="T88" fmla="*/ 33 w 89"/>
                <a:gd name="T89" fmla="*/ 42 h 89"/>
                <a:gd name="T90" fmla="*/ 42 w 89"/>
                <a:gd name="T91" fmla="*/ 42 h 89"/>
                <a:gd name="T92" fmla="*/ 51 w 89"/>
                <a:gd name="T93" fmla="*/ 40 h 89"/>
                <a:gd name="T94" fmla="*/ 54 w 89"/>
                <a:gd name="T95" fmla="*/ 35 h 89"/>
                <a:gd name="T96" fmla="*/ 52 w 89"/>
                <a:gd name="T97" fmla="*/ 31 h 89"/>
                <a:gd name="T98" fmla="*/ 49 w 89"/>
                <a:gd name="T99" fmla="*/ 29 h 89"/>
                <a:gd name="T100" fmla="*/ 41 w 89"/>
                <a:gd name="T101" fmla="*/ 28 h 89"/>
                <a:gd name="T102" fmla="*/ 33 w 89"/>
                <a:gd name="T103" fmla="*/ 28 h 89"/>
                <a:gd name="T104" fmla="*/ 33 w 89"/>
                <a:gd name="T105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89">
                  <a:moveTo>
                    <a:pt x="44" y="0"/>
                  </a:moveTo>
                  <a:cubicBezTo>
                    <a:pt x="52" y="0"/>
                    <a:pt x="59" y="2"/>
                    <a:pt x="66" y="6"/>
                  </a:cubicBezTo>
                  <a:cubicBezTo>
                    <a:pt x="73" y="10"/>
                    <a:pt x="79" y="15"/>
                    <a:pt x="83" y="22"/>
                  </a:cubicBezTo>
                  <a:cubicBezTo>
                    <a:pt x="87" y="30"/>
                    <a:pt x="89" y="37"/>
                    <a:pt x="89" y="45"/>
                  </a:cubicBezTo>
                  <a:cubicBezTo>
                    <a:pt x="89" y="52"/>
                    <a:pt x="87" y="60"/>
                    <a:pt x="83" y="67"/>
                  </a:cubicBezTo>
                  <a:cubicBezTo>
                    <a:pt x="79" y="74"/>
                    <a:pt x="73" y="79"/>
                    <a:pt x="66" y="83"/>
                  </a:cubicBezTo>
                  <a:cubicBezTo>
                    <a:pt x="59" y="87"/>
                    <a:pt x="52" y="89"/>
                    <a:pt x="44" y="89"/>
                  </a:cubicBezTo>
                  <a:cubicBezTo>
                    <a:pt x="37" y="89"/>
                    <a:pt x="29" y="87"/>
                    <a:pt x="22" y="83"/>
                  </a:cubicBezTo>
                  <a:cubicBezTo>
                    <a:pt x="15" y="79"/>
                    <a:pt x="10" y="74"/>
                    <a:pt x="6" y="67"/>
                  </a:cubicBezTo>
                  <a:cubicBezTo>
                    <a:pt x="2" y="60"/>
                    <a:pt x="0" y="52"/>
                    <a:pt x="0" y="45"/>
                  </a:cubicBezTo>
                  <a:cubicBezTo>
                    <a:pt x="0" y="37"/>
                    <a:pt x="2" y="30"/>
                    <a:pt x="6" y="22"/>
                  </a:cubicBezTo>
                  <a:cubicBezTo>
                    <a:pt x="10" y="15"/>
                    <a:pt x="16" y="10"/>
                    <a:pt x="23" y="6"/>
                  </a:cubicBezTo>
                  <a:cubicBezTo>
                    <a:pt x="30" y="2"/>
                    <a:pt x="37" y="0"/>
                    <a:pt x="44" y="0"/>
                  </a:cubicBezTo>
                  <a:close/>
                  <a:moveTo>
                    <a:pt x="44" y="8"/>
                  </a:moveTo>
                  <a:cubicBezTo>
                    <a:pt x="38" y="8"/>
                    <a:pt x="32" y="9"/>
                    <a:pt x="26" y="13"/>
                  </a:cubicBezTo>
                  <a:cubicBezTo>
                    <a:pt x="20" y="16"/>
                    <a:pt x="16" y="20"/>
                    <a:pt x="12" y="26"/>
                  </a:cubicBezTo>
                  <a:cubicBezTo>
                    <a:pt x="9" y="32"/>
                    <a:pt x="8" y="38"/>
                    <a:pt x="8" y="45"/>
                  </a:cubicBezTo>
                  <a:cubicBezTo>
                    <a:pt x="8" y="51"/>
                    <a:pt x="9" y="57"/>
                    <a:pt x="12" y="63"/>
                  </a:cubicBezTo>
                  <a:cubicBezTo>
                    <a:pt x="16" y="69"/>
                    <a:pt x="20" y="73"/>
                    <a:pt x="26" y="77"/>
                  </a:cubicBezTo>
                  <a:cubicBezTo>
                    <a:pt x="32" y="80"/>
                    <a:pt x="38" y="82"/>
                    <a:pt x="44" y="82"/>
                  </a:cubicBezTo>
                  <a:cubicBezTo>
                    <a:pt x="51" y="82"/>
                    <a:pt x="57" y="80"/>
                    <a:pt x="63" y="77"/>
                  </a:cubicBezTo>
                  <a:cubicBezTo>
                    <a:pt x="69" y="73"/>
                    <a:pt x="73" y="69"/>
                    <a:pt x="76" y="63"/>
                  </a:cubicBezTo>
                  <a:cubicBezTo>
                    <a:pt x="80" y="57"/>
                    <a:pt x="81" y="51"/>
                    <a:pt x="81" y="45"/>
                  </a:cubicBezTo>
                  <a:cubicBezTo>
                    <a:pt x="81" y="38"/>
                    <a:pt x="80" y="32"/>
                    <a:pt x="76" y="26"/>
                  </a:cubicBezTo>
                  <a:cubicBezTo>
                    <a:pt x="73" y="20"/>
                    <a:pt x="68" y="16"/>
                    <a:pt x="63" y="13"/>
                  </a:cubicBezTo>
                  <a:cubicBezTo>
                    <a:pt x="57" y="9"/>
                    <a:pt x="51" y="8"/>
                    <a:pt x="44" y="8"/>
                  </a:cubicBezTo>
                  <a:close/>
                  <a:moveTo>
                    <a:pt x="25" y="69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7" y="22"/>
                    <a:pt x="51" y="22"/>
                    <a:pt x="53" y="23"/>
                  </a:cubicBezTo>
                  <a:cubicBezTo>
                    <a:pt x="56" y="24"/>
                    <a:pt x="58" y="25"/>
                    <a:pt x="59" y="27"/>
                  </a:cubicBezTo>
                  <a:cubicBezTo>
                    <a:pt x="61" y="30"/>
                    <a:pt x="62" y="32"/>
                    <a:pt x="62" y="34"/>
                  </a:cubicBezTo>
                  <a:cubicBezTo>
                    <a:pt x="62" y="38"/>
                    <a:pt x="60" y="41"/>
                    <a:pt x="58" y="43"/>
                  </a:cubicBezTo>
                  <a:cubicBezTo>
                    <a:pt x="55" y="46"/>
                    <a:pt x="52" y="48"/>
                    <a:pt x="48" y="48"/>
                  </a:cubicBezTo>
                  <a:cubicBezTo>
                    <a:pt x="50" y="49"/>
                    <a:pt x="51" y="49"/>
                    <a:pt x="52" y="50"/>
                  </a:cubicBezTo>
                  <a:cubicBezTo>
                    <a:pt x="54" y="52"/>
                    <a:pt x="56" y="55"/>
                    <a:pt x="59" y="60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48" y="56"/>
                    <a:pt x="45" y="52"/>
                    <a:pt x="43" y="51"/>
                  </a:cubicBezTo>
                  <a:cubicBezTo>
                    <a:pt x="42" y="49"/>
                    <a:pt x="40" y="49"/>
                    <a:pt x="37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69"/>
                    <a:pt x="33" y="69"/>
                    <a:pt x="33" y="69"/>
                  </a:cubicBezTo>
                  <a:lnTo>
                    <a:pt x="25" y="69"/>
                  </a:lnTo>
                  <a:close/>
                  <a:moveTo>
                    <a:pt x="33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6" y="42"/>
                    <a:pt x="50" y="42"/>
                    <a:pt x="51" y="40"/>
                  </a:cubicBezTo>
                  <a:cubicBezTo>
                    <a:pt x="53" y="39"/>
                    <a:pt x="54" y="37"/>
                    <a:pt x="54" y="35"/>
                  </a:cubicBezTo>
                  <a:cubicBezTo>
                    <a:pt x="54" y="34"/>
                    <a:pt x="53" y="32"/>
                    <a:pt x="52" y="31"/>
                  </a:cubicBezTo>
                  <a:cubicBezTo>
                    <a:pt x="52" y="30"/>
                    <a:pt x="51" y="29"/>
                    <a:pt x="49" y="29"/>
                  </a:cubicBezTo>
                  <a:cubicBezTo>
                    <a:pt x="48" y="28"/>
                    <a:pt x="45" y="28"/>
                    <a:pt x="41" y="28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33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AFE24578-F69C-42AF-B34A-E462F39718D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16" y="4049940"/>
            <a:ext cx="945523" cy="599600"/>
          </a:xfrm>
          <a:prstGeom prst="rect">
            <a:avLst/>
          </a:prstGeom>
        </p:spPr>
      </p:pic>
      <p:sp>
        <p:nvSpPr>
          <p:cNvPr id="4" name="fl">
            <a:extLst>
              <a:ext uri="{FF2B5EF4-FFF2-40B4-BE49-F238E27FC236}">
                <a16:creationId xmlns:a16="http://schemas.microsoft.com/office/drawing/2014/main" id="{60B1A491-6C9F-4D09-992A-04141C5BE7FD}"/>
              </a:ext>
            </a:extLst>
          </p:cNvPr>
          <p:cNvSpPr txBox="1"/>
          <p:nvPr userDrawn="1"/>
        </p:nvSpPr>
        <p:spPr>
          <a:xfrm>
            <a:off x="0" y="4739640"/>
            <a:ext cx="914400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+mj-lt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258764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chemeClr val="tx1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5613" y="2571750"/>
            <a:ext cx="8884920" cy="1102519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Standardizing Zones Across the Storage Ecosystem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517632" y="1522534"/>
            <a:ext cx="2794552" cy="769357"/>
            <a:chOff x="630" y="856"/>
            <a:chExt cx="4653" cy="1281"/>
          </a:xfrm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785" y="1463"/>
              <a:ext cx="4498" cy="672"/>
            </a:xfrm>
            <a:custGeom>
              <a:avLst/>
              <a:gdLst>
                <a:gd name="T0" fmla="*/ 1989 w 2263"/>
                <a:gd name="T1" fmla="*/ 260 h 338"/>
                <a:gd name="T2" fmla="*/ 2060 w 2263"/>
                <a:gd name="T3" fmla="*/ 147 h 338"/>
                <a:gd name="T4" fmla="*/ 1863 w 2263"/>
                <a:gd name="T5" fmla="*/ 47 h 338"/>
                <a:gd name="T6" fmla="*/ 1027 w 2263"/>
                <a:gd name="T7" fmla="*/ 82 h 338"/>
                <a:gd name="T8" fmla="*/ 0 w 2263"/>
                <a:gd name="T9" fmla="*/ 241 h 338"/>
                <a:gd name="T10" fmla="*/ 1471 w 2263"/>
                <a:gd name="T11" fmla="*/ 11 h 338"/>
                <a:gd name="T12" fmla="*/ 2174 w 2263"/>
                <a:gd name="T13" fmla="*/ 85 h 338"/>
                <a:gd name="T14" fmla="*/ 2251 w 2263"/>
                <a:gd name="T15" fmla="*/ 170 h 338"/>
                <a:gd name="T16" fmla="*/ 2132 w 2263"/>
                <a:gd name="T17" fmla="*/ 338 h 338"/>
                <a:gd name="T18" fmla="*/ 1882 w 2263"/>
                <a:gd name="T19" fmla="*/ 338 h 338"/>
                <a:gd name="T20" fmla="*/ 1989 w 2263"/>
                <a:gd name="T21" fmla="*/ 26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3" h="338">
                  <a:moveTo>
                    <a:pt x="1989" y="260"/>
                  </a:moveTo>
                  <a:cubicBezTo>
                    <a:pt x="2020" y="235"/>
                    <a:pt x="2067" y="203"/>
                    <a:pt x="2060" y="147"/>
                  </a:cubicBezTo>
                  <a:cubicBezTo>
                    <a:pt x="2053" y="84"/>
                    <a:pt x="1940" y="57"/>
                    <a:pt x="1863" y="47"/>
                  </a:cubicBezTo>
                  <a:cubicBezTo>
                    <a:pt x="1589" y="10"/>
                    <a:pt x="1267" y="52"/>
                    <a:pt x="1027" y="82"/>
                  </a:cubicBezTo>
                  <a:cubicBezTo>
                    <a:pt x="671" y="128"/>
                    <a:pt x="324" y="169"/>
                    <a:pt x="0" y="241"/>
                  </a:cubicBezTo>
                  <a:cubicBezTo>
                    <a:pt x="425" y="129"/>
                    <a:pt x="951" y="36"/>
                    <a:pt x="1471" y="11"/>
                  </a:cubicBezTo>
                  <a:cubicBezTo>
                    <a:pt x="1705" y="0"/>
                    <a:pt x="2018" y="4"/>
                    <a:pt x="2174" y="85"/>
                  </a:cubicBezTo>
                  <a:cubicBezTo>
                    <a:pt x="2205" y="102"/>
                    <a:pt x="2247" y="138"/>
                    <a:pt x="2251" y="170"/>
                  </a:cubicBezTo>
                  <a:cubicBezTo>
                    <a:pt x="2263" y="253"/>
                    <a:pt x="2173" y="301"/>
                    <a:pt x="2132" y="338"/>
                  </a:cubicBezTo>
                  <a:cubicBezTo>
                    <a:pt x="1882" y="338"/>
                    <a:pt x="1882" y="338"/>
                    <a:pt x="1882" y="338"/>
                  </a:cubicBezTo>
                  <a:cubicBezTo>
                    <a:pt x="1915" y="312"/>
                    <a:pt x="1952" y="291"/>
                    <a:pt x="1989" y="260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630" y="856"/>
              <a:ext cx="998" cy="895"/>
            </a:xfrm>
            <a:custGeom>
              <a:avLst/>
              <a:gdLst>
                <a:gd name="T0" fmla="*/ 0 w 502"/>
                <a:gd name="T1" fmla="*/ 450 h 450"/>
                <a:gd name="T2" fmla="*/ 118 w 502"/>
                <a:gd name="T3" fmla="*/ 12 h 450"/>
                <a:gd name="T4" fmla="*/ 254 w 502"/>
                <a:gd name="T5" fmla="*/ 12 h 450"/>
                <a:gd name="T6" fmla="*/ 241 w 502"/>
                <a:gd name="T7" fmla="*/ 60 h 450"/>
                <a:gd name="T8" fmla="*/ 319 w 502"/>
                <a:gd name="T9" fmla="*/ 16 h 450"/>
                <a:gd name="T10" fmla="*/ 394 w 502"/>
                <a:gd name="T11" fmla="*/ 0 h 450"/>
                <a:gd name="T12" fmla="*/ 485 w 502"/>
                <a:gd name="T13" fmla="*/ 42 h 450"/>
                <a:gd name="T14" fmla="*/ 488 w 502"/>
                <a:gd name="T15" fmla="*/ 165 h 450"/>
                <a:gd name="T16" fmla="*/ 411 w 502"/>
                <a:gd name="T17" fmla="*/ 450 h 450"/>
                <a:gd name="T18" fmla="*/ 274 w 502"/>
                <a:gd name="T19" fmla="*/ 450 h 450"/>
                <a:gd name="T20" fmla="*/ 332 w 502"/>
                <a:gd name="T21" fmla="*/ 233 h 450"/>
                <a:gd name="T22" fmla="*/ 344 w 502"/>
                <a:gd name="T23" fmla="*/ 180 h 450"/>
                <a:gd name="T24" fmla="*/ 346 w 502"/>
                <a:gd name="T25" fmla="*/ 141 h 450"/>
                <a:gd name="T26" fmla="*/ 332 w 502"/>
                <a:gd name="T27" fmla="*/ 120 h 450"/>
                <a:gd name="T28" fmla="*/ 298 w 502"/>
                <a:gd name="T29" fmla="*/ 113 h 450"/>
                <a:gd name="T30" fmla="*/ 262 w 502"/>
                <a:gd name="T31" fmla="*/ 120 h 450"/>
                <a:gd name="T32" fmla="*/ 220 w 502"/>
                <a:gd name="T33" fmla="*/ 139 h 450"/>
                <a:gd name="T34" fmla="*/ 137 w 502"/>
                <a:gd name="T35" fmla="*/ 450 h 450"/>
                <a:gd name="T36" fmla="*/ 0 w 502"/>
                <a:gd name="T3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2" h="450">
                  <a:moveTo>
                    <a:pt x="0" y="450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69" y="41"/>
                    <a:pt x="295" y="26"/>
                    <a:pt x="319" y="16"/>
                  </a:cubicBezTo>
                  <a:cubicBezTo>
                    <a:pt x="343" y="5"/>
                    <a:pt x="368" y="0"/>
                    <a:pt x="394" y="0"/>
                  </a:cubicBezTo>
                  <a:cubicBezTo>
                    <a:pt x="438" y="0"/>
                    <a:pt x="469" y="14"/>
                    <a:pt x="485" y="42"/>
                  </a:cubicBezTo>
                  <a:cubicBezTo>
                    <a:pt x="501" y="70"/>
                    <a:pt x="502" y="111"/>
                    <a:pt x="488" y="165"/>
                  </a:cubicBezTo>
                  <a:cubicBezTo>
                    <a:pt x="411" y="450"/>
                    <a:pt x="411" y="450"/>
                    <a:pt x="411" y="450"/>
                  </a:cubicBezTo>
                  <a:cubicBezTo>
                    <a:pt x="274" y="450"/>
                    <a:pt x="274" y="450"/>
                    <a:pt x="274" y="450"/>
                  </a:cubicBezTo>
                  <a:cubicBezTo>
                    <a:pt x="332" y="233"/>
                    <a:pt x="332" y="233"/>
                    <a:pt x="332" y="233"/>
                  </a:cubicBezTo>
                  <a:cubicBezTo>
                    <a:pt x="337" y="215"/>
                    <a:pt x="341" y="197"/>
                    <a:pt x="344" y="180"/>
                  </a:cubicBezTo>
                  <a:cubicBezTo>
                    <a:pt x="347" y="162"/>
                    <a:pt x="348" y="149"/>
                    <a:pt x="346" y="141"/>
                  </a:cubicBezTo>
                  <a:cubicBezTo>
                    <a:pt x="344" y="131"/>
                    <a:pt x="339" y="124"/>
                    <a:pt x="332" y="120"/>
                  </a:cubicBezTo>
                  <a:cubicBezTo>
                    <a:pt x="324" y="115"/>
                    <a:pt x="313" y="113"/>
                    <a:pt x="298" y="113"/>
                  </a:cubicBezTo>
                  <a:cubicBezTo>
                    <a:pt x="287" y="113"/>
                    <a:pt x="275" y="115"/>
                    <a:pt x="262" y="120"/>
                  </a:cubicBezTo>
                  <a:cubicBezTo>
                    <a:pt x="250" y="124"/>
                    <a:pt x="236" y="130"/>
                    <a:pt x="220" y="139"/>
                  </a:cubicBezTo>
                  <a:cubicBezTo>
                    <a:pt x="137" y="450"/>
                    <a:pt x="137" y="450"/>
                    <a:pt x="137" y="450"/>
                  </a:cubicBezTo>
                  <a:lnTo>
                    <a:pt x="0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1777" y="880"/>
              <a:ext cx="920" cy="871"/>
            </a:xfrm>
            <a:custGeom>
              <a:avLst/>
              <a:gdLst>
                <a:gd name="T0" fmla="*/ 77 w 920"/>
                <a:gd name="T1" fmla="*/ 871 h 871"/>
                <a:gd name="T2" fmla="*/ 0 w 920"/>
                <a:gd name="T3" fmla="*/ 0 h 871"/>
                <a:gd name="T4" fmla="*/ 286 w 920"/>
                <a:gd name="T5" fmla="*/ 0 h 871"/>
                <a:gd name="T6" fmla="*/ 310 w 920"/>
                <a:gd name="T7" fmla="*/ 575 h 871"/>
                <a:gd name="T8" fmla="*/ 642 w 920"/>
                <a:gd name="T9" fmla="*/ 0 h 871"/>
                <a:gd name="T10" fmla="*/ 920 w 920"/>
                <a:gd name="T11" fmla="*/ 0 h 871"/>
                <a:gd name="T12" fmla="*/ 374 w 920"/>
                <a:gd name="T13" fmla="*/ 871 h 871"/>
                <a:gd name="T14" fmla="*/ 77 w 920"/>
                <a:gd name="T15" fmla="*/ 871 h 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0" h="871">
                  <a:moveTo>
                    <a:pt x="77" y="871"/>
                  </a:moveTo>
                  <a:lnTo>
                    <a:pt x="0" y="0"/>
                  </a:lnTo>
                  <a:lnTo>
                    <a:pt x="286" y="0"/>
                  </a:lnTo>
                  <a:lnTo>
                    <a:pt x="310" y="575"/>
                  </a:lnTo>
                  <a:lnTo>
                    <a:pt x="642" y="0"/>
                  </a:lnTo>
                  <a:lnTo>
                    <a:pt x="920" y="0"/>
                  </a:lnTo>
                  <a:lnTo>
                    <a:pt x="374" y="871"/>
                  </a:lnTo>
                  <a:lnTo>
                    <a:pt x="77" y="8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2568" y="856"/>
              <a:ext cx="1491" cy="895"/>
            </a:xfrm>
            <a:custGeom>
              <a:avLst/>
              <a:gdLst>
                <a:gd name="T0" fmla="*/ 0 w 750"/>
                <a:gd name="T1" fmla="*/ 450 h 450"/>
                <a:gd name="T2" fmla="*/ 118 w 750"/>
                <a:gd name="T3" fmla="*/ 12 h 450"/>
                <a:gd name="T4" fmla="*/ 254 w 750"/>
                <a:gd name="T5" fmla="*/ 12 h 450"/>
                <a:gd name="T6" fmla="*/ 241 w 750"/>
                <a:gd name="T7" fmla="*/ 60 h 450"/>
                <a:gd name="T8" fmla="*/ 317 w 750"/>
                <a:gd name="T9" fmla="*/ 16 h 450"/>
                <a:gd name="T10" fmla="*/ 388 w 750"/>
                <a:gd name="T11" fmla="*/ 0 h 450"/>
                <a:gd name="T12" fmla="*/ 453 w 750"/>
                <a:gd name="T13" fmla="*/ 19 h 450"/>
                <a:gd name="T14" fmla="*/ 485 w 750"/>
                <a:gd name="T15" fmla="*/ 76 h 450"/>
                <a:gd name="T16" fmla="*/ 574 w 750"/>
                <a:gd name="T17" fmla="*/ 19 h 450"/>
                <a:gd name="T18" fmla="*/ 650 w 750"/>
                <a:gd name="T19" fmla="*/ 0 h 450"/>
                <a:gd name="T20" fmla="*/ 702 w 750"/>
                <a:gd name="T21" fmla="*/ 9 h 450"/>
                <a:gd name="T22" fmla="*/ 735 w 750"/>
                <a:gd name="T23" fmla="*/ 39 h 450"/>
                <a:gd name="T24" fmla="*/ 750 w 750"/>
                <a:gd name="T25" fmla="*/ 89 h 450"/>
                <a:gd name="T26" fmla="*/ 738 w 750"/>
                <a:gd name="T27" fmla="*/ 165 h 450"/>
                <a:gd name="T28" fmla="*/ 662 w 750"/>
                <a:gd name="T29" fmla="*/ 450 h 450"/>
                <a:gd name="T30" fmla="*/ 524 w 750"/>
                <a:gd name="T31" fmla="*/ 450 h 450"/>
                <a:gd name="T32" fmla="*/ 583 w 750"/>
                <a:gd name="T33" fmla="*/ 231 h 450"/>
                <a:gd name="T34" fmla="*/ 597 w 750"/>
                <a:gd name="T35" fmla="*/ 177 h 450"/>
                <a:gd name="T36" fmla="*/ 599 w 750"/>
                <a:gd name="T37" fmla="*/ 140 h 450"/>
                <a:gd name="T38" fmla="*/ 587 w 750"/>
                <a:gd name="T39" fmla="*/ 120 h 450"/>
                <a:gd name="T40" fmla="*/ 554 w 750"/>
                <a:gd name="T41" fmla="*/ 113 h 450"/>
                <a:gd name="T42" fmla="*/ 521 w 750"/>
                <a:gd name="T43" fmla="*/ 120 h 450"/>
                <a:gd name="T44" fmla="*/ 483 w 750"/>
                <a:gd name="T45" fmla="*/ 139 h 450"/>
                <a:gd name="T46" fmla="*/ 399 w 750"/>
                <a:gd name="T47" fmla="*/ 450 h 450"/>
                <a:gd name="T48" fmla="*/ 262 w 750"/>
                <a:gd name="T49" fmla="*/ 450 h 450"/>
                <a:gd name="T50" fmla="*/ 321 w 750"/>
                <a:gd name="T51" fmla="*/ 231 h 450"/>
                <a:gd name="T52" fmla="*/ 334 w 750"/>
                <a:gd name="T53" fmla="*/ 177 h 450"/>
                <a:gd name="T54" fmla="*/ 336 w 750"/>
                <a:gd name="T55" fmla="*/ 140 h 450"/>
                <a:gd name="T56" fmla="*/ 324 w 750"/>
                <a:gd name="T57" fmla="*/ 120 h 450"/>
                <a:gd name="T58" fmla="*/ 291 w 750"/>
                <a:gd name="T59" fmla="*/ 113 h 450"/>
                <a:gd name="T60" fmla="*/ 256 w 750"/>
                <a:gd name="T61" fmla="*/ 121 h 450"/>
                <a:gd name="T62" fmla="*/ 220 w 750"/>
                <a:gd name="T63" fmla="*/ 139 h 450"/>
                <a:gd name="T64" fmla="*/ 137 w 750"/>
                <a:gd name="T65" fmla="*/ 450 h 450"/>
                <a:gd name="T66" fmla="*/ 0 w 750"/>
                <a:gd name="T67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50" h="450">
                  <a:moveTo>
                    <a:pt x="0" y="450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254" y="12"/>
                    <a:pt x="254" y="12"/>
                    <a:pt x="254" y="12"/>
                  </a:cubicBezTo>
                  <a:cubicBezTo>
                    <a:pt x="241" y="60"/>
                    <a:pt x="241" y="60"/>
                    <a:pt x="241" y="60"/>
                  </a:cubicBezTo>
                  <a:cubicBezTo>
                    <a:pt x="269" y="41"/>
                    <a:pt x="294" y="26"/>
                    <a:pt x="317" y="16"/>
                  </a:cubicBezTo>
                  <a:cubicBezTo>
                    <a:pt x="339" y="5"/>
                    <a:pt x="363" y="0"/>
                    <a:pt x="388" y="0"/>
                  </a:cubicBezTo>
                  <a:cubicBezTo>
                    <a:pt x="415" y="0"/>
                    <a:pt x="436" y="6"/>
                    <a:pt x="453" y="19"/>
                  </a:cubicBezTo>
                  <a:cubicBezTo>
                    <a:pt x="470" y="31"/>
                    <a:pt x="481" y="50"/>
                    <a:pt x="485" y="76"/>
                  </a:cubicBezTo>
                  <a:cubicBezTo>
                    <a:pt x="517" y="51"/>
                    <a:pt x="547" y="32"/>
                    <a:pt x="574" y="19"/>
                  </a:cubicBezTo>
                  <a:cubicBezTo>
                    <a:pt x="601" y="6"/>
                    <a:pt x="626" y="0"/>
                    <a:pt x="650" y="0"/>
                  </a:cubicBezTo>
                  <a:cubicBezTo>
                    <a:pt x="671" y="0"/>
                    <a:pt x="688" y="3"/>
                    <a:pt x="702" y="9"/>
                  </a:cubicBezTo>
                  <a:cubicBezTo>
                    <a:pt x="717" y="16"/>
                    <a:pt x="728" y="26"/>
                    <a:pt x="735" y="39"/>
                  </a:cubicBezTo>
                  <a:cubicBezTo>
                    <a:pt x="744" y="53"/>
                    <a:pt x="749" y="69"/>
                    <a:pt x="750" y="89"/>
                  </a:cubicBezTo>
                  <a:cubicBezTo>
                    <a:pt x="750" y="108"/>
                    <a:pt x="747" y="134"/>
                    <a:pt x="738" y="165"/>
                  </a:cubicBezTo>
                  <a:cubicBezTo>
                    <a:pt x="662" y="450"/>
                    <a:pt x="662" y="450"/>
                    <a:pt x="662" y="450"/>
                  </a:cubicBezTo>
                  <a:cubicBezTo>
                    <a:pt x="524" y="450"/>
                    <a:pt x="524" y="450"/>
                    <a:pt x="524" y="450"/>
                  </a:cubicBezTo>
                  <a:cubicBezTo>
                    <a:pt x="583" y="231"/>
                    <a:pt x="583" y="231"/>
                    <a:pt x="583" y="231"/>
                  </a:cubicBezTo>
                  <a:cubicBezTo>
                    <a:pt x="589" y="210"/>
                    <a:pt x="593" y="191"/>
                    <a:pt x="597" y="177"/>
                  </a:cubicBezTo>
                  <a:cubicBezTo>
                    <a:pt x="600" y="162"/>
                    <a:pt x="601" y="150"/>
                    <a:pt x="599" y="140"/>
                  </a:cubicBezTo>
                  <a:cubicBezTo>
                    <a:pt x="598" y="131"/>
                    <a:pt x="594" y="124"/>
                    <a:pt x="587" y="120"/>
                  </a:cubicBezTo>
                  <a:cubicBezTo>
                    <a:pt x="580" y="115"/>
                    <a:pt x="569" y="113"/>
                    <a:pt x="554" y="113"/>
                  </a:cubicBezTo>
                  <a:cubicBezTo>
                    <a:pt x="543" y="113"/>
                    <a:pt x="532" y="116"/>
                    <a:pt x="521" y="120"/>
                  </a:cubicBezTo>
                  <a:cubicBezTo>
                    <a:pt x="510" y="125"/>
                    <a:pt x="497" y="131"/>
                    <a:pt x="483" y="139"/>
                  </a:cubicBezTo>
                  <a:cubicBezTo>
                    <a:pt x="399" y="450"/>
                    <a:pt x="399" y="450"/>
                    <a:pt x="399" y="450"/>
                  </a:cubicBezTo>
                  <a:cubicBezTo>
                    <a:pt x="262" y="450"/>
                    <a:pt x="262" y="450"/>
                    <a:pt x="262" y="450"/>
                  </a:cubicBezTo>
                  <a:cubicBezTo>
                    <a:pt x="321" y="231"/>
                    <a:pt x="321" y="231"/>
                    <a:pt x="321" y="231"/>
                  </a:cubicBezTo>
                  <a:cubicBezTo>
                    <a:pt x="326" y="210"/>
                    <a:pt x="331" y="192"/>
                    <a:pt x="334" y="177"/>
                  </a:cubicBezTo>
                  <a:cubicBezTo>
                    <a:pt x="337" y="162"/>
                    <a:pt x="338" y="150"/>
                    <a:pt x="336" y="140"/>
                  </a:cubicBezTo>
                  <a:cubicBezTo>
                    <a:pt x="335" y="131"/>
                    <a:pt x="331" y="124"/>
                    <a:pt x="324" y="120"/>
                  </a:cubicBezTo>
                  <a:cubicBezTo>
                    <a:pt x="317" y="115"/>
                    <a:pt x="306" y="113"/>
                    <a:pt x="291" y="113"/>
                  </a:cubicBezTo>
                  <a:cubicBezTo>
                    <a:pt x="280" y="113"/>
                    <a:pt x="268" y="116"/>
                    <a:pt x="256" y="121"/>
                  </a:cubicBezTo>
                  <a:cubicBezTo>
                    <a:pt x="244" y="126"/>
                    <a:pt x="232" y="132"/>
                    <a:pt x="220" y="139"/>
                  </a:cubicBezTo>
                  <a:cubicBezTo>
                    <a:pt x="137" y="450"/>
                    <a:pt x="137" y="450"/>
                    <a:pt x="137" y="450"/>
                  </a:cubicBezTo>
                  <a:lnTo>
                    <a:pt x="0" y="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/>
            <p:cNvSpPr>
              <a:spLocks/>
            </p:cNvSpPr>
            <p:nvPr/>
          </p:nvSpPr>
          <p:spPr bwMode="auto">
            <a:xfrm>
              <a:off x="2467" y="1801"/>
              <a:ext cx="312" cy="330"/>
            </a:xfrm>
            <a:custGeom>
              <a:avLst/>
              <a:gdLst>
                <a:gd name="T0" fmla="*/ 0 w 312"/>
                <a:gd name="T1" fmla="*/ 330 h 330"/>
                <a:gd name="T2" fmla="*/ 87 w 312"/>
                <a:gd name="T3" fmla="*/ 0 h 330"/>
                <a:gd name="T4" fmla="*/ 312 w 312"/>
                <a:gd name="T5" fmla="*/ 0 h 330"/>
                <a:gd name="T6" fmla="*/ 294 w 312"/>
                <a:gd name="T7" fmla="*/ 64 h 330"/>
                <a:gd name="T8" fmla="*/ 153 w 312"/>
                <a:gd name="T9" fmla="*/ 64 h 330"/>
                <a:gd name="T10" fmla="*/ 139 w 312"/>
                <a:gd name="T11" fmla="*/ 122 h 330"/>
                <a:gd name="T12" fmla="*/ 268 w 312"/>
                <a:gd name="T13" fmla="*/ 122 h 330"/>
                <a:gd name="T14" fmla="*/ 250 w 312"/>
                <a:gd name="T15" fmla="*/ 185 h 330"/>
                <a:gd name="T16" fmla="*/ 121 w 312"/>
                <a:gd name="T17" fmla="*/ 185 h 330"/>
                <a:gd name="T18" fmla="*/ 99 w 312"/>
                <a:gd name="T19" fmla="*/ 269 h 330"/>
                <a:gd name="T20" fmla="*/ 240 w 312"/>
                <a:gd name="T21" fmla="*/ 269 h 330"/>
                <a:gd name="T22" fmla="*/ 222 w 312"/>
                <a:gd name="T23" fmla="*/ 330 h 330"/>
                <a:gd name="T24" fmla="*/ 0 w 312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30">
                  <a:moveTo>
                    <a:pt x="0" y="330"/>
                  </a:moveTo>
                  <a:lnTo>
                    <a:pt x="87" y="0"/>
                  </a:lnTo>
                  <a:lnTo>
                    <a:pt x="312" y="0"/>
                  </a:lnTo>
                  <a:lnTo>
                    <a:pt x="294" y="64"/>
                  </a:lnTo>
                  <a:lnTo>
                    <a:pt x="153" y="64"/>
                  </a:lnTo>
                  <a:lnTo>
                    <a:pt x="139" y="122"/>
                  </a:lnTo>
                  <a:lnTo>
                    <a:pt x="268" y="122"/>
                  </a:lnTo>
                  <a:lnTo>
                    <a:pt x="250" y="185"/>
                  </a:lnTo>
                  <a:lnTo>
                    <a:pt x="121" y="185"/>
                  </a:lnTo>
                  <a:lnTo>
                    <a:pt x="99" y="269"/>
                  </a:lnTo>
                  <a:lnTo>
                    <a:pt x="240" y="269"/>
                  </a:lnTo>
                  <a:lnTo>
                    <a:pt x="222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2709" y="1801"/>
              <a:ext cx="400" cy="330"/>
            </a:xfrm>
            <a:custGeom>
              <a:avLst/>
              <a:gdLst>
                <a:gd name="T0" fmla="*/ 0 w 400"/>
                <a:gd name="T1" fmla="*/ 330 h 330"/>
                <a:gd name="T2" fmla="*/ 151 w 400"/>
                <a:gd name="T3" fmla="*/ 165 h 330"/>
                <a:gd name="T4" fmla="*/ 91 w 400"/>
                <a:gd name="T5" fmla="*/ 0 h 330"/>
                <a:gd name="T6" fmla="*/ 187 w 400"/>
                <a:gd name="T7" fmla="*/ 0 h 330"/>
                <a:gd name="T8" fmla="*/ 221 w 400"/>
                <a:gd name="T9" fmla="*/ 100 h 330"/>
                <a:gd name="T10" fmla="*/ 308 w 400"/>
                <a:gd name="T11" fmla="*/ 0 h 330"/>
                <a:gd name="T12" fmla="*/ 400 w 400"/>
                <a:gd name="T13" fmla="*/ 0 h 330"/>
                <a:gd name="T14" fmla="*/ 254 w 400"/>
                <a:gd name="T15" fmla="*/ 161 h 330"/>
                <a:gd name="T16" fmla="*/ 316 w 400"/>
                <a:gd name="T17" fmla="*/ 330 h 330"/>
                <a:gd name="T18" fmla="*/ 219 w 400"/>
                <a:gd name="T19" fmla="*/ 330 h 330"/>
                <a:gd name="T20" fmla="*/ 185 w 400"/>
                <a:gd name="T21" fmla="*/ 225 h 330"/>
                <a:gd name="T22" fmla="*/ 91 w 400"/>
                <a:gd name="T23" fmla="*/ 330 h 330"/>
                <a:gd name="T24" fmla="*/ 0 w 400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0" h="330">
                  <a:moveTo>
                    <a:pt x="0" y="330"/>
                  </a:moveTo>
                  <a:lnTo>
                    <a:pt x="151" y="165"/>
                  </a:lnTo>
                  <a:lnTo>
                    <a:pt x="91" y="0"/>
                  </a:lnTo>
                  <a:lnTo>
                    <a:pt x="187" y="0"/>
                  </a:lnTo>
                  <a:lnTo>
                    <a:pt x="221" y="100"/>
                  </a:lnTo>
                  <a:lnTo>
                    <a:pt x="308" y="0"/>
                  </a:lnTo>
                  <a:lnTo>
                    <a:pt x="400" y="0"/>
                  </a:lnTo>
                  <a:lnTo>
                    <a:pt x="254" y="161"/>
                  </a:lnTo>
                  <a:lnTo>
                    <a:pt x="316" y="330"/>
                  </a:lnTo>
                  <a:lnTo>
                    <a:pt x="219" y="330"/>
                  </a:lnTo>
                  <a:lnTo>
                    <a:pt x="185" y="225"/>
                  </a:lnTo>
                  <a:lnTo>
                    <a:pt x="91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3055" y="1801"/>
              <a:ext cx="320" cy="330"/>
            </a:xfrm>
            <a:custGeom>
              <a:avLst/>
              <a:gdLst>
                <a:gd name="T0" fmla="*/ 0 w 161"/>
                <a:gd name="T1" fmla="*/ 166 h 166"/>
                <a:gd name="T2" fmla="*/ 45 w 161"/>
                <a:gd name="T3" fmla="*/ 0 h 166"/>
                <a:gd name="T4" fmla="*/ 109 w 161"/>
                <a:gd name="T5" fmla="*/ 0 h 166"/>
                <a:gd name="T6" fmla="*/ 133 w 161"/>
                <a:gd name="T7" fmla="*/ 3 h 166"/>
                <a:gd name="T8" fmla="*/ 150 w 161"/>
                <a:gd name="T9" fmla="*/ 11 h 166"/>
                <a:gd name="T10" fmla="*/ 160 w 161"/>
                <a:gd name="T11" fmla="*/ 28 h 166"/>
                <a:gd name="T12" fmla="*/ 158 w 161"/>
                <a:gd name="T13" fmla="*/ 53 h 166"/>
                <a:gd name="T14" fmla="*/ 149 w 161"/>
                <a:gd name="T15" fmla="*/ 75 h 166"/>
                <a:gd name="T16" fmla="*/ 134 w 161"/>
                <a:gd name="T17" fmla="*/ 92 h 166"/>
                <a:gd name="T18" fmla="*/ 122 w 161"/>
                <a:gd name="T19" fmla="*/ 100 h 166"/>
                <a:gd name="T20" fmla="*/ 109 w 161"/>
                <a:gd name="T21" fmla="*/ 106 h 166"/>
                <a:gd name="T22" fmla="*/ 95 w 161"/>
                <a:gd name="T23" fmla="*/ 110 h 166"/>
                <a:gd name="T24" fmla="*/ 78 w 161"/>
                <a:gd name="T25" fmla="*/ 112 h 166"/>
                <a:gd name="T26" fmla="*/ 57 w 161"/>
                <a:gd name="T27" fmla="*/ 112 h 166"/>
                <a:gd name="T28" fmla="*/ 42 w 161"/>
                <a:gd name="T29" fmla="*/ 166 h 166"/>
                <a:gd name="T30" fmla="*/ 0 w 161"/>
                <a:gd name="T31" fmla="*/ 166 h 166"/>
                <a:gd name="T32" fmla="*/ 79 w 161"/>
                <a:gd name="T33" fmla="*/ 81 h 166"/>
                <a:gd name="T34" fmla="*/ 88 w 161"/>
                <a:gd name="T35" fmla="*/ 80 h 166"/>
                <a:gd name="T36" fmla="*/ 96 w 161"/>
                <a:gd name="T37" fmla="*/ 78 h 166"/>
                <a:gd name="T38" fmla="*/ 103 w 161"/>
                <a:gd name="T39" fmla="*/ 74 h 166"/>
                <a:gd name="T40" fmla="*/ 111 w 161"/>
                <a:gd name="T41" fmla="*/ 66 h 166"/>
                <a:gd name="T42" fmla="*/ 115 w 161"/>
                <a:gd name="T43" fmla="*/ 54 h 166"/>
                <a:gd name="T44" fmla="*/ 115 w 161"/>
                <a:gd name="T45" fmla="*/ 42 h 166"/>
                <a:gd name="T46" fmla="*/ 109 w 161"/>
                <a:gd name="T47" fmla="*/ 35 h 166"/>
                <a:gd name="T48" fmla="*/ 99 w 161"/>
                <a:gd name="T49" fmla="*/ 32 h 166"/>
                <a:gd name="T50" fmla="*/ 84 w 161"/>
                <a:gd name="T51" fmla="*/ 31 h 166"/>
                <a:gd name="T52" fmla="*/ 78 w 161"/>
                <a:gd name="T53" fmla="*/ 31 h 166"/>
                <a:gd name="T54" fmla="*/ 65 w 161"/>
                <a:gd name="T55" fmla="*/ 81 h 166"/>
                <a:gd name="T56" fmla="*/ 68 w 161"/>
                <a:gd name="T57" fmla="*/ 81 h 166"/>
                <a:gd name="T58" fmla="*/ 79 w 161"/>
                <a:gd name="T59" fmla="*/ 8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166">
                  <a:moveTo>
                    <a:pt x="0" y="16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9" y="0"/>
                    <a:pt x="127" y="1"/>
                    <a:pt x="133" y="3"/>
                  </a:cubicBezTo>
                  <a:cubicBezTo>
                    <a:pt x="140" y="5"/>
                    <a:pt x="145" y="8"/>
                    <a:pt x="150" y="11"/>
                  </a:cubicBezTo>
                  <a:cubicBezTo>
                    <a:pt x="155" y="15"/>
                    <a:pt x="158" y="21"/>
                    <a:pt x="160" y="28"/>
                  </a:cubicBezTo>
                  <a:cubicBezTo>
                    <a:pt x="161" y="35"/>
                    <a:pt x="161" y="43"/>
                    <a:pt x="158" y="53"/>
                  </a:cubicBezTo>
                  <a:cubicBezTo>
                    <a:pt x="156" y="60"/>
                    <a:pt x="153" y="68"/>
                    <a:pt x="149" y="75"/>
                  </a:cubicBezTo>
                  <a:cubicBezTo>
                    <a:pt x="144" y="82"/>
                    <a:pt x="139" y="88"/>
                    <a:pt x="134" y="92"/>
                  </a:cubicBezTo>
                  <a:cubicBezTo>
                    <a:pt x="130" y="95"/>
                    <a:pt x="126" y="98"/>
                    <a:pt x="122" y="100"/>
                  </a:cubicBezTo>
                  <a:cubicBezTo>
                    <a:pt x="118" y="103"/>
                    <a:pt x="114" y="105"/>
                    <a:pt x="109" y="106"/>
                  </a:cubicBezTo>
                  <a:cubicBezTo>
                    <a:pt x="105" y="108"/>
                    <a:pt x="100" y="110"/>
                    <a:pt x="95" y="110"/>
                  </a:cubicBezTo>
                  <a:cubicBezTo>
                    <a:pt x="90" y="111"/>
                    <a:pt x="84" y="112"/>
                    <a:pt x="78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42" y="166"/>
                    <a:pt x="42" y="166"/>
                    <a:pt x="42" y="166"/>
                  </a:cubicBezTo>
                  <a:lnTo>
                    <a:pt x="0" y="166"/>
                  </a:lnTo>
                  <a:close/>
                  <a:moveTo>
                    <a:pt x="79" y="81"/>
                  </a:moveTo>
                  <a:cubicBezTo>
                    <a:pt x="82" y="81"/>
                    <a:pt x="86" y="81"/>
                    <a:pt x="88" y="80"/>
                  </a:cubicBezTo>
                  <a:cubicBezTo>
                    <a:pt x="91" y="80"/>
                    <a:pt x="93" y="79"/>
                    <a:pt x="96" y="78"/>
                  </a:cubicBezTo>
                  <a:cubicBezTo>
                    <a:pt x="99" y="77"/>
                    <a:pt x="101" y="76"/>
                    <a:pt x="103" y="74"/>
                  </a:cubicBezTo>
                  <a:cubicBezTo>
                    <a:pt x="106" y="72"/>
                    <a:pt x="109" y="69"/>
                    <a:pt x="111" y="66"/>
                  </a:cubicBezTo>
                  <a:cubicBezTo>
                    <a:pt x="112" y="63"/>
                    <a:pt x="114" y="59"/>
                    <a:pt x="115" y="54"/>
                  </a:cubicBezTo>
                  <a:cubicBezTo>
                    <a:pt x="117" y="49"/>
                    <a:pt x="117" y="45"/>
                    <a:pt x="115" y="42"/>
                  </a:cubicBezTo>
                  <a:cubicBezTo>
                    <a:pt x="114" y="38"/>
                    <a:pt x="112" y="36"/>
                    <a:pt x="109" y="35"/>
                  </a:cubicBezTo>
                  <a:cubicBezTo>
                    <a:pt x="106" y="33"/>
                    <a:pt x="102" y="32"/>
                    <a:pt x="99" y="32"/>
                  </a:cubicBezTo>
                  <a:cubicBezTo>
                    <a:pt x="95" y="31"/>
                    <a:pt x="90" y="31"/>
                    <a:pt x="84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72" y="81"/>
                    <a:pt x="75" y="81"/>
                    <a:pt x="79" y="81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3353" y="1801"/>
              <a:ext cx="326" cy="330"/>
            </a:xfrm>
            <a:custGeom>
              <a:avLst/>
              <a:gdLst>
                <a:gd name="T0" fmla="*/ 0 w 164"/>
                <a:gd name="T1" fmla="*/ 166 h 166"/>
                <a:gd name="T2" fmla="*/ 45 w 164"/>
                <a:gd name="T3" fmla="*/ 0 h 166"/>
                <a:gd name="T4" fmla="*/ 111 w 164"/>
                <a:gd name="T5" fmla="*/ 0 h 166"/>
                <a:gd name="T6" fmla="*/ 135 w 164"/>
                <a:gd name="T7" fmla="*/ 2 h 166"/>
                <a:gd name="T8" fmla="*/ 152 w 164"/>
                <a:gd name="T9" fmla="*/ 9 h 166"/>
                <a:gd name="T10" fmla="*/ 162 w 164"/>
                <a:gd name="T11" fmla="*/ 24 h 166"/>
                <a:gd name="T12" fmla="*/ 161 w 164"/>
                <a:gd name="T13" fmla="*/ 46 h 166"/>
                <a:gd name="T14" fmla="*/ 145 w 164"/>
                <a:gd name="T15" fmla="*/ 77 h 166"/>
                <a:gd name="T16" fmla="*/ 117 w 164"/>
                <a:gd name="T17" fmla="*/ 96 h 166"/>
                <a:gd name="T18" fmla="*/ 154 w 164"/>
                <a:gd name="T19" fmla="*/ 166 h 166"/>
                <a:gd name="T20" fmla="*/ 103 w 164"/>
                <a:gd name="T21" fmla="*/ 166 h 166"/>
                <a:gd name="T22" fmla="*/ 73 w 164"/>
                <a:gd name="T23" fmla="*/ 105 h 166"/>
                <a:gd name="T24" fmla="*/ 58 w 164"/>
                <a:gd name="T25" fmla="*/ 105 h 166"/>
                <a:gd name="T26" fmla="*/ 42 w 164"/>
                <a:gd name="T27" fmla="*/ 166 h 166"/>
                <a:gd name="T28" fmla="*/ 0 w 164"/>
                <a:gd name="T29" fmla="*/ 166 h 166"/>
                <a:gd name="T30" fmla="*/ 93 w 164"/>
                <a:gd name="T31" fmla="*/ 74 h 166"/>
                <a:gd name="T32" fmla="*/ 104 w 164"/>
                <a:gd name="T33" fmla="*/ 70 h 166"/>
                <a:gd name="T34" fmla="*/ 112 w 164"/>
                <a:gd name="T35" fmla="*/ 63 h 166"/>
                <a:gd name="T36" fmla="*/ 117 w 164"/>
                <a:gd name="T37" fmla="*/ 51 h 166"/>
                <a:gd name="T38" fmla="*/ 118 w 164"/>
                <a:gd name="T39" fmla="*/ 40 h 166"/>
                <a:gd name="T40" fmla="*/ 112 w 164"/>
                <a:gd name="T41" fmla="*/ 33 h 166"/>
                <a:gd name="T42" fmla="*/ 104 w 164"/>
                <a:gd name="T43" fmla="*/ 31 h 166"/>
                <a:gd name="T44" fmla="*/ 92 w 164"/>
                <a:gd name="T45" fmla="*/ 31 h 166"/>
                <a:gd name="T46" fmla="*/ 78 w 164"/>
                <a:gd name="T47" fmla="*/ 31 h 166"/>
                <a:gd name="T48" fmla="*/ 66 w 164"/>
                <a:gd name="T49" fmla="*/ 76 h 166"/>
                <a:gd name="T50" fmla="*/ 78 w 164"/>
                <a:gd name="T51" fmla="*/ 76 h 166"/>
                <a:gd name="T52" fmla="*/ 93 w 164"/>
                <a:gd name="T53" fmla="*/ 7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4" h="166">
                  <a:moveTo>
                    <a:pt x="0" y="166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21" y="0"/>
                    <a:pt x="128" y="1"/>
                    <a:pt x="135" y="2"/>
                  </a:cubicBezTo>
                  <a:cubicBezTo>
                    <a:pt x="141" y="3"/>
                    <a:pt x="147" y="6"/>
                    <a:pt x="152" y="9"/>
                  </a:cubicBezTo>
                  <a:cubicBezTo>
                    <a:pt x="157" y="13"/>
                    <a:pt x="160" y="18"/>
                    <a:pt x="162" y="24"/>
                  </a:cubicBezTo>
                  <a:cubicBezTo>
                    <a:pt x="164" y="30"/>
                    <a:pt x="164" y="37"/>
                    <a:pt x="161" y="46"/>
                  </a:cubicBezTo>
                  <a:cubicBezTo>
                    <a:pt x="158" y="59"/>
                    <a:pt x="152" y="69"/>
                    <a:pt x="145" y="77"/>
                  </a:cubicBezTo>
                  <a:cubicBezTo>
                    <a:pt x="137" y="85"/>
                    <a:pt x="127" y="91"/>
                    <a:pt x="117" y="96"/>
                  </a:cubicBezTo>
                  <a:cubicBezTo>
                    <a:pt x="154" y="166"/>
                    <a:pt x="154" y="166"/>
                    <a:pt x="154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42" y="166"/>
                    <a:pt x="42" y="166"/>
                    <a:pt x="42" y="166"/>
                  </a:cubicBezTo>
                  <a:lnTo>
                    <a:pt x="0" y="166"/>
                  </a:lnTo>
                  <a:close/>
                  <a:moveTo>
                    <a:pt x="93" y="74"/>
                  </a:moveTo>
                  <a:cubicBezTo>
                    <a:pt x="97" y="74"/>
                    <a:pt x="101" y="72"/>
                    <a:pt x="104" y="70"/>
                  </a:cubicBezTo>
                  <a:cubicBezTo>
                    <a:pt x="108" y="68"/>
                    <a:pt x="110" y="65"/>
                    <a:pt x="112" y="63"/>
                  </a:cubicBezTo>
                  <a:cubicBezTo>
                    <a:pt x="114" y="60"/>
                    <a:pt x="116" y="56"/>
                    <a:pt x="117" y="51"/>
                  </a:cubicBezTo>
                  <a:cubicBezTo>
                    <a:pt x="118" y="47"/>
                    <a:pt x="119" y="43"/>
                    <a:pt x="118" y="40"/>
                  </a:cubicBezTo>
                  <a:cubicBezTo>
                    <a:pt x="117" y="37"/>
                    <a:pt x="115" y="35"/>
                    <a:pt x="112" y="33"/>
                  </a:cubicBezTo>
                  <a:cubicBezTo>
                    <a:pt x="109" y="32"/>
                    <a:pt x="107" y="32"/>
                    <a:pt x="104" y="31"/>
                  </a:cubicBezTo>
                  <a:cubicBezTo>
                    <a:pt x="100" y="31"/>
                    <a:pt x="97" y="31"/>
                    <a:pt x="92" y="31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84" y="76"/>
                    <a:pt x="89" y="75"/>
                    <a:pt x="93" y="74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3683" y="1801"/>
              <a:ext cx="310" cy="330"/>
            </a:xfrm>
            <a:custGeom>
              <a:avLst/>
              <a:gdLst>
                <a:gd name="T0" fmla="*/ 0 w 310"/>
                <a:gd name="T1" fmla="*/ 330 h 330"/>
                <a:gd name="T2" fmla="*/ 87 w 310"/>
                <a:gd name="T3" fmla="*/ 0 h 330"/>
                <a:gd name="T4" fmla="*/ 310 w 310"/>
                <a:gd name="T5" fmla="*/ 0 h 330"/>
                <a:gd name="T6" fmla="*/ 294 w 310"/>
                <a:gd name="T7" fmla="*/ 64 h 330"/>
                <a:gd name="T8" fmla="*/ 153 w 310"/>
                <a:gd name="T9" fmla="*/ 64 h 330"/>
                <a:gd name="T10" fmla="*/ 137 w 310"/>
                <a:gd name="T11" fmla="*/ 122 h 330"/>
                <a:gd name="T12" fmla="*/ 266 w 310"/>
                <a:gd name="T13" fmla="*/ 122 h 330"/>
                <a:gd name="T14" fmla="*/ 250 w 310"/>
                <a:gd name="T15" fmla="*/ 185 h 330"/>
                <a:gd name="T16" fmla="*/ 121 w 310"/>
                <a:gd name="T17" fmla="*/ 185 h 330"/>
                <a:gd name="T18" fmla="*/ 99 w 310"/>
                <a:gd name="T19" fmla="*/ 269 h 330"/>
                <a:gd name="T20" fmla="*/ 238 w 310"/>
                <a:gd name="T21" fmla="*/ 269 h 330"/>
                <a:gd name="T22" fmla="*/ 223 w 310"/>
                <a:gd name="T23" fmla="*/ 330 h 330"/>
                <a:gd name="T24" fmla="*/ 0 w 310"/>
                <a:gd name="T25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0" h="330">
                  <a:moveTo>
                    <a:pt x="0" y="330"/>
                  </a:moveTo>
                  <a:lnTo>
                    <a:pt x="87" y="0"/>
                  </a:lnTo>
                  <a:lnTo>
                    <a:pt x="310" y="0"/>
                  </a:lnTo>
                  <a:lnTo>
                    <a:pt x="294" y="64"/>
                  </a:lnTo>
                  <a:lnTo>
                    <a:pt x="153" y="64"/>
                  </a:lnTo>
                  <a:lnTo>
                    <a:pt x="137" y="122"/>
                  </a:lnTo>
                  <a:lnTo>
                    <a:pt x="266" y="122"/>
                  </a:lnTo>
                  <a:lnTo>
                    <a:pt x="250" y="185"/>
                  </a:lnTo>
                  <a:lnTo>
                    <a:pt x="121" y="185"/>
                  </a:lnTo>
                  <a:lnTo>
                    <a:pt x="99" y="269"/>
                  </a:lnTo>
                  <a:lnTo>
                    <a:pt x="238" y="269"/>
                  </a:lnTo>
                  <a:lnTo>
                    <a:pt x="223" y="330"/>
                  </a:lnTo>
                  <a:lnTo>
                    <a:pt x="0" y="330"/>
                  </a:ln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3949" y="1795"/>
              <a:ext cx="328" cy="342"/>
            </a:xfrm>
            <a:custGeom>
              <a:avLst/>
              <a:gdLst>
                <a:gd name="T0" fmla="*/ 24 w 165"/>
                <a:gd name="T1" fmla="*/ 168 h 172"/>
                <a:gd name="T2" fmla="*/ 0 w 165"/>
                <a:gd name="T3" fmla="*/ 159 h 172"/>
                <a:gd name="T4" fmla="*/ 10 w 165"/>
                <a:gd name="T5" fmla="*/ 120 h 172"/>
                <a:gd name="T6" fmla="*/ 14 w 165"/>
                <a:gd name="T7" fmla="*/ 120 h 172"/>
                <a:gd name="T8" fmla="*/ 37 w 165"/>
                <a:gd name="T9" fmla="*/ 136 h 172"/>
                <a:gd name="T10" fmla="*/ 65 w 165"/>
                <a:gd name="T11" fmla="*/ 142 h 172"/>
                <a:gd name="T12" fmla="*/ 74 w 165"/>
                <a:gd name="T13" fmla="*/ 141 h 172"/>
                <a:gd name="T14" fmla="*/ 84 w 165"/>
                <a:gd name="T15" fmla="*/ 139 h 172"/>
                <a:gd name="T16" fmla="*/ 93 w 165"/>
                <a:gd name="T17" fmla="*/ 133 h 172"/>
                <a:gd name="T18" fmla="*/ 99 w 165"/>
                <a:gd name="T19" fmla="*/ 124 h 172"/>
                <a:gd name="T20" fmla="*/ 96 w 165"/>
                <a:gd name="T21" fmla="*/ 114 h 172"/>
                <a:gd name="T22" fmla="*/ 86 w 165"/>
                <a:gd name="T23" fmla="*/ 109 h 172"/>
                <a:gd name="T24" fmla="*/ 69 w 165"/>
                <a:gd name="T25" fmla="*/ 104 h 172"/>
                <a:gd name="T26" fmla="*/ 53 w 165"/>
                <a:gd name="T27" fmla="*/ 99 h 172"/>
                <a:gd name="T28" fmla="*/ 30 w 165"/>
                <a:gd name="T29" fmla="*/ 81 h 172"/>
                <a:gd name="T30" fmla="*/ 29 w 165"/>
                <a:gd name="T31" fmla="*/ 52 h 172"/>
                <a:gd name="T32" fmla="*/ 59 w 165"/>
                <a:gd name="T33" fmla="*/ 15 h 172"/>
                <a:gd name="T34" fmla="*/ 112 w 165"/>
                <a:gd name="T35" fmla="*/ 0 h 172"/>
                <a:gd name="T36" fmla="*/ 141 w 165"/>
                <a:gd name="T37" fmla="*/ 3 h 172"/>
                <a:gd name="T38" fmla="*/ 165 w 165"/>
                <a:gd name="T39" fmla="*/ 12 h 172"/>
                <a:gd name="T40" fmla="*/ 155 w 165"/>
                <a:gd name="T41" fmla="*/ 49 h 172"/>
                <a:gd name="T42" fmla="*/ 151 w 165"/>
                <a:gd name="T43" fmla="*/ 49 h 172"/>
                <a:gd name="T44" fmla="*/ 132 w 165"/>
                <a:gd name="T45" fmla="*/ 36 h 172"/>
                <a:gd name="T46" fmla="*/ 106 w 165"/>
                <a:gd name="T47" fmla="*/ 31 h 172"/>
                <a:gd name="T48" fmla="*/ 96 w 165"/>
                <a:gd name="T49" fmla="*/ 31 h 172"/>
                <a:gd name="T50" fmla="*/ 86 w 165"/>
                <a:gd name="T51" fmla="*/ 34 h 172"/>
                <a:gd name="T52" fmla="*/ 78 w 165"/>
                <a:gd name="T53" fmla="*/ 40 h 172"/>
                <a:gd name="T54" fmla="*/ 73 w 165"/>
                <a:gd name="T55" fmla="*/ 47 h 172"/>
                <a:gd name="T56" fmla="*/ 75 w 165"/>
                <a:gd name="T57" fmla="*/ 58 h 172"/>
                <a:gd name="T58" fmla="*/ 91 w 165"/>
                <a:gd name="T59" fmla="*/ 64 h 172"/>
                <a:gd name="T60" fmla="*/ 106 w 165"/>
                <a:gd name="T61" fmla="*/ 68 h 172"/>
                <a:gd name="T62" fmla="*/ 121 w 165"/>
                <a:gd name="T63" fmla="*/ 73 h 172"/>
                <a:gd name="T64" fmla="*/ 142 w 165"/>
                <a:gd name="T65" fmla="*/ 90 h 172"/>
                <a:gd name="T66" fmla="*/ 143 w 165"/>
                <a:gd name="T67" fmla="*/ 117 h 172"/>
                <a:gd name="T68" fmla="*/ 113 w 165"/>
                <a:gd name="T69" fmla="*/ 157 h 172"/>
                <a:gd name="T70" fmla="*/ 56 w 165"/>
                <a:gd name="T71" fmla="*/ 172 h 172"/>
                <a:gd name="T72" fmla="*/ 24 w 165"/>
                <a:gd name="T73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72">
                  <a:moveTo>
                    <a:pt x="24" y="168"/>
                  </a:moveTo>
                  <a:cubicBezTo>
                    <a:pt x="15" y="166"/>
                    <a:pt x="7" y="163"/>
                    <a:pt x="0" y="159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20" y="127"/>
                    <a:pt x="28" y="132"/>
                    <a:pt x="37" y="136"/>
                  </a:cubicBezTo>
                  <a:cubicBezTo>
                    <a:pt x="46" y="140"/>
                    <a:pt x="55" y="142"/>
                    <a:pt x="65" y="142"/>
                  </a:cubicBezTo>
                  <a:cubicBezTo>
                    <a:pt x="67" y="142"/>
                    <a:pt x="70" y="142"/>
                    <a:pt x="74" y="141"/>
                  </a:cubicBezTo>
                  <a:cubicBezTo>
                    <a:pt x="78" y="141"/>
                    <a:pt x="82" y="140"/>
                    <a:pt x="84" y="139"/>
                  </a:cubicBezTo>
                  <a:cubicBezTo>
                    <a:pt x="88" y="137"/>
                    <a:pt x="91" y="136"/>
                    <a:pt x="93" y="133"/>
                  </a:cubicBezTo>
                  <a:cubicBezTo>
                    <a:pt x="96" y="131"/>
                    <a:pt x="98" y="128"/>
                    <a:pt x="99" y="124"/>
                  </a:cubicBezTo>
                  <a:cubicBezTo>
                    <a:pt x="100" y="120"/>
                    <a:pt x="99" y="117"/>
                    <a:pt x="96" y="114"/>
                  </a:cubicBezTo>
                  <a:cubicBezTo>
                    <a:pt x="94" y="112"/>
                    <a:pt x="90" y="110"/>
                    <a:pt x="86" y="109"/>
                  </a:cubicBezTo>
                  <a:cubicBezTo>
                    <a:pt x="81" y="107"/>
                    <a:pt x="75" y="106"/>
                    <a:pt x="69" y="104"/>
                  </a:cubicBezTo>
                  <a:cubicBezTo>
                    <a:pt x="63" y="103"/>
                    <a:pt x="58" y="101"/>
                    <a:pt x="53" y="99"/>
                  </a:cubicBezTo>
                  <a:cubicBezTo>
                    <a:pt x="41" y="95"/>
                    <a:pt x="33" y="89"/>
                    <a:pt x="30" y="81"/>
                  </a:cubicBezTo>
                  <a:cubicBezTo>
                    <a:pt x="26" y="74"/>
                    <a:pt x="26" y="64"/>
                    <a:pt x="29" y="52"/>
                  </a:cubicBezTo>
                  <a:cubicBezTo>
                    <a:pt x="33" y="37"/>
                    <a:pt x="43" y="24"/>
                    <a:pt x="59" y="15"/>
                  </a:cubicBezTo>
                  <a:cubicBezTo>
                    <a:pt x="75" y="5"/>
                    <a:pt x="92" y="0"/>
                    <a:pt x="112" y="0"/>
                  </a:cubicBezTo>
                  <a:cubicBezTo>
                    <a:pt x="122" y="0"/>
                    <a:pt x="132" y="1"/>
                    <a:pt x="141" y="3"/>
                  </a:cubicBezTo>
                  <a:cubicBezTo>
                    <a:pt x="150" y="5"/>
                    <a:pt x="158" y="8"/>
                    <a:pt x="165" y="12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4"/>
                    <a:pt x="140" y="40"/>
                    <a:pt x="132" y="36"/>
                  </a:cubicBezTo>
                  <a:cubicBezTo>
                    <a:pt x="124" y="32"/>
                    <a:pt x="116" y="31"/>
                    <a:pt x="106" y="31"/>
                  </a:cubicBezTo>
                  <a:cubicBezTo>
                    <a:pt x="103" y="31"/>
                    <a:pt x="99" y="31"/>
                    <a:pt x="96" y="31"/>
                  </a:cubicBezTo>
                  <a:cubicBezTo>
                    <a:pt x="93" y="32"/>
                    <a:pt x="90" y="33"/>
                    <a:pt x="86" y="34"/>
                  </a:cubicBezTo>
                  <a:cubicBezTo>
                    <a:pt x="83" y="36"/>
                    <a:pt x="81" y="37"/>
                    <a:pt x="78" y="40"/>
                  </a:cubicBezTo>
                  <a:cubicBezTo>
                    <a:pt x="76" y="42"/>
                    <a:pt x="74" y="45"/>
                    <a:pt x="73" y="47"/>
                  </a:cubicBezTo>
                  <a:cubicBezTo>
                    <a:pt x="72" y="52"/>
                    <a:pt x="73" y="55"/>
                    <a:pt x="75" y="58"/>
                  </a:cubicBezTo>
                  <a:cubicBezTo>
                    <a:pt x="77" y="60"/>
                    <a:pt x="83" y="62"/>
                    <a:pt x="91" y="64"/>
                  </a:cubicBezTo>
                  <a:cubicBezTo>
                    <a:pt x="96" y="66"/>
                    <a:pt x="101" y="67"/>
                    <a:pt x="106" y="68"/>
                  </a:cubicBezTo>
                  <a:cubicBezTo>
                    <a:pt x="111" y="69"/>
                    <a:pt x="116" y="71"/>
                    <a:pt x="121" y="73"/>
                  </a:cubicBezTo>
                  <a:cubicBezTo>
                    <a:pt x="131" y="77"/>
                    <a:pt x="138" y="83"/>
                    <a:pt x="142" y="90"/>
                  </a:cubicBezTo>
                  <a:cubicBezTo>
                    <a:pt x="146" y="97"/>
                    <a:pt x="146" y="106"/>
                    <a:pt x="143" y="117"/>
                  </a:cubicBezTo>
                  <a:cubicBezTo>
                    <a:pt x="139" y="134"/>
                    <a:pt x="129" y="147"/>
                    <a:pt x="113" y="157"/>
                  </a:cubicBezTo>
                  <a:cubicBezTo>
                    <a:pt x="97" y="167"/>
                    <a:pt x="78" y="172"/>
                    <a:pt x="56" y="172"/>
                  </a:cubicBezTo>
                  <a:cubicBezTo>
                    <a:pt x="44" y="172"/>
                    <a:pt x="33" y="171"/>
                    <a:pt x="24" y="168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4235" y="1795"/>
              <a:ext cx="328" cy="342"/>
            </a:xfrm>
            <a:custGeom>
              <a:avLst/>
              <a:gdLst>
                <a:gd name="T0" fmla="*/ 24 w 165"/>
                <a:gd name="T1" fmla="*/ 168 h 172"/>
                <a:gd name="T2" fmla="*/ 0 w 165"/>
                <a:gd name="T3" fmla="*/ 159 h 172"/>
                <a:gd name="T4" fmla="*/ 11 w 165"/>
                <a:gd name="T5" fmla="*/ 120 h 172"/>
                <a:gd name="T6" fmla="*/ 14 w 165"/>
                <a:gd name="T7" fmla="*/ 120 h 172"/>
                <a:gd name="T8" fmla="*/ 38 w 165"/>
                <a:gd name="T9" fmla="*/ 136 h 172"/>
                <a:gd name="T10" fmla="*/ 65 w 165"/>
                <a:gd name="T11" fmla="*/ 142 h 172"/>
                <a:gd name="T12" fmla="*/ 75 w 165"/>
                <a:gd name="T13" fmla="*/ 141 h 172"/>
                <a:gd name="T14" fmla="*/ 85 w 165"/>
                <a:gd name="T15" fmla="*/ 139 h 172"/>
                <a:gd name="T16" fmla="*/ 94 w 165"/>
                <a:gd name="T17" fmla="*/ 133 h 172"/>
                <a:gd name="T18" fmla="*/ 99 w 165"/>
                <a:gd name="T19" fmla="*/ 124 h 172"/>
                <a:gd name="T20" fmla="*/ 97 w 165"/>
                <a:gd name="T21" fmla="*/ 114 h 172"/>
                <a:gd name="T22" fmla="*/ 87 w 165"/>
                <a:gd name="T23" fmla="*/ 109 h 172"/>
                <a:gd name="T24" fmla="*/ 70 w 165"/>
                <a:gd name="T25" fmla="*/ 104 h 172"/>
                <a:gd name="T26" fmla="*/ 53 w 165"/>
                <a:gd name="T27" fmla="*/ 99 h 172"/>
                <a:gd name="T28" fmla="*/ 30 w 165"/>
                <a:gd name="T29" fmla="*/ 81 h 172"/>
                <a:gd name="T30" fmla="*/ 30 w 165"/>
                <a:gd name="T31" fmla="*/ 52 h 172"/>
                <a:gd name="T32" fmla="*/ 59 w 165"/>
                <a:gd name="T33" fmla="*/ 15 h 172"/>
                <a:gd name="T34" fmla="*/ 113 w 165"/>
                <a:gd name="T35" fmla="*/ 0 h 172"/>
                <a:gd name="T36" fmla="*/ 141 w 165"/>
                <a:gd name="T37" fmla="*/ 3 h 172"/>
                <a:gd name="T38" fmla="*/ 165 w 165"/>
                <a:gd name="T39" fmla="*/ 12 h 172"/>
                <a:gd name="T40" fmla="*/ 155 w 165"/>
                <a:gd name="T41" fmla="*/ 49 h 172"/>
                <a:gd name="T42" fmla="*/ 151 w 165"/>
                <a:gd name="T43" fmla="*/ 49 h 172"/>
                <a:gd name="T44" fmla="*/ 132 w 165"/>
                <a:gd name="T45" fmla="*/ 36 h 172"/>
                <a:gd name="T46" fmla="*/ 107 w 165"/>
                <a:gd name="T47" fmla="*/ 31 h 172"/>
                <a:gd name="T48" fmla="*/ 97 w 165"/>
                <a:gd name="T49" fmla="*/ 31 h 172"/>
                <a:gd name="T50" fmla="*/ 87 w 165"/>
                <a:gd name="T51" fmla="*/ 34 h 172"/>
                <a:gd name="T52" fmla="*/ 78 w 165"/>
                <a:gd name="T53" fmla="*/ 40 h 172"/>
                <a:gd name="T54" fmla="*/ 74 w 165"/>
                <a:gd name="T55" fmla="*/ 47 h 172"/>
                <a:gd name="T56" fmla="*/ 75 w 165"/>
                <a:gd name="T57" fmla="*/ 58 h 172"/>
                <a:gd name="T58" fmla="*/ 91 w 165"/>
                <a:gd name="T59" fmla="*/ 64 h 172"/>
                <a:gd name="T60" fmla="*/ 106 w 165"/>
                <a:gd name="T61" fmla="*/ 68 h 172"/>
                <a:gd name="T62" fmla="*/ 121 w 165"/>
                <a:gd name="T63" fmla="*/ 73 h 172"/>
                <a:gd name="T64" fmla="*/ 142 w 165"/>
                <a:gd name="T65" fmla="*/ 90 h 172"/>
                <a:gd name="T66" fmla="*/ 143 w 165"/>
                <a:gd name="T67" fmla="*/ 117 h 172"/>
                <a:gd name="T68" fmla="*/ 113 w 165"/>
                <a:gd name="T69" fmla="*/ 157 h 172"/>
                <a:gd name="T70" fmla="*/ 57 w 165"/>
                <a:gd name="T71" fmla="*/ 172 h 172"/>
                <a:gd name="T72" fmla="*/ 24 w 165"/>
                <a:gd name="T73" fmla="*/ 16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5" h="172">
                  <a:moveTo>
                    <a:pt x="24" y="168"/>
                  </a:moveTo>
                  <a:cubicBezTo>
                    <a:pt x="15" y="166"/>
                    <a:pt x="7" y="163"/>
                    <a:pt x="0" y="159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21" y="127"/>
                    <a:pt x="29" y="132"/>
                    <a:pt x="38" y="136"/>
                  </a:cubicBezTo>
                  <a:cubicBezTo>
                    <a:pt x="47" y="140"/>
                    <a:pt x="56" y="142"/>
                    <a:pt x="65" y="142"/>
                  </a:cubicBezTo>
                  <a:cubicBezTo>
                    <a:pt x="68" y="142"/>
                    <a:pt x="71" y="142"/>
                    <a:pt x="75" y="141"/>
                  </a:cubicBezTo>
                  <a:cubicBezTo>
                    <a:pt x="79" y="141"/>
                    <a:pt x="82" y="140"/>
                    <a:pt x="85" y="139"/>
                  </a:cubicBezTo>
                  <a:cubicBezTo>
                    <a:pt x="88" y="137"/>
                    <a:pt x="91" y="136"/>
                    <a:pt x="94" y="133"/>
                  </a:cubicBezTo>
                  <a:cubicBezTo>
                    <a:pt x="96" y="131"/>
                    <a:pt x="98" y="128"/>
                    <a:pt x="99" y="124"/>
                  </a:cubicBezTo>
                  <a:cubicBezTo>
                    <a:pt x="100" y="120"/>
                    <a:pt x="99" y="117"/>
                    <a:pt x="97" y="114"/>
                  </a:cubicBezTo>
                  <a:cubicBezTo>
                    <a:pt x="94" y="112"/>
                    <a:pt x="91" y="110"/>
                    <a:pt x="87" y="109"/>
                  </a:cubicBezTo>
                  <a:cubicBezTo>
                    <a:pt x="81" y="107"/>
                    <a:pt x="76" y="106"/>
                    <a:pt x="70" y="104"/>
                  </a:cubicBezTo>
                  <a:cubicBezTo>
                    <a:pt x="64" y="103"/>
                    <a:pt x="58" y="101"/>
                    <a:pt x="53" y="99"/>
                  </a:cubicBezTo>
                  <a:cubicBezTo>
                    <a:pt x="41" y="95"/>
                    <a:pt x="34" y="89"/>
                    <a:pt x="30" y="81"/>
                  </a:cubicBezTo>
                  <a:cubicBezTo>
                    <a:pt x="27" y="74"/>
                    <a:pt x="27" y="64"/>
                    <a:pt x="30" y="52"/>
                  </a:cubicBezTo>
                  <a:cubicBezTo>
                    <a:pt x="34" y="37"/>
                    <a:pt x="44" y="24"/>
                    <a:pt x="59" y="15"/>
                  </a:cubicBezTo>
                  <a:cubicBezTo>
                    <a:pt x="75" y="5"/>
                    <a:pt x="93" y="0"/>
                    <a:pt x="113" y="0"/>
                  </a:cubicBezTo>
                  <a:cubicBezTo>
                    <a:pt x="122" y="0"/>
                    <a:pt x="132" y="1"/>
                    <a:pt x="141" y="3"/>
                  </a:cubicBezTo>
                  <a:cubicBezTo>
                    <a:pt x="150" y="5"/>
                    <a:pt x="158" y="8"/>
                    <a:pt x="165" y="12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7" y="44"/>
                    <a:pt x="140" y="40"/>
                    <a:pt x="132" y="36"/>
                  </a:cubicBezTo>
                  <a:cubicBezTo>
                    <a:pt x="125" y="32"/>
                    <a:pt x="116" y="31"/>
                    <a:pt x="107" y="31"/>
                  </a:cubicBezTo>
                  <a:cubicBezTo>
                    <a:pt x="103" y="31"/>
                    <a:pt x="100" y="31"/>
                    <a:pt x="97" y="31"/>
                  </a:cubicBezTo>
                  <a:cubicBezTo>
                    <a:pt x="94" y="32"/>
                    <a:pt x="90" y="33"/>
                    <a:pt x="87" y="34"/>
                  </a:cubicBezTo>
                  <a:cubicBezTo>
                    <a:pt x="84" y="36"/>
                    <a:pt x="81" y="37"/>
                    <a:pt x="78" y="40"/>
                  </a:cubicBezTo>
                  <a:cubicBezTo>
                    <a:pt x="76" y="42"/>
                    <a:pt x="74" y="45"/>
                    <a:pt x="74" y="47"/>
                  </a:cubicBezTo>
                  <a:cubicBezTo>
                    <a:pt x="72" y="52"/>
                    <a:pt x="73" y="55"/>
                    <a:pt x="75" y="58"/>
                  </a:cubicBezTo>
                  <a:cubicBezTo>
                    <a:pt x="78" y="60"/>
                    <a:pt x="83" y="62"/>
                    <a:pt x="91" y="64"/>
                  </a:cubicBezTo>
                  <a:cubicBezTo>
                    <a:pt x="96" y="66"/>
                    <a:pt x="101" y="67"/>
                    <a:pt x="106" y="68"/>
                  </a:cubicBezTo>
                  <a:cubicBezTo>
                    <a:pt x="111" y="69"/>
                    <a:pt x="116" y="71"/>
                    <a:pt x="121" y="73"/>
                  </a:cubicBezTo>
                  <a:cubicBezTo>
                    <a:pt x="132" y="77"/>
                    <a:pt x="139" y="83"/>
                    <a:pt x="142" y="90"/>
                  </a:cubicBezTo>
                  <a:cubicBezTo>
                    <a:pt x="146" y="97"/>
                    <a:pt x="147" y="106"/>
                    <a:pt x="143" y="117"/>
                  </a:cubicBezTo>
                  <a:cubicBezTo>
                    <a:pt x="139" y="134"/>
                    <a:pt x="129" y="147"/>
                    <a:pt x="113" y="157"/>
                  </a:cubicBezTo>
                  <a:cubicBezTo>
                    <a:pt x="98" y="167"/>
                    <a:pt x="79" y="172"/>
                    <a:pt x="57" y="172"/>
                  </a:cubicBezTo>
                  <a:cubicBezTo>
                    <a:pt x="44" y="172"/>
                    <a:pt x="33" y="171"/>
                    <a:pt x="24" y="168"/>
                  </a:cubicBezTo>
                  <a:close/>
                </a:path>
              </a:pathLst>
            </a:custGeom>
            <a:solidFill>
              <a:srgbClr val="007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6"/>
            <p:cNvSpPr>
              <a:spLocks noEditPoints="1"/>
            </p:cNvSpPr>
            <p:nvPr/>
          </p:nvSpPr>
          <p:spPr bwMode="auto">
            <a:xfrm>
              <a:off x="4615" y="1724"/>
              <a:ext cx="177" cy="177"/>
            </a:xfrm>
            <a:custGeom>
              <a:avLst/>
              <a:gdLst>
                <a:gd name="T0" fmla="*/ 44 w 89"/>
                <a:gd name="T1" fmla="*/ 0 h 89"/>
                <a:gd name="T2" fmla="*/ 66 w 89"/>
                <a:gd name="T3" fmla="*/ 6 h 89"/>
                <a:gd name="T4" fmla="*/ 83 w 89"/>
                <a:gd name="T5" fmla="*/ 22 h 89"/>
                <a:gd name="T6" fmla="*/ 89 w 89"/>
                <a:gd name="T7" fmla="*/ 45 h 89"/>
                <a:gd name="T8" fmla="*/ 83 w 89"/>
                <a:gd name="T9" fmla="*/ 67 h 89"/>
                <a:gd name="T10" fmla="*/ 66 w 89"/>
                <a:gd name="T11" fmla="*/ 83 h 89"/>
                <a:gd name="T12" fmla="*/ 44 w 89"/>
                <a:gd name="T13" fmla="*/ 89 h 89"/>
                <a:gd name="T14" fmla="*/ 22 w 89"/>
                <a:gd name="T15" fmla="*/ 83 h 89"/>
                <a:gd name="T16" fmla="*/ 6 w 89"/>
                <a:gd name="T17" fmla="*/ 67 h 89"/>
                <a:gd name="T18" fmla="*/ 0 w 89"/>
                <a:gd name="T19" fmla="*/ 45 h 89"/>
                <a:gd name="T20" fmla="*/ 6 w 89"/>
                <a:gd name="T21" fmla="*/ 22 h 89"/>
                <a:gd name="T22" fmla="*/ 23 w 89"/>
                <a:gd name="T23" fmla="*/ 6 h 89"/>
                <a:gd name="T24" fmla="*/ 44 w 89"/>
                <a:gd name="T25" fmla="*/ 0 h 89"/>
                <a:gd name="T26" fmla="*/ 44 w 89"/>
                <a:gd name="T27" fmla="*/ 8 h 89"/>
                <a:gd name="T28" fmla="*/ 26 w 89"/>
                <a:gd name="T29" fmla="*/ 13 h 89"/>
                <a:gd name="T30" fmla="*/ 12 w 89"/>
                <a:gd name="T31" fmla="*/ 26 h 89"/>
                <a:gd name="T32" fmla="*/ 8 w 89"/>
                <a:gd name="T33" fmla="*/ 45 h 89"/>
                <a:gd name="T34" fmla="*/ 12 w 89"/>
                <a:gd name="T35" fmla="*/ 63 h 89"/>
                <a:gd name="T36" fmla="*/ 26 w 89"/>
                <a:gd name="T37" fmla="*/ 77 h 89"/>
                <a:gd name="T38" fmla="*/ 44 w 89"/>
                <a:gd name="T39" fmla="*/ 82 h 89"/>
                <a:gd name="T40" fmla="*/ 63 w 89"/>
                <a:gd name="T41" fmla="*/ 77 h 89"/>
                <a:gd name="T42" fmla="*/ 76 w 89"/>
                <a:gd name="T43" fmla="*/ 63 h 89"/>
                <a:gd name="T44" fmla="*/ 81 w 89"/>
                <a:gd name="T45" fmla="*/ 45 h 89"/>
                <a:gd name="T46" fmla="*/ 76 w 89"/>
                <a:gd name="T47" fmla="*/ 26 h 89"/>
                <a:gd name="T48" fmla="*/ 63 w 89"/>
                <a:gd name="T49" fmla="*/ 13 h 89"/>
                <a:gd name="T50" fmla="*/ 44 w 89"/>
                <a:gd name="T51" fmla="*/ 8 h 89"/>
                <a:gd name="T52" fmla="*/ 25 w 89"/>
                <a:gd name="T53" fmla="*/ 69 h 89"/>
                <a:gd name="T54" fmla="*/ 25 w 89"/>
                <a:gd name="T55" fmla="*/ 22 h 89"/>
                <a:gd name="T56" fmla="*/ 41 w 89"/>
                <a:gd name="T57" fmla="*/ 22 h 89"/>
                <a:gd name="T58" fmla="*/ 53 w 89"/>
                <a:gd name="T59" fmla="*/ 23 h 89"/>
                <a:gd name="T60" fmla="*/ 59 w 89"/>
                <a:gd name="T61" fmla="*/ 27 h 89"/>
                <a:gd name="T62" fmla="*/ 62 w 89"/>
                <a:gd name="T63" fmla="*/ 34 h 89"/>
                <a:gd name="T64" fmla="*/ 58 w 89"/>
                <a:gd name="T65" fmla="*/ 43 h 89"/>
                <a:gd name="T66" fmla="*/ 48 w 89"/>
                <a:gd name="T67" fmla="*/ 48 h 89"/>
                <a:gd name="T68" fmla="*/ 52 w 89"/>
                <a:gd name="T69" fmla="*/ 50 h 89"/>
                <a:gd name="T70" fmla="*/ 59 w 89"/>
                <a:gd name="T71" fmla="*/ 60 h 89"/>
                <a:gd name="T72" fmla="*/ 65 w 89"/>
                <a:gd name="T73" fmla="*/ 69 h 89"/>
                <a:gd name="T74" fmla="*/ 56 w 89"/>
                <a:gd name="T75" fmla="*/ 69 h 89"/>
                <a:gd name="T76" fmla="*/ 51 w 89"/>
                <a:gd name="T77" fmla="*/ 62 h 89"/>
                <a:gd name="T78" fmla="*/ 43 w 89"/>
                <a:gd name="T79" fmla="*/ 51 h 89"/>
                <a:gd name="T80" fmla="*/ 37 w 89"/>
                <a:gd name="T81" fmla="*/ 49 h 89"/>
                <a:gd name="T82" fmla="*/ 33 w 89"/>
                <a:gd name="T83" fmla="*/ 49 h 89"/>
                <a:gd name="T84" fmla="*/ 33 w 89"/>
                <a:gd name="T85" fmla="*/ 69 h 89"/>
                <a:gd name="T86" fmla="*/ 25 w 89"/>
                <a:gd name="T87" fmla="*/ 69 h 89"/>
                <a:gd name="T88" fmla="*/ 33 w 89"/>
                <a:gd name="T89" fmla="*/ 42 h 89"/>
                <a:gd name="T90" fmla="*/ 42 w 89"/>
                <a:gd name="T91" fmla="*/ 42 h 89"/>
                <a:gd name="T92" fmla="*/ 51 w 89"/>
                <a:gd name="T93" fmla="*/ 40 h 89"/>
                <a:gd name="T94" fmla="*/ 54 w 89"/>
                <a:gd name="T95" fmla="*/ 35 h 89"/>
                <a:gd name="T96" fmla="*/ 52 w 89"/>
                <a:gd name="T97" fmla="*/ 31 h 89"/>
                <a:gd name="T98" fmla="*/ 49 w 89"/>
                <a:gd name="T99" fmla="*/ 29 h 89"/>
                <a:gd name="T100" fmla="*/ 41 w 89"/>
                <a:gd name="T101" fmla="*/ 28 h 89"/>
                <a:gd name="T102" fmla="*/ 33 w 89"/>
                <a:gd name="T103" fmla="*/ 28 h 89"/>
                <a:gd name="T104" fmla="*/ 33 w 89"/>
                <a:gd name="T105" fmla="*/ 4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89">
                  <a:moveTo>
                    <a:pt x="44" y="0"/>
                  </a:moveTo>
                  <a:cubicBezTo>
                    <a:pt x="52" y="0"/>
                    <a:pt x="59" y="2"/>
                    <a:pt x="66" y="6"/>
                  </a:cubicBezTo>
                  <a:cubicBezTo>
                    <a:pt x="73" y="10"/>
                    <a:pt x="79" y="15"/>
                    <a:pt x="83" y="22"/>
                  </a:cubicBezTo>
                  <a:cubicBezTo>
                    <a:pt x="87" y="30"/>
                    <a:pt x="89" y="37"/>
                    <a:pt x="89" y="45"/>
                  </a:cubicBezTo>
                  <a:cubicBezTo>
                    <a:pt x="89" y="52"/>
                    <a:pt x="87" y="60"/>
                    <a:pt x="83" y="67"/>
                  </a:cubicBezTo>
                  <a:cubicBezTo>
                    <a:pt x="79" y="74"/>
                    <a:pt x="73" y="79"/>
                    <a:pt x="66" y="83"/>
                  </a:cubicBezTo>
                  <a:cubicBezTo>
                    <a:pt x="59" y="87"/>
                    <a:pt x="52" y="89"/>
                    <a:pt x="44" y="89"/>
                  </a:cubicBezTo>
                  <a:cubicBezTo>
                    <a:pt x="37" y="89"/>
                    <a:pt x="29" y="87"/>
                    <a:pt x="22" y="83"/>
                  </a:cubicBezTo>
                  <a:cubicBezTo>
                    <a:pt x="15" y="79"/>
                    <a:pt x="10" y="74"/>
                    <a:pt x="6" y="67"/>
                  </a:cubicBezTo>
                  <a:cubicBezTo>
                    <a:pt x="2" y="60"/>
                    <a:pt x="0" y="52"/>
                    <a:pt x="0" y="45"/>
                  </a:cubicBezTo>
                  <a:cubicBezTo>
                    <a:pt x="0" y="37"/>
                    <a:pt x="2" y="30"/>
                    <a:pt x="6" y="22"/>
                  </a:cubicBezTo>
                  <a:cubicBezTo>
                    <a:pt x="10" y="15"/>
                    <a:pt x="16" y="10"/>
                    <a:pt x="23" y="6"/>
                  </a:cubicBezTo>
                  <a:cubicBezTo>
                    <a:pt x="30" y="2"/>
                    <a:pt x="37" y="0"/>
                    <a:pt x="44" y="0"/>
                  </a:cubicBezTo>
                  <a:close/>
                  <a:moveTo>
                    <a:pt x="44" y="8"/>
                  </a:moveTo>
                  <a:cubicBezTo>
                    <a:pt x="38" y="8"/>
                    <a:pt x="32" y="9"/>
                    <a:pt x="26" y="13"/>
                  </a:cubicBezTo>
                  <a:cubicBezTo>
                    <a:pt x="20" y="16"/>
                    <a:pt x="16" y="20"/>
                    <a:pt x="12" y="26"/>
                  </a:cubicBezTo>
                  <a:cubicBezTo>
                    <a:pt x="9" y="32"/>
                    <a:pt x="8" y="38"/>
                    <a:pt x="8" y="45"/>
                  </a:cubicBezTo>
                  <a:cubicBezTo>
                    <a:pt x="8" y="51"/>
                    <a:pt x="9" y="57"/>
                    <a:pt x="12" y="63"/>
                  </a:cubicBezTo>
                  <a:cubicBezTo>
                    <a:pt x="16" y="69"/>
                    <a:pt x="20" y="73"/>
                    <a:pt x="26" y="77"/>
                  </a:cubicBezTo>
                  <a:cubicBezTo>
                    <a:pt x="32" y="80"/>
                    <a:pt x="38" y="82"/>
                    <a:pt x="44" y="82"/>
                  </a:cubicBezTo>
                  <a:cubicBezTo>
                    <a:pt x="51" y="82"/>
                    <a:pt x="57" y="80"/>
                    <a:pt x="63" y="77"/>
                  </a:cubicBezTo>
                  <a:cubicBezTo>
                    <a:pt x="69" y="73"/>
                    <a:pt x="73" y="69"/>
                    <a:pt x="76" y="63"/>
                  </a:cubicBezTo>
                  <a:cubicBezTo>
                    <a:pt x="80" y="57"/>
                    <a:pt x="81" y="51"/>
                    <a:pt x="81" y="45"/>
                  </a:cubicBezTo>
                  <a:cubicBezTo>
                    <a:pt x="81" y="38"/>
                    <a:pt x="80" y="32"/>
                    <a:pt x="76" y="26"/>
                  </a:cubicBezTo>
                  <a:cubicBezTo>
                    <a:pt x="73" y="20"/>
                    <a:pt x="68" y="16"/>
                    <a:pt x="63" y="13"/>
                  </a:cubicBezTo>
                  <a:cubicBezTo>
                    <a:pt x="57" y="9"/>
                    <a:pt x="51" y="8"/>
                    <a:pt x="44" y="8"/>
                  </a:cubicBezTo>
                  <a:close/>
                  <a:moveTo>
                    <a:pt x="25" y="69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7" y="22"/>
                    <a:pt x="51" y="22"/>
                    <a:pt x="53" y="23"/>
                  </a:cubicBezTo>
                  <a:cubicBezTo>
                    <a:pt x="56" y="24"/>
                    <a:pt x="58" y="25"/>
                    <a:pt x="59" y="27"/>
                  </a:cubicBezTo>
                  <a:cubicBezTo>
                    <a:pt x="61" y="30"/>
                    <a:pt x="62" y="32"/>
                    <a:pt x="62" y="34"/>
                  </a:cubicBezTo>
                  <a:cubicBezTo>
                    <a:pt x="62" y="38"/>
                    <a:pt x="60" y="41"/>
                    <a:pt x="58" y="43"/>
                  </a:cubicBezTo>
                  <a:cubicBezTo>
                    <a:pt x="55" y="46"/>
                    <a:pt x="52" y="48"/>
                    <a:pt x="48" y="48"/>
                  </a:cubicBezTo>
                  <a:cubicBezTo>
                    <a:pt x="50" y="49"/>
                    <a:pt x="51" y="49"/>
                    <a:pt x="52" y="50"/>
                  </a:cubicBezTo>
                  <a:cubicBezTo>
                    <a:pt x="54" y="52"/>
                    <a:pt x="56" y="55"/>
                    <a:pt x="59" y="60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48" y="56"/>
                    <a:pt x="45" y="52"/>
                    <a:pt x="43" y="51"/>
                  </a:cubicBezTo>
                  <a:cubicBezTo>
                    <a:pt x="42" y="49"/>
                    <a:pt x="40" y="49"/>
                    <a:pt x="37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69"/>
                    <a:pt x="33" y="69"/>
                    <a:pt x="33" y="69"/>
                  </a:cubicBezTo>
                  <a:lnTo>
                    <a:pt x="25" y="69"/>
                  </a:lnTo>
                  <a:close/>
                  <a:moveTo>
                    <a:pt x="33" y="4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46" y="42"/>
                    <a:pt x="50" y="42"/>
                    <a:pt x="51" y="40"/>
                  </a:cubicBezTo>
                  <a:cubicBezTo>
                    <a:pt x="53" y="39"/>
                    <a:pt x="54" y="37"/>
                    <a:pt x="54" y="35"/>
                  </a:cubicBezTo>
                  <a:cubicBezTo>
                    <a:pt x="54" y="34"/>
                    <a:pt x="53" y="32"/>
                    <a:pt x="52" y="31"/>
                  </a:cubicBezTo>
                  <a:cubicBezTo>
                    <a:pt x="52" y="30"/>
                    <a:pt x="51" y="29"/>
                    <a:pt x="49" y="29"/>
                  </a:cubicBezTo>
                  <a:cubicBezTo>
                    <a:pt x="48" y="28"/>
                    <a:pt x="45" y="28"/>
                    <a:pt x="41" y="28"/>
                  </a:cubicBezTo>
                  <a:cubicBezTo>
                    <a:pt x="33" y="28"/>
                    <a:pt x="33" y="28"/>
                    <a:pt x="33" y="28"/>
                  </a:cubicBezTo>
                  <a:lnTo>
                    <a:pt x="33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lFirstPage">
            <a:extLst>
              <a:ext uri="{FF2B5EF4-FFF2-40B4-BE49-F238E27FC236}">
                <a16:creationId xmlns:a16="http://schemas.microsoft.com/office/drawing/2014/main" id="{0FA668E2-1337-4BE2-BF87-5C0043D2D0A2}"/>
              </a:ext>
            </a:extLst>
          </p:cNvPr>
          <p:cNvSpPr txBox="1"/>
          <p:nvPr/>
        </p:nvSpPr>
        <p:spPr>
          <a:xfrm>
            <a:off x="0" y="4739640"/>
            <a:ext cx="184731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endParaRPr lang="en-US" sz="1400" dirty="0">
              <a:latin typeface="+mj-lt"/>
              <a:cs typeface="Neo Sans Intel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024D4CA-235C-446E-9B43-4CCCA911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75" y="3674269"/>
            <a:ext cx="8228012" cy="925360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Sponsored by NVM Express™ organization, the owner of NVMe™,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NVMe-oF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™ and NVMe-MI™ standards</a:t>
            </a:r>
          </a:p>
          <a:p>
            <a:pPr algn="l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4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2BA6-40D2-4642-9838-7E88FF4D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Zoned Namespaces TP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A57DAC9A-5FF6-4435-909B-7CB0596D4C4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How does Zone Append work?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9BFF66-9AF2-496A-B400-9BE1AE9D441B}"/>
              </a:ext>
            </a:extLst>
          </p:cNvPr>
          <p:cNvSpPr/>
          <p:nvPr/>
        </p:nvSpPr>
        <p:spPr>
          <a:xfrm>
            <a:off x="4382931" y="4063444"/>
            <a:ext cx="43390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cs typeface="Neo Sans Intel"/>
              </a:rPr>
              <a:t>No host serialization; higher queue depth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cs typeface="Neo Sans Intel"/>
              </a:rPr>
              <a:t>Scalable for HDDs and SSDs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441119D-4025-473D-9347-CE7DDF747DE1}"/>
              </a:ext>
            </a:extLst>
          </p:cNvPr>
          <p:cNvSpPr/>
          <p:nvPr/>
        </p:nvSpPr>
        <p:spPr>
          <a:xfrm>
            <a:off x="278926" y="4025814"/>
            <a:ext cx="396218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cs typeface="Neo Sans Intel"/>
              </a:rPr>
              <a:t>Host serializes I/O, forces low queue depth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cs typeface="Neo Sans Intel"/>
              </a:rPr>
              <a:t>Insignificant lock contention when using HDDs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cs typeface="Neo Sans Intel"/>
              </a:rPr>
              <a:t>Significant lock contention when using SSDs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AAB76B-7A0B-4F7E-8FC6-3011952F489D}"/>
              </a:ext>
            </a:extLst>
          </p:cNvPr>
          <p:cNvGrpSpPr/>
          <p:nvPr/>
        </p:nvGrpSpPr>
        <p:grpSpPr>
          <a:xfrm>
            <a:off x="474670" y="1000165"/>
            <a:ext cx="3646965" cy="2940077"/>
            <a:chOff x="474670" y="1165165"/>
            <a:chExt cx="3646965" cy="294007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782870C-FA0D-4BCF-81B4-0F6806ECF6AD}"/>
                </a:ext>
              </a:extLst>
            </p:cNvPr>
            <p:cNvSpPr/>
            <p:nvPr/>
          </p:nvSpPr>
          <p:spPr>
            <a:xfrm>
              <a:off x="1285998" y="3186767"/>
              <a:ext cx="249116" cy="249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CFB8385-8651-4183-BD88-55EF2F491ED4}"/>
                </a:ext>
              </a:extLst>
            </p:cNvPr>
            <p:cNvSpPr/>
            <p:nvPr/>
          </p:nvSpPr>
          <p:spPr>
            <a:xfrm>
              <a:off x="1535113" y="3186767"/>
              <a:ext cx="249116" cy="249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C904C10-91C0-415A-B09D-4EF1A9E2FD81}"/>
                </a:ext>
              </a:extLst>
            </p:cNvPr>
            <p:cNvSpPr/>
            <p:nvPr/>
          </p:nvSpPr>
          <p:spPr>
            <a:xfrm>
              <a:off x="1784229" y="3186767"/>
              <a:ext cx="249116" cy="249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E08B4BB-92FF-4794-BCBC-06739D893E9C}"/>
                </a:ext>
              </a:extLst>
            </p:cNvPr>
            <p:cNvSpPr/>
            <p:nvPr/>
          </p:nvSpPr>
          <p:spPr>
            <a:xfrm>
              <a:off x="2030999" y="3186767"/>
              <a:ext cx="249116" cy="249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F49CD3-1CA7-4981-8C1E-CE922784E3FB}"/>
                </a:ext>
              </a:extLst>
            </p:cNvPr>
            <p:cNvSpPr/>
            <p:nvPr/>
          </p:nvSpPr>
          <p:spPr>
            <a:xfrm>
              <a:off x="2280115" y="3186767"/>
              <a:ext cx="249116" cy="249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31592E6-52A1-4066-A25D-B0F00E399044}"/>
                </a:ext>
              </a:extLst>
            </p:cNvPr>
            <p:cNvSpPr/>
            <p:nvPr/>
          </p:nvSpPr>
          <p:spPr>
            <a:xfrm>
              <a:off x="2526886" y="3186767"/>
              <a:ext cx="249116" cy="249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5580122-3A7A-4653-BE19-D28CF472E694}"/>
                </a:ext>
              </a:extLst>
            </p:cNvPr>
            <p:cNvSpPr/>
            <p:nvPr/>
          </p:nvSpPr>
          <p:spPr>
            <a:xfrm>
              <a:off x="2773657" y="3186767"/>
              <a:ext cx="249116" cy="249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1F43DF5-84C2-4964-A365-0B31ECAA7398}"/>
                </a:ext>
              </a:extLst>
            </p:cNvPr>
            <p:cNvSpPr/>
            <p:nvPr/>
          </p:nvSpPr>
          <p:spPr>
            <a:xfrm>
              <a:off x="3018082" y="3186767"/>
              <a:ext cx="249116" cy="249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586B6C3-5213-4E24-A2B6-298F3E54985D}"/>
                </a:ext>
              </a:extLst>
            </p:cNvPr>
            <p:cNvGrpSpPr/>
            <p:nvPr/>
          </p:nvGrpSpPr>
          <p:grpSpPr>
            <a:xfrm>
              <a:off x="1057273" y="1765820"/>
              <a:ext cx="1038619" cy="1420946"/>
              <a:chOff x="4598568" y="1461168"/>
              <a:chExt cx="1384824" cy="189459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C36C66F-683F-4110-B72F-EDC04C8600BE}"/>
                  </a:ext>
                </a:extLst>
              </p:cNvPr>
              <p:cNvSpPr txBox="1"/>
              <p:nvPr/>
            </p:nvSpPr>
            <p:spPr>
              <a:xfrm>
                <a:off x="4598568" y="1461168"/>
                <a:ext cx="1384824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Neo Sans Intel"/>
                  </a:rPr>
                  <a:t>4K Write</a:t>
                </a:r>
                <a:r>
                  <a:rPr lang="en-US" sz="1400" baseline="-25000" dirty="0">
                    <a:latin typeface="+mj-lt"/>
                    <a:cs typeface="Neo Sans Intel"/>
                  </a:rPr>
                  <a:t>0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FF06B5C-4839-43A7-9AA8-2D7FAA13D456}"/>
                  </a:ext>
                </a:extLst>
              </p:cNvPr>
              <p:cNvCxnSpPr>
                <a:stCxn id="89" idx="2"/>
              </p:cNvCxnSpPr>
              <p:nvPr/>
            </p:nvCxnSpPr>
            <p:spPr>
              <a:xfrm flipH="1">
                <a:off x="4903545" y="1871537"/>
                <a:ext cx="387436" cy="148422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43A6A9A-F08A-47B0-AFDA-18029C7CDF51}"/>
                </a:ext>
              </a:extLst>
            </p:cNvPr>
            <p:cNvGrpSpPr/>
            <p:nvPr/>
          </p:nvGrpSpPr>
          <p:grpSpPr>
            <a:xfrm>
              <a:off x="1535115" y="2092906"/>
              <a:ext cx="1112185" cy="1093860"/>
              <a:chOff x="5235692" y="1897282"/>
              <a:chExt cx="1482913" cy="1458480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B7E3927-25D8-4DB8-924A-1BFFCE6F4994}"/>
                  </a:ext>
                </a:extLst>
              </p:cNvPr>
              <p:cNvSpPr txBox="1"/>
              <p:nvPr/>
            </p:nvSpPr>
            <p:spPr>
              <a:xfrm>
                <a:off x="5333780" y="1897282"/>
                <a:ext cx="1384825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Neo Sans Intel"/>
                  </a:rPr>
                  <a:t>8K Write</a:t>
                </a:r>
                <a:r>
                  <a:rPr lang="en-US" sz="1400" baseline="-25000" dirty="0">
                    <a:latin typeface="+mj-lt"/>
                    <a:cs typeface="Neo Sans Intel"/>
                  </a:rPr>
                  <a:t>1</a:t>
                </a:r>
              </a:p>
            </p:txBody>
          </p: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77E0989B-0351-4516-AB0D-7BAE58963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5692" y="2331453"/>
                <a:ext cx="714802" cy="1024309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9F9528D-F1CA-471D-9097-F6096E683981}"/>
                </a:ext>
              </a:extLst>
            </p:cNvPr>
            <p:cNvGrpSpPr/>
            <p:nvPr/>
          </p:nvGrpSpPr>
          <p:grpSpPr>
            <a:xfrm>
              <a:off x="2026274" y="1765820"/>
              <a:ext cx="1463143" cy="1420946"/>
              <a:chOff x="5890572" y="1461168"/>
              <a:chExt cx="1950858" cy="1894594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FDF3566-7DFC-4B1E-BDF5-F49281237712}"/>
                  </a:ext>
                </a:extLst>
              </p:cNvPr>
              <p:cNvSpPr txBox="1"/>
              <p:nvPr/>
            </p:nvSpPr>
            <p:spPr>
              <a:xfrm>
                <a:off x="6304855" y="1461168"/>
                <a:ext cx="1536575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Neo Sans Intel"/>
                  </a:rPr>
                  <a:t>16K Write</a:t>
                </a:r>
                <a:r>
                  <a:rPr lang="en-US" sz="1400" baseline="-25000" dirty="0">
                    <a:latin typeface="+mj-lt"/>
                    <a:cs typeface="Neo Sans Intel"/>
                  </a:rPr>
                  <a:t>2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2D66CF4-5F8B-4DAB-B932-982A4ECBF5BB}"/>
                  </a:ext>
                </a:extLst>
              </p:cNvPr>
              <p:cNvCxnSpPr>
                <a:stCxn id="95" idx="2"/>
              </p:cNvCxnSpPr>
              <p:nvPr/>
            </p:nvCxnSpPr>
            <p:spPr>
              <a:xfrm flipH="1">
                <a:off x="5890572" y="1871537"/>
                <a:ext cx="1182571" cy="148422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D06A44F-74FB-4669-9753-018FC6E84B3D}"/>
                </a:ext>
              </a:extLst>
            </p:cNvPr>
            <p:cNvGrpSpPr/>
            <p:nvPr/>
          </p:nvGrpSpPr>
          <p:grpSpPr>
            <a:xfrm>
              <a:off x="1207133" y="3435887"/>
              <a:ext cx="655949" cy="649872"/>
              <a:chOff x="4798391" y="3687916"/>
              <a:chExt cx="874601" cy="866494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90A07E3-6407-43F9-8573-333880B7B763}"/>
                  </a:ext>
                </a:extLst>
              </p:cNvPr>
              <p:cNvSpPr txBox="1"/>
              <p:nvPr/>
            </p:nvSpPr>
            <p:spPr>
              <a:xfrm>
                <a:off x="4798391" y="4000414"/>
                <a:ext cx="874601" cy="553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Neo Sans Intel"/>
                  </a:rPr>
                  <a:t>WP</a:t>
                </a:r>
              </a:p>
              <a:p>
                <a:pPr algn="ctr"/>
                <a:r>
                  <a:rPr lang="en-US" sz="700" dirty="0">
                    <a:latin typeface="+mj-lt"/>
                    <a:cs typeface="Neo Sans Intel"/>
                  </a:rPr>
                  <a:t>(after W</a:t>
                </a:r>
                <a:r>
                  <a:rPr lang="en-US" sz="700" baseline="-25000" dirty="0">
                    <a:latin typeface="+mj-lt"/>
                    <a:cs typeface="Neo Sans Intel"/>
                  </a:rPr>
                  <a:t>0</a:t>
                </a:r>
                <a:r>
                  <a:rPr lang="en-US" sz="700" dirty="0">
                    <a:latin typeface="+mj-lt"/>
                    <a:cs typeface="Neo Sans Intel"/>
                  </a:rPr>
                  <a:t>)</a:t>
                </a: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43D8ABEB-618D-44B9-B4DA-BB46B6AD2D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5070" y="3687916"/>
                <a:ext cx="0" cy="29052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815FBF8-5DC1-4CE3-94C3-29194C645793}"/>
                </a:ext>
              </a:extLst>
            </p:cNvPr>
            <p:cNvGrpSpPr/>
            <p:nvPr/>
          </p:nvGrpSpPr>
          <p:grpSpPr>
            <a:xfrm>
              <a:off x="1675853" y="3435886"/>
              <a:ext cx="700834" cy="665261"/>
              <a:chOff x="5423346" y="3687916"/>
              <a:chExt cx="934447" cy="887013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9C4396E-A8F7-4E3E-90F2-546BA2EDB4AA}"/>
                  </a:ext>
                </a:extLst>
              </p:cNvPr>
              <p:cNvSpPr txBox="1"/>
              <p:nvPr/>
            </p:nvSpPr>
            <p:spPr>
              <a:xfrm>
                <a:off x="5423346" y="4000414"/>
                <a:ext cx="934447" cy="574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Neo Sans Intel"/>
                  </a:rPr>
                  <a:t>WP</a:t>
                </a:r>
              </a:p>
              <a:p>
                <a:pPr algn="ctr"/>
                <a:r>
                  <a:rPr lang="en-US" sz="800" dirty="0">
                    <a:cs typeface="Neo Sans Intel"/>
                  </a:rPr>
                  <a:t>(after W</a:t>
                </a:r>
                <a:r>
                  <a:rPr lang="en-US" sz="800" baseline="-25000" dirty="0">
                    <a:cs typeface="Neo Sans Intel"/>
                  </a:rPr>
                  <a:t>1</a:t>
                </a:r>
                <a:r>
                  <a:rPr lang="en-US" sz="800" dirty="0">
                    <a:cs typeface="Neo Sans Intel"/>
                  </a:rPr>
                  <a:t>)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94A0F860-E16A-4D7D-895F-BC5097A0C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9949" y="3687916"/>
                <a:ext cx="0" cy="29052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5314120-9A21-49B6-9161-7D67DE36F3DB}"/>
                </a:ext>
              </a:extLst>
            </p:cNvPr>
            <p:cNvGrpSpPr/>
            <p:nvPr/>
          </p:nvGrpSpPr>
          <p:grpSpPr>
            <a:xfrm>
              <a:off x="2660625" y="3439981"/>
              <a:ext cx="700834" cy="665261"/>
              <a:chOff x="6736380" y="3693375"/>
              <a:chExt cx="934447" cy="887013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A61AC94-96AE-494F-B787-9108755783DD}"/>
                  </a:ext>
                </a:extLst>
              </p:cNvPr>
              <p:cNvSpPr txBox="1"/>
              <p:nvPr/>
            </p:nvSpPr>
            <p:spPr>
              <a:xfrm>
                <a:off x="6736380" y="4005873"/>
                <a:ext cx="934447" cy="574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Neo Sans Intel"/>
                  </a:rPr>
                  <a:t>WP</a:t>
                </a:r>
              </a:p>
              <a:p>
                <a:pPr algn="ctr"/>
                <a:r>
                  <a:rPr lang="en-US" sz="800" dirty="0">
                    <a:cs typeface="Neo Sans Intel"/>
                  </a:rPr>
                  <a:t>(after W</a:t>
                </a:r>
                <a:r>
                  <a:rPr lang="en-US" sz="800" baseline="-25000" dirty="0">
                    <a:cs typeface="Neo Sans Intel"/>
                  </a:rPr>
                  <a:t>2</a:t>
                </a:r>
                <a:r>
                  <a:rPr lang="en-US" sz="800" dirty="0">
                    <a:cs typeface="Neo Sans Intel"/>
                  </a:rPr>
                  <a:t>)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886A186B-CE59-4FE2-A655-5C99BC09D4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2983" y="3693375"/>
                <a:ext cx="0" cy="29052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AD44B36-5607-4E17-B060-E565F224619C}"/>
                </a:ext>
              </a:extLst>
            </p:cNvPr>
            <p:cNvSpPr txBox="1"/>
            <p:nvPr/>
          </p:nvSpPr>
          <p:spPr>
            <a:xfrm>
              <a:off x="507814" y="3108018"/>
              <a:ext cx="759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Zone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1C46FC-4811-4102-95F0-E5C884F1CC0C}"/>
                </a:ext>
              </a:extLst>
            </p:cNvPr>
            <p:cNvSpPr/>
            <p:nvPr/>
          </p:nvSpPr>
          <p:spPr>
            <a:xfrm>
              <a:off x="474670" y="1165165"/>
              <a:ext cx="36469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u="sng" dirty="0"/>
                <a:t>Zone Write Example</a:t>
              </a:r>
            </a:p>
            <a:p>
              <a:pPr algn="ctr"/>
              <a:r>
                <a:rPr lang="en-US" sz="1400" dirty="0"/>
                <a:t>Queue Depth =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9B43AE-1A97-4207-9FF9-20674F7EE0C2}"/>
              </a:ext>
            </a:extLst>
          </p:cNvPr>
          <p:cNvGrpSpPr/>
          <p:nvPr/>
        </p:nvGrpSpPr>
        <p:grpSpPr>
          <a:xfrm>
            <a:off x="4582069" y="1000165"/>
            <a:ext cx="3646965" cy="2954882"/>
            <a:chOff x="4582069" y="1165165"/>
            <a:chExt cx="3646965" cy="29548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6922FB-6C39-5240-A3FC-F190C6F296BB}"/>
                </a:ext>
              </a:extLst>
            </p:cNvPr>
            <p:cNvSpPr/>
            <p:nvPr/>
          </p:nvSpPr>
          <p:spPr>
            <a:xfrm>
              <a:off x="5467979" y="3201574"/>
              <a:ext cx="249116" cy="24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DC0096-A8A9-B74A-9A7C-62682E3FB087}"/>
                </a:ext>
              </a:extLst>
            </p:cNvPr>
            <p:cNvSpPr/>
            <p:nvPr/>
          </p:nvSpPr>
          <p:spPr>
            <a:xfrm>
              <a:off x="5717095" y="3201574"/>
              <a:ext cx="249116" cy="24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67F82B-6CDB-3640-B86B-EF50841818CC}"/>
                </a:ext>
              </a:extLst>
            </p:cNvPr>
            <p:cNvSpPr/>
            <p:nvPr/>
          </p:nvSpPr>
          <p:spPr>
            <a:xfrm>
              <a:off x="5966210" y="3201574"/>
              <a:ext cx="249116" cy="24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D9FFF1-F417-0648-86C2-D7606873C363}"/>
                </a:ext>
              </a:extLst>
            </p:cNvPr>
            <p:cNvSpPr/>
            <p:nvPr/>
          </p:nvSpPr>
          <p:spPr>
            <a:xfrm>
              <a:off x="6212980" y="3201574"/>
              <a:ext cx="249116" cy="24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C526C0-B111-9E40-A07F-B261BD61C7BA}"/>
                </a:ext>
              </a:extLst>
            </p:cNvPr>
            <p:cNvSpPr/>
            <p:nvPr/>
          </p:nvSpPr>
          <p:spPr>
            <a:xfrm>
              <a:off x="6462097" y="3201574"/>
              <a:ext cx="249116" cy="24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F5F514-CA7B-BD43-A78B-FCB6997BED3F}"/>
                </a:ext>
              </a:extLst>
            </p:cNvPr>
            <p:cNvSpPr/>
            <p:nvPr/>
          </p:nvSpPr>
          <p:spPr>
            <a:xfrm>
              <a:off x="6708868" y="3201574"/>
              <a:ext cx="249116" cy="24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F08970-22AA-E848-89D0-2B0F8E3EBA74}"/>
                </a:ext>
              </a:extLst>
            </p:cNvPr>
            <p:cNvSpPr/>
            <p:nvPr/>
          </p:nvSpPr>
          <p:spPr>
            <a:xfrm>
              <a:off x="6955639" y="3201574"/>
              <a:ext cx="249116" cy="24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2269BC-E570-7341-B1A4-04C660E4FA88}"/>
                </a:ext>
              </a:extLst>
            </p:cNvPr>
            <p:cNvSpPr/>
            <p:nvPr/>
          </p:nvSpPr>
          <p:spPr>
            <a:xfrm>
              <a:off x="7200064" y="3201574"/>
              <a:ext cx="249116" cy="24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F625EB6-A707-4C9D-BDEA-3E2FB98E8D74}"/>
                </a:ext>
              </a:extLst>
            </p:cNvPr>
            <p:cNvGrpSpPr/>
            <p:nvPr/>
          </p:nvGrpSpPr>
          <p:grpSpPr>
            <a:xfrm>
              <a:off x="5239251" y="1780627"/>
              <a:ext cx="1038619" cy="1420946"/>
              <a:chOff x="4598568" y="1461168"/>
              <a:chExt cx="1384822" cy="189459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5F7D18-3DB3-7940-8285-1DC6E87293B6}"/>
                  </a:ext>
                </a:extLst>
              </p:cNvPr>
              <p:cNvSpPr txBox="1"/>
              <p:nvPr/>
            </p:nvSpPr>
            <p:spPr>
              <a:xfrm>
                <a:off x="4598568" y="1461168"/>
                <a:ext cx="138482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Neo Sans Intel"/>
                  </a:rPr>
                  <a:t>4K Write</a:t>
                </a:r>
                <a:r>
                  <a:rPr lang="en-US" sz="1400" baseline="-25000" dirty="0">
                    <a:latin typeface="+mj-lt"/>
                    <a:cs typeface="Neo Sans Intel"/>
                  </a:rPr>
                  <a:t>0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BCB1598-CABC-614A-840F-936E5E31BFD3}"/>
                  </a:ext>
                </a:extLst>
              </p:cNvPr>
              <p:cNvCxnSpPr>
                <a:stCxn id="13" idx="2"/>
              </p:cNvCxnSpPr>
              <p:nvPr/>
            </p:nvCxnSpPr>
            <p:spPr>
              <a:xfrm flipH="1">
                <a:off x="4903546" y="1871537"/>
                <a:ext cx="387434" cy="148422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D79EDC0-1A1A-48DD-A859-A4F3E3555185}"/>
                </a:ext>
              </a:extLst>
            </p:cNvPr>
            <p:cNvGrpSpPr/>
            <p:nvPr/>
          </p:nvGrpSpPr>
          <p:grpSpPr>
            <a:xfrm>
              <a:off x="5467982" y="2107714"/>
              <a:ext cx="1361302" cy="1083905"/>
              <a:chOff x="4903537" y="1897282"/>
              <a:chExt cx="1815069" cy="144520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017C66-F14B-2D4A-8A31-B0BAE84EF32E}"/>
                  </a:ext>
                </a:extLst>
              </p:cNvPr>
              <p:cNvSpPr txBox="1"/>
              <p:nvPr/>
            </p:nvSpPr>
            <p:spPr>
              <a:xfrm>
                <a:off x="5333781" y="1897282"/>
                <a:ext cx="1384825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Neo Sans Intel"/>
                  </a:rPr>
                  <a:t>8K Write</a:t>
                </a:r>
                <a:r>
                  <a:rPr lang="en-US" sz="1400" baseline="-25000" dirty="0">
                    <a:latin typeface="+mj-lt"/>
                    <a:cs typeface="Neo Sans Intel"/>
                  </a:rPr>
                  <a:t>1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7B7C43-61C8-B345-BD75-F0F822D2A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03537" y="2331453"/>
                <a:ext cx="1046957" cy="101103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95EC30A-C987-490D-8F76-3CCD98AEE068}"/>
                </a:ext>
              </a:extLst>
            </p:cNvPr>
            <p:cNvGrpSpPr/>
            <p:nvPr/>
          </p:nvGrpSpPr>
          <p:grpSpPr>
            <a:xfrm>
              <a:off x="5467984" y="1875500"/>
              <a:ext cx="2451351" cy="1326072"/>
              <a:chOff x="4903541" y="1461168"/>
              <a:chExt cx="2836303" cy="189459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FFEF29-1AAD-B94D-9A92-69C7A5C1D746}"/>
                  </a:ext>
                </a:extLst>
              </p:cNvPr>
              <p:cNvSpPr txBox="1"/>
              <p:nvPr/>
            </p:nvSpPr>
            <p:spPr>
              <a:xfrm>
                <a:off x="6406439" y="1461168"/>
                <a:ext cx="1333405" cy="439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Neo Sans Intel"/>
                  </a:rPr>
                  <a:t>16K Write</a:t>
                </a:r>
                <a:r>
                  <a:rPr lang="en-US" sz="1400" baseline="-25000" dirty="0">
                    <a:latin typeface="+mj-lt"/>
                    <a:cs typeface="Neo Sans Intel"/>
                  </a:rPr>
                  <a:t>2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F73F39E-2237-6045-82EC-39C10E43AC7A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H="1">
                <a:off x="4903541" y="1900897"/>
                <a:ext cx="2169601" cy="1454865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7268EB6-979C-40F8-9095-E8A8B480C8AB}"/>
                </a:ext>
              </a:extLst>
            </p:cNvPr>
            <p:cNvGrpSpPr/>
            <p:nvPr/>
          </p:nvGrpSpPr>
          <p:grpSpPr>
            <a:xfrm>
              <a:off x="6682321" y="3454786"/>
              <a:ext cx="1021433" cy="665261"/>
              <a:chOff x="6522647" y="3693375"/>
              <a:chExt cx="1361905" cy="88701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FBCAC25-A811-4A8A-BE2F-DCE39B967F92}"/>
                  </a:ext>
                </a:extLst>
              </p:cNvPr>
              <p:cNvSpPr txBox="1"/>
              <p:nvPr/>
            </p:nvSpPr>
            <p:spPr>
              <a:xfrm>
                <a:off x="6522647" y="4005873"/>
                <a:ext cx="1361905" cy="574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+mj-lt"/>
                    <a:cs typeface="Neo Sans Intel"/>
                  </a:rPr>
                  <a:t>WP</a:t>
                </a:r>
              </a:p>
              <a:p>
                <a:pPr algn="ctr"/>
                <a:r>
                  <a:rPr lang="en-US" sz="800" dirty="0">
                    <a:cs typeface="Neo Sans Intel"/>
                  </a:rPr>
                  <a:t>(after all writes)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1F003F4-3C87-4371-B1E1-AECAE9E1E2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2983" y="3693375"/>
                <a:ext cx="0" cy="290526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B7DC5C-3546-4D55-8C24-0189D4C24E29}"/>
                </a:ext>
              </a:extLst>
            </p:cNvPr>
            <p:cNvSpPr txBox="1"/>
            <p:nvPr/>
          </p:nvSpPr>
          <p:spPr>
            <a:xfrm>
              <a:off x="4789946" y="3122826"/>
              <a:ext cx="759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Zone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1E448CE-F3EA-428F-9214-96E17DC0F5D4}"/>
                </a:ext>
              </a:extLst>
            </p:cNvPr>
            <p:cNvSpPr/>
            <p:nvPr/>
          </p:nvSpPr>
          <p:spPr>
            <a:xfrm>
              <a:off x="4582069" y="1165165"/>
              <a:ext cx="36469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u="sng" dirty="0"/>
                <a:t>Zone Append Example</a:t>
              </a:r>
            </a:p>
            <a:p>
              <a:pPr algn="ctr"/>
              <a:r>
                <a:rPr lang="en-US" sz="1400" dirty="0"/>
                <a:t>Queue Depth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16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EF19-9D5D-481E-9659-D98E659E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– Zoned Namespaces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8799E-809B-4520-8E33-DA09DFEB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Standardizes interface for key evolving SSD use case</a:t>
            </a:r>
          </a:p>
          <a:p>
            <a:pPr lvl="1"/>
            <a:r>
              <a:rPr lang="en-US" sz="1600" dirty="0"/>
              <a:t>Sequential-write centric workloads</a:t>
            </a:r>
          </a:p>
          <a:p>
            <a:pPr lvl="1"/>
            <a:r>
              <a:rPr lang="en-US" sz="1600" dirty="0"/>
              <a:t>Host/SSD cooperate on GC and WL</a:t>
            </a:r>
          </a:p>
          <a:p>
            <a:r>
              <a:rPr lang="en-US" sz="2000" dirty="0"/>
              <a:t>Enables lower cost solutions</a:t>
            </a:r>
          </a:p>
          <a:p>
            <a:pPr lvl="1"/>
            <a:r>
              <a:rPr lang="en-US" sz="1600" dirty="0"/>
              <a:t>Reduced wear </a:t>
            </a:r>
          </a:p>
          <a:p>
            <a:pPr lvl="1"/>
            <a:r>
              <a:rPr lang="en-US" sz="1600" dirty="0"/>
              <a:t>Reduces SSD DRAM </a:t>
            </a:r>
          </a:p>
          <a:p>
            <a:pPr lvl="1"/>
            <a:r>
              <a:rPr lang="en-US" sz="1600" dirty="0"/>
              <a:t>Reduced overprovisioning</a:t>
            </a:r>
          </a:p>
          <a:p>
            <a:r>
              <a:rPr lang="en-US" sz="2000" dirty="0"/>
              <a:t>SW model synergy w/ SMR HDD ecosystem</a:t>
            </a:r>
          </a:p>
          <a:p>
            <a:r>
              <a:rPr lang="en-US" sz="2000" dirty="0"/>
              <a:t>Specification nearing completion in </a:t>
            </a:r>
            <a:r>
              <a:rPr lang="en-US" sz="2000" dirty="0" err="1"/>
              <a:t>NVMe</a:t>
            </a:r>
            <a:r>
              <a:rPr lang="en-US" altLang="en-US" sz="2000" baseline="30000" dirty="0" err="1"/>
              <a:t>TM</a:t>
            </a:r>
            <a:r>
              <a:rPr lang="en-US" sz="2000" dirty="0"/>
              <a:t> WG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F0F392A-5EB7-42C5-B70A-B0C856593AE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2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5557" y="2145586"/>
            <a:ext cx="8212886" cy="852328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none" baseline="0">
                <a:solidFill>
                  <a:schemeClr val="tx1"/>
                </a:solidFill>
                <a:latin typeface="+mj-lt"/>
                <a:ea typeface="+mj-ea"/>
                <a:cs typeface="Intel Clear Light" panose="020B0404020203020204" pitchFamily="34" charset="0"/>
              </a:defRPr>
            </a:lvl1pPr>
          </a:lstStyle>
          <a:p>
            <a:pPr algn="ctr"/>
            <a:r>
              <a:rPr lang="en-US" sz="4800" b="1" dirty="0"/>
              <a:t>Questions?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8867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A7FCD75-0B90-485F-B6C1-ECA2E4820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BACKUP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A7C3A97-CEA7-4CB6-8BA3-9DDA5CA6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17E74-1031-4656-8CCE-71565421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39E64-6615-42BA-AAC7-3E74AE2C6D3A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B7693-6774-403F-AAED-76CFD83E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6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A5D5-411B-4051-8A58-DBFE6475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RocksDB and Zoned Block Devices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22ED35-2F70-44E1-8BE7-012BA2CD2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" y="1200150"/>
            <a:ext cx="4071369" cy="3429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Embeddable key-value persistent store where keys and values are arbitrary byte streams.</a:t>
            </a:r>
          </a:p>
          <a:p>
            <a:r>
              <a:rPr lang="en-US" dirty="0"/>
              <a:t>Optimized for fast storage, many CPU cores and low latency</a:t>
            </a:r>
          </a:p>
          <a:p>
            <a:r>
              <a:rPr lang="en-US" dirty="0"/>
              <a:t>Based on Log-Structured Merge (LSM) Tree data structure</a:t>
            </a:r>
          </a:p>
          <a:p>
            <a:r>
              <a:rPr lang="en-US" dirty="0"/>
              <a:t>The LSM structure aligns with Zones, and enables significant optimizations</a:t>
            </a:r>
          </a:p>
          <a:p>
            <a:r>
              <a:rPr lang="en-US" dirty="0"/>
              <a:t>Integrates with MySQL databases (</a:t>
            </a:r>
            <a:r>
              <a:rPr lang="en-US" dirty="0" err="1"/>
              <a:t>MyRocks</a:t>
            </a:r>
            <a:r>
              <a:rPr lang="en-US" dirty="0"/>
              <a:t>)</a:t>
            </a:r>
          </a:p>
          <a:p>
            <a:r>
              <a:rPr lang="en-US" dirty="0"/>
              <a:t>Patches are in progress</a:t>
            </a:r>
          </a:p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7774395-0045-4063-AFBC-1552FB339BB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020F9C-0822-43AD-9A0D-9D6149CB2009}"/>
              </a:ext>
            </a:extLst>
          </p:cNvPr>
          <p:cNvGrpSpPr/>
          <p:nvPr/>
        </p:nvGrpSpPr>
        <p:grpSpPr>
          <a:xfrm>
            <a:off x="4718303" y="1712342"/>
            <a:ext cx="4212244" cy="2092894"/>
            <a:chOff x="4907249" y="2476062"/>
            <a:chExt cx="4212244" cy="2092894"/>
          </a:xfrm>
        </p:grpSpPr>
        <p:sp>
          <p:nvSpPr>
            <p:cNvPr id="10" name="Shape 142">
              <a:extLst>
                <a:ext uri="{FF2B5EF4-FFF2-40B4-BE49-F238E27FC236}">
                  <a16:creationId xmlns:a16="http://schemas.microsoft.com/office/drawing/2014/main" id="{248237CB-C535-414B-953C-FA99D666E54E}"/>
                </a:ext>
              </a:extLst>
            </p:cNvPr>
            <p:cNvSpPr/>
            <p:nvPr/>
          </p:nvSpPr>
          <p:spPr>
            <a:xfrm>
              <a:off x="8444152" y="4122667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 b="1"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11" name="Shape 143">
              <a:extLst>
                <a:ext uri="{FF2B5EF4-FFF2-40B4-BE49-F238E27FC236}">
                  <a16:creationId xmlns:a16="http://schemas.microsoft.com/office/drawing/2014/main" id="{BE9119D0-F188-4FEF-BA09-5DA9C5C6D64A}"/>
                </a:ext>
              </a:extLst>
            </p:cNvPr>
            <p:cNvSpPr/>
            <p:nvPr/>
          </p:nvSpPr>
          <p:spPr>
            <a:xfrm>
              <a:off x="5870889" y="4111119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12" name="Shape 144">
              <a:extLst>
                <a:ext uri="{FF2B5EF4-FFF2-40B4-BE49-F238E27FC236}">
                  <a16:creationId xmlns:a16="http://schemas.microsoft.com/office/drawing/2014/main" id="{E3228836-D764-4A0A-9AD3-BC5DBC63F11E}"/>
                </a:ext>
              </a:extLst>
            </p:cNvPr>
            <p:cNvSpPr/>
            <p:nvPr/>
          </p:nvSpPr>
          <p:spPr>
            <a:xfrm>
              <a:off x="6219334" y="4111119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13" name="Shape 145">
              <a:extLst>
                <a:ext uri="{FF2B5EF4-FFF2-40B4-BE49-F238E27FC236}">
                  <a16:creationId xmlns:a16="http://schemas.microsoft.com/office/drawing/2014/main" id="{CCE7795A-7E47-4CAB-9016-072CFD6126B4}"/>
                </a:ext>
              </a:extLst>
            </p:cNvPr>
            <p:cNvSpPr/>
            <p:nvPr/>
          </p:nvSpPr>
          <p:spPr>
            <a:xfrm>
              <a:off x="6567780" y="4111119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14" name="Shape 146">
              <a:extLst>
                <a:ext uri="{FF2B5EF4-FFF2-40B4-BE49-F238E27FC236}">
                  <a16:creationId xmlns:a16="http://schemas.microsoft.com/office/drawing/2014/main" id="{2056F6C6-0EAC-41FD-85C2-9A54AF6B6FC5}"/>
                </a:ext>
              </a:extLst>
            </p:cNvPr>
            <p:cNvSpPr/>
            <p:nvPr/>
          </p:nvSpPr>
          <p:spPr>
            <a:xfrm>
              <a:off x="6916226" y="4111119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 b="1"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15" name="Shape 147">
              <a:extLst>
                <a:ext uri="{FF2B5EF4-FFF2-40B4-BE49-F238E27FC236}">
                  <a16:creationId xmlns:a16="http://schemas.microsoft.com/office/drawing/2014/main" id="{3E13B056-6F0F-465E-B43C-9BB88C3BD389}"/>
                </a:ext>
              </a:extLst>
            </p:cNvPr>
            <p:cNvSpPr/>
            <p:nvPr/>
          </p:nvSpPr>
          <p:spPr>
            <a:xfrm>
              <a:off x="7264179" y="4113841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16" name="Shape 148">
              <a:extLst>
                <a:ext uri="{FF2B5EF4-FFF2-40B4-BE49-F238E27FC236}">
                  <a16:creationId xmlns:a16="http://schemas.microsoft.com/office/drawing/2014/main" id="{38AA4AB2-A6A8-4AF9-8734-485B9E3024BB}"/>
                </a:ext>
              </a:extLst>
            </p:cNvPr>
            <p:cNvSpPr/>
            <p:nvPr/>
          </p:nvSpPr>
          <p:spPr>
            <a:xfrm>
              <a:off x="7612625" y="4113841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 b="1"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17" name="Shape 151">
              <a:extLst>
                <a:ext uri="{FF2B5EF4-FFF2-40B4-BE49-F238E27FC236}">
                  <a16:creationId xmlns:a16="http://schemas.microsoft.com/office/drawing/2014/main" id="{609BB212-F20E-47D4-95C2-A4CC0AC5D4B4}"/>
                </a:ext>
              </a:extLst>
            </p:cNvPr>
            <p:cNvSpPr/>
            <p:nvPr/>
          </p:nvSpPr>
          <p:spPr>
            <a:xfrm>
              <a:off x="5871805" y="2696401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18" name="Shape 152">
              <a:extLst>
                <a:ext uri="{FF2B5EF4-FFF2-40B4-BE49-F238E27FC236}">
                  <a16:creationId xmlns:a16="http://schemas.microsoft.com/office/drawing/2014/main" id="{EE9CD239-0D43-4CBE-A012-8BDBA05A5CA2}"/>
                </a:ext>
              </a:extLst>
            </p:cNvPr>
            <p:cNvSpPr/>
            <p:nvPr/>
          </p:nvSpPr>
          <p:spPr>
            <a:xfrm>
              <a:off x="5871805" y="3069485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19" name="Shape 153">
              <a:extLst>
                <a:ext uri="{FF2B5EF4-FFF2-40B4-BE49-F238E27FC236}">
                  <a16:creationId xmlns:a16="http://schemas.microsoft.com/office/drawing/2014/main" id="{EA3881D5-EFE7-43FC-95C4-EE42AC8C6CD2}"/>
                </a:ext>
              </a:extLst>
            </p:cNvPr>
            <p:cNvSpPr/>
            <p:nvPr/>
          </p:nvSpPr>
          <p:spPr>
            <a:xfrm>
              <a:off x="6220251" y="3069484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20" name="Shape 154">
              <a:extLst>
                <a:ext uri="{FF2B5EF4-FFF2-40B4-BE49-F238E27FC236}">
                  <a16:creationId xmlns:a16="http://schemas.microsoft.com/office/drawing/2014/main" id="{76F9A27E-42CE-4488-ABC3-E20FF03CB98F}"/>
                </a:ext>
              </a:extLst>
            </p:cNvPr>
            <p:cNvSpPr/>
            <p:nvPr/>
          </p:nvSpPr>
          <p:spPr>
            <a:xfrm>
              <a:off x="6568696" y="3069484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21" name="Shape 155">
              <a:extLst>
                <a:ext uri="{FF2B5EF4-FFF2-40B4-BE49-F238E27FC236}">
                  <a16:creationId xmlns:a16="http://schemas.microsoft.com/office/drawing/2014/main" id="{4B94439E-8843-4B88-BDD3-5F5ECC3DED78}"/>
                </a:ext>
              </a:extLst>
            </p:cNvPr>
            <p:cNvSpPr/>
            <p:nvPr/>
          </p:nvSpPr>
          <p:spPr>
            <a:xfrm>
              <a:off x="6917142" y="3069485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 b="1"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22" name="Shape 156">
              <a:extLst>
                <a:ext uri="{FF2B5EF4-FFF2-40B4-BE49-F238E27FC236}">
                  <a16:creationId xmlns:a16="http://schemas.microsoft.com/office/drawing/2014/main" id="{ACC13AB6-DDE8-4060-9318-4BF52F46D751}"/>
                </a:ext>
              </a:extLst>
            </p:cNvPr>
            <p:cNvSpPr/>
            <p:nvPr/>
          </p:nvSpPr>
          <p:spPr>
            <a:xfrm>
              <a:off x="7949770" y="4179179"/>
              <a:ext cx="162544" cy="1661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3200" b="1">
                  <a:solidFill>
                    <a:srgbClr val="3C6892">
                      <a:alpha val="63777"/>
                    </a:srgbClr>
                  </a:solidFill>
                </a:defRPr>
              </a:lvl1pPr>
            </a:lstStyle>
            <a:p>
              <a:r>
                <a:rPr sz="800"/>
                <a:t>…</a:t>
              </a:r>
            </a:p>
          </p:txBody>
        </p:sp>
        <p:sp>
          <p:nvSpPr>
            <p:cNvPr id="23" name="Shape 157">
              <a:extLst>
                <a:ext uri="{FF2B5EF4-FFF2-40B4-BE49-F238E27FC236}">
                  <a16:creationId xmlns:a16="http://schemas.microsoft.com/office/drawing/2014/main" id="{7F5AEFA6-72A5-43FE-8155-725545268874}"/>
                </a:ext>
              </a:extLst>
            </p:cNvPr>
            <p:cNvSpPr/>
            <p:nvPr/>
          </p:nvSpPr>
          <p:spPr>
            <a:xfrm rot="5400000">
              <a:off x="5966343" y="3836113"/>
              <a:ext cx="162544" cy="1661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3200" b="1">
                  <a:solidFill>
                    <a:srgbClr val="3C6892">
                      <a:alpha val="63777"/>
                    </a:srgbClr>
                  </a:solidFill>
                </a:defRPr>
              </a:lvl1pPr>
            </a:lstStyle>
            <a:p>
              <a:r>
                <a:rPr sz="800"/>
                <a:t>…</a:t>
              </a:r>
            </a:p>
          </p:txBody>
        </p:sp>
        <p:sp>
          <p:nvSpPr>
            <p:cNvPr id="24" name="Shape 158">
              <a:extLst>
                <a:ext uri="{FF2B5EF4-FFF2-40B4-BE49-F238E27FC236}">
                  <a16:creationId xmlns:a16="http://schemas.microsoft.com/office/drawing/2014/main" id="{08B1AF77-E9C6-45EB-9EF1-5F1D6C3414FB}"/>
                </a:ext>
              </a:extLst>
            </p:cNvPr>
            <p:cNvSpPr/>
            <p:nvPr/>
          </p:nvSpPr>
          <p:spPr>
            <a:xfrm>
              <a:off x="5716485" y="3165270"/>
              <a:ext cx="149720" cy="1661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3200">
                  <a:solidFill>
                    <a:srgbClr val="3C6892">
                      <a:alpha val="63777"/>
                    </a:srgbClr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800" dirty="0"/>
                <a:t>L0</a:t>
              </a:r>
            </a:p>
          </p:txBody>
        </p:sp>
        <p:sp>
          <p:nvSpPr>
            <p:cNvPr id="25" name="Shape 159">
              <a:extLst>
                <a:ext uri="{FF2B5EF4-FFF2-40B4-BE49-F238E27FC236}">
                  <a16:creationId xmlns:a16="http://schemas.microsoft.com/office/drawing/2014/main" id="{E641CBE5-14BC-48FF-BB31-C9E481356240}"/>
                </a:ext>
              </a:extLst>
            </p:cNvPr>
            <p:cNvSpPr/>
            <p:nvPr/>
          </p:nvSpPr>
          <p:spPr>
            <a:xfrm>
              <a:off x="5715803" y="3566018"/>
              <a:ext cx="149720" cy="1661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3200">
                  <a:solidFill>
                    <a:srgbClr val="3C6892">
                      <a:alpha val="63777"/>
                    </a:srgbClr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800" dirty="0"/>
                <a:t>L1</a:t>
              </a:r>
            </a:p>
          </p:txBody>
        </p:sp>
        <p:sp>
          <p:nvSpPr>
            <p:cNvPr id="26" name="Shape 160">
              <a:extLst>
                <a:ext uri="{FF2B5EF4-FFF2-40B4-BE49-F238E27FC236}">
                  <a16:creationId xmlns:a16="http://schemas.microsoft.com/office/drawing/2014/main" id="{332BAECE-D283-4B1C-AD8A-AE6F49697D03}"/>
                </a:ext>
              </a:extLst>
            </p:cNvPr>
            <p:cNvSpPr/>
            <p:nvPr/>
          </p:nvSpPr>
          <p:spPr>
            <a:xfrm>
              <a:off x="5715826" y="4191472"/>
              <a:ext cx="151322" cy="1661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3200">
                  <a:solidFill>
                    <a:srgbClr val="3C6892">
                      <a:alpha val="63777"/>
                    </a:srgbClr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800" dirty="0"/>
                <a:t>Ln</a:t>
              </a:r>
            </a:p>
          </p:txBody>
        </p:sp>
        <p:sp>
          <p:nvSpPr>
            <p:cNvPr id="27" name="Shape 161">
              <a:extLst>
                <a:ext uri="{FF2B5EF4-FFF2-40B4-BE49-F238E27FC236}">
                  <a16:creationId xmlns:a16="http://schemas.microsoft.com/office/drawing/2014/main" id="{F7498A0E-8CC1-4708-8791-B881F625DDE4}"/>
                </a:ext>
              </a:extLst>
            </p:cNvPr>
            <p:cNvSpPr/>
            <p:nvPr/>
          </p:nvSpPr>
          <p:spPr>
            <a:xfrm>
              <a:off x="6169943" y="2842149"/>
              <a:ext cx="487953" cy="1661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3200">
                  <a:solidFill>
                    <a:srgbClr val="3C6892">
                      <a:alpha val="63777"/>
                    </a:srgbClr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800"/>
                <a:t>memtable</a:t>
              </a:r>
            </a:p>
          </p:txBody>
        </p:sp>
        <p:sp>
          <p:nvSpPr>
            <p:cNvPr id="28" name="Shape 162">
              <a:extLst>
                <a:ext uri="{FF2B5EF4-FFF2-40B4-BE49-F238E27FC236}">
                  <a16:creationId xmlns:a16="http://schemas.microsoft.com/office/drawing/2014/main" id="{3C200A93-E639-495D-8413-AFA9BD325F7C}"/>
                </a:ext>
              </a:extLst>
            </p:cNvPr>
            <p:cNvSpPr/>
            <p:nvPr/>
          </p:nvSpPr>
          <p:spPr>
            <a:xfrm>
              <a:off x="5565595" y="3025317"/>
              <a:ext cx="751533" cy="0"/>
            </a:xfrm>
            <a:prstGeom prst="line">
              <a:avLst/>
            </a:prstGeom>
            <a:ln w="38100">
              <a:solidFill>
                <a:srgbClr val="294B6A">
                  <a:alpha val="80838"/>
                </a:srgbClr>
              </a:solidFill>
              <a:custDash>
                <a:ds d="200000" sp="200000"/>
              </a:custDash>
              <a:miter lim="400000"/>
            </a:ln>
          </p:spPr>
          <p:txBody>
            <a:bodyPr lIns="25717" tIns="25717" rIns="25717" bIns="25717"/>
            <a:lstStyle/>
            <a:p>
              <a:pPr defTabSz="241093">
                <a:defRPr sz="1600">
                  <a:latin typeface="+mn-lt"/>
                  <a:ea typeface="+mn-ea"/>
                  <a:cs typeface="+mn-cs"/>
                  <a:sym typeface="Helvetica"/>
                </a:defRPr>
              </a:pPr>
              <a:endParaRPr sz="400"/>
            </a:p>
          </p:txBody>
        </p:sp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E3E5089A-C273-494E-AAC8-3A05E889923B}"/>
                </a:ext>
              </a:extLst>
            </p:cNvPr>
            <p:cNvSpPr/>
            <p:nvPr/>
          </p:nvSpPr>
          <p:spPr>
            <a:xfrm rot="16200000">
              <a:off x="5379314" y="3188216"/>
              <a:ext cx="446275" cy="1661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3200">
                  <a:solidFill>
                    <a:srgbClr val="31567B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800"/>
                <a:t>Persisted</a:t>
              </a: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D0AF71D1-7D9A-4301-9DAD-2F4F1BAD3B56}"/>
                </a:ext>
              </a:extLst>
            </p:cNvPr>
            <p:cNvSpPr/>
            <p:nvPr/>
          </p:nvSpPr>
          <p:spPr>
            <a:xfrm rot="16200000">
              <a:off x="5345652" y="2649764"/>
              <a:ext cx="513601" cy="1661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3200">
                  <a:solidFill>
                    <a:srgbClr val="31567B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800"/>
                <a:t>In memory</a:t>
              </a: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28F6B296-5F37-457C-87BA-B698023F9CE9}"/>
                </a:ext>
              </a:extLst>
            </p:cNvPr>
            <p:cNvSpPr/>
            <p:nvPr/>
          </p:nvSpPr>
          <p:spPr>
            <a:xfrm>
              <a:off x="7237767" y="3218752"/>
              <a:ext cx="351698" cy="16619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defRPr sz="3200">
                  <a:solidFill>
                    <a:srgbClr val="3C6892">
                      <a:alpha val="63777"/>
                    </a:srgbClr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800" dirty="0" err="1"/>
                <a:t>sstable</a:t>
              </a:r>
              <a:endParaRPr sz="800" dirty="0"/>
            </a:p>
          </p:txBody>
        </p:sp>
        <p:sp>
          <p:nvSpPr>
            <p:cNvPr id="32" name="Shape 167">
              <a:extLst>
                <a:ext uri="{FF2B5EF4-FFF2-40B4-BE49-F238E27FC236}">
                  <a16:creationId xmlns:a16="http://schemas.microsoft.com/office/drawing/2014/main" id="{D0B12CF2-99D7-437A-B87A-E75EBEA616EF}"/>
                </a:ext>
              </a:extLst>
            </p:cNvPr>
            <p:cNvSpPr/>
            <p:nvPr/>
          </p:nvSpPr>
          <p:spPr>
            <a:xfrm flipV="1">
              <a:off x="8898276" y="3881127"/>
              <a:ext cx="0" cy="545089"/>
            </a:xfrm>
            <a:prstGeom prst="line">
              <a:avLst/>
            </a:prstGeom>
            <a:ln w="38100">
              <a:solidFill>
                <a:srgbClr val="294B6A">
                  <a:alpha val="80838"/>
                </a:srgbClr>
              </a:solidFill>
              <a:miter lim="400000"/>
              <a:headEnd type="triangle"/>
            </a:ln>
          </p:spPr>
          <p:txBody>
            <a:bodyPr lIns="25717" tIns="25717" rIns="25717" bIns="25717"/>
            <a:lstStyle/>
            <a:p>
              <a:pPr defTabSz="241093">
                <a:defRPr sz="1600">
                  <a:latin typeface="+mn-lt"/>
                  <a:ea typeface="+mn-ea"/>
                  <a:cs typeface="+mn-cs"/>
                  <a:sym typeface="Helvetica"/>
                </a:defRPr>
              </a:pPr>
              <a:endParaRPr sz="400"/>
            </a:p>
          </p:txBody>
        </p:sp>
        <p:sp>
          <p:nvSpPr>
            <p:cNvPr id="33" name="Shape 168">
              <a:extLst>
                <a:ext uri="{FF2B5EF4-FFF2-40B4-BE49-F238E27FC236}">
                  <a16:creationId xmlns:a16="http://schemas.microsoft.com/office/drawing/2014/main" id="{D2354DC6-B02A-49B8-A6E9-EC58F9B5F816}"/>
                </a:ext>
              </a:extLst>
            </p:cNvPr>
            <p:cNvSpPr/>
            <p:nvPr/>
          </p:nvSpPr>
          <p:spPr>
            <a:xfrm rot="16200000">
              <a:off x="8758717" y="2800186"/>
              <a:ext cx="511999" cy="1904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527"/>
                </a:spcBef>
                <a:defRPr sz="3200">
                  <a:solidFill>
                    <a:srgbClr val="31567B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lang="da-DK" sz="1000" dirty="0"/>
                <a:t>Hot D</a:t>
              </a:r>
              <a:r>
                <a:rPr sz="1000" dirty="0" err="1"/>
                <a:t>ata</a:t>
              </a:r>
              <a:endParaRPr sz="1000" dirty="0"/>
            </a:p>
          </p:txBody>
        </p:sp>
        <p:sp>
          <p:nvSpPr>
            <p:cNvPr id="34" name="Shape 169">
              <a:extLst>
                <a:ext uri="{FF2B5EF4-FFF2-40B4-BE49-F238E27FC236}">
                  <a16:creationId xmlns:a16="http://schemas.microsoft.com/office/drawing/2014/main" id="{3832A221-42D7-4795-9EC5-CD5FA60B1392}"/>
                </a:ext>
              </a:extLst>
            </p:cNvPr>
            <p:cNvSpPr/>
            <p:nvPr/>
          </p:nvSpPr>
          <p:spPr>
            <a:xfrm>
              <a:off x="5859723" y="3236583"/>
              <a:ext cx="111247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100" b="1">
                  <a:solidFill>
                    <a:srgbClr val="31567B"/>
                  </a:solidFill>
                </a:defRPr>
              </a:lvl1pPr>
            </a:lstStyle>
            <a:p>
              <a:r>
                <a:rPr sz="600" dirty="0"/>
                <a:t>A</a:t>
              </a:r>
            </a:p>
          </p:txBody>
        </p:sp>
        <p:sp>
          <p:nvSpPr>
            <p:cNvPr id="35" name="Shape 170">
              <a:extLst>
                <a:ext uri="{FF2B5EF4-FFF2-40B4-BE49-F238E27FC236}">
                  <a16:creationId xmlns:a16="http://schemas.microsoft.com/office/drawing/2014/main" id="{A6B3A51B-A359-4A04-B3C4-03F45CAC8A09}"/>
                </a:ext>
              </a:extLst>
            </p:cNvPr>
            <p:cNvSpPr/>
            <p:nvPr/>
          </p:nvSpPr>
          <p:spPr>
            <a:xfrm>
              <a:off x="7099657" y="3248369"/>
              <a:ext cx="104836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100" b="1">
                  <a:solidFill>
                    <a:srgbClr val="31567B"/>
                  </a:solidFill>
                </a:defRPr>
              </a:lvl1pPr>
            </a:lstStyle>
            <a:p>
              <a:r>
                <a:rPr sz="600" dirty="0"/>
                <a:t>Z</a:t>
              </a:r>
            </a:p>
          </p:txBody>
        </p:sp>
        <p:sp>
          <p:nvSpPr>
            <p:cNvPr id="36" name="Shape 171">
              <a:extLst>
                <a:ext uri="{FF2B5EF4-FFF2-40B4-BE49-F238E27FC236}">
                  <a16:creationId xmlns:a16="http://schemas.microsoft.com/office/drawing/2014/main" id="{25F9316F-115D-4EBD-A667-1A6639F7EF72}"/>
                </a:ext>
              </a:extLst>
            </p:cNvPr>
            <p:cNvSpPr/>
            <p:nvPr/>
          </p:nvSpPr>
          <p:spPr>
            <a:xfrm>
              <a:off x="6055236" y="3238846"/>
              <a:ext cx="104836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100" b="1">
                  <a:solidFill>
                    <a:srgbClr val="31567B"/>
                  </a:solidFill>
                </a:defRPr>
              </a:lvl1pPr>
            </a:lstStyle>
            <a:p>
              <a:r>
                <a:rPr sz="600" dirty="0"/>
                <a:t>Z</a:t>
              </a:r>
            </a:p>
          </p:txBody>
        </p:sp>
        <p:sp>
          <p:nvSpPr>
            <p:cNvPr id="37" name="Shape 172">
              <a:extLst>
                <a:ext uri="{FF2B5EF4-FFF2-40B4-BE49-F238E27FC236}">
                  <a16:creationId xmlns:a16="http://schemas.microsoft.com/office/drawing/2014/main" id="{BC94F8E3-B90B-4F2C-B8FD-0F9BE333E683}"/>
                </a:ext>
              </a:extLst>
            </p:cNvPr>
            <p:cNvSpPr/>
            <p:nvPr/>
          </p:nvSpPr>
          <p:spPr>
            <a:xfrm>
              <a:off x="6219131" y="3236583"/>
              <a:ext cx="111247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100" b="1">
                  <a:solidFill>
                    <a:srgbClr val="31567B"/>
                  </a:solidFill>
                </a:defRPr>
              </a:lvl1pPr>
            </a:lstStyle>
            <a:p>
              <a:r>
                <a:rPr sz="600" dirty="0"/>
                <a:t>A</a:t>
              </a:r>
            </a:p>
          </p:txBody>
        </p:sp>
        <p:sp>
          <p:nvSpPr>
            <p:cNvPr id="38" name="Shape 173">
              <a:extLst>
                <a:ext uri="{FF2B5EF4-FFF2-40B4-BE49-F238E27FC236}">
                  <a16:creationId xmlns:a16="http://schemas.microsoft.com/office/drawing/2014/main" id="{FF1A6549-C90D-44DC-991C-FC2E65CBD414}"/>
                </a:ext>
              </a:extLst>
            </p:cNvPr>
            <p:cNvSpPr/>
            <p:nvPr/>
          </p:nvSpPr>
          <p:spPr>
            <a:xfrm>
              <a:off x="6406823" y="3241864"/>
              <a:ext cx="104836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100" b="1">
                  <a:solidFill>
                    <a:srgbClr val="31567B"/>
                  </a:solidFill>
                </a:defRPr>
              </a:lvl1pPr>
            </a:lstStyle>
            <a:p>
              <a:r>
                <a:rPr sz="600" dirty="0"/>
                <a:t>Z</a:t>
              </a:r>
            </a:p>
          </p:txBody>
        </p:sp>
        <p:sp>
          <p:nvSpPr>
            <p:cNvPr id="39" name="Shape 174">
              <a:extLst>
                <a:ext uri="{FF2B5EF4-FFF2-40B4-BE49-F238E27FC236}">
                  <a16:creationId xmlns:a16="http://schemas.microsoft.com/office/drawing/2014/main" id="{8F8B117F-3B4A-4191-8506-7EB60151FCF1}"/>
                </a:ext>
              </a:extLst>
            </p:cNvPr>
            <p:cNvSpPr/>
            <p:nvPr/>
          </p:nvSpPr>
          <p:spPr>
            <a:xfrm>
              <a:off x="6555955" y="3246040"/>
              <a:ext cx="111247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100" b="1">
                  <a:solidFill>
                    <a:srgbClr val="31567B"/>
                  </a:solidFill>
                </a:defRPr>
              </a:lvl1pPr>
            </a:lstStyle>
            <a:p>
              <a:r>
                <a:rPr sz="600" dirty="0"/>
                <a:t>A</a:t>
              </a:r>
            </a:p>
          </p:txBody>
        </p:sp>
        <p:sp>
          <p:nvSpPr>
            <p:cNvPr id="40" name="Shape 175">
              <a:extLst>
                <a:ext uri="{FF2B5EF4-FFF2-40B4-BE49-F238E27FC236}">
                  <a16:creationId xmlns:a16="http://schemas.microsoft.com/office/drawing/2014/main" id="{6261DB85-C724-4D0A-9898-305CFC081F97}"/>
                </a:ext>
              </a:extLst>
            </p:cNvPr>
            <p:cNvSpPr/>
            <p:nvPr/>
          </p:nvSpPr>
          <p:spPr>
            <a:xfrm>
              <a:off x="6749551" y="3248369"/>
              <a:ext cx="104836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100" b="1">
                  <a:solidFill>
                    <a:srgbClr val="31567B"/>
                  </a:solidFill>
                </a:defRPr>
              </a:lvl1pPr>
            </a:lstStyle>
            <a:p>
              <a:r>
                <a:rPr sz="600" dirty="0"/>
                <a:t>Z</a:t>
              </a:r>
            </a:p>
          </p:txBody>
        </p:sp>
        <p:sp>
          <p:nvSpPr>
            <p:cNvPr id="41" name="Shape 176">
              <a:extLst>
                <a:ext uri="{FF2B5EF4-FFF2-40B4-BE49-F238E27FC236}">
                  <a16:creationId xmlns:a16="http://schemas.microsoft.com/office/drawing/2014/main" id="{F08D91E2-5FA0-4D5C-B084-EB925352B23C}"/>
                </a:ext>
              </a:extLst>
            </p:cNvPr>
            <p:cNvSpPr/>
            <p:nvPr/>
          </p:nvSpPr>
          <p:spPr>
            <a:xfrm>
              <a:off x="6899201" y="3248369"/>
              <a:ext cx="111247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100" b="1">
                  <a:solidFill>
                    <a:srgbClr val="31567B"/>
                  </a:solidFill>
                </a:defRPr>
              </a:lvl1pPr>
            </a:lstStyle>
            <a:p>
              <a:r>
                <a:rPr sz="600" dirty="0"/>
                <a:t>A</a:t>
              </a:r>
            </a:p>
          </p:txBody>
        </p:sp>
        <p:sp>
          <p:nvSpPr>
            <p:cNvPr id="42" name="Shape 177">
              <a:extLst>
                <a:ext uri="{FF2B5EF4-FFF2-40B4-BE49-F238E27FC236}">
                  <a16:creationId xmlns:a16="http://schemas.microsoft.com/office/drawing/2014/main" id="{2B2CE552-5C09-4F6F-B2BD-4F31FFB798DC}"/>
                </a:ext>
              </a:extLst>
            </p:cNvPr>
            <p:cNvSpPr/>
            <p:nvPr/>
          </p:nvSpPr>
          <p:spPr>
            <a:xfrm>
              <a:off x="5853404" y="4283567"/>
              <a:ext cx="111247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100" b="1">
                  <a:solidFill>
                    <a:srgbClr val="31567B"/>
                  </a:solidFill>
                </a:defRPr>
              </a:lvl1pPr>
            </a:lstStyle>
            <a:p>
              <a:r>
                <a:rPr sz="600" dirty="0"/>
                <a:t>A</a:t>
              </a:r>
            </a:p>
          </p:txBody>
        </p:sp>
        <p:sp>
          <p:nvSpPr>
            <p:cNvPr id="43" name="Shape 178">
              <a:extLst>
                <a:ext uri="{FF2B5EF4-FFF2-40B4-BE49-F238E27FC236}">
                  <a16:creationId xmlns:a16="http://schemas.microsoft.com/office/drawing/2014/main" id="{EA736BA7-1EDF-472A-97A4-9558DEDF0A37}"/>
                </a:ext>
              </a:extLst>
            </p:cNvPr>
            <p:cNvSpPr/>
            <p:nvPr/>
          </p:nvSpPr>
          <p:spPr>
            <a:xfrm>
              <a:off x="8631871" y="4293407"/>
              <a:ext cx="104836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100" b="1">
                  <a:solidFill>
                    <a:srgbClr val="31567B"/>
                  </a:solidFill>
                </a:defRPr>
              </a:lvl1pPr>
            </a:lstStyle>
            <a:p>
              <a:r>
                <a:rPr sz="600" dirty="0"/>
                <a:t>Z</a:t>
              </a:r>
            </a:p>
          </p:txBody>
        </p:sp>
        <p:sp>
          <p:nvSpPr>
            <p:cNvPr id="44" name="Shape 198">
              <a:extLst>
                <a:ext uri="{FF2B5EF4-FFF2-40B4-BE49-F238E27FC236}">
                  <a16:creationId xmlns:a16="http://schemas.microsoft.com/office/drawing/2014/main" id="{DFD3D258-A0D5-4D78-9560-25D4B851252E}"/>
                </a:ext>
              </a:extLst>
            </p:cNvPr>
            <p:cNvSpPr/>
            <p:nvPr/>
          </p:nvSpPr>
          <p:spPr>
            <a:xfrm>
              <a:off x="7264096" y="2765404"/>
              <a:ext cx="113937" cy="36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9" h="21600" extrusionOk="0">
                  <a:moveTo>
                    <a:pt x="0" y="0"/>
                  </a:moveTo>
                  <a:cubicBezTo>
                    <a:pt x="21097" y="6834"/>
                    <a:pt x="21600" y="14034"/>
                    <a:pt x="1510" y="21600"/>
                  </a:cubicBezTo>
                </a:path>
              </a:pathLst>
            </a:custGeom>
            <a:ln w="25400">
              <a:solidFill>
                <a:srgbClr val="21405B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/>
            <a:lstStyle/>
            <a:p>
              <a:endParaRPr sz="500"/>
            </a:p>
          </p:txBody>
        </p:sp>
        <p:sp>
          <p:nvSpPr>
            <p:cNvPr id="45" name="Shape 180">
              <a:extLst>
                <a:ext uri="{FF2B5EF4-FFF2-40B4-BE49-F238E27FC236}">
                  <a16:creationId xmlns:a16="http://schemas.microsoft.com/office/drawing/2014/main" id="{EDDDABED-EC15-43DA-8252-AF8ADE7A6D08}"/>
                </a:ext>
              </a:extLst>
            </p:cNvPr>
            <p:cNvSpPr/>
            <p:nvPr/>
          </p:nvSpPr>
          <p:spPr>
            <a:xfrm>
              <a:off x="7398177" y="2895373"/>
              <a:ext cx="212237" cy="148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300">
                  <a:solidFill>
                    <a:srgbClr val="31567B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700" dirty="0"/>
                <a:t>sync</a:t>
              </a:r>
            </a:p>
          </p:txBody>
        </p:sp>
        <p:sp>
          <p:nvSpPr>
            <p:cNvPr id="46" name="Shape 199">
              <a:extLst>
                <a:ext uri="{FF2B5EF4-FFF2-40B4-BE49-F238E27FC236}">
                  <a16:creationId xmlns:a16="http://schemas.microsoft.com/office/drawing/2014/main" id="{8E12BF08-C755-4035-8CCB-3DE4C5375E04}"/>
                </a:ext>
              </a:extLst>
            </p:cNvPr>
            <p:cNvSpPr/>
            <p:nvPr/>
          </p:nvSpPr>
          <p:spPr>
            <a:xfrm>
              <a:off x="7953083" y="3213489"/>
              <a:ext cx="113937" cy="36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9" h="21600" extrusionOk="0">
                  <a:moveTo>
                    <a:pt x="0" y="0"/>
                  </a:moveTo>
                  <a:cubicBezTo>
                    <a:pt x="21097" y="6834"/>
                    <a:pt x="21600" y="14034"/>
                    <a:pt x="1510" y="21600"/>
                  </a:cubicBezTo>
                </a:path>
              </a:pathLst>
            </a:custGeom>
            <a:ln w="25400">
              <a:solidFill>
                <a:srgbClr val="21405B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/>
            <a:lstStyle/>
            <a:p>
              <a:endParaRPr sz="500"/>
            </a:p>
          </p:txBody>
        </p:sp>
        <p:sp>
          <p:nvSpPr>
            <p:cNvPr id="47" name="Shape 182">
              <a:extLst>
                <a:ext uri="{FF2B5EF4-FFF2-40B4-BE49-F238E27FC236}">
                  <a16:creationId xmlns:a16="http://schemas.microsoft.com/office/drawing/2014/main" id="{8C4DCC40-6DB4-4D77-93D0-E385334F2956}"/>
                </a:ext>
              </a:extLst>
            </p:cNvPr>
            <p:cNvSpPr/>
            <p:nvPr/>
          </p:nvSpPr>
          <p:spPr>
            <a:xfrm>
              <a:off x="8147591" y="3335637"/>
              <a:ext cx="475129" cy="148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300">
                  <a:solidFill>
                    <a:srgbClr val="31567B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700" dirty="0"/>
                <a:t>compaction</a:t>
              </a:r>
            </a:p>
          </p:txBody>
        </p:sp>
        <p:sp>
          <p:nvSpPr>
            <p:cNvPr id="48" name="Shape 200">
              <a:extLst>
                <a:ext uri="{FF2B5EF4-FFF2-40B4-BE49-F238E27FC236}">
                  <a16:creationId xmlns:a16="http://schemas.microsoft.com/office/drawing/2014/main" id="{24B0D192-EC4D-4B6D-BF16-D42E70415154}"/>
                </a:ext>
              </a:extLst>
            </p:cNvPr>
            <p:cNvSpPr/>
            <p:nvPr/>
          </p:nvSpPr>
          <p:spPr>
            <a:xfrm>
              <a:off x="8187316" y="3703235"/>
              <a:ext cx="113938" cy="36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9" h="21600" extrusionOk="0">
                  <a:moveTo>
                    <a:pt x="0" y="0"/>
                  </a:moveTo>
                  <a:cubicBezTo>
                    <a:pt x="21097" y="6834"/>
                    <a:pt x="21600" y="14034"/>
                    <a:pt x="1510" y="21600"/>
                  </a:cubicBezTo>
                </a:path>
              </a:pathLst>
            </a:custGeom>
            <a:ln w="25400">
              <a:solidFill>
                <a:srgbClr val="21405B"/>
              </a:solidFill>
              <a:custDash>
                <a:ds d="200000" sp="200000"/>
              </a:custDash>
              <a:miter lim="400000"/>
              <a:tailEnd type="triangle"/>
            </a:ln>
          </p:spPr>
          <p:txBody>
            <a:bodyPr/>
            <a:lstStyle/>
            <a:p>
              <a:endParaRPr sz="500"/>
            </a:p>
          </p:txBody>
        </p:sp>
        <p:sp>
          <p:nvSpPr>
            <p:cNvPr id="49" name="Shape 184">
              <a:extLst>
                <a:ext uri="{FF2B5EF4-FFF2-40B4-BE49-F238E27FC236}">
                  <a16:creationId xmlns:a16="http://schemas.microsoft.com/office/drawing/2014/main" id="{864D346E-7897-4D3A-9A64-0E499E80C98E}"/>
                </a:ext>
              </a:extLst>
            </p:cNvPr>
            <p:cNvSpPr/>
            <p:nvPr/>
          </p:nvSpPr>
          <p:spPr>
            <a:xfrm>
              <a:off x="8362280" y="3827242"/>
              <a:ext cx="475129" cy="148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300">
                  <a:solidFill>
                    <a:srgbClr val="31567B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700" dirty="0"/>
                <a:t>compaction</a:t>
              </a:r>
            </a:p>
          </p:txBody>
        </p:sp>
        <p:sp>
          <p:nvSpPr>
            <p:cNvPr id="50" name="Shape 185">
              <a:extLst>
                <a:ext uri="{FF2B5EF4-FFF2-40B4-BE49-F238E27FC236}">
                  <a16:creationId xmlns:a16="http://schemas.microsoft.com/office/drawing/2014/main" id="{BCCD3A6A-EBFD-45F4-A6FD-885E3901E382}"/>
                </a:ext>
              </a:extLst>
            </p:cNvPr>
            <p:cNvSpPr/>
            <p:nvPr/>
          </p:nvSpPr>
          <p:spPr>
            <a:xfrm>
              <a:off x="5837684" y="2557910"/>
              <a:ext cx="449481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000">
                  <a:solidFill>
                    <a:srgbClr val="31567B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600" dirty="0"/>
                <a:t>Append-only</a:t>
              </a:r>
            </a:p>
          </p:txBody>
        </p:sp>
        <p:sp>
          <p:nvSpPr>
            <p:cNvPr id="51" name="Shape 187">
              <a:extLst>
                <a:ext uri="{FF2B5EF4-FFF2-40B4-BE49-F238E27FC236}">
                  <a16:creationId xmlns:a16="http://schemas.microsoft.com/office/drawing/2014/main" id="{A274493F-BE63-4C14-810A-A3466EA51DA0}"/>
                </a:ext>
              </a:extLst>
            </p:cNvPr>
            <p:cNvSpPr/>
            <p:nvPr/>
          </p:nvSpPr>
          <p:spPr>
            <a:xfrm>
              <a:off x="5872297" y="3496244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52" name="Shape 188">
              <a:extLst>
                <a:ext uri="{FF2B5EF4-FFF2-40B4-BE49-F238E27FC236}">
                  <a16:creationId xmlns:a16="http://schemas.microsoft.com/office/drawing/2014/main" id="{36944340-63D8-4E30-9336-228AD2891015}"/>
                </a:ext>
              </a:extLst>
            </p:cNvPr>
            <p:cNvSpPr/>
            <p:nvPr/>
          </p:nvSpPr>
          <p:spPr>
            <a:xfrm>
              <a:off x="6220742" y="3496244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53" name="Shape 189">
              <a:extLst>
                <a:ext uri="{FF2B5EF4-FFF2-40B4-BE49-F238E27FC236}">
                  <a16:creationId xmlns:a16="http://schemas.microsoft.com/office/drawing/2014/main" id="{CEDC6B21-A85B-41F3-8EDA-82E19A1816FC}"/>
                </a:ext>
              </a:extLst>
            </p:cNvPr>
            <p:cNvSpPr/>
            <p:nvPr/>
          </p:nvSpPr>
          <p:spPr>
            <a:xfrm>
              <a:off x="6569188" y="3496244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54" name="Shape 190">
              <a:extLst>
                <a:ext uri="{FF2B5EF4-FFF2-40B4-BE49-F238E27FC236}">
                  <a16:creationId xmlns:a16="http://schemas.microsoft.com/office/drawing/2014/main" id="{94ED6414-1ED4-4283-A6D5-E79221439D91}"/>
                </a:ext>
              </a:extLst>
            </p:cNvPr>
            <p:cNvSpPr/>
            <p:nvPr/>
          </p:nvSpPr>
          <p:spPr>
            <a:xfrm>
              <a:off x="6917634" y="3496244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 b="1"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55" name="Shape 191">
              <a:extLst>
                <a:ext uri="{FF2B5EF4-FFF2-40B4-BE49-F238E27FC236}">
                  <a16:creationId xmlns:a16="http://schemas.microsoft.com/office/drawing/2014/main" id="{E8314384-960B-4796-A2FE-560485574B72}"/>
                </a:ext>
              </a:extLst>
            </p:cNvPr>
            <p:cNvSpPr/>
            <p:nvPr/>
          </p:nvSpPr>
          <p:spPr>
            <a:xfrm>
              <a:off x="7265587" y="3498964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56" name="Shape 192">
              <a:extLst>
                <a:ext uri="{FF2B5EF4-FFF2-40B4-BE49-F238E27FC236}">
                  <a16:creationId xmlns:a16="http://schemas.microsoft.com/office/drawing/2014/main" id="{114DACAE-1872-4971-986E-DEBF831C97F4}"/>
                </a:ext>
              </a:extLst>
            </p:cNvPr>
            <p:cNvSpPr/>
            <p:nvPr/>
          </p:nvSpPr>
          <p:spPr>
            <a:xfrm>
              <a:off x="7614033" y="3498964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 b="1"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57" name="Shape 193">
              <a:extLst>
                <a:ext uri="{FF2B5EF4-FFF2-40B4-BE49-F238E27FC236}">
                  <a16:creationId xmlns:a16="http://schemas.microsoft.com/office/drawing/2014/main" id="{D0AFA260-AB83-4524-A9D8-8797DE49789F}"/>
                </a:ext>
              </a:extLst>
            </p:cNvPr>
            <p:cNvSpPr/>
            <p:nvPr/>
          </p:nvSpPr>
          <p:spPr>
            <a:xfrm>
              <a:off x="5861127" y="3676614"/>
              <a:ext cx="111247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100" b="1">
                  <a:solidFill>
                    <a:srgbClr val="31567B"/>
                  </a:solidFill>
                </a:defRPr>
              </a:lvl1pPr>
            </a:lstStyle>
            <a:p>
              <a:r>
                <a:rPr sz="600" dirty="0"/>
                <a:t>A</a:t>
              </a:r>
            </a:p>
          </p:txBody>
        </p:sp>
        <p:sp>
          <p:nvSpPr>
            <p:cNvPr id="58" name="Shape 194">
              <a:extLst>
                <a:ext uri="{FF2B5EF4-FFF2-40B4-BE49-F238E27FC236}">
                  <a16:creationId xmlns:a16="http://schemas.microsoft.com/office/drawing/2014/main" id="{4ABFA169-E547-4985-A21B-DAAFED6812D2}"/>
                </a:ext>
              </a:extLst>
            </p:cNvPr>
            <p:cNvSpPr/>
            <p:nvPr/>
          </p:nvSpPr>
          <p:spPr>
            <a:xfrm>
              <a:off x="7808983" y="3670624"/>
              <a:ext cx="104836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100" b="1">
                  <a:solidFill>
                    <a:srgbClr val="31567B"/>
                  </a:solidFill>
                </a:defRPr>
              </a:lvl1pPr>
            </a:lstStyle>
            <a:p>
              <a:r>
                <a:rPr sz="600" dirty="0"/>
                <a:t>Z</a:t>
              </a:r>
            </a:p>
          </p:txBody>
        </p:sp>
        <p:sp>
          <p:nvSpPr>
            <p:cNvPr id="59" name="Shape 195">
              <a:extLst>
                <a:ext uri="{FF2B5EF4-FFF2-40B4-BE49-F238E27FC236}">
                  <a16:creationId xmlns:a16="http://schemas.microsoft.com/office/drawing/2014/main" id="{0AC2A5E4-C146-4DB2-A20E-408002C5A3F5}"/>
                </a:ext>
              </a:extLst>
            </p:cNvPr>
            <p:cNvSpPr/>
            <p:nvPr/>
          </p:nvSpPr>
          <p:spPr>
            <a:xfrm>
              <a:off x="8100944" y="4122667"/>
              <a:ext cx="288268" cy="288268"/>
            </a:xfrm>
            <a:prstGeom prst="rect">
              <a:avLst/>
            </a:prstGeom>
            <a:solidFill>
              <a:srgbClr val="436FB7">
                <a:alpha val="32218"/>
              </a:srgbClr>
            </a:solidFill>
            <a:ln w="3175">
              <a:solidFill>
                <a:srgbClr val="2F5478"/>
              </a:solidFill>
              <a:bevel/>
            </a:ln>
            <a:effectLst>
              <a:outerShdw blurRad="38100" dist="12700" dir="5400000" rotWithShape="0">
                <a:srgbClr val="000000">
                  <a:alpha val="35000"/>
                </a:srgbClr>
              </a:outerShdw>
            </a:effectLst>
          </p:spPr>
          <p:txBody>
            <a:bodyPr lIns="25717" tIns="25717" rIns="25717" bIns="25717" anchor="ctr"/>
            <a:lstStyle/>
            <a:p>
              <a:pPr algn="ctr">
                <a:defRPr b="1">
                  <a:solidFill>
                    <a:srgbClr val="777876"/>
                  </a:solidFill>
                </a:defRPr>
              </a:pPr>
              <a:endParaRPr sz="500"/>
            </a:p>
          </p:txBody>
        </p:sp>
        <p:sp>
          <p:nvSpPr>
            <p:cNvPr id="60" name="Shape 196">
              <a:extLst>
                <a:ext uri="{FF2B5EF4-FFF2-40B4-BE49-F238E27FC236}">
                  <a16:creationId xmlns:a16="http://schemas.microsoft.com/office/drawing/2014/main" id="{3A93061B-E351-407D-95FD-E5BCD8924DA4}"/>
                </a:ext>
              </a:extLst>
            </p:cNvPr>
            <p:cNvSpPr/>
            <p:nvPr/>
          </p:nvSpPr>
          <p:spPr>
            <a:xfrm>
              <a:off x="5784785" y="3361695"/>
              <a:ext cx="502380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000">
                  <a:solidFill>
                    <a:srgbClr val="31567B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600" dirty="0"/>
                <a:t>Most Updated</a:t>
              </a:r>
            </a:p>
          </p:txBody>
        </p:sp>
        <p:sp>
          <p:nvSpPr>
            <p:cNvPr id="61" name="Shape 197">
              <a:extLst>
                <a:ext uri="{FF2B5EF4-FFF2-40B4-BE49-F238E27FC236}">
                  <a16:creationId xmlns:a16="http://schemas.microsoft.com/office/drawing/2014/main" id="{4C562F96-841B-4681-A58E-6DC7FBA428C3}"/>
                </a:ext>
              </a:extLst>
            </p:cNvPr>
            <p:cNvSpPr/>
            <p:nvPr/>
          </p:nvSpPr>
          <p:spPr>
            <a:xfrm>
              <a:off x="5785936" y="4433920"/>
              <a:ext cx="503983" cy="1350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>
              <a:lvl1pPr algn="r">
                <a:lnSpc>
                  <a:spcPct val="90000"/>
                </a:lnSpc>
                <a:spcBef>
                  <a:spcPts val="1000"/>
                </a:spcBef>
                <a:defRPr sz="2000">
                  <a:solidFill>
                    <a:srgbClr val="31567B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rPr sz="600" dirty="0"/>
                <a:t>Least Updated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20A4D22-1434-4B04-A377-F174071B63ED}"/>
                </a:ext>
              </a:extLst>
            </p:cNvPr>
            <p:cNvSpPr txBox="1"/>
            <p:nvPr/>
          </p:nvSpPr>
          <p:spPr>
            <a:xfrm>
              <a:off x="4907988" y="2798750"/>
              <a:ext cx="64152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700" dirty="0"/>
                <a:t>e.g. 64MB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6AAE4CB-1480-49CE-8670-8892E86CA612}"/>
                </a:ext>
              </a:extLst>
            </p:cNvPr>
            <p:cNvSpPr txBox="1"/>
            <p:nvPr/>
          </p:nvSpPr>
          <p:spPr>
            <a:xfrm>
              <a:off x="4907249" y="3144866"/>
              <a:ext cx="6992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700" dirty="0"/>
                <a:t>e.g. 128MB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A67FED-EBF8-4F18-B336-0A147059A38F}"/>
                </a:ext>
              </a:extLst>
            </p:cNvPr>
            <p:cNvSpPr txBox="1"/>
            <p:nvPr/>
          </p:nvSpPr>
          <p:spPr>
            <a:xfrm>
              <a:off x="4908809" y="3557799"/>
              <a:ext cx="51648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700" dirty="0"/>
                <a:t>e.g. 1G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8C9A5AC-0A83-4192-B42D-A8D678687AFF}"/>
                </a:ext>
              </a:extLst>
            </p:cNvPr>
            <p:cNvSpPr txBox="1"/>
            <p:nvPr/>
          </p:nvSpPr>
          <p:spPr>
            <a:xfrm>
              <a:off x="4907249" y="4181453"/>
              <a:ext cx="6319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700" dirty="0"/>
                <a:t>e.g. 100G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31CD923-ACFA-4F15-ABDE-F2E56E4717A0}"/>
                </a:ext>
              </a:extLst>
            </p:cNvPr>
            <p:cNvCxnSpPr/>
            <p:nvPr/>
          </p:nvCxnSpPr>
          <p:spPr>
            <a:xfrm>
              <a:off x="5119467" y="3798206"/>
              <a:ext cx="0" cy="312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D3EDCC-F196-43FA-AA78-F7D7B467BA3F}"/>
                </a:ext>
              </a:extLst>
            </p:cNvPr>
            <p:cNvSpPr txBox="1"/>
            <p:nvPr/>
          </p:nvSpPr>
          <p:spPr>
            <a:xfrm>
              <a:off x="5090678" y="3838430"/>
              <a:ext cx="60465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600" dirty="0"/>
                <a:t>Grows 10X</a:t>
              </a:r>
            </a:p>
          </p:txBody>
        </p:sp>
        <p:sp>
          <p:nvSpPr>
            <p:cNvPr id="72" name="Shape 167">
              <a:extLst>
                <a:ext uri="{FF2B5EF4-FFF2-40B4-BE49-F238E27FC236}">
                  <a16:creationId xmlns:a16="http://schemas.microsoft.com/office/drawing/2014/main" id="{4B27BD70-7BF0-45CF-8711-9882C643196D}"/>
                </a:ext>
              </a:extLst>
            </p:cNvPr>
            <p:cNvSpPr/>
            <p:nvPr/>
          </p:nvSpPr>
          <p:spPr>
            <a:xfrm flipV="1">
              <a:off x="8899260" y="3408738"/>
              <a:ext cx="0" cy="472390"/>
            </a:xfrm>
            <a:prstGeom prst="line">
              <a:avLst/>
            </a:prstGeom>
            <a:ln w="38100">
              <a:solidFill>
                <a:srgbClr val="FFC000">
                  <a:alpha val="80838"/>
                </a:srgbClr>
              </a:solidFill>
              <a:miter lim="400000"/>
              <a:headEnd type="none" w="med" len="med"/>
              <a:tailEnd type="none" w="med" len="med"/>
            </a:ln>
          </p:spPr>
          <p:txBody>
            <a:bodyPr lIns="25717" tIns="25717" rIns="25717" bIns="25717"/>
            <a:lstStyle/>
            <a:p>
              <a:pPr defTabSz="241093">
                <a:defRPr sz="1600">
                  <a:latin typeface="+mn-lt"/>
                  <a:ea typeface="+mn-ea"/>
                  <a:cs typeface="+mn-cs"/>
                  <a:sym typeface="Helvetica"/>
                </a:defRPr>
              </a:pPr>
              <a:endParaRPr sz="400"/>
            </a:p>
          </p:txBody>
        </p:sp>
        <p:sp>
          <p:nvSpPr>
            <p:cNvPr id="74" name="Shape 167">
              <a:extLst>
                <a:ext uri="{FF2B5EF4-FFF2-40B4-BE49-F238E27FC236}">
                  <a16:creationId xmlns:a16="http://schemas.microsoft.com/office/drawing/2014/main" id="{04ACCA15-F891-4598-AF2C-299774A310BB}"/>
                </a:ext>
              </a:extLst>
            </p:cNvPr>
            <p:cNvSpPr/>
            <p:nvPr/>
          </p:nvSpPr>
          <p:spPr>
            <a:xfrm flipV="1">
              <a:off x="8898503" y="2666442"/>
              <a:ext cx="0" cy="742296"/>
            </a:xfrm>
            <a:prstGeom prst="line">
              <a:avLst/>
            </a:prstGeom>
            <a:ln w="38100">
              <a:solidFill>
                <a:srgbClr val="FF0000">
                  <a:alpha val="80838"/>
                </a:srgbClr>
              </a:solidFill>
              <a:miter lim="400000"/>
              <a:headEnd type="none" w="med" len="med"/>
              <a:tailEnd type="none" w="med" len="med"/>
            </a:ln>
          </p:spPr>
          <p:txBody>
            <a:bodyPr lIns="25717" tIns="25717" rIns="25717" bIns="25717"/>
            <a:lstStyle/>
            <a:p>
              <a:pPr defTabSz="241093">
                <a:defRPr sz="1600">
                  <a:latin typeface="+mn-lt"/>
                  <a:ea typeface="+mn-ea"/>
                  <a:cs typeface="+mn-cs"/>
                  <a:sym typeface="Helvetica"/>
                </a:defRPr>
              </a:pPr>
              <a:endParaRPr sz="400"/>
            </a:p>
          </p:txBody>
        </p:sp>
        <p:sp>
          <p:nvSpPr>
            <p:cNvPr id="76" name="Shape 168">
              <a:extLst>
                <a:ext uri="{FF2B5EF4-FFF2-40B4-BE49-F238E27FC236}">
                  <a16:creationId xmlns:a16="http://schemas.microsoft.com/office/drawing/2014/main" id="{E4BB94AE-23D6-47D8-859A-36B313862D61}"/>
                </a:ext>
              </a:extLst>
            </p:cNvPr>
            <p:cNvSpPr/>
            <p:nvPr/>
          </p:nvSpPr>
          <p:spPr>
            <a:xfrm rot="16200000">
              <a:off x="8746635" y="4058453"/>
              <a:ext cx="555279" cy="1904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25717" tIns="25717" rIns="25717" bIns="25717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527"/>
                </a:spcBef>
                <a:defRPr sz="3200">
                  <a:solidFill>
                    <a:srgbClr val="31567B"/>
                  </a:solidFill>
                  <a:latin typeface="Calibri Light"/>
                  <a:ea typeface="Calibri Light"/>
                  <a:cs typeface="Calibri Light"/>
                  <a:sym typeface="Calibri Light"/>
                </a:defRPr>
              </a:pPr>
              <a:r>
                <a:rPr lang="da-DK" sz="1000" dirty="0"/>
                <a:t>Cold D</a:t>
              </a:r>
              <a:r>
                <a:rPr sz="1000" dirty="0" err="1"/>
                <a:t>ata</a:t>
              </a:r>
              <a:endParaRPr sz="10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94A262D-C631-4C31-B1D1-1F1140BBC8E3}"/>
              </a:ext>
            </a:extLst>
          </p:cNvPr>
          <p:cNvSpPr txBox="1"/>
          <p:nvPr/>
        </p:nvSpPr>
        <p:spPr>
          <a:xfrm>
            <a:off x="6449085" y="1255032"/>
            <a:ext cx="15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RocksDB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5751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E20A-38A6-794F-A18A-19B864DA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Ceph</a:t>
            </a:r>
            <a:r>
              <a:rPr lang="en-US" dirty="0"/>
              <a:t> and Zoned Block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A22D-510A-1946-958D-95DCF4CA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" y="1200150"/>
            <a:ext cx="4340106" cy="3429000"/>
          </a:xfrm>
        </p:spPr>
        <p:txBody>
          <a:bodyPr>
            <a:normAutofit lnSpcReduction="10000"/>
          </a:bodyPr>
          <a:lstStyle/>
          <a:p>
            <a:pPr marL="128582" indent="-128582" defTabSz="685766">
              <a:buClr>
                <a:srgbClr val="5A80D1"/>
              </a:buClr>
            </a:pPr>
            <a:r>
              <a:rPr lang="en-US" sz="1500" dirty="0">
                <a:solidFill>
                  <a:prstClr val="black"/>
                </a:solidFill>
              </a:rPr>
              <a:t>Distributed File-System providing object, block and file-level storage.</a:t>
            </a:r>
          </a:p>
          <a:p>
            <a:pPr marL="128582" indent="-128582" defTabSz="685766">
              <a:buClr>
                <a:srgbClr val="5A80D1"/>
              </a:buClr>
            </a:pPr>
            <a:r>
              <a:rPr lang="en-US" sz="1500" dirty="0">
                <a:solidFill>
                  <a:prstClr val="black"/>
                </a:solidFill>
              </a:rPr>
              <a:t>Enable </a:t>
            </a:r>
            <a:r>
              <a:rPr lang="en-US" sz="1500" dirty="0" err="1">
                <a:solidFill>
                  <a:prstClr val="black"/>
                </a:solidFill>
              </a:rPr>
              <a:t>Ceph</a:t>
            </a:r>
            <a:r>
              <a:rPr lang="en-US" sz="1500" dirty="0">
                <a:solidFill>
                  <a:prstClr val="black"/>
                </a:solidFill>
              </a:rPr>
              <a:t> to utilize Zoned Block Devices </a:t>
            </a:r>
          </a:p>
          <a:p>
            <a:pPr marL="128582" indent="-128582" defTabSz="685766">
              <a:buClr>
                <a:srgbClr val="5A80D1"/>
              </a:buClr>
            </a:pPr>
            <a:r>
              <a:rPr lang="en-US" sz="1500" dirty="0" err="1">
                <a:solidFill>
                  <a:prstClr val="black"/>
                </a:solidFill>
              </a:rPr>
              <a:t>Ceph</a:t>
            </a:r>
            <a:r>
              <a:rPr lang="en-US" sz="1500" dirty="0">
                <a:solidFill>
                  <a:prstClr val="black"/>
                </a:solidFill>
              </a:rPr>
              <a:t> </a:t>
            </a:r>
            <a:r>
              <a:rPr lang="en-US" sz="1500" dirty="0" err="1">
                <a:solidFill>
                  <a:prstClr val="black"/>
                </a:solidFill>
              </a:rPr>
              <a:t>Bluestore</a:t>
            </a:r>
            <a:r>
              <a:rPr lang="en-US" sz="1500" dirty="0">
                <a:solidFill>
                  <a:prstClr val="black"/>
                </a:solidFill>
              </a:rPr>
              <a:t> removes the local file system from the equation</a:t>
            </a:r>
          </a:p>
          <a:p>
            <a:pPr marL="342894" lvl="1" indent="-128582" defTabSz="685766">
              <a:buClr>
                <a:srgbClr val="5A80D1"/>
              </a:buClr>
            </a:pPr>
            <a:r>
              <a:rPr lang="en-US" dirty="0" err="1">
                <a:solidFill>
                  <a:prstClr val="black"/>
                </a:solidFill>
              </a:rPr>
              <a:t>BlueFS</a:t>
            </a:r>
            <a:r>
              <a:rPr lang="en-US" dirty="0">
                <a:solidFill>
                  <a:prstClr val="black"/>
                </a:solidFill>
              </a:rPr>
              <a:t> backend writes data directly to the block device and can handle the sequential constraints</a:t>
            </a:r>
          </a:p>
          <a:p>
            <a:pPr marL="342894" lvl="1" indent="-128582" defTabSz="685766">
              <a:buClr>
                <a:srgbClr val="5A80D1"/>
              </a:buClr>
            </a:pPr>
            <a:r>
              <a:rPr lang="en-US" dirty="0" err="1">
                <a:solidFill>
                  <a:prstClr val="black"/>
                </a:solidFill>
              </a:rPr>
              <a:t>RocksDB</a:t>
            </a:r>
            <a:r>
              <a:rPr lang="en-US" dirty="0">
                <a:solidFill>
                  <a:prstClr val="black"/>
                </a:solidFill>
              </a:rPr>
              <a:t> uses LSM-trees that naturally generate no/few random updates and can easily be stored on ZBDs as well</a:t>
            </a:r>
          </a:p>
          <a:p>
            <a:pPr marL="128582" indent="-128582" defTabSz="685766">
              <a:buClr>
                <a:srgbClr val="5A80D1"/>
              </a:buClr>
            </a:pPr>
            <a:r>
              <a:rPr lang="en-US" sz="1500" dirty="0">
                <a:solidFill>
                  <a:prstClr val="black"/>
                </a:solidFill>
              </a:rPr>
              <a:t>Zones or group of zones can map to natural failure domains that may be smaller than the whole device</a:t>
            </a:r>
          </a:p>
          <a:p>
            <a:pPr marL="342894" lvl="1" indent="-128582" defTabSz="685766">
              <a:buClr>
                <a:srgbClr val="5A80D1"/>
              </a:buClr>
            </a:pPr>
            <a:r>
              <a:rPr lang="en-US" dirty="0"/>
              <a:t>Mapping OSDs to such failure domains would naturally ensure that recovery from failure would involve less network utilization and fewer I/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B1566-4DAE-674B-BCE0-8EF4160F19D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Zettabyte Infrastructure</a:t>
            </a:r>
          </a:p>
        </p:txBody>
      </p:sp>
      <p:sp>
        <p:nvSpPr>
          <p:cNvPr id="388" name="Arrow: Down 17">
            <a:extLst>
              <a:ext uri="{FF2B5EF4-FFF2-40B4-BE49-F238E27FC236}">
                <a16:creationId xmlns:a16="http://schemas.microsoft.com/office/drawing/2014/main" id="{63A77B40-C40C-429A-848A-8E5014E2C276}"/>
              </a:ext>
            </a:extLst>
          </p:cNvPr>
          <p:cNvSpPr/>
          <p:nvPr/>
        </p:nvSpPr>
        <p:spPr>
          <a:xfrm rot="16200000">
            <a:off x="6695849" y="1951388"/>
            <a:ext cx="317148" cy="23145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C9261-BBEE-9043-8530-406BCA8EC3BE}"/>
              </a:ext>
            </a:extLst>
          </p:cNvPr>
          <p:cNvSpPr txBox="1"/>
          <p:nvPr/>
        </p:nvSpPr>
        <p:spPr>
          <a:xfrm>
            <a:off x="6372938" y="680528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CEPH</a:t>
            </a:r>
            <a:endParaRPr lang="en-US" sz="1050" dirty="0"/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63AFA3BF-73CD-234C-8CFA-7F00F434B9BA}"/>
              </a:ext>
            </a:extLst>
          </p:cNvPr>
          <p:cNvSpPr/>
          <p:nvPr/>
        </p:nvSpPr>
        <p:spPr bwMode="auto">
          <a:xfrm>
            <a:off x="6982232" y="1236933"/>
            <a:ext cx="1835903" cy="10735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200" kern="0" dirty="0" err="1">
                <a:solidFill>
                  <a:srgbClr val="3D3935"/>
                </a:solidFill>
                <a:latin typeface="Arial"/>
                <a:ea typeface="ＭＳ Ｐゴシック"/>
                <a:cs typeface="Arial"/>
              </a:rPr>
              <a:t>BlueStore</a:t>
            </a:r>
            <a:endParaRPr lang="en-US" sz="1050" kern="0" dirty="0">
              <a:solidFill>
                <a:srgbClr val="3D3935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179C87-8241-AC4F-BD72-EEDA91867C27}"/>
              </a:ext>
            </a:extLst>
          </p:cNvPr>
          <p:cNvSpPr/>
          <p:nvPr/>
        </p:nvSpPr>
        <p:spPr bwMode="auto">
          <a:xfrm>
            <a:off x="7153894" y="1530490"/>
            <a:ext cx="499269" cy="1442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457066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900" kern="0" dirty="0">
                <a:solidFill>
                  <a:srgbClr val="3D3935"/>
                </a:solidFill>
                <a:latin typeface="Arial" charset="0"/>
                <a:ea typeface="ＭＳ Ｐゴシック" pitchFamily="34" charset="-128"/>
                <a:cs typeface="Arial" charset="0"/>
              </a:rPr>
              <a:t>data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359F3135-21D4-564E-8AFF-C355E9F77966}"/>
              </a:ext>
            </a:extLst>
          </p:cNvPr>
          <p:cNvSpPr/>
          <p:nvPr/>
        </p:nvSpPr>
        <p:spPr bwMode="auto">
          <a:xfrm>
            <a:off x="8026283" y="1528867"/>
            <a:ext cx="585748" cy="1442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457066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900" kern="0" dirty="0">
                <a:solidFill>
                  <a:srgbClr val="3D3935"/>
                </a:solidFill>
                <a:latin typeface="Arial" charset="0"/>
                <a:ea typeface="ＭＳ Ｐゴシック" pitchFamily="34" charset="-128"/>
                <a:cs typeface="Arial" charset="0"/>
              </a:rPr>
              <a:t>metadata</a:t>
            </a: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4A5AD645-E0EE-6E42-BB10-1EDDE715B383}"/>
              </a:ext>
            </a:extLst>
          </p:cNvPr>
          <p:cNvSpPr/>
          <p:nvPr/>
        </p:nvSpPr>
        <p:spPr bwMode="auto">
          <a:xfrm>
            <a:off x="7934320" y="2103754"/>
            <a:ext cx="821813" cy="137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750" b="1" kern="0" dirty="0" err="1">
                <a:solidFill>
                  <a:srgbClr val="3D3935"/>
                </a:solidFill>
                <a:latin typeface="Arial"/>
                <a:ea typeface="ＭＳ Ｐゴシック"/>
                <a:cs typeface="Arial"/>
              </a:rPr>
              <a:t>BlueFS</a:t>
            </a:r>
            <a:endParaRPr lang="en-US" sz="675" b="1" kern="0" dirty="0">
              <a:solidFill>
                <a:srgbClr val="3D3935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3" name="Rectangle 63">
            <a:extLst>
              <a:ext uri="{FF2B5EF4-FFF2-40B4-BE49-F238E27FC236}">
                <a16:creationId xmlns:a16="http://schemas.microsoft.com/office/drawing/2014/main" id="{E225D034-294C-744C-8DAE-F3CBCBA83B29}"/>
              </a:ext>
            </a:extLst>
          </p:cNvPr>
          <p:cNvSpPr/>
          <p:nvPr/>
        </p:nvSpPr>
        <p:spPr bwMode="auto">
          <a:xfrm>
            <a:off x="7934319" y="1955487"/>
            <a:ext cx="821813" cy="137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750" b="1" kern="0" dirty="0" err="1">
                <a:solidFill>
                  <a:srgbClr val="3D3935"/>
                </a:solidFill>
                <a:latin typeface="Arial"/>
                <a:ea typeface="ＭＳ Ｐゴシック"/>
                <a:cs typeface="Arial"/>
              </a:rPr>
              <a:t>RocksDB</a:t>
            </a:r>
            <a:endParaRPr lang="en-US" sz="675" b="1" kern="0" dirty="0">
              <a:solidFill>
                <a:srgbClr val="3D3935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7555766F-3180-5143-AA79-5788263A0FAE}"/>
              </a:ext>
            </a:extLst>
          </p:cNvPr>
          <p:cNvSpPr/>
          <p:nvPr/>
        </p:nvSpPr>
        <p:spPr bwMode="auto">
          <a:xfrm>
            <a:off x="4958236" y="1241919"/>
            <a:ext cx="1755468" cy="1066907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1200" kern="0" dirty="0" err="1">
                <a:solidFill>
                  <a:srgbClr val="3D3935"/>
                </a:solidFill>
                <a:latin typeface="Arial"/>
                <a:ea typeface="ＭＳ Ｐゴシック"/>
                <a:cs typeface="Arial"/>
              </a:rPr>
              <a:t>FileStore</a:t>
            </a:r>
            <a:endParaRPr lang="en-US" sz="1200" kern="0" dirty="0">
              <a:solidFill>
                <a:srgbClr val="3D3935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A2B2CC40-CF35-A348-BBC7-D3021B69CC5F}"/>
              </a:ext>
            </a:extLst>
          </p:cNvPr>
          <p:cNvSpPr/>
          <p:nvPr/>
        </p:nvSpPr>
        <p:spPr bwMode="auto">
          <a:xfrm>
            <a:off x="5851920" y="1935856"/>
            <a:ext cx="821813" cy="137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750" b="1" kern="0" dirty="0" err="1">
                <a:solidFill>
                  <a:srgbClr val="3D3935"/>
                </a:solidFill>
                <a:latin typeface="Arial"/>
                <a:ea typeface="ＭＳ Ｐゴシック"/>
                <a:cs typeface="Arial"/>
              </a:rPr>
              <a:t>leveldb</a:t>
            </a:r>
            <a:endParaRPr lang="en-US" sz="750" b="1" kern="0" dirty="0">
              <a:solidFill>
                <a:srgbClr val="3D3935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CB740CD-0082-0C45-9C56-273982EEAE59}"/>
              </a:ext>
            </a:extLst>
          </p:cNvPr>
          <p:cNvSpPr/>
          <p:nvPr/>
        </p:nvSpPr>
        <p:spPr>
          <a:xfrm>
            <a:off x="7383151" y="1718104"/>
            <a:ext cx="93499" cy="217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388629-1841-2F45-997A-A963F886D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313" y="1729059"/>
            <a:ext cx="86658" cy="16665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0210408-859E-AB4E-B30E-199238DFF474}"/>
              </a:ext>
            </a:extLst>
          </p:cNvPr>
          <p:cNvSpPr/>
          <p:nvPr/>
        </p:nvSpPr>
        <p:spPr bwMode="auto">
          <a:xfrm>
            <a:off x="5111800" y="1532505"/>
            <a:ext cx="499269" cy="1442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457066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900" kern="0" dirty="0">
                <a:solidFill>
                  <a:srgbClr val="3D3935"/>
                </a:solidFill>
                <a:latin typeface="Arial" charset="0"/>
                <a:ea typeface="ＭＳ Ｐゴシック" pitchFamily="34" charset="-128"/>
                <a:cs typeface="Arial" charset="0"/>
              </a:rPr>
              <a:t>data</a:t>
            </a:r>
          </a:p>
        </p:txBody>
      </p:sp>
      <p:sp>
        <p:nvSpPr>
          <p:cNvPr id="45" name="Rectangle 17">
            <a:extLst>
              <a:ext uri="{FF2B5EF4-FFF2-40B4-BE49-F238E27FC236}">
                <a16:creationId xmlns:a16="http://schemas.microsoft.com/office/drawing/2014/main" id="{46FC0393-65BC-6B4A-9235-DCE4B9B605FB}"/>
              </a:ext>
            </a:extLst>
          </p:cNvPr>
          <p:cNvSpPr/>
          <p:nvPr/>
        </p:nvSpPr>
        <p:spPr bwMode="auto">
          <a:xfrm>
            <a:off x="5984189" y="1530882"/>
            <a:ext cx="585748" cy="14423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457066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  <a:defRPr/>
            </a:pPr>
            <a:r>
              <a:rPr lang="en-US" sz="900" kern="0" dirty="0" err="1">
                <a:solidFill>
                  <a:srgbClr val="3D3935"/>
                </a:solidFill>
                <a:latin typeface="Arial" charset="0"/>
                <a:ea typeface="ＭＳ Ｐゴシック" pitchFamily="34" charset="-128"/>
                <a:cs typeface="Arial" charset="0"/>
              </a:rPr>
              <a:t>omap</a:t>
            </a:r>
            <a:endParaRPr lang="en-US" sz="900" kern="0" dirty="0">
              <a:solidFill>
                <a:srgbClr val="3D3935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344D42A9-A52F-2149-8C64-41017AE5152E}"/>
              </a:ext>
            </a:extLst>
          </p:cNvPr>
          <p:cNvSpPr/>
          <p:nvPr/>
        </p:nvSpPr>
        <p:spPr>
          <a:xfrm>
            <a:off x="5341057" y="1720118"/>
            <a:ext cx="93499" cy="2177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3D04DA8-F66F-7048-B6F5-A24A4F3F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19" y="1731074"/>
            <a:ext cx="86658" cy="166652"/>
          </a:xfrm>
          <a:prstGeom prst="rect">
            <a:avLst/>
          </a:prstGeom>
        </p:spPr>
      </p:pic>
      <p:sp>
        <p:nvSpPr>
          <p:cNvPr id="48" name="Rounded Rectangle 74">
            <a:extLst>
              <a:ext uri="{FF2B5EF4-FFF2-40B4-BE49-F238E27FC236}">
                <a16:creationId xmlns:a16="http://schemas.microsoft.com/office/drawing/2014/main" id="{E7321376-05E0-DD47-BD2D-CFFEA0F0E9AF}"/>
              </a:ext>
            </a:extLst>
          </p:cNvPr>
          <p:cNvSpPr/>
          <p:nvPr/>
        </p:nvSpPr>
        <p:spPr>
          <a:xfrm>
            <a:off x="4883339" y="1142193"/>
            <a:ext cx="4018571" cy="1276981"/>
          </a:xfrm>
          <a:prstGeom prst="roundRect">
            <a:avLst>
              <a:gd name="adj" fmla="val 5432"/>
            </a:avLst>
          </a:prstGeom>
          <a:noFill/>
          <a:ln w="19050" cap="flat" cmpd="sng" algn="ctr">
            <a:solidFill>
              <a:srgbClr val="3D3935">
                <a:lumMod val="60000"/>
                <a:lumOff val="4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61212" tIns="61212" rIns="61212" bIns="61212" rtlCol="0" anchor="ctr"/>
          <a:lstStyle/>
          <a:p>
            <a:pPr algn="ctr" defTabSz="457066" fontAlgn="base">
              <a:buClr>
                <a:srgbClr val="A50021"/>
              </a:buClr>
              <a:buSzPct val="70000"/>
              <a:defRPr/>
            </a:pPr>
            <a:endParaRPr lang="en-US" sz="1500" b="1" kern="0" dirty="0">
              <a:solidFill>
                <a:srgbClr val="3D3935"/>
              </a:solidFill>
              <a:latin typeface="Verdana"/>
              <a:ea typeface=""/>
              <a:cs typeface="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4A0F23-ADEF-2C4A-AA68-D3898BF4D1F8}"/>
              </a:ext>
            </a:extLst>
          </p:cNvPr>
          <p:cNvSpPr/>
          <p:nvPr/>
        </p:nvSpPr>
        <p:spPr>
          <a:xfrm>
            <a:off x="6882225" y="3899720"/>
            <a:ext cx="1861725" cy="478820"/>
          </a:xfrm>
          <a:prstGeom prst="rect">
            <a:avLst/>
          </a:prstGeom>
          <a:solidFill>
            <a:srgbClr val="DC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700" dirty="0">
              <a:solidFill>
                <a:prstClr val="black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EE22E4-544C-F049-A854-9DDD053E3816}"/>
              </a:ext>
            </a:extLst>
          </p:cNvPr>
          <p:cNvSpPr/>
          <p:nvPr/>
        </p:nvSpPr>
        <p:spPr>
          <a:xfrm>
            <a:off x="4927278" y="3912506"/>
            <a:ext cx="1867546" cy="478820"/>
          </a:xfrm>
          <a:prstGeom prst="rect">
            <a:avLst/>
          </a:prstGeom>
          <a:solidFill>
            <a:srgbClr val="DC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700" dirty="0">
              <a:solidFill>
                <a:prstClr val="black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BAB17A-4A20-324E-9991-7C175DBF03D8}"/>
              </a:ext>
            </a:extLst>
          </p:cNvPr>
          <p:cNvSpPr txBox="1"/>
          <p:nvPr/>
        </p:nvSpPr>
        <p:spPr>
          <a:xfrm>
            <a:off x="5472654" y="394638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SMR HDD</a:t>
            </a:r>
          </a:p>
          <a:p>
            <a:r>
              <a:rPr lang="en-US" sz="600" dirty="0"/>
              <a:t>ZBC/ZAC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5D33EE-624B-F741-A9E4-CD30AB083622}"/>
              </a:ext>
            </a:extLst>
          </p:cNvPr>
          <p:cNvSpPr txBox="1"/>
          <p:nvPr/>
        </p:nvSpPr>
        <p:spPr>
          <a:xfrm>
            <a:off x="7153556" y="3928401"/>
            <a:ext cx="5405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ZNS SSD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011687-00C0-7B40-92FC-96A9F2455C5D}"/>
              </a:ext>
            </a:extLst>
          </p:cNvPr>
          <p:cNvSpPr/>
          <p:nvPr/>
        </p:nvSpPr>
        <p:spPr>
          <a:xfrm>
            <a:off x="4798631" y="2497218"/>
            <a:ext cx="4019504" cy="1389407"/>
          </a:xfrm>
          <a:prstGeom prst="rect">
            <a:avLst/>
          </a:prstGeom>
          <a:solidFill>
            <a:srgbClr val="EBF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AC84D4-EF4C-244A-A09B-E0DDDD8D86D2}"/>
              </a:ext>
            </a:extLst>
          </p:cNvPr>
          <p:cNvSpPr/>
          <p:nvPr/>
        </p:nvSpPr>
        <p:spPr>
          <a:xfrm>
            <a:off x="4934973" y="2991291"/>
            <a:ext cx="850898" cy="315783"/>
          </a:xfrm>
          <a:prstGeom prst="rect">
            <a:avLst/>
          </a:prstGeom>
          <a:solidFill>
            <a:srgbClr val="D7E3BF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Logical Block Device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(</a:t>
            </a:r>
            <a:r>
              <a:rPr lang="en-US" sz="600" b="1" dirty="0" err="1">
                <a:solidFill>
                  <a:srgbClr val="0070C0"/>
                </a:solidFill>
              </a:rPr>
              <a:t>dm</a:t>
            </a:r>
            <a:r>
              <a:rPr lang="en-US" sz="600" b="1" dirty="0">
                <a:solidFill>
                  <a:srgbClr val="0070C0"/>
                </a:solidFill>
              </a:rPr>
              <a:t>-zoned</a:t>
            </a:r>
            <a:r>
              <a:rPr lang="en-US" sz="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22E523-8611-B14F-BABA-F0E6CEB07A31}"/>
              </a:ext>
            </a:extLst>
          </p:cNvPr>
          <p:cNvSpPr/>
          <p:nvPr/>
        </p:nvSpPr>
        <p:spPr>
          <a:xfrm>
            <a:off x="5874786" y="2573963"/>
            <a:ext cx="902450" cy="381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457066" fontAlgn="base">
              <a:buClr>
                <a:srgbClr val="A50021"/>
              </a:buClr>
              <a:buSzPct val="70000"/>
            </a:pPr>
            <a:r>
              <a:rPr lang="en-US" sz="900" b="1" kern="0" dirty="0">
                <a:solidFill>
                  <a:srgbClr val="3D3935"/>
                </a:solidFill>
                <a:latin typeface="Arial" charset="0"/>
                <a:ea typeface="ＭＳ Ｐゴシック" pitchFamily="34" charset="-128"/>
                <a:cs typeface="Arial" charset="0"/>
              </a:rPr>
              <a:t>XFS with</a:t>
            </a:r>
          </a:p>
          <a:p>
            <a:pPr algn="ctr" defTabSz="457066" fontAlgn="base">
              <a:buClr>
                <a:srgbClr val="A50021"/>
              </a:buClr>
              <a:buSzPct val="70000"/>
            </a:pPr>
            <a:r>
              <a:rPr lang="en-US" sz="900" b="1" kern="0" dirty="0">
                <a:solidFill>
                  <a:srgbClr val="3D3935"/>
                </a:solidFill>
                <a:latin typeface="Arial" charset="0"/>
                <a:ea typeface="ＭＳ Ｐゴシック" pitchFamily="34" charset="-128"/>
                <a:cs typeface="Arial" charset="0"/>
              </a:rPr>
              <a:t>ZBD support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920ED5-6704-7A46-8077-47B49699A649}"/>
              </a:ext>
            </a:extLst>
          </p:cNvPr>
          <p:cNvSpPr/>
          <p:nvPr/>
        </p:nvSpPr>
        <p:spPr>
          <a:xfrm>
            <a:off x="4933099" y="3593550"/>
            <a:ext cx="1861726" cy="213995"/>
          </a:xfrm>
          <a:prstGeom prst="rect">
            <a:avLst/>
          </a:prstGeom>
          <a:solidFill>
            <a:srgbClr val="D7E3BF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rgbClr val="0070C0"/>
                </a:solidFill>
              </a:rPr>
              <a:t>SCSI/ATA</a:t>
            </a:r>
          </a:p>
        </p:txBody>
      </p:sp>
      <p:sp>
        <p:nvSpPr>
          <p:cNvPr id="34" name="Up-Down Arrow 33">
            <a:extLst>
              <a:ext uri="{FF2B5EF4-FFF2-40B4-BE49-F238E27FC236}">
                <a16:creationId xmlns:a16="http://schemas.microsoft.com/office/drawing/2014/main" id="{23C615C0-DEC9-9841-AA00-CEC959F63690}"/>
              </a:ext>
            </a:extLst>
          </p:cNvPr>
          <p:cNvSpPr/>
          <p:nvPr/>
        </p:nvSpPr>
        <p:spPr>
          <a:xfrm>
            <a:off x="6226051" y="2314151"/>
            <a:ext cx="160199" cy="215802"/>
          </a:xfrm>
          <a:prstGeom prst="up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" name="Up-Down Arrow 36">
            <a:extLst>
              <a:ext uri="{FF2B5EF4-FFF2-40B4-BE49-F238E27FC236}">
                <a16:creationId xmlns:a16="http://schemas.microsoft.com/office/drawing/2014/main" id="{27E2FD22-37D9-4B4B-8B92-1FAD93164B28}"/>
              </a:ext>
            </a:extLst>
          </p:cNvPr>
          <p:cNvSpPr/>
          <p:nvPr/>
        </p:nvSpPr>
        <p:spPr>
          <a:xfrm>
            <a:off x="7763105" y="2322889"/>
            <a:ext cx="160199" cy="1020276"/>
          </a:xfrm>
          <a:prstGeom prst="up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37FC9E-172E-7F47-87CA-24EB667AD618}"/>
              </a:ext>
            </a:extLst>
          </p:cNvPr>
          <p:cNvSpPr/>
          <p:nvPr/>
        </p:nvSpPr>
        <p:spPr>
          <a:xfrm>
            <a:off x="4932843" y="2570611"/>
            <a:ext cx="853028" cy="374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457066" fontAlgn="base">
              <a:spcBef>
                <a:spcPct val="50000"/>
              </a:spcBef>
              <a:spcAft>
                <a:spcPct val="20000"/>
              </a:spcAft>
              <a:buClr>
                <a:srgbClr val="A50021"/>
              </a:buClr>
              <a:buSzPct val="70000"/>
            </a:pPr>
            <a:r>
              <a:rPr lang="en-US" sz="900" b="1" kern="0" dirty="0">
                <a:solidFill>
                  <a:srgbClr val="3D3935"/>
                </a:solidFill>
                <a:latin typeface="Arial" charset="0"/>
                <a:ea typeface="ＭＳ Ｐゴシック" pitchFamily="34" charset="-128"/>
                <a:cs typeface="Arial" charset="0"/>
              </a:rPr>
              <a:t>Legacy XFS</a:t>
            </a:r>
          </a:p>
        </p:txBody>
      </p:sp>
      <p:sp>
        <p:nvSpPr>
          <p:cNvPr id="40" name="Up-Down Arrow 39">
            <a:extLst>
              <a:ext uri="{FF2B5EF4-FFF2-40B4-BE49-F238E27FC236}">
                <a16:creationId xmlns:a16="http://schemas.microsoft.com/office/drawing/2014/main" id="{026FDB6B-DF90-694B-952F-14655CDC77B6}"/>
              </a:ext>
            </a:extLst>
          </p:cNvPr>
          <p:cNvSpPr/>
          <p:nvPr/>
        </p:nvSpPr>
        <p:spPr>
          <a:xfrm>
            <a:off x="5267760" y="2323067"/>
            <a:ext cx="160199" cy="215802"/>
          </a:xfrm>
          <a:prstGeom prst="upDownArrow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85603F-10F9-0E43-B12D-57C7E4D9223B}"/>
              </a:ext>
            </a:extLst>
          </p:cNvPr>
          <p:cNvSpPr txBox="1"/>
          <p:nvPr/>
        </p:nvSpPr>
        <p:spPr>
          <a:xfrm>
            <a:off x="8388860" y="2484058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Linux</a:t>
            </a:r>
          </a:p>
          <a:p>
            <a:r>
              <a:rPr lang="en-US" sz="600" b="1" dirty="0"/>
              <a:t>Kernel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FBA1D72-4BDE-1E41-ADC3-94AC7DB212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0323" y="2774301"/>
            <a:ext cx="407113" cy="477724"/>
          </a:xfrm>
          <a:prstGeom prst="rect">
            <a:avLst/>
          </a:prstGeom>
        </p:spPr>
      </p:pic>
      <p:sp>
        <p:nvSpPr>
          <p:cNvPr id="43" name="Up-Down Arrow 42">
            <a:extLst>
              <a:ext uri="{FF2B5EF4-FFF2-40B4-BE49-F238E27FC236}">
                <a16:creationId xmlns:a16="http://schemas.microsoft.com/office/drawing/2014/main" id="{FE265565-927C-4840-AAFB-916D4CACF936}"/>
              </a:ext>
            </a:extLst>
          </p:cNvPr>
          <p:cNvSpPr/>
          <p:nvPr/>
        </p:nvSpPr>
        <p:spPr>
          <a:xfrm>
            <a:off x="6228431" y="2969616"/>
            <a:ext cx="160199" cy="367604"/>
          </a:xfrm>
          <a:prstGeom prst="upDown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46CCF0-1FC2-5D44-9554-54E525BE2751}"/>
              </a:ext>
            </a:extLst>
          </p:cNvPr>
          <p:cNvSpPr/>
          <p:nvPr/>
        </p:nvSpPr>
        <p:spPr>
          <a:xfrm>
            <a:off x="4932843" y="3348850"/>
            <a:ext cx="3811107" cy="213995"/>
          </a:xfrm>
          <a:prstGeom prst="rect">
            <a:avLst/>
          </a:prstGeom>
          <a:solidFill>
            <a:srgbClr val="D7E3BF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rgbClr val="0070C0"/>
                </a:solidFill>
              </a:rPr>
              <a:t>Block Layer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1E44F4-9348-7649-93A7-B966568BB3B0}"/>
              </a:ext>
            </a:extLst>
          </p:cNvPr>
          <p:cNvSpPr/>
          <p:nvPr/>
        </p:nvSpPr>
        <p:spPr>
          <a:xfrm>
            <a:off x="6882225" y="3594586"/>
            <a:ext cx="1861725" cy="213995"/>
          </a:xfrm>
          <a:prstGeom prst="rect">
            <a:avLst/>
          </a:prstGeom>
          <a:solidFill>
            <a:srgbClr val="D7E3BF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err="1">
                <a:solidFill>
                  <a:srgbClr val="0070C0"/>
                </a:solidFill>
              </a:rPr>
              <a:t>NVMe</a:t>
            </a:r>
            <a:endParaRPr lang="en-US" sz="600" b="1" dirty="0">
              <a:solidFill>
                <a:srgbClr val="0070C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1EC0C5-64B4-A94C-A28B-9D0C364F5F86}"/>
              </a:ext>
            </a:extLst>
          </p:cNvPr>
          <p:cNvCxnSpPr/>
          <p:nvPr/>
        </p:nvCxnSpPr>
        <p:spPr>
          <a:xfrm>
            <a:off x="4927278" y="2991291"/>
            <a:ext cx="85859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906994-FB26-5A48-BF44-07F25489EEB2}"/>
              </a:ext>
            </a:extLst>
          </p:cNvPr>
          <p:cNvCxnSpPr>
            <a:cxnSpLocks/>
          </p:cNvCxnSpPr>
          <p:nvPr/>
        </p:nvCxnSpPr>
        <p:spPr>
          <a:xfrm>
            <a:off x="4920783" y="2561982"/>
            <a:ext cx="18564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469348-021A-9048-A53F-C5D0BA6C1283}"/>
              </a:ext>
            </a:extLst>
          </p:cNvPr>
          <p:cNvCxnSpPr>
            <a:cxnSpLocks/>
          </p:cNvCxnSpPr>
          <p:nvPr/>
        </p:nvCxnSpPr>
        <p:spPr>
          <a:xfrm flipV="1">
            <a:off x="4918109" y="3337220"/>
            <a:ext cx="3825841" cy="1330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9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1B65-04F2-B946-A2B0-B6DE2ADD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Zoned Namespaces 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0CB7C-A6C9-1141-A9CB-18FF8C59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52" y="1093412"/>
            <a:ext cx="5548417" cy="2515699"/>
          </a:xfrm>
        </p:spPr>
        <p:txBody>
          <a:bodyPr>
            <a:normAutofit fontScale="92500"/>
          </a:bodyPr>
          <a:lstStyle/>
          <a:p>
            <a:r>
              <a:rPr lang="en-US" dirty="0"/>
              <a:t>For </a:t>
            </a:r>
            <a:r>
              <a:rPr lang="en-US" dirty="0" err="1"/>
              <a:t>NVMe</a:t>
            </a:r>
            <a:r>
              <a:rPr lang="en-US" altLang="en-US" baseline="30000" dirty="0" err="1"/>
              <a:t>TM</a:t>
            </a:r>
            <a:r>
              <a:rPr lang="en-US" dirty="0"/>
              <a:t> devices that implement the Zoned Command Set, there is optional support for:</a:t>
            </a:r>
          </a:p>
          <a:p>
            <a:pPr lvl="1"/>
            <a:r>
              <a:rPr lang="en-US" dirty="0"/>
              <a:t>Variable Capacity</a:t>
            </a:r>
          </a:p>
          <a:p>
            <a:pPr lvl="2"/>
            <a:r>
              <a:rPr lang="en-US" dirty="0"/>
              <a:t>The completion of Reset Zone command may result in a notification that zone capacity has changed</a:t>
            </a:r>
          </a:p>
          <a:p>
            <a:pPr lvl="1"/>
            <a:r>
              <a:rPr lang="en-US" dirty="0"/>
              <a:t>Zone Excursions</a:t>
            </a:r>
          </a:p>
          <a:p>
            <a:pPr lvl="2"/>
            <a:r>
              <a:rPr lang="en-US" dirty="0"/>
              <a:t>The device can transition a zone to Full before writes reaches the Zone Capacity. Host will receive an AEN and write failure if writing after the transition</a:t>
            </a:r>
          </a:p>
          <a:p>
            <a:r>
              <a:rPr lang="en-US" dirty="0"/>
              <a:t>If device implements, the host shall implement as well</a:t>
            </a:r>
          </a:p>
          <a:p>
            <a:pPr lvl="1"/>
            <a:r>
              <a:rPr lang="en-US" dirty="0"/>
              <a:t>Incoherent state model if not – Software should be specifically be written to know that zone capacity can change, or writes may suddenly fail</a:t>
            </a: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7E4E2480-FFE4-4C0D-834C-1812F94ED7B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Attributes: Zone Excursions &amp; Variable Capacity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FAF8F-56BF-964E-A37F-78277F0C3280}"/>
              </a:ext>
            </a:extLst>
          </p:cNvPr>
          <p:cNvSpPr/>
          <p:nvPr/>
        </p:nvSpPr>
        <p:spPr>
          <a:xfrm>
            <a:off x="3326690" y="4108098"/>
            <a:ext cx="1282364" cy="132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76BC97-ABA2-074F-9C2F-EDCDFBA84728}"/>
              </a:ext>
            </a:extLst>
          </p:cNvPr>
          <p:cNvSpPr/>
          <p:nvPr/>
        </p:nvSpPr>
        <p:spPr>
          <a:xfrm>
            <a:off x="5176302" y="4108097"/>
            <a:ext cx="582889" cy="132062"/>
          </a:xfrm>
          <a:prstGeom prst="rect">
            <a:avLst/>
          </a:prstGeom>
          <a:ln w="95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50502A-7C61-E64E-94EC-CA89B99F282A}"/>
              </a:ext>
            </a:extLst>
          </p:cNvPr>
          <p:cNvCxnSpPr/>
          <p:nvPr/>
        </p:nvCxnSpPr>
        <p:spPr>
          <a:xfrm flipV="1">
            <a:off x="5176301" y="4240159"/>
            <a:ext cx="0" cy="225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040623-C61D-D844-B49A-14E3E054B2C5}"/>
              </a:ext>
            </a:extLst>
          </p:cNvPr>
          <p:cNvSpPr txBox="1"/>
          <p:nvPr/>
        </p:nvSpPr>
        <p:spPr>
          <a:xfrm>
            <a:off x="4667926" y="4496047"/>
            <a:ext cx="139012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Zone Capacity (E.g., 500MB)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D048B4-2D8B-2746-BD1F-36F1E7418C48}"/>
              </a:ext>
            </a:extLst>
          </p:cNvPr>
          <p:cNvCxnSpPr/>
          <p:nvPr/>
        </p:nvCxnSpPr>
        <p:spPr>
          <a:xfrm>
            <a:off x="3326690" y="4063224"/>
            <a:ext cx="243250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F16D9E-0C2D-6C44-AFCC-E06CAD341A9B}"/>
              </a:ext>
            </a:extLst>
          </p:cNvPr>
          <p:cNvSpPr txBox="1"/>
          <p:nvPr/>
        </p:nvSpPr>
        <p:spPr>
          <a:xfrm>
            <a:off x="3324791" y="3823424"/>
            <a:ext cx="1191352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Zone Size (e.g., 512MB)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9973AC-64D4-6148-8B2B-97A294BE7C34}"/>
              </a:ext>
            </a:extLst>
          </p:cNvPr>
          <p:cNvCxnSpPr/>
          <p:nvPr/>
        </p:nvCxnSpPr>
        <p:spPr>
          <a:xfrm flipV="1">
            <a:off x="3324791" y="4240159"/>
            <a:ext cx="0" cy="225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E30C23-C76C-1C4F-B6C5-2E7A690AAE38}"/>
              </a:ext>
            </a:extLst>
          </p:cNvPr>
          <p:cNvSpPr txBox="1"/>
          <p:nvPr/>
        </p:nvSpPr>
        <p:spPr>
          <a:xfrm>
            <a:off x="3044085" y="4496047"/>
            <a:ext cx="817853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/>
              <a:t>Zone Start LBA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CFC47E-4B9C-C143-A64D-E3EBF0D61325}"/>
              </a:ext>
            </a:extLst>
          </p:cNvPr>
          <p:cNvCxnSpPr/>
          <p:nvPr/>
        </p:nvCxnSpPr>
        <p:spPr>
          <a:xfrm>
            <a:off x="892291" y="4063224"/>
            <a:ext cx="2432501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F3DA71-3EB0-8C40-BE8C-0CBC0CE3A500}"/>
              </a:ext>
            </a:extLst>
          </p:cNvPr>
          <p:cNvCxnSpPr/>
          <p:nvPr/>
        </p:nvCxnSpPr>
        <p:spPr>
          <a:xfrm>
            <a:off x="5759190" y="4063224"/>
            <a:ext cx="2432501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D0D88-ABFC-F547-8D25-A782671B79C4}"/>
              </a:ext>
            </a:extLst>
          </p:cNvPr>
          <p:cNvSpPr/>
          <p:nvPr/>
        </p:nvSpPr>
        <p:spPr>
          <a:xfrm>
            <a:off x="888117" y="4108097"/>
            <a:ext cx="2430596" cy="1320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4BEC27-BE1E-FF42-A200-DD1122322EDB}"/>
              </a:ext>
            </a:extLst>
          </p:cNvPr>
          <p:cNvSpPr/>
          <p:nvPr/>
        </p:nvSpPr>
        <p:spPr>
          <a:xfrm>
            <a:off x="5759190" y="4108096"/>
            <a:ext cx="2369277" cy="1320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4584D-34FA-8A43-B829-D1B1FB922D8D}"/>
              </a:ext>
            </a:extLst>
          </p:cNvPr>
          <p:cNvSpPr txBox="1"/>
          <p:nvPr/>
        </p:nvSpPr>
        <p:spPr>
          <a:xfrm>
            <a:off x="4335297" y="4263698"/>
            <a:ext cx="47801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solidFill>
                  <a:sysClr val="windowText" lastClr="000000"/>
                </a:solidFill>
              </a:rPr>
              <a:t>Zone 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435D7-0B73-0D4C-BE3F-69B3864022EC}"/>
              </a:ext>
            </a:extLst>
          </p:cNvPr>
          <p:cNvSpPr txBox="1"/>
          <p:nvPr/>
        </p:nvSpPr>
        <p:spPr>
          <a:xfrm>
            <a:off x="1776946" y="4240159"/>
            <a:ext cx="61106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Zone X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8329D-21D2-974A-999E-4075BCFAA0AF}"/>
              </a:ext>
            </a:extLst>
          </p:cNvPr>
          <p:cNvSpPr txBox="1"/>
          <p:nvPr/>
        </p:nvSpPr>
        <p:spPr>
          <a:xfrm>
            <a:off x="6733043" y="4240159"/>
            <a:ext cx="63190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Zone X + 1</a:t>
            </a: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5C72EFF1-2988-9544-AC93-E98200C1A340}"/>
              </a:ext>
            </a:extLst>
          </p:cNvPr>
          <p:cNvSpPr/>
          <p:nvPr/>
        </p:nvSpPr>
        <p:spPr>
          <a:xfrm>
            <a:off x="4555973" y="3733718"/>
            <a:ext cx="155136" cy="395207"/>
          </a:xfrm>
          <a:prstGeom prst="bentArrow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1FCE5E-1675-664B-B26D-203AF3A5BD05}"/>
              </a:ext>
            </a:extLst>
          </p:cNvPr>
          <p:cNvSpPr/>
          <p:nvPr/>
        </p:nvSpPr>
        <p:spPr>
          <a:xfrm>
            <a:off x="4609054" y="4108774"/>
            <a:ext cx="567089" cy="1320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6B4CE-F5D1-D94D-BD91-5B81C496610D}"/>
              </a:ext>
            </a:extLst>
          </p:cNvPr>
          <p:cNvSpPr txBox="1"/>
          <p:nvPr/>
        </p:nvSpPr>
        <p:spPr>
          <a:xfrm>
            <a:off x="4711110" y="3571331"/>
            <a:ext cx="12413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Zone Excursion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EC809D4-ED45-E745-8DCF-D657958C19CC}"/>
              </a:ext>
            </a:extLst>
          </p:cNvPr>
          <p:cNvSpPr/>
          <p:nvPr/>
        </p:nvSpPr>
        <p:spPr>
          <a:xfrm>
            <a:off x="3383077" y="4118510"/>
            <a:ext cx="1169590" cy="116016"/>
          </a:xfrm>
          <a:prstGeom prst="rightArrow">
            <a:avLst/>
          </a:prstGeom>
          <a:ln w="9525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4730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66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</a:t>
            </a:r>
          </a:p>
        </p:txBody>
      </p:sp>
      <p:sp>
        <p:nvSpPr>
          <p:cNvPr id="16" name="AutoShape 2" descr="Image result for marvell logo"/>
          <p:cNvSpPr>
            <a:spLocks noChangeAspect="1" noChangeArrowheads="1"/>
          </p:cNvSpPr>
          <p:nvPr/>
        </p:nvSpPr>
        <p:spPr bwMode="auto">
          <a:xfrm>
            <a:off x="2428875" y="-290445"/>
            <a:ext cx="1254126" cy="72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9845" y="2330369"/>
            <a:ext cx="3355319" cy="600178"/>
          </a:xfrm>
          <a:prstGeom prst="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Dave Landsman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/>
              </a:rPr>
              <a:t>Director of Industry Standards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0E557-072D-48CC-A716-6A8213FAAE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180" y="3061157"/>
            <a:ext cx="1679292" cy="60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6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EF22D4-F597-4F22-9499-B51E6326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Random IO – New Use Cases for </a:t>
            </a:r>
            <a:r>
              <a:rPr lang="en-US" dirty="0" err="1"/>
              <a:t>NVMe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16B5ED-3E39-4FB0-87F7-01870A62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" y="731722"/>
            <a:ext cx="6775361" cy="51451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Over past couple years, industry debate on Open Channel vs. “Traditional” SSDs</a:t>
            </a:r>
          </a:p>
          <a:p>
            <a:pPr>
              <a:spcBef>
                <a:spcPts val="0"/>
              </a:spcBef>
            </a:pPr>
            <a:r>
              <a:rPr lang="en-US" dirty="0"/>
              <a:t>Debate is really about the emergence of two new SSD use case categories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FBB84-4479-4820-8A3E-35A6C8D16D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6AE2729-8BBD-4983-BA37-D1D275C32DDE}" type="datetime1">
              <a:rPr lang="en-US" smtClean="0"/>
              <a:pPr/>
              <a:t>8/5/2019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336EAD-6193-4E49-94E4-B41AEFD25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17D082C-22F7-460A-B107-A5704CF548D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F6965D-69F0-484E-BBB7-3526AE6739C4}"/>
              </a:ext>
            </a:extLst>
          </p:cNvPr>
          <p:cNvSpPr/>
          <p:nvPr/>
        </p:nvSpPr>
        <p:spPr>
          <a:xfrm>
            <a:off x="4915835" y="1393358"/>
            <a:ext cx="3940298" cy="669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85000"/>
              </a:lnSpc>
            </a:pPr>
            <a:r>
              <a:rPr lang="en-US" sz="1600" b="1" u="sng" dirty="0"/>
              <a:t>Write Amp Reduction</a:t>
            </a:r>
          </a:p>
          <a:p>
            <a:pPr marL="171450" lvl="1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Focus on Capacity/Cost</a:t>
            </a:r>
          </a:p>
          <a:p>
            <a:pPr marL="171450" lvl="1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Host/SSD collaboration on GC and Wear Leveling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8D019-12D2-4BD4-BD3D-F105C1EFDDF5}"/>
              </a:ext>
            </a:extLst>
          </p:cNvPr>
          <p:cNvSpPr/>
          <p:nvPr/>
        </p:nvSpPr>
        <p:spPr>
          <a:xfrm>
            <a:off x="514838" y="1376807"/>
            <a:ext cx="3434753" cy="669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85000"/>
              </a:lnSpc>
            </a:pPr>
            <a:r>
              <a:rPr lang="en-US" sz="1600" b="1" u="sng" dirty="0"/>
              <a:t>IO Isolation</a:t>
            </a:r>
            <a:r>
              <a:rPr lang="en-US" sz="1600" dirty="0"/>
              <a:t> </a:t>
            </a:r>
          </a:p>
          <a:p>
            <a:pPr marL="171450" lvl="1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Focus on Latency/QoS</a:t>
            </a:r>
          </a:p>
          <a:p>
            <a:pPr marL="171450" lvl="1" indent="-1714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Host control over SSD physical topology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3A9FDC-3197-4E14-A6F4-4B131280A8FD}"/>
              </a:ext>
            </a:extLst>
          </p:cNvPr>
          <p:cNvSpPr/>
          <p:nvPr/>
        </p:nvSpPr>
        <p:spPr>
          <a:xfrm>
            <a:off x="5393802" y="2190691"/>
            <a:ext cx="2730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/>
            <a:r>
              <a:rPr lang="en-US" b="1" dirty="0"/>
              <a:t>New:</a:t>
            </a:r>
            <a:r>
              <a:rPr lang="en-US" dirty="0"/>
              <a:t> Zoned Namespaces</a:t>
            </a: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24596328-3670-45C4-976B-C9DCC57E5140}"/>
              </a:ext>
            </a:extLst>
          </p:cNvPr>
          <p:cNvGrpSpPr/>
          <p:nvPr/>
        </p:nvGrpSpPr>
        <p:grpSpPr>
          <a:xfrm>
            <a:off x="180226" y="2370630"/>
            <a:ext cx="2123533" cy="1808676"/>
            <a:chOff x="3844813" y="2969081"/>
            <a:chExt cx="2123533" cy="180867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79B8B8-37E8-42CA-B99F-10AD19AC7DCD}"/>
                </a:ext>
              </a:extLst>
            </p:cNvPr>
            <p:cNvCxnSpPr>
              <a:cxnSpLocks/>
            </p:cNvCxnSpPr>
            <p:nvPr/>
          </p:nvCxnSpPr>
          <p:spPr>
            <a:xfrm>
              <a:off x="5642349" y="3114386"/>
              <a:ext cx="0" cy="201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1E105B-9B88-4D92-8A28-36341D5EFA4D}"/>
                </a:ext>
              </a:extLst>
            </p:cNvPr>
            <p:cNvCxnSpPr>
              <a:cxnSpLocks/>
            </p:cNvCxnSpPr>
            <p:nvPr/>
          </p:nvCxnSpPr>
          <p:spPr>
            <a:xfrm>
              <a:off x="4939592" y="3114386"/>
              <a:ext cx="0" cy="201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F342BF3-8011-45FB-9A65-77C5D4A6320D}"/>
                </a:ext>
              </a:extLst>
            </p:cNvPr>
            <p:cNvCxnSpPr>
              <a:cxnSpLocks/>
            </p:cNvCxnSpPr>
            <p:nvPr/>
          </p:nvCxnSpPr>
          <p:spPr>
            <a:xfrm>
              <a:off x="4201511" y="3114386"/>
              <a:ext cx="0" cy="201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D831FD5-39A9-41DA-A4F9-302926485238}"/>
                </a:ext>
              </a:extLst>
            </p:cNvPr>
            <p:cNvSpPr/>
            <p:nvPr/>
          </p:nvSpPr>
          <p:spPr>
            <a:xfrm>
              <a:off x="3846757" y="3590710"/>
              <a:ext cx="2120298" cy="1187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20AC7D05-99E1-4A0D-896F-E9ABE2055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813" y="2969081"/>
              <a:ext cx="714786" cy="2224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/>
                <a:t>Application 1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7E1A2899-1D52-44C4-9298-72DF3DDB9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5530" y="2969081"/>
              <a:ext cx="668124" cy="2224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/>
                <a:t>Application 2</a:t>
              </a:r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FACEC3A3-7325-43FC-BE24-389CE97EE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9586" y="2969081"/>
              <a:ext cx="645525" cy="2224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/>
                <a:t>Application 3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7FF46AEC-BC38-4795-BEA9-09EB9F862EC8}"/>
                </a:ext>
              </a:extLst>
            </p:cNvPr>
            <p:cNvSpPr/>
            <p:nvPr/>
          </p:nvSpPr>
          <p:spPr>
            <a:xfrm>
              <a:off x="3924758" y="3730480"/>
              <a:ext cx="680766" cy="1002691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79094E98-EDFA-4B4C-9A2B-F9BC453784BC}"/>
                </a:ext>
              </a:extLst>
            </p:cNvPr>
            <p:cNvSpPr/>
            <p:nvPr/>
          </p:nvSpPr>
          <p:spPr>
            <a:xfrm>
              <a:off x="5428317" y="4058576"/>
              <a:ext cx="436341" cy="671883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B7CFF06-6DB6-41E6-A820-E1362EF686A6}"/>
                </a:ext>
              </a:extLst>
            </p:cNvPr>
            <p:cNvGrpSpPr/>
            <p:nvPr/>
          </p:nvGrpSpPr>
          <p:grpSpPr>
            <a:xfrm>
              <a:off x="3957858" y="3752988"/>
              <a:ext cx="114015" cy="936138"/>
              <a:chOff x="3957858" y="3871632"/>
              <a:chExt cx="86417" cy="817493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468E98F-5539-48C1-B081-7D882F42E51D}"/>
                  </a:ext>
                </a:extLst>
              </p:cNvPr>
              <p:cNvSpPr/>
              <p:nvPr/>
            </p:nvSpPr>
            <p:spPr>
              <a:xfrm>
                <a:off x="3957858" y="3871632"/>
                <a:ext cx="86417" cy="859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9696422-CE94-4FA5-8334-A82BEFAE6320}"/>
                  </a:ext>
                </a:extLst>
              </p:cNvPr>
              <p:cNvSpPr/>
              <p:nvPr/>
            </p:nvSpPr>
            <p:spPr>
              <a:xfrm>
                <a:off x="3957858" y="4019678"/>
                <a:ext cx="86417" cy="859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F53C46E-83FD-498D-BAF2-55523B74172A}"/>
                  </a:ext>
                </a:extLst>
              </p:cNvPr>
              <p:cNvSpPr/>
              <p:nvPr/>
            </p:nvSpPr>
            <p:spPr>
              <a:xfrm>
                <a:off x="3957858" y="4162858"/>
                <a:ext cx="86417" cy="85992"/>
              </a:xfrm>
              <a:prstGeom prst="rect">
                <a:avLst/>
              </a:prstGeom>
              <a:solidFill>
                <a:srgbClr val="92CDD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DDD923BC-02E3-47F5-AC26-9F96AE42FD79}"/>
                  </a:ext>
                </a:extLst>
              </p:cNvPr>
              <p:cNvSpPr/>
              <p:nvPr/>
            </p:nvSpPr>
            <p:spPr>
              <a:xfrm>
                <a:off x="3957858" y="4306802"/>
                <a:ext cx="86417" cy="859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5E065357-7E1A-4A9B-A587-E16C411C4B90}"/>
                  </a:ext>
                </a:extLst>
              </p:cNvPr>
              <p:cNvSpPr/>
              <p:nvPr/>
            </p:nvSpPr>
            <p:spPr>
              <a:xfrm>
                <a:off x="3957858" y="4450046"/>
                <a:ext cx="86417" cy="859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4935A9BD-3863-4ACC-8950-5979D568C8B6}"/>
                  </a:ext>
                </a:extLst>
              </p:cNvPr>
              <p:cNvSpPr/>
              <p:nvPr/>
            </p:nvSpPr>
            <p:spPr>
              <a:xfrm>
                <a:off x="3957858" y="4603133"/>
                <a:ext cx="86417" cy="85992"/>
              </a:xfrm>
              <a:prstGeom prst="rect">
                <a:avLst/>
              </a:prstGeom>
              <a:solidFill>
                <a:srgbClr val="92CDD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29DC6C2-371F-41E5-B7FA-7E27F70E01C4}"/>
                </a:ext>
              </a:extLst>
            </p:cNvPr>
            <p:cNvGrpSpPr/>
            <p:nvPr/>
          </p:nvGrpSpPr>
          <p:grpSpPr>
            <a:xfrm>
              <a:off x="4208332" y="3752988"/>
              <a:ext cx="114015" cy="936138"/>
              <a:chOff x="4110258" y="4024032"/>
              <a:chExt cx="86417" cy="817493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7CBCE2BC-AA17-4641-AC87-8CF4CD852A8D}"/>
                  </a:ext>
                </a:extLst>
              </p:cNvPr>
              <p:cNvSpPr/>
              <p:nvPr/>
            </p:nvSpPr>
            <p:spPr>
              <a:xfrm>
                <a:off x="4110258" y="4024032"/>
                <a:ext cx="86417" cy="859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B8146C6-8AEB-476F-BA6F-21C0BA551E61}"/>
                  </a:ext>
                </a:extLst>
              </p:cNvPr>
              <p:cNvSpPr/>
              <p:nvPr/>
            </p:nvSpPr>
            <p:spPr>
              <a:xfrm>
                <a:off x="4110258" y="4172078"/>
                <a:ext cx="86417" cy="859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A1B8DCCF-E8B6-4421-8E24-07E69D0D4CF4}"/>
                  </a:ext>
                </a:extLst>
              </p:cNvPr>
              <p:cNvSpPr/>
              <p:nvPr/>
            </p:nvSpPr>
            <p:spPr>
              <a:xfrm>
                <a:off x="4110258" y="4315258"/>
                <a:ext cx="86417" cy="85992"/>
              </a:xfrm>
              <a:prstGeom prst="rect">
                <a:avLst/>
              </a:prstGeom>
              <a:solidFill>
                <a:srgbClr val="92CDD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BF0C3198-6FE0-402E-8C64-3CCD136B64EE}"/>
                  </a:ext>
                </a:extLst>
              </p:cNvPr>
              <p:cNvSpPr/>
              <p:nvPr/>
            </p:nvSpPr>
            <p:spPr>
              <a:xfrm>
                <a:off x="4110258" y="4459202"/>
                <a:ext cx="86417" cy="859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1734D88-1D47-4C48-8617-BCBFC4F424F2}"/>
                  </a:ext>
                </a:extLst>
              </p:cNvPr>
              <p:cNvSpPr/>
              <p:nvPr/>
            </p:nvSpPr>
            <p:spPr>
              <a:xfrm>
                <a:off x="4110258" y="4602446"/>
                <a:ext cx="86417" cy="8599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F43AE5FF-4BC0-4B68-80BE-078972FFAF38}"/>
                  </a:ext>
                </a:extLst>
              </p:cNvPr>
              <p:cNvSpPr/>
              <p:nvPr/>
            </p:nvSpPr>
            <p:spPr>
              <a:xfrm>
                <a:off x="4110258" y="4755533"/>
                <a:ext cx="86417" cy="85992"/>
              </a:xfrm>
              <a:prstGeom prst="rect">
                <a:avLst/>
              </a:prstGeom>
              <a:solidFill>
                <a:srgbClr val="92CDD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84EFB6AF-4F90-4351-AE2F-5854E40742D7}"/>
                </a:ext>
              </a:extLst>
            </p:cNvPr>
            <p:cNvGrpSpPr/>
            <p:nvPr/>
          </p:nvGrpSpPr>
          <p:grpSpPr>
            <a:xfrm>
              <a:off x="4959754" y="3752988"/>
              <a:ext cx="114015" cy="936138"/>
              <a:chOff x="4709808" y="3871632"/>
              <a:chExt cx="86417" cy="81749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D3D2381-4514-4AC7-B0EA-27EF573F2E97}"/>
                  </a:ext>
                </a:extLst>
              </p:cNvPr>
              <p:cNvSpPr/>
              <p:nvPr/>
            </p:nvSpPr>
            <p:spPr>
              <a:xfrm>
                <a:off x="4709808" y="3871632"/>
                <a:ext cx="86417" cy="859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3D8DEC3-0583-4302-B21B-C3379D9C3805}"/>
                  </a:ext>
                </a:extLst>
              </p:cNvPr>
              <p:cNvSpPr/>
              <p:nvPr/>
            </p:nvSpPr>
            <p:spPr>
              <a:xfrm>
                <a:off x="4709808" y="4019678"/>
                <a:ext cx="86417" cy="859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A6A0D80B-ED48-420B-91E8-FBBC7ECF2559}"/>
                  </a:ext>
                </a:extLst>
              </p:cNvPr>
              <p:cNvSpPr/>
              <p:nvPr/>
            </p:nvSpPr>
            <p:spPr>
              <a:xfrm>
                <a:off x="4709808" y="4162858"/>
                <a:ext cx="86417" cy="859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8EC17715-384A-41BA-86D5-45672F24CBF1}"/>
                  </a:ext>
                </a:extLst>
              </p:cNvPr>
              <p:cNvSpPr/>
              <p:nvPr/>
            </p:nvSpPr>
            <p:spPr>
              <a:xfrm>
                <a:off x="4709808" y="4306802"/>
                <a:ext cx="86417" cy="85992"/>
              </a:xfrm>
              <a:prstGeom prst="rect">
                <a:avLst/>
              </a:prstGeom>
              <a:solidFill>
                <a:srgbClr val="D9969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D208E211-43A8-488D-B855-6A7018F81096}"/>
                  </a:ext>
                </a:extLst>
              </p:cNvPr>
              <p:cNvSpPr/>
              <p:nvPr/>
            </p:nvSpPr>
            <p:spPr>
              <a:xfrm>
                <a:off x="4709808" y="4450046"/>
                <a:ext cx="86417" cy="85992"/>
              </a:xfrm>
              <a:prstGeom prst="rect">
                <a:avLst/>
              </a:prstGeom>
              <a:solidFill>
                <a:srgbClr val="D9969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49C28AB-4E8F-497F-B5F3-44D61714FC83}"/>
                  </a:ext>
                </a:extLst>
              </p:cNvPr>
              <p:cNvSpPr/>
              <p:nvPr/>
            </p:nvSpPr>
            <p:spPr>
              <a:xfrm>
                <a:off x="4709808" y="4603133"/>
                <a:ext cx="86417" cy="85992"/>
              </a:xfrm>
              <a:prstGeom prst="rect">
                <a:avLst/>
              </a:prstGeom>
              <a:solidFill>
                <a:srgbClr val="D9969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C8AC374-A846-4325-BBA4-B30D6AB3A7D9}"/>
                </a:ext>
              </a:extLst>
            </p:cNvPr>
            <p:cNvGrpSpPr/>
            <p:nvPr/>
          </p:nvGrpSpPr>
          <p:grpSpPr>
            <a:xfrm>
              <a:off x="5210228" y="3752988"/>
              <a:ext cx="114015" cy="936138"/>
              <a:chOff x="4709808" y="3871632"/>
              <a:chExt cx="86417" cy="817493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A86F0508-6C4A-4AFC-9DC8-42C2B1497B2F}"/>
                  </a:ext>
                </a:extLst>
              </p:cNvPr>
              <p:cNvSpPr/>
              <p:nvPr/>
            </p:nvSpPr>
            <p:spPr>
              <a:xfrm>
                <a:off x="4709808" y="3871632"/>
                <a:ext cx="86417" cy="859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6F5DD913-109F-47D2-99C5-A5331F51FDD0}"/>
                  </a:ext>
                </a:extLst>
              </p:cNvPr>
              <p:cNvSpPr/>
              <p:nvPr/>
            </p:nvSpPr>
            <p:spPr>
              <a:xfrm>
                <a:off x="4709808" y="4019678"/>
                <a:ext cx="86417" cy="859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43FD522D-D639-44B4-99E2-2A98CD65805A}"/>
                  </a:ext>
                </a:extLst>
              </p:cNvPr>
              <p:cNvSpPr/>
              <p:nvPr/>
            </p:nvSpPr>
            <p:spPr>
              <a:xfrm>
                <a:off x="4709808" y="4162858"/>
                <a:ext cx="86417" cy="859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92553E2A-9EBD-4244-9F10-E8845D645BF6}"/>
                  </a:ext>
                </a:extLst>
              </p:cNvPr>
              <p:cNvSpPr/>
              <p:nvPr/>
            </p:nvSpPr>
            <p:spPr>
              <a:xfrm>
                <a:off x="4709808" y="4306802"/>
                <a:ext cx="86417" cy="85992"/>
              </a:xfrm>
              <a:prstGeom prst="rect">
                <a:avLst/>
              </a:prstGeom>
              <a:solidFill>
                <a:srgbClr val="D9969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469342D4-DE23-4098-A763-020F4329B53E}"/>
                  </a:ext>
                </a:extLst>
              </p:cNvPr>
              <p:cNvSpPr/>
              <p:nvPr/>
            </p:nvSpPr>
            <p:spPr>
              <a:xfrm>
                <a:off x="4709808" y="4450046"/>
                <a:ext cx="86417" cy="85992"/>
              </a:xfrm>
              <a:prstGeom prst="rect">
                <a:avLst/>
              </a:prstGeom>
              <a:solidFill>
                <a:srgbClr val="D9969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1C876415-D1E4-448D-8E58-C624A2491EA3}"/>
                  </a:ext>
                </a:extLst>
              </p:cNvPr>
              <p:cNvSpPr/>
              <p:nvPr/>
            </p:nvSpPr>
            <p:spPr>
              <a:xfrm>
                <a:off x="4709808" y="4603133"/>
                <a:ext cx="86417" cy="85992"/>
              </a:xfrm>
              <a:prstGeom prst="rect">
                <a:avLst/>
              </a:prstGeom>
              <a:solidFill>
                <a:srgbClr val="D9969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29F13E5D-E424-46C0-9688-41BB84F8421F}"/>
                </a:ext>
              </a:extLst>
            </p:cNvPr>
            <p:cNvGrpSpPr/>
            <p:nvPr/>
          </p:nvGrpSpPr>
          <p:grpSpPr>
            <a:xfrm>
              <a:off x="5460702" y="3752988"/>
              <a:ext cx="114015" cy="936138"/>
              <a:chOff x="5217872" y="3871632"/>
              <a:chExt cx="86417" cy="817493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3952F19-EB0C-4136-827C-B5FBD5FDAB03}"/>
                  </a:ext>
                </a:extLst>
              </p:cNvPr>
              <p:cNvSpPr/>
              <p:nvPr/>
            </p:nvSpPr>
            <p:spPr>
              <a:xfrm>
                <a:off x="5217872" y="4019678"/>
                <a:ext cx="86417" cy="85992"/>
              </a:xfrm>
              <a:prstGeom prst="rect">
                <a:avLst/>
              </a:prstGeom>
              <a:solidFill>
                <a:srgbClr val="D9969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04692BF-2893-47D0-8761-FED1C45980AD}"/>
                  </a:ext>
                </a:extLst>
              </p:cNvPr>
              <p:cNvSpPr/>
              <p:nvPr/>
            </p:nvSpPr>
            <p:spPr>
              <a:xfrm>
                <a:off x="5217872" y="3871632"/>
                <a:ext cx="86417" cy="85992"/>
              </a:xfrm>
              <a:prstGeom prst="rect">
                <a:avLst/>
              </a:prstGeom>
              <a:solidFill>
                <a:srgbClr val="D9969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510A071-1A8E-4864-8D7A-8F4FC99A6624}"/>
                  </a:ext>
                </a:extLst>
              </p:cNvPr>
              <p:cNvSpPr/>
              <p:nvPr/>
            </p:nvSpPr>
            <p:spPr>
              <a:xfrm>
                <a:off x="5217872" y="4162858"/>
                <a:ext cx="86417" cy="85992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C74B8EE8-CFBC-43C6-9953-564FDFEEB570}"/>
                  </a:ext>
                </a:extLst>
              </p:cNvPr>
              <p:cNvSpPr/>
              <p:nvPr/>
            </p:nvSpPr>
            <p:spPr>
              <a:xfrm>
                <a:off x="5217872" y="4306802"/>
                <a:ext cx="86417" cy="859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ECA9A0F-87ED-4759-AD27-2EF4611CF529}"/>
                  </a:ext>
                </a:extLst>
              </p:cNvPr>
              <p:cNvSpPr/>
              <p:nvPr/>
            </p:nvSpPr>
            <p:spPr>
              <a:xfrm>
                <a:off x="5217872" y="4450046"/>
                <a:ext cx="86417" cy="859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BDA0AB7B-534F-40C7-B0C6-37E427DAEBA3}"/>
                  </a:ext>
                </a:extLst>
              </p:cNvPr>
              <p:cNvSpPr/>
              <p:nvPr/>
            </p:nvSpPr>
            <p:spPr>
              <a:xfrm>
                <a:off x="5217872" y="4603133"/>
                <a:ext cx="86417" cy="859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ECF1D12E-DCF0-42C9-A0A6-DD092480EAFE}"/>
                </a:ext>
              </a:extLst>
            </p:cNvPr>
            <p:cNvGrpSpPr/>
            <p:nvPr/>
          </p:nvGrpSpPr>
          <p:grpSpPr>
            <a:xfrm>
              <a:off x="5711173" y="3752988"/>
              <a:ext cx="114015" cy="936138"/>
              <a:chOff x="5217872" y="3871632"/>
              <a:chExt cx="86417" cy="817493"/>
            </a:xfrm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8962BEC7-9D4E-4CD3-AA89-E3E894909C44}"/>
                  </a:ext>
                </a:extLst>
              </p:cNvPr>
              <p:cNvSpPr/>
              <p:nvPr/>
            </p:nvSpPr>
            <p:spPr>
              <a:xfrm>
                <a:off x="5217872" y="4019678"/>
                <a:ext cx="86417" cy="85992"/>
              </a:xfrm>
              <a:prstGeom prst="rect">
                <a:avLst/>
              </a:prstGeom>
              <a:solidFill>
                <a:srgbClr val="D9969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E12865C9-82C9-4920-9E7E-D99DD8BC9C4F}"/>
                  </a:ext>
                </a:extLst>
              </p:cNvPr>
              <p:cNvSpPr/>
              <p:nvPr/>
            </p:nvSpPr>
            <p:spPr>
              <a:xfrm>
                <a:off x="5217872" y="3871632"/>
                <a:ext cx="86417" cy="85992"/>
              </a:xfrm>
              <a:prstGeom prst="rect">
                <a:avLst/>
              </a:prstGeom>
              <a:solidFill>
                <a:srgbClr val="D9969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E4055638-C173-4EA7-8359-F7D138B4BA52}"/>
                  </a:ext>
                </a:extLst>
              </p:cNvPr>
              <p:cNvSpPr/>
              <p:nvPr/>
            </p:nvSpPr>
            <p:spPr>
              <a:xfrm>
                <a:off x="5217872" y="4162858"/>
                <a:ext cx="86417" cy="85992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0CA76AF8-BB66-4A8A-90F5-8C15EBF5E11D}"/>
                  </a:ext>
                </a:extLst>
              </p:cNvPr>
              <p:cNvSpPr/>
              <p:nvPr/>
            </p:nvSpPr>
            <p:spPr>
              <a:xfrm>
                <a:off x="5217872" y="4306802"/>
                <a:ext cx="86417" cy="859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A5BE734A-2780-4BBE-9C34-C0CAD36B5450}"/>
                  </a:ext>
                </a:extLst>
              </p:cNvPr>
              <p:cNvSpPr/>
              <p:nvPr/>
            </p:nvSpPr>
            <p:spPr>
              <a:xfrm>
                <a:off x="5217872" y="4450046"/>
                <a:ext cx="86417" cy="859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67BA6194-E592-45F6-8C8F-4A278F4E01F3}"/>
                  </a:ext>
                </a:extLst>
              </p:cNvPr>
              <p:cNvSpPr/>
              <p:nvPr/>
            </p:nvSpPr>
            <p:spPr>
              <a:xfrm>
                <a:off x="5217872" y="4603133"/>
                <a:ext cx="86417" cy="859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AD635936-41F0-4651-AE63-7942F2AFEE57}"/>
                </a:ext>
              </a:extLst>
            </p:cNvPr>
            <p:cNvGrpSpPr/>
            <p:nvPr/>
          </p:nvGrpSpPr>
          <p:grpSpPr>
            <a:xfrm>
              <a:off x="4458806" y="3754581"/>
              <a:ext cx="114015" cy="936138"/>
              <a:chOff x="4709808" y="3871632"/>
              <a:chExt cx="86417" cy="817493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A691647F-827C-4648-AC7C-49F3BF77DFFC}"/>
                  </a:ext>
                </a:extLst>
              </p:cNvPr>
              <p:cNvSpPr/>
              <p:nvPr/>
            </p:nvSpPr>
            <p:spPr>
              <a:xfrm>
                <a:off x="4709808" y="3871632"/>
                <a:ext cx="86417" cy="85992"/>
              </a:xfrm>
              <a:prstGeom prst="rect">
                <a:avLst/>
              </a:prstGeom>
              <a:solidFill>
                <a:srgbClr val="92CDD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57129E7E-C813-4A26-B7C8-275FC97CA79B}"/>
                  </a:ext>
                </a:extLst>
              </p:cNvPr>
              <p:cNvSpPr/>
              <p:nvPr/>
            </p:nvSpPr>
            <p:spPr>
              <a:xfrm>
                <a:off x="4709808" y="4019678"/>
                <a:ext cx="86417" cy="85992"/>
              </a:xfrm>
              <a:prstGeom prst="rect">
                <a:avLst/>
              </a:prstGeom>
              <a:solidFill>
                <a:srgbClr val="92CDD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2621C7F3-5D4F-4882-B8A7-414FCEFA815F}"/>
                  </a:ext>
                </a:extLst>
              </p:cNvPr>
              <p:cNvSpPr/>
              <p:nvPr/>
            </p:nvSpPr>
            <p:spPr>
              <a:xfrm>
                <a:off x="4709808" y="4162858"/>
                <a:ext cx="86417" cy="85992"/>
              </a:xfrm>
              <a:prstGeom prst="rect">
                <a:avLst/>
              </a:prstGeom>
              <a:solidFill>
                <a:srgbClr val="92CDD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14D9B5F-8B95-4AB4-92F2-1ADA3F559BD6}"/>
                  </a:ext>
                </a:extLst>
              </p:cNvPr>
              <p:cNvSpPr/>
              <p:nvPr/>
            </p:nvSpPr>
            <p:spPr>
              <a:xfrm>
                <a:off x="4709808" y="4306802"/>
                <a:ext cx="86417" cy="85992"/>
              </a:xfrm>
              <a:prstGeom prst="rect">
                <a:avLst/>
              </a:prstGeom>
              <a:solidFill>
                <a:srgbClr val="92CDD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7F9BD7FD-E5A6-4CA9-BE15-77148C0C5852}"/>
                  </a:ext>
                </a:extLst>
              </p:cNvPr>
              <p:cNvSpPr/>
              <p:nvPr/>
            </p:nvSpPr>
            <p:spPr>
              <a:xfrm>
                <a:off x="4709808" y="4450046"/>
                <a:ext cx="86417" cy="85992"/>
              </a:xfrm>
              <a:prstGeom prst="rect">
                <a:avLst/>
              </a:prstGeom>
              <a:solidFill>
                <a:srgbClr val="92CDD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C4D996F5-774D-4F3C-A05E-6AE5517E4B54}"/>
                  </a:ext>
                </a:extLst>
              </p:cNvPr>
              <p:cNvSpPr/>
              <p:nvPr/>
            </p:nvSpPr>
            <p:spPr>
              <a:xfrm>
                <a:off x="4709808" y="4603133"/>
                <a:ext cx="86417" cy="85992"/>
              </a:xfrm>
              <a:prstGeom prst="rect">
                <a:avLst/>
              </a:prstGeom>
              <a:solidFill>
                <a:srgbClr val="92CDDC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898B26F-53A3-47EC-9E1B-1F389B80113D}"/>
                </a:ext>
              </a:extLst>
            </p:cNvPr>
            <p:cNvGrpSpPr/>
            <p:nvPr/>
          </p:nvGrpSpPr>
          <p:grpSpPr>
            <a:xfrm>
              <a:off x="4709280" y="3754581"/>
              <a:ext cx="114015" cy="936138"/>
              <a:chOff x="4709808" y="3871632"/>
              <a:chExt cx="86417" cy="817493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6D2BE5F0-E476-43E0-9FDC-4A13F0DCAFB8}"/>
                  </a:ext>
                </a:extLst>
              </p:cNvPr>
              <p:cNvSpPr/>
              <p:nvPr/>
            </p:nvSpPr>
            <p:spPr>
              <a:xfrm>
                <a:off x="4709808" y="3871632"/>
                <a:ext cx="86417" cy="859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023A6B1-7EE7-47BA-AB34-75B93CB5018D}"/>
                  </a:ext>
                </a:extLst>
              </p:cNvPr>
              <p:cNvSpPr/>
              <p:nvPr/>
            </p:nvSpPr>
            <p:spPr>
              <a:xfrm>
                <a:off x="4709808" y="4019678"/>
                <a:ext cx="86417" cy="859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A6DC406C-71CA-476C-8259-122C7C1FEBAC}"/>
                  </a:ext>
                </a:extLst>
              </p:cNvPr>
              <p:cNvSpPr/>
              <p:nvPr/>
            </p:nvSpPr>
            <p:spPr>
              <a:xfrm>
                <a:off x="4709808" y="4162858"/>
                <a:ext cx="86417" cy="859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175E34CF-0625-4732-9E83-0F54FFC6751A}"/>
                  </a:ext>
                </a:extLst>
              </p:cNvPr>
              <p:cNvSpPr/>
              <p:nvPr/>
            </p:nvSpPr>
            <p:spPr>
              <a:xfrm>
                <a:off x="4709808" y="4306802"/>
                <a:ext cx="86417" cy="85992"/>
              </a:xfrm>
              <a:prstGeom prst="rect">
                <a:avLst/>
              </a:prstGeom>
              <a:solidFill>
                <a:srgbClr val="D9969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8D7226D9-5A60-4EF6-BEDC-D4FE196FAE9E}"/>
                  </a:ext>
                </a:extLst>
              </p:cNvPr>
              <p:cNvSpPr/>
              <p:nvPr/>
            </p:nvSpPr>
            <p:spPr>
              <a:xfrm>
                <a:off x="4709808" y="4450046"/>
                <a:ext cx="86417" cy="85992"/>
              </a:xfrm>
              <a:prstGeom prst="rect">
                <a:avLst/>
              </a:prstGeom>
              <a:solidFill>
                <a:srgbClr val="D9969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D2308BEF-A678-4074-A292-6E1E3FC9E3A9}"/>
                  </a:ext>
                </a:extLst>
              </p:cNvPr>
              <p:cNvSpPr/>
              <p:nvPr/>
            </p:nvSpPr>
            <p:spPr>
              <a:xfrm>
                <a:off x="4709808" y="4603133"/>
                <a:ext cx="86417" cy="85992"/>
              </a:xfrm>
              <a:prstGeom prst="rect">
                <a:avLst/>
              </a:prstGeom>
              <a:solidFill>
                <a:srgbClr val="D9969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5009988B-DB06-4084-9E53-602BFA88A690}"/>
                </a:ext>
              </a:extLst>
            </p:cNvPr>
            <p:cNvGrpSpPr/>
            <p:nvPr/>
          </p:nvGrpSpPr>
          <p:grpSpPr>
            <a:xfrm>
              <a:off x="4069716" y="3586351"/>
              <a:ext cx="139177" cy="1064137"/>
              <a:chOff x="4069716" y="3586351"/>
              <a:chExt cx="139177" cy="1064137"/>
            </a:xfrm>
          </p:grpSpPr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6E48464C-E420-4A0B-893F-3F84E8349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1113" y="3586351"/>
                <a:ext cx="0" cy="10597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145F3D35-B58C-4058-BC4F-E11C2808F24B}"/>
                  </a:ext>
                </a:extLst>
              </p:cNvPr>
              <p:cNvCxnSpPr>
                <a:stCxn id="76" idx="3"/>
              </p:cNvCxnSpPr>
              <p:nvPr/>
            </p:nvCxnSpPr>
            <p:spPr>
              <a:xfrm>
                <a:off x="4071873" y="3802224"/>
                <a:ext cx="129638" cy="10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86C5F229-D6A9-4506-805A-7CB3827DDA95}"/>
                  </a:ext>
                </a:extLst>
              </p:cNvPr>
              <p:cNvCxnSpPr/>
              <p:nvPr/>
            </p:nvCxnSpPr>
            <p:spPr>
              <a:xfrm>
                <a:off x="4071873" y="3971655"/>
                <a:ext cx="129638" cy="10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F93F536B-D4DC-4EE7-83E7-550F598FCB62}"/>
                  </a:ext>
                </a:extLst>
              </p:cNvPr>
              <p:cNvCxnSpPr/>
              <p:nvPr/>
            </p:nvCxnSpPr>
            <p:spPr>
              <a:xfrm>
                <a:off x="4079255" y="4135615"/>
                <a:ext cx="129638" cy="10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F326BC0F-FED0-4570-B073-D282C8348AD0}"/>
                  </a:ext>
                </a:extLst>
              </p:cNvPr>
              <p:cNvCxnSpPr/>
              <p:nvPr/>
            </p:nvCxnSpPr>
            <p:spPr>
              <a:xfrm>
                <a:off x="4079255" y="4297726"/>
                <a:ext cx="129638" cy="10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B0B52FDD-309D-4B1E-9A5B-1E9A9091AFF9}"/>
                  </a:ext>
                </a:extLst>
              </p:cNvPr>
              <p:cNvCxnSpPr/>
              <p:nvPr/>
            </p:nvCxnSpPr>
            <p:spPr>
              <a:xfrm>
                <a:off x="4069716" y="4466178"/>
                <a:ext cx="129638" cy="10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47633944-9B5E-40AC-BA20-D50D5D58BB94}"/>
                  </a:ext>
                </a:extLst>
              </p:cNvPr>
              <p:cNvCxnSpPr/>
              <p:nvPr/>
            </p:nvCxnSpPr>
            <p:spPr>
              <a:xfrm>
                <a:off x="4075282" y="4650387"/>
                <a:ext cx="129638" cy="10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F241B5C-1299-4CEF-938C-B1B533BA6F1E}"/>
                </a:ext>
              </a:extLst>
            </p:cNvPr>
            <p:cNvSpPr txBox="1"/>
            <p:nvPr/>
          </p:nvSpPr>
          <p:spPr>
            <a:xfrm>
              <a:off x="3848049" y="3329038"/>
              <a:ext cx="2120297" cy="257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b="1" dirty="0"/>
                <a:t>ZNS SSD Controller</a:t>
              </a:r>
            </a:p>
          </p:txBody>
        </p: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CDBFE78D-1997-4DA5-8D6F-A4F022AAE44F}"/>
                </a:ext>
              </a:extLst>
            </p:cNvPr>
            <p:cNvGrpSpPr/>
            <p:nvPr/>
          </p:nvGrpSpPr>
          <p:grpSpPr>
            <a:xfrm>
              <a:off x="4570402" y="3603518"/>
              <a:ext cx="141745" cy="1046963"/>
              <a:chOff x="4069716" y="3599166"/>
              <a:chExt cx="141745" cy="1046963"/>
            </a:xfrm>
          </p:grpSpPr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FC4E015E-B89C-4A35-9BCA-920385CCC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1113" y="3599166"/>
                <a:ext cx="0" cy="10469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31A77CBB-8D49-4EDB-96E0-53F136BC8309}"/>
                  </a:ext>
                </a:extLst>
              </p:cNvPr>
              <p:cNvCxnSpPr>
                <a:cxnSpLocks/>
                <a:endCxn id="290" idx="1"/>
              </p:cNvCxnSpPr>
              <p:nvPr/>
            </p:nvCxnSpPr>
            <p:spPr>
              <a:xfrm>
                <a:off x="4071873" y="3802224"/>
                <a:ext cx="139588" cy="15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5DB04BD5-497C-470E-A7DE-DE8A31B5C9A0}"/>
                  </a:ext>
                </a:extLst>
              </p:cNvPr>
              <p:cNvCxnSpPr>
                <a:cxnSpLocks/>
                <a:endCxn id="291" idx="1"/>
              </p:cNvCxnSpPr>
              <p:nvPr/>
            </p:nvCxnSpPr>
            <p:spPr>
              <a:xfrm>
                <a:off x="4071873" y="3971655"/>
                <a:ext cx="139588" cy="169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CB88340E-6E0C-45F4-A5F6-0D206756A020}"/>
                  </a:ext>
                </a:extLst>
              </p:cNvPr>
              <p:cNvCxnSpPr/>
              <p:nvPr/>
            </p:nvCxnSpPr>
            <p:spPr>
              <a:xfrm>
                <a:off x="4079255" y="4135615"/>
                <a:ext cx="129638" cy="10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206B5851-C0F3-4F58-8319-0282AFE6C920}"/>
                  </a:ext>
                </a:extLst>
              </p:cNvPr>
              <p:cNvCxnSpPr/>
              <p:nvPr/>
            </p:nvCxnSpPr>
            <p:spPr>
              <a:xfrm>
                <a:off x="4079255" y="4297726"/>
                <a:ext cx="129638" cy="10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25202F6D-18EF-4D22-AC86-F59A014C548F}"/>
                  </a:ext>
                </a:extLst>
              </p:cNvPr>
              <p:cNvCxnSpPr>
                <a:cxnSpLocks/>
                <a:endCxn id="294" idx="1"/>
              </p:cNvCxnSpPr>
              <p:nvPr/>
            </p:nvCxnSpPr>
            <p:spPr>
              <a:xfrm>
                <a:off x="4069716" y="4466178"/>
                <a:ext cx="14174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7C628B6C-9DE8-4DEE-B78B-17C445D2ADA8}"/>
                  </a:ext>
                </a:extLst>
              </p:cNvPr>
              <p:cNvCxnSpPr>
                <a:cxnSpLocks/>
                <a:stCxn id="288" idx="3"/>
                <a:endCxn id="295" idx="1"/>
              </p:cNvCxnSpPr>
              <p:nvPr/>
            </p:nvCxnSpPr>
            <p:spPr>
              <a:xfrm>
                <a:off x="4075002" y="4641483"/>
                <a:ext cx="1364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9E9FF1B2-AF35-4E90-A034-A96933BCEE97}"/>
                </a:ext>
              </a:extLst>
            </p:cNvPr>
            <p:cNvGrpSpPr/>
            <p:nvPr/>
          </p:nvGrpSpPr>
          <p:grpSpPr>
            <a:xfrm>
              <a:off x="5073243" y="3603519"/>
              <a:ext cx="141745" cy="1046963"/>
              <a:chOff x="4069716" y="3599166"/>
              <a:chExt cx="141745" cy="1046963"/>
            </a:xfrm>
          </p:grpSpPr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1BC2E9E0-534A-4CBC-8884-9FBA9CD10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1113" y="3599166"/>
                <a:ext cx="0" cy="10469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29B6A225-E744-46BB-B436-41FD14323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1873" y="3802224"/>
                <a:ext cx="139588" cy="15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95EF8C2F-6BED-43F1-86C5-463891AFE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1873" y="3971655"/>
                <a:ext cx="139588" cy="169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51E3BC50-32E2-4B3C-B457-B44C9CFB990F}"/>
                  </a:ext>
                </a:extLst>
              </p:cNvPr>
              <p:cNvCxnSpPr/>
              <p:nvPr/>
            </p:nvCxnSpPr>
            <p:spPr>
              <a:xfrm>
                <a:off x="4079255" y="4135615"/>
                <a:ext cx="129638" cy="10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00EA62E4-36E9-4FC3-94F6-87D152712A1F}"/>
                  </a:ext>
                </a:extLst>
              </p:cNvPr>
              <p:cNvCxnSpPr/>
              <p:nvPr/>
            </p:nvCxnSpPr>
            <p:spPr>
              <a:xfrm>
                <a:off x="4079255" y="4297726"/>
                <a:ext cx="129638" cy="10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47991FD-4363-4D31-89B2-89904BB87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9716" y="4466178"/>
                <a:ext cx="14174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ECEC123-5D54-4A73-A2FC-F5E7340A0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5002" y="4641483"/>
                <a:ext cx="1364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12CD11B9-4790-48B6-8E52-F6A9C58C9A05}"/>
                </a:ext>
              </a:extLst>
            </p:cNvPr>
            <p:cNvGrpSpPr/>
            <p:nvPr/>
          </p:nvGrpSpPr>
          <p:grpSpPr>
            <a:xfrm>
              <a:off x="5573405" y="3605385"/>
              <a:ext cx="141745" cy="1046963"/>
              <a:chOff x="4069716" y="3599166"/>
              <a:chExt cx="141745" cy="1046963"/>
            </a:xfrm>
          </p:grpSpPr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3A58175E-FD80-4B56-8B63-BBC3102838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1113" y="3599166"/>
                <a:ext cx="0" cy="10469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24E36744-3D8B-4FC1-8C8A-FA75D7839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1873" y="3802224"/>
                <a:ext cx="139588" cy="159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B5F96E04-480B-4E5B-BB74-AB028CC84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1873" y="3971655"/>
                <a:ext cx="139588" cy="1694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7808EC7F-A789-4144-A63B-6FC0CB35F2C3}"/>
                  </a:ext>
                </a:extLst>
              </p:cNvPr>
              <p:cNvCxnSpPr/>
              <p:nvPr/>
            </p:nvCxnSpPr>
            <p:spPr>
              <a:xfrm>
                <a:off x="4079255" y="4135615"/>
                <a:ext cx="129638" cy="10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03AC43C3-9E72-43D3-87EA-097EEFBB8826}"/>
                  </a:ext>
                </a:extLst>
              </p:cNvPr>
              <p:cNvCxnSpPr/>
              <p:nvPr/>
            </p:nvCxnSpPr>
            <p:spPr>
              <a:xfrm>
                <a:off x="4079255" y="4297726"/>
                <a:ext cx="129638" cy="10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5C9EB11D-6054-4513-AE39-E3E15598F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9716" y="4466178"/>
                <a:ext cx="14174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47D324B9-A070-4375-96BE-71038529A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5002" y="4641483"/>
                <a:ext cx="1364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F917695D-73A8-4691-B08E-77D017081D42}"/>
                </a:ext>
              </a:extLst>
            </p:cNvPr>
            <p:cNvSpPr/>
            <p:nvPr/>
          </p:nvSpPr>
          <p:spPr>
            <a:xfrm>
              <a:off x="4670676" y="3730331"/>
              <a:ext cx="1230164" cy="1007389"/>
            </a:xfrm>
            <a:custGeom>
              <a:avLst/>
              <a:gdLst>
                <a:gd name="connsiteX0" fmla="*/ 0 w 1230164"/>
                <a:gd name="connsiteY0" fmla="*/ 6579 h 1009787"/>
                <a:gd name="connsiteX1" fmla="*/ 3289 w 1230164"/>
                <a:gd name="connsiteY1" fmla="*/ 1009787 h 1009787"/>
                <a:gd name="connsiteX2" fmla="*/ 713759 w 1230164"/>
                <a:gd name="connsiteY2" fmla="*/ 999920 h 1009787"/>
                <a:gd name="connsiteX3" fmla="*/ 713759 w 1230164"/>
                <a:gd name="connsiteY3" fmla="*/ 299318 h 1009787"/>
                <a:gd name="connsiteX4" fmla="*/ 1230164 w 1230164"/>
                <a:gd name="connsiteY4" fmla="*/ 305897 h 1009787"/>
                <a:gd name="connsiteX5" fmla="*/ 1230164 w 1230164"/>
                <a:gd name="connsiteY5" fmla="*/ 0 h 1009787"/>
                <a:gd name="connsiteX6" fmla="*/ 0 w 1230164"/>
                <a:gd name="connsiteY6" fmla="*/ 6579 h 100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164" h="1009787">
                  <a:moveTo>
                    <a:pt x="0" y="6579"/>
                  </a:moveTo>
                  <a:cubicBezTo>
                    <a:pt x="1096" y="340982"/>
                    <a:pt x="2193" y="675384"/>
                    <a:pt x="3289" y="1009787"/>
                  </a:cubicBezTo>
                  <a:lnTo>
                    <a:pt x="713759" y="999920"/>
                  </a:lnTo>
                  <a:lnTo>
                    <a:pt x="713759" y="299318"/>
                  </a:lnTo>
                  <a:lnTo>
                    <a:pt x="1230164" y="305897"/>
                  </a:lnTo>
                  <a:lnTo>
                    <a:pt x="1230164" y="0"/>
                  </a:lnTo>
                  <a:lnTo>
                    <a:pt x="0" y="6579"/>
                  </a:lnTo>
                  <a:close/>
                </a:path>
              </a:pathLst>
            </a:custGeom>
            <a:noFill/>
            <a:ln w="12700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4" name="Content Placeholder 7">
            <a:extLst>
              <a:ext uri="{FF2B5EF4-FFF2-40B4-BE49-F238E27FC236}">
                <a16:creationId xmlns:a16="http://schemas.microsoft.com/office/drawing/2014/main" id="{E95D842A-6718-4703-8F4D-2F034F8615E3}"/>
              </a:ext>
            </a:extLst>
          </p:cNvPr>
          <p:cNvSpPr txBox="1">
            <a:spLocks/>
          </p:cNvSpPr>
          <p:nvPr/>
        </p:nvSpPr>
        <p:spPr>
          <a:xfrm>
            <a:off x="2297879" y="3454894"/>
            <a:ext cx="2496849" cy="586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7156" indent="-137156" algn="l" defTabSz="685800" rtl="0" eaLnBrk="1" latinLnBrk="0" hangingPunct="1">
              <a:lnSpc>
                <a:spcPct val="95000"/>
              </a:lnSpc>
              <a:spcBef>
                <a:spcPts val="900"/>
              </a:spcBef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7879" algn="l" defTabSz="6858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2679" indent="-129779" algn="l" defTabSz="6858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556" indent="-122635" algn="l" defTabSz="6858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783" indent="-137156" algn="l" defTabSz="6858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lnSpc>
                <a:spcPct val="85000"/>
              </a:lnSpc>
              <a:spcBef>
                <a:spcPts val="0"/>
              </a:spcBef>
            </a:pPr>
            <a:r>
              <a:rPr lang="en-US" sz="1400" b="1" dirty="0"/>
              <a:t>New:</a:t>
            </a:r>
            <a:r>
              <a:rPr lang="en-US" sz="1400" dirty="0"/>
              <a:t> Endurance Group </a:t>
            </a:r>
            <a:r>
              <a:rPr lang="en-US" sz="1400" dirty="0" err="1"/>
              <a:t>Mgmt</a:t>
            </a:r>
            <a:endParaRPr lang="en-US" sz="1400" dirty="0"/>
          </a:p>
          <a:p>
            <a:pPr marL="321632" lvl="1" indent="-115888">
              <a:lnSpc>
                <a:spcPct val="85000"/>
              </a:lnSpc>
              <a:spcBef>
                <a:spcPts val="0"/>
              </a:spcBef>
            </a:pPr>
            <a:r>
              <a:rPr lang="en-US" sz="1000" dirty="0"/>
              <a:t>Enable standard provisioning of topology isolation use cases</a:t>
            </a:r>
          </a:p>
        </p:txBody>
      </p:sp>
      <p:sp>
        <p:nvSpPr>
          <p:cNvPr id="355" name="Content Placeholder 7">
            <a:extLst>
              <a:ext uri="{FF2B5EF4-FFF2-40B4-BE49-F238E27FC236}">
                <a16:creationId xmlns:a16="http://schemas.microsoft.com/office/drawing/2014/main" id="{E47A9D1C-C401-4AB5-B6CB-831F7129EE8E}"/>
              </a:ext>
            </a:extLst>
          </p:cNvPr>
          <p:cNvSpPr txBox="1">
            <a:spLocks/>
          </p:cNvSpPr>
          <p:nvPr/>
        </p:nvSpPr>
        <p:spPr>
          <a:xfrm>
            <a:off x="2291909" y="2382607"/>
            <a:ext cx="2290038" cy="514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37156" indent="-137156" algn="l" defTabSz="685800" rtl="0" eaLnBrk="1" latinLnBrk="0" hangingPunct="1">
              <a:lnSpc>
                <a:spcPct val="95000"/>
              </a:lnSpc>
              <a:spcBef>
                <a:spcPts val="900"/>
              </a:spcBef>
              <a:buFont typeface="Arial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67879" algn="l" defTabSz="6858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2679" indent="-129779" algn="l" defTabSz="6858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556" indent="-122635" algn="l" defTabSz="6858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783" indent="-137156" algn="l" defTabSz="685800" rtl="0" eaLnBrk="1" latinLnBrk="0" hangingPunct="1">
              <a:lnSpc>
                <a:spcPct val="95000"/>
              </a:lnSpc>
              <a:spcBef>
                <a:spcPts val="3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lnSpc>
                <a:spcPct val="85000"/>
              </a:lnSpc>
              <a:spcBef>
                <a:spcPts val="0"/>
              </a:spcBef>
            </a:pPr>
            <a:r>
              <a:rPr lang="en-US" sz="1400" b="1" dirty="0" err="1"/>
              <a:t>NVMe</a:t>
            </a:r>
            <a:r>
              <a:rPr lang="en-US" sz="1400" b="1" dirty="0"/>
              <a:t> 1.4: </a:t>
            </a:r>
            <a:r>
              <a:rPr lang="en-US" sz="1400" dirty="0"/>
              <a:t>IO Determinism</a:t>
            </a:r>
          </a:p>
          <a:p>
            <a:pPr marL="321632" lvl="1" indent="-115888">
              <a:lnSpc>
                <a:spcPct val="85000"/>
              </a:lnSpc>
              <a:spcBef>
                <a:spcPts val="0"/>
              </a:spcBef>
            </a:pPr>
            <a:r>
              <a:rPr lang="en-US" sz="1000" dirty="0"/>
              <a:t>NVM Sets &amp; Endurance Groups</a:t>
            </a:r>
          </a:p>
          <a:p>
            <a:pPr marL="321632" lvl="1" indent="-115888">
              <a:lnSpc>
                <a:spcPct val="85000"/>
              </a:lnSpc>
              <a:spcBef>
                <a:spcPts val="0"/>
              </a:spcBef>
            </a:pPr>
            <a:r>
              <a:rPr lang="en-US" sz="1000" dirty="0"/>
              <a:t>Predictable Latency Mode</a:t>
            </a: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F02F8D95-4E25-41DF-93FD-3087F1E0B8AB}"/>
              </a:ext>
            </a:extLst>
          </p:cNvPr>
          <p:cNvGrpSpPr/>
          <p:nvPr/>
        </p:nvGrpSpPr>
        <p:grpSpPr>
          <a:xfrm>
            <a:off x="5266228" y="2650860"/>
            <a:ext cx="3301866" cy="1851407"/>
            <a:chOff x="4644532" y="1447300"/>
            <a:chExt cx="3541789" cy="1994493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774A7D4E-E6EA-4642-997F-E02187AE71AA}"/>
                </a:ext>
              </a:extLst>
            </p:cNvPr>
            <p:cNvSpPr/>
            <p:nvPr/>
          </p:nvSpPr>
          <p:spPr>
            <a:xfrm>
              <a:off x="4644532" y="1683662"/>
              <a:ext cx="577670" cy="2757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Zone 0</a:t>
              </a: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F85C5821-057C-464C-9E11-EBC5BC3014CB}"/>
                </a:ext>
              </a:extLst>
            </p:cNvPr>
            <p:cNvSpPr/>
            <p:nvPr/>
          </p:nvSpPr>
          <p:spPr>
            <a:xfrm>
              <a:off x="5222202" y="1683662"/>
              <a:ext cx="577670" cy="2757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Zone 1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D07E93BC-18B7-4A5A-B8A8-63617C2A24F0}"/>
                </a:ext>
              </a:extLst>
            </p:cNvPr>
            <p:cNvSpPr/>
            <p:nvPr/>
          </p:nvSpPr>
          <p:spPr>
            <a:xfrm>
              <a:off x="5799872" y="1683662"/>
              <a:ext cx="577670" cy="2757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Zone 2</a:t>
              </a: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E440611D-3512-4CA5-96B8-05338D6C7A21}"/>
                </a:ext>
              </a:extLst>
            </p:cNvPr>
            <p:cNvSpPr/>
            <p:nvPr/>
          </p:nvSpPr>
          <p:spPr>
            <a:xfrm>
              <a:off x="6377541" y="1683662"/>
              <a:ext cx="577670" cy="2757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Zone 3</a:t>
              </a: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19FF7015-0FA5-45E3-95ED-8898D2EA81F4}"/>
                </a:ext>
              </a:extLst>
            </p:cNvPr>
            <p:cNvSpPr/>
            <p:nvPr/>
          </p:nvSpPr>
          <p:spPr>
            <a:xfrm>
              <a:off x="7322818" y="1683662"/>
              <a:ext cx="593463" cy="2757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Zone n</a:t>
              </a:r>
            </a:p>
          </p:txBody>
        </p: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0319109-0A0D-4847-95A8-435BB1C2DF97}"/>
                </a:ext>
              </a:extLst>
            </p:cNvPr>
            <p:cNvCxnSpPr/>
            <p:nvPr/>
          </p:nvCxnSpPr>
          <p:spPr>
            <a:xfrm>
              <a:off x="7033900" y="1844107"/>
              <a:ext cx="21006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F7EFBF3E-9388-41D5-B8B0-4E22DA7CF269}"/>
                </a:ext>
              </a:extLst>
            </p:cNvPr>
            <p:cNvSpPr/>
            <p:nvPr/>
          </p:nvSpPr>
          <p:spPr>
            <a:xfrm>
              <a:off x="5161194" y="2301351"/>
              <a:ext cx="2280165" cy="275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ADFA9012-1DB1-480D-B225-9055BD974C47}"/>
                </a:ext>
              </a:extLst>
            </p:cNvPr>
            <p:cNvSpPr/>
            <p:nvPr/>
          </p:nvSpPr>
          <p:spPr>
            <a:xfrm>
              <a:off x="5159479" y="2301351"/>
              <a:ext cx="834132" cy="2757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6FE03A23-4036-498A-8971-63721B7259A0}"/>
                </a:ext>
              </a:extLst>
            </p:cNvPr>
            <p:cNvSpPr txBox="1"/>
            <p:nvPr/>
          </p:nvSpPr>
          <p:spPr>
            <a:xfrm>
              <a:off x="5515419" y="2744673"/>
              <a:ext cx="956377" cy="2652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Write pointer</a:t>
              </a:r>
            </a:p>
          </p:txBody>
        </p: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C02C8101-9D13-4606-A9B6-FAAD8BDAB5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9478" y="1959417"/>
              <a:ext cx="640395" cy="34193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5181C9B9-4F46-4924-9B23-54C912C70695}"/>
                </a:ext>
              </a:extLst>
            </p:cNvPr>
            <p:cNvCxnSpPr>
              <a:cxnSpLocks/>
            </p:cNvCxnSpPr>
            <p:nvPr/>
          </p:nvCxnSpPr>
          <p:spPr>
            <a:xfrm>
              <a:off x="6377541" y="1959417"/>
              <a:ext cx="1063818" cy="32223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73EF04A6-15CC-4448-A5D9-4738EAA7998A}"/>
                </a:ext>
              </a:extLst>
            </p:cNvPr>
            <p:cNvCxnSpPr/>
            <p:nvPr/>
          </p:nvCxnSpPr>
          <p:spPr>
            <a:xfrm>
              <a:off x="4644561" y="1447300"/>
              <a:ext cx="0" cy="23636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3020D88-C677-4FC5-8B00-F628E96E66B0}"/>
                </a:ext>
              </a:extLst>
            </p:cNvPr>
            <p:cNvCxnSpPr/>
            <p:nvPr/>
          </p:nvCxnSpPr>
          <p:spPr>
            <a:xfrm>
              <a:off x="7900489" y="1453780"/>
              <a:ext cx="0" cy="23636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11AC5D7B-CE4F-4048-9F74-FE2AECB3FB52}"/>
                </a:ext>
              </a:extLst>
            </p:cNvPr>
            <p:cNvCxnSpPr/>
            <p:nvPr/>
          </p:nvCxnSpPr>
          <p:spPr>
            <a:xfrm>
              <a:off x="4644532" y="1561871"/>
              <a:ext cx="3255957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Right Arrow 48">
              <a:extLst>
                <a:ext uri="{FF2B5EF4-FFF2-40B4-BE49-F238E27FC236}">
                  <a16:creationId xmlns:a16="http://schemas.microsoft.com/office/drawing/2014/main" id="{F7C5A8F1-5BA5-4A4B-ADE5-A04204CEFE3A}"/>
                </a:ext>
              </a:extLst>
            </p:cNvPr>
            <p:cNvSpPr/>
            <p:nvPr/>
          </p:nvSpPr>
          <p:spPr>
            <a:xfrm>
              <a:off x="6095183" y="2655895"/>
              <a:ext cx="711048" cy="11818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3B40EE02-A6AD-42A0-80A9-4A9A67E6FEB8}"/>
                </a:ext>
              </a:extLst>
            </p:cNvPr>
            <p:cNvSpPr txBox="1"/>
            <p:nvPr/>
          </p:nvSpPr>
          <p:spPr>
            <a:xfrm>
              <a:off x="6751194" y="2577107"/>
              <a:ext cx="1435127" cy="38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000" dirty="0"/>
                <a:t>Write commands</a:t>
              </a:r>
            </a:p>
            <a:p>
              <a:pPr algn="ctr">
                <a:lnSpc>
                  <a:spcPct val="80000"/>
                </a:lnSpc>
              </a:pPr>
              <a:r>
                <a:rPr lang="en-US" sz="1000" dirty="0"/>
                <a:t>advance write pointer</a:t>
              </a:r>
            </a:p>
          </p:txBody>
        </p:sp>
        <p:sp>
          <p:nvSpPr>
            <p:cNvPr id="374" name="Right Arrow 50">
              <a:extLst>
                <a:ext uri="{FF2B5EF4-FFF2-40B4-BE49-F238E27FC236}">
                  <a16:creationId xmlns:a16="http://schemas.microsoft.com/office/drawing/2014/main" id="{21CE3F50-D5ED-4781-A762-6C476C650181}"/>
                </a:ext>
              </a:extLst>
            </p:cNvPr>
            <p:cNvSpPr/>
            <p:nvPr/>
          </p:nvSpPr>
          <p:spPr>
            <a:xfrm flipH="1">
              <a:off x="5166695" y="2998535"/>
              <a:ext cx="813989" cy="113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ED061708-BD2D-4774-887E-5428C78CE7A4}"/>
                </a:ext>
              </a:extLst>
            </p:cNvPr>
            <p:cNvSpPr txBox="1"/>
            <p:nvPr/>
          </p:nvSpPr>
          <p:spPr>
            <a:xfrm>
              <a:off x="4680754" y="3073758"/>
              <a:ext cx="1980756" cy="368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000" dirty="0"/>
                <a:t>Reset write pointer commands</a:t>
              </a:r>
            </a:p>
            <a:p>
              <a:pPr algn="ctr">
                <a:lnSpc>
                  <a:spcPct val="80000"/>
                </a:lnSpc>
              </a:pPr>
              <a:r>
                <a:rPr lang="en-US" sz="1000" dirty="0"/>
                <a:t>rewind the write pointer</a:t>
              </a: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C49F95A-0279-4169-8BEF-0AFDBF617F98}"/>
                </a:ext>
              </a:extLst>
            </p:cNvPr>
            <p:cNvCxnSpPr>
              <a:cxnSpLocks/>
              <a:endCxn id="374" idx="3"/>
            </p:cNvCxnSpPr>
            <p:nvPr/>
          </p:nvCxnSpPr>
          <p:spPr>
            <a:xfrm>
              <a:off x="5159480" y="2537713"/>
              <a:ext cx="7215" cy="51739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DE99E6CD-3C6A-48AB-BDAB-3B71FFF43FAC}"/>
                </a:ext>
              </a:extLst>
            </p:cNvPr>
            <p:cNvCxnSpPr/>
            <p:nvPr/>
          </p:nvCxnSpPr>
          <p:spPr>
            <a:xfrm flipH="1">
              <a:off x="5993611" y="2596804"/>
              <a:ext cx="2" cy="216665"/>
            </a:xfrm>
            <a:prstGeom prst="straightConnector1">
              <a:avLst/>
            </a:prstGeom>
            <a:ln w="28575">
              <a:solidFill>
                <a:srgbClr val="FF33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CD2CF6A6-E9BB-45FF-9FC0-1A22218FC60C}"/>
                </a:ext>
              </a:extLst>
            </p:cNvPr>
            <p:cNvSpPr/>
            <p:nvPr/>
          </p:nvSpPr>
          <p:spPr>
            <a:xfrm>
              <a:off x="5392376" y="2072580"/>
              <a:ext cx="1688875" cy="2652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All Writes Sequential</a:t>
              </a:r>
            </a:p>
          </p:txBody>
        </p:sp>
      </p:grp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3CF4BD62-78AB-4390-9D6F-0A67942387DF}"/>
              </a:ext>
            </a:extLst>
          </p:cNvPr>
          <p:cNvCxnSpPr>
            <a:cxnSpLocks/>
          </p:cNvCxnSpPr>
          <p:nvPr/>
        </p:nvCxnSpPr>
        <p:spPr>
          <a:xfrm>
            <a:off x="4714694" y="1393358"/>
            <a:ext cx="0" cy="331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5A8962AE-EB7E-4D38-9F79-42BD0A860EFF}"/>
              </a:ext>
            </a:extLst>
          </p:cNvPr>
          <p:cNvSpPr txBox="1"/>
          <p:nvPr/>
        </p:nvSpPr>
        <p:spPr>
          <a:xfrm>
            <a:off x="5284111" y="2523859"/>
            <a:ext cx="3045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LBA space divided into fixed size ranges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0FF503-E76A-45CB-BA1A-69E2F0188FBF}"/>
              </a:ext>
            </a:extLst>
          </p:cNvPr>
          <p:cNvGrpSpPr/>
          <p:nvPr/>
        </p:nvGrpSpPr>
        <p:grpSpPr>
          <a:xfrm>
            <a:off x="187876" y="2371458"/>
            <a:ext cx="2123533" cy="1808676"/>
            <a:chOff x="2650923" y="3199959"/>
            <a:chExt cx="2123533" cy="1808676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33D47C74-D700-438F-A0FB-E4C3D2452549}"/>
                </a:ext>
              </a:extLst>
            </p:cNvPr>
            <p:cNvGrpSpPr/>
            <p:nvPr/>
          </p:nvGrpSpPr>
          <p:grpSpPr>
            <a:xfrm>
              <a:off x="2650923" y="3199959"/>
              <a:ext cx="2123533" cy="1808676"/>
              <a:chOff x="3844813" y="2969081"/>
              <a:chExt cx="2123533" cy="1808676"/>
            </a:xfrm>
          </p:grpSpPr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708ACC4B-8B92-44D0-90E6-EE5403BFA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349" y="3114386"/>
                <a:ext cx="0" cy="201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8A6B2CED-B96B-4602-A1A3-3FCA9F152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92" y="3114386"/>
                <a:ext cx="0" cy="201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3E3DC6D6-26A4-4FFF-94C4-9D329DBCD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1511" y="3114386"/>
                <a:ext cx="0" cy="20183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30EE96E-7609-40BC-95D2-84F812165AFA}"/>
                  </a:ext>
                </a:extLst>
              </p:cNvPr>
              <p:cNvSpPr/>
              <p:nvPr/>
            </p:nvSpPr>
            <p:spPr>
              <a:xfrm>
                <a:off x="3846757" y="3590710"/>
                <a:ext cx="2120298" cy="118704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140" name="Rectangle 14">
                <a:extLst>
                  <a:ext uri="{FF2B5EF4-FFF2-40B4-BE49-F238E27FC236}">
                    <a16:creationId xmlns:a16="http://schemas.microsoft.com/office/drawing/2014/main" id="{91583B35-BEE3-4460-83C3-F2A529B52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813" y="2969081"/>
                <a:ext cx="714786" cy="2224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900" dirty="0"/>
                  <a:t>Application 1</a:t>
                </a:r>
              </a:p>
            </p:txBody>
          </p:sp>
          <p:sp>
            <p:nvSpPr>
              <p:cNvPr id="141" name="Rectangle 14">
                <a:extLst>
                  <a:ext uri="{FF2B5EF4-FFF2-40B4-BE49-F238E27FC236}">
                    <a16:creationId xmlns:a16="http://schemas.microsoft.com/office/drawing/2014/main" id="{D2A9A26E-3BBC-4281-BE16-3DCD8EBB5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5530" y="2969081"/>
                <a:ext cx="668124" cy="2224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900" dirty="0"/>
                  <a:t>Application 2</a:t>
                </a:r>
              </a:p>
            </p:txBody>
          </p:sp>
          <p:sp>
            <p:nvSpPr>
              <p:cNvPr id="142" name="Rectangle 14">
                <a:extLst>
                  <a:ext uri="{FF2B5EF4-FFF2-40B4-BE49-F238E27FC236}">
                    <a16:creationId xmlns:a16="http://schemas.microsoft.com/office/drawing/2014/main" id="{AB79FF23-1CF7-46C4-86D6-8A67A583C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9586" y="2969081"/>
                <a:ext cx="645525" cy="2224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900" dirty="0"/>
                  <a:t>Application 3</a:t>
                </a: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B78EF32-CF6C-402D-8383-D59F4D87B0E0}"/>
                  </a:ext>
                </a:extLst>
              </p:cNvPr>
              <p:cNvSpPr/>
              <p:nvPr/>
            </p:nvSpPr>
            <p:spPr>
              <a:xfrm>
                <a:off x="3924758" y="3730480"/>
                <a:ext cx="442221" cy="1002691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5CEB1B9-B85D-450E-B13F-816904D0470B}"/>
                  </a:ext>
                </a:extLst>
              </p:cNvPr>
              <p:cNvSpPr/>
              <p:nvPr/>
            </p:nvSpPr>
            <p:spPr>
              <a:xfrm>
                <a:off x="5428317" y="3722188"/>
                <a:ext cx="436341" cy="1008272"/>
              </a:xfrm>
              <a:prstGeom prst="rect">
                <a:avLst/>
              </a:prstGeom>
              <a:noFill/>
              <a:ln w="12700">
                <a:solidFill>
                  <a:schemeClr val="bg2">
                    <a:lumMod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2114E4A-CA1B-4910-8C42-4F5FDA2C1B77}"/>
                  </a:ext>
                </a:extLst>
              </p:cNvPr>
              <p:cNvGrpSpPr/>
              <p:nvPr/>
            </p:nvGrpSpPr>
            <p:grpSpPr>
              <a:xfrm>
                <a:off x="3957858" y="3752988"/>
                <a:ext cx="114015" cy="936138"/>
                <a:chOff x="3957858" y="3871632"/>
                <a:chExt cx="86417" cy="817493"/>
              </a:xfrm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F6D75E28-4389-478A-9D6A-E6201572003E}"/>
                    </a:ext>
                  </a:extLst>
                </p:cNvPr>
                <p:cNvSpPr/>
                <p:nvPr/>
              </p:nvSpPr>
              <p:spPr>
                <a:xfrm>
                  <a:off x="3957858" y="3871632"/>
                  <a:ext cx="86417" cy="8599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A144F5D6-41F0-4C21-A1FA-43AB7316D578}"/>
                    </a:ext>
                  </a:extLst>
                </p:cNvPr>
                <p:cNvSpPr/>
                <p:nvPr/>
              </p:nvSpPr>
              <p:spPr>
                <a:xfrm>
                  <a:off x="3957858" y="4019678"/>
                  <a:ext cx="86417" cy="8599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7B6E7BBB-8F60-4F6C-9E9F-67A35AA09B99}"/>
                    </a:ext>
                  </a:extLst>
                </p:cNvPr>
                <p:cNvSpPr/>
                <p:nvPr/>
              </p:nvSpPr>
              <p:spPr>
                <a:xfrm>
                  <a:off x="3957858" y="4162858"/>
                  <a:ext cx="86417" cy="85992"/>
                </a:xfrm>
                <a:prstGeom prst="rect">
                  <a:avLst/>
                </a:prstGeom>
                <a:solidFill>
                  <a:srgbClr val="92CDD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F6E2E23D-AF2F-42CE-82F1-E19E2E392494}"/>
                    </a:ext>
                  </a:extLst>
                </p:cNvPr>
                <p:cNvSpPr/>
                <p:nvPr/>
              </p:nvSpPr>
              <p:spPr>
                <a:xfrm>
                  <a:off x="3957858" y="4306802"/>
                  <a:ext cx="86417" cy="8599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7713233A-0577-4BA0-8C5A-821F2AEEAA9F}"/>
                    </a:ext>
                  </a:extLst>
                </p:cNvPr>
                <p:cNvSpPr/>
                <p:nvPr/>
              </p:nvSpPr>
              <p:spPr>
                <a:xfrm>
                  <a:off x="3957858" y="4450046"/>
                  <a:ext cx="86417" cy="8599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4CA1477-2F8C-4F28-8666-672113076F37}"/>
                    </a:ext>
                  </a:extLst>
                </p:cNvPr>
                <p:cNvSpPr/>
                <p:nvPr/>
              </p:nvSpPr>
              <p:spPr>
                <a:xfrm>
                  <a:off x="3957858" y="4603133"/>
                  <a:ext cx="86417" cy="85992"/>
                </a:xfrm>
                <a:prstGeom prst="rect">
                  <a:avLst/>
                </a:prstGeom>
                <a:solidFill>
                  <a:srgbClr val="92CDD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31D56CB1-6507-40A2-8EC5-9C361D32E178}"/>
                  </a:ext>
                </a:extLst>
              </p:cNvPr>
              <p:cNvGrpSpPr/>
              <p:nvPr/>
            </p:nvGrpSpPr>
            <p:grpSpPr>
              <a:xfrm>
                <a:off x="4208332" y="3752988"/>
                <a:ext cx="114015" cy="936138"/>
                <a:chOff x="4110258" y="4024032"/>
                <a:chExt cx="86417" cy="817493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762B35A5-B4E3-4AF5-A5B7-94D092245339}"/>
                    </a:ext>
                  </a:extLst>
                </p:cNvPr>
                <p:cNvSpPr/>
                <p:nvPr/>
              </p:nvSpPr>
              <p:spPr>
                <a:xfrm>
                  <a:off x="4110258" y="4024032"/>
                  <a:ext cx="86417" cy="8599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A3E56964-1C08-4552-A44A-3AFED6CC5421}"/>
                    </a:ext>
                  </a:extLst>
                </p:cNvPr>
                <p:cNvSpPr/>
                <p:nvPr/>
              </p:nvSpPr>
              <p:spPr>
                <a:xfrm>
                  <a:off x="4110258" y="4172078"/>
                  <a:ext cx="86417" cy="8599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7F1682F2-548A-4A07-B308-ED9688062664}"/>
                    </a:ext>
                  </a:extLst>
                </p:cNvPr>
                <p:cNvSpPr/>
                <p:nvPr/>
              </p:nvSpPr>
              <p:spPr>
                <a:xfrm>
                  <a:off x="4110258" y="4315258"/>
                  <a:ext cx="86417" cy="85992"/>
                </a:xfrm>
                <a:prstGeom prst="rect">
                  <a:avLst/>
                </a:prstGeom>
                <a:solidFill>
                  <a:srgbClr val="92CDD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0942C6F4-0ABA-4563-AB75-FEE4011460B3}"/>
                    </a:ext>
                  </a:extLst>
                </p:cNvPr>
                <p:cNvSpPr/>
                <p:nvPr/>
              </p:nvSpPr>
              <p:spPr>
                <a:xfrm>
                  <a:off x="4110258" y="4459202"/>
                  <a:ext cx="86417" cy="8599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85665D7-62C5-4D1F-AAE5-7E32FFD34DDF}"/>
                    </a:ext>
                  </a:extLst>
                </p:cNvPr>
                <p:cNvSpPr/>
                <p:nvPr/>
              </p:nvSpPr>
              <p:spPr>
                <a:xfrm>
                  <a:off x="4110258" y="4602446"/>
                  <a:ext cx="86417" cy="8599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1C0387BB-C77A-4D33-A9B3-17CC778E0CD8}"/>
                    </a:ext>
                  </a:extLst>
                </p:cNvPr>
                <p:cNvSpPr/>
                <p:nvPr/>
              </p:nvSpPr>
              <p:spPr>
                <a:xfrm>
                  <a:off x="4110258" y="4755533"/>
                  <a:ext cx="86417" cy="85992"/>
                </a:xfrm>
                <a:prstGeom prst="rect">
                  <a:avLst/>
                </a:prstGeom>
                <a:solidFill>
                  <a:srgbClr val="92CDD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EBEE4DED-4277-47DD-AD4E-22F90CC78A2B}"/>
                  </a:ext>
                </a:extLst>
              </p:cNvPr>
              <p:cNvGrpSpPr/>
              <p:nvPr/>
            </p:nvGrpSpPr>
            <p:grpSpPr>
              <a:xfrm>
                <a:off x="4959754" y="3752988"/>
                <a:ext cx="114015" cy="936138"/>
                <a:chOff x="4709808" y="3871632"/>
                <a:chExt cx="86417" cy="817493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85B4C1D3-C6FA-498E-9088-9402EB9A5660}"/>
                    </a:ext>
                  </a:extLst>
                </p:cNvPr>
                <p:cNvSpPr/>
                <p:nvPr/>
              </p:nvSpPr>
              <p:spPr>
                <a:xfrm>
                  <a:off x="4709808" y="3871632"/>
                  <a:ext cx="86417" cy="859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76684D1B-8D26-49A2-9955-CC25A4EB152E}"/>
                    </a:ext>
                  </a:extLst>
                </p:cNvPr>
                <p:cNvSpPr/>
                <p:nvPr/>
              </p:nvSpPr>
              <p:spPr>
                <a:xfrm>
                  <a:off x="4709808" y="4019678"/>
                  <a:ext cx="86417" cy="859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3D08D9C2-EC3E-4C13-AEE4-E633F2A42A1E}"/>
                    </a:ext>
                  </a:extLst>
                </p:cNvPr>
                <p:cNvSpPr/>
                <p:nvPr/>
              </p:nvSpPr>
              <p:spPr>
                <a:xfrm>
                  <a:off x="4709808" y="4162858"/>
                  <a:ext cx="86417" cy="859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247AC069-0489-4898-9D10-E49DF61C2FDB}"/>
                    </a:ext>
                  </a:extLst>
                </p:cNvPr>
                <p:cNvSpPr/>
                <p:nvPr/>
              </p:nvSpPr>
              <p:spPr>
                <a:xfrm>
                  <a:off x="4709808" y="4306802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D964836E-28EA-4D38-A844-7638E52E8FEE}"/>
                    </a:ext>
                  </a:extLst>
                </p:cNvPr>
                <p:cNvSpPr/>
                <p:nvPr/>
              </p:nvSpPr>
              <p:spPr>
                <a:xfrm>
                  <a:off x="4709808" y="4450046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2C085F0B-F9A0-480B-9D50-C26282F81C14}"/>
                    </a:ext>
                  </a:extLst>
                </p:cNvPr>
                <p:cNvSpPr/>
                <p:nvPr/>
              </p:nvSpPr>
              <p:spPr>
                <a:xfrm>
                  <a:off x="4709808" y="4603133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276D9266-81F7-4A12-BEB7-6602B0F0D421}"/>
                  </a:ext>
                </a:extLst>
              </p:cNvPr>
              <p:cNvGrpSpPr/>
              <p:nvPr/>
            </p:nvGrpSpPr>
            <p:grpSpPr>
              <a:xfrm>
                <a:off x="5210228" y="3752988"/>
                <a:ext cx="114015" cy="936138"/>
                <a:chOff x="4709808" y="3871632"/>
                <a:chExt cx="86417" cy="817493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9F9676DF-AFA9-4D29-8B6C-8B498CDC4FEF}"/>
                    </a:ext>
                  </a:extLst>
                </p:cNvPr>
                <p:cNvSpPr/>
                <p:nvPr/>
              </p:nvSpPr>
              <p:spPr>
                <a:xfrm>
                  <a:off x="4709808" y="3871632"/>
                  <a:ext cx="86417" cy="859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115E7D25-B3F8-4DDA-B202-320DA681CEE9}"/>
                    </a:ext>
                  </a:extLst>
                </p:cNvPr>
                <p:cNvSpPr/>
                <p:nvPr/>
              </p:nvSpPr>
              <p:spPr>
                <a:xfrm>
                  <a:off x="4709808" y="4019678"/>
                  <a:ext cx="86417" cy="859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A8B0FA0E-C8ED-4C5A-B3FE-A33D8AB86FB5}"/>
                    </a:ext>
                  </a:extLst>
                </p:cNvPr>
                <p:cNvSpPr/>
                <p:nvPr/>
              </p:nvSpPr>
              <p:spPr>
                <a:xfrm>
                  <a:off x="4709808" y="4162858"/>
                  <a:ext cx="86417" cy="859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05098E77-0EF4-4B35-B04F-63AAC2ECBFA9}"/>
                    </a:ext>
                  </a:extLst>
                </p:cNvPr>
                <p:cNvSpPr/>
                <p:nvPr/>
              </p:nvSpPr>
              <p:spPr>
                <a:xfrm>
                  <a:off x="4709808" y="4306802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57C26C0E-3B62-42D2-8A40-0C6B987D1582}"/>
                    </a:ext>
                  </a:extLst>
                </p:cNvPr>
                <p:cNvSpPr/>
                <p:nvPr/>
              </p:nvSpPr>
              <p:spPr>
                <a:xfrm>
                  <a:off x="4709808" y="4450046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2975E7D3-DD3A-403A-90B3-153AA6B03448}"/>
                    </a:ext>
                  </a:extLst>
                </p:cNvPr>
                <p:cNvSpPr/>
                <p:nvPr/>
              </p:nvSpPr>
              <p:spPr>
                <a:xfrm>
                  <a:off x="4709808" y="4603133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1EFA93A-E603-4EB3-B772-C28D2CC31352}"/>
                  </a:ext>
                </a:extLst>
              </p:cNvPr>
              <p:cNvGrpSpPr/>
              <p:nvPr/>
            </p:nvGrpSpPr>
            <p:grpSpPr>
              <a:xfrm>
                <a:off x="5460702" y="3752988"/>
                <a:ext cx="114015" cy="936138"/>
                <a:chOff x="5217872" y="3871632"/>
                <a:chExt cx="86417" cy="817493"/>
              </a:xfrm>
            </p:grpSpPr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1DA0949A-8349-41D9-AFC3-A3C2C4A6FCB9}"/>
                    </a:ext>
                  </a:extLst>
                </p:cNvPr>
                <p:cNvSpPr/>
                <p:nvPr/>
              </p:nvSpPr>
              <p:spPr>
                <a:xfrm>
                  <a:off x="5217872" y="4019678"/>
                  <a:ext cx="86417" cy="85992"/>
                </a:xfrm>
                <a:prstGeom prst="rect">
                  <a:avLst/>
                </a:prstGeom>
                <a:solidFill>
                  <a:srgbClr val="FAC09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8EF2E67-62C9-40BC-BE6C-DE27C16A9428}"/>
                    </a:ext>
                  </a:extLst>
                </p:cNvPr>
                <p:cNvSpPr/>
                <p:nvPr/>
              </p:nvSpPr>
              <p:spPr>
                <a:xfrm>
                  <a:off x="5217872" y="3871632"/>
                  <a:ext cx="86417" cy="85992"/>
                </a:xfrm>
                <a:prstGeom prst="rect">
                  <a:avLst/>
                </a:prstGeom>
                <a:solidFill>
                  <a:srgbClr val="FAC09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C36A15B7-37F1-4B71-8866-60E761BB2851}"/>
                    </a:ext>
                  </a:extLst>
                </p:cNvPr>
                <p:cNvSpPr/>
                <p:nvPr/>
              </p:nvSpPr>
              <p:spPr>
                <a:xfrm>
                  <a:off x="5217872" y="4162858"/>
                  <a:ext cx="86417" cy="85992"/>
                </a:xfrm>
                <a:prstGeom prst="rect">
                  <a:avLst/>
                </a:prstGeom>
                <a:solidFill>
                  <a:srgbClr val="FAC09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7976331C-232F-412F-BB40-E80C962C576F}"/>
                    </a:ext>
                  </a:extLst>
                </p:cNvPr>
                <p:cNvSpPr/>
                <p:nvPr/>
              </p:nvSpPr>
              <p:spPr>
                <a:xfrm>
                  <a:off x="5217872" y="4306802"/>
                  <a:ext cx="86417" cy="859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03F6F205-0F2D-4B71-A562-ADFE9B102EED}"/>
                    </a:ext>
                  </a:extLst>
                </p:cNvPr>
                <p:cNvSpPr/>
                <p:nvPr/>
              </p:nvSpPr>
              <p:spPr>
                <a:xfrm>
                  <a:off x="5217872" y="4450046"/>
                  <a:ext cx="86417" cy="859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26E2FAB3-3A4C-4630-A913-06F472380EE3}"/>
                    </a:ext>
                  </a:extLst>
                </p:cNvPr>
                <p:cNvSpPr/>
                <p:nvPr/>
              </p:nvSpPr>
              <p:spPr>
                <a:xfrm>
                  <a:off x="5217872" y="4603133"/>
                  <a:ext cx="86417" cy="859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AAA19B36-90F2-4FC2-95EB-D7D8A30813F6}"/>
                  </a:ext>
                </a:extLst>
              </p:cNvPr>
              <p:cNvGrpSpPr/>
              <p:nvPr/>
            </p:nvGrpSpPr>
            <p:grpSpPr>
              <a:xfrm>
                <a:off x="5711173" y="3752988"/>
                <a:ext cx="114015" cy="936138"/>
                <a:chOff x="5217872" y="3871632"/>
                <a:chExt cx="86417" cy="817493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EA04F289-2968-4309-887A-15F732867531}"/>
                    </a:ext>
                  </a:extLst>
                </p:cNvPr>
                <p:cNvSpPr/>
                <p:nvPr/>
              </p:nvSpPr>
              <p:spPr>
                <a:xfrm>
                  <a:off x="5217872" y="4019678"/>
                  <a:ext cx="86417" cy="85992"/>
                </a:xfrm>
                <a:prstGeom prst="rect">
                  <a:avLst/>
                </a:prstGeom>
                <a:solidFill>
                  <a:srgbClr val="FAC09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5B746EFC-4917-442D-805C-951349910206}"/>
                    </a:ext>
                  </a:extLst>
                </p:cNvPr>
                <p:cNvSpPr/>
                <p:nvPr/>
              </p:nvSpPr>
              <p:spPr>
                <a:xfrm>
                  <a:off x="5217872" y="3871632"/>
                  <a:ext cx="86417" cy="85992"/>
                </a:xfrm>
                <a:prstGeom prst="rect">
                  <a:avLst/>
                </a:prstGeom>
                <a:solidFill>
                  <a:srgbClr val="FAC09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A7F614D7-F206-4130-9352-91A569292034}"/>
                    </a:ext>
                  </a:extLst>
                </p:cNvPr>
                <p:cNvSpPr/>
                <p:nvPr/>
              </p:nvSpPr>
              <p:spPr>
                <a:xfrm>
                  <a:off x="5217872" y="4162858"/>
                  <a:ext cx="86417" cy="85992"/>
                </a:xfrm>
                <a:prstGeom prst="rect">
                  <a:avLst/>
                </a:prstGeom>
                <a:solidFill>
                  <a:srgbClr val="FAC09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831C90EC-A317-4AC5-BACC-BECA8A93B188}"/>
                    </a:ext>
                  </a:extLst>
                </p:cNvPr>
                <p:cNvSpPr/>
                <p:nvPr/>
              </p:nvSpPr>
              <p:spPr>
                <a:xfrm>
                  <a:off x="5217872" y="4306802"/>
                  <a:ext cx="86417" cy="859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E4BE137A-87C4-4339-BE76-9A193F7D36C0}"/>
                    </a:ext>
                  </a:extLst>
                </p:cNvPr>
                <p:cNvSpPr/>
                <p:nvPr/>
              </p:nvSpPr>
              <p:spPr>
                <a:xfrm>
                  <a:off x="5217872" y="4450046"/>
                  <a:ext cx="86417" cy="859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7A3C54BA-004F-47AA-A800-80565963BBDD}"/>
                    </a:ext>
                  </a:extLst>
                </p:cNvPr>
                <p:cNvSpPr/>
                <p:nvPr/>
              </p:nvSpPr>
              <p:spPr>
                <a:xfrm>
                  <a:off x="5217872" y="4603133"/>
                  <a:ext cx="86417" cy="859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D1AD39FD-276C-49C4-BC34-81BB2B430DA0}"/>
                  </a:ext>
                </a:extLst>
              </p:cNvPr>
              <p:cNvGrpSpPr/>
              <p:nvPr/>
            </p:nvGrpSpPr>
            <p:grpSpPr>
              <a:xfrm>
                <a:off x="4458806" y="3754581"/>
                <a:ext cx="114015" cy="936138"/>
                <a:chOff x="4709808" y="3871632"/>
                <a:chExt cx="86417" cy="817493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DD9F97C2-F443-49C0-B1C1-EFD217C4A0A7}"/>
                    </a:ext>
                  </a:extLst>
                </p:cNvPr>
                <p:cNvSpPr/>
                <p:nvPr/>
              </p:nvSpPr>
              <p:spPr>
                <a:xfrm>
                  <a:off x="4709808" y="3871632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0293FC52-67E6-4396-8F7E-E25E1360F555}"/>
                    </a:ext>
                  </a:extLst>
                </p:cNvPr>
                <p:cNvSpPr/>
                <p:nvPr/>
              </p:nvSpPr>
              <p:spPr>
                <a:xfrm>
                  <a:off x="4709808" y="4019678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2EF6BDA5-23D7-4A49-932C-6FD1F1725CAC}"/>
                    </a:ext>
                  </a:extLst>
                </p:cNvPr>
                <p:cNvSpPr/>
                <p:nvPr/>
              </p:nvSpPr>
              <p:spPr>
                <a:xfrm>
                  <a:off x="4709808" y="4162858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9306EEF8-CDFB-41A5-A2DF-9522871AA343}"/>
                    </a:ext>
                  </a:extLst>
                </p:cNvPr>
                <p:cNvSpPr/>
                <p:nvPr/>
              </p:nvSpPr>
              <p:spPr>
                <a:xfrm>
                  <a:off x="4709808" y="4306802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2F9CEEA1-A370-4413-9993-4019F471E619}"/>
                    </a:ext>
                  </a:extLst>
                </p:cNvPr>
                <p:cNvSpPr/>
                <p:nvPr/>
              </p:nvSpPr>
              <p:spPr>
                <a:xfrm>
                  <a:off x="4709808" y="4450046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8E8F1AC8-0894-47DD-974E-520BC5C85466}"/>
                    </a:ext>
                  </a:extLst>
                </p:cNvPr>
                <p:cNvSpPr/>
                <p:nvPr/>
              </p:nvSpPr>
              <p:spPr>
                <a:xfrm>
                  <a:off x="4709808" y="4603133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14E83A47-391B-4D30-9D92-E0DC1B7DECEB}"/>
                  </a:ext>
                </a:extLst>
              </p:cNvPr>
              <p:cNvGrpSpPr/>
              <p:nvPr/>
            </p:nvGrpSpPr>
            <p:grpSpPr>
              <a:xfrm>
                <a:off x="4709280" y="3754581"/>
                <a:ext cx="114015" cy="936138"/>
                <a:chOff x="4709808" y="3871632"/>
                <a:chExt cx="86417" cy="817493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6C3286F0-27D7-4EF3-B4E6-C8FC7F3BE73D}"/>
                    </a:ext>
                  </a:extLst>
                </p:cNvPr>
                <p:cNvSpPr/>
                <p:nvPr/>
              </p:nvSpPr>
              <p:spPr>
                <a:xfrm>
                  <a:off x="4709808" y="3871632"/>
                  <a:ext cx="86417" cy="859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E5DA3CD-1AFE-453A-920F-359A34FC76EF}"/>
                    </a:ext>
                  </a:extLst>
                </p:cNvPr>
                <p:cNvSpPr/>
                <p:nvPr/>
              </p:nvSpPr>
              <p:spPr>
                <a:xfrm>
                  <a:off x="4709808" y="4019678"/>
                  <a:ext cx="86417" cy="859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A9D22635-4AA6-482E-98A8-9A59E327A21A}"/>
                    </a:ext>
                  </a:extLst>
                </p:cNvPr>
                <p:cNvSpPr/>
                <p:nvPr/>
              </p:nvSpPr>
              <p:spPr>
                <a:xfrm>
                  <a:off x="4709808" y="4162858"/>
                  <a:ext cx="86417" cy="859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F6A19742-3FF0-419F-953B-51ACF2002E76}"/>
                    </a:ext>
                  </a:extLst>
                </p:cNvPr>
                <p:cNvSpPr/>
                <p:nvPr/>
              </p:nvSpPr>
              <p:spPr>
                <a:xfrm>
                  <a:off x="4709808" y="4306802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3017BF75-26E9-4825-A901-465CC7498DC1}"/>
                    </a:ext>
                  </a:extLst>
                </p:cNvPr>
                <p:cNvSpPr/>
                <p:nvPr/>
              </p:nvSpPr>
              <p:spPr>
                <a:xfrm>
                  <a:off x="4709808" y="4450046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72FAC73F-BB72-475F-AA59-4BBBCCFB11DA}"/>
                    </a:ext>
                  </a:extLst>
                </p:cNvPr>
                <p:cNvSpPr/>
                <p:nvPr/>
              </p:nvSpPr>
              <p:spPr>
                <a:xfrm>
                  <a:off x="4709808" y="4603133"/>
                  <a:ext cx="86417" cy="85992"/>
                </a:xfrm>
                <a:prstGeom prst="rect">
                  <a:avLst/>
                </a:prstGeom>
                <a:solidFill>
                  <a:srgbClr val="D99694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4320D92D-F5CA-4636-BEEF-87D469D84FD4}"/>
                  </a:ext>
                </a:extLst>
              </p:cNvPr>
              <p:cNvGrpSpPr/>
              <p:nvPr/>
            </p:nvGrpSpPr>
            <p:grpSpPr>
              <a:xfrm>
                <a:off x="4069716" y="3586351"/>
                <a:ext cx="139177" cy="1064137"/>
                <a:chOff x="4069716" y="3586351"/>
                <a:chExt cx="139177" cy="1064137"/>
              </a:xfrm>
            </p:grpSpPr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3ED0E3EB-EA09-4D05-AE22-37DA89C11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113" y="3586351"/>
                  <a:ext cx="0" cy="105977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4081FD77-52C1-4A98-8926-7E2829575209}"/>
                    </a:ext>
                  </a:extLst>
                </p:cNvPr>
                <p:cNvCxnSpPr>
                  <a:stCxn id="238" idx="3"/>
                </p:cNvCxnSpPr>
                <p:nvPr/>
              </p:nvCxnSpPr>
              <p:spPr>
                <a:xfrm>
                  <a:off x="4071873" y="3802224"/>
                  <a:ext cx="129638" cy="10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1E6AA9C3-EC7D-4A98-94E4-84FC8CFA1B14}"/>
                    </a:ext>
                  </a:extLst>
                </p:cNvPr>
                <p:cNvCxnSpPr/>
                <p:nvPr/>
              </p:nvCxnSpPr>
              <p:spPr>
                <a:xfrm>
                  <a:off x="4071873" y="3971655"/>
                  <a:ext cx="129638" cy="10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32ADE97B-CC4E-4AC2-8D2F-688CF05A1537}"/>
                    </a:ext>
                  </a:extLst>
                </p:cNvPr>
                <p:cNvCxnSpPr/>
                <p:nvPr/>
              </p:nvCxnSpPr>
              <p:spPr>
                <a:xfrm>
                  <a:off x="4079255" y="4135615"/>
                  <a:ext cx="129638" cy="10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BB585115-9538-4FB6-ACDA-7277B545A1B4}"/>
                    </a:ext>
                  </a:extLst>
                </p:cNvPr>
                <p:cNvCxnSpPr/>
                <p:nvPr/>
              </p:nvCxnSpPr>
              <p:spPr>
                <a:xfrm>
                  <a:off x="4079255" y="4297726"/>
                  <a:ext cx="129638" cy="10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5D21A10D-49DB-49AF-8797-EF7320E09F4D}"/>
                    </a:ext>
                  </a:extLst>
                </p:cNvPr>
                <p:cNvCxnSpPr/>
                <p:nvPr/>
              </p:nvCxnSpPr>
              <p:spPr>
                <a:xfrm>
                  <a:off x="4069716" y="4466178"/>
                  <a:ext cx="129638" cy="10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E33F428A-E355-4C19-9501-39059B801A2D}"/>
                    </a:ext>
                  </a:extLst>
                </p:cNvPr>
                <p:cNvCxnSpPr/>
                <p:nvPr/>
              </p:nvCxnSpPr>
              <p:spPr>
                <a:xfrm>
                  <a:off x="4075282" y="4650387"/>
                  <a:ext cx="129638" cy="10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B7978D3-2DC6-4970-AD83-B12877558F38}"/>
                  </a:ext>
                </a:extLst>
              </p:cNvPr>
              <p:cNvSpPr txBox="1"/>
              <p:nvPr/>
            </p:nvSpPr>
            <p:spPr>
              <a:xfrm>
                <a:off x="3848049" y="3329038"/>
                <a:ext cx="2120297" cy="2573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000" b="1" dirty="0"/>
                  <a:t>ZNS SSD Controller</a:t>
                </a: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DF49515D-2F9C-4D91-B76A-D28D7E823402}"/>
                  </a:ext>
                </a:extLst>
              </p:cNvPr>
              <p:cNvGrpSpPr/>
              <p:nvPr/>
            </p:nvGrpSpPr>
            <p:grpSpPr>
              <a:xfrm>
                <a:off x="4570402" y="3603518"/>
                <a:ext cx="141745" cy="1046963"/>
                <a:chOff x="4069716" y="3599166"/>
                <a:chExt cx="141745" cy="1046963"/>
              </a:xfrm>
            </p:grpSpPr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CEA5B185-428F-4394-81E5-FF7F52DD7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113" y="3599166"/>
                  <a:ext cx="0" cy="104696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1B689485-B97B-4D38-BCC0-CDA3F56029DA}"/>
                    </a:ext>
                  </a:extLst>
                </p:cNvPr>
                <p:cNvCxnSpPr>
                  <a:cxnSpLocks/>
                  <a:endCxn id="188" idx="1"/>
                </p:cNvCxnSpPr>
                <p:nvPr/>
              </p:nvCxnSpPr>
              <p:spPr>
                <a:xfrm>
                  <a:off x="4071873" y="3802224"/>
                  <a:ext cx="139588" cy="159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9D752E96-C3DE-44A2-96F8-FC155AD437B8}"/>
                    </a:ext>
                  </a:extLst>
                </p:cNvPr>
                <p:cNvCxnSpPr>
                  <a:cxnSpLocks/>
                  <a:endCxn id="189" idx="1"/>
                </p:cNvCxnSpPr>
                <p:nvPr/>
              </p:nvCxnSpPr>
              <p:spPr>
                <a:xfrm>
                  <a:off x="4071873" y="3971655"/>
                  <a:ext cx="139588" cy="169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A24DF386-808D-4459-AFCE-749EDEB71DA1}"/>
                    </a:ext>
                  </a:extLst>
                </p:cNvPr>
                <p:cNvCxnSpPr/>
                <p:nvPr/>
              </p:nvCxnSpPr>
              <p:spPr>
                <a:xfrm>
                  <a:off x="4079255" y="4135615"/>
                  <a:ext cx="129638" cy="10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EE2AED53-A952-47AE-8DA4-68DFEFE008E6}"/>
                    </a:ext>
                  </a:extLst>
                </p:cNvPr>
                <p:cNvCxnSpPr/>
                <p:nvPr/>
              </p:nvCxnSpPr>
              <p:spPr>
                <a:xfrm>
                  <a:off x="4079255" y="4297726"/>
                  <a:ext cx="129638" cy="10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33A36B43-BE47-45F5-9186-C8C1F8D9EBC6}"/>
                    </a:ext>
                  </a:extLst>
                </p:cNvPr>
                <p:cNvCxnSpPr>
                  <a:cxnSpLocks/>
                  <a:endCxn id="192" idx="1"/>
                </p:cNvCxnSpPr>
                <p:nvPr/>
              </p:nvCxnSpPr>
              <p:spPr>
                <a:xfrm>
                  <a:off x="4069716" y="4466178"/>
                  <a:ext cx="14174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E6D182E2-585B-4340-8DDB-94D7A4A511A2}"/>
                    </a:ext>
                  </a:extLst>
                </p:cNvPr>
                <p:cNvCxnSpPr>
                  <a:cxnSpLocks/>
                  <a:stCxn id="201" idx="3"/>
                  <a:endCxn id="194" idx="1"/>
                </p:cNvCxnSpPr>
                <p:nvPr/>
              </p:nvCxnSpPr>
              <p:spPr>
                <a:xfrm>
                  <a:off x="4075002" y="4641483"/>
                  <a:ext cx="13645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0117E080-5818-40F8-BB8E-317CAFC9BE19}"/>
                  </a:ext>
                </a:extLst>
              </p:cNvPr>
              <p:cNvGrpSpPr/>
              <p:nvPr/>
            </p:nvGrpSpPr>
            <p:grpSpPr>
              <a:xfrm>
                <a:off x="5073243" y="3603519"/>
                <a:ext cx="141745" cy="1046963"/>
                <a:chOff x="4069716" y="3599166"/>
                <a:chExt cx="141745" cy="1046963"/>
              </a:xfrm>
            </p:grpSpPr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054F2744-D24B-4FD5-85FD-320590C47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113" y="3599166"/>
                  <a:ext cx="0" cy="104696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A8503FA4-7A35-4212-8882-FA608424D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1873" y="3802224"/>
                  <a:ext cx="139588" cy="159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C0AE68E3-1CA6-4279-BA8B-3479A67CB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1873" y="3971655"/>
                  <a:ext cx="139588" cy="169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74F15A06-2367-4141-9B8B-2178036AF328}"/>
                    </a:ext>
                  </a:extLst>
                </p:cNvPr>
                <p:cNvCxnSpPr/>
                <p:nvPr/>
              </p:nvCxnSpPr>
              <p:spPr>
                <a:xfrm>
                  <a:off x="4079255" y="4135615"/>
                  <a:ext cx="129638" cy="10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D40CAD9F-21EB-49D8-A745-1B404DCA0A25}"/>
                    </a:ext>
                  </a:extLst>
                </p:cNvPr>
                <p:cNvCxnSpPr/>
                <p:nvPr/>
              </p:nvCxnSpPr>
              <p:spPr>
                <a:xfrm>
                  <a:off x="4079255" y="4297726"/>
                  <a:ext cx="129638" cy="10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695F7B5F-20F8-4D84-8B6F-CCF738D29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9716" y="4466178"/>
                  <a:ext cx="14174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8EE0D3A9-1A70-4F76-9406-55C8C58C38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5002" y="4641483"/>
                  <a:ext cx="13645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110AFC2-3D1A-489B-B268-79FE190D0518}"/>
                  </a:ext>
                </a:extLst>
              </p:cNvPr>
              <p:cNvGrpSpPr/>
              <p:nvPr/>
            </p:nvGrpSpPr>
            <p:grpSpPr>
              <a:xfrm>
                <a:off x="5573405" y="3605385"/>
                <a:ext cx="141745" cy="1046963"/>
                <a:chOff x="4069716" y="3599166"/>
                <a:chExt cx="141745" cy="1046963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912F0EE-5AB5-45C9-8019-023B38EB7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41113" y="3599166"/>
                  <a:ext cx="0" cy="104696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4360EA67-5F78-40F6-B2DA-21586A46F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1873" y="3802224"/>
                  <a:ext cx="139588" cy="159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B7DA501-22D6-49EC-9696-A77621C46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1873" y="3971655"/>
                  <a:ext cx="139588" cy="169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9B9E2F7B-23FF-41CD-BE23-4A36CEBDDC4A}"/>
                    </a:ext>
                  </a:extLst>
                </p:cNvPr>
                <p:cNvCxnSpPr/>
                <p:nvPr/>
              </p:nvCxnSpPr>
              <p:spPr>
                <a:xfrm>
                  <a:off x="4079255" y="4135615"/>
                  <a:ext cx="129638" cy="10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C53B42C-3AB5-4E09-B035-CBE91EF464B5}"/>
                    </a:ext>
                  </a:extLst>
                </p:cNvPr>
                <p:cNvCxnSpPr/>
                <p:nvPr/>
              </p:nvCxnSpPr>
              <p:spPr>
                <a:xfrm>
                  <a:off x="4079255" y="4297726"/>
                  <a:ext cx="129638" cy="10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9F360D97-61A1-4FD5-AE89-DB8BC7D7BB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9716" y="4466178"/>
                  <a:ext cx="14174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D555667F-66F3-4913-830A-6FD8513E12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75002" y="4641483"/>
                  <a:ext cx="136459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AF433FEC-F407-478B-BE8E-2EBFC2968DC3}"/>
                </a:ext>
              </a:extLst>
            </p:cNvPr>
            <p:cNvSpPr/>
            <p:nvPr/>
          </p:nvSpPr>
          <p:spPr>
            <a:xfrm>
              <a:off x="3228382" y="3961358"/>
              <a:ext cx="946770" cy="1002691"/>
            </a:xfrm>
            <a:prstGeom prst="rect">
              <a:avLst/>
            </a:prstGeom>
            <a:noFill/>
            <a:ln w="12700">
              <a:solidFill>
                <a:schemeClr val="bg2">
                  <a:lumMod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2724D3-F99E-447B-8446-0E80D3FA6F02}"/>
              </a:ext>
            </a:extLst>
          </p:cNvPr>
          <p:cNvGrpSpPr/>
          <p:nvPr/>
        </p:nvGrpSpPr>
        <p:grpSpPr>
          <a:xfrm>
            <a:off x="2662639" y="2884550"/>
            <a:ext cx="1729979" cy="477966"/>
            <a:chOff x="2662639" y="2884550"/>
            <a:chExt cx="1729979" cy="4779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7E98C4-FB59-4F0E-8872-5D8F966069EA}"/>
                </a:ext>
              </a:extLst>
            </p:cNvPr>
            <p:cNvGrpSpPr/>
            <p:nvPr/>
          </p:nvGrpSpPr>
          <p:grpSpPr>
            <a:xfrm>
              <a:off x="2663394" y="2884550"/>
              <a:ext cx="1729224" cy="226339"/>
              <a:chOff x="2566981" y="3092086"/>
              <a:chExt cx="1729224" cy="226339"/>
            </a:xfrm>
          </p:grpSpPr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624BD6C2-5085-47AA-B006-917F322E1F2A}"/>
                  </a:ext>
                </a:extLst>
              </p:cNvPr>
              <p:cNvSpPr/>
              <p:nvPr/>
            </p:nvSpPr>
            <p:spPr>
              <a:xfrm>
                <a:off x="2566981" y="3092086"/>
                <a:ext cx="689282" cy="21953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Deterministic</a:t>
                </a:r>
              </a:p>
            </p:txBody>
          </p:sp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A26CE27E-4099-47B2-BB40-5E0EEF735D4D}"/>
                  </a:ext>
                </a:extLst>
              </p:cNvPr>
              <p:cNvSpPr/>
              <p:nvPr/>
            </p:nvSpPr>
            <p:spPr>
              <a:xfrm>
                <a:off x="3267849" y="3098891"/>
                <a:ext cx="1028356" cy="219534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Non-Deterministic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2453220-529D-4510-875B-7DA9506BE4D4}"/>
                </a:ext>
              </a:extLst>
            </p:cNvPr>
            <p:cNvGrpSpPr/>
            <p:nvPr/>
          </p:nvGrpSpPr>
          <p:grpSpPr>
            <a:xfrm>
              <a:off x="2662639" y="3131880"/>
              <a:ext cx="1724097" cy="230636"/>
              <a:chOff x="2566226" y="3383257"/>
              <a:chExt cx="1724097" cy="230636"/>
            </a:xfrm>
          </p:grpSpPr>
          <p:sp>
            <p:nvSpPr>
              <p:cNvPr id="249" name="Rectangle: Rounded Corners 248">
                <a:extLst>
                  <a:ext uri="{FF2B5EF4-FFF2-40B4-BE49-F238E27FC236}">
                    <a16:creationId xmlns:a16="http://schemas.microsoft.com/office/drawing/2014/main" id="{C96F3EFC-805B-4739-B9CD-E90C7B0C58B8}"/>
                  </a:ext>
                </a:extLst>
              </p:cNvPr>
              <p:cNvSpPr/>
              <p:nvPr/>
            </p:nvSpPr>
            <p:spPr>
              <a:xfrm>
                <a:off x="3415572" y="3383257"/>
                <a:ext cx="874751" cy="230636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Deterministic</a:t>
                </a:r>
              </a:p>
            </p:txBody>
          </p:sp>
          <p:sp>
            <p:nvSpPr>
              <p:cNvPr id="250" name="Rectangle: Rounded Corners 249">
                <a:extLst>
                  <a:ext uri="{FF2B5EF4-FFF2-40B4-BE49-F238E27FC236}">
                    <a16:creationId xmlns:a16="http://schemas.microsoft.com/office/drawing/2014/main" id="{1047B17F-CADF-4EDA-A6EA-ABB33111587F}"/>
                  </a:ext>
                </a:extLst>
              </p:cNvPr>
              <p:cNvSpPr/>
              <p:nvPr/>
            </p:nvSpPr>
            <p:spPr>
              <a:xfrm>
                <a:off x="2566226" y="3383257"/>
                <a:ext cx="827904" cy="230636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Non-Deterministic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049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" grpId="0"/>
      <p:bldP spid="44" grpId="0"/>
      <p:bldP spid="354" grpId="0"/>
      <p:bldP spid="355" grpId="0" uiExpand="1" build="p" bldLvl="2"/>
      <p:bldP spid="3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57DD-17D5-014D-AD07-5F023990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Zoned Block Storage already in HDDs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44A2-7E7E-8149-ABFD-1F5A6B758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1" y="1311253"/>
            <a:ext cx="3777402" cy="3376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SMR (Shingled Magnetic Recording) </a:t>
            </a:r>
          </a:p>
          <a:p>
            <a:pPr lvl="1"/>
            <a:r>
              <a:rPr lang="en-US" dirty="0"/>
              <a:t>Enables areal density growth</a:t>
            </a:r>
          </a:p>
          <a:p>
            <a:pPr lvl="1"/>
            <a:r>
              <a:rPr lang="en-US" dirty="0"/>
              <a:t>Causes magnetic media to act like flash</a:t>
            </a:r>
          </a:p>
          <a:p>
            <a:pPr lvl="2"/>
            <a:r>
              <a:rPr lang="en-US" dirty="0"/>
              <a:t>Data must be erased to be re-written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sz="700" dirty="0"/>
          </a:p>
          <a:p>
            <a:pPr marL="548627" lvl="4" indent="0">
              <a:buNone/>
            </a:pPr>
            <a:endParaRPr lang="en-US" dirty="0"/>
          </a:p>
          <a:p>
            <a:pPr marL="548627" lvl="4" indent="0">
              <a:buNone/>
            </a:pPr>
            <a:endParaRPr lang="en-US" dirty="0"/>
          </a:p>
          <a:p>
            <a:r>
              <a:rPr lang="en-US" dirty="0"/>
              <a:t>Zoned Block access for HDDs</a:t>
            </a:r>
          </a:p>
          <a:p>
            <a:pPr lvl="1"/>
            <a:r>
              <a:rPr lang="en-US" dirty="0"/>
              <a:t>Drive formatted into fixed sized regions</a:t>
            </a:r>
          </a:p>
          <a:p>
            <a:pPr lvl="1"/>
            <a:r>
              <a:rPr lang="en-US" dirty="0"/>
              <a:t>Host/Device enforce sequential writes in LBA space to mitigate RMW effects of SMR</a:t>
            </a:r>
          </a:p>
          <a:p>
            <a:pPr lvl="1"/>
            <a:r>
              <a:rPr lang="en-US" dirty="0"/>
              <a:t>Zoned Block interface standardized in T13/T10</a:t>
            </a:r>
          </a:p>
          <a:p>
            <a:pPr lvl="2"/>
            <a:r>
              <a:rPr lang="en-US" dirty="0"/>
              <a:t>Zoned ATA Commands (ZAC): SATA</a:t>
            </a:r>
          </a:p>
          <a:p>
            <a:pPr lvl="2"/>
            <a:r>
              <a:rPr lang="en-US" dirty="0"/>
              <a:t>Zoned Block Commands (ZBC): SAS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C8C12F9-F331-40EF-8AA7-4A750B1F763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54330" y="631850"/>
            <a:ext cx="8435340" cy="3071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Take advantage of SMR capacity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79BFF-33E4-4296-A31F-C452636D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84" y="874963"/>
            <a:ext cx="4373880" cy="1767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5EB513-C191-40DA-BCE1-D53BA1A9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12" y="2962738"/>
            <a:ext cx="2213040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E6DB-981A-4556-B05E-D5E138B8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Why Zoned Block Storage for SSDs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2561" y="1178114"/>
            <a:ext cx="4021081" cy="385955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TLC &amp; QLC increases capacity but at cost of</a:t>
            </a:r>
          </a:p>
          <a:p>
            <a:pPr lvl="1"/>
            <a:r>
              <a:rPr lang="en-US" dirty="0"/>
              <a:t>Less endurance</a:t>
            </a:r>
          </a:p>
          <a:p>
            <a:pPr lvl="1"/>
            <a:r>
              <a:rPr lang="en-US" dirty="0"/>
              <a:t>Lower performance</a:t>
            </a:r>
          </a:p>
          <a:p>
            <a:pPr lvl="1"/>
            <a:r>
              <a:rPr lang="en-US" dirty="0"/>
              <a:t>More DRAM to map higher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Zoned Block access for SSDs</a:t>
            </a:r>
          </a:p>
          <a:p>
            <a:pPr lvl="1"/>
            <a:r>
              <a:rPr lang="en-US" dirty="0"/>
              <a:t>SSDs are intrinsic Zoned devices due to flash characteristics</a:t>
            </a:r>
          </a:p>
          <a:p>
            <a:pPr lvl="1"/>
            <a:r>
              <a:rPr lang="en-US" dirty="0"/>
              <a:t>Host/SSD cooperate (distributed FTL) using sequential access </a:t>
            </a:r>
          </a:p>
          <a:p>
            <a:pPr lvl="1"/>
            <a:r>
              <a:rPr lang="en-US" dirty="0"/>
              <a:t>No complex topology provisioning; Zones are logical</a:t>
            </a:r>
          </a:p>
          <a:p>
            <a:pPr lvl="1"/>
            <a:r>
              <a:rPr lang="en-US" dirty="0"/>
              <a:t>Reduces write amplification and internal data movement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Reduced wear </a:t>
            </a:r>
          </a:p>
          <a:p>
            <a:pPr lvl="1"/>
            <a:r>
              <a:rPr lang="en-US" dirty="0"/>
              <a:t>Improved latency outliers and throughput</a:t>
            </a:r>
          </a:p>
          <a:p>
            <a:pPr lvl="1"/>
            <a:r>
              <a:rPr lang="en-US" dirty="0"/>
              <a:t>Reduced DRAM in SSD (smaller L2P)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Reduced drive Over Provisioning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7A98D-E22F-48CB-B512-87E6A2684C1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54330" y="573218"/>
            <a:ext cx="8435340" cy="365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Take advantage of TLC/QLC capacity growth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0EFA6D-F304-4E60-BA67-E38194B72D6F}"/>
              </a:ext>
            </a:extLst>
          </p:cNvPr>
          <p:cNvGrpSpPr/>
          <p:nvPr/>
        </p:nvGrpSpPr>
        <p:grpSpPr>
          <a:xfrm>
            <a:off x="4317543" y="2942252"/>
            <a:ext cx="4583896" cy="1808676"/>
            <a:chOff x="4317543" y="2623179"/>
            <a:chExt cx="4583896" cy="1808676"/>
          </a:xfrm>
        </p:grpSpPr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CF07079C-B33A-4B9A-9E53-11C0B20440CA}"/>
                </a:ext>
              </a:extLst>
            </p:cNvPr>
            <p:cNvCxnSpPr>
              <a:cxnSpLocks/>
            </p:cNvCxnSpPr>
            <p:nvPr/>
          </p:nvCxnSpPr>
          <p:spPr>
            <a:xfrm>
              <a:off x="8575442" y="2768484"/>
              <a:ext cx="0" cy="201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A6A871F6-E9AD-4B28-8FCB-D97C7C8E27F8}"/>
                </a:ext>
              </a:extLst>
            </p:cNvPr>
            <p:cNvCxnSpPr>
              <a:cxnSpLocks/>
            </p:cNvCxnSpPr>
            <p:nvPr/>
          </p:nvCxnSpPr>
          <p:spPr>
            <a:xfrm>
              <a:off x="7872685" y="2768484"/>
              <a:ext cx="0" cy="201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17618232-D0DE-4D4F-B15F-CC7679EE4FB2}"/>
                </a:ext>
              </a:extLst>
            </p:cNvPr>
            <p:cNvCxnSpPr>
              <a:cxnSpLocks/>
            </p:cNvCxnSpPr>
            <p:nvPr/>
          </p:nvCxnSpPr>
          <p:spPr>
            <a:xfrm>
              <a:off x="7134604" y="2768484"/>
              <a:ext cx="0" cy="201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BB1CE494-B2F5-41A4-A390-41974AC1E043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80" y="2768330"/>
              <a:ext cx="0" cy="201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777A8836-2CC8-4F72-9FE6-A70107D29989}"/>
                </a:ext>
              </a:extLst>
            </p:cNvPr>
            <p:cNvCxnSpPr>
              <a:cxnSpLocks/>
            </p:cNvCxnSpPr>
            <p:nvPr/>
          </p:nvCxnSpPr>
          <p:spPr>
            <a:xfrm>
              <a:off x="5409087" y="2768330"/>
              <a:ext cx="0" cy="201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55D6AD9A-C549-4266-AB6E-C5EC289C68F6}"/>
                </a:ext>
              </a:extLst>
            </p:cNvPr>
            <p:cNvCxnSpPr>
              <a:cxnSpLocks/>
            </p:cNvCxnSpPr>
            <p:nvPr/>
          </p:nvCxnSpPr>
          <p:spPr>
            <a:xfrm>
              <a:off x="4671005" y="2768330"/>
              <a:ext cx="0" cy="201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8CAF3556-F2F5-4A6B-BD49-C90EAACBF36B}"/>
                </a:ext>
              </a:extLst>
            </p:cNvPr>
            <p:cNvSpPr/>
            <p:nvPr/>
          </p:nvSpPr>
          <p:spPr>
            <a:xfrm>
              <a:off x="6779850" y="3244808"/>
              <a:ext cx="2120298" cy="1187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1" name="Rectangle 14">
              <a:extLst>
                <a:ext uri="{FF2B5EF4-FFF2-40B4-BE49-F238E27FC236}">
                  <a16:creationId xmlns:a16="http://schemas.microsoft.com/office/drawing/2014/main" id="{5FD14C62-3A67-4F9F-B2EA-7894132D5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544" y="2623179"/>
              <a:ext cx="714786" cy="2224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/>
                <a:t>Application 1</a:t>
              </a:r>
            </a:p>
          </p:txBody>
        </p:sp>
        <p:sp>
          <p:nvSpPr>
            <p:cNvPr id="203" name="Rectangle 14">
              <a:extLst>
                <a:ext uri="{FF2B5EF4-FFF2-40B4-BE49-F238E27FC236}">
                  <a16:creationId xmlns:a16="http://schemas.microsoft.com/office/drawing/2014/main" id="{75826552-C576-48F4-851E-856FE62F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261" y="2623179"/>
              <a:ext cx="668124" cy="2224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/>
                <a:t>Application 2</a:t>
              </a:r>
            </a:p>
          </p:txBody>
        </p:sp>
        <p:sp>
          <p:nvSpPr>
            <p:cNvPr id="204" name="Rectangle 14">
              <a:extLst>
                <a:ext uri="{FF2B5EF4-FFF2-40B4-BE49-F238E27FC236}">
                  <a16:creationId xmlns:a16="http://schemas.microsoft.com/office/drawing/2014/main" id="{B33EEF49-4E6A-4CD9-A4DE-2942B2C42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317" y="2623179"/>
              <a:ext cx="645525" cy="2224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/>
                <a:t>Application 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9E7AD78-106B-48DC-B26F-221B971A7AC5}"/>
                </a:ext>
              </a:extLst>
            </p:cNvPr>
            <p:cNvSpPr txBox="1"/>
            <p:nvPr/>
          </p:nvSpPr>
          <p:spPr>
            <a:xfrm>
              <a:off x="4317544" y="2982984"/>
              <a:ext cx="2120297" cy="257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b="1" dirty="0"/>
                <a:t>Conventional SSD Controller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EBE2B1D-D429-41FD-9179-E4B16F75CD7D}"/>
                </a:ext>
              </a:extLst>
            </p:cNvPr>
            <p:cNvSpPr/>
            <p:nvPr/>
          </p:nvSpPr>
          <p:spPr>
            <a:xfrm>
              <a:off x="4317544" y="3240449"/>
              <a:ext cx="2120298" cy="11870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9C11C645-B942-4CD3-88BC-36A755077FEE}"/>
                </a:ext>
              </a:extLst>
            </p:cNvPr>
            <p:cNvSpPr txBox="1"/>
            <p:nvPr/>
          </p:nvSpPr>
          <p:spPr>
            <a:xfrm>
              <a:off x="4317543" y="3262162"/>
              <a:ext cx="21202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LBA Space</a:t>
              </a:r>
            </a:p>
          </p:txBody>
        </p:sp>
        <p:sp>
          <p:nvSpPr>
            <p:cNvPr id="211" name="Arrow: Down 17">
              <a:extLst>
                <a:ext uri="{FF2B5EF4-FFF2-40B4-BE49-F238E27FC236}">
                  <a16:creationId xmlns:a16="http://schemas.microsoft.com/office/drawing/2014/main" id="{9AD0CDCE-8941-4D66-A0E3-0E3C7695FCAF}"/>
                </a:ext>
              </a:extLst>
            </p:cNvPr>
            <p:cNvSpPr/>
            <p:nvPr/>
          </p:nvSpPr>
          <p:spPr>
            <a:xfrm rot="16200000">
              <a:off x="6446861" y="3489684"/>
              <a:ext cx="336695" cy="246931"/>
            </a:xfrm>
            <a:prstGeom prst="down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2" name="Rectangle 14">
              <a:extLst>
                <a:ext uri="{FF2B5EF4-FFF2-40B4-BE49-F238E27FC236}">
                  <a16:creationId xmlns:a16="http://schemas.microsoft.com/office/drawing/2014/main" id="{D612AC05-D131-4C48-983D-4BE7EDF7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7906" y="2623179"/>
              <a:ext cx="714786" cy="2224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/>
                <a:t>Application 1</a:t>
              </a:r>
            </a:p>
          </p:txBody>
        </p:sp>
        <p:sp>
          <p:nvSpPr>
            <p:cNvPr id="214" name="Rectangle 14">
              <a:extLst>
                <a:ext uri="{FF2B5EF4-FFF2-40B4-BE49-F238E27FC236}">
                  <a16:creationId xmlns:a16="http://schemas.microsoft.com/office/drawing/2014/main" id="{06867F45-84A4-4CB0-88C1-B01653A23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623" y="2623179"/>
              <a:ext cx="668124" cy="22246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/>
                <a:t>Application 2</a:t>
              </a:r>
            </a:p>
          </p:txBody>
        </p:sp>
        <p:sp>
          <p:nvSpPr>
            <p:cNvPr id="215" name="Rectangle 14">
              <a:extLst>
                <a:ext uri="{FF2B5EF4-FFF2-40B4-BE49-F238E27FC236}">
                  <a16:creationId xmlns:a16="http://schemas.microsoft.com/office/drawing/2014/main" id="{D55EEB71-699F-4ACD-B819-5A4F495F3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2679" y="2623179"/>
              <a:ext cx="645525" cy="22246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900" dirty="0"/>
                <a:t>Application 3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63397C9-3D3A-4336-A472-9B55700C6838}"/>
                </a:ext>
              </a:extLst>
            </p:cNvPr>
            <p:cNvSpPr txBox="1"/>
            <p:nvPr/>
          </p:nvSpPr>
          <p:spPr>
            <a:xfrm>
              <a:off x="6781142" y="2983136"/>
              <a:ext cx="2120297" cy="257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000" b="1" dirty="0"/>
                <a:t>ZNS SSD Controller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33F69C3-D9D5-47E6-A05A-B44BDE31E506}"/>
                </a:ext>
              </a:extLst>
            </p:cNvPr>
            <p:cNvSpPr txBox="1"/>
            <p:nvPr/>
          </p:nvSpPr>
          <p:spPr>
            <a:xfrm>
              <a:off x="6781142" y="3262315"/>
              <a:ext cx="21202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Zoned LBA Space</a:t>
              </a: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4EE0980B-8F67-46BC-8E41-D59B4829609E}"/>
                </a:ext>
              </a:extLst>
            </p:cNvPr>
            <p:cNvSpPr/>
            <p:nvPr/>
          </p:nvSpPr>
          <p:spPr>
            <a:xfrm>
              <a:off x="8150965" y="3673776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6EFC1D14-F691-409C-9EBD-8DFD4A9BB108}"/>
                </a:ext>
              </a:extLst>
            </p:cNvPr>
            <p:cNvSpPr/>
            <p:nvPr/>
          </p:nvSpPr>
          <p:spPr>
            <a:xfrm>
              <a:off x="8272909" y="3673776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5054E04-F77C-4AD5-9738-02DBA3FDA7F9}"/>
                </a:ext>
              </a:extLst>
            </p:cNvPr>
            <p:cNvSpPr/>
            <p:nvPr/>
          </p:nvSpPr>
          <p:spPr>
            <a:xfrm>
              <a:off x="8394853" y="3673776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E576DB2-7D9B-457B-900A-97180AAF3725}"/>
                </a:ext>
              </a:extLst>
            </p:cNvPr>
            <p:cNvSpPr/>
            <p:nvPr/>
          </p:nvSpPr>
          <p:spPr>
            <a:xfrm>
              <a:off x="8516797" y="3673776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69668E66-E504-4151-95BE-C2F38CF0449B}"/>
                </a:ext>
              </a:extLst>
            </p:cNvPr>
            <p:cNvSpPr/>
            <p:nvPr/>
          </p:nvSpPr>
          <p:spPr>
            <a:xfrm>
              <a:off x="8638741" y="3675111"/>
              <a:ext cx="81893" cy="819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47A7BC74-7545-4299-88C1-FC8EFF5830A9}"/>
                </a:ext>
              </a:extLst>
            </p:cNvPr>
            <p:cNvSpPr/>
            <p:nvPr/>
          </p:nvSpPr>
          <p:spPr>
            <a:xfrm>
              <a:off x="7520957" y="3525730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E8C37574-0CE4-4E36-8655-70FE3C66321B}"/>
                </a:ext>
              </a:extLst>
            </p:cNvPr>
            <p:cNvSpPr/>
            <p:nvPr/>
          </p:nvSpPr>
          <p:spPr>
            <a:xfrm>
              <a:off x="7642901" y="3525730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48740AC1-7573-4B94-9AD4-7715307C62E5}"/>
                </a:ext>
              </a:extLst>
            </p:cNvPr>
            <p:cNvSpPr/>
            <p:nvPr/>
          </p:nvSpPr>
          <p:spPr>
            <a:xfrm>
              <a:off x="7764845" y="3525730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98E96618-7289-4EA8-870C-B37ACF32903A}"/>
                </a:ext>
              </a:extLst>
            </p:cNvPr>
            <p:cNvSpPr/>
            <p:nvPr/>
          </p:nvSpPr>
          <p:spPr>
            <a:xfrm>
              <a:off x="7886790" y="3525730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229F3013-1659-4D1F-8FAA-5FD942466550}"/>
                </a:ext>
              </a:extLst>
            </p:cNvPr>
            <p:cNvSpPr/>
            <p:nvPr/>
          </p:nvSpPr>
          <p:spPr>
            <a:xfrm>
              <a:off x="7520957" y="3673776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F178782A-4B5E-4155-B7F6-EEE6B045FC20}"/>
                </a:ext>
              </a:extLst>
            </p:cNvPr>
            <p:cNvSpPr/>
            <p:nvPr/>
          </p:nvSpPr>
          <p:spPr>
            <a:xfrm>
              <a:off x="7642901" y="3673776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074D84FA-DC54-4D46-8880-C2EE6EAA67C3}"/>
                </a:ext>
              </a:extLst>
            </p:cNvPr>
            <p:cNvSpPr/>
            <p:nvPr/>
          </p:nvSpPr>
          <p:spPr>
            <a:xfrm>
              <a:off x="7764845" y="3673776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2C6FA929-8182-4767-AD9D-04AC121EB66C}"/>
                </a:ext>
              </a:extLst>
            </p:cNvPr>
            <p:cNvSpPr/>
            <p:nvPr/>
          </p:nvSpPr>
          <p:spPr>
            <a:xfrm>
              <a:off x="7886790" y="3673776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5DA220C4-C401-4592-A416-77195ED051EA}"/>
                </a:ext>
              </a:extLst>
            </p:cNvPr>
            <p:cNvSpPr/>
            <p:nvPr/>
          </p:nvSpPr>
          <p:spPr>
            <a:xfrm>
              <a:off x="8008734" y="3522728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8780AC26-21B2-4C55-B307-D173BBFAFFD4}"/>
                </a:ext>
              </a:extLst>
            </p:cNvPr>
            <p:cNvSpPr/>
            <p:nvPr/>
          </p:nvSpPr>
          <p:spPr>
            <a:xfrm>
              <a:off x="8008734" y="3675112"/>
              <a:ext cx="82366" cy="837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1EE963CF-3275-461C-B56D-F7A3B563AB2B}"/>
                </a:ext>
              </a:extLst>
            </p:cNvPr>
            <p:cNvSpPr/>
            <p:nvPr/>
          </p:nvSpPr>
          <p:spPr>
            <a:xfrm>
              <a:off x="6890951" y="3525730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800217D-0AAD-44E4-AC4F-7B11E4D714FD}"/>
                </a:ext>
              </a:extLst>
            </p:cNvPr>
            <p:cNvSpPr/>
            <p:nvPr/>
          </p:nvSpPr>
          <p:spPr>
            <a:xfrm>
              <a:off x="7012895" y="3525730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FFF57D8D-9DAD-4FFB-97E4-2D95836DC0C5}"/>
                </a:ext>
              </a:extLst>
            </p:cNvPr>
            <p:cNvSpPr/>
            <p:nvPr/>
          </p:nvSpPr>
          <p:spPr>
            <a:xfrm>
              <a:off x="7134839" y="3525730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1379E5E5-1E43-4ED6-87DA-020CB1BA74DE}"/>
                </a:ext>
              </a:extLst>
            </p:cNvPr>
            <p:cNvSpPr/>
            <p:nvPr/>
          </p:nvSpPr>
          <p:spPr>
            <a:xfrm>
              <a:off x="7256783" y="3525730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DA00BFEF-5A55-479F-8CF1-F286C82456A3}"/>
                </a:ext>
              </a:extLst>
            </p:cNvPr>
            <p:cNvSpPr/>
            <p:nvPr/>
          </p:nvSpPr>
          <p:spPr>
            <a:xfrm>
              <a:off x="6890951" y="3673776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7F5FC504-49AA-4B79-BC79-E930DD56D956}"/>
                </a:ext>
              </a:extLst>
            </p:cNvPr>
            <p:cNvSpPr/>
            <p:nvPr/>
          </p:nvSpPr>
          <p:spPr>
            <a:xfrm>
              <a:off x="7012895" y="3673776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3B2588B3-2832-4C9C-AF65-CC37983EA92E}"/>
                </a:ext>
              </a:extLst>
            </p:cNvPr>
            <p:cNvSpPr/>
            <p:nvPr/>
          </p:nvSpPr>
          <p:spPr>
            <a:xfrm>
              <a:off x="7134839" y="3673776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0A4B727F-899B-4999-9D33-03A3C954EB4E}"/>
                </a:ext>
              </a:extLst>
            </p:cNvPr>
            <p:cNvSpPr/>
            <p:nvPr/>
          </p:nvSpPr>
          <p:spPr>
            <a:xfrm>
              <a:off x="7256783" y="3673776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3D9B9215-3088-4F81-A770-FEB5B40102A5}"/>
                </a:ext>
              </a:extLst>
            </p:cNvPr>
            <p:cNvSpPr/>
            <p:nvPr/>
          </p:nvSpPr>
          <p:spPr>
            <a:xfrm>
              <a:off x="7378727" y="3527067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9FB1D4B2-235A-4E08-8788-C1708461018B}"/>
                </a:ext>
              </a:extLst>
            </p:cNvPr>
            <p:cNvSpPr/>
            <p:nvPr/>
          </p:nvSpPr>
          <p:spPr>
            <a:xfrm>
              <a:off x="7378726" y="3675112"/>
              <a:ext cx="86416" cy="837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253D072-DFE7-4B86-8D30-217B87356C00}"/>
                </a:ext>
              </a:extLst>
            </p:cNvPr>
            <p:cNvSpPr/>
            <p:nvPr/>
          </p:nvSpPr>
          <p:spPr>
            <a:xfrm>
              <a:off x="8150965" y="352573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6621AD4C-9DAD-45D5-9AAD-6E80B96375EA}"/>
                </a:ext>
              </a:extLst>
            </p:cNvPr>
            <p:cNvSpPr/>
            <p:nvPr/>
          </p:nvSpPr>
          <p:spPr>
            <a:xfrm>
              <a:off x="8272909" y="352573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4CB0E610-9334-45CA-9E33-E20C5257BB2A}"/>
                </a:ext>
              </a:extLst>
            </p:cNvPr>
            <p:cNvSpPr/>
            <p:nvPr/>
          </p:nvSpPr>
          <p:spPr>
            <a:xfrm>
              <a:off x="8394853" y="352573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282EA2D7-C402-4976-9E96-2E1E1AC92A64}"/>
                </a:ext>
              </a:extLst>
            </p:cNvPr>
            <p:cNvSpPr/>
            <p:nvPr/>
          </p:nvSpPr>
          <p:spPr>
            <a:xfrm>
              <a:off x="8516797" y="352573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C4B56477-6565-4D48-8B2E-3E815C7652DB}"/>
                </a:ext>
              </a:extLst>
            </p:cNvPr>
            <p:cNvSpPr/>
            <p:nvPr/>
          </p:nvSpPr>
          <p:spPr>
            <a:xfrm>
              <a:off x="8634218" y="3522728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6D132B30-747D-4A8E-AAC5-731E606C2002}"/>
                </a:ext>
              </a:extLst>
            </p:cNvPr>
            <p:cNvSpPr/>
            <p:nvPr/>
          </p:nvSpPr>
          <p:spPr>
            <a:xfrm>
              <a:off x="8131801" y="3503398"/>
              <a:ext cx="615711" cy="125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58F2DB7F-898F-4E64-A1A5-E80770991A3F}"/>
                </a:ext>
              </a:extLst>
            </p:cNvPr>
            <p:cNvSpPr/>
            <p:nvPr/>
          </p:nvSpPr>
          <p:spPr>
            <a:xfrm>
              <a:off x="5720020" y="3522728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67A9EE7C-AC54-4DF4-80A4-CE0A0AA46E82}"/>
                </a:ext>
              </a:extLst>
            </p:cNvPr>
            <p:cNvSpPr/>
            <p:nvPr/>
          </p:nvSpPr>
          <p:spPr>
            <a:xfrm>
              <a:off x="5841965" y="3522728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E7EAFAA-5F10-4711-A3FD-6C5BC8B97F6F}"/>
                </a:ext>
              </a:extLst>
            </p:cNvPr>
            <p:cNvSpPr/>
            <p:nvPr/>
          </p:nvSpPr>
          <p:spPr>
            <a:xfrm>
              <a:off x="5963909" y="3522728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7A744B9E-E837-4BF7-BB00-38148EF76D69}"/>
                </a:ext>
              </a:extLst>
            </p:cNvPr>
            <p:cNvSpPr/>
            <p:nvPr/>
          </p:nvSpPr>
          <p:spPr>
            <a:xfrm>
              <a:off x="6085854" y="3522728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51F6C2F9-F14B-45A6-8C0F-91A779942273}"/>
                </a:ext>
              </a:extLst>
            </p:cNvPr>
            <p:cNvSpPr/>
            <p:nvPr/>
          </p:nvSpPr>
          <p:spPr>
            <a:xfrm>
              <a:off x="5720020" y="367656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D0E0EF12-BBDA-416E-B49B-4152441B6CF5}"/>
                </a:ext>
              </a:extLst>
            </p:cNvPr>
            <p:cNvSpPr/>
            <p:nvPr/>
          </p:nvSpPr>
          <p:spPr>
            <a:xfrm>
              <a:off x="5841965" y="3676560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3847412C-C970-4F01-8972-C7F7FBD3E4AA}"/>
                </a:ext>
              </a:extLst>
            </p:cNvPr>
            <p:cNvSpPr/>
            <p:nvPr/>
          </p:nvSpPr>
          <p:spPr>
            <a:xfrm>
              <a:off x="5963909" y="3676560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91B2B00-C90F-4FEE-A06C-0B04355FD6EE}"/>
                </a:ext>
              </a:extLst>
            </p:cNvPr>
            <p:cNvSpPr/>
            <p:nvPr/>
          </p:nvSpPr>
          <p:spPr>
            <a:xfrm>
              <a:off x="6085854" y="3676560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4AB6D849-A455-454B-9330-C369DC6EC757}"/>
                </a:ext>
              </a:extLst>
            </p:cNvPr>
            <p:cNvSpPr/>
            <p:nvPr/>
          </p:nvSpPr>
          <p:spPr>
            <a:xfrm>
              <a:off x="5720020" y="381562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27F37501-2872-45CA-B628-4635862B7B6F}"/>
                </a:ext>
              </a:extLst>
            </p:cNvPr>
            <p:cNvSpPr/>
            <p:nvPr/>
          </p:nvSpPr>
          <p:spPr>
            <a:xfrm>
              <a:off x="5841965" y="381562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2FEF54A8-B3E0-4344-ABF2-60E009E6FB32}"/>
                </a:ext>
              </a:extLst>
            </p:cNvPr>
            <p:cNvSpPr/>
            <p:nvPr/>
          </p:nvSpPr>
          <p:spPr>
            <a:xfrm>
              <a:off x="5963909" y="381562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CCB8220-C5F7-4DC8-A78E-F104525E362E}"/>
                </a:ext>
              </a:extLst>
            </p:cNvPr>
            <p:cNvSpPr/>
            <p:nvPr/>
          </p:nvSpPr>
          <p:spPr>
            <a:xfrm>
              <a:off x="6085854" y="381562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F22F5C6C-A5D6-4338-89D5-9DC40F08CF91}"/>
                </a:ext>
              </a:extLst>
            </p:cNvPr>
            <p:cNvSpPr/>
            <p:nvPr/>
          </p:nvSpPr>
          <p:spPr>
            <a:xfrm>
              <a:off x="5720020" y="396090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76E2DC3D-1C24-4461-9998-EA3E184C42F3}"/>
                </a:ext>
              </a:extLst>
            </p:cNvPr>
            <p:cNvSpPr/>
            <p:nvPr/>
          </p:nvSpPr>
          <p:spPr>
            <a:xfrm>
              <a:off x="5841965" y="3960900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C4D453F2-C7F7-421B-BCBF-070CD15BEC74}"/>
                </a:ext>
              </a:extLst>
            </p:cNvPr>
            <p:cNvSpPr/>
            <p:nvPr/>
          </p:nvSpPr>
          <p:spPr>
            <a:xfrm>
              <a:off x="5963909" y="396090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12D83B14-E3C9-4AE4-AE3D-A2C3F790EAB6}"/>
                </a:ext>
              </a:extLst>
            </p:cNvPr>
            <p:cNvSpPr/>
            <p:nvPr/>
          </p:nvSpPr>
          <p:spPr>
            <a:xfrm>
              <a:off x="6085854" y="3960900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540243C2-A5C3-4F05-9685-27C278189B45}"/>
                </a:ext>
              </a:extLst>
            </p:cNvPr>
            <p:cNvSpPr/>
            <p:nvPr/>
          </p:nvSpPr>
          <p:spPr>
            <a:xfrm>
              <a:off x="5720020" y="4105504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59D1B245-DCDC-4458-8A1F-935A1A8084CE}"/>
                </a:ext>
              </a:extLst>
            </p:cNvPr>
            <p:cNvSpPr/>
            <p:nvPr/>
          </p:nvSpPr>
          <p:spPr>
            <a:xfrm>
              <a:off x="5841965" y="4105504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F534D95-B089-420A-9ED5-83E21785AE4E}"/>
                </a:ext>
              </a:extLst>
            </p:cNvPr>
            <p:cNvSpPr/>
            <p:nvPr/>
          </p:nvSpPr>
          <p:spPr>
            <a:xfrm>
              <a:off x="5963909" y="4105504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823E1EA6-B1B3-4D99-98A8-483566E86389}"/>
                </a:ext>
              </a:extLst>
            </p:cNvPr>
            <p:cNvSpPr/>
            <p:nvPr/>
          </p:nvSpPr>
          <p:spPr>
            <a:xfrm>
              <a:off x="6085854" y="4105504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9C0E8201-6929-42CD-BFE6-37F76F5CA471}"/>
                </a:ext>
              </a:extLst>
            </p:cNvPr>
            <p:cNvSpPr/>
            <p:nvPr/>
          </p:nvSpPr>
          <p:spPr>
            <a:xfrm>
              <a:off x="5720020" y="4253631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B350BD1B-B31F-4823-B332-21DCE10B420D}"/>
                </a:ext>
              </a:extLst>
            </p:cNvPr>
            <p:cNvSpPr/>
            <p:nvPr/>
          </p:nvSpPr>
          <p:spPr>
            <a:xfrm>
              <a:off x="5841965" y="4253631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71896ADD-8FB6-4337-87D9-D65BF4DF4734}"/>
                </a:ext>
              </a:extLst>
            </p:cNvPr>
            <p:cNvSpPr/>
            <p:nvPr/>
          </p:nvSpPr>
          <p:spPr>
            <a:xfrm>
              <a:off x="5963909" y="4253631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F16AFAA-15A4-49C9-AE21-AB6C1E08B1C2}"/>
                </a:ext>
              </a:extLst>
            </p:cNvPr>
            <p:cNvSpPr/>
            <p:nvPr/>
          </p:nvSpPr>
          <p:spPr>
            <a:xfrm>
              <a:off x="6085854" y="4253631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99414429-BF7C-486A-9774-CDFDBB920B2C}"/>
                </a:ext>
              </a:extLst>
            </p:cNvPr>
            <p:cNvSpPr/>
            <p:nvPr/>
          </p:nvSpPr>
          <p:spPr>
            <a:xfrm>
              <a:off x="6207797" y="3522728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70B5B271-1F21-4067-9FC8-C26ADBA02223}"/>
                </a:ext>
              </a:extLst>
            </p:cNvPr>
            <p:cNvSpPr/>
            <p:nvPr/>
          </p:nvSpPr>
          <p:spPr>
            <a:xfrm>
              <a:off x="6207797" y="367656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08D9E668-A2D5-4AD5-9371-FE670949C1A5}"/>
                </a:ext>
              </a:extLst>
            </p:cNvPr>
            <p:cNvSpPr/>
            <p:nvPr/>
          </p:nvSpPr>
          <p:spPr>
            <a:xfrm>
              <a:off x="6207797" y="3816956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2CD89205-39F0-4420-B2A3-28A41E5C43C1}"/>
                </a:ext>
              </a:extLst>
            </p:cNvPr>
            <p:cNvSpPr/>
            <p:nvPr/>
          </p:nvSpPr>
          <p:spPr>
            <a:xfrm>
              <a:off x="6207797" y="3962235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AD0CA4BC-21F0-4744-9E65-4B88F94F678A}"/>
                </a:ext>
              </a:extLst>
            </p:cNvPr>
            <p:cNvSpPr/>
            <p:nvPr/>
          </p:nvSpPr>
          <p:spPr>
            <a:xfrm>
              <a:off x="6207797" y="4106839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8A8469D6-AE94-4B3B-9D50-D1840D9ED2BF}"/>
                </a:ext>
              </a:extLst>
            </p:cNvPr>
            <p:cNvSpPr/>
            <p:nvPr/>
          </p:nvSpPr>
          <p:spPr>
            <a:xfrm>
              <a:off x="6207797" y="4254968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AE485062-0241-41AD-8258-F2CDDB6DCE59}"/>
                </a:ext>
              </a:extLst>
            </p:cNvPr>
            <p:cNvSpPr/>
            <p:nvPr/>
          </p:nvSpPr>
          <p:spPr>
            <a:xfrm>
              <a:off x="5092799" y="3522728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B2B8C97A-DFFC-48BF-AA8C-992171E4A78B}"/>
                </a:ext>
              </a:extLst>
            </p:cNvPr>
            <p:cNvSpPr/>
            <p:nvPr/>
          </p:nvSpPr>
          <p:spPr>
            <a:xfrm>
              <a:off x="5214743" y="3522728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21A992B-43C8-4EDF-AD2C-6238FBFAE8BE}"/>
                </a:ext>
              </a:extLst>
            </p:cNvPr>
            <p:cNvSpPr/>
            <p:nvPr/>
          </p:nvSpPr>
          <p:spPr>
            <a:xfrm>
              <a:off x="5336689" y="3522728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207D4F4F-8B61-4AE7-A0B4-648E43E8363B}"/>
                </a:ext>
              </a:extLst>
            </p:cNvPr>
            <p:cNvSpPr/>
            <p:nvPr/>
          </p:nvSpPr>
          <p:spPr>
            <a:xfrm>
              <a:off x="5458633" y="3522728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C75BCAF9-E623-430F-9C0C-EC8351A98786}"/>
                </a:ext>
              </a:extLst>
            </p:cNvPr>
            <p:cNvSpPr/>
            <p:nvPr/>
          </p:nvSpPr>
          <p:spPr>
            <a:xfrm>
              <a:off x="5092799" y="3676560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AB0BD46A-4DD8-4499-8B81-0A7AB76DEC8E}"/>
                </a:ext>
              </a:extLst>
            </p:cNvPr>
            <p:cNvSpPr/>
            <p:nvPr/>
          </p:nvSpPr>
          <p:spPr>
            <a:xfrm>
              <a:off x="5214743" y="367656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B83C26D8-40F2-4A20-87FF-0E7B32195BE1}"/>
                </a:ext>
              </a:extLst>
            </p:cNvPr>
            <p:cNvSpPr/>
            <p:nvPr/>
          </p:nvSpPr>
          <p:spPr>
            <a:xfrm>
              <a:off x="5336689" y="3676560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76334C46-211C-43E6-A1D3-DDCEBB408128}"/>
                </a:ext>
              </a:extLst>
            </p:cNvPr>
            <p:cNvSpPr/>
            <p:nvPr/>
          </p:nvSpPr>
          <p:spPr>
            <a:xfrm>
              <a:off x="5458633" y="367656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9AA485C9-9449-4E87-B3A5-D05A0A3BBFE1}"/>
                </a:ext>
              </a:extLst>
            </p:cNvPr>
            <p:cNvSpPr/>
            <p:nvPr/>
          </p:nvSpPr>
          <p:spPr>
            <a:xfrm>
              <a:off x="5092799" y="381562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B421792-C881-4259-8459-99428F443BB0}"/>
                </a:ext>
              </a:extLst>
            </p:cNvPr>
            <p:cNvSpPr/>
            <p:nvPr/>
          </p:nvSpPr>
          <p:spPr>
            <a:xfrm>
              <a:off x="5214743" y="3815620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53302AC9-99B5-43DA-BC08-CC5AA1287620}"/>
                </a:ext>
              </a:extLst>
            </p:cNvPr>
            <p:cNvSpPr/>
            <p:nvPr/>
          </p:nvSpPr>
          <p:spPr>
            <a:xfrm>
              <a:off x="5336689" y="381562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C8462B9-58E4-4508-9024-F4996440F19D}"/>
                </a:ext>
              </a:extLst>
            </p:cNvPr>
            <p:cNvSpPr/>
            <p:nvPr/>
          </p:nvSpPr>
          <p:spPr>
            <a:xfrm>
              <a:off x="5458633" y="3815620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78435D13-F5E1-4C5B-9BD3-B3B2C3208CE2}"/>
                </a:ext>
              </a:extLst>
            </p:cNvPr>
            <p:cNvSpPr/>
            <p:nvPr/>
          </p:nvSpPr>
          <p:spPr>
            <a:xfrm>
              <a:off x="5092799" y="3960900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BCC02C1B-68CE-4277-898D-B5FDED262384}"/>
                </a:ext>
              </a:extLst>
            </p:cNvPr>
            <p:cNvSpPr/>
            <p:nvPr/>
          </p:nvSpPr>
          <p:spPr>
            <a:xfrm>
              <a:off x="5214743" y="3960900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E4292E84-CE1F-470F-83DB-321D61C7B537}"/>
                </a:ext>
              </a:extLst>
            </p:cNvPr>
            <p:cNvSpPr/>
            <p:nvPr/>
          </p:nvSpPr>
          <p:spPr>
            <a:xfrm>
              <a:off x="5336689" y="3960900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86A56778-F342-4301-8F57-7CA061D32FAB}"/>
                </a:ext>
              </a:extLst>
            </p:cNvPr>
            <p:cNvSpPr/>
            <p:nvPr/>
          </p:nvSpPr>
          <p:spPr>
            <a:xfrm>
              <a:off x="5458633" y="3960900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B353232-1C39-4534-AD3D-26DB5FBBC09F}"/>
                </a:ext>
              </a:extLst>
            </p:cNvPr>
            <p:cNvSpPr/>
            <p:nvPr/>
          </p:nvSpPr>
          <p:spPr>
            <a:xfrm>
              <a:off x="5092799" y="4105504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186D1BF8-548A-4038-8670-EB9F76A9099C}"/>
                </a:ext>
              </a:extLst>
            </p:cNvPr>
            <p:cNvSpPr/>
            <p:nvPr/>
          </p:nvSpPr>
          <p:spPr>
            <a:xfrm>
              <a:off x="5214743" y="4105504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198CF546-1B2C-4D66-8D5A-131F8A4F459B}"/>
                </a:ext>
              </a:extLst>
            </p:cNvPr>
            <p:cNvSpPr/>
            <p:nvPr/>
          </p:nvSpPr>
          <p:spPr>
            <a:xfrm>
              <a:off x="5336689" y="4105504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F3EDE0CD-AC14-47DE-9EA4-857A4F2D150D}"/>
                </a:ext>
              </a:extLst>
            </p:cNvPr>
            <p:cNvSpPr/>
            <p:nvPr/>
          </p:nvSpPr>
          <p:spPr>
            <a:xfrm>
              <a:off x="5458633" y="4105504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71ECB8A6-47AA-4927-A440-144661614421}"/>
                </a:ext>
              </a:extLst>
            </p:cNvPr>
            <p:cNvSpPr/>
            <p:nvPr/>
          </p:nvSpPr>
          <p:spPr>
            <a:xfrm>
              <a:off x="5092799" y="4253631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0EC8E94E-919B-4307-8DBD-F58BB81636EC}"/>
                </a:ext>
              </a:extLst>
            </p:cNvPr>
            <p:cNvSpPr/>
            <p:nvPr/>
          </p:nvSpPr>
          <p:spPr>
            <a:xfrm>
              <a:off x="5214743" y="4253631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DF0E33B6-8D86-4315-9A8F-341280B3F4D3}"/>
                </a:ext>
              </a:extLst>
            </p:cNvPr>
            <p:cNvSpPr/>
            <p:nvPr/>
          </p:nvSpPr>
          <p:spPr>
            <a:xfrm>
              <a:off x="5336689" y="4253631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40A1D59A-7D31-4C0A-B0C2-2A493FCF6EDD}"/>
                </a:ext>
              </a:extLst>
            </p:cNvPr>
            <p:cNvSpPr/>
            <p:nvPr/>
          </p:nvSpPr>
          <p:spPr>
            <a:xfrm>
              <a:off x="5458633" y="4253631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2E6559CD-9849-4E64-B462-D60626F03206}"/>
                </a:ext>
              </a:extLst>
            </p:cNvPr>
            <p:cNvSpPr/>
            <p:nvPr/>
          </p:nvSpPr>
          <p:spPr>
            <a:xfrm>
              <a:off x="5580576" y="3522728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5E8ABC9F-1EE8-436C-B59C-7B984A084A48}"/>
                </a:ext>
              </a:extLst>
            </p:cNvPr>
            <p:cNvSpPr/>
            <p:nvPr/>
          </p:nvSpPr>
          <p:spPr>
            <a:xfrm>
              <a:off x="5580576" y="367656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B6BA32F-E134-444D-9BBA-C6C48F61072E}"/>
                </a:ext>
              </a:extLst>
            </p:cNvPr>
            <p:cNvSpPr/>
            <p:nvPr/>
          </p:nvSpPr>
          <p:spPr>
            <a:xfrm>
              <a:off x="5580576" y="3816956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47D1923C-884A-444A-A387-5AAD01F0B7F8}"/>
                </a:ext>
              </a:extLst>
            </p:cNvPr>
            <p:cNvSpPr/>
            <p:nvPr/>
          </p:nvSpPr>
          <p:spPr>
            <a:xfrm>
              <a:off x="5580576" y="3962235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4E48D9EB-39C5-483E-86B4-8867440975AD}"/>
                </a:ext>
              </a:extLst>
            </p:cNvPr>
            <p:cNvSpPr/>
            <p:nvPr/>
          </p:nvSpPr>
          <p:spPr>
            <a:xfrm>
              <a:off x="5580576" y="4106839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5532E57-D51F-4062-B258-F831EF91363F}"/>
                </a:ext>
              </a:extLst>
            </p:cNvPr>
            <p:cNvSpPr/>
            <p:nvPr/>
          </p:nvSpPr>
          <p:spPr>
            <a:xfrm>
              <a:off x="5580576" y="4254968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A7BA254E-0EAB-4272-8389-832F65B7E698}"/>
                </a:ext>
              </a:extLst>
            </p:cNvPr>
            <p:cNvSpPr/>
            <p:nvPr/>
          </p:nvSpPr>
          <p:spPr>
            <a:xfrm>
              <a:off x="4456651" y="3522728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D6441F3-CA70-4D05-9BA5-C4C702DA726F}"/>
                </a:ext>
              </a:extLst>
            </p:cNvPr>
            <p:cNvSpPr/>
            <p:nvPr/>
          </p:nvSpPr>
          <p:spPr>
            <a:xfrm>
              <a:off x="4579734" y="3522728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6B4291D-E797-4AB5-8571-9752431078BA}"/>
                </a:ext>
              </a:extLst>
            </p:cNvPr>
            <p:cNvSpPr/>
            <p:nvPr/>
          </p:nvSpPr>
          <p:spPr>
            <a:xfrm>
              <a:off x="4707815" y="3522728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E36AEAE-E6A1-4DC6-85EB-157A7B8FADDF}"/>
                </a:ext>
              </a:extLst>
            </p:cNvPr>
            <p:cNvSpPr/>
            <p:nvPr/>
          </p:nvSpPr>
          <p:spPr>
            <a:xfrm>
              <a:off x="4829759" y="3522728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E6651D4D-37BB-42BF-B8A3-4B75C3D05775}"/>
                </a:ext>
              </a:extLst>
            </p:cNvPr>
            <p:cNvSpPr/>
            <p:nvPr/>
          </p:nvSpPr>
          <p:spPr>
            <a:xfrm>
              <a:off x="4456651" y="367656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5F3C71E-96F4-4CC2-B7F9-8F7CEA84EA97}"/>
                </a:ext>
              </a:extLst>
            </p:cNvPr>
            <p:cNvSpPr/>
            <p:nvPr/>
          </p:nvSpPr>
          <p:spPr>
            <a:xfrm>
              <a:off x="4579734" y="3676560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AD1FD00A-F04C-4E22-A1CC-C56418ECAD5E}"/>
                </a:ext>
              </a:extLst>
            </p:cNvPr>
            <p:cNvSpPr/>
            <p:nvPr/>
          </p:nvSpPr>
          <p:spPr>
            <a:xfrm>
              <a:off x="4707815" y="3676560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649FA0E8-0055-4D2C-8AA8-3E68510C6FCE}"/>
                </a:ext>
              </a:extLst>
            </p:cNvPr>
            <p:cNvSpPr/>
            <p:nvPr/>
          </p:nvSpPr>
          <p:spPr>
            <a:xfrm>
              <a:off x="4829759" y="367656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9B551101-BB24-4832-9DC6-3D786531CF7F}"/>
                </a:ext>
              </a:extLst>
            </p:cNvPr>
            <p:cNvSpPr/>
            <p:nvPr/>
          </p:nvSpPr>
          <p:spPr>
            <a:xfrm>
              <a:off x="4456651" y="381562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0207CF5-664D-47B5-B89E-210617B81E4D}"/>
                </a:ext>
              </a:extLst>
            </p:cNvPr>
            <p:cNvSpPr/>
            <p:nvPr/>
          </p:nvSpPr>
          <p:spPr>
            <a:xfrm>
              <a:off x="4579734" y="381562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C35A8C9-959A-4154-9513-8495D3851E86}"/>
                </a:ext>
              </a:extLst>
            </p:cNvPr>
            <p:cNvSpPr/>
            <p:nvPr/>
          </p:nvSpPr>
          <p:spPr>
            <a:xfrm>
              <a:off x="4707815" y="381562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49FD304-ECE6-4586-AC6B-3287E8B51FAB}"/>
                </a:ext>
              </a:extLst>
            </p:cNvPr>
            <p:cNvSpPr/>
            <p:nvPr/>
          </p:nvSpPr>
          <p:spPr>
            <a:xfrm>
              <a:off x="4829759" y="3815620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8D05541-1C6B-4CA0-8BD3-45954E5D4D82}"/>
                </a:ext>
              </a:extLst>
            </p:cNvPr>
            <p:cNvSpPr/>
            <p:nvPr/>
          </p:nvSpPr>
          <p:spPr>
            <a:xfrm>
              <a:off x="4456651" y="3960900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9B8F252-8506-4708-9D02-25636A207758}"/>
                </a:ext>
              </a:extLst>
            </p:cNvPr>
            <p:cNvSpPr/>
            <p:nvPr/>
          </p:nvSpPr>
          <p:spPr>
            <a:xfrm>
              <a:off x="4579734" y="3960900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272DFB0-DCFC-4148-B762-C7065E354541}"/>
                </a:ext>
              </a:extLst>
            </p:cNvPr>
            <p:cNvSpPr/>
            <p:nvPr/>
          </p:nvSpPr>
          <p:spPr>
            <a:xfrm>
              <a:off x="4707815" y="3960900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927FDFB7-A5FA-4B47-A86E-0C4E44913E00}"/>
                </a:ext>
              </a:extLst>
            </p:cNvPr>
            <p:cNvSpPr/>
            <p:nvPr/>
          </p:nvSpPr>
          <p:spPr>
            <a:xfrm>
              <a:off x="4829759" y="396090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D205EF3C-4E53-45B8-AFE1-3D673CE851B2}"/>
                </a:ext>
              </a:extLst>
            </p:cNvPr>
            <p:cNvSpPr/>
            <p:nvPr/>
          </p:nvSpPr>
          <p:spPr>
            <a:xfrm>
              <a:off x="4456651" y="4105504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E7301512-F5AB-4F78-A458-75670227F486}"/>
                </a:ext>
              </a:extLst>
            </p:cNvPr>
            <p:cNvSpPr/>
            <p:nvPr/>
          </p:nvSpPr>
          <p:spPr>
            <a:xfrm>
              <a:off x="4579734" y="4105504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9BCAF489-E619-469C-A20B-9488755819E6}"/>
                </a:ext>
              </a:extLst>
            </p:cNvPr>
            <p:cNvSpPr/>
            <p:nvPr/>
          </p:nvSpPr>
          <p:spPr>
            <a:xfrm>
              <a:off x="4707815" y="4105504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701A039-B902-4D45-B42E-1CE8239D196D}"/>
                </a:ext>
              </a:extLst>
            </p:cNvPr>
            <p:cNvSpPr/>
            <p:nvPr/>
          </p:nvSpPr>
          <p:spPr>
            <a:xfrm>
              <a:off x="4829759" y="4105504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B168B17-1BDD-4AB3-911B-E9CD79A2C12E}"/>
                </a:ext>
              </a:extLst>
            </p:cNvPr>
            <p:cNvSpPr/>
            <p:nvPr/>
          </p:nvSpPr>
          <p:spPr>
            <a:xfrm>
              <a:off x="4456651" y="4253631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0D4EBACF-F2D2-4020-A6CE-87D27E0D7EE5}"/>
                </a:ext>
              </a:extLst>
            </p:cNvPr>
            <p:cNvSpPr/>
            <p:nvPr/>
          </p:nvSpPr>
          <p:spPr>
            <a:xfrm>
              <a:off x="4579734" y="4253631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F9172D28-1E97-4126-96BE-377A5BA73A1E}"/>
                </a:ext>
              </a:extLst>
            </p:cNvPr>
            <p:cNvSpPr/>
            <p:nvPr/>
          </p:nvSpPr>
          <p:spPr>
            <a:xfrm>
              <a:off x="4707815" y="4253631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FC05F8DA-9F29-400C-81CC-3E87A5CDD0E7}"/>
                </a:ext>
              </a:extLst>
            </p:cNvPr>
            <p:cNvSpPr/>
            <p:nvPr/>
          </p:nvSpPr>
          <p:spPr>
            <a:xfrm>
              <a:off x="4829759" y="4253631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38561DD9-24BE-4F4E-B4D3-8489B136A245}"/>
                </a:ext>
              </a:extLst>
            </p:cNvPr>
            <p:cNvSpPr/>
            <p:nvPr/>
          </p:nvSpPr>
          <p:spPr>
            <a:xfrm>
              <a:off x="4957839" y="3522728"/>
              <a:ext cx="86417" cy="85992"/>
            </a:xfrm>
            <a:prstGeom prst="rect">
              <a:avLst/>
            </a:prstGeom>
            <a:solidFill>
              <a:srgbClr val="92CDD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2622208-B608-43B2-94D5-C5491E36139B}"/>
                </a:ext>
              </a:extLst>
            </p:cNvPr>
            <p:cNvSpPr/>
            <p:nvPr/>
          </p:nvSpPr>
          <p:spPr>
            <a:xfrm>
              <a:off x="4957839" y="367656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D6ECB41-F5D3-446E-8E2F-A2CA793F60B5}"/>
                </a:ext>
              </a:extLst>
            </p:cNvPr>
            <p:cNvSpPr/>
            <p:nvPr/>
          </p:nvSpPr>
          <p:spPr>
            <a:xfrm>
              <a:off x="4957839" y="3816956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F7A78195-6571-48ED-9998-DFA709573854}"/>
                </a:ext>
              </a:extLst>
            </p:cNvPr>
            <p:cNvSpPr/>
            <p:nvPr/>
          </p:nvSpPr>
          <p:spPr>
            <a:xfrm>
              <a:off x="4957839" y="3962235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7E1B914E-4554-42D8-95F4-F1EECDE9420C}"/>
                </a:ext>
              </a:extLst>
            </p:cNvPr>
            <p:cNvSpPr/>
            <p:nvPr/>
          </p:nvSpPr>
          <p:spPr>
            <a:xfrm>
              <a:off x="4957839" y="4106839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EFCB2D9-1527-401C-8C04-789AD24797CB}"/>
                </a:ext>
              </a:extLst>
            </p:cNvPr>
            <p:cNvSpPr/>
            <p:nvPr/>
          </p:nvSpPr>
          <p:spPr>
            <a:xfrm>
              <a:off x="4957839" y="4254968"/>
              <a:ext cx="86417" cy="85992"/>
            </a:xfrm>
            <a:prstGeom prst="rect">
              <a:avLst/>
            </a:prstGeom>
            <a:solidFill>
              <a:srgbClr val="D9969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94A07256-389A-4790-9795-8986CCB9DC95}"/>
                </a:ext>
              </a:extLst>
            </p:cNvPr>
            <p:cNvSpPr/>
            <p:nvPr/>
          </p:nvSpPr>
          <p:spPr>
            <a:xfrm>
              <a:off x="7500672" y="3503399"/>
              <a:ext cx="612061" cy="1247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7DD6FC48-ED06-465C-AF25-4784199310E2}"/>
                </a:ext>
              </a:extLst>
            </p:cNvPr>
            <p:cNvSpPr/>
            <p:nvPr/>
          </p:nvSpPr>
          <p:spPr>
            <a:xfrm>
              <a:off x="6867151" y="3505473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7F57CE23-26C8-4CDE-94A6-CA7C34F6E8E9}"/>
                </a:ext>
              </a:extLst>
            </p:cNvPr>
            <p:cNvSpPr/>
            <p:nvPr/>
          </p:nvSpPr>
          <p:spPr>
            <a:xfrm>
              <a:off x="6867151" y="3654685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312ED97C-3CB3-4663-9EAE-082AB0269CA9}"/>
                </a:ext>
              </a:extLst>
            </p:cNvPr>
            <p:cNvSpPr/>
            <p:nvPr/>
          </p:nvSpPr>
          <p:spPr>
            <a:xfrm>
              <a:off x="7503316" y="3654685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1B2C3DCD-D706-4752-8D47-C488573A0F15}"/>
                </a:ext>
              </a:extLst>
            </p:cNvPr>
            <p:cNvSpPr/>
            <p:nvPr/>
          </p:nvSpPr>
          <p:spPr>
            <a:xfrm>
              <a:off x="8135962" y="3651018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461304ED-951B-4901-A94C-086728C7F149}"/>
                </a:ext>
              </a:extLst>
            </p:cNvPr>
            <p:cNvSpPr/>
            <p:nvPr/>
          </p:nvSpPr>
          <p:spPr>
            <a:xfrm>
              <a:off x="8150965" y="3816956"/>
              <a:ext cx="86417" cy="85992"/>
            </a:xfrm>
            <a:prstGeom prst="rect">
              <a:avLst/>
            </a:prstGeom>
            <a:solidFill>
              <a:srgbClr val="F57D8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B07FA8B6-4ECA-47D6-ADC8-620C784A7DBD}"/>
                </a:ext>
              </a:extLst>
            </p:cNvPr>
            <p:cNvSpPr/>
            <p:nvPr/>
          </p:nvSpPr>
          <p:spPr>
            <a:xfrm>
              <a:off x="8272909" y="3816956"/>
              <a:ext cx="86417" cy="85992"/>
            </a:xfrm>
            <a:prstGeom prst="rect">
              <a:avLst/>
            </a:prstGeom>
            <a:solidFill>
              <a:srgbClr val="F57D8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F85A4589-8162-4818-8C13-68CFE455B2B4}"/>
                </a:ext>
              </a:extLst>
            </p:cNvPr>
            <p:cNvSpPr/>
            <p:nvPr/>
          </p:nvSpPr>
          <p:spPr>
            <a:xfrm>
              <a:off x="8394853" y="3816956"/>
              <a:ext cx="86417" cy="85992"/>
            </a:xfrm>
            <a:prstGeom prst="rect">
              <a:avLst/>
            </a:prstGeom>
            <a:solidFill>
              <a:srgbClr val="F57D8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CC20EF56-3B08-4357-BE1C-B5416C16AF1D}"/>
                </a:ext>
              </a:extLst>
            </p:cNvPr>
            <p:cNvSpPr/>
            <p:nvPr/>
          </p:nvSpPr>
          <p:spPr>
            <a:xfrm>
              <a:off x="8516797" y="3816956"/>
              <a:ext cx="86417" cy="85992"/>
            </a:xfrm>
            <a:prstGeom prst="rect">
              <a:avLst/>
            </a:prstGeom>
            <a:solidFill>
              <a:srgbClr val="F57D8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1FF0D060-65B6-4E07-8109-07731A5D28E6}"/>
                </a:ext>
              </a:extLst>
            </p:cNvPr>
            <p:cNvSpPr/>
            <p:nvPr/>
          </p:nvSpPr>
          <p:spPr>
            <a:xfrm>
              <a:off x="8638741" y="3815620"/>
              <a:ext cx="86417" cy="85992"/>
            </a:xfrm>
            <a:prstGeom prst="rect">
              <a:avLst/>
            </a:prstGeom>
            <a:solidFill>
              <a:srgbClr val="F57D87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19243C2D-3871-444F-B805-44A339B6DE87}"/>
                </a:ext>
              </a:extLst>
            </p:cNvPr>
            <p:cNvSpPr/>
            <p:nvPr/>
          </p:nvSpPr>
          <p:spPr>
            <a:xfrm>
              <a:off x="7520957" y="3816956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15967A8C-3986-4EAF-85D3-26A2A938637C}"/>
                </a:ext>
              </a:extLst>
            </p:cNvPr>
            <p:cNvSpPr/>
            <p:nvPr/>
          </p:nvSpPr>
          <p:spPr>
            <a:xfrm>
              <a:off x="7642901" y="3816956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E499DC2F-AD71-4EE9-A007-19B252386C71}"/>
                </a:ext>
              </a:extLst>
            </p:cNvPr>
            <p:cNvSpPr/>
            <p:nvPr/>
          </p:nvSpPr>
          <p:spPr>
            <a:xfrm>
              <a:off x="7764845" y="3816956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3F9F0707-FAB9-448B-B446-5AE9C6CD84BF}"/>
                </a:ext>
              </a:extLst>
            </p:cNvPr>
            <p:cNvSpPr/>
            <p:nvPr/>
          </p:nvSpPr>
          <p:spPr>
            <a:xfrm>
              <a:off x="7886790" y="3816956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7A7644C6-BF79-4B08-A049-F57ABD24CFB7}"/>
                </a:ext>
              </a:extLst>
            </p:cNvPr>
            <p:cNvSpPr/>
            <p:nvPr/>
          </p:nvSpPr>
          <p:spPr>
            <a:xfrm>
              <a:off x="8008734" y="3815620"/>
              <a:ext cx="86417" cy="8599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63816CB4-8E30-4873-A58B-9E8C637DB642}"/>
                </a:ext>
              </a:extLst>
            </p:cNvPr>
            <p:cNvSpPr/>
            <p:nvPr/>
          </p:nvSpPr>
          <p:spPr>
            <a:xfrm>
              <a:off x="6890951" y="3816956"/>
              <a:ext cx="86417" cy="85992"/>
            </a:xfrm>
            <a:prstGeom prst="rect">
              <a:avLst/>
            </a:prstGeom>
            <a:solidFill>
              <a:srgbClr val="829B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16F15F68-F4CC-4878-88B8-084C6ECAD546}"/>
                </a:ext>
              </a:extLst>
            </p:cNvPr>
            <p:cNvSpPr/>
            <p:nvPr/>
          </p:nvSpPr>
          <p:spPr>
            <a:xfrm>
              <a:off x="7012895" y="3816956"/>
              <a:ext cx="86417" cy="85992"/>
            </a:xfrm>
            <a:prstGeom prst="rect">
              <a:avLst/>
            </a:prstGeom>
            <a:solidFill>
              <a:srgbClr val="829B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3A2E33BC-1480-444C-8487-FF21FF64AD39}"/>
                </a:ext>
              </a:extLst>
            </p:cNvPr>
            <p:cNvSpPr/>
            <p:nvPr/>
          </p:nvSpPr>
          <p:spPr>
            <a:xfrm>
              <a:off x="7134839" y="3816956"/>
              <a:ext cx="86417" cy="85992"/>
            </a:xfrm>
            <a:prstGeom prst="rect">
              <a:avLst/>
            </a:prstGeom>
            <a:solidFill>
              <a:srgbClr val="829B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9E5D7CA8-A691-4877-B264-7C3319A44023}"/>
                </a:ext>
              </a:extLst>
            </p:cNvPr>
            <p:cNvSpPr/>
            <p:nvPr/>
          </p:nvSpPr>
          <p:spPr>
            <a:xfrm>
              <a:off x="7256783" y="3816956"/>
              <a:ext cx="86417" cy="85992"/>
            </a:xfrm>
            <a:prstGeom prst="rect">
              <a:avLst/>
            </a:prstGeom>
            <a:solidFill>
              <a:srgbClr val="829B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2BABD73B-953D-4600-8343-F865C293DC72}"/>
                </a:ext>
              </a:extLst>
            </p:cNvPr>
            <p:cNvSpPr/>
            <p:nvPr/>
          </p:nvSpPr>
          <p:spPr>
            <a:xfrm>
              <a:off x="7378727" y="3818292"/>
              <a:ext cx="86417" cy="83902"/>
            </a:xfrm>
            <a:prstGeom prst="rect">
              <a:avLst/>
            </a:prstGeom>
            <a:solidFill>
              <a:srgbClr val="829B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07D3D43B-2AD0-4B0E-AD64-B3BD4F19ADCC}"/>
                </a:ext>
              </a:extLst>
            </p:cNvPr>
            <p:cNvSpPr/>
            <p:nvPr/>
          </p:nvSpPr>
          <p:spPr>
            <a:xfrm>
              <a:off x="6867151" y="3797865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35B386AB-62E7-4969-B18C-2C56CB6A6CFC}"/>
                </a:ext>
              </a:extLst>
            </p:cNvPr>
            <p:cNvSpPr/>
            <p:nvPr/>
          </p:nvSpPr>
          <p:spPr>
            <a:xfrm>
              <a:off x="7503316" y="3797865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B0B88270-9AB1-43B8-BAD9-ED90018A524C}"/>
                </a:ext>
              </a:extLst>
            </p:cNvPr>
            <p:cNvSpPr/>
            <p:nvPr/>
          </p:nvSpPr>
          <p:spPr>
            <a:xfrm>
              <a:off x="8135962" y="3795051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62DF82AC-D94F-4C46-9862-DD4385183BDF}"/>
                </a:ext>
              </a:extLst>
            </p:cNvPr>
            <p:cNvSpPr/>
            <p:nvPr/>
          </p:nvSpPr>
          <p:spPr>
            <a:xfrm>
              <a:off x="8150965" y="3960900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832118C3-E185-465E-8464-66055556228D}"/>
                </a:ext>
              </a:extLst>
            </p:cNvPr>
            <p:cNvSpPr/>
            <p:nvPr/>
          </p:nvSpPr>
          <p:spPr>
            <a:xfrm>
              <a:off x="8272909" y="3960900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9D290765-75D4-415B-8700-2888BAAA3D68}"/>
                </a:ext>
              </a:extLst>
            </p:cNvPr>
            <p:cNvSpPr/>
            <p:nvPr/>
          </p:nvSpPr>
          <p:spPr>
            <a:xfrm>
              <a:off x="8394853" y="3960900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C0CF7B48-D584-4E9B-A67D-64A488CF9990}"/>
                </a:ext>
              </a:extLst>
            </p:cNvPr>
            <p:cNvSpPr/>
            <p:nvPr/>
          </p:nvSpPr>
          <p:spPr>
            <a:xfrm>
              <a:off x="8516797" y="3960900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44B2F4F2-ECAD-46C1-AFD2-4AD4EF4E7C60}"/>
                </a:ext>
              </a:extLst>
            </p:cNvPr>
            <p:cNvSpPr/>
            <p:nvPr/>
          </p:nvSpPr>
          <p:spPr>
            <a:xfrm>
              <a:off x="8638741" y="3962235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98DD5641-0E5E-4763-A7DB-4E4167CDA8F9}"/>
                </a:ext>
              </a:extLst>
            </p:cNvPr>
            <p:cNvSpPr/>
            <p:nvPr/>
          </p:nvSpPr>
          <p:spPr>
            <a:xfrm>
              <a:off x="7520957" y="3960900"/>
              <a:ext cx="86417" cy="85992"/>
            </a:xfrm>
            <a:prstGeom prst="rect">
              <a:avLst/>
            </a:prstGeom>
            <a:solidFill>
              <a:srgbClr val="829BD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48806BC-C946-4F53-8669-65D3308FE8AA}"/>
                </a:ext>
              </a:extLst>
            </p:cNvPr>
            <p:cNvSpPr/>
            <p:nvPr/>
          </p:nvSpPr>
          <p:spPr>
            <a:xfrm>
              <a:off x="7642901" y="3960900"/>
              <a:ext cx="86417" cy="85992"/>
            </a:xfrm>
            <a:prstGeom prst="rect">
              <a:avLst/>
            </a:prstGeom>
            <a:solidFill>
              <a:srgbClr val="829BD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66A09A25-3DFE-41CA-90B2-2608A04482A1}"/>
                </a:ext>
              </a:extLst>
            </p:cNvPr>
            <p:cNvSpPr/>
            <p:nvPr/>
          </p:nvSpPr>
          <p:spPr>
            <a:xfrm>
              <a:off x="7764845" y="3960900"/>
              <a:ext cx="86417" cy="85992"/>
            </a:xfrm>
            <a:prstGeom prst="rect">
              <a:avLst/>
            </a:prstGeom>
            <a:solidFill>
              <a:srgbClr val="829BD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8458FEE7-9FF7-48F7-BBA7-7AED8A43670E}"/>
                </a:ext>
              </a:extLst>
            </p:cNvPr>
            <p:cNvSpPr/>
            <p:nvPr/>
          </p:nvSpPr>
          <p:spPr>
            <a:xfrm>
              <a:off x="7886790" y="3960900"/>
              <a:ext cx="86417" cy="85992"/>
            </a:xfrm>
            <a:prstGeom prst="rect">
              <a:avLst/>
            </a:prstGeom>
            <a:solidFill>
              <a:srgbClr val="829BD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EB09565E-7D8F-41D9-955F-4C1D10AEF79E}"/>
                </a:ext>
              </a:extLst>
            </p:cNvPr>
            <p:cNvSpPr/>
            <p:nvPr/>
          </p:nvSpPr>
          <p:spPr>
            <a:xfrm>
              <a:off x="8008734" y="3962235"/>
              <a:ext cx="86417" cy="85992"/>
            </a:xfrm>
            <a:prstGeom prst="rect">
              <a:avLst/>
            </a:prstGeom>
            <a:solidFill>
              <a:srgbClr val="829BD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8ED6C102-5C37-4D8D-8A74-0C0E5E8652DE}"/>
                </a:ext>
              </a:extLst>
            </p:cNvPr>
            <p:cNvSpPr/>
            <p:nvPr/>
          </p:nvSpPr>
          <p:spPr>
            <a:xfrm>
              <a:off x="6890951" y="3960900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5196F0BE-A114-4411-BA66-AFDFA7B8B404}"/>
                </a:ext>
              </a:extLst>
            </p:cNvPr>
            <p:cNvSpPr/>
            <p:nvPr/>
          </p:nvSpPr>
          <p:spPr>
            <a:xfrm>
              <a:off x="7012895" y="396090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FFDC0718-DE72-476D-810B-9EAD9DFC6B9C}"/>
                </a:ext>
              </a:extLst>
            </p:cNvPr>
            <p:cNvSpPr/>
            <p:nvPr/>
          </p:nvSpPr>
          <p:spPr>
            <a:xfrm>
              <a:off x="7134839" y="396090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D604439B-5794-4D8E-878D-FF2970DC1EF7}"/>
                </a:ext>
              </a:extLst>
            </p:cNvPr>
            <p:cNvSpPr/>
            <p:nvPr/>
          </p:nvSpPr>
          <p:spPr>
            <a:xfrm>
              <a:off x="7256783" y="3960900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77E4B59E-EE4B-4F0F-B61C-195F5646A02F}"/>
                </a:ext>
              </a:extLst>
            </p:cNvPr>
            <p:cNvSpPr/>
            <p:nvPr/>
          </p:nvSpPr>
          <p:spPr>
            <a:xfrm>
              <a:off x="7378727" y="3962235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901E222-2416-4B1E-9586-583BDB83A018}"/>
                </a:ext>
              </a:extLst>
            </p:cNvPr>
            <p:cNvSpPr/>
            <p:nvPr/>
          </p:nvSpPr>
          <p:spPr>
            <a:xfrm>
              <a:off x="6867151" y="3941809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10074E9D-2193-44FC-953F-508D04095CFA}"/>
                </a:ext>
              </a:extLst>
            </p:cNvPr>
            <p:cNvSpPr/>
            <p:nvPr/>
          </p:nvSpPr>
          <p:spPr>
            <a:xfrm>
              <a:off x="7503316" y="3941809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16B32702-BDBC-4EAF-A536-F6DEB5E2D4B7}"/>
                </a:ext>
              </a:extLst>
            </p:cNvPr>
            <p:cNvSpPr/>
            <p:nvPr/>
          </p:nvSpPr>
          <p:spPr>
            <a:xfrm>
              <a:off x="8135962" y="3938994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2291472-FA95-4AD1-824D-3B28B4C94087}"/>
                </a:ext>
              </a:extLst>
            </p:cNvPr>
            <p:cNvSpPr/>
            <p:nvPr/>
          </p:nvSpPr>
          <p:spPr>
            <a:xfrm>
              <a:off x="8150965" y="4104144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C286ECA3-2FAF-4B6A-A0BE-37724446FCC2}"/>
                </a:ext>
              </a:extLst>
            </p:cNvPr>
            <p:cNvSpPr/>
            <p:nvPr/>
          </p:nvSpPr>
          <p:spPr>
            <a:xfrm>
              <a:off x="8272909" y="4104144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78F3262D-D1EF-4864-A49C-3AC542194B0D}"/>
                </a:ext>
              </a:extLst>
            </p:cNvPr>
            <p:cNvSpPr/>
            <p:nvPr/>
          </p:nvSpPr>
          <p:spPr>
            <a:xfrm>
              <a:off x="8394853" y="4104144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5D61AD63-D4F7-48A2-AD57-4B2679DF8042}"/>
                </a:ext>
              </a:extLst>
            </p:cNvPr>
            <p:cNvSpPr/>
            <p:nvPr/>
          </p:nvSpPr>
          <p:spPr>
            <a:xfrm>
              <a:off x="8516797" y="4104144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8722D4A9-326D-4EDB-BA0E-A9018CDD6471}"/>
                </a:ext>
              </a:extLst>
            </p:cNvPr>
            <p:cNvSpPr/>
            <p:nvPr/>
          </p:nvSpPr>
          <p:spPr>
            <a:xfrm>
              <a:off x="8634218" y="4100566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4173C17F-311C-4410-8D16-773612AFCB16}"/>
                </a:ext>
              </a:extLst>
            </p:cNvPr>
            <p:cNvSpPr/>
            <p:nvPr/>
          </p:nvSpPr>
          <p:spPr>
            <a:xfrm>
              <a:off x="7520957" y="4104144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D2EAF83C-0F01-44E4-990B-253968BAC99B}"/>
                </a:ext>
              </a:extLst>
            </p:cNvPr>
            <p:cNvSpPr/>
            <p:nvPr/>
          </p:nvSpPr>
          <p:spPr>
            <a:xfrm>
              <a:off x="7642901" y="4104144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1D0D4165-880D-4045-9A2C-7A1C46612EC4}"/>
                </a:ext>
              </a:extLst>
            </p:cNvPr>
            <p:cNvSpPr/>
            <p:nvPr/>
          </p:nvSpPr>
          <p:spPr>
            <a:xfrm>
              <a:off x="7764845" y="4104144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D9A75FB1-CD40-470F-9B8D-3AF871B4DEF9}"/>
                </a:ext>
              </a:extLst>
            </p:cNvPr>
            <p:cNvSpPr/>
            <p:nvPr/>
          </p:nvSpPr>
          <p:spPr>
            <a:xfrm>
              <a:off x="7886790" y="4104144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67189461-CF06-476D-9FBA-BE31AD07E0C1}"/>
                </a:ext>
              </a:extLst>
            </p:cNvPr>
            <p:cNvSpPr/>
            <p:nvPr/>
          </p:nvSpPr>
          <p:spPr>
            <a:xfrm>
              <a:off x="8008733" y="4105479"/>
              <a:ext cx="82367" cy="846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2D498328-38B0-402E-91CB-8BF74B127F4F}"/>
                </a:ext>
              </a:extLst>
            </p:cNvPr>
            <p:cNvSpPr/>
            <p:nvPr/>
          </p:nvSpPr>
          <p:spPr>
            <a:xfrm>
              <a:off x="6890951" y="4104144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905CAC6-D155-4C2B-B889-7E816D4BDC0B}"/>
                </a:ext>
              </a:extLst>
            </p:cNvPr>
            <p:cNvSpPr/>
            <p:nvPr/>
          </p:nvSpPr>
          <p:spPr>
            <a:xfrm>
              <a:off x="7012895" y="4104144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FE67AE86-4A6D-4496-8212-C58579219240}"/>
                </a:ext>
              </a:extLst>
            </p:cNvPr>
            <p:cNvSpPr/>
            <p:nvPr/>
          </p:nvSpPr>
          <p:spPr>
            <a:xfrm>
              <a:off x="7134839" y="4104144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32007BA3-CEF9-4683-969F-99D4264B36C2}"/>
                </a:ext>
              </a:extLst>
            </p:cNvPr>
            <p:cNvSpPr/>
            <p:nvPr/>
          </p:nvSpPr>
          <p:spPr>
            <a:xfrm>
              <a:off x="7256783" y="4104144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C30462D9-6F06-41A5-964B-5EAD1C630964}"/>
                </a:ext>
              </a:extLst>
            </p:cNvPr>
            <p:cNvSpPr/>
            <p:nvPr/>
          </p:nvSpPr>
          <p:spPr>
            <a:xfrm>
              <a:off x="7378727" y="4105479"/>
              <a:ext cx="86417" cy="8599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E974871D-C346-4E1F-8D43-46596F7DB4B4}"/>
                </a:ext>
              </a:extLst>
            </p:cNvPr>
            <p:cNvSpPr/>
            <p:nvPr/>
          </p:nvSpPr>
          <p:spPr>
            <a:xfrm>
              <a:off x="6867151" y="4085053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DE7B2AFA-1C71-4C86-B811-A79B3889A1D8}"/>
                </a:ext>
              </a:extLst>
            </p:cNvPr>
            <p:cNvSpPr/>
            <p:nvPr/>
          </p:nvSpPr>
          <p:spPr>
            <a:xfrm>
              <a:off x="7503316" y="4085053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DCF44081-1E8F-49BC-B3EA-63667EFE8E84}"/>
                </a:ext>
              </a:extLst>
            </p:cNvPr>
            <p:cNvSpPr/>
            <p:nvPr/>
          </p:nvSpPr>
          <p:spPr>
            <a:xfrm>
              <a:off x="8135962" y="4082238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2A1CE65-2D47-47E4-B139-C3EA6E4B7EEA}"/>
                </a:ext>
              </a:extLst>
            </p:cNvPr>
            <p:cNvSpPr/>
            <p:nvPr/>
          </p:nvSpPr>
          <p:spPr>
            <a:xfrm>
              <a:off x="8150965" y="4257231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DCE1B2F0-55E0-4252-96FB-E8B9EDA7FEE4}"/>
                </a:ext>
              </a:extLst>
            </p:cNvPr>
            <p:cNvSpPr/>
            <p:nvPr/>
          </p:nvSpPr>
          <p:spPr>
            <a:xfrm>
              <a:off x="8272909" y="4257231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7C288EFF-8DBD-4771-B77C-4CDA0B119CCE}"/>
                </a:ext>
              </a:extLst>
            </p:cNvPr>
            <p:cNvSpPr/>
            <p:nvPr/>
          </p:nvSpPr>
          <p:spPr>
            <a:xfrm>
              <a:off x="8394853" y="4257231"/>
              <a:ext cx="86417" cy="859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B3F86529-031B-42CD-BFD7-F5DEE0D51A8A}"/>
                </a:ext>
              </a:extLst>
            </p:cNvPr>
            <p:cNvSpPr/>
            <p:nvPr/>
          </p:nvSpPr>
          <p:spPr>
            <a:xfrm>
              <a:off x="8516797" y="4257231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DE126C8-1FAF-4635-AC88-0073C1E793FB}"/>
                </a:ext>
              </a:extLst>
            </p:cNvPr>
            <p:cNvSpPr/>
            <p:nvPr/>
          </p:nvSpPr>
          <p:spPr>
            <a:xfrm>
              <a:off x="8638741" y="4258566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AE832EE0-293B-4205-974F-5065DDE8B051}"/>
                </a:ext>
              </a:extLst>
            </p:cNvPr>
            <p:cNvSpPr/>
            <p:nvPr/>
          </p:nvSpPr>
          <p:spPr>
            <a:xfrm>
              <a:off x="7520957" y="4257231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F8DD518C-7CB7-4CC7-8450-82C6BE6B12A5}"/>
                </a:ext>
              </a:extLst>
            </p:cNvPr>
            <p:cNvSpPr/>
            <p:nvPr/>
          </p:nvSpPr>
          <p:spPr>
            <a:xfrm>
              <a:off x="7642901" y="4257231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227DA1CA-DC5B-46AD-96C2-143D64667F58}"/>
                </a:ext>
              </a:extLst>
            </p:cNvPr>
            <p:cNvSpPr/>
            <p:nvPr/>
          </p:nvSpPr>
          <p:spPr>
            <a:xfrm>
              <a:off x="7764845" y="4257231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C7AB835C-2D39-4B22-91D9-08AB91D8F091}"/>
                </a:ext>
              </a:extLst>
            </p:cNvPr>
            <p:cNvSpPr/>
            <p:nvPr/>
          </p:nvSpPr>
          <p:spPr>
            <a:xfrm>
              <a:off x="7886790" y="4257231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575546D3-B834-4E91-A635-F1A2672310E7}"/>
                </a:ext>
              </a:extLst>
            </p:cNvPr>
            <p:cNvSpPr/>
            <p:nvPr/>
          </p:nvSpPr>
          <p:spPr>
            <a:xfrm>
              <a:off x="8008734" y="4258566"/>
              <a:ext cx="86417" cy="859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BF6A04AC-E507-45BB-8927-B945845A08BB}"/>
                </a:ext>
              </a:extLst>
            </p:cNvPr>
            <p:cNvSpPr/>
            <p:nvPr/>
          </p:nvSpPr>
          <p:spPr>
            <a:xfrm>
              <a:off x="6890951" y="4257231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E15D48E6-2613-41CA-A480-83A4C414E98B}"/>
                </a:ext>
              </a:extLst>
            </p:cNvPr>
            <p:cNvSpPr/>
            <p:nvPr/>
          </p:nvSpPr>
          <p:spPr>
            <a:xfrm>
              <a:off x="7012895" y="4257231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62640C5B-BE85-41AE-8F78-527A537779E7}"/>
                </a:ext>
              </a:extLst>
            </p:cNvPr>
            <p:cNvSpPr/>
            <p:nvPr/>
          </p:nvSpPr>
          <p:spPr>
            <a:xfrm>
              <a:off x="7134839" y="4257231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F055C195-8F71-45D0-AF4A-015849BDBFCC}"/>
                </a:ext>
              </a:extLst>
            </p:cNvPr>
            <p:cNvSpPr/>
            <p:nvPr/>
          </p:nvSpPr>
          <p:spPr>
            <a:xfrm>
              <a:off x="7256783" y="4257231"/>
              <a:ext cx="86417" cy="85992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D803624E-00B4-4829-B08A-4C2C5817C061}"/>
                </a:ext>
              </a:extLst>
            </p:cNvPr>
            <p:cNvSpPr/>
            <p:nvPr/>
          </p:nvSpPr>
          <p:spPr>
            <a:xfrm>
              <a:off x="7378727" y="4258566"/>
              <a:ext cx="86417" cy="859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0DD63EAB-73B6-4678-B642-7EE1E3C17DB0}"/>
                </a:ext>
              </a:extLst>
            </p:cNvPr>
            <p:cNvSpPr/>
            <p:nvPr/>
          </p:nvSpPr>
          <p:spPr>
            <a:xfrm>
              <a:off x="6867151" y="4238140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915B37AC-9845-4690-B8E9-95D5DE942E5C}"/>
                </a:ext>
              </a:extLst>
            </p:cNvPr>
            <p:cNvSpPr/>
            <p:nvPr/>
          </p:nvSpPr>
          <p:spPr>
            <a:xfrm>
              <a:off x="7503316" y="4238140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37234BDB-7145-464D-AD6C-4E86CC314FEB}"/>
                </a:ext>
              </a:extLst>
            </p:cNvPr>
            <p:cNvSpPr/>
            <p:nvPr/>
          </p:nvSpPr>
          <p:spPr>
            <a:xfrm>
              <a:off x="8135962" y="4235325"/>
              <a:ext cx="612365" cy="1226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7207FE76-5146-4B3C-A418-0CEC30F24187}"/>
                </a:ext>
              </a:extLst>
            </p:cNvPr>
            <p:cNvSpPr/>
            <p:nvPr/>
          </p:nvSpPr>
          <p:spPr>
            <a:xfrm>
              <a:off x="8314597" y="3315468"/>
              <a:ext cx="432915" cy="1387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Zone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A1C02F1-4F0C-44C5-A9F2-CF78D617C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524" y="825852"/>
            <a:ext cx="2939240" cy="192993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5752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1C91E2B1-3B29-8D44-9F81-871A85E03E0A}"/>
              </a:ext>
            </a:extLst>
          </p:cNvPr>
          <p:cNvSpPr/>
          <p:nvPr/>
        </p:nvSpPr>
        <p:spPr>
          <a:xfrm>
            <a:off x="354330" y="1376952"/>
            <a:ext cx="4012110" cy="1223312"/>
          </a:xfrm>
          <a:prstGeom prst="rect">
            <a:avLst/>
          </a:prstGeom>
          <a:solidFill>
            <a:srgbClr val="E3E7E6"/>
          </a:solidFill>
          <a:ln>
            <a:solidFill>
              <a:srgbClr val="E3E7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AD5DF-0B94-A744-A92D-1AE5A462BD31}"/>
              </a:ext>
            </a:extLst>
          </p:cNvPr>
          <p:cNvSpPr/>
          <p:nvPr/>
        </p:nvSpPr>
        <p:spPr>
          <a:xfrm>
            <a:off x="2399261" y="1605486"/>
            <a:ext cx="1876715" cy="9016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en-US" sz="1000" b="1" dirty="0">
                <a:solidFill>
                  <a:prstClr val="black"/>
                </a:solidFill>
              </a:rPr>
              <a:t>Modified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" y="274320"/>
            <a:ext cx="5853589" cy="365760"/>
          </a:xfrm>
        </p:spPr>
        <p:txBody>
          <a:bodyPr/>
          <a:lstStyle/>
          <a:p>
            <a:r>
              <a:rPr lang="da-DK" dirty="0"/>
              <a:t>Why Zoned Block Storage for SSDs?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3FC89E-92CE-4E32-9584-B868898D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001" y="1460153"/>
            <a:ext cx="4433929" cy="2691945"/>
          </a:xfrm>
        </p:spPr>
        <p:txBody>
          <a:bodyPr>
            <a:normAutofit/>
          </a:bodyPr>
          <a:lstStyle/>
          <a:p>
            <a:r>
              <a:rPr lang="en-US" dirty="0"/>
              <a:t>SW ecosystem </a:t>
            </a:r>
            <a:r>
              <a:rPr lang="en-US" dirty="0">
                <a:solidFill>
                  <a:srgbClr val="0070C0"/>
                </a:solidFill>
              </a:rPr>
              <a:t>optimized</a:t>
            </a:r>
            <a:r>
              <a:rPr lang="en-US" dirty="0"/>
              <a:t> at multiple levels</a:t>
            </a:r>
          </a:p>
          <a:p>
            <a:r>
              <a:rPr lang="en-US" dirty="0"/>
              <a:t>Foundation is the Zoned Block Device </a:t>
            </a:r>
          </a:p>
          <a:p>
            <a:r>
              <a:rPr lang="en-US" dirty="0"/>
              <a:t>Different optimization paths</a:t>
            </a:r>
          </a:p>
          <a:p>
            <a:pPr lvl="1"/>
            <a:r>
              <a:rPr lang="en-US" b="1" dirty="0">
                <a:solidFill>
                  <a:srgbClr val="B57F00"/>
                </a:solidFill>
              </a:rPr>
              <a:t>App -&gt; POSIX File -&gt; Unmodified FS -&gt; dm-zoned -&gt; ZBD</a:t>
            </a:r>
          </a:p>
          <a:p>
            <a:pPr lvl="1"/>
            <a:r>
              <a:rPr lang="en-US" b="1" dirty="0">
                <a:solidFill>
                  <a:schemeClr val="accent3"/>
                </a:solidFill>
              </a:rPr>
              <a:t>App -&gt; POSIX File -&gt; Modified FS -&gt; ZBD</a:t>
            </a:r>
          </a:p>
          <a:p>
            <a:pPr lvl="2"/>
            <a:r>
              <a:rPr lang="en-US" b="1" dirty="0">
                <a:solidFill>
                  <a:schemeClr val="accent3"/>
                </a:solidFill>
              </a:rPr>
              <a:t>FS knows which LBAs in which file 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Modified App -&gt; ZBD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No file system; app knows most about data; e.g., may use zones as containers for objects</a:t>
            </a:r>
          </a:p>
          <a:p>
            <a:r>
              <a:rPr lang="en-US" dirty="0"/>
              <a:t>We are adding changes for </a:t>
            </a:r>
            <a:r>
              <a:rPr lang="en-US" b="1" dirty="0">
                <a:solidFill>
                  <a:schemeClr val="accent2"/>
                </a:solidFill>
              </a:rPr>
              <a:t>ZNS</a:t>
            </a:r>
            <a:endParaRPr lang="en-US" dirty="0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95ECD958-CF18-434A-A8DC-F7325418434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74419" y="622467"/>
            <a:ext cx="5683481" cy="272228"/>
          </a:xfrm>
        </p:spPr>
        <p:txBody>
          <a:bodyPr/>
          <a:lstStyle/>
          <a:p>
            <a:r>
              <a:rPr lang="en-US" dirty="0"/>
              <a:t>Synergy w/ ZAC/ZBC software ecosystem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E686B5-3177-B541-A6FA-3F3D5DD08577}"/>
              </a:ext>
            </a:extLst>
          </p:cNvPr>
          <p:cNvSpPr/>
          <p:nvPr/>
        </p:nvSpPr>
        <p:spPr>
          <a:xfrm>
            <a:off x="479098" y="4329829"/>
            <a:ext cx="3816672" cy="291634"/>
          </a:xfrm>
          <a:prstGeom prst="rect">
            <a:avLst/>
          </a:prstGeom>
          <a:solidFill>
            <a:srgbClr val="DCEE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700" dirty="0">
              <a:solidFill>
                <a:prstClr val="black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D89A87-C2E0-FC41-8C82-766AA2A19BF8}"/>
              </a:ext>
            </a:extLst>
          </p:cNvPr>
          <p:cNvSpPr txBox="1"/>
          <p:nvPr/>
        </p:nvSpPr>
        <p:spPr>
          <a:xfrm>
            <a:off x="1577103" y="4339815"/>
            <a:ext cx="1225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SCSI/ATA SMR HDD</a:t>
            </a:r>
            <a:endParaRPr lang="en-US" sz="1000" b="1" dirty="0">
              <a:solidFill>
                <a:schemeClr val="accent2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D9ABAEA-019E-4043-8D84-D8F5654B3EEF}"/>
              </a:ext>
            </a:extLst>
          </p:cNvPr>
          <p:cNvSpPr/>
          <p:nvPr/>
        </p:nvSpPr>
        <p:spPr>
          <a:xfrm>
            <a:off x="469929" y="1605487"/>
            <a:ext cx="1876715" cy="9016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r>
              <a:rPr lang="en-US" sz="900" b="1" dirty="0">
                <a:solidFill>
                  <a:prstClr val="black"/>
                </a:solidFill>
              </a:rPr>
              <a:t>Unmodified Applications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6FB4FC7-72A4-CB46-B391-BF5112E31C83}"/>
              </a:ext>
            </a:extLst>
          </p:cNvPr>
          <p:cNvSpPr/>
          <p:nvPr/>
        </p:nvSpPr>
        <p:spPr>
          <a:xfrm>
            <a:off x="350451" y="2735940"/>
            <a:ext cx="4019504" cy="1554452"/>
          </a:xfrm>
          <a:prstGeom prst="rect">
            <a:avLst/>
          </a:prstGeom>
          <a:solidFill>
            <a:srgbClr val="EBF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705D9CF-1892-B646-88E8-67B4FEC2AC6D}"/>
              </a:ext>
            </a:extLst>
          </p:cNvPr>
          <p:cNvSpPr/>
          <p:nvPr/>
        </p:nvSpPr>
        <p:spPr>
          <a:xfrm>
            <a:off x="486793" y="3346912"/>
            <a:ext cx="849151" cy="315783"/>
          </a:xfrm>
          <a:prstGeom prst="rect">
            <a:avLst/>
          </a:prstGeom>
          <a:solidFill>
            <a:srgbClr val="D7E3B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Logical Blk Device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(</a:t>
            </a:r>
            <a:r>
              <a:rPr lang="en-US" sz="800" b="1" dirty="0">
                <a:solidFill>
                  <a:srgbClr val="0070C0"/>
                </a:solidFill>
              </a:rPr>
              <a:t>dm-zoned</a:t>
            </a:r>
            <a:r>
              <a:rPr lang="en-US" sz="800" b="1" dirty="0">
                <a:solidFill>
                  <a:schemeClr val="tx1"/>
                </a:solidFill>
              </a:rPr>
              <a:t>)</a:t>
            </a:r>
            <a:endParaRPr lang="en-US" sz="700" b="1" dirty="0">
              <a:solidFill>
                <a:schemeClr val="accent2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118AE5D-6675-FC40-B3C6-290303CF4312}"/>
              </a:ext>
            </a:extLst>
          </p:cNvPr>
          <p:cNvSpPr/>
          <p:nvPr/>
        </p:nvSpPr>
        <p:spPr>
          <a:xfrm>
            <a:off x="1335944" y="2858046"/>
            <a:ext cx="1010700" cy="363921"/>
          </a:xfrm>
          <a:prstGeom prst="rect">
            <a:avLst/>
          </a:prstGeom>
          <a:solidFill>
            <a:srgbClr val="D7E3B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FS with ZBD Support </a:t>
            </a:r>
          </a:p>
          <a:p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b="1" dirty="0">
                <a:solidFill>
                  <a:srgbClr val="0070C0"/>
                </a:solidFill>
              </a:rPr>
              <a:t>f2fs</a:t>
            </a:r>
            <a:r>
              <a:rPr lang="en-US" sz="800" dirty="0">
                <a:solidFill>
                  <a:srgbClr val="0070C0"/>
                </a:solidFill>
              </a:rPr>
              <a:t>, </a:t>
            </a:r>
            <a:r>
              <a:rPr lang="en-US" sz="800" b="1" dirty="0" err="1">
                <a:solidFill>
                  <a:srgbClr val="0070C0"/>
                </a:solidFill>
              </a:rPr>
              <a:t>btrfs</a:t>
            </a:r>
            <a:r>
              <a:rPr lang="en-US" sz="800" b="1" dirty="0">
                <a:solidFill>
                  <a:srgbClr val="0070C0"/>
                </a:solidFill>
              </a:rPr>
              <a:t>, </a:t>
            </a:r>
            <a:r>
              <a:rPr lang="en-US" sz="800" b="1" dirty="0" err="1">
                <a:solidFill>
                  <a:srgbClr val="0070C0"/>
                </a:solidFill>
              </a:rPr>
              <a:t>xfs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  <a:endParaRPr lang="en-US" sz="800" b="1" dirty="0">
              <a:solidFill>
                <a:schemeClr val="accent2"/>
              </a:solidFill>
            </a:endParaRPr>
          </a:p>
        </p:txBody>
      </p:sp>
      <p:sp>
        <p:nvSpPr>
          <p:cNvPr id="111" name="Up-Down Arrow 110">
            <a:extLst>
              <a:ext uri="{FF2B5EF4-FFF2-40B4-BE49-F238E27FC236}">
                <a16:creationId xmlns:a16="http://schemas.microsoft.com/office/drawing/2014/main" id="{84060017-8E5C-244B-A317-7105103A74FE}"/>
              </a:ext>
            </a:extLst>
          </p:cNvPr>
          <p:cNvSpPr/>
          <p:nvPr/>
        </p:nvSpPr>
        <p:spPr>
          <a:xfrm>
            <a:off x="1781386" y="2520138"/>
            <a:ext cx="121440" cy="215802"/>
          </a:xfrm>
          <a:prstGeom prst="upDownArrow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47F65966-E945-3E40-9FDF-600BD268C507}"/>
              </a:ext>
            </a:extLst>
          </p:cNvPr>
          <p:cNvSpPr/>
          <p:nvPr/>
        </p:nvSpPr>
        <p:spPr>
          <a:xfrm>
            <a:off x="3144057" y="2515499"/>
            <a:ext cx="149530" cy="1171939"/>
          </a:xfrm>
          <a:prstGeom prst="upDownArrow">
            <a:avLst/>
          </a:prstGeom>
          <a:solidFill>
            <a:srgbClr val="7030A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44E739-1E3A-BC48-B6FE-E7BEFED0F7E3}"/>
              </a:ext>
            </a:extLst>
          </p:cNvPr>
          <p:cNvSpPr/>
          <p:nvPr/>
        </p:nvSpPr>
        <p:spPr>
          <a:xfrm>
            <a:off x="484662" y="2854992"/>
            <a:ext cx="853029" cy="366975"/>
          </a:xfrm>
          <a:prstGeom prst="rect">
            <a:avLst/>
          </a:prstGeom>
          <a:solidFill>
            <a:srgbClr val="D7E3BF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Unmodified FS (</a:t>
            </a:r>
            <a:r>
              <a:rPr lang="en-US" sz="800" b="1" dirty="0" err="1">
                <a:solidFill>
                  <a:schemeClr val="tx1"/>
                </a:solidFill>
              </a:rPr>
              <a:t>xfs</a:t>
            </a:r>
            <a:r>
              <a:rPr lang="en-US" sz="8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2078E47E-F1D9-FF44-8FAB-8A44FC51F1F4}"/>
              </a:ext>
            </a:extLst>
          </p:cNvPr>
          <p:cNvSpPr/>
          <p:nvPr/>
        </p:nvSpPr>
        <p:spPr>
          <a:xfrm>
            <a:off x="819581" y="2514048"/>
            <a:ext cx="121440" cy="228085"/>
          </a:xfrm>
          <a:prstGeom prst="upDownArrow">
            <a:avLst/>
          </a:prstGeom>
          <a:solidFill>
            <a:srgbClr val="B57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8D3444F-B463-0B43-A01C-78B5637B0E34}"/>
              </a:ext>
            </a:extLst>
          </p:cNvPr>
          <p:cNvSpPr txBox="1"/>
          <p:nvPr/>
        </p:nvSpPr>
        <p:spPr>
          <a:xfrm>
            <a:off x="3611751" y="1337156"/>
            <a:ext cx="762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Space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D6BD35-76F4-EF4A-94F9-FE47D57D6765}"/>
              </a:ext>
            </a:extLst>
          </p:cNvPr>
          <p:cNvSpPr txBox="1"/>
          <p:nvPr/>
        </p:nvSpPr>
        <p:spPr>
          <a:xfrm>
            <a:off x="3567656" y="2702526"/>
            <a:ext cx="835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Linux Kernel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C4967623-8F41-6443-B4EC-77FF01384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2143" y="3013023"/>
            <a:ext cx="407113" cy="477724"/>
          </a:xfrm>
          <a:prstGeom prst="rect">
            <a:avLst/>
          </a:prstGeom>
        </p:spPr>
      </p:pic>
      <p:sp>
        <p:nvSpPr>
          <p:cNvPr id="124" name="Up-Down Arrow 123">
            <a:extLst>
              <a:ext uri="{FF2B5EF4-FFF2-40B4-BE49-F238E27FC236}">
                <a16:creationId xmlns:a16="http://schemas.microsoft.com/office/drawing/2014/main" id="{F6790316-1C40-3842-9E43-8BA76AD97C8F}"/>
              </a:ext>
            </a:extLst>
          </p:cNvPr>
          <p:cNvSpPr/>
          <p:nvPr/>
        </p:nvSpPr>
        <p:spPr>
          <a:xfrm>
            <a:off x="1762097" y="3228967"/>
            <a:ext cx="140729" cy="460845"/>
          </a:xfrm>
          <a:prstGeom prst="upDownArrow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E53A845-E410-8E40-B87B-690B5D3A58AD}"/>
              </a:ext>
            </a:extLst>
          </p:cNvPr>
          <p:cNvSpPr/>
          <p:nvPr/>
        </p:nvSpPr>
        <p:spPr>
          <a:xfrm>
            <a:off x="484663" y="3801892"/>
            <a:ext cx="3811107" cy="327170"/>
          </a:xfrm>
          <a:prstGeom prst="rect">
            <a:avLst/>
          </a:prstGeom>
          <a:solidFill>
            <a:srgbClr val="D7E3B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70C0"/>
                </a:solidFill>
              </a:rPr>
              <a:t>Block Layer (ZAC/ZBC)</a:t>
            </a:r>
            <a:endParaRPr lang="en-US" sz="900" b="1" dirty="0">
              <a:solidFill>
                <a:schemeClr val="accent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44E616-1A7D-BD42-B117-26FF34BB1169}"/>
              </a:ext>
            </a:extLst>
          </p:cNvPr>
          <p:cNvCxnSpPr>
            <a:cxnSpLocks/>
          </p:cNvCxnSpPr>
          <p:nvPr/>
        </p:nvCxnSpPr>
        <p:spPr>
          <a:xfrm>
            <a:off x="479098" y="3294309"/>
            <a:ext cx="867691" cy="0"/>
          </a:xfrm>
          <a:prstGeom prst="line">
            <a:avLst/>
          </a:prstGeom>
          <a:solidFill>
            <a:srgbClr val="F2A900"/>
          </a:solidFill>
          <a:ln w="101600">
            <a:solidFill>
              <a:srgbClr val="F2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13DC1B-C3C7-3243-85AA-FD686466078E}"/>
              </a:ext>
            </a:extLst>
          </p:cNvPr>
          <p:cNvSpPr txBox="1"/>
          <p:nvPr/>
        </p:nvSpPr>
        <p:spPr>
          <a:xfrm>
            <a:off x="531040" y="3233022"/>
            <a:ext cx="776675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/>
              <a:t>Block Device I/F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76C083-3609-3147-BE5F-86C6F726B680}"/>
              </a:ext>
            </a:extLst>
          </p:cNvPr>
          <p:cNvCxnSpPr>
            <a:cxnSpLocks/>
          </p:cNvCxnSpPr>
          <p:nvPr/>
        </p:nvCxnSpPr>
        <p:spPr>
          <a:xfrm>
            <a:off x="479098" y="2800704"/>
            <a:ext cx="1871387" cy="0"/>
          </a:xfrm>
          <a:prstGeom prst="line">
            <a:avLst/>
          </a:prstGeom>
          <a:solidFill>
            <a:srgbClr val="F2A900"/>
          </a:solidFill>
          <a:ln w="101600">
            <a:solidFill>
              <a:srgbClr val="F2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3044FA3-7159-0C41-AA6D-3807843966F3}"/>
              </a:ext>
            </a:extLst>
          </p:cNvPr>
          <p:cNvSpPr txBox="1"/>
          <p:nvPr/>
        </p:nvSpPr>
        <p:spPr>
          <a:xfrm>
            <a:off x="700007" y="2745250"/>
            <a:ext cx="1380773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/>
              <a:t>POSIX File I/F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058183-DEE5-C043-A182-8C92691CB6E3}"/>
              </a:ext>
            </a:extLst>
          </p:cNvPr>
          <p:cNvCxnSpPr>
            <a:cxnSpLocks/>
          </p:cNvCxnSpPr>
          <p:nvPr/>
        </p:nvCxnSpPr>
        <p:spPr>
          <a:xfrm flipV="1">
            <a:off x="479098" y="3735490"/>
            <a:ext cx="3816672" cy="3119"/>
          </a:xfrm>
          <a:prstGeom prst="line">
            <a:avLst/>
          </a:prstGeom>
          <a:solidFill>
            <a:srgbClr val="F2A900"/>
          </a:solidFill>
          <a:ln w="101600">
            <a:solidFill>
              <a:srgbClr val="F2A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C2AB9E2-5080-0C4A-8519-557D133A592B}"/>
              </a:ext>
            </a:extLst>
          </p:cNvPr>
          <p:cNvSpPr txBox="1"/>
          <p:nvPr/>
        </p:nvSpPr>
        <p:spPr>
          <a:xfrm>
            <a:off x="1390392" y="3677960"/>
            <a:ext cx="1856452" cy="123111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" b="1" dirty="0"/>
              <a:t>Zoned Block Device I/F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5370B-6E5A-449F-813B-81B6A1CA0E35}"/>
              </a:ext>
            </a:extLst>
          </p:cNvPr>
          <p:cNvSpPr/>
          <p:nvPr/>
        </p:nvSpPr>
        <p:spPr>
          <a:xfrm>
            <a:off x="469929" y="3687438"/>
            <a:ext cx="3825842" cy="93090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B12043-7750-4ABE-B9DA-6552E7A32937}"/>
              </a:ext>
            </a:extLst>
          </p:cNvPr>
          <p:cNvSpPr/>
          <p:nvPr/>
        </p:nvSpPr>
        <p:spPr>
          <a:xfrm>
            <a:off x="2464459" y="2103631"/>
            <a:ext cx="1018265" cy="2110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900" b="1" dirty="0" err="1">
                <a:solidFill>
                  <a:srgbClr val="0070C0"/>
                </a:solidFill>
              </a:rPr>
              <a:t>RocksDB</a:t>
            </a:r>
            <a:endParaRPr lang="en-US" sz="900" b="1" dirty="0">
              <a:solidFill>
                <a:schemeClr val="accent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A80CF34-AF7A-4A91-BDB6-52CA09C7106C}"/>
              </a:ext>
            </a:extLst>
          </p:cNvPr>
          <p:cNvSpPr/>
          <p:nvPr/>
        </p:nvSpPr>
        <p:spPr>
          <a:xfrm>
            <a:off x="969117" y="2113983"/>
            <a:ext cx="808754" cy="2110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900" b="1" dirty="0" err="1">
                <a:solidFill>
                  <a:schemeClr val="tx1"/>
                </a:solidFill>
              </a:rPr>
              <a:t>LevelDB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F2F2E84-5FF3-4EAD-82C1-0BC8DB71557D}"/>
              </a:ext>
            </a:extLst>
          </p:cNvPr>
          <p:cNvSpPr/>
          <p:nvPr/>
        </p:nvSpPr>
        <p:spPr>
          <a:xfrm>
            <a:off x="969118" y="1861041"/>
            <a:ext cx="808754" cy="2110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900" b="1" dirty="0">
                <a:solidFill>
                  <a:schemeClr val="tx1"/>
                </a:solidFill>
              </a:rPr>
              <a:t>CEPH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3B72CF-9488-4F1F-B561-BF32CE904616}"/>
              </a:ext>
            </a:extLst>
          </p:cNvPr>
          <p:cNvSpPr/>
          <p:nvPr/>
        </p:nvSpPr>
        <p:spPr>
          <a:xfrm>
            <a:off x="2464459" y="1860187"/>
            <a:ext cx="1018266" cy="21101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900" b="1" dirty="0" err="1">
                <a:solidFill>
                  <a:srgbClr val="0070C0"/>
                </a:solidFill>
              </a:rPr>
              <a:t>BluesStore</a:t>
            </a:r>
            <a:endParaRPr lang="en-US" sz="900" b="1" dirty="0">
              <a:solidFill>
                <a:schemeClr val="accent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F3ADBDC-A1D0-4B51-ADE0-05B82537A0EB}"/>
              </a:ext>
            </a:extLst>
          </p:cNvPr>
          <p:cNvGrpSpPr/>
          <p:nvPr/>
        </p:nvGrpSpPr>
        <p:grpSpPr>
          <a:xfrm>
            <a:off x="941021" y="988227"/>
            <a:ext cx="2882158" cy="430747"/>
            <a:chOff x="1312464" y="1296355"/>
            <a:chExt cx="2882158" cy="4307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88D269-91F5-5A42-8F50-CBEAF7B7316F}"/>
                </a:ext>
              </a:extLst>
            </p:cNvPr>
            <p:cNvSpPr txBox="1"/>
            <p:nvPr/>
          </p:nvSpPr>
          <p:spPr>
            <a:xfrm>
              <a:off x="1994973" y="1296355"/>
              <a:ext cx="13244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/>
                <a:t>Level of Optimization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26791CF-A8FC-4AB3-BCC2-9EF4C97258EF}"/>
                </a:ext>
              </a:extLst>
            </p:cNvPr>
            <p:cNvSpPr txBox="1"/>
            <p:nvPr/>
          </p:nvSpPr>
          <p:spPr>
            <a:xfrm>
              <a:off x="1312464" y="1358860"/>
              <a:ext cx="773529" cy="368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000" b="1" dirty="0"/>
                <a:t>LBA or file based GC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60A6FA-1F9D-4E9F-9FE8-415B548890C3}"/>
                </a:ext>
              </a:extLst>
            </p:cNvPr>
            <p:cNvSpPr txBox="1"/>
            <p:nvPr/>
          </p:nvSpPr>
          <p:spPr>
            <a:xfrm>
              <a:off x="3210705" y="1358860"/>
              <a:ext cx="983917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000" b="1" dirty="0"/>
                <a:t>Data structure driven GC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93A033-75B1-4A1E-81B5-57D859EE7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859" y="1542829"/>
              <a:ext cx="997596" cy="2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A1E913B-9282-45A6-B278-DEBA797725F4}"/>
              </a:ext>
            </a:extLst>
          </p:cNvPr>
          <p:cNvSpPr/>
          <p:nvPr/>
        </p:nvSpPr>
        <p:spPr>
          <a:xfrm>
            <a:off x="2992638" y="1861041"/>
            <a:ext cx="4523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accent2"/>
                </a:solidFill>
              </a:rPr>
              <a:t>+ ZNS</a:t>
            </a:r>
            <a:endParaRPr lang="en-US" sz="9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6F65A85-A54D-4864-99E2-7CA5F0998575}"/>
              </a:ext>
            </a:extLst>
          </p:cNvPr>
          <p:cNvSpPr/>
          <p:nvPr/>
        </p:nvSpPr>
        <p:spPr>
          <a:xfrm>
            <a:off x="2904174" y="2100255"/>
            <a:ext cx="4523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accent2"/>
                </a:solidFill>
              </a:rPr>
              <a:t>+ ZNS</a:t>
            </a:r>
            <a:endParaRPr lang="en-US" sz="9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A70F54-F95A-4C76-94D6-AB2C2F55C9FB}"/>
              </a:ext>
            </a:extLst>
          </p:cNvPr>
          <p:cNvSpPr/>
          <p:nvPr/>
        </p:nvSpPr>
        <p:spPr>
          <a:xfrm>
            <a:off x="1991643" y="3007347"/>
            <a:ext cx="39466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>
                <a:solidFill>
                  <a:schemeClr val="accent2"/>
                </a:solidFill>
              </a:rPr>
              <a:t>+ ZNS</a:t>
            </a:r>
            <a:endParaRPr lang="en-US" sz="7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7B870F3-21AE-4BE9-AAB9-A7CB1B7D168B}"/>
              </a:ext>
            </a:extLst>
          </p:cNvPr>
          <p:cNvSpPr/>
          <p:nvPr/>
        </p:nvSpPr>
        <p:spPr>
          <a:xfrm>
            <a:off x="980145" y="3476695"/>
            <a:ext cx="39466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00" b="1" dirty="0">
                <a:solidFill>
                  <a:schemeClr val="accent2"/>
                </a:solidFill>
              </a:rPr>
              <a:t>+ ZNS</a:t>
            </a:r>
            <a:endParaRPr lang="en-US" sz="7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B5C1C03-780B-4197-AF39-525C028A6F82}"/>
              </a:ext>
            </a:extLst>
          </p:cNvPr>
          <p:cNvSpPr/>
          <p:nvPr/>
        </p:nvSpPr>
        <p:spPr>
          <a:xfrm>
            <a:off x="2856285" y="3854647"/>
            <a:ext cx="4523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1" dirty="0">
                <a:solidFill>
                  <a:schemeClr val="accent2"/>
                </a:solidFill>
              </a:rPr>
              <a:t>+ ZNS</a:t>
            </a:r>
            <a:endParaRPr lang="en-US" sz="9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8685F1-708E-4DAE-A7D1-7BEEA14CE057}"/>
              </a:ext>
            </a:extLst>
          </p:cNvPr>
          <p:cNvSpPr/>
          <p:nvPr/>
        </p:nvSpPr>
        <p:spPr>
          <a:xfrm>
            <a:off x="2615961" y="4338444"/>
            <a:ext cx="7152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+ ZNS SSD</a:t>
            </a:r>
            <a:endParaRPr lang="en-US" sz="1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92764C-B2E9-4B0C-BB74-0891A571789B}"/>
              </a:ext>
            </a:extLst>
          </p:cNvPr>
          <p:cNvSpPr/>
          <p:nvPr/>
        </p:nvSpPr>
        <p:spPr>
          <a:xfrm>
            <a:off x="6274016" y="1887187"/>
            <a:ext cx="1705493" cy="20525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3803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2"/>
      <p:bldP spid="111" grpId="0" animBg="1"/>
      <p:bldP spid="112" grpId="0" animBg="1"/>
      <p:bldP spid="114" grpId="0" animBg="1"/>
      <p:bldP spid="124" grpId="0" animBg="1"/>
      <p:bldP spid="4" grpId="0" animBg="1"/>
      <p:bldP spid="28" grpId="0" uiExpand="1"/>
      <p:bldP spid="68" grpId="0" uiExpand="1"/>
      <p:bldP spid="69" grpId="0" uiExpand="1"/>
      <p:bldP spid="70" grpId="0" uiExpand="1"/>
      <p:bldP spid="71" grpId="0" uiExpand="1"/>
      <p:bldP spid="72" grpId="0" uiExpand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Zoned Namespaces 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29" y="1371600"/>
            <a:ext cx="4054783" cy="2876550"/>
          </a:xfrm>
        </p:spPr>
        <p:txBody>
          <a:bodyPr>
            <a:normAutofit/>
          </a:bodyPr>
          <a:lstStyle/>
          <a:p>
            <a:r>
              <a:rPr lang="en-US" dirty="0"/>
              <a:t>Inherits NVM Command Set</a:t>
            </a:r>
          </a:p>
          <a:p>
            <a:r>
              <a:rPr lang="en-US" dirty="0"/>
              <a:t>Namespace divided into fixed sized Zones</a:t>
            </a:r>
          </a:p>
          <a:p>
            <a:pPr lvl="1"/>
            <a:r>
              <a:rPr lang="en-US" dirty="0"/>
              <a:t>Sequential Write Required is only zone type supported for now</a:t>
            </a:r>
          </a:p>
          <a:p>
            <a:r>
              <a:rPr lang="en-US" dirty="0"/>
              <a:t>Aligned to host-managed ZAC/ZBC model, with some SSD optimizations</a:t>
            </a:r>
          </a:p>
          <a:p>
            <a:pPr lvl="1"/>
            <a:r>
              <a:rPr lang="en-US" dirty="0"/>
              <a:t>Zone Capacity</a:t>
            </a:r>
          </a:p>
          <a:p>
            <a:pPr lvl="1"/>
            <a:r>
              <a:rPr lang="en-US" dirty="0"/>
              <a:t>Zone Append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6711A90-8B45-470C-AEE0-12ABCE5C72C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Ongoing in the </a:t>
            </a:r>
            <a:r>
              <a:rPr lang="en-US" dirty="0" err="1"/>
              <a:t>NVMe</a:t>
            </a:r>
            <a:r>
              <a:rPr lang="en-US" altLang="en-US" baseline="30000" dirty="0" err="1"/>
              <a:t>TM</a:t>
            </a:r>
            <a:r>
              <a:rPr lang="en-US" dirty="0"/>
              <a:t> working group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DD9742-573D-4FEB-B7EA-6E55749CF5FE}"/>
              </a:ext>
            </a:extLst>
          </p:cNvPr>
          <p:cNvGrpSpPr/>
          <p:nvPr/>
        </p:nvGrpSpPr>
        <p:grpSpPr>
          <a:xfrm>
            <a:off x="4706613" y="1278079"/>
            <a:ext cx="3528732" cy="2213784"/>
            <a:chOff x="4640974" y="1624971"/>
            <a:chExt cx="3528732" cy="22137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B0A03B-6B06-4920-9468-656FB1962F0F}"/>
                </a:ext>
              </a:extLst>
            </p:cNvPr>
            <p:cNvSpPr/>
            <p:nvPr/>
          </p:nvSpPr>
          <p:spPr>
            <a:xfrm>
              <a:off x="4669251" y="2049697"/>
              <a:ext cx="577670" cy="2757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Zone 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9AFBEC-EB5C-429B-9FDD-EF56A9DEFCCE}"/>
                </a:ext>
              </a:extLst>
            </p:cNvPr>
            <p:cNvSpPr/>
            <p:nvPr/>
          </p:nvSpPr>
          <p:spPr>
            <a:xfrm>
              <a:off x="5246921" y="2049697"/>
              <a:ext cx="577670" cy="2757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Zone 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B97A06-9058-449C-B04B-404778504A9D}"/>
                </a:ext>
              </a:extLst>
            </p:cNvPr>
            <p:cNvSpPr/>
            <p:nvPr/>
          </p:nvSpPr>
          <p:spPr>
            <a:xfrm>
              <a:off x="5824591" y="2049697"/>
              <a:ext cx="577670" cy="2757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Zone 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790A60-764B-4345-8FB8-36690EE69A60}"/>
                </a:ext>
              </a:extLst>
            </p:cNvPr>
            <p:cNvSpPr/>
            <p:nvPr/>
          </p:nvSpPr>
          <p:spPr>
            <a:xfrm>
              <a:off x="6402260" y="2049697"/>
              <a:ext cx="577670" cy="2757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Zone 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5D1268-F898-4272-B8D8-294234CA2C37}"/>
                </a:ext>
              </a:extLst>
            </p:cNvPr>
            <p:cNvSpPr/>
            <p:nvPr/>
          </p:nvSpPr>
          <p:spPr>
            <a:xfrm>
              <a:off x="7347538" y="2049697"/>
              <a:ext cx="577670" cy="275755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/>
                <a:t>Zone 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F98A249-9E8B-4CD9-B92F-8C046C64746F}"/>
                </a:ext>
              </a:extLst>
            </p:cNvPr>
            <p:cNvCxnSpPr/>
            <p:nvPr/>
          </p:nvCxnSpPr>
          <p:spPr>
            <a:xfrm>
              <a:off x="7058619" y="2210142"/>
              <a:ext cx="21006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B5CCED-6913-4E90-BCAF-99193E4D7817}"/>
                </a:ext>
              </a:extLst>
            </p:cNvPr>
            <p:cNvSpPr/>
            <p:nvPr/>
          </p:nvSpPr>
          <p:spPr>
            <a:xfrm>
              <a:off x="5185913" y="2667386"/>
              <a:ext cx="2280165" cy="2757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89EAB79-9B81-4A28-9CA8-666E4102B8D4}"/>
                </a:ext>
              </a:extLst>
            </p:cNvPr>
            <p:cNvSpPr/>
            <p:nvPr/>
          </p:nvSpPr>
          <p:spPr>
            <a:xfrm>
              <a:off x="5184198" y="2667386"/>
              <a:ext cx="834132" cy="2757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0AA4EF-4C7A-4331-8ACE-F47F78EA5815}"/>
                </a:ext>
              </a:extLst>
            </p:cNvPr>
            <p:cNvSpPr txBox="1"/>
            <p:nvPr/>
          </p:nvSpPr>
          <p:spPr>
            <a:xfrm>
              <a:off x="5586091" y="3140111"/>
              <a:ext cx="864471" cy="205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Write pointer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652288C-634A-4ACE-BF95-CE0B39C85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4197" y="2325452"/>
              <a:ext cx="640395" cy="34193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28CCFB-363E-4A65-9A08-D5ECA5503641}"/>
                </a:ext>
              </a:extLst>
            </p:cNvPr>
            <p:cNvCxnSpPr>
              <a:cxnSpLocks/>
            </p:cNvCxnSpPr>
            <p:nvPr/>
          </p:nvCxnSpPr>
          <p:spPr>
            <a:xfrm>
              <a:off x="6402260" y="2325452"/>
              <a:ext cx="1063818" cy="32223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EC42FC-36A4-4280-B36D-AE29A5FDA884}"/>
                </a:ext>
              </a:extLst>
            </p:cNvPr>
            <p:cNvCxnSpPr/>
            <p:nvPr/>
          </p:nvCxnSpPr>
          <p:spPr>
            <a:xfrm>
              <a:off x="4669280" y="1813335"/>
              <a:ext cx="0" cy="23636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FF64DB-31FB-486D-8ECD-1AF906561ED6}"/>
                </a:ext>
              </a:extLst>
            </p:cNvPr>
            <p:cNvCxnSpPr/>
            <p:nvPr/>
          </p:nvCxnSpPr>
          <p:spPr>
            <a:xfrm>
              <a:off x="7925208" y="1819815"/>
              <a:ext cx="0" cy="23636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4D34CF6-BD62-46A9-9D4A-628B0ECAE882}"/>
                </a:ext>
              </a:extLst>
            </p:cNvPr>
            <p:cNvCxnSpPr/>
            <p:nvPr/>
          </p:nvCxnSpPr>
          <p:spPr>
            <a:xfrm>
              <a:off x="4669251" y="1927906"/>
              <a:ext cx="3255957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Arrow 48">
              <a:extLst>
                <a:ext uri="{FF2B5EF4-FFF2-40B4-BE49-F238E27FC236}">
                  <a16:creationId xmlns:a16="http://schemas.microsoft.com/office/drawing/2014/main" id="{735D1E55-DB4F-4730-AA9D-21A87C03EBF0}"/>
                </a:ext>
              </a:extLst>
            </p:cNvPr>
            <p:cNvSpPr/>
            <p:nvPr/>
          </p:nvSpPr>
          <p:spPr>
            <a:xfrm>
              <a:off x="6119902" y="3021930"/>
              <a:ext cx="711048" cy="11818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56524A-14FC-4CAA-ACF4-2FBB9B01E3C7}"/>
                </a:ext>
              </a:extLst>
            </p:cNvPr>
            <p:cNvSpPr txBox="1"/>
            <p:nvPr/>
          </p:nvSpPr>
          <p:spPr>
            <a:xfrm>
              <a:off x="6775913" y="2943142"/>
              <a:ext cx="139379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Write commands</a:t>
              </a:r>
            </a:p>
            <a:p>
              <a:pPr algn="ctr"/>
              <a:r>
                <a:rPr lang="en-US" sz="1050" dirty="0"/>
                <a:t>advance write pointer</a:t>
              </a:r>
            </a:p>
          </p:txBody>
        </p:sp>
        <p:sp>
          <p:nvSpPr>
            <p:cNvPr id="24" name="Right Arrow 50">
              <a:extLst>
                <a:ext uri="{FF2B5EF4-FFF2-40B4-BE49-F238E27FC236}">
                  <a16:creationId xmlns:a16="http://schemas.microsoft.com/office/drawing/2014/main" id="{188A6840-A750-4389-8E09-20E7B7D30EE2}"/>
                </a:ext>
              </a:extLst>
            </p:cNvPr>
            <p:cNvSpPr/>
            <p:nvPr/>
          </p:nvSpPr>
          <p:spPr>
            <a:xfrm flipH="1">
              <a:off x="5191414" y="3438080"/>
              <a:ext cx="813989" cy="1131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B8D0AC-809F-45E9-A9A8-E654CC3E9AAD}"/>
                </a:ext>
              </a:extLst>
            </p:cNvPr>
            <p:cNvSpPr txBox="1"/>
            <p:nvPr/>
          </p:nvSpPr>
          <p:spPr>
            <a:xfrm>
              <a:off x="4710339" y="3502983"/>
              <a:ext cx="1980756" cy="33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Reset write pointer commands</a:t>
              </a:r>
            </a:p>
            <a:p>
              <a:pPr algn="ctr"/>
              <a:r>
                <a:rPr lang="en-US" sz="1050" dirty="0"/>
                <a:t>rewind the write pointer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BEAE29-C3F1-4646-AED9-F53FD3A04A7B}"/>
                </a:ext>
              </a:extLst>
            </p:cNvPr>
            <p:cNvCxnSpPr/>
            <p:nvPr/>
          </p:nvCxnSpPr>
          <p:spPr>
            <a:xfrm>
              <a:off x="5184199" y="2903748"/>
              <a:ext cx="7216" cy="66452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D6055C-02F1-4F3C-9034-2A9B7F051DA6}"/>
                </a:ext>
              </a:extLst>
            </p:cNvPr>
            <p:cNvCxnSpPr/>
            <p:nvPr/>
          </p:nvCxnSpPr>
          <p:spPr>
            <a:xfrm flipH="1">
              <a:off x="6018330" y="2962839"/>
              <a:ext cx="2" cy="216665"/>
            </a:xfrm>
            <a:prstGeom prst="straightConnector1">
              <a:avLst/>
            </a:prstGeom>
            <a:ln w="28575">
              <a:solidFill>
                <a:srgbClr val="FF33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F8B939-0745-4BE5-A31A-66ADD76C6B6A}"/>
                </a:ext>
              </a:extLst>
            </p:cNvPr>
            <p:cNvSpPr txBox="1"/>
            <p:nvPr/>
          </p:nvSpPr>
          <p:spPr>
            <a:xfrm>
              <a:off x="4640974" y="1624971"/>
              <a:ext cx="3312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LBA space divided into sequentially written ranges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8C2B45F-B6FA-4572-AA8B-2F103F3AAAE4}"/>
              </a:ext>
            </a:extLst>
          </p:cNvPr>
          <p:cNvSpPr/>
          <p:nvPr/>
        </p:nvSpPr>
        <p:spPr>
          <a:xfrm>
            <a:off x="5458172" y="2140856"/>
            <a:ext cx="17107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Sequential Write Required</a:t>
            </a:r>
          </a:p>
        </p:txBody>
      </p:sp>
    </p:spTree>
    <p:extLst>
      <p:ext uri="{BB962C8B-B14F-4D97-AF65-F5344CB8AC3E}">
        <p14:creationId xmlns:p14="http://schemas.microsoft.com/office/powerpoint/2010/main" val="35005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3A81-B1AB-4C62-BE39-DC0DC417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Zoned Namespaces 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21E6-1A9A-4C3D-8E20-0B9F56788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" y="1115910"/>
            <a:ext cx="4217655" cy="23262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ZNS model similar to ZAC/ZBC</a:t>
            </a:r>
          </a:p>
          <a:p>
            <a:pPr lvl="1"/>
            <a:r>
              <a:rPr lang="en-US" dirty="0"/>
              <a:t>States: Empty, Full, Implicit Open, Explicit Open, Closed, Read Only, Offline</a:t>
            </a:r>
          </a:p>
          <a:p>
            <a:pPr lvl="1"/>
            <a:r>
              <a:rPr lang="en-US" dirty="0"/>
              <a:t>State Changes: Write, Zone Management Command (Open, Close, Finish, Reset), Device Resets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Zone Size vs. Zone Capacity</a:t>
            </a:r>
            <a:r>
              <a:rPr lang="en-US" baseline="30000" dirty="0">
                <a:solidFill>
                  <a:srgbClr val="00B050"/>
                </a:solidFill>
              </a:rPr>
              <a:t>(NEW)</a:t>
            </a:r>
          </a:p>
          <a:p>
            <a:pPr lvl="1"/>
            <a:r>
              <a:rPr lang="en-US" dirty="0"/>
              <a:t>Zone Size is fixed</a:t>
            </a:r>
          </a:p>
          <a:p>
            <a:pPr lvl="1"/>
            <a:r>
              <a:rPr lang="en-US" dirty="0"/>
              <a:t>Zone Capacity is variable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BC2872E-0513-40AE-ABAE-8B214EB0C43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Zone Capacity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93A4B-2EF4-4138-B61C-44D85BC24A98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609" y="983203"/>
            <a:ext cx="3481169" cy="252514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C86AB5-37BC-4A8A-A435-9C74C8461B1A}"/>
              </a:ext>
            </a:extLst>
          </p:cNvPr>
          <p:cNvGrpSpPr/>
          <p:nvPr/>
        </p:nvGrpSpPr>
        <p:grpSpPr>
          <a:xfrm>
            <a:off x="930116" y="3698043"/>
            <a:ext cx="7303574" cy="870756"/>
            <a:chOff x="930116" y="3698043"/>
            <a:chExt cx="7303574" cy="8707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336306-EBBD-4066-BBB4-C32E1E1A1C69}"/>
                </a:ext>
              </a:extLst>
            </p:cNvPr>
            <p:cNvSpPr/>
            <p:nvPr/>
          </p:nvSpPr>
          <p:spPr>
            <a:xfrm>
              <a:off x="3368690" y="3961560"/>
              <a:ext cx="1849611" cy="132062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43199-3F72-4020-B1D0-4BB7BF7B6534}"/>
                </a:ext>
              </a:extLst>
            </p:cNvPr>
            <p:cNvSpPr/>
            <p:nvPr/>
          </p:nvSpPr>
          <p:spPr>
            <a:xfrm>
              <a:off x="5218302" y="3961559"/>
              <a:ext cx="582889" cy="132062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69296A-2EEC-4950-9BEB-AC1B4B880F5E}"/>
                </a:ext>
              </a:extLst>
            </p:cNvPr>
            <p:cNvCxnSpPr/>
            <p:nvPr/>
          </p:nvCxnSpPr>
          <p:spPr>
            <a:xfrm flipV="1">
              <a:off x="5218301" y="4093621"/>
              <a:ext cx="0" cy="2254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D673EA-FDE2-428F-A956-869D500B0F5A}"/>
                </a:ext>
              </a:extLst>
            </p:cNvPr>
            <p:cNvSpPr txBox="1"/>
            <p:nvPr/>
          </p:nvSpPr>
          <p:spPr>
            <a:xfrm>
              <a:off x="4709925" y="4349508"/>
              <a:ext cx="172515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Zone Capacity (E.g., 500MB)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07D079B-A712-489E-A6F9-25D7501FE30B}"/>
                </a:ext>
              </a:extLst>
            </p:cNvPr>
            <p:cNvCxnSpPr/>
            <p:nvPr/>
          </p:nvCxnSpPr>
          <p:spPr>
            <a:xfrm>
              <a:off x="3368689" y="3916686"/>
              <a:ext cx="2432501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946209-A727-4271-A84D-75D917AD1038}"/>
                </a:ext>
              </a:extLst>
            </p:cNvPr>
            <p:cNvSpPr txBox="1"/>
            <p:nvPr/>
          </p:nvSpPr>
          <p:spPr>
            <a:xfrm>
              <a:off x="4040404" y="3698043"/>
              <a:ext cx="148470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Zone Size (e.g., 512MB)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1312CC-8585-483B-9433-F751DE4780DB}"/>
                </a:ext>
              </a:extLst>
            </p:cNvPr>
            <p:cNvCxnSpPr/>
            <p:nvPr/>
          </p:nvCxnSpPr>
          <p:spPr>
            <a:xfrm flipV="1">
              <a:off x="3366791" y="4093621"/>
              <a:ext cx="0" cy="2254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A07641-22EE-42B9-9BA5-4CFEC5904206}"/>
                </a:ext>
              </a:extLst>
            </p:cNvPr>
            <p:cNvSpPr txBox="1"/>
            <p:nvPr/>
          </p:nvSpPr>
          <p:spPr>
            <a:xfrm>
              <a:off x="3086084" y="4349508"/>
              <a:ext cx="992579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/>
                <a:t>Zone Start LBA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1EF232-704A-4124-85BD-1C8A260444EF}"/>
                </a:ext>
              </a:extLst>
            </p:cNvPr>
            <p:cNvCxnSpPr/>
            <p:nvPr/>
          </p:nvCxnSpPr>
          <p:spPr>
            <a:xfrm>
              <a:off x="934290" y="3916686"/>
              <a:ext cx="2432501" cy="0"/>
            </a:xfrm>
            <a:prstGeom prst="straightConnector1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17C568-2B3A-4A5E-93F4-9E18812A9C01}"/>
                </a:ext>
              </a:extLst>
            </p:cNvPr>
            <p:cNvCxnSpPr/>
            <p:nvPr/>
          </p:nvCxnSpPr>
          <p:spPr>
            <a:xfrm>
              <a:off x="5801189" y="3916686"/>
              <a:ext cx="2432501" cy="0"/>
            </a:xfrm>
            <a:prstGeom prst="straightConnector1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sys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F842A8-BABA-4C84-908B-762896360D9C}"/>
                </a:ext>
              </a:extLst>
            </p:cNvPr>
            <p:cNvSpPr/>
            <p:nvPr/>
          </p:nvSpPr>
          <p:spPr>
            <a:xfrm>
              <a:off x="930116" y="3961559"/>
              <a:ext cx="2430596" cy="1320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831A3E-63BC-41A8-AFA8-5D0433BC01A8}"/>
                </a:ext>
              </a:extLst>
            </p:cNvPr>
            <p:cNvSpPr/>
            <p:nvPr/>
          </p:nvSpPr>
          <p:spPr>
            <a:xfrm>
              <a:off x="5801189" y="3961558"/>
              <a:ext cx="2369277" cy="1320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0D93A2-F0A4-4489-8D86-F167290CEDF6}"/>
                </a:ext>
              </a:extLst>
            </p:cNvPr>
            <p:cNvSpPr txBox="1"/>
            <p:nvPr/>
          </p:nvSpPr>
          <p:spPr>
            <a:xfrm>
              <a:off x="4377297" y="4117160"/>
              <a:ext cx="559769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solidFill>
                    <a:sysClr val="windowText" lastClr="000000"/>
                  </a:solidFill>
                </a:rPr>
                <a:t>Zone 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396E3-859B-4545-A642-976885829615}"/>
                </a:ext>
              </a:extLst>
            </p:cNvPr>
            <p:cNvSpPr txBox="1"/>
            <p:nvPr/>
          </p:nvSpPr>
          <p:spPr>
            <a:xfrm>
              <a:off x="1818946" y="4093620"/>
              <a:ext cx="748923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Zone X - 1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ABE22B-BB6B-43CC-9A33-1660CDCFB5EC}"/>
                </a:ext>
              </a:extLst>
            </p:cNvPr>
            <p:cNvSpPr txBox="1"/>
            <p:nvPr/>
          </p:nvSpPr>
          <p:spPr>
            <a:xfrm>
              <a:off x="6775043" y="4093620"/>
              <a:ext cx="787395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25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Zone X + 1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66C889-48D1-46B4-A867-E4EC412F79A9}"/>
              </a:ext>
            </a:extLst>
          </p:cNvPr>
          <p:cNvSpPr txBox="1"/>
          <p:nvPr/>
        </p:nvSpPr>
        <p:spPr>
          <a:xfrm>
            <a:off x="5630140" y="742894"/>
            <a:ext cx="1609873" cy="2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dirty="0"/>
              <a:t>ZNS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51227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AD15-5FF8-A54A-987A-0063D933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Zoned Namespaces TP</a:t>
            </a:r>
            <a:endParaRPr lang="en-US" dirty="0"/>
          </a:p>
        </p:txBody>
      </p:sp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9059787D-0149-44AF-B8A0-259FEE3A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30" y="1200150"/>
            <a:ext cx="4257559" cy="3429000"/>
          </a:xfrm>
        </p:spPr>
        <p:txBody>
          <a:bodyPr/>
          <a:lstStyle/>
          <a:p>
            <a:r>
              <a:rPr lang="en-US" dirty="0"/>
              <a:t>ZAC/ZBC requires strict write ordering</a:t>
            </a:r>
          </a:p>
          <a:p>
            <a:pPr lvl="1"/>
            <a:r>
              <a:rPr lang="en-US" dirty="0"/>
              <a:t>Limits write performance, increases host overhead</a:t>
            </a:r>
          </a:p>
          <a:p>
            <a:r>
              <a:rPr lang="en-US" dirty="0">
                <a:solidFill>
                  <a:srgbClr val="C00000"/>
                </a:solidFill>
              </a:rPr>
              <a:t>Low scalability with multiple writers to a zone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One writer per zone -&gt; Good performance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Multiple writers per zone -&gt; Lock contention</a:t>
            </a:r>
          </a:p>
          <a:p>
            <a:r>
              <a:rPr lang="en-US" dirty="0">
                <a:solidFill>
                  <a:srgbClr val="7030A0"/>
                </a:solidFill>
              </a:rPr>
              <a:t>Performance improves somewhat by writing to multiple Zones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With Zone Append, we scale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Append data to a zone with implicit write pointer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Drive returns LBA where data was written in zone</a:t>
            </a:r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CA622E-1386-42E8-BA64-4CBB0F8A05E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Zone Append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79509C-13AA-4ECC-B1DC-4433393D4F2B}"/>
              </a:ext>
            </a:extLst>
          </p:cNvPr>
          <p:cNvCxnSpPr/>
          <p:nvPr/>
        </p:nvCxnSpPr>
        <p:spPr>
          <a:xfrm>
            <a:off x="5554977" y="1602089"/>
            <a:ext cx="270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D77A87-CB96-446D-9814-B11892F24121}"/>
              </a:ext>
            </a:extLst>
          </p:cNvPr>
          <p:cNvCxnSpPr/>
          <p:nvPr/>
        </p:nvCxnSpPr>
        <p:spPr>
          <a:xfrm>
            <a:off x="5554977" y="1794163"/>
            <a:ext cx="270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30BAC0-5AD4-4C1B-A56F-418B1BFABDA7}"/>
              </a:ext>
            </a:extLst>
          </p:cNvPr>
          <p:cNvCxnSpPr/>
          <p:nvPr/>
        </p:nvCxnSpPr>
        <p:spPr>
          <a:xfrm>
            <a:off x="5554977" y="1986237"/>
            <a:ext cx="270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9CD03A-E488-42B3-ADBB-70CABBB6BB06}"/>
              </a:ext>
            </a:extLst>
          </p:cNvPr>
          <p:cNvCxnSpPr/>
          <p:nvPr/>
        </p:nvCxnSpPr>
        <p:spPr>
          <a:xfrm>
            <a:off x="5554977" y="2178311"/>
            <a:ext cx="270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BF5E17-0981-43E5-9DCD-03703823F956}"/>
              </a:ext>
            </a:extLst>
          </p:cNvPr>
          <p:cNvCxnSpPr/>
          <p:nvPr/>
        </p:nvCxnSpPr>
        <p:spPr>
          <a:xfrm>
            <a:off x="5554977" y="2370385"/>
            <a:ext cx="270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F4096-B254-4BBA-809D-327FC866E2EF}"/>
              </a:ext>
            </a:extLst>
          </p:cNvPr>
          <p:cNvCxnSpPr/>
          <p:nvPr/>
        </p:nvCxnSpPr>
        <p:spPr>
          <a:xfrm>
            <a:off x="5554977" y="2562459"/>
            <a:ext cx="270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C6D3C6-17FE-454F-92B8-B27F511FE18F}"/>
              </a:ext>
            </a:extLst>
          </p:cNvPr>
          <p:cNvCxnSpPr/>
          <p:nvPr/>
        </p:nvCxnSpPr>
        <p:spPr>
          <a:xfrm>
            <a:off x="5554977" y="2754533"/>
            <a:ext cx="270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94676-FAF3-451E-AAA3-97A5B8ED1B9C}"/>
              </a:ext>
            </a:extLst>
          </p:cNvPr>
          <p:cNvCxnSpPr/>
          <p:nvPr/>
        </p:nvCxnSpPr>
        <p:spPr>
          <a:xfrm>
            <a:off x="5554977" y="2946607"/>
            <a:ext cx="270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B57D90-8447-4B98-B7A7-82C0525FBDA4}"/>
              </a:ext>
            </a:extLst>
          </p:cNvPr>
          <p:cNvCxnSpPr/>
          <p:nvPr/>
        </p:nvCxnSpPr>
        <p:spPr>
          <a:xfrm>
            <a:off x="5554976" y="3138684"/>
            <a:ext cx="27054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DEF7A2-72E1-4058-AED9-4A555D8A6368}"/>
              </a:ext>
            </a:extLst>
          </p:cNvPr>
          <p:cNvSpPr txBox="1"/>
          <p:nvPr/>
        </p:nvSpPr>
        <p:spPr>
          <a:xfrm>
            <a:off x="5139478" y="148667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1500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F224F-EE2F-4347-B806-AC4353DE127F}"/>
              </a:ext>
            </a:extLst>
          </p:cNvPr>
          <p:cNvSpPr txBox="1"/>
          <p:nvPr/>
        </p:nvSpPr>
        <p:spPr>
          <a:xfrm>
            <a:off x="5139478" y="167837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60521A-6D0F-49C7-9F66-D739FC755BF9}"/>
              </a:ext>
            </a:extLst>
          </p:cNvPr>
          <p:cNvSpPr txBox="1"/>
          <p:nvPr/>
        </p:nvSpPr>
        <p:spPr>
          <a:xfrm>
            <a:off x="5139478" y="187007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1100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92F837-65E6-436F-8218-47645AA75E2C}"/>
              </a:ext>
            </a:extLst>
          </p:cNvPr>
          <p:cNvSpPr txBox="1"/>
          <p:nvPr/>
        </p:nvSpPr>
        <p:spPr>
          <a:xfrm>
            <a:off x="5197186" y="2061777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900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4790F8-4E7D-47D2-BFE8-3962CD9177CE}"/>
              </a:ext>
            </a:extLst>
          </p:cNvPr>
          <p:cNvSpPr txBox="1"/>
          <p:nvPr/>
        </p:nvSpPr>
        <p:spPr>
          <a:xfrm>
            <a:off x="5197186" y="225347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700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E5BAD5-5F52-4304-A158-0AA6D51640DB}"/>
              </a:ext>
            </a:extLst>
          </p:cNvPr>
          <p:cNvSpPr txBox="1"/>
          <p:nvPr/>
        </p:nvSpPr>
        <p:spPr>
          <a:xfrm>
            <a:off x="5197186" y="2445181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C7DBD1-55FB-4AD0-BBF8-04DACF29013C}"/>
              </a:ext>
            </a:extLst>
          </p:cNvPr>
          <p:cNvSpPr txBox="1"/>
          <p:nvPr/>
        </p:nvSpPr>
        <p:spPr>
          <a:xfrm>
            <a:off x="5197186" y="2828585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19DB65-E844-4858-96BA-E21938757538}"/>
              </a:ext>
            </a:extLst>
          </p:cNvPr>
          <p:cNvSpPr txBox="1"/>
          <p:nvPr/>
        </p:nvSpPr>
        <p:spPr>
          <a:xfrm>
            <a:off x="5161920" y="3020284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-100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BBEE69-EFC4-4AEF-AD93-A395749A8B3A}"/>
              </a:ext>
            </a:extLst>
          </p:cNvPr>
          <p:cNvSpPr txBox="1"/>
          <p:nvPr/>
        </p:nvSpPr>
        <p:spPr>
          <a:xfrm>
            <a:off x="5197186" y="2636883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AC2737-60A8-4486-837B-F7994C1BBD4A}"/>
              </a:ext>
            </a:extLst>
          </p:cNvPr>
          <p:cNvSpPr txBox="1"/>
          <p:nvPr/>
        </p:nvSpPr>
        <p:spPr>
          <a:xfrm>
            <a:off x="5877764" y="316143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020699-DF50-442D-B5B6-405F2A07F8F9}"/>
              </a:ext>
            </a:extLst>
          </p:cNvPr>
          <p:cNvSpPr txBox="1"/>
          <p:nvPr/>
        </p:nvSpPr>
        <p:spPr>
          <a:xfrm>
            <a:off x="6477516" y="316143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9FC38E-9CC3-4C13-A12B-C425734146A3}"/>
              </a:ext>
            </a:extLst>
          </p:cNvPr>
          <p:cNvSpPr txBox="1"/>
          <p:nvPr/>
        </p:nvSpPr>
        <p:spPr>
          <a:xfrm>
            <a:off x="7086372" y="316143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045278-B345-4C8D-87B1-9E9F410F7F8B}"/>
              </a:ext>
            </a:extLst>
          </p:cNvPr>
          <p:cNvSpPr txBox="1"/>
          <p:nvPr/>
        </p:nvSpPr>
        <p:spPr>
          <a:xfrm>
            <a:off x="7695228" y="316143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C86CD5-FA14-4B63-AA5C-A02CC63109B0}"/>
              </a:ext>
            </a:extLst>
          </p:cNvPr>
          <p:cNvSpPr txBox="1"/>
          <p:nvPr/>
        </p:nvSpPr>
        <p:spPr>
          <a:xfrm>
            <a:off x="6372921" y="3407456"/>
            <a:ext cx="10695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Number of Writers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9A5028-339E-4A7B-8D2D-BEE7303FAF45}"/>
              </a:ext>
            </a:extLst>
          </p:cNvPr>
          <p:cNvSpPr txBox="1"/>
          <p:nvPr/>
        </p:nvSpPr>
        <p:spPr>
          <a:xfrm>
            <a:off x="5919271" y="1277367"/>
            <a:ext cx="1976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Metal (i7-6700K, 4K, QD1, RW, </a:t>
            </a:r>
            <a:r>
              <a:rPr lang="en-US" sz="900" dirty="0" err="1"/>
              <a:t>libaio</a:t>
            </a:r>
            <a:r>
              <a:rPr lang="en-US" sz="900" dirty="0"/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C9F61C-64BE-46AE-8FA0-5D3CB27564CF}"/>
              </a:ext>
            </a:extLst>
          </p:cNvPr>
          <p:cNvSpPr txBox="1"/>
          <p:nvPr/>
        </p:nvSpPr>
        <p:spPr>
          <a:xfrm>
            <a:off x="5660683" y="3746076"/>
            <a:ext cx="502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 Zone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F67C2F-35F1-46A8-9DB9-D58FC4021DEA}"/>
              </a:ext>
            </a:extLst>
          </p:cNvPr>
          <p:cNvSpPr txBox="1"/>
          <p:nvPr/>
        </p:nvSpPr>
        <p:spPr>
          <a:xfrm>
            <a:off x="6526236" y="3746076"/>
            <a:ext cx="5469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 Zones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8F3DA2-EBAC-4E2B-BF8E-774D1F385C7E}"/>
              </a:ext>
            </a:extLst>
          </p:cNvPr>
          <p:cNvSpPr txBox="1"/>
          <p:nvPr/>
        </p:nvSpPr>
        <p:spPr>
          <a:xfrm>
            <a:off x="7436673" y="3746076"/>
            <a:ext cx="8130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Zone Append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2E88BB-218F-4F09-BF80-AFE7DECEFB08}"/>
              </a:ext>
            </a:extLst>
          </p:cNvPr>
          <p:cNvCxnSpPr/>
          <p:nvPr/>
        </p:nvCxnSpPr>
        <p:spPr>
          <a:xfrm>
            <a:off x="5554976" y="3036746"/>
            <a:ext cx="27054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1BB90BB-9BA2-4CED-97E9-92BFAEE4BAF7}"/>
              </a:ext>
            </a:extLst>
          </p:cNvPr>
          <p:cNvSpPr/>
          <p:nvPr/>
        </p:nvSpPr>
        <p:spPr>
          <a:xfrm>
            <a:off x="5811013" y="2607829"/>
            <a:ext cx="106233" cy="425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5AD457-2C89-4ECE-8D32-093A56BCB98B}"/>
              </a:ext>
            </a:extLst>
          </p:cNvPr>
          <p:cNvSpPr/>
          <p:nvPr/>
        </p:nvSpPr>
        <p:spPr>
          <a:xfrm>
            <a:off x="5944415" y="2590273"/>
            <a:ext cx="106233" cy="4431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4F2350-CEEC-4334-A0F7-293C939C19D3}"/>
              </a:ext>
            </a:extLst>
          </p:cNvPr>
          <p:cNvSpPr/>
          <p:nvPr/>
        </p:nvSpPr>
        <p:spPr>
          <a:xfrm>
            <a:off x="6077817" y="2581853"/>
            <a:ext cx="106233" cy="451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7EE1AF-9F8B-42CA-B17A-E09DE667053A}"/>
              </a:ext>
            </a:extLst>
          </p:cNvPr>
          <p:cNvSpPr/>
          <p:nvPr/>
        </p:nvSpPr>
        <p:spPr>
          <a:xfrm>
            <a:off x="6399969" y="2770621"/>
            <a:ext cx="106233" cy="266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E0659A-108C-4C27-A52A-286BC9DA7E14}"/>
              </a:ext>
            </a:extLst>
          </p:cNvPr>
          <p:cNvSpPr/>
          <p:nvPr/>
        </p:nvSpPr>
        <p:spPr>
          <a:xfrm>
            <a:off x="6533371" y="2484312"/>
            <a:ext cx="106233" cy="5524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562423-6970-4E8C-9EE9-C790AE115894}"/>
              </a:ext>
            </a:extLst>
          </p:cNvPr>
          <p:cNvSpPr/>
          <p:nvPr/>
        </p:nvSpPr>
        <p:spPr>
          <a:xfrm>
            <a:off x="6666773" y="2227942"/>
            <a:ext cx="106233" cy="8088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8982A3-7756-4789-8FB9-2682ECB26E49}"/>
              </a:ext>
            </a:extLst>
          </p:cNvPr>
          <p:cNvSpPr/>
          <p:nvPr/>
        </p:nvSpPr>
        <p:spPr>
          <a:xfrm>
            <a:off x="7021040" y="2768943"/>
            <a:ext cx="106233" cy="266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F4508A-D88A-4E0D-9C23-44E981EB7F6A}"/>
              </a:ext>
            </a:extLst>
          </p:cNvPr>
          <p:cNvSpPr/>
          <p:nvPr/>
        </p:nvSpPr>
        <p:spPr>
          <a:xfrm>
            <a:off x="7154442" y="2419934"/>
            <a:ext cx="106233" cy="6151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34AD99-D3D3-4FF7-8C58-E05A7F2321D0}"/>
              </a:ext>
            </a:extLst>
          </p:cNvPr>
          <p:cNvSpPr/>
          <p:nvPr/>
        </p:nvSpPr>
        <p:spPr>
          <a:xfrm>
            <a:off x="7287844" y="1909205"/>
            <a:ext cx="106233" cy="1125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3C29C5-4D6E-42D5-BF4F-60F87801D3DD}"/>
              </a:ext>
            </a:extLst>
          </p:cNvPr>
          <p:cNvSpPr/>
          <p:nvPr/>
        </p:nvSpPr>
        <p:spPr>
          <a:xfrm>
            <a:off x="7629896" y="2770089"/>
            <a:ext cx="106233" cy="266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B85EB4-2617-4553-9978-0326E24B2B4F}"/>
              </a:ext>
            </a:extLst>
          </p:cNvPr>
          <p:cNvSpPr/>
          <p:nvPr/>
        </p:nvSpPr>
        <p:spPr>
          <a:xfrm>
            <a:off x="7763298" y="2401555"/>
            <a:ext cx="106233" cy="6346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8DFF8A-E228-4EEC-B48F-AF280DF1D097}"/>
              </a:ext>
            </a:extLst>
          </p:cNvPr>
          <p:cNvSpPr/>
          <p:nvPr/>
        </p:nvSpPr>
        <p:spPr>
          <a:xfrm>
            <a:off x="7896700" y="1644499"/>
            <a:ext cx="106233" cy="13917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22F242-80AD-4712-B008-339E3C0C5BF2}"/>
              </a:ext>
            </a:extLst>
          </p:cNvPr>
          <p:cNvSpPr/>
          <p:nvPr/>
        </p:nvSpPr>
        <p:spPr>
          <a:xfrm>
            <a:off x="5615433" y="3819214"/>
            <a:ext cx="94060" cy="845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AE83E4-91FA-453C-A5D9-934DDA858005}"/>
              </a:ext>
            </a:extLst>
          </p:cNvPr>
          <p:cNvSpPr/>
          <p:nvPr/>
        </p:nvSpPr>
        <p:spPr>
          <a:xfrm>
            <a:off x="6479206" y="3819214"/>
            <a:ext cx="94060" cy="845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41E36E-C24B-4F60-BE65-20276F619B5B}"/>
              </a:ext>
            </a:extLst>
          </p:cNvPr>
          <p:cNvSpPr/>
          <p:nvPr/>
        </p:nvSpPr>
        <p:spPr>
          <a:xfrm>
            <a:off x="7389202" y="3819214"/>
            <a:ext cx="94060" cy="845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EB9D8E-75DE-4053-BBAC-DB4CFEB747D1}"/>
              </a:ext>
            </a:extLst>
          </p:cNvPr>
          <p:cNvSpPr txBox="1"/>
          <p:nvPr/>
        </p:nvSpPr>
        <p:spPr>
          <a:xfrm rot="16200000">
            <a:off x="4843913" y="2268725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 IOPS</a:t>
            </a:r>
          </a:p>
        </p:txBody>
      </p:sp>
    </p:spTree>
    <p:extLst>
      <p:ext uri="{BB962C8B-B14F-4D97-AF65-F5344CB8AC3E}">
        <p14:creationId xmlns:p14="http://schemas.microsoft.com/office/powerpoint/2010/main" val="18376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uiExpand="1" build="p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</p:bldLst>
  </p:timing>
</p:sld>
</file>

<file path=ppt/theme/theme1.xml><?xml version="1.0" encoding="utf-8"?>
<a:theme xmlns:a="http://schemas.openxmlformats.org/drawingml/2006/main" name="NVMe Incorporation 11-27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VMe">
  <a:themeElements>
    <a:clrScheme name="Intel Clear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7ED3F7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dirty="0" smtClean="0">
            <a:latin typeface="+mj-lt"/>
            <a:cs typeface="Neo Sans Inte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CF68A0628AE40863085E046EB1D39" ma:contentTypeVersion="" ma:contentTypeDescription="Create a new document." ma:contentTypeScope="" ma:versionID="0623300c52aa4af912379ed22a0ec16a">
  <xsd:schema xmlns:xsd="http://www.w3.org/2001/XMLSchema" xmlns:xs="http://www.w3.org/2001/XMLSchema" xmlns:p="http://schemas.microsoft.com/office/2006/metadata/properties" xmlns:ns2="dc236df6-73d8-4b39-82c5-ce11d3f4f5fd" xmlns:ns3="1c0f6022-1c0f-40d7-886e-0e4750d0b3cd" targetNamespace="http://schemas.microsoft.com/office/2006/metadata/properties" ma:root="true" ma:fieldsID="63814171fe9a89be641cb7939d66d1e5" ns2:_="" ns3:_="">
    <xsd:import namespace="dc236df6-73d8-4b39-82c5-ce11d3f4f5fd"/>
    <xsd:import namespace="1c0f6022-1c0f-40d7-886e-0e4750d0b3c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36df6-73d8-4b39-82c5-ce11d3f4f5f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f6022-1c0f-40d7-886e-0e4750d0b3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c236df6-73d8-4b39-82c5-ce11d3f4f5fd">
      <UserInfo>
        <DisplayName>Madison Kevorkian</DisplayName>
        <AccountId>71</AccountId>
        <AccountType/>
      </UserInfo>
      <UserInfo>
        <DisplayName>Jessie Hennion</DisplayName>
        <AccountId>86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AEE6DA7-9ED6-401C-92B0-38D0008F89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236df6-73d8-4b39-82c5-ce11d3f4f5fd"/>
    <ds:schemaRef ds:uri="1c0f6022-1c0f-40d7-886e-0e4750d0b3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23D45F-54BF-4B56-96A5-BE7A4359F4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DB5F5F-52DA-4E8B-ADCC-0076FACE658B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dc236df6-73d8-4b39-82c5-ce11d3f4f5fd"/>
    <ds:schemaRef ds:uri="1c0f6022-1c0f-40d7-886e-0e4750d0b3cd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36056</TotalTime>
  <Words>1413</Words>
  <Application>Microsoft Office PowerPoint</Application>
  <PresentationFormat>On-screen Show (16:9)</PresentationFormat>
  <Paragraphs>332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Helvetica</vt:lpstr>
      <vt:lpstr>Intel Clear</vt:lpstr>
      <vt:lpstr>Intel Clear Light</vt:lpstr>
      <vt:lpstr>Lucida Grande</vt:lpstr>
      <vt:lpstr>Neo Sans Intel</vt:lpstr>
      <vt:lpstr>Verdana</vt:lpstr>
      <vt:lpstr>Wingdings</vt:lpstr>
      <vt:lpstr>NVMe Incorporation 11-27-12</vt:lpstr>
      <vt:lpstr>NVMe</vt:lpstr>
      <vt:lpstr>Standardizing Zones Across the Storage Ecosystem</vt:lpstr>
      <vt:lpstr>Speaker </vt:lpstr>
      <vt:lpstr>Beyond Random IO – New Use Cases for NVMe</vt:lpstr>
      <vt:lpstr>Zoned Block Storage already in HDDs</vt:lpstr>
      <vt:lpstr>Why Zoned Block Storage for SSDs</vt:lpstr>
      <vt:lpstr>Why Zoned Block Storage for SSDs?</vt:lpstr>
      <vt:lpstr>Zoned Namespaces TP</vt:lpstr>
      <vt:lpstr>Zoned Namespaces TP</vt:lpstr>
      <vt:lpstr>Zoned Namespaces TP</vt:lpstr>
      <vt:lpstr>Zoned Namespaces TP</vt:lpstr>
      <vt:lpstr>Summary – Zoned Namespaces</vt:lpstr>
      <vt:lpstr>PowerPoint Presentation</vt:lpstr>
      <vt:lpstr>BACKUP</vt:lpstr>
      <vt:lpstr>RocksDB and Zoned Block Devices</vt:lpstr>
      <vt:lpstr>Ceph and Zoned Block Devices</vt:lpstr>
      <vt:lpstr>Zoned Namespaces TP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Update</dc:title>
  <dc:creator>Elizabeth Rose</dc:creator>
  <cp:keywords>CTPClassification=CTP_NT</cp:keywords>
  <cp:lastModifiedBy>Dave Landsman</cp:lastModifiedBy>
  <cp:revision>728</cp:revision>
  <cp:lastPrinted>2018-11-28T00:22:42Z</cp:lastPrinted>
  <dcterms:modified xsi:type="dcterms:W3CDTF">2019-08-06T04:29:48Z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84ab5904-e0e3-40fa-bafc-17d0690a4493</vt:lpwstr>
  </property>
  <property fmtid="{D5CDD505-2E9C-101B-9397-08002B2CF9AE}" pid="3" name="CTP_TimeStamp">
    <vt:lpwstr>2018-07-23 16:33:42Z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0x01010022ACF68A0628AE40863085E046EB1D39</vt:lpwstr>
  </property>
</Properties>
</file>