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62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70" r:id="rId13"/>
    <p:sldId id="273" r:id="rId14"/>
    <p:sldId id="276" r:id="rId15"/>
    <p:sldId id="271" r:id="rId16"/>
    <p:sldId id="272" r:id="rId17"/>
    <p:sldId id="274" r:id="rId18"/>
    <p:sldId id="27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3518"/>
            <a:ext cx="9144000" cy="2387600"/>
          </a:xfrm>
        </p:spPr>
        <p:txBody>
          <a:bodyPr/>
          <a:p>
            <a:r>
              <a:rPr lang="en-US" altLang="zh-CN"/>
              <a:t>Zoned Namespaces SSD for CSD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0025" y="4120198"/>
            <a:ext cx="9144000" cy="1655762"/>
          </a:xfrm>
        </p:spPr>
        <p:txBody>
          <a:bodyPr/>
          <a:p>
            <a:r>
              <a:rPr lang="en-US" altLang="zh-CN"/>
              <a:t>BAI Shuhan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1170" y="1339533"/>
            <a:ext cx="9144000" cy="2387600"/>
          </a:xfrm>
        </p:spPr>
        <p:txBody>
          <a:bodyPr/>
          <a:p>
            <a:r>
              <a:rPr lang="en-US" altLang="zh-CN"/>
              <a:t>What is ZNS？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" y="-13335"/>
            <a:ext cx="10515600" cy="1325563"/>
          </a:xfrm>
        </p:spPr>
        <p:txBody>
          <a:bodyPr/>
          <a:p>
            <a:r>
              <a:rPr lang="zh-CN" altLang="en-US"/>
              <a:t>ZNS: Basic Concepts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170" y="1184910"/>
            <a:ext cx="10515600" cy="4787900"/>
          </a:xfrm>
        </p:spPr>
        <p:txBody>
          <a:bodyPr>
            <a:normAutofit fontScale="90000"/>
          </a:bodyPr>
          <a:p>
            <a:r>
              <a:rPr lang="en-US" altLang="zh-CN" sz="2400"/>
              <a:t>Zoned Storage Devices</a:t>
            </a:r>
            <a:endParaRPr lang="en-US" altLang="zh-CN" sz="2400"/>
          </a:p>
          <a:p>
            <a:r>
              <a:rPr lang="zh-CN" altLang="en-US" sz="2400"/>
              <a:t>Divide LBA address space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in fixed size zones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000"/>
              <a:t>• Write Constraints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1800"/>
              <a:t>- Write strictly sequentially within a zone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(Write Pointer)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- Explicitly reset write pointer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000"/>
              <a:t> • No zone mapping constraints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1800"/>
              <a:t> - Zone physical location transparent to host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- Open design space for different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configuration</a:t>
            </a:r>
            <a:endParaRPr lang="zh-CN" altLang="en-US" sz="1800"/>
          </a:p>
        </p:txBody>
      </p:sp>
      <p:pic>
        <p:nvPicPr>
          <p:cNvPr id="4" name="图片 3" descr="截屏2021-05-11 14.21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3370" y="971550"/>
            <a:ext cx="6489065" cy="2787015"/>
          </a:xfrm>
          <a:prstGeom prst="rect">
            <a:avLst/>
          </a:prstGeom>
        </p:spPr>
      </p:pic>
      <p:pic>
        <p:nvPicPr>
          <p:cNvPr id="5" name="图片 4" descr="截屏2021-05-11 14.22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70" y="3776345"/>
            <a:ext cx="6489700" cy="2936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6365" y="4304665"/>
            <a:ext cx="90805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 b="1"/>
              <a:t>h</a:t>
            </a:r>
            <a:r>
              <a:rPr lang="zh-CN" altLang="en-US" sz="1200" b="1"/>
              <a:t>orizontal</a:t>
            </a:r>
            <a:endParaRPr lang="zh-CN" altLang="en-US" sz="1200" b="1"/>
          </a:p>
          <a:p>
            <a:pPr algn="l"/>
            <a:r>
              <a:rPr lang="zh-CN" altLang="en-US" sz="1200" b="1"/>
              <a:t>divide</a:t>
            </a:r>
            <a:endParaRPr lang="zh-CN" altLang="en-US" sz="1200" b="1"/>
          </a:p>
        </p:txBody>
      </p:sp>
      <p:sp>
        <p:nvSpPr>
          <p:cNvPr id="7" name="文本框 6"/>
          <p:cNvSpPr txBox="1"/>
          <p:nvPr/>
        </p:nvSpPr>
        <p:spPr>
          <a:xfrm>
            <a:off x="5393055" y="5213985"/>
            <a:ext cx="71628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 b="1"/>
              <a:t>vertica</a:t>
            </a:r>
            <a:r>
              <a:rPr lang="en-US" altLang="zh-CN" sz="1200" b="1"/>
              <a:t>l</a:t>
            </a:r>
            <a:endParaRPr lang="en-US" altLang="zh-CN" sz="1200" b="1"/>
          </a:p>
          <a:p>
            <a:pPr algn="l"/>
            <a:r>
              <a:rPr lang="zh-CN" altLang="en-US" sz="1200" b="1"/>
              <a:t>divide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635" y="217170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ZNS: Append Command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0015"/>
            <a:ext cx="10515600" cy="4351338"/>
          </a:xfrm>
        </p:spPr>
        <p:txBody>
          <a:bodyPr/>
          <a:p>
            <a:r>
              <a:rPr lang="zh-CN" altLang="en-US"/>
              <a:t>Implementation of nameless write</a:t>
            </a:r>
            <a:endParaRPr lang="zh-CN" altLang="en-US"/>
          </a:p>
          <a:p>
            <a:r>
              <a:rPr lang="zh-CN" altLang="en-US"/>
              <a:t>Benefits</a:t>
            </a:r>
            <a:r>
              <a:rPr lang="en-US" altLang="zh-CN"/>
              <a:t>:</a:t>
            </a:r>
            <a:r>
              <a:rPr lang="zh-CN" altLang="en-US"/>
              <a:t> Increase QD in a single zone to improve parallelism</a:t>
            </a:r>
            <a:endParaRPr lang="zh-CN" altLang="en-US"/>
          </a:p>
        </p:txBody>
      </p:sp>
      <p:pic>
        <p:nvPicPr>
          <p:cNvPr id="4" name="图片 3" descr="截屏2021-05-11 15.52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22880"/>
            <a:ext cx="11304905" cy="3563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365" y="34226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ZNS: Basic Concepts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365" y="1801495"/>
            <a:ext cx="10515600" cy="4351338"/>
          </a:xfrm>
        </p:spPr>
        <p:txBody>
          <a:bodyPr/>
          <a:p>
            <a:r>
              <a:rPr lang="zh-CN" altLang="en-US"/>
              <a:t>Zone state machine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400"/>
              <a:t>• Zone transitions managed by host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- Direct commands or boundaries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• Zone transitions triggered by device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- Notification to host through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a exception</a:t>
            </a:r>
            <a:endParaRPr lang="zh-CN" altLang="en-US" sz="2400"/>
          </a:p>
        </p:txBody>
      </p:sp>
      <p:pic>
        <p:nvPicPr>
          <p:cNvPr id="4" name="图片 3" descr="截屏2021-05-12 13.47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975" y="1668145"/>
            <a:ext cx="56388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610" y="0"/>
            <a:ext cx="10515600" cy="1325563"/>
          </a:xfrm>
        </p:spPr>
        <p:txBody>
          <a:bodyPr/>
          <a:p>
            <a:r>
              <a:rPr lang="zh-CN" altLang="en-US"/>
              <a:t>Zoned Namespaces (ZNS) SSDs</a:t>
            </a:r>
            <a:endParaRPr lang="zh-CN" altLang="en-US"/>
          </a:p>
        </p:txBody>
      </p:sp>
      <p:pic>
        <p:nvPicPr>
          <p:cNvPr id="4" name="内容占位符 3" descr="截屏2021-05-11 14.39.18"/>
          <p:cNvPicPr>
            <a:picLocks noChangeAspect="1"/>
          </p:cNvPicPr>
          <p:nvPr>
            <p:ph idx="1"/>
          </p:nvPr>
        </p:nvPicPr>
        <p:blipFill>
          <a:blip r:embed="rId1"/>
          <a:srcRect r="56214"/>
          <a:stretch>
            <a:fillRect/>
          </a:stretch>
        </p:blipFill>
        <p:spPr>
          <a:xfrm>
            <a:off x="308610" y="1111250"/>
            <a:ext cx="4604385" cy="2460625"/>
          </a:xfrm>
          <a:prstGeom prst="rect">
            <a:avLst/>
          </a:prstGeom>
        </p:spPr>
      </p:pic>
      <p:pic>
        <p:nvPicPr>
          <p:cNvPr id="5" name="图片 4" descr="截屏2021-05-11 14.39.18"/>
          <p:cNvPicPr>
            <a:picLocks noChangeAspect="1"/>
          </p:cNvPicPr>
          <p:nvPr/>
        </p:nvPicPr>
        <p:blipFill>
          <a:blip r:embed="rId1"/>
          <a:srcRect l="46758" t="32893" r="46032" b="41149"/>
          <a:stretch>
            <a:fillRect/>
          </a:stretch>
        </p:blipFill>
        <p:spPr>
          <a:xfrm rot="5400000">
            <a:off x="2451100" y="3604895"/>
            <a:ext cx="725170" cy="610870"/>
          </a:xfrm>
          <a:prstGeom prst="rect">
            <a:avLst/>
          </a:prstGeom>
        </p:spPr>
      </p:pic>
      <p:pic>
        <p:nvPicPr>
          <p:cNvPr id="6" name="图片 5" descr="截屏2021-05-11 14.39.18"/>
          <p:cNvPicPr>
            <a:picLocks noChangeAspect="1"/>
          </p:cNvPicPr>
          <p:nvPr/>
        </p:nvPicPr>
        <p:blipFill>
          <a:blip r:embed="rId1"/>
          <a:srcRect l="54252"/>
          <a:stretch>
            <a:fillRect/>
          </a:stretch>
        </p:blipFill>
        <p:spPr>
          <a:xfrm>
            <a:off x="390525" y="4272915"/>
            <a:ext cx="4601210" cy="2353310"/>
          </a:xfrm>
          <a:prstGeom prst="rect">
            <a:avLst/>
          </a:prstGeom>
        </p:spPr>
      </p:pic>
      <p:pic>
        <p:nvPicPr>
          <p:cNvPr id="7" name="图片 6" descr="截屏2021-05-11 14.43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1087120"/>
            <a:ext cx="6567170" cy="56267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30525" y="4545965"/>
            <a:ext cx="912495" cy="353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7430" y="6087110"/>
            <a:ext cx="1151255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27430" y="4545965"/>
            <a:ext cx="867410" cy="353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27430" y="4959350"/>
            <a:ext cx="867410" cy="3536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64280" y="4959350"/>
            <a:ext cx="901700" cy="353060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40280" y="6273165"/>
            <a:ext cx="1174750" cy="227965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610" y="0"/>
            <a:ext cx="10515600" cy="1325563"/>
          </a:xfrm>
        </p:spPr>
        <p:txBody>
          <a:bodyPr/>
          <a:p>
            <a:r>
              <a:rPr lang="zh-CN" altLang="en-US"/>
              <a:t>Zoned Namespaces (ZNS) SSDs</a:t>
            </a:r>
            <a:endParaRPr lang="zh-CN" altLang="en-US"/>
          </a:p>
        </p:txBody>
      </p:sp>
      <p:pic>
        <p:nvPicPr>
          <p:cNvPr id="4" name="内容占位符 3" descr="截屏2021-05-11 14.39.18"/>
          <p:cNvPicPr>
            <a:picLocks noChangeAspect="1"/>
          </p:cNvPicPr>
          <p:nvPr>
            <p:ph idx="1"/>
          </p:nvPr>
        </p:nvPicPr>
        <p:blipFill>
          <a:blip r:embed="rId1"/>
          <a:srcRect r="56214"/>
          <a:stretch>
            <a:fillRect/>
          </a:stretch>
        </p:blipFill>
        <p:spPr>
          <a:xfrm>
            <a:off x="308610" y="1111250"/>
            <a:ext cx="4604385" cy="2460625"/>
          </a:xfrm>
          <a:prstGeom prst="rect">
            <a:avLst/>
          </a:prstGeom>
        </p:spPr>
      </p:pic>
      <p:pic>
        <p:nvPicPr>
          <p:cNvPr id="5" name="图片 4" descr="截屏2021-05-11 14.39.18"/>
          <p:cNvPicPr>
            <a:picLocks noChangeAspect="1"/>
          </p:cNvPicPr>
          <p:nvPr/>
        </p:nvPicPr>
        <p:blipFill>
          <a:blip r:embed="rId1"/>
          <a:srcRect l="46758" t="32893" r="46032" b="41149"/>
          <a:stretch>
            <a:fillRect/>
          </a:stretch>
        </p:blipFill>
        <p:spPr>
          <a:xfrm rot="5400000">
            <a:off x="2451100" y="3604895"/>
            <a:ext cx="725170" cy="610870"/>
          </a:xfrm>
          <a:prstGeom prst="rect">
            <a:avLst/>
          </a:prstGeom>
        </p:spPr>
      </p:pic>
      <p:pic>
        <p:nvPicPr>
          <p:cNvPr id="6" name="图片 5" descr="截屏2021-05-11 14.39.18"/>
          <p:cNvPicPr>
            <a:picLocks noChangeAspect="1"/>
          </p:cNvPicPr>
          <p:nvPr/>
        </p:nvPicPr>
        <p:blipFill>
          <a:blip r:embed="rId1"/>
          <a:srcRect l="54252"/>
          <a:stretch>
            <a:fillRect/>
          </a:stretch>
        </p:blipFill>
        <p:spPr>
          <a:xfrm>
            <a:off x="390525" y="4272915"/>
            <a:ext cx="4601210" cy="235331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5576570" y="1184910"/>
            <a:ext cx="6362065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-194945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  <wpsdc:marlchars xmlns:wpsdc="http://www.wps.cn/officeDocument/2017/drawingmlCustomData" val="64" checksum="1107311110"/>
                </a:ext>
              </a:extLst>
            </a:pPr>
            <a:r>
              <a:rPr lang="en-US" altLang="zh-CN" sz="2400"/>
              <a:t>NVMe ZNS SSDs can provide several benefits over conventional NVMe SSDs.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000"/>
              <a:t>   1. Reducing device-side write amplification leading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to improved throughput and latencies;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2. Reducing device-side media over-provisioning;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3. Reducing device-side DRAM utilization;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4. Improved amount of drive writes per day;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855460" y="4495800"/>
            <a:ext cx="3161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log-on-log / stacking log</a:t>
            </a:r>
            <a:endParaRPr lang="en-US" altLang="zh-CN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6835775" y="5445760"/>
            <a:ext cx="1819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ym typeface="+mn-ea"/>
              </a:rPr>
              <a:t>semantic gap</a:t>
            </a:r>
            <a:endParaRPr lang="zh-CN" altLang="en-US" sz="2000"/>
          </a:p>
        </p:txBody>
      </p:sp>
      <p:sp>
        <p:nvSpPr>
          <p:cNvPr id="12" name="乘号 11"/>
          <p:cNvSpPr/>
          <p:nvPr/>
        </p:nvSpPr>
        <p:spPr>
          <a:xfrm>
            <a:off x="6135370" y="4375785"/>
            <a:ext cx="700405" cy="638810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6135370" y="5334000"/>
            <a:ext cx="700405" cy="638810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095" y="-36195"/>
            <a:ext cx="10515600" cy="1325563"/>
          </a:xfrm>
        </p:spPr>
        <p:txBody>
          <a:bodyPr/>
          <a:p>
            <a:r>
              <a:rPr lang="zh-CN" altLang="en-US"/>
              <a:t>Linux Stack: Adding ZNS support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079500"/>
            <a:ext cx="5241290" cy="2786380"/>
          </a:xfrm>
        </p:spPr>
        <p:txBody>
          <a:bodyPr>
            <a:normAutofit lnSpcReduction="20000"/>
          </a:bodyPr>
          <a:p>
            <a:r>
              <a:rPr lang="zh-CN" altLang="en-US" sz="2400"/>
              <a:t>ZNS support in Zoned Block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000">
                <a:sym typeface="+mn-ea"/>
              </a:rPr>
              <a:t>• </a:t>
            </a:r>
            <a:r>
              <a:rPr lang="zh-CN" altLang="en-US" sz="2000"/>
              <a:t>Relax assumptions from SMR </a:t>
            </a:r>
            <a:r>
              <a:rPr lang="en-US" altLang="zh-CN" sz="2000"/>
              <a:t>(ZBC/ZAC)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- Conventional zones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- Zone sizes, state transitions, etc.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• </a:t>
            </a:r>
            <a:r>
              <a:rPr lang="zh-CN" altLang="en-US" sz="2000"/>
              <a:t>Add support ZNS-specific features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(kernel &amp; tools)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- Append</a:t>
            </a:r>
            <a:r>
              <a:rPr lang="zh-CN" altLang="en-US" sz="2000">
                <a:sym typeface="+mn-ea"/>
              </a:rPr>
              <a:t>, etc.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390" y="3369945"/>
            <a:ext cx="7031990" cy="3512185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6075680" y="716915"/>
            <a:ext cx="5391150" cy="3364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/>
          </a:p>
          <a:p>
            <a:r>
              <a:rPr lang="zh-CN" altLang="en-US" sz="2400"/>
              <a:t>I/O paths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• </a:t>
            </a:r>
            <a:r>
              <a:rPr lang="zh-CN" altLang="en-US" sz="2000"/>
              <a:t>Using zoned FS (e.g., F2FS)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- No changes to application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>
                <a:sym typeface="+mn-ea"/>
              </a:rPr>
              <a:t>   •</a:t>
            </a:r>
            <a:r>
              <a:rPr lang="zh-CN" altLang="en-US" sz="2000"/>
              <a:t> Using zoned application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      - Support in application backend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      - Explicit zone management</a:t>
            </a:r>
            <a:r>
              <a:rPr lang="en-US" altLang="zh-CN" sz="2000"/>
              <a:t>:</a:t>
            </a:r>
            <a:r>
              <a:rPr lang="zh-CN" altLang="en-US" sz="2000"/>
              <a:t> 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         Data placement, sched., zone mgmt.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9168765" y="4243705"/>
            <a:ext cx="581660" cy="23723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73640" y="6245225"/>
            <a:ext cx="861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QEMU</a:t>
            </a:r>
            <a:endParaRPr lang="en-US" altLang="zh-CN"/>
          </a:p>
        </p:txBody>
      </p:sp>
      <p:sp>
        <p:nvSpPr>
          <p:cNvPr id="9" name="右箭头 8"/>
          <p:cNvSpPr/>
          <p:nvPr/>
        </p:nvSpPr>
        <p:spPr>
          <a:xfrm>
            <a:off x="9579610" y="6365240"/>
            <a:ext cx="467360" cy="1365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Autofit/>
          </a:bodyPr>
          <a:p>
            <a:pPr algn="ctr"/>
            <a:r>
              <a:rPr lang="en-US" altLang="zh-CN" sz="9600" b="1"/>
              <a:t>Q &amp; A?</a:t>
            </a:r>
            <a:endParaRPr lang="en-US" altLang="zh-CN" sz="9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035" y="1748790"/>
            <a:ext cx="10515600" cy="4351338"/>
          </a:xfrm>
        </p:spPr>
        <p:txBody>
          <a:bodyPr>
            <a:normAutofit lnSpcReduction="10000"/>
          </a:bodyPr>
          <a:p>
            <a:r>
              <a:rPr lang="en-US" altLang="zh-CN"/>
              <a:t>Why we need ZNS with CSD?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∙ </a:t>
            </a:r>
            <a:r>
              <a:rPr lang="en-US" altLang="zh-CN" sz="2000"/>
              <a:t>LevelDB/RocksDB is an important application of CSD project;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∙ </a:t>
            </a:r>
            <a:r>
              <a:rPr lang="en-US" altLang="zh-CN" sz="2000"/>
              <a:t>ZNS overcomes following drawbacks: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</a:rPr>
              <a:t>        1. log-on-log / stacking log;</a:t>
            </a:r>
            <a:endParaRPr lang="en-US" altLang="zh-CN" sz="200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    2. semantic gap.</a:t>
            </a:r>
            <a:endParaRPr lang="en-US" altLang="zh-CN"/>
          </a:p>
          <a:p>
            <a:r>
              <a:rPr lang="en-US" altLang="zh-CN"/>
              <a:t>Why not OCSSD?</a:t>
            </a:r>
            <a:endParaRPr lang="en-US" altLang="zh-CN"/>
          </a:p>
          <a:p>
            <a:r>
              <a:rPr lang="en-US" altLang="zh-CN"/>
              <a:t>What is ZNS?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∙ </a:t>
            </a:r>
            <a:r>
              <a:rPr lang="zh-CN" altLang="en-US" sz="2000">
                <a:sym typeface="+mn-ea"/>
              </a:rPr>
              <a:t>Basic Concepts</a:t>
            </a:r>
            <a:r>
              <a:rPr lang="en-US" altLang="zh-CN" sz="2000">
                <a:sym typeface="+mn-ea"/>
              </a:rPr>
              <a:t>;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∙ </a:t>
            </a:r>
            <a:r>
              <a:rPr lang="zh-CN" altLang="en-US" sz="2000">
                <a:sym typeface="+mn-ea"/>
              </a:rPr>
              <a:t>Append Command</a:t>
            </a:r>
            <a:r>
              <a:rPr lang="en-US" altLang="zh-CN" sz="2000">
                <a:sym typeface="+mn-ea"/>
              </a:rPr>
              <a:t>;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 ∙ </a:t>
            </a:r>
            <a:r>
              <a:rPr lang="zh-CN" altLang="en-US" sz="2000">
                <a:sym typeface="+mn-ea"/>
              </a:rPr>
              <a:t>Linux Stack: Adding ZNS support </a:t>
            </a:r>
            <a:r>
              <a:rPr lang="en-US" altLang="zh-CN" sz="2000">
                <a:sym typeface="+mn-ea"/>
              </a:rPr>
              <a:t>/ QEMU</a:t>
            </a:r>
            <a:endParaRPr lang="zh-CN" altLang="en-US">
              <a:sym typeface="+mn-ea"/>
            </a:endParaRPr>
          </a:p>
          <a:p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5035" y="297815"/>
            <a:ext cx="7965440" cy="1527810"/>
          </a:xfrm>
        </p:spPr>
        <p:txBody>
          <a:bodyPr>
            <a:noAutofit/>
          </a:bodyPr>
          <a:p>
            <a:r>
              <a:rPr lang="en-US" altLang="zh-CN" sz="5400" b="1">
                <a:sym typeface="+mn-ea"/>
              </a:rPr>
              <a:t>Agenda</a:t>
            </a:r>
            <a:endParaRPr lang="en-US" altLang="zh-CN" sz="54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1095" y="2407285"/>
            <a:ext cx="10147300" cy="1350010"/>
          </a:xfrm>
        </p:spPr>
        <p:txBody>
          <a:bodyPr/>
          <a:p>
            <a:r>
              <a:rPr lang="en-US" altLang="zh-CN"/>
              <a:t>Why we need ZNS with CSD？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848360"/>
            <a:ext cx="6418580" cy="49472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85" y="720090"/>
            <a:ext cx="4996180" cy="3291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705485"/>
            <a:ext cx="3733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10680" y="4180205"/>
            <a:ext cx="536638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Metadata Mgmt.: </a:t>
            </a:r>
            <a:endParaRPr lang="en-US" altLang="zh-CN"/>
          </a:p>
          <a:p>
            <a:pPr algn="l"/>
            <a:r>
              <a:rPr lang="en-US" altLang="zh-CN"/>
              <a:t>    1. write the log for write queries;</a:t>
            </a:r>
            <a:endParaRPr lang="en-US" altLang="zh-CN"/>
          </a:p>
          <a:p>
            <a:pPr algn="l"/>
            <a:r>
              <a:rPr lang="en-US" altLang="zh-CN"/>
              <a:t>    2. file Manifest records the valid SSTables after </a:t>
            </a:r>
            <a:endParaRPr lang="en-US" altLang="zh-CN"/>
          </a:p>
          <a:p>
            <a:pPr algn="l"/>
            <a:r>
              <a:rPr lang="en-US" altLang="zh-CN"/>
              <a:t>        each compaction;</a:t>
            </a:r>
            <a:endParaRPr lang="en-US" altLang="zh-CN"/>
          </a:p>
          <a:p>
            <a:pPr algn="l"/>
            <a:r>
              <a:rPr lang="en-US" altLang="zh-CN"/>
              <a:t>    3. file Current records the current valid Manifest.</a:t>
            </a:r>
            <a:endParaRPr lang="en-US" altLang="zh-CN"/>
          </a:p>
          <a:p>
            <a:pPr algn="l"/>
            <a:r>
              <a:rPr lang="en-US" altLang="zh-CN"/>
              <a:t>Address Mapping: key indexing.</a:t>
            </a:r>
            <a:endParaRPr lang="en-US" altLang="zh-CN"/>
          </a:p>
          <a:p>
            <a:pPr algn="l"/>
            <a:r>
              <a:rPr lang="en-US" altLang="zh-CN"/>
              <a:t>Garbage Collection: compaction.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848360"/>
            <a:ext cx="6418580" cy="4947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60" y="590550"/>
            <a:ext cx="4485640" cy="10598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97065" y="875665"/>
            <a:ext cx="589280" cy="5892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3090" y="875665"/>
            <a:ext cx="746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imap[dir]: </a:t>
            </a:r>
            <a:endParaRPr lang="en-US" altLang="zh-CN" sz="1000"/>
          </a:p>
          <a:p>
            <a:pPr algn="ctr"/>
            <a:r>
              <a:rPr lang="en-US" altLang="zh-CN" sz="1000"/>
              <a:t>A4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7051040" y="1157605"/>
            <a:ext cx="468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CR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901180" y="1419225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0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10047605" y="1442085"/>
            <a:ext cx="3206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A4</a:t>
            </a:r>
            <a:endParaRPr lang="en-US" altLang="zh-CN" sz="900"/>
          </a:p>
        </p:txBody>
      </p:sp>
      <p:sp>
        <p:nvSpPr>
          <p:cNvPr id="13" name="矩形 12"/>
          <p:cNvSpPr/>
          <p:nvPr/>
        </p:nvSpPr>
        <p:spPr>
          <a:xfrm>
            <a:off x="7193280" y="445135"/>
            <a:ext cx="76200" cy="429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93280" y="368935"/>
            <a:ext cx="3379470" cy="75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0561320" y="368935"/>
            <a:ext cx="76200" cy="50546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r="5358"/>
          <a:stretch>
            <a:fillRect/>
          </a:stretch>
        </p:blipFill>
        <p:spPr>
          <a:xfrm>
            <a:off x="6943090" y="2025650"/>
            <a:ext cx="5129530" cy="704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065" y="2867660"/>
            <a:ext cx="4838700" cy="2381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586855" y="235585"/>
            <a:ext cx="3733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053580" y="5446395"/>
            <a:ext cx="48482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Metadata Mgmt.: Journal/CR/Inode/imap;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Address Mapping: Inode num</a:t>
            </a:r>
            <a:endParaRPr lang="en-US" altLang="zh-CN"/>
          </a:p>
          <a:p>
            <a:pPr algn="l"/>
            <a:r>
              <a:rPr lang="en-US" altLang="zh-CN"/>
              <a:t>                                         -&gt; data logical addr;</a:t>
            </a:r>
            <a:endParaRPr lang="en-US" altLang="zh-CN"/>
          </a:p>
          <a:p>
            <a:pPr algn="l"/>
            <a:r>
              <a:rPr lang="en-US" altLang="zh-CN"/>
              <a:t>Garbage Collection: cleaning.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212725"/>
            <a:ext cx="4427220" cy="3412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9145" y="301625"/>
            <a:ext cx="3733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82335" y="733425"/>
            <a:ext cx="4113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Metadata Mgmt.: page states;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Address Mapping: L2P mapping table;</a:t>
            </a:r>
            <a:endParaRPr lang="en-US" altLang="zh-CN"/>
          </a:p>
          <a:p>
            <a:pPr algn="l"/>
            <a:r>
              <a:rPr lang="en-US" altLang="zh-CN"/>
              <a:t>Garbage Collection: GC.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812155" y="1888490"/>
            <a:ext cx="12877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Summary: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054725" y="2353310"/>
            <a:ext cx="5226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User: log-write befor write queries/metadata files;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Kernel: journal/metadata;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HW: remapping of writes and GC.</a:t>
            </a: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5807710" y="3449320"/>
            <a:ext cx="541020" cy="2330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61760" y="3352800"/>
            <a:ext cx="3161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log-on-log / stacking log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380365" y="3673475"/>
            <a:ext cx="19138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problems occur: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3085" y="4206240"/>
            <a:ext cx="11518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 flash devices have limited endurance and any additional writes caused by multiple log layers can impact</a:t>
            </a:r>
            <a:endParaRPr lang="en-US" altLang="zh-CN"/>
          </a:p>
          <a:p>
            <a:pPr algn="l"/>
            <a:r>
              <a:rPr lang="en-US" altLang="zh-CN"/>
              <a:t>    device lifetime; WA caused by </a:t>
            </a:r>
            <a:r>
              <a:rPr lang="en-US" altLang="zh-CN">
                <a:sym typeface="+mn-ea"/>
              </a:rPr>
              <a:t>log layers can impact device performance; 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2. each layer's log-remapping engine frequently reserves some capacity for GC and only exposes part of its </a:t>
            </a:r>
            <a:endParaRPr lang="en-US" altLang="zh-CN"/>
          </a:p>
          <a:p>
            <a:pPr algn="l"/>
            <a:r>
              <a:rPr lang="en-US" altLang="zh-CN"/>
              <a:t>    usable capacity to the upper layer, thus a large fraction of flash media can be consumed as reserve capacity</a:t>
            </a:r>
            <a:endParaRPr lang="en-US" altLang="zh-CN"/>
          </a:p>
          <a:p>
            <a:pPr algn="l"/>
            <a:r>
              <a:rPr lang="en-US" altLang="zh-CN"/>
              <a:t>    by multiple logs stacked atop it.</a:t>
            </a:r>
            <a:endParaRPr lang="en-US" altLang="zh-CN"/>
          </a:p>
          <a:p>
            <a:pPr algn="l"/>
            <a:r>
              <a:rPr lang="en-US" altLang="zh-CN"/>
              <a:t>3. the high performance of flash devices implies that log “aging”, or the need for GC to defragment the log, </a:t>
            </a:r>
            <a:endParaRPr lang="en-US" altLang="zh-CN"/>
          </a:p>
          <a:p>
            <a:pPr algn="l"/>
            <a:r>
              <a:rPr lang="en-US" altLang="zh-CN"/>
              <a:t>    occurs quickly frequently, and incoherently amongst all the logs involved. This critically impacts overall    </a:t>
            </a:r>
            <a:endParaRPr lang="en-US" altLang="zh-CN"/>
          </a:p>
          <a:p>
            <a:pPr algn="l"/>
            <a:r>
              <a:rPr lang="en-US" altLang="zh-CN"/>
              <a:t>    performance and endurance,further.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5820410" y="6377940"/>
            <a:ext cx="626745" cy="2457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71615" y="6282055"/>
            <a:ext cx="2985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redundant functionality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1-05-03 16.02.20"/>
          <p:cNvPicPr>
            <a:picLocks noChangeAspect="1"/>
          </p:cNvPicPr>
          <p:nvPr/>
        </p:nvPicPr>
        <p:blipFill>
          <a:blip r:embed="rId1"/>
          <a:srcRect l="880"/>
          <a:stretch>
            <a:fillRect/>
          </a:stretch>
        </p:blipFill>
        <p:spPr>
          <a:xfrm>
            <a:off x="483235" y="363220"/>
            <a:ext cx="4220210" cy="6131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2030" y="712470"/>
            <a:ext cx="718756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Commercial SSDs adopt FTL to cover the limitations of NAND flash. </a:t>
            </a:r>
            <a:endParaRPr lang="zh-CN" altLang="en-US"/>
          </a:p>
          <a:p>
            <a:pPr algn="l"/>
            <a:r>
              <a:rPr lang="zh-CN" altLang="en-US"/>
              <a:t>To support the legacy storage systems, FTL abstracts the flash device as a block device to the kernel, which builds a </a:t>
            </a:r>
            <a:r>
              <a:rPr lang="zh-CN" altLang="en-US" sz="2000" b="1"/>
              <a:t>semantic gap</a:t>
            </a:r>
            <a:r>
              <a:rPr lang="zh-CN" altLang="en-US"/>
              <a:t> between the system software and the hardware device.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91405" y="3067685"/>
            <a:ext cx="19138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problems occur: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986020" y="3613785"/>
            <a:ext cx="70923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 the unawareness between applications and SSDs:</a:t>
            </a:r>
            <a:endParaRPr lang="en-US" altLang="zh-CN"/>
          </a:p>
          <a:p>
            <a:pPr algn="l"/>
            <a:r>
              <a:rPr lang="en-US" altLang="zh-CN"/>
              <a:t>    1)  the large degree of internal parallelism of SSDs has not been</a:t>
            </a:r>
            <a:endParaRPr lang="en-US" altLang="zh-CN"/>
          </a:p>
          <a:p>
            <a:pPr algn="l"/>
            <a:r>
              <a:rPr lang="en-US" altLang="zh-CN"/>
              <a:t>         well-leveraged e to the key-value stores and the file systems;</a:t>
            </a:r>
            <a:endParaRPr lang="en-US" altLang="zh-CN"/>
          </a:p>
          <a:p>
            <a:pPr algn="l"/>
            <a:r>
              <a:rPr lang="en-US" altLang="zh-CN"/>
              <a:t>    2) the domain knowledge of applications has not been exploited, </a:t>
            </a:r>
            <a:endParaRPr lang="en-US" altLang="zh-CN"/>
          </a:p>
          <a:p>
            <a:pPr algn="l"/>
            <a:r>
              <a:rPr lang="en-US" altLang="zh-CN"/>
              <a:t>        as being considered as normal applications by I/O stacks in</a:t>
            </a:r>
            <a:endParaRPr lang="en-US" altLang="zh-CN"/>
          </a:p>
          <a:p>
            <a:pPr algn="l"/>
            <a:r>
              <a:rPr lang="en-US" altLang="zh-CN"/>
              <a:t>        the kernel.</a:t>
            </a:r>
            <a:endParaRPr lang="en-US" altLang="zh-CN"/>
          </a:p>
          <a:p>
            <a:pPr algn="l"/>
            <a:r>
              <a:rPr lang="en-US" altLang="zh-CN"/>
              <a:t>2. </a:t>
            </a:r>
            <a:r>
              <a:rPr lang="en-US" altLang="zh-CN">
                <a:sym typeface="+mn-ea"/>
              </a:rPr>
              <a:t>unpredictable IO latency;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 isolation between different user IOs cannot be guarantee.</a:t>
            </a:r>
            <a:endParaRPr lang="en-US" altLang="zh-CN">
              <a:sym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903470" y="2395855"/>
            <a:ext cx="688340" cy="2584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90235" y="233616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semantic gap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775" y="120650"/>
            <a:ext cx="7965440" cy="1527810"/>
          </a:xfrm>
        </p:spPr>
        <p:txBody>
          <a:bodyPr>
            <a:normAutofit/>
          </a:bodyPr>
          <a:p>
            <a:r>
              <a:rPr lang="en-US" altLang="zh-CN"/>
              <a:t>Why we need ZNS？</a:t>
            </a:r>
            <a:br>
              <a:rPr lang="en-US" altLang="zh-CN"/>
            </a:br>
            <a:endParaRPr lang="en-US" altLang="zh-CN" sz="28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085" y="1258570"/>
            <a:ext cx="60318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ym typeface="+mn-ea"/>
              </a:rPr>
              <a:t>1. stacking log / redundant functionality;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2. </a:t>
            </a:r>
            <a:r>
              <a:rPr lang="zh-CN" altLang="en-US" sz="2400" b="1">
                <a:sym typeface="+mn-ea"/>
              </a:rPr>
              <a:t>semantic gap</a:t>
            </a:r>
            <a:r>
              <a:rPr lang="en-US" altLang="zh-CN" sz="2400" b="1">
                <a:sym typeface="+mn-ea"/>
              </a:rPr>
              <a:t>.</a:t>
            </a:r>
            <a:endParaRPr lang="en-US" altLang="zh-CN" sz="2400" b="1">
              <a:sym typeface="+mn-ea"/>
            </a:endParaRPr>
          </a:p>
        </p:txBody>
      </p:sp>
      <p:pic>
        <p:nvPicPr>
          <p:cNvPr id="4" name="图片 3" descr="截屏2021-05-10 22.45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2429510"/>
            <a:ext cx="10892790" cy="3842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2429510"/>
            <a:ext cx="357505" cy="519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15" y="2347595"/>
            <a:ext cx="357505" cy="519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35" y="2429510"/>
            <a:ext cx="357505" cy="519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2260" y="1170623"/>
            <a:ext cx="9144000" cy="2387600"/>
          </a:xfrm>
        </p:spPr>
        <p:txBody>
          <a:bodyPr>
            <a:normAutofit/>
          </a:bodyPr>
          <a:p>
            <a:r>
              <a:rPr lang="en-US" altLang="zh-CN"/>
              <a:t> Why not OCSSD？</a:t>
            </a:r>
            <a:br>
              <a:rPr lang="en-US" altLang="zh-CN"/>
            </a:br>
            <a:endParaRPr lang="en-US" altLang="zh-CN" sz="28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0640" y="3416300"/>
            <a:ext cx="9435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ym typeface="+mn-ea"/>
              </a:rPr>
              <a:t>Customized FTL is needed, generalization is difficult to achieve.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4232</Words>
  <Application>WPS 演示</Application>
  <PresentationFormat>宽屏</PresentationFormat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Zoned Namespaces SSD for CSD Project</vt:lpstr>
      <vt:lpstr>Agenda</vt:lpstr>
      <vt:lpstr>Why we need ZNS with CSD？</vt:lpstr>
      <vt:lpstr>PowerPoint 演示文稿</vt:lpstr>
      <vt:lpstr>PowerPoint 演示文稿</vt:lpstr>
      <vt:lpstr>PowerPoint 演示文稿</vt:lpstr>
      <vt:lpstr>PowerPoint 演示文稿</vt:lpstr>
      <vt:lpstr>Why we need ZNS？ </vt:lpstr>
      <vt:lpstr> Why not OCSSD？ </vt:lpstr>
      <vt:lpstr>What is ZNS？</vt:lpstr>
      <vt:lpstr>ZNS: Basic Concepts</vt:lpstr>
      <vt:lpstr>ZNS: Append Command</vt:lpstr>
      <vt:lpstr>ZNS: Basic Concepts</vt:lpstr>
      <vt:lpstr>Zoned Namespaces (ZNS) SSDs</vt:lpstr>
      <vt:lpstr>Zoned Namespaces (ZNS) SSDs</vt:lpstr>
      <vt:lpstr>Linux Stack: Adding ZNS support</vt:lpstr>
      <vt:lpstr>Q &amp; 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shuhanbai</dc:creator>
  <cp:lastModifiedBy>shuhanbai</cp:lastModifiedBy>
  <cp:revision>22</cp:revision>
  <dcterms:created xsi:type="dcterms:W3CDTF">2021-05-12T10:00:41Z</dcterms:created>
  <dcterms:modified xsi:type="dcterms:W3CDTF">2021-05-12T10:00:41Z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