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5E2A4EB-E0B2-45DF-A12E-8AE5C8AE2CF4}">
  <a:tblStyle styleId="{55E2A4EB-E0B2-45DF-A12E-8AE5C8AE2CF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ee3b7659c_3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ee3b7659c_3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7ee3b7659c_3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g7357d29845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7357d29845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4" name="Google Shape;744;g7357d29845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g7357d29845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7357d29845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1" name="Google Shape;751;g7357d29845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g7357d29845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357d29845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8" name="Google Shape;758;g7357d29845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2" name="Shape 762"/>
        <p:cNvGrpSpPr/>
        <p:nvPr/>
      </p:nvGrpSpPr>
      <p:grpSpPr>
        <a:xfrm>
          <a:off x="0" y="0"/>
          <a:ext cx="0" cy="0"/>
          <a:chOff x="0" y="0"/>
          <a:chExt cx="0" cy="0"/>
        </a:xfrm>
      </p:grpSpPr>
      <p:sp>
        <p:nvSpPr>
          <p:cNvPr id="763" name="Google Shape;763;g7357d29845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7357d29845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5" name="Google Shape;765;g7357d29845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9" name="Shape 769"/>
        <p:cNvGrpSpPr/>
        <p:nvPr/>
      </p:nvGrpSpPr>
      <p:grpSpPr>
        <a:xfrm>
          <a:off x="0" y="0"/>
          <a:ext cx="0" cy="0"/>
          <a:chOff x="0" y="0"/>
          <a:chExt cx="0" cy="0"/>
        </a:xfrm>
      </p:grpSpPr>
      <p:sp>
        <p:nvSpPr>
          <p:cNvPr id="770" name="Google Shape;770;g7340a57762_3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g7340a57762_3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7340a57762_3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g7340a57762_3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Google Shape;782;g732bf4bfc4_1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3" name="Google Shape;783;g732bf4bfc4_1_1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4" name="Google Shape;784;g732bf4bfc4_1_1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ee3b7659c_3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ee3b7659c_3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7ee3b7659c_3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ee3b7659c_3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7ee3b7659c_3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ee3b7659c_3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ee3b7659c_3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7ee3b7659c_3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ee3b7659c_3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ee3b7659c_3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7ee3b7659c_3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ee3b7659c_3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7ee3b7659c_3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ee3b7659c_3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ee3b7659c_3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7ee3b7659c_3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ee3b7659c_3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ee3b7659c_3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7ee3b7659c_3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ee3b7659c_3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7ee3b7659c_3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ee3b7659c_3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7ee3b7659c_3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340a57762_3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7340a57762_3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ee3b7659c_3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7ee3b7659c_3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ee3b7659c_3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7ee3b7659c_3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ee3b7659c_3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7ee3b7659c_3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ee3b7659c_3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7ee3b7659c_3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ee3b7659c_3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7ee3b7659c_3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ee3b7659c_3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7ee3b7659c_3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ee3b7659c_3_1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7ee3b7659c_3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ee3b7659c_3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7ee3b7659c_3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ee3b7659c_3_1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7ee3b7659c_3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7ee3b7659c_3_1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7ee3b7659c_3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ee3b7659c_3_2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7ee3b7659c_3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7ee3b7659c_3_1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7ee3b7659c_3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7ee3b7659c_3_1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7ee3b7659c_3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ee3b7659c_3_1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7ee3b7659c_3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7ee3b7659c_3_1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7ee3b7659c_3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ee3b7659c_3_1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7ee3b7659c_3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ee3b7659c_3_1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7ee3b7659c_3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ee3b7659c_3_1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7ee3b7659c_3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ee3b7659c_3_1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7ee3b7659c_3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7ee3b7659c_3_1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7ee3b7659c_3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ee3b7659c_3_1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7ee3b7659c_3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2cac0df3b_9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52cac0df3b_9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7ee3b7659c_3_1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7ee3b7659c_3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ee3b7659c_3_1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7ee3b7659c_3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7340a57762_3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7340a57762_3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7340a57762_3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g7340a57762_3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7340a57762_3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7340a57762_3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7340a57762_3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7340a57762_3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340a57762_3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g7340a57762_3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7340a57762_3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7340a57762_3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7340a57762_3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g7340a57762_3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7340a57762_3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7340a57762_3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ee3b7659c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7ee3b7659c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7340a57762_2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7340a57762_2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7340a57762_2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g7340a57762_2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7340a57762_3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g7340a57762_3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7ee3b7659c_3_2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g7ee3b7659c_3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7ee3b7659c_3_2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g7ee3b7659c_3_2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7ee3b7659c_3_2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g7ee3b7659c_3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7ee3b7659c_3_2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g7ee3b7659c_3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7ee3b7659c_3_2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g7ee3b7659c_3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52cac0df3b_9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g52cac0df3b_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52cac0df3b_3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g52cac0df3b_3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ee3b7659c_3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7ee3b7659c_3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52cac0df3b_3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g52cac0df3b_3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52cac0df3b_3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52cac0df3b_3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52cac0df3b_3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g52cac0df3b_3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52cac0df3b_3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g52cac0df3b_3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52cac0df3b_3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g52cac0df3b_3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52cac0df3b_3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g52cac0df3b_3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52cac0df3b_3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User</a:t>
            </a:r>
            <a:endParaRPr/>
          </a:p>
        </p:txBody>
      </p:sp>
      <p:sp>
        <p:nvSpPr>
          <p:cNvPr id="500" name="Google Shape;500;g52cac0df3b_3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52cac0df3b_3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User</a:t>
            </a:r>
            <a:endParaRPr/>
          </a:p>
        </p:txBody>
      </p:sp>
      <p:sp>
        <p:nvSpPr>
          <p:cNvPr id="506" name="Google Shape;506;g52cac0df3b_3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52cac0df3b_3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moderator</a:t>
            </a:r>
            <a:endParaRPr/>
          </a:p>
        </p:txBody>
      </p:sp>
      <p:sp>
        <p:nvSpPr>
          <p:cNvPr id="512" name="Google Shape;512;g52cac0df3b_3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52cac0df3b_3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g52cac0df3b_3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ee3b7659c_3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ee3b7659c_3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7ee3b7659c_3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52cac0df3b_3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g52cac0df3b_3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7ee3b7659c_3_2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g7ee3b7659c_3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52cac0df3b_9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g52cac0df3b_9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7340a57762_2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g7340a57762_2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732bf4bfc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732bf4bfc4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g732bf4bfc4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732bf4bfc4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732bf4bfc4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g732bf4bfc4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732bf4bfc4_1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732bf4bfc4_1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g732bf4bfc4_1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732bf4bfc4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732bf4bfc4_1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g732bf4bfc4_1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g732bf4bfc4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732bf4bfc4_1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g732bf4bfc4_1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732bf4bfc4_1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732bf4bfc4_1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g732bf4bfc4_1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ee3b7659c_3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ee3b7659c_3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7ee3b7659c_3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g732bf4bfc4_1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732bf4bfc4_1_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g732bf4bfc4_1_1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g732bf4bfc4_1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732bf4bfc4_1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g732bf4bfc4_1_1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732bf4bfc4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732bf4bfc4_1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g732bf4bfc4_1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732bf4bfc4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732bf4bfc4_1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g732bf4bfc4_1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g732bf4bfc4_1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732bf4bfc4_1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g732bf4bfc4_1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732bf4bfc4_1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732bf4bfc4_1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g732bf4bfc4_1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Google Shape;640;g732bf4bfc4_1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732bf4bfc4_1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g732bf4bfc4_1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g732bf4bfc4_1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732bf4bfc4_1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g732bf4bfc4_1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g732bf4bfc4_1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732bf4bfc4_1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g732bf4bfc4_1_1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g732bf4bfc4_1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732bf4bfc4_1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g732bf4bfc4_1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ee3b7659c_3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7ee3b7659c_3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732bf4bfc4_1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732bf4bfc4_1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g732bf4bfc4_1_1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g732bf4bfc4_1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732bf4bfc4_1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g732bf4bfc4_1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7340a57762_3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g7340a57762_3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g732bf4bfc4_1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32bf4bfc4_1_1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g732bf4bfc4_1_1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g732bf4bfc4_1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732bf4bfc4_1_1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g732bf4bfc4_1_1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Google Shape;706;g7357d29845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7357d29845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g7357d29845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Google Shape;713;g732bf4bfc4_1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732bf4bfc4_1_1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g732bf4bfc4_1_1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9" name="Shape 719"/>
        <p:cNvGrpSpPr/>
        <p:nvPr/>
      </p:nvGrpSpPr>
      <p:grpSpPr>
        <a:xfrm>
          <a:off x="0" y="0"/>
          <a:ext cx="0" cy="0"/>
          <a:chOff x="0" y="0"/>
          <a:chExt cx="0" cy="0"/>
        </a:xfrm>
      </p:grpSpPr>
      <p:sp>
        <p:nvSpPr>
          <p:cNvPr id="720" name="Google Shape;720;g7357d29845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7357d29845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g7357d29845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7" name="Shape 727"/>
        <p:cNvGrpSpPr/>
        <p:nvPr/>
      </p:nvGrpSpPr>
      <p:grpSpPr>
        <a:xfrm>
          <a:off x="0" y="0"/>
          <a:ext cx="0" cy="0"/>
          <a:chOff x="0" y="0"/>
          <a:chExt cx="0" cy="0"/>
        </a:xfrm>
      </p:grpSpPr>
      <p:sp>
        <p:nvSpPr>
          <p:cNvPr id="728" name="Google Shape;728;g7357d29845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7357d29845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0" name="Google Shape;730;g7357d29845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Google Shape;735;g7357d29845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7357d29845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 name="Google Shape;737;g7357d29845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 name="Google Shape;18;p2"/>
          <p:cNvPicPr preferRelativeResize="0"/>
          <p:nvPr/>
        </p:nvPicPr>
        <p:blipFill rotWithShape="1">
          <a:blip r:embed="rId2">
            <a:alphaModFix/>
          </a:blip>
          <a:srcRect b="0" l="0" r="0" t="0"/>
          <a:stretch/>
        </p:blipFill>
        <p:spPr>
          <a:xfrm>
            <a:off x="406575" y="230272"/>
            <a:ext cx="2348578" cy="1126330"/>
          </a:xfrm>
          <a:prstGeom prst="rect">
            <a:avLst/>
          </a:prstGeom>
          <a:noFill/>
          <a:ln>
            <a:noFill/>
          </a:ln>
        </p:spPr>
      </p:pic>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竖排标题与文本"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8" name="Google Shape;28;p3"/>
          <p:cNvPicPr preferRelativeResize="0"/>
          <p:nvPr/>
        </p:nvPicPr>
        <p:blipFill rotWithShape="1">
          <a:blip r:embed="rId2">
            <a:alphaModFix/>
          </a:blip>
          <a:srcRect b="0" l="0" r="0" t="0"/>
          <a:stretch/>
        </p:blipFill>
        <p:spPr>
          <a:xfrm>
            <a:off x="9982200" y="272107"/>
            <a:ext cx="1772920" cy="8502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5" name="Google Shape;35;p4"/>
          <p:cNvPicPr preferRelativeResize="0"/>
          <p:nvPr/>
        </p:nvPicPr>
        <p:blipFill rotWithShape="1">
          <a:blip r:embed="rId2">
            <a:alphaModFix/>
          </a:blip>
          <a:srcRect b="0" l="0" r="0" t="0"/>
          <a:stretch/>
        </p:blipFill>
        <p:spPr>
          <a:xfrm>
            <a:off x="9982200" y="272107"/>
            <a:ext cx="1772920" cy="85025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68" name="Google Shape;68;p9"/>
          <p:cNvPicPr preferRelativeResize="0"/>
          <p:nvPr/>
        </p:nvPicPr>
        <p:blipFill rotWithShape="1">
          <a:blip r:embed="rId2">
            <a:alphaModFix/>
          </a:blip>
          <a:srcRect b="0" l="0" r="0" t="0"/>
          <a:stretch/>
        </p:blipFill>
        <p:spPr>
          <a:xfrm>
            <a:off x="9982200" y="272107"/>
            <a:ext cx="1772920" cy="8502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2" name="Google Shape;72;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6" name="Google Shape;76;p10"/>
          <p:cNvPicPr preferRelativeResize="0"/>
          <p:nvPr/>
        </p:nvPicPr>
        <p:blipFill rotWithShape="1">
          <a:blip r:embed="rId2">
            <a:alphaModFix/>
          </a:blip>
          <a:srcRect b="0" l="0" r="0" t="0"/>
          <a:stretch/>
        </p:blipFill>
        <p:spPr>
          <a:xfrm>
            <a:off x="9982200" y="272107"/>
            <a:ext cx="1772920" cy="8502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46.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38.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3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4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hyperlink" Target="https://github.com/Nora-Wang/CSCI_6234_10_Group3/blob/master/Demo%20video.mp4"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1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3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8.png"/><Relationship Id="rId4" Type="http://schemas.openxmlformats.org/officeDocument/2006/relationships/image" Target="../media/image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2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3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4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2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3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41.png"/><Relationship Id="rId4" Type="http://schemas.openxmlformats.org/officeDocument/2006/relationships/image" Target="../media/image3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4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30.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3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39.png"/><Relationship Id="rId4" Type="http://schemas.openxmlformats.org/officeDocument/2006/relationships/image" Target="../media/image45.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44.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3"/>
          <p:cNvSpPr txBox="1"/>
          <p:nvPr>
            <p:ph idx="1" type="subTitle"/>
          </p:nvPr>
        </p:nvSpPr>
        <p:spPr>
          <a:xfrm>
            <a:off x="776021" y="2064529"/>
            <a:ext cx="10639800" cy="1761300"/>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4800"/>
              <a:buNone/>
            </a:pPr>
            <a:r>
              <a:rPr b="1" lang="en-US" sz="7200">
                <a:latin typeface="Times New Roman"/>
                <a:ea typeface="Times New Roman"/>
                <a:cs typeface="Times New Roman"/>
                <a:sym typeface="Times New Roman"/>
              </a:rPr>
              <a:t>Movie System</a:t>
            </a:r>
            <a:endParaRPr b="1" sz="7200">
              <a:latin typeface="Times New Roman"/>
              <a:ea typeface="Times New Roman"/>
              <a:cs typeface="Times New Roman"/>
              <a:sym typeface="Times New Roman"/>
            </a:endParaRPr>
          </a:p>
        </p:txBody>
      </p:sp>
      <p:cxnSp>
        <p:nvCxnSpPr>
          <p:cNvPr id="95" name="Google Shape;95;p13"/>
          <p:cNvCxnSpPr/>
          <p:nvPr/>
        </p:nvCxnSpPr>
        <p:spPr>
          <a:xfrm>
            <a:off x="954837" y="3428991"/>
            <a:ext cx="10282200" cy="0"/>
          </a:xfrm>
          <a:prstGeom prst="straightConnector1">
            <a:avLst/>
          </a:prstGeom>
          <a:noFill/>
          <a:ln cap="flat" cmpd="sng" w="9525">
            <a:solidFill>
              <a:srgbClr val="3F3F3F"/>
            </a:solidFill>
            <a:prstDash val="solid"/>
            <a:miter lim="800000"/>
            <a:headEnd len="sm" w="sm" type="none"/>
            <a:tailEnd len="sm" w="sm" type="none"/>
          </a:ln>
        </p:spPr>
      </p:cxnSp>
      <p:sp>
        <p:nvSpPr>
          <p:cNvPr id="96" name="Google Shape;96;p13"/>
          <p:cNvSpPr txBox="1"/>
          <p:nvPr/>
        </p:nvSpPr>
        <p:spPr>
          <a:xfrm>
            <a:off x="2789926" y="3466225"/>
            <a:ext cx="6612000" cy="1815900"/>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4800"/>
              <a:buFont typeface="Arial"/>
              <a:buNone/>
            </a:pPr>
            <a:r>
              <a:rPr lang="en-US" sz="4800">
                <a:solidFill>
                  <a:schemeClr val="dk1"/>
                </a:solidFill>
                <a:latin typeface="Calibri"/>
                <a:ea typeface="Calibri"/>
                <a:cs typeface="Calibri"/>
                <a:sym typeface="Calibri"/>
              </a:rPr>
              <a:t>Group </a:t>
            </a:r>
            <a:r>
              <a:rPr lang="en-US" sz="4800">
                <a:solidFill>
                  <a:schemeClr val="dk1"/>
                </a:solidFill>
                <a:latin typeface="Calibri"/>
                <a:ea typeface="Calibri"/>
                <a:cs typeface="Calibri"/>
                <a:sym typeface="Calibri"/>
              </a:rPr>
              <a:t>3 </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2800" u="none" cap="none" strike="noStrike">
                <a:solidFill>
                  <a:schemeClr val="dk1"/>
                </a:solidFill>
                <a:latin typeface="Calibri"/>
                <a:ea typeface="Calibri"/>
                <a:cs typeface="Calibri"/>
                <a:sym typeface="Calibri"/>
              </a:rPr>
              <a:t>Che Li,</a:t>
            </a:r>
            <a:r>
              <a:rPr lang="en-US"/>
              <a:t> </a:t>
            </a:r>
            <a:r>
              <a:rPr b="0" i="0" lang="en-US" sz="2800" u="none" cap="none" strike="noStrike">
                <a:solidFill>
                  <a:schemeClr val="dk1"/>
                </a:solidFill>
                <a:latin typeface="Calibri"/>
                <a:ea typeface="Calibri"/>
                <a:cs typeface="Calibri"/>
                <a:sym typeface="Calibri"/>
              </a:rPr>
              <a:t>Chang Li,</a:t>
            </a:r>
            <a:r>
              <a:rPr lang="en-US" sz="2800">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Yuting Wang,</a:t>
            </a:r>
            <a:r>
              <a:rPr lang="en-US"/>
              <a:t> </a:t>
            </a:r>
            <a:r>
              <a:rPr b="0" i="0" lang="en-US" sz="2800" u="none" cap="none" strike="noStrike">
                <a:solidFill>
                  <a:schemeClr val="dk1"/>
                </a:solidFill>
                <a:latin typeface="Calibri"/>
                <a:ea typeface="Calibri"/>
                <a:cs typeface="Calibri"/>
                <a:sym typeface="Calibri"/>
              </a:rPr>
              <a:t>Yakun Zhang </a:t>
            </a:r>
            <a:endParaRPr/>
          </a:p>
        </p:txBody>
      </p:sp>
      <p:sp>
        <p:nvSpPr>
          <p:cNvPr id="97" name="Google Shape;97;p13"/>
          <p:cNvSpPr txBox="1"/>
          <p:nvPr/>
        </p:nvSpPr>
        <p:spPr>
          <a:xfrm>
            <a:off x="8646375" y="433000"/>
            <a:ext cx="3000000" cy="463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i="1" lang="en-US" sz="2000"/>
              <a:t>Object- Oriented Design</a:t>
            </a:r>
            <a:endParaRPr i="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02 Invite family and friends</a:t>
            </a:r>
            <a:endParaRPr/>
          </a:p>
        </p:txBody>
      </p:sp>
      <p:sp>
        <p:nvSpPr>
          <p:cNvPr id="159" name="Google Shape;159;p22"/>
          <p:cNvSpPr txBox="1"/>
          <p:nvPr>
            <p:ph idx="1" type="body"/>
          </p:nvPr>
        </p:nvSpPr>
        <p:spPr>
          <a:xfrm>
            <a:off x="838200" y="1848750"/>
            <a:ext cx="10515600" cy="43512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n-US" sz="2400">
                <a:latin typeface="Times New Roman"/>
                <a:ea typeface="Times New Roman"/>
                <a:cs typeface="Times New Roman"/>
                <a:sym typeface="Times New Roman"/>
              </a:rPr>
              <a:t>Step:</a:t>
            </a:r>
            <a:endParaRPr sz="2400">
              <a:latin typeface="Times New Roman"/>
              <a:ea typeface="Times New Roman"/>
              <a:cs typeface="Times New Roman"/>
              <a:sym typeface="Times New Roman"/>
            </a:endParaRPr>
          </a:p>
          <a:p>
            <a:pPr indent="-381000" lvl="0" marL="457200" rtl="0" algn="just">
              <a:spcBef>
                <a:spcPts val="1000"/>
              </a:spcBef>
              <a:spcAft>
                <a:spcPts val="0"/>
              </a:spcAft>
              <a:buSzPts val="2400"/>
              <a:buFont typeface="Times New Roman"/>
              <a:buAutoNum type="arabicPeriod"/>
            </a:pPr>
            <a:r>
              <a:rPr lang="en-US" sz="2400">
                <a:latin typeface="Times New Roman"/>
                <a:ea typeface="Times New Roman"/>
                <a:cs typeface="Times New Roman"/>
                <a:sym typeface="Times New Roman"/>
              </a:rPr>
              <a:t>Group moderator clicks ‘ invite a group member’ button</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system receives the request</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system displays the group member invitation page</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Group moderator fills the required information in the page</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Group moderator clicks ‘invite’ button</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system receives the information</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system checks the information, if correct then next step, otherwise displays an error and back to step 3</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system displays a new successfully invited a user page </a:t>
            </a:r>
            <a:endParaRPr sz="2400">
              <a:latin typeface="Times New Roman"/>
              <a:ea typeface="Times New Roman"/>
              <a:cs typeface="Times New Roman"/>
              <a:sym typeface="Times New Roman"/>
            </a:endParaRPr>
          </a:p>
          <a:p>
            <a:pPr indent="0" lvl="0" marL="0" rtl="0" algn="just">
              <a:spcBef>
                <a:spcPts val="1000"/>
              </a:spcBef>
              <a:spcAft>
                <a:spcPts val="0"/>
              </a:spcAft>
              <a:buNone/>
            </a:pPr>
            <a:r>
              <a:t/>
            </a:r>
            <a:endParaRPr sz="2400">
              <a:latin typeface="Times New Roman"/>
              <a:ea typeface="Times New Roman"/>
              <a:cs typeface="Times New Roman"/>
              <a:sym typeface="Times New Roman"/>
            </a:endParaRPr>
          </a:p>
        </p:txBody>
      </p:sp>
      <p:sp>
        <p:nvSpPr>
          <p:cNvPr id="160" name="Google Shape;160;p22"/>
          <p:cNvSpPr txBox="1"/>
          <p:nvPr/>
        </p:nvSpPr>
        <p:spPr>
          <a:xfrm>
            <a:off x="4450800" y="5862050"/>
            <a:ext cx="7221600" cy="8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Google Shape;746;p112"/>
          <p:cNvSpPr txBox="1"/>
          <p:nvPr>
            <p:ph type="title"/>
          </p:nvPr>
        </p:nvSpPr>
        <p:spPr>
          <a:xfrm>
            <a:off x="7302525" y="2391000"/>
            <a:ext cx="43554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600"/>
              <a:t>create an event</a:t>
            </a:r>
            <a:endParaRPr sz="3600"/>
          </a:p>
        </p:txBody>
      </p:sp>
      <p:pic>
        <p:nvPicPr>
          <p:cNvPr id="747" name="Google Shape;747;p112"/>
          <p:cNvPicPr preferRelativeResize="0"/>
          <p:nvPr/>
        </p:nvPicPr>
        <p:blipFill>
          <a:blip r:embed="rId3">
            <a:alphaModFix/>
          </a:blip>
          <a:stretch>
            <a:fillRect/>
          </a:stretch>
        </p:blipFill>
        <p:spPr>
          <a:xfrm>
            <a:off x="152400" y="152400"/>
            <a:ext cx="6803321" cy="6553199"/>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113"/>
          <p:cNvSpPr txBox="1"/>
          <p:nvPr>
            <p:ph type="title"/>
          </p:nvPr>
        </p:nvSpPr>
        <p:spPr>
          <a:xfrm>
            <a:off x="7606175" y="2409425"/>
            <a:ext cx="45858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600"/>
              <a:t>vote</a:t>
            </a:r>
            <a:r>
              <a:rPr lang="en-US" sz="3600"/>
              <a:t>: show the vote list</a:t>
            </a:r>
            <a:endParaRPr sz="3600"/>
          </a:p>
        </p:txBody>
      </p:sp>
      <p:pic>
        <p:nvPicPr>
          <p:cNvPr id="754" name="Google Shape;754;p113"/>
          <p:cNvPicPr preferRelativeResize="0"/>
          <p:nvPr/>
        </p:nvPicPr>
        <p:blipFill>
          <a:blip r:embed="rId3">
            <a:alphaModFix/>
          </a:blip>
          <a:stretch>
            <a:fillRect/>
          </a:stretch>
        </p:blipFill>
        <p:spPr>
          <a:xfrm>
            <a:off x="727650" y="1610886"/>
            <a:ext cx="6274525" cy="363622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114"/>
          <p:cNvSpPr txBox="1"/>
          <p:nvPr>
            <p:ph type="title"/>
          </p:nvPr>
        </p:nvSpPr>
        <p:spPr>
          <a:xfrm>
            <a:off x="7302525" y="2391000"/>
            <a:ext cx="4355400" cy="225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600"/>
              <a:t>user through click the vote name to enter the vote page</a:t>
            </a:r>
            <a:endParaRPr sz="3600"/>
          </a:p>
        </p:txBody>
      </p:sp>
      <p:pic>
        <p:nvPicPr>
          <p:cNvPr id="761" name="Google Shape;761;p114"/>
          <p:cNvPicPr preferRelativeResize="0"/>
          <p:nvPr/>
        </p:nvPicPr>
        <p:blipFill>
          <a:blip r:embed="rId3">
            <a:alphaModFix/>
          </a:blip>
          <a:stretch>
            <a:fillRect/>
          </a:stretch>
        </p:blipFill>
        <p:spPr>
          <a:xfrm>
            <a:off x="494774" y="259325"/>
            <a:ext cx="6214524" cy="6020849"/>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6" name="Shape 766"/>
        <p:cNvGrpSpPr/>
        <p:nvPr/>
      </p:nvGrpSpPr>
      <p:grpSpPr>
        <a:xfrm>
          <a:off x="0" y="0"/>
          <a:ext cx="0" cy="0"/>
          <a:chOff x="0" y="0"/>
          <a:chExt cx="0" cy="0"/>
        </a:xfrm>
      </p:grpSpPr>
      <p:sp>
        <p:nvSpPr>
          <p:cNvPr id="767" name="Google Shape;767;p115"/>
          <p:cNvSpPr txBox="1"/>
          <p:nvPr>
            <p:ph type="title"/>
          </p:nvPr>
        </p:nvSpPr>
        <p:spPr>
          <a:xfrm>
            <a:off x="200450" y="2464625"/>
            <a:ext cx="53961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600"/>
              <a:t>vote record show the results of a vote</a:t>
            </a:r>
            <a:endParaRPr sz="3600"/>
          </a:p>
        </p:txBody>
      </p:sp>
      <p:pic>
        <p:nvPicPr>
          <p:cNvPr id="768" name="Google Shape;768;p115"/>
          <p:cNvPicPr preferRelativeResize="0"/>
          <p:nvPr/>
        </p:nvPicPr>
        <p:blipFill>
          <a:blip r:embed="rId3">
            <a:alphaModFix/>
          </a:blip>
          <a:stretch>
            <a:fillRect/>
          </a:stretch>
        </p:blipFill>
        <p:spPr>
          <a:xfrm>
            <a:off x="5909626" y="1729988"/>
            <a:ext cx="5950076" cy="3398025"/>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Google Shape;773;p116"/>
          <p:cNvSpPr/>
          <p:nvPr/>
        </p:nvSpPr>
        <p:spPr>
          <a:xfrm>
            <a:off x="2141538" y="0"/>
            <a:ext cx="7907400"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4" name="Google Shape;774;p116"/>
          <p:cNvSpPr txBox="1"/>
          <p:nvPr>
            <p:ph type="title"/>
          </p:nvPr>
        </p:nvSpPr>
        <p:spPr>
          <a:xfrm>
            <a:off x="837450" y="476250"/>
            <a:ext cx="10515600" cy="59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sz="6000">
                <a:latin typeface="Times New Roman"/>
                <a:ea typeface="Times New Roman"/>
                <a:cs typeface="Times New Roman"/>
                <a:sym typeface="Times New Roman"/>
              </a:rPr>
              <a:t>Operational Prototype</a:t>
            </a:r>
            <a:endParaRPr b="1" sz="6000">
              <a:latin typeface="Times New Roman"/>
              <a:ea typeface="Times New Roman"/>
              <a:cs typeface="Times New Roman"/>
              <a:sym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117"/>
          <p:cNvSpPr/>
          <p:nvPr/>
        </p:nvSpPr>
        <p:spPr>
          <a:xfrm>
            <a:off x="2141538" y="0"/>
            <a:ext cx="7907400"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0" name="Google Shape;780;p117"/>
          <p:cNvSpPr txBox="1"/>
          <p:nvPr>
            <p:ph type="title"/>
          </p:nvPr>
        </p:nvSpPr>
        <p:spPr>
          <a:xfrm>
            <a:off x="838200" y="476250"/>
            <a:ext cx="10515600" cy="59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sz="3600">
                <a:latin typeface="Times New Roman"/>
                <a:ea typeface="Times New Roman"/>
                <a:cs typeface="Times New Roman"/>
                <a:sym typeface="Times New Roman"/>
              </a:rPr>
              <a:t>GitHub demo video link: </a:t>
            </a:r>
            <a:r>
              <a:rPr lang="en-US" sz="3600" u="sng">
                <a:solidFill>
                  <a:schemeClr val="hlink"/>
                </a:solidFill>
                <a:latin typeface="Times New Roman"/>
                <a:ea typeface="Times New Roman"/>
                <a:cs typeface="Times New Roman"/>
                <a:sym typeface="Times New Roman"/>
                <a:hlinkClick r:id="rId3"/>
              </a:rPr>
              <a:t>https://github.com/Nora-Wang/CSCI_6234_10_Group3/blob/master/Demo%20video.mp4</a:t>
            </a:r>
            <a:endParaRPr sz="3600">
              <a:latin typeface="Times New Roman"/>
              <a:ea typeface="Times New Roman"/>
              <a:cs typeface="Times New Roman"/>
              <a:sym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sp>
        <p:nvSpPr>
          <p:cNvPr id="786" name="Google Shape;786;p118"/>
          <p:cNvSpPr txBox="1"/>
          <p:nvPr>
            <p:ph idx="1" type="subTitle"/>
          </p:nvPr>
        </p:nvSpPr>
        <p:spPr>
          <a:xfrm>
            <a:off x="776146" y="2607129"/>
            <a:ext cx="10639800" cy="1761300"/>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4800"/>
              <a:buNone/>
            </a:pPr>
            <a:r>
              <a:rPr lang="en-US" sz="4800"/>
              <a:t>Thanks</a:t>
            </a:r>
            <a:endParaRPr sz="4400"/>
          </a:p>
        </p:txBody>
      </p:sp>
      <p:cxnSp>
        <p:nvCxnSpPr>
          <p:cNvPr id="787" name="Google Shape;787;p118"/>
          <p:cNvCxnSpPr/>
          <p:nvPr/>
        </p:nvCxnSpPr>
        <p:spPr>
          <a:xfrm>
            <a:off x="982824" y="3899916"/>
            <a:ext cx="10282200" cy="0"/>
          </a:xfrm>
          <a:prstGeom prst="straightConnector1">
            <a:avLst/>
          </a:prstGeom>
          <a:noFill/>
          <a:ln cap="flat" cmpd="sng" w="9525">
            <a:solidFill>
              <a:srgbClr val="3F3F3F"/>
            </a:solidFill>
            <a:prstDash val="solid"/>
            <a:miter lim="800000"/>
            <a:headEnd len="sm" w="sm" type="none"/>
            <a:tailEnd len="sm" w="sm" type="none"/>
          </a:ln>
        </p:spPr>
      </p:cxnSp>
      <p:sp>
        <p:nvSpPr>
          <p:cNvPr id="788" name="Google Shape;788;p118"/>
          <p:cNvSpPr txBox="1"/>
          <p:nvPr/>
        </p:nvSpPr>
        <p:spPr>
          <a:xfrm>
            <a:off x="4645910" y="4142259"/>
            <a:ext cx="2900100" cy="1815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1"/>
                </a:solidFill>
                <a:latin typeface="Calibri"/>
                <a:ea typeface="Calibri"/>
                <a:cs typeface="Calibri"/>
                <a:sym typeface="Calibri"/>
              </a:rPr>
              <a:t>Che Li, </a:t>
            </a:r>
            <a:endParaRPr/>
          </a:p>
          <a:p>
            <a:pPr indent="0" lvl="0" marL="0" marR="0" rtl="0" algn="ctr">
              <a:spcBef>
                <a:spcPts val="0"/>
              </a:spcBef>
              <a:spcAft>
                <a:spcPts val="0"/>
              </a:spcAft>
              <a:buNone/>
            </a:pPr>
            <a:r>
              <a:rPr b="0" i="0" lang="en-US" sz="2800" u="none" cap="none" strike="noStrike">
                <a:solidFill>
                  <a:schemeClr val="dk1"/>
                </a:solidFill>
                <a:latin typeface="Calibri"/>
                <a:ea typeface="Calibri"/>
                <a:cs typeface="Calibri"/>
                <a:sym typeface="Calibri"/>
              </a:rPr>
              <a:t>Chang Li, </a:t>
            </a:r>
            <a:endParaRPr/>
          </a:p>
          <a:p>
            <a:pPr indent="0" lvl="0" marL="0" marR="0" rtl="0" algn="ctr">
              <a:spcBef>
                <a:spcPts val="0"/>
              </a:spcBef>
              <a:spcAft>
                <a:spcPts val="0"/>
              </a:spcAft>
              <a:buNone/>
            </a:pPr>
            <a:r>
              <a:rPr b="0" i="0" lang="en-US" sz="2800" u="none" cap="none" strike="noStrike">
                <a:solidFill>
                  <a:schemeClr val="dk1"/>
                </a:solidFill>
                <a:latin typeface="Calibri"/>
                <a:ea typeface="Calibri"/>
                <a:cs typeface="Calibri"/>
                <a:sym typeface="Calibri"/>
              </a:rPr>
              <a:t>Yuting Wang, </a:t>
            </a:r>
            <a:endParaRPr/>
          </a:p>
          <a:p>
            <a:pPr indent="0" lvl="0" marL="0" marR="0" rtl="0" algn="ctr">
              <a:spcBef>
                <a:spcPts val="0"/>
              </a:spcBef>
              <a:spcAft>
                <a:spcPts val="0"/>
              </a:spcAft>
              <a:buNone/>
            </a:pPr>
            <a:r>
              <a:rPr b="0" i="0" lang="en-US" sz="2800" u="none" cap="none" strike="noStrike">
                <a:solidFill>
                  <a:schemeClr val="dk1"/>
                </a:solidFill>
                <a:latin typeface="Calibri"/>
                <a:ea typeface="Calibri"/>
                <a:cs typeface="Calibri"/>
                <a:sym typeface="Calibri"/>
              </a:rPr>
              <a:t>Yakun Zhang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02 Invite family and friends</a:t>
            </a:r>
            <a:endParaRPr/>
          </a:p>
        </p:txBody>
      </p:sp>
      <p:sp>
        <p:nvSpPr>
          <p:cNvPr id="167" name="Google Shape;167;p2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latin typeface="Times New Roman"/>
                <a:ea typeface="Times New Roman"/>
                <a:cs typeface="Times New Roman"/>
                <a:sym typeface="Times New Roman"/>
              </a:rPr>
              <a:t>Description: </a:t>
            </a:r>
            <a:endParaRPr sz="2400">
              <a:latin typeface="Times New Roman"/>
              <a:ea typeface="Times New Roman"/>
              <a:cs typeface="Times New Roman"/>
              <a:sym typeface="Times New Roman"/>
            </a:endParaRPr>
          </a:p>
          <a:p>
            <a:pPr indent="457200" lvl="0" marL="0" rtl="0" algn="just">
              <a:spcBef>
                <a:spcPts val="1000"/>
              </a:spcBef>
              <a:spcAft>
                <a:spcPts val="0"/>
              </a:spcAft>
              <a:buNone/>
            </a:pPr>
            <a:r>
              <a:rPr lang="en-US" sz="2400">
                <a:latin typeface="Times New Roman"/>
                <a:ea typeface="Times New Roman"/>
                <a:cs typeface="Times New Roman"/>
                <a:sym typeface="Times New Roman"/>
              </a:rPr>
              <a:t>This use case starts when a group moderator invites a family or friend user to join in the group; the system responds with accept(or not accept) the family or friend user to a group member. Moderator enters the user name who is been invited. The system acknowledges correctness the user name(Exception: No user name), and send an invitation to inform the user. This use case ends with the user accept(or not accept) the invitation and join in the group.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03 Join a group</a:t>
            </a:r>
            <a:endParaRPr>
              <a:latin typeface="Times New Roman"/>
              <a:ea typeface="Times New Roman"/>
              <a:cs typeface="Times New Roman"/>
              <a:sym typeface="Times New Roman"/>
            </a:endParaRPr>
          </a:p>
        </p:txBody>
      </p:sp>
      <p:sp>
        <p:nvSpPr>
          <p:cNvPr id="173" name="Google Shape;173;p24"/>
          <p:cNvSpPr txBox="1"/>
          <p:nvPr>
            <p:ph idx="1" type="body"/>
          </p:nvPr>
        </p:nvSpPr>
        <p:spPr>
          <a:xfrm>
            <a:off x="649775" y="1781774"/>
            <a:ext cx="10884600" cy="49257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Use Case:  Join a group</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ID: USR03</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Actors: group members</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Preconditions: Have an account; Successfully login</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Postconditions: User successfully become a group member</a:t>
            </a:r>
            <a:endParaRPr sz="2400">
              <a:latin typeface="Times New Roman"/>
              <a:ea typeface="Times New Roman"/>
              <a:cs typeface="Times New Roman"/>
              <a:sym typeface="Times New Roman"/>
            </a:endParaRPr>
          </a:p>
          <a:p>
            <a:pPr indent="0" lvl="0" marL="0" rtl="0" algn="l">
              <a:spcBef>
                <a:spcPts val="1000"/>
              </a:spcBef>
              <a:spcAft>
                <a:spcPts val="0"/>
              </a:spcAft>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a:p>
          <a:p>
            <a:pPr indent="-304800" lvl="0" marL="457200" rtl="0" algn="l">
              <a:lnSpc>
                <a:spcPct val="9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03 Join a group</a:t>
            </a:r>
            <a:endParaRPr/>
          </a:p>
        </p:txBody>
      </p:sp>
      <p:sp>
        <p:nvSpPr>
          <p:cNvPr id="180" name="Google Shape;180;p25"/>
          <p:cNvSpPr txBox="1"/>
          <p:nvPr>
            <p:ph idx="1" type="body"/>
          </p:nvPr>
        </p:nvSpPr>
        <p:spPr>
          <a:xfrm>
            <a:off x="838200" y="1848750"/>
            <a:ext cx="10515600" cy="43512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n-US" sz="2400">
                <a:latin typeface="Times New Roman"/>
                <a:ea typeface="Times New Roman"/>
                <a:cs typeface="Times New Roman"/>
                <a:sym typeface="Times New Roman"/>
              </a:rPr>
              <a:t>Step:</a:t>
            </a:r>
            <a:endParaRPr sz="2400">
              <a:latin typeface="Times New Roman"/>
              <a:ea typeface="Times New Roman"/>
              <a:cs typeface="Times New Roman"/>
              <a:sym typeface="Times New Roman"/>
            </a:endParaRPr>
          </a:p>
          <a:p>
            <a:pPr indent="-381000" lvl="0" marL="457200" rtl="0" algn="just">
              <a:spcBef>
                <a:spcPts val="1000"/>
              </a:spcBef>
              <a:spcAft>
                <a:spcPts val="0"/>
              </a:spcAft>
              <a:buSzPts val="2400"/>
              <a:buFont typeface="Times New Roman"/>
              <a:buAutoNum type="arabicPeriod"/>
            </a:pPr>
            <a:r>
              <a:rPr lang="en-US" sz="2400">
                <a:latin typeface="Times New Roman"/>
                <a:ea typeface="Times New Roman"/>
                <a:cs typeface="Times New Roman"/>
                <a:sym typeface="Times New Roman"/>
              </a:rPr>
              <a:t>User  clicks ‘ join a group’ button</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system receives the request</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system displays the group application page</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User fills the required information in the page</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User clicks ‘join in’ button</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system receives the information</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system checks group information, if correct then next step, otherwise displays an error and back to step 3</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system displays a new group main page</a:t>
            </a:r>
            <a:endParaRPr sz="2400">
              <a:latin typeface="Times New Roman"/>
              <a:ea typeface="Times New Roman"/>
              <a:cs typeface="Times New Roman"/>
              <a:sym typeface="Times New Roman"/>
            </a:endParaRPr>
          </a:p>
          <a:p>
            <a:pPr indent="0" lvl="0" marL="0" rtl="0" algn="just">
              <a:spcBef>
                <a:spcPts val="1000"/>
              </a:spcBef>
              <a:spcAft>
                <a:spcPts val="0"/>
              </a:spcAft>
              <a:buNone/>
            </a:pPr>
            <a:r>
              <a:t/>
            </a:r>
            <a:endParaRPr sz="2400">
              <a:latin typeface="Times New Roman"/>
              <a:ea typeface="Times New Roman"/>
              <a:cs typeface="Times New Roman"/>
              <a:sym typeface="Times New Roman"/>
            </a:endParaRPr>
          </a:p>
        </p:txBody>
      </p:sp>
      <p:sp>
        <p:nvSpPr>
          <p:cNvPr id="181" name="Google Shape;181;p25"/>
          <p:cNvSpPr txBox="1"/>
          <p:nvPr/>
        </p:nvSpPr>
        <p:spPr>
          <a:xfrm>
            <a:off x="4450800" y="5862050"/>
            <a:ext cx="7221600" cy="8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03 Join a group</a:t>
            </a:r>
            <a:endParaRPr/>
          </a:p>
        </p:txBody>
      </p:sp>
      <p:sp>
        <p:nvSpPr>
          <p:cNvPr id="188" name="Google Shape;188;p2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latin typeface="Times New Roman"/>
                <a:ea typeface="Times New Roman"/>
                <a:cs typeface="Times New Roman"/>
                <a:sym typeface="Times New Roman"/>
              </a:rPr>
              <a:t>Description: </a:t>
            </a:r>
            <a:endParaRPr sz="2400">
              <a:latin typeface="Times New Roman"/>
              <a:ea typeface="Times New Roman"/>
              <a:cs typeface="Times New Roman"/>
              <a:sym typeface="Times New Roman"/>
            </a:endParaRPr>
          </a:p>
          <a:p>
            <a:pPr indent="0" lvl="0" marL="0" rtl="0" algn="just">
              <a:spcBef>
                <a:spcPts val="1000"/>
              </a:spcBef>
              <a:spcAft>
                <a:spcPts val="0"/>
              </a:spcAft>
              <a:buNone/>
            </a:pPr>
            <a:r>
              <a:rPr lang="en-US" sz="2400">
                <a:latin typeface="Times New Roman"/>
                <a:ea typeface="Times New Roman"/>
                <a:cs typeface="Times New Roman"/>
                <a:sym typeface="Times New Roman"/>
              </a:rPr>
              <a:t>  This use case starts when a family or friend user sends a request for joining a group to the system; the system responds with accept(or not) this request. Family and friends users enter the unique group name or group ID (Exception: No group). The system accepts the name (ID) and asks for the willing to join a group. Family and friends users accept (or not) to join the group. The system updates the list of group members. This use case ends when users successfully join a group.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04 Unsubscribe groups</a:t>
            </a:r>
            <a:endParaRPr>
              <a:latin typeface="Times New Roman"/>
              <a:ea typeface="Times New Roman"/>
              <a:cs typeface="Times New Roman"/>
              <a:sym typeface="Times New Roman"/>
            </a:endParaRPr>
          </a:p>
        </p:txBody>
      </p:sp>
      <p:sp>
        <p:nvSpPr>
          <p:cNvPr id="194" name="Google Shape;194;p27"/>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Use Case:  Unsubscribe groups</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ID: USR04</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Actors: group moderator</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Preconditions: Successfully joined in a group</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Postconditions: Unsubscribe a group successfully</a:t>
            </a:r>
            <a:endParaRPr sz="2400">
              <a:latin typeface="Times New Roman"/>
              <a:ea typeface="Times New Roman"/>
              <a:cs typeface="Times New Roman"/>
              <a:sym typeface="Times New Roman"/>
            </a:endParaRPr>
          </a:p>
          <a:p>
            <a:pPr indent="0" lvl="0" marL="152400" rtl="0" algn="l">
              <a:lnSpc>
                <a:spcPct val="9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04 Unsubscribe groups</a:t>
            </a:r>
            <a:endParaRPr/>
          </a:p>
        </p:txBody>
      </p:sp>
      <p:sp>
        <p:nvSpPr>
          <p:cNvPr id="201" name="Google Shape;201;p28"/>
          <p:cNvSpPr txBox="1"/>
          <p:nvPr>
            <p:ph idx="1" type="body"/>
          </p:nvPr>
        </p:nvSpPr>
        <p:spPr>
          <a:xfrm>
            <a:off x="838200" y="1848750"/>
            <a:ext cx="10515600" cy="43512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n-US" sz="2400">
                <a:latin typeface="Times New Roman"/>
                <a:ea typeface="Times New Roman"/>
                <a:cs typeface="Times New Roman"/>
                <a:sym typeface="Times New Roman"/>
              </a:rPr>
              <a:t>Step:</a:t>
            </a:r>
            <a:endParaRPr sz="2400">
              <a:latin typeface="Times New Roman"/>
              <a:ea typeface="Times New Roman"/>
              <a:cs typeface="Times New Roman"/>
              <a:sym typeface="Times New Roman"/>
            </a:endParaRPr>
          </a:p>
          <a:p>
            <a:pPr indent="-381000" lvl="0" marL="457200" rtl="0" algn="just">
              <a:spcBef>
                <a:spcPts val="1000"/>
              </a:spcBef>
              <a:spcAft>
                <a:spcPts val="0"/>
              </a:spcAft>
              <a:buSzPts val="2400"/>
              <a:buFont typeface="Times New Roman"/>
              <a:buAutoNum type="arabicPeriod"/>
            </a:pPr>
            <a:r>
              <a:rPr lang="en-US" sz="2400">
                <a:latin typeface="Times New Roman"/>
                <a:ea typeface="Times New Roman"/>
                <a:cs typeface="Times New Roman"/>
                <a:sym typeface="Times New Roman"/>
              </a:rPr>
              <a:t>User  clicks ‘ unsubscribe a group’ button</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system receives the request</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system displays the group unsubscribe page</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User ticks the unsubscribe box then continue to next step, otherwise ticks the subscribe box then back to the step 1</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system receives the unsubscribe request</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system displays a unsubscribe successfully page</a:t>
            </a:r>
            <a:endParaRPr sz="2400">
              <a:latin typeface="Times New Roman"/>
              <a:ea typeface="Times New Roman"/>
              <a:cs typeface="Times New Roman"/>
              <a:sym typeface="Times New Roman"/>
            </a:endParaRPr>
          </a:p>
          <a:p>
            <a:pPr indent="0" lvl="0" marL="0" rtl="0" algn="just">
              <a:spcBef>
                <a:spcPts val="1000"/>
              </a:spcBef>
              <a:spcAft>
                <a:spcPts val="0"/>
              </a:spcAft>
              <a:buNone/>
            </a:pPr>
            <a:r>
              <a:t/>
            </a:r>
            <a:endParaRPr sz="2400">
              <a:latin typeface="Times New Roman"/>
              <a:ea typeface="Times New Roman"/>
              <a:cs typeface="Times New Roman"/>
              <a:sym typeface="Times New Roman"/>
            </a:endParaRPr>
          </a:p>
        </p:txBody>
      </p:sp>
      <p:sp>
        <p:nvSpPr>
          <p:cNvPr id="202" name="Google Shape;202;p28"/>
          <p:cNvSpPr txBox="1"/>
          <p:nvPr/>
        </p:nvSpPr>
        <p:spPr>
          <a:xfrm>
            <a:off x="4450800" y="5862050"/>
            <a:ext cx="7221600" cy="8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04 Unsubscribe groups</a:t>
            </a:r>
            <a:endParaRPr/>
          </a:p>
        </p:txBody>
      </p:sp>
      <p:sp>
        <p:nvSpPr>
          <p:cNvPr id="209" name="Google Shape;209;p2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latin typeface="Times New Roman"/>
                <a:ea typeface="Times New Roman"/>
                <a:cs typeface="Times New Roman"/>
                <a:sym typeface="Times New Roman"/>
              </a:rPr>
              <a:t>Description: </a:t>
            </a:r>
            <a:endParaRPr sz="2400">
              <a:latin typeface="Times New Roman"/>
              <a:ea typeface="Times New Roman"/>
              <a:cs typeface="Times New Roman"/>
              <a:sym typeface="Times New Roman"/>
            </a:endParaRPr>
          </a:p>
          <a:p>
            <a:pPr indent="0" lvl="0" marL="0" rtl="0" algn="just">
              <a:spcBef>
                <a:spcPts val="1000"/>
              </a:spcBef>
              <a:spcAft>
                <a:spcPts val="0"/>
              </a:spcAft>
              <a:buNone/>
            </a:pPr>
            <a:r>
              <a:rPr lang="en-US" sz="2400">
                <a:latin typeface="Times New Roman"/>
                <a:ea typeface="Times New Roman"/>
                <a:cs typeface="Times New Roman"/>
                <a:sym typeface="Times New Roman"/>
              </a:rPr>
              <a:t>  This use case starts when a group member sends an unsubscribe inform to the system: the system responds with deleting the members from the group. the group member identifies self and sends unsubscribe request to the system by entering its unique name. The system acknowledges the correctness of the name. The group member confirms the unsubscribe. This use case ends with the system delete the group member from the group.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05 Populate movies</a:t>
            </a:r>
            <a:endParaRPr>
              <a:latin typeface="Times New Roman"/>
              <a:ea typeface="Times New Roman"/>
              <a:cs typeface="Times New Roman"/>
              <a:sym typeface="Times New Roman"/>
            </a:endParaRPr>
          </a:p>
        </p:txBody>
      </p:sp>
      <p:sp>
        <p:nvSpPr>
          <p:cNvPr id="215" name="Google Shape;215;p30"/>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Use Case:  Populate movies</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ID: SUPER-USR05</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Actors: group moderator</a:t>
            </a:r>
            <a:endParaRPr sz="2400">
              <a:latin typeface="Times New Roman"/>
              <a:ea typeface="Times New Roman"/>
              <a:cs typeface="Times New Roman"/>
              <a:sym typeface="Times New Roman"/>
            </a:endParaRPr>
          </a:p>
          <a:p>
            <a:pPr indent="-514350" lvl="0" marL="514350" rtl="0" algn="l">
              <a:lnSpc>
                <a:spcPct val="90000"/>
              </a:lnSpc>
              <a:spcBef>
                <a:spcPts val="1000"/>
              </a:spcBef>
              <a:spcAft>
                <a:spcPts val="0"/>
              </a:spcAft>
              <a:buSzPts val="2400"/>
              <a:buFont typeface="Times New Roman"/>
              <a:buAutoNum type="arabicPeriod"/>
            </a:pPr>
            <a:r>
              <a:rPr lang="en-US" sz="2400">
                <a:latin typeface="Times New Roman"/>
                <a:ea typeface="Times New Roman"/>
                <a:cs typeface="Times New Roman"/>
                <a:sym typeface="Times New Roman"/>
              </a:rPr>
              <a:t>Preconditions: </a:t>
            </a:r>
            <a:endParaRPr sz="2400">
              <a:latin typeface="Times New Roman"/>
              <a:ea typeface="Times New Roman"/>
              <a:cs typeface="Times New Roman"/>
              <a:sym typeface="Times New Roman"/>
            </a:endParaRPr>
          </a:p>
          <a:p>
            <a:pPr indent="-266700" lvl="2" marL="1143000" rtl="0" algn="l">
              <a:lnSpc>
                <a:spcPct val="9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login the account</a:t>
            </a:r>
            <a:endParaRPr sz="2400">
              <a:latin typeface="Times New Roman"/>
              <a:ea typeface="Times New Roman"/>
              <a:cs typeface="Times New Roman"/>
              <a:sym typeface="Times New Roman"/>
            </a:endParaRPr>
          </a:p>
          <a:p>
            <a:pPr indent="-266700" lvl="2" marL="1143000" rtl="0" algn="l">
              <a:lnSpc>
                <a:spcPct val="9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group has been create</a:t>
            </a:r>
            <a:endParaRPr sz="2400">
              <a:latin typeface="Times New Roman"/>
              <a:ea typeface="Times New Roman"/>
              <a:cs typeface="Times New Roman"/>
              <a:sym typeface="Times New Roman"/>
            </a:endParaRPr>
          </a:p>
          <a:p>
            <a:pPr indent="-266700" lvl="2" marL="1143000" rtl="0" algn="l">
              <a:lnSpc>
                <a:spcPct val="9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group moderator has authority to access movie list</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US" sz="2400">
                <a:latin typeface="Times New Roman"/>
                <a:ea typeface="Times New Roman"/>
                <a:cs typeface="Times New Roman"/>
                <a:sym typeface="Times New Roman"/>
              </a:rPr>
              <a:t>       Postconditions: </a:t>
            </a:r>
            <a:endParaRPr sz="2400">
              <a:latin typeface="Times New Roman"/>
              <a:ea typeface="Times New Roman"/>
              <a:cs typeface="Times New Roman"/>
              <a:sym typeface="Times New Roman"/>
            </a:endParaRPr>
          </a:p>
          <a:p>
            <a:pPr indent="-266700" lvl="2" marL="1143000" marR="0" rtl="0" algn="l">
              <a:lnSpc>
                <a:spcPct val="9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a list is recorded by the system</a:t>
            </a:r>
            <a:endParaRPr sz="2400">
              <a:latin typeface="Times New Roman"/>
              <a:ea typeface="Times New Roman"/>
              <a:cs typeface="Times New Roman"/>
              <a:sym typeface="Times New Roman"/>
            </a:endParaRPr>
          </a:p>
          <a:p>
            <a:pPr indent="-266700" lvl="2" marL="1143000" marR="0" rtl="0" algn="l">
              <a:lnSpc>
                <a:spcPct val="9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post a list</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a:p>
          <a:p>
            <a:pPr indent="-304800" lvl="0" marL="457200" rtl="0" algn="l">
              <a:lnSpc>
                <a:spcPct val="9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05 Populate movies</a:t>
            </a:r>
            <a:endParaRPr>
              <a:latin typeface="Times New Roman"/>
              <a:ea typeface="Times New Roman"/>
              <a:cs typeface="Times New Roman"/>
              <a:sym typeface="Times New Roman"/>
            </a:endParaRPr>
          </a:p>
        </p:txBody>
      </p:sp>
      <p:sp>
        <p:nvSpPr>
          <p:cNvPr id="221" name="Google Shape;221;p31"/>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400">
                <a:latin typeface="Times New Roman"/>
                <a:ea typeface="Times New Roman"/>
                <a:cs typeface="Times New Roman"/>
                <a:sym typeface="Times New Roman"/>
              </a:rPr>
              <a:t>Step: </a:t>
            </a:r>
            <a:endParaRPr sz="2400">
              <a:latin typeface="Times New Roman"/>
              <a:ea typeface="Times New Roman"/>
              <a:cs typeface="Times New Roman"/>
              <a:sym typeface="Times New Roman"/>
            </a:endParaRPr>
          </a:p>
          <a:p>
            <a:pPr indent="-381000" lvl="0" marL="457200" rtl="0" algn="l">
              <a:lnSpc>
                <a:spcPct val="90000"/>
              </a:lnSpc>
              <a:spcBef>
                <a:spcPts val="1000"/>
              </a:spcBef>
              <a:spcAft>
                <a:spcPts val="0"/>
              </a:spcAft>
              <a:buSzPts val="2400"/>
              <a:buFont typeface="Times New Roman"/>
              <a:buAutoNum type="arabicPeriod"/>
            </a:pPr>
            <a:r>
              <a:rPr lang="en-US" sz="2400">
                <a:latin typeface="Times New Roman"/>
                <a:ea typeface="Times New Roman"/>
                <a:cs typeface="Times New Roman"/>
                <a:sym typeface="Times New Roman"/>
              </a:rPr>
              <a:t>user clicks ‘populate movies’ button</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receives the request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create a blank list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request movies names</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user enter names</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send names to the system</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generate a list</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post movie lists</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a:p>
          <a:p>
            <a:pPr indent="-304800" lvl="0" marL="457200" rtl="0" algn="l">
              <a:lnSpc>
                <a:spcPct val="9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4"/>
          <p:cNvSpPr/>
          <p:nvPr/>
        </p:nvSpPr>
        <p:spPr>
          <a:xfrm>
            <a:off x="2141538" y="0"/>
            <a:ext cx="7907400"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14"/>
          <p:cNvSpPr txBox="1"/>
          <p:nvPr>
            <p:ph type="title"/>
          </p:nvPr>
        </p:nvSpPr>
        <p:spPr>
          <a:xfrm>
            <a:off x="838200" y="476250"/>
            <a:ext cx="10515600" cy="59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sz="6000">
                <a:latin typeface="Times New Roman"/>
                <a:ea typeface="Times New Roman"/>
                <a:cs typeface="Times New Roman"/>
                <a:sym typeface="Times New Roman"/>
              </a:rPr>
              <a:t>Requirements and </a:t>
            </a:r>
            <a:r>
              <a:rPr b="1" lang="en-US" sz="6000">
                <a:latin typeface="Times New Roman"/>
                <a:ea typeface="Times New Roman"/>
                <a:cs typeface="Times New Roman"/>
                <a:sym typeface="Times New Roman"/>
              </a:rPr>
              <a:t>Analysis </a:t>
            </a:r>
            <a:r>
              <a:rPr b="1" lang="en-US" sz="6000">
                <a:latin typeface="Times New Roman"/>
                <a:ea typeface="Times New Roman"/>
                <a:cs typeface="Times New Roman"/>
                <a:sym typeface="Times New Roman"/>
              </a:rPr>
              <a:t>Model</a:t>
            </a:r>
            <a:endParaRPr b="1" sz="6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05 Populate movies</a:t>
            </a:r>
            <a:endParaRPr>
              <a:latin typeface="Times New Roman"/>
              <a:ea typeface="Times New Roman"/>
              <a:cs typeface="Times New Roman"/>
              <a:sym typeface="Times New Roman"/>
            </a:endParaRPr>
          </a:p>
        </p:txBody>
      </p:sp>
      <p:sp>
        <p:nvSpPr>
          <p:cNvPr id="227" name="Google Shape;227;p32"/>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400">
                <a:latin typeface="Times New Roman"/>
                <a:ea typeface="Times New Roman"/>
                <a:cs typeface="Times New Roman"/>
                <a:sym typeface="Times New Roman"/>
              </a:rPr>
              <a:t>Description: </a:t>
            </a:r>
            <a:endParaRPr sz="2400">
              <a:latin typeface="Times New Roman"/>
              <a:ea typeface="Times New Roman"/>
              <a:cs typeface="Times New Roman"/>
              <a:sym typeface="Times New Roman"/>
            </a:endParaRPr>
          </a:p>
          <a:p>
            <a:pPr indent="457200" lvl="0" marL="0" rtl="0" algn="l">
              <a:lnSpc>
                <a:spcPct val="90000"/>
              </a:lnSpc>
              <a:spcBef>
                <a:spcPts val="1000"/>
              </a:spcBef>
              <a:spcAft>
                <a:spcPts val="0"/>
              </a:spcAft>
              <a:buNone/>
            </a:pPr>
            <a:r>
              <a:rPr lang="en-US" sz="2400">
                <a:latin typeface="Times New Roman"/>
                <a:ea typeface="Times New Roman"/>
                <a:cs typeface="Times New Roman"/>
                <a:sym typeface="Times New Roman"/>
              </a:rPr>
              <a:t>This use case starts when a group moderator creates a blank list in the movie system. The group moderator populates a list of potential movies that could be watched. Then the system records the movie list and posts it. This movie list will be used in pulling the movie resource links, browsing and searching by the group members and watching the trailer. This use case ends when the group moderator delete this movie lists</a:t>
            </a:r>
            <a:endParaRPr/>
          </a:p>
          <a:p>
            <a:pPr indent="0" lvl="0" marL="0" rtl="0" algn="l">
              <a:lnSpc>
                <a:spcPct val="90000"/>
              </a:lnSpc>
              <a:spcBef>
                <a:spcPts val="1000"/>
              </a:spcBef>
              <a:spcAft>
                <a:spcPts val="0"/>
              </a:spcAft>
              <a:buNone/>
            </a:pPr>
            <a:r>
              <a:t/>
            </a:r>
            <a:endParaRPr/>
          </a:p>
          <a:p>
            <a:pPr indent="-304800" lvl="0" marL="457200" rtl="0" algn="l">
              <a:lnSpc>
                <a:spcPct val="9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06 Pull a movie list and links</a:t>
            </a:r>
            <a:endParaRPr>
              <a:latin typeface="Times New Roman"/>
              <a:ea typeface="Times New Roman"/>
              <a:cs typeface="Times New Roman"/>
              <a:sym typeface="Times New Roman"/>
            </a:endParaRPr>
          </a:p>
        </p:txBody>
      </p:sp>
      <p:sp>
        <p:nvSpPr>
          <p:cNvPr id="233" name="Google Shape;233;p33"/>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Use Case:  Pull a movie list and links</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ID: SUPER-USR06</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Actors: group moderator</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Preconditions: </a:t>
            </a:r>
            <a:endParaRPr sz="2400">
              <a:latin typeface="Times New Roman"/>
              <a:ea typeface="Times New Roman"/>
              <a:cs typeface="Times New Roman"/>
              <a:sym typeface="Times New Roman"/>
            </a:endParaRPr>
          </a:p>
          <a:p>
            <a:pPr indent="-266700" lvl="2" marL="1143000" marR="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login the account and group has been create</a:t>
            </a:r>
            <a:endParaRPr sz="2400">
              <a:latin typeface="Times New Roman"/>
              <a:ea typeface="Times New Roman"/>
              <a:cs typeface="Times New Roman"/>
              <a:sym typeface="Times New Roman"/>
            </a:endParaRPr>
          </a:p>
          <a:p>
            <a:pPr indent="-266700" lvl="2" marL="11430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 list of potential movies has been post in movie system</a:t>
            </a:r>
            <a:endParaRPr sz="2400">
              <a:latin typeface="Times New Roman"/>
              <a:ea typeface="Times New Roman"/>
              <a:cs typeface="Times New Roman"/>
              <a:sym typeface="Times New Roman"/>
            </a:endParaRPr>
          </a:p>
          <a:p>
            <a:pPr indent="-266700" lvl="2" marL="11430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system have movie server/API url</a:t>
            </a:r>
            <a:endParaRPr sz="2400">
              <a:latin typeface="Times New Roman"/>
              <a:ea typeface="Times New Roman"/>
              <a:cs typeface="Times New Roman"/>
              <a:sym typeface="Times New Roman"/>
            </a:endParaRPr>
          </a:p>
          <a:p>
            <a:pPr indent="-266700" lvl="2" marL="11430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system could access the movie server/API website</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US" sz="2400">
                <a:latin typeface="Times New Roman"/>
                <a:ea typeface="Times New Roman"/>
                <a:cs typeface="Times New Roman"/>
                <a:sym typeface="Times New Roman"/>
              </a:rPr>
              <a:t>       Postconditions: </a:t>
            </a:r>
            <a:endParaRPr sz="2400">
              <a:latin typeface="Times New Roman"/>
              <a:ea typeface="Times New Roman"/>
              <a:cs typeface="Times New Roman"/>
              <a:sym typeface="Times New Roman"/>
            </a:endParaRPr>
          </a:p>
          <a:p>
            <a:pPr indent="-381000" lvl="0" marL="1371600" rtl="0" algn="l">
              <a:lnSpc>
                <a:spcPct val="9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the movie resource and links are recorded in the system</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a:p>
          <a:p>
            <a:pPr indent="-304800" lvl="0" marL="457200" rtl="0" algn="l">
              <a:lnSpc>
                <a:spcPct val="9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06 Pull a movie list and links</a:t>
            </a:r>
            <a:endParaRPr>
              <a:latin typeface="Times New Roman"/>
              <a:ea typeface="Times New Roman"/>
              <a:cs typeface="Times New Roman"/>
              <a:sym typeface="Times New Roman"/>
            </a:endParaRPr>
          </a:p>
        </p:txBody>
      </p:sp>
      <p:sp>
        <p:nvSpPr>
          <p:cNvPr id="239" name="Google Shape;239;p34"/>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400">
                <a:latin typeface="Times New Roman"/>
                <a:ea typeface="Times New Roman"/>
                <a:cs typeface="Times New Roman"/>
                <a:sym typeface="Times New Roman"/>
              </a:rPr>
              <a:t>Step: </a:t>
            </a:r>
            <a:endParaRPr sz="2400">
              <a:latin typeface="Times New Roman"/>
              <a:ea typeface="Times New Roman"/>
              <a:cs typeface="Times New Roman"/>
              <a:sym typeface="Times New Roman"/>
            </a:endParaRPr>
          </a:p>
          <a:p>
            <a:pPr indent="-381000" lvl="0" marL="457200" rtl="0" algn="l">
              <a:lnSpc>
                <a:spcPct val="90000"/>
              </a:lnSpc>
              <a:spcBef>
                <a:spcPts val="1000"/>
              </a:spcBef>
              <a:spcAft>
                <a:spcPts val="0"/>
              </a:spcAft>
              <a:buSzPts val="2400"/>
              <a:buFont typeface="Times New Roman"/>
              <a:buAutoNum type="arabicPeriod"/>
            </a:pPr>
            <a:r>
              <a:rPr lang="en-US" sz="2400">
                <a:latin typeface="Times New Roman"/>
                <a:ea typeface="Times New Roman"/>
                <a:cs typeface="Times New Roman"/>
                <a:sym typeface="Times New Roman"/>
              </a:rPr>
              <a:t>user clicks ‘Pull a movie list and links’ button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receives the request</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requests links from movie list server/API</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send name and request links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movie server/API search links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movie server/API send the movie resource link</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records links and post links</a:t>
            </a:r>
            <a:endParaRPr/>
          </a:p>
          <a:p>
            <a:pPr indent="-304800" lvl="0" marL="457200" rtl="0" algn="l">
              <a:lnSpc>
                <a:spcPct val="9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06 Pull a movie list and links</a:t>
            </a:r>
            <a:endParaRPr>
              <a:latin typeface="Times New Roman"/>
              <a:ea typeface="Times New Roman"/>
              <a:cs typeface="Times New Roman"/>
              <a:sym typeface="Times New Roman"/>
            </a:endParaRPr>
          </a:p>
        </p:txBody>
      </p:sp>
      <p:sp>
        <p:nvSpPr>
          <p:cNvPr id="245" name="Google Shape;245;p35"/>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400">
                <a:latin typeface="Times New Roman"/>
                <a:ea typeface="Times New Roman"/>
                <a:cs typeface="Times New Roman"/>
                <a:sym typeface="Times New Roman"/>
              </a:rPr>
              <a:t>Description: </a:t>
            </a:r>
            <a:endParaRPr sz="2400">
              <a:latin typeface="Times New Roman"/>
              <a:ea typeface="Times New Roman"/>
              <a:cs typeface="Times New Roman"/>
              <a:sym typeface="Times New Roman"/>
            </a:endParaRPr>
          </a:p>
          <a:p>
            <a:pPr indent="457200" lvl="0" marL="0" rtl="0" algn="l">
              <a:lnSpc>
                <a:spcPct val="90000"/>
              </a:lnSpc>
              <a:spcBef>
                <a:spcPts val="1000"/>
              </a:spcBef>
              <a:spcAft>
                <a:spcPts val="0"/>
              </a:spcAft>
              <a:buNone/>
            </a:pPr>
            <a:r>
              <a:rPr lang="en-US" sz="2400">
                <a:latin typeface="Times New Roman"/>
                <a:ea typeface="Times New Roman"/>
                <a:cs typeface="Times New Roman"/>
                <a:sym typeface="Times New Roman"/>
              </a:rPr>
              <a:t>This use case starts when a group moderator pulls a movie list from a movie list server/API. The movie list server/API provide the resource and links of these movies. This resource and links are recorded in the system and would be posted. These links include the movie resource, trailer resource, and reviews. [Exception - No resources, links or reviews about the movie]. This use case ends when the group moderator deletes the movie list.</a:t>
            </a:r>
            <a:endParaRPr/>
          </a:p>
          <a:p>
            <a:pPr indent="-304800" lvl="0" marL="457200" rtl="0" algn="l">
              <a:lnSpc>
                <a:spcPct val="9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07 Browse and search movie lists</a:t>
            </a:r>
            <a:endParaRPr>
              <a:latin typeface="Times New Roman"/>
              <a:ea typeface="Times New Roman"/>
              <a:cs typeface="Times New Roman"/>
              <a:sym typeface="Times New Roman"/>
            </a:endParaRPr>
          </a:p>
        </p:txBody>
      </p:sp>
      <p:sp>
        <p:nvSpPr>
          <p:cNvPr id="251" name="Google Shape;251;p36"/>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Use Case:  Browse and search movie lists</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ID: USR07</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Actors: group members</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Preconditions: </a:t>
            </a:r>
            <a:endParaRPr sz="2400">
              <a:latin typeface="Times New Roman"/>
              <a:ea typeface="Times New Roman"/>
              <a:cs typeface="Times New Roman"/>
              <a:sym typeface="Times New Roman"/>
            </a:endParaRPr>
          </a:p>
          <a:p>
            <a:pPr indent="-266700" lvl="2" marL="11430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login the account and group has been create</a:t>
            </a:r>
            <a:endParaRPr sz="2400">
              <a:latin typeface="Times New Roman"/>
              <a:ea typeface="Times New Roman"/>
              <a:cs typeface="Times New Roman"/>
              <a:sym typeface="Times New Roman"/>
            </a:endParaRPr>
          </a:p>
          <a:p>
            <a:pPr indent="-266700" lvl="2" marL="11430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the movie list record in system</a:t>
            </a:r>
            <a:endParaRPr sz="2400">
              <a:latin typeface="Times New Roman"/>
              <a:ea typeface="Times New Roman"/>
              <a:cs typeface="Times New Roman"/>
              <a:sym typeface="Times New Roman"/>
            </a:endParaRPr>
          </a:p>
          <a:p>
            <a:pPr indent="-266700" lvl="2" marL="11430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movie resource and links are recorded in the system</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US" sz="2400">
                <a:latin typeface="Times New Roman"/>
                <a:ea typeface="Times New Roman"/>
                <a:cs typeface="Times New Roman"/>
                <a:sym typeface="Times New Roman"/>
              </a:rPr>
              <a:t>       Postconditions: </a:t>
            </a:r>
            <a:endParaRPr sz="2400">
              <a:latin typeface="Times New Roman"/>
              <a:ea typeface="Times New Roman"/>
              <a:cs typeface="Times New Roman"/>
              <a:sym typeface="Times New Roman"/>
            </a:endParaRPr>
          </a:p>
          <a:p>
            <a:pPr indent="-381000" lvl="0" marL="1371600" rtl="0" algn="l">
              <a:spcBef>
                <a:spcPts val="1000"/>
              </a:spcBef>
              <a:spcAft>
                <a:spcPts val="0"/>
              </a:spcAft>
              <a:buSzPts val="2400"/>
              <a:buFont typeface="Times New Roman"/>
              <a:buChar char="•"/>
            </a:pPr>
            <a:r>
              <a:rPr lang="en-US" sz="2400">
                <a:latin typeface="Times New Roman"/>
                <a:ea typeface="Times New Roman"/>
                <a:cs typeface="Times New Roman"/>
                <a:sym typeface="Times New Roman"/>
              </a:rPr>
              <a:t>the system response the lists</a:t>
            </a:r>
            <a:endParaRPr sz="2400">
              <a:latin typeface="Times New Roman"/>
              <a:ea typeface="Times New Roman"/>
              <a:cs typeface="Times New Roman"/>
              <a:sym typeface="Times New Roman"/>
            </a:endParaRPr>
          </a:p>
          <a:p>
            <a:pPr indent="-381000" lvl="0" marL="13716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system response the search results</a:t>
            </a:r>
            <a:endParaRPr sz="24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07 Browse and search movie lists</a:t>
            </a:r>
            <a:endParaRPr>
              <a:latin typeface="Times New Roman"/>
              <a:ea typeface="Times New Roman"/>
              <a:cs typeface="Times New Roman"/>
              <a:sym typeface="Times New Roman"/>
            </a:endParaRPr>
          </a:p>
        </p:txBody>
      </p:sp>
      <p:sp>
        <p:nvSpPr>
          <p:cNvPr id="257" name="Google Shape;257;p37"/>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400">
                <a:latin typeface="Times New Roman"/>
                <a:ea typeface="Times New Roman"/>
                <a:cs typeface="Times New Roman"/>
                <a:sym typeface="Times New Roman"/>
              </a:rPr>
              <a:t>Step: </a:t>
            </a:r>
            <a:endParaRPr sz="2400">
              <a:latin typeface="Times New Roman"/>
              <a:ea typeface="Times New Roman"/>
              <a:cs typeface="Times New Roman"/>
              <a:sym typeface="Times New Roman"/>
            </a:endParaRPr>
          </a:p>
          <a:p>
            <a:pPr indent="-381000" lvl="0" marL="457200" rtl="0" algn="l">
              <a:lnSpc>
                <a:spcPct val="90000"/>
              </a:lnSpc>
              <a:spcBef>
                <a:spcPts val="1000"/>
              </a:spcBef>
              <a:spcAft>
                <a:spcPts val="0"/>
              </a:spcAft>
              <a:buSzPts val="2400"/>
              <a:buFont typeface="Times New Roman"/>
              <a:buAutoNum type="arabicPeriod"/>
            </a:pPr>
            <a:r>
              <a:rPr lang="en-US" sz="2400">
                <a:latin typeface="Times New Roman"/>
                <a:ea typeface="Times New Roman"/>
                <a:cs typeface="Times New Roman"/>
                <a:sym typeface="Times New Roman"/>
              </a:rPr>
              <a:t>Group members click on ‘browse’ button</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receives the request show the movie lists</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post the movie list</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group member click on ‘search’ button</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receives the request search function</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request movie name</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group member enter movie name and send to the system</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search in database</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post the results</a:t>
            </a:r>
            <a:endParaRPr sz="24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07 Browse and search movie lists</a:t>
            </a:r>
            <a:endParaRPr>
              <a:latin typeface="Times New Roman"/>
              <a:ea typeface="Times New Roman"/>
              <a:cs typeface="Times New Roman"/>
              <a:sym typeface="Times New Roman"/>
            </a:endParaRPr>
          </a:p>
        </p:txBody>
      </p:sp>
      <p:sp>
        <p:nvSpPr>
          <p:cNvPr id="263" name="Google Shape;263;p38"/>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400">
                <a:latin typeface="Times New Roman"/>
                <a:ea typeface="Times New Roman"/>
                <a:cs typeface="Times New Roman"/>
                <a:sym typeface="Times New Roman"/>
              </a:rPr>
              <a:t>Description: </a:t>
            </a:r>
            <a:endParaRPr sz="2400">
              <a:latin typeface="Times New Roman"/>
              <a:ea typeface="Times New Roman"/>
              <a:cs typeface="Times New Roman"/>
              <a:sym typeface="Times New Roman"/>
            </a:endParaRPr>
          </a:p>
          <a:p>
            <a:pPr indent="457200" lvl="0" marL="0" rtl="0" algn="l">
              <a:lnSpc>
                <a:spcPct val="90000"/>
              </a:lnSpc>
              <a:spcBef>
                <a:spcPts val="1000"/>
              </a:spcBef>
              <a:spcAft>
                <a:spcPts val="0"/>
              </a:spcAft>
              <a:buNone/>
            </a:pPr>
            <a:r>
              <a:rPr lang="en-US" sz="2400">
                <a:latin typeface="Times New Roman"/>
                <a:ea typeface="Times New Roman"/>
                <a:cs typeface="Times New Roman"/>
                <a:sym typeface="Times New Roman"/>
              </a:rPr>
              <a:t>This use case starts when a group member request browses the movie lists. The system will provide the list previously created by moderator. The system provides a search function so that group members could input the movie name and the system response to the search results. The group member could search the movie name with a brief introduction, and reviews. [Exception - No results, and the system will respond to No Results]. This use case ends when the group moderator deletes the movie list.</a:t>
            </a:r>
            <a:endParaRPr/>
          </a:p>
          <a:p>
            <a:pPr indent="0" lvl="0" marL="0" rtl="0" algn="l">
              <a:lnSpc>
                <a:spcPct val="90000"/>
              </a:lnSpc>
              <a:spcBef>
                <a:spcPts val="1000"/>
              </a:spcBef>
              <a:spcAft>
                <a:spcPts val="0"/>
              </a:spcAft>
              <a:buNone/>
            </a:pPr>
            <a:r>
              <a:t/>
            </a:r>
            <a:endParaRPr/>
          </a:p>
          <a:p>
            <a:pPr indent="-304800" lvl="0" marL="457200" rtl="0" algn="l">
              <a:lnSpc>
                <a:spcPct val="9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08 Watch trailer</a:t>
            </a:r>
            <a:endParaRPr>
              <a:latin typeface="Times New Roman"/>
              <a:ea typeface="Times New Roman"/>
              <a:cs typeface="Times New Roman"/>
              <a:sym typeface="Times New Roman"/>
            </a:endParaRPr>
          </a:p>
        </p:txBody>
      </p:sp>
      <p:sp>
        <p:nvSpPr>
          <p:cNvPr id="269" name="Google Shape;269;p39"/>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Use Case:  Watch trailer</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ID: USR08</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Actors: group members</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Preconditions: </a:t>
            </a:r>
            <a:endParaRPr sz="2400">
              <a:latin typeface="Times New Roman"/>
              <a:ea typeface="Times New Roman"/>
              <a:cs typeface="Times New Roman"/>
              <a:sym typeface="Times New Roman"/>
            </a:endParaRPr>
          </a:p>
          <a:p>
            <a:pPr indent="-266700" lvl="2" marL="11430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login the account and group has been create</a:t>
            </a:r>
            <a:endParaRPr sz="2400">
              <a:latin typeface="Times New Roman"/>
              <a:ea typeface="Times New Roman"/>
              <a:cs typeface="Times New Roman"/>
              <a:sym typeface="Times New Roman"/>
            </a:endParaRPr>
          </a:p>
          <a:p>
            <a:pPr indent="-266700" lvl="2" marL="11430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the movie lists created</a:t>
            </a:r>
            <a:endParaRPr sz="2400">
              <a:latin typeface="Times New Roman"/>
              <a:ea typeface="Times New Roman"/>
              <a:cs typeface="Times New Roman"/>
              <a:sym typeface="Times New Roman"/>
            </a:endParaRPr>
          </a:p>
          <a:p>
            <a:pPr indent="-266700" lvl="2" marL="11430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the resource links are recorded in system</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US" sz="2400">
                <a:latin typeface="Times New Roman"/>
                <a:ea typeface="Times New Roman"/>
                <a:cs typeface="Times New Roman"/>
                <a:sym typeface="Times New Roman"/>
              </a:rPr>
              <a:t>       Postconditions: </a:t>
            </a:r>
            <a:endParaRPr sz="2400">
              <a:latin typeface="Times New Roman"/>
              <a:ea typeface="Times New Roman"/>
              <a:cs typeface="Times New Roman"/>
              <a:sym typeface="Times New Roman"/>
            </a:endParaRPr>
          </a:p>
          <a:p>
            <a:pPr indent="-381000" lvl="0" marL="1371600" rtl="0" algn="l">
              <a:lnSpc>
                <a:spcPct val="9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the system response the trailer links</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a:p>
          <a:p>
            <a:pPr indent="-304800" lvl="0" marL="457200" rtl="0" algn="l">
              <a:lnSpc>
                <a:spcPct val="9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08 Watch trailer</a:t>
            </a:r>
            <a:endParaRPr>
              <a:latin typeface="Times New Roman"/>
              <a:ea typeface="Times New Roman"/>
              <a:cs typeface="Times New Roman"/>
              <a:sym typeface="Times New Roman"/>
            </a:endParaRPr>
          </a:p>
        </p:txBody>
      </p:sp>
      <p:sp>
        <p:nvSpPr>
          <p:cNvPr id="275" name="Google Shape;275;p40"/>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400">
                <a:latin typeface="Times New Roman"/>
                <a:ea typeface="Times New Roman"/>
                <a:cs typeface="Times New Roman"/>
                <a:sym typeface="Times New Roman"/>
              </a:rPr>
              <a:t>Step: </a:t>
            </a:r>
            <a:endParaRPr sz="2400">
              <a:latin typeface="Times New Roman"/>
              <a:ea typeface="Times New Roman"/>
              <a:cs typeface="Times New Roman"/>
              <a:sym typeface="Times New Roman"/>
            </a:endParaRPr>
          </a:p>
          <a:p>
            <a:pPr indent="-381000" lvl="0" marL="457200" rtl="0" algn="l">
              <a:lnSpc>
                <a:spcPct val="90000"/>
              </a:lnSpc>
              <a:spcBef>
                <a:spcPts val="1000"/>
              </a:spcBef>
              <a:spcAft>
                <a:spcPts val="0"/>
              </a:spcAft>
              <a:buSzPts val="2400"/>
              <a:buFont typeface="Times New Roman"/>
              <a:buAutoNum type="arabicPeriod"/>
            </a:pPr>
            <a:r>
              <a:rPr lang="en-US" sz="2400">
                <a:latin typeface="Times New Roman"/>
                <a:ea typeface="Times New Roman"/>
                <a:cs typeface="Times New Roman"/>
                <a:sym typeface="Times New Roman"/>
              </a:rPr>
              <a:t>group members click on ‘watch trailer’ button</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receive request the movie trailer</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response the movie trailer links</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group member click on the link</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request jump to the trailer page</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movie server post trailer page</a:t>
            </a:r>
            <a:endParaRPr/>
          </a:p>
          <a:p>
            <a:pPr indent="-304800" lvl="0" marL="457200" rtl="0" algn="l">
              <a:lnSpc>
                <a:spcPct val="9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08 Watch trailer</a:t>
            </a:r>
            <a:endParaRPr>
              <a:latin typeface="Times New Roman"/>
              <a:ea typeface="Times New Roman"/>
              <a:cs typeface="Times New Roman"/>
              <a:sym typeface="Times New Roman"/>
            </a:endParaRPr>
          </a:p>
        </p:txBody>
      </p:sp>
      <p:sp>
        <p:nvSpPr>
          <p:cNvPr id="281" name="Google Shape;281;p41"/>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400">
                <a:latin typeface="Times New Roman"/>
                <a:ea typeface="Times New Roman"/>
                <a:cs typeface="Times New Roman"/>
                <a:sym typeface="Times New Roman"/>
              </a:rPr>
              <a:t>Description: </a:t>
            </a:r>
            <a:endParaRPr sz="2400">
              <a:latin typeface="Times New Roman"/>
              <a:ea typeface="Times New Roman"/>
              <a:cs typeface="Times New Roman"/>
              <a:sym typeface="Times New Roman"/>
            </a:endParaRPr>
          </a:p>
          <a:p>
            <a:pPr indent="457200" lvl="0" marL="0" rtl="0" algn="l">
              <a:lnSpc>
                <a:spcPct val="90000"/>
              </a:lnSpc>
              <a:spcBef>
                <a:spcPts val="1000"/>
              </a:spcBef>
              <a:spcAft>
                <a:spcPts val="0"/>
              </a:spcAft>
              <a:buNone/>
            </a:pPr>
            <a:r>
              <a:rPr lang="en-US" sz="2400">
                <a:latin typeface="Times New Roman"/>
                <a:ea typeface="Times New Roman"/>
                <a:cs typeface="Times New Roman"/>
                <a:sym typeface="Times New Roman"/>
              </a:rPr>
              <a:t>This use case starts when a group member requests to watch the movie trailer. The system will provide a link from the movie server/API. The group member could click on the link and jump to the trailer page. [Exception - No link(trailer) for this movie].This use case ends when the group moderator deletes the movie list.</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a:p>
          <a:p>
            <a:pPr indent="-304800" lvl="0" marL="457200" rtl="0" algn="l">
              <a:lnSpc>
                <a:spcPct val="9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5"/>
          <p:cNvSpPr/>
          <p:nvPr/>
        </p:nvSpPr>
        <p:spPr>
          <a:xfrm>
            <a:off x="2141538" y="0"/>
            <a:ext cx="7907400"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15"/>
          <p:cNvSpPr txBox="1"/>
          <p:nvPr>
            <p:ph type="title"/>
          </p:nvPr>
        </p:nvSpPr>
        <p:spPr>
          <a:xfrm>
            <a:off x="838200" y="476250"/>
            <a:ext cx="10515600" cy="59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Use Case Diagram</a:t>
            </a:r>
            <a:endParaRPr sz="60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09 Browse review</a:t>
            </a:r>
            <a:endParaRPr>
              <a:latin typeface="Times New Roman"/>
              <a:ea typeface="Times New Roman"/>
              <a:cs typeface="Times New Roman"/>
              <a:sym typeface="Times New Roman"/>
            </a:endParaRPr>
          </a:p>
        </p:txBody>
      </p:sp>
      <p:sp>
        <p:nvSpPr>
          <p:cNvPr id="287" name="Google Shape;287;p42"/>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Use Case:  Browse review</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ID: USR09</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Actors: group members</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Preconditions: </a:t>
            </a:r>
            <a:endParaRPr sz="2400">
              <a:latin typeface="Times New Roman"/>
              <a:ea typeface="Times New Roman"/>
              <a:cs typeface="Times New Roman"/>
              <a:sym typeface="Times New Roman"/>
            </a:endParaRPr>
          </a:p>
          <a:p>
            <a:pPr indent="-266700" lvl="2" marL="11430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login the account and group has been create</a:t>
            </a:r>
            <a:endParaRPr sz="2400">
              <a:latin typeface="Times New Roman"/>
              <a:ea typeface="Times New Roman"/>
              <a:cs typeface="Times New Roman"/>
              <a:sym typeface="Times New Roman"/>
            </a:endParaRPr>
          </a:p>
          <a:p>
            <a:pPr indent="-266700" lvl="2" marL="11430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the movie lists created</a:t>
            </a:r>
            <a:endParaRPr sz="2400">
              <a:latin typeface="Times New Roman"/>
              <a:ea typeface="Times New Roman"/>
              <a:cs typeface="Times New Roman"/>
              <a:sym typeface="Times New Roman"/>
            </a:endParaRPr>
          </a:p>
          <a:p>
            <a:pPr indent="-266700" lvl="2" marL="11430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movie review and links are recorded in the system</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US" sz="2400">
                <a:latin typeface="Times New Roman"/>
                <a:ea typeface="Times New Roman"/>
                <a:cs typeface="Times New Roman"/>
                <a:sym typeface="Times New Roman"/>
              </a:rPr>
              <a:t>       Postconditions: </a:t>
            </a:r>
            <a:endParaRPr sz="2400">
              <a:latin typeface="Times New Roman"/>
              <a:ea typeface="Times New Roman"/>
              <a:cs typeface="Times New Roman"/>
              <a:sym typeface="Times New Roman"/>
            </a:endParaRPr>
          </a:p>
          <a:p>
            <a:pPr indent="-381000" lvl="0" marL="1371600" rtl="0" algn="l">
              <a:lnSpc>
                <a:spcPct val="9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system response the movie reviews link</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09 Browse review</a:t>
            </a:r>
            <a:endParaRPr>
              <a:latin typeface="Times New Roman"/>
              <a:ea typeface="Times New Roman"/>
              <a:cs typeface="Times New Roman"/>
              <a:sym typeface="Times New Roman"/>
            </a:endParaRPr>
          </a:p>
        </p:txBody>
      </p:sp>
      <p:sp>
        <p:nvSpPr>
          <p:cNvPr id="293" name="Google Shape;293;p43"/>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400">
                <a:latin typeface="Times New Roman"/>
                <a:ea typeface="Times New Roman"/>
                <a:cs typeface="Times New Roman"/>
                <a:sym typeface="Times New Roman"/>
              </a:rPr>
              <a:t>Step: </a:t>
            </a:r>
            <a:endParaRPr sz="2400">
              <a:latin typeface="Times New Roman"/>
              <a:ea typeface="Times New Roman"/>
              <a:cs typeface="Times New Roman"/>
              <a:sym typeface="Times New Roman"/>
            </a:endParaRPr>
          </a:p>
          <a:p>
            <a:pPr indent="-381000" lvl="0" marL="457200" rtl="0" algn="l">
              <a:lnSpc>
                <a:spcPct val="90000"/>
              </a:lnSpc>
              <a:spcBef>
                <a:spcPts val="1000"/>
              </a:spcBef>
              <a:spcAft>
                <a:spcPts val="0"/>
              </a:spcAft>
              <a:buSzPts val="2400"/>
              <a:buFont typeface="Times New Roman"/>
              <a:buAutoNum type="arabicPeriod"/>
            </a:pPr>
            <a:r>
              <a:rPr lang="en-US" sz="2400">
                <a:latin typeface="Times New Roman"/>
                <a:ea typeface="Times New Roman"/>
                <a:cs typeface="Times New Roman"/>
                <a:sym typeface="Times New Roman"/>
              </a:rPr>
              <a:t>group member click on ‘browse review’ button</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receive the request movie reviews</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response movie reviews links</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group member click the links</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request jump to the browse reviews page</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review server post the movie reviews page</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09 Browse review</a:t>
            </a:r>
            <a:endParaRPr>
              <a:latin typeface="Times New Roman"/>
              <a:ea typeface="Times New Roman"/>
              <a:cs typeface="Times New Roman"/>
              <a:sym typeface="Times New Roman"/>
            </a:endParaRPr>
          </a:p>
        </p:txBody>
      </p:sp>
      <p:sp>
        <p:nvSpPr>
          <p:cNvPr id="299" name="Google Shape;299;p44"/>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400">
                <a:latin typeface="Times New Roman"/>
                <a:ea typeface="Times New Roman"/>
                <a:cs typeface="Times New Roman"/>
                <a:sym typeface="Times New Roman"/>
              </a:rPr>
              <a:t>Description: </a:t>
            </a:r>
            <a:endParaRPr sz="2400">
              <a:latin typeface="Times New Roman"/>
              <a:ea typeface="Times New Roman"/>
              <a:cs typeface="Times New Roman"/>
              <a:sym typeface="Times New Roman"/>
            </a:endParaRPr>
          </a:p>
          <a:p>
            <a:pPr indent="457200" lvl="0" marL="0" rtl="0" algn="l">
              <a:lnSpc>
                <a:spcPct val="90000"/>
              </a:lnSpc>
              <a:spcBef>
                <a:spcPts val="1000"/>
              </a:spcBef>
              <a:spcAft>
                <a:spcPts val="0"/>
              </a:spcAft>
              <a:buNone/>
            </a:pPr>
            <a:r>
              <a:rPr lang="en-US" sz="2400">
                <a:latin typeface="Times New Roman"/>
                <a:ea typeface="Times New Roman"/>
                <a:cs typeface="Times New Roman"/>
                <a:sym typeface="Times New Roman"/>
              </a:rPr>
              <a:t>This use case starts when a group member request to access the movie reviews of the movies that have been populated by the moderator. The movie system provides links to the movie in the movie lists. The group member clicks on the link and jumps to the movie reviews page provided by the movie review service. Exception - No link (reviews) for this movie]This use case ends when the group moderator deletes the movie list.</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a:p>
          <a:p>
            <a:pPr indent="-304800" lvl="0" marL="457200" rtl="0" algn="l">
              <a:lnSpc>
                <a:spcPct val="9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10 Create an event</a:t>
            </a:r>
            <a:endParaRPr>
              <a:latin typeface="Times New Roman"/>
              <a:ea typeface="Times New Roman"/>
              <a:cs typeface="Times New Roman"/>
              <a:sym typeface="Times New Roman"/>
            </a:endParaRPr>
          </a:p>
        </p:txBody>
      </p:sp>
      <p:sp>
        <p:nvSpPr>
          <p:cNvPr id="305" name="Google Shape;305;p45"/>
          <p:cNvSpPr txBox="1"/>
          <p:nvPr>
            <p:ph idx="1" type="body"/>
          </p:nvPr>
        </p:nvSpPr>
        <p:spPr>
          <a:xfrm>
            <a:off x="649775" y="1438750"/>
            <a:ext cx="10892400" cy="53472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Use Case:  Create an event</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ID: SUPER-USR10</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Actors: group moderator</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Preconditions: </a:t>
            </a:r>
            <a:endParaRPr sz="2400">
              <a:latin typeface="Times New Roman"/>
              <a:ea typeface="Times New Roman"/>
              <a:cs typeface="Times New Roman"/>
              <a:sym typeface="Times New Roman"/>
            </a:endParaRPr>
          </a:p>
          <a:p>
            <a:pPr indent="-266700" lvl="1" marL="68580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Have an account</a:t>
            </a:r>
            <a:endParaRPr>
              <a:latin typeface="Times New Roman"/>
              <a:ea typeface="Times New Roman"/>
              <a:cs typeface="Times New Roman"/>
              <a:sym typeface="Times New Roman"/>
            </a:endParaRPr>
          </a:p>
          <a:p>
            <a:pPr indent="-266700" lvl="1" marL="68580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Successfully login</a:t>
            </a:r>
            <a:endParaRPr>
              <a:latin typeface="Times New Roman"/>
              <a:ea typeface="Times New Roman"/>
              <a:cs typeface="Times New Roman"/>
              <a:sym typeface="Times New Roman"/>
            </a:endParaRPr>
          </a:p>
          <a:p>
            <a:pPr indent="-266700" lvl="1" marL="68580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H</a:t>
            </a:r>
            <a:r>
              <a:rPr lang="en-US" sz="2400">
                <a:latin typeface="Times New Roman"/>
                <a:ea typeface="Times New Roman"/>
                <a:cs typeface="Times New Roman"/>
                <a:sym typeface="Times New Roman"/>
              </a:rPr>
              <a:t>as access to use of the movie system to create an event</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Postconditions: </a:t>
            </a:r>
            <a:endParaRPr sz="2400">
              <a:latin typeface="Times New Roman"/>
              <a:ea typeface="Times New Roman"/>
              <a:cs typeface="Times New Roman"/>
              <a:sym typeface="Times New Roman"/>
            </a:endParaRPr>
          </a:p>
          <a:p>
            <a:pPr indent="-266700" lvl="1" marL="685800" marR="0" rtl="0" algn="l">
              <a:lnSpc>
                <a:spcPct val="90000"/>
              </a:lnSpc>
              <a:spcBef>
                <a:spcPts val="1000"/>
              </a:spcBef>
              <a:spcAft>
                <a:spcPts val="0"/>
              </a:spcAft>
              <a:buSzPts val="2400"/>
              <a:buFont typeface="Times New Roman"/>
              <a:buChar char="•"/>
            </a:pPr>
            <a:r>
              <a:rPr lang="en-US">
                <a:latin typeface="Times New Roman"/>
                <a:ea typeface="Times New Roman"/>
                <a:cs typeface="Times New Roman"/>
                <a:sym typeface="Times New Roman"/>
              </a:rPr>
              <a:t>An event has been created</a:t>
            </a:r>
            <a:endParaRPr>
              <a:latin typeface="Times New Roman"/>
              <a:ea typeface="Times New Roman"/>
              <a:cs typeface="Times New Roman"/>
              <a:sym typeface="Times New Roman"/>
            </a:endParaRPr>
          </a:p>
          <a:p>
            <a:pPr indent="-266700" lvl="1" marL="685800" marR="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system keep the history of movie watching events and this history information shall only be available for the moderator and group members</a:t>
            </a:r>
            <a:endParaRPr sz="2400">
              <a:latin typeface="Times New Roman"/>
              <a:ea typeface="Times New Roman"/>
              <a:cs typeface="Times New Roman"/>
              <a:sym typeface="Times New Roman"/>
            </a:endParaRPr>
          </a:p>
          <a:p>
            <a:pPr indent="-266700" lvl="1" marL="685800" marR="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after the event has been created, moderator and group members have been notified by the system</a:t>
            </a:r>
            <a:endParaRPr sz="24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10 Create an event</a:t>
            </a:r>
            <a:endParaRPr>
              <a:latin typeface="Times New Roman"/>
              <a:ea typeface="Times New Roman"/>
              <a:cs typeface="Times New Roman"/>
              <a:sym typeface="Times New Roman"/>
            </a:endParaRPr>
          </a:p>
        </p:txBody>
      </p:sp>
      <p:sp>
        <p:nvSpPr>
          <p:cNvPr id="311" name="Google Shape;311;p46"/>
          <p:cNvSpPr txBox="1"/>
          <p:nvPr>
            <p:ph idx="1" type="body"/>
          </p:nvPr>
        </p:nvSpPr>
        <p:spPr>
          <a:xfrm>
            <a:off x="649775" y="1438750"/>
            <a:ext cx="10892400" cy="469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400">
                <a:latin typeface="Times New Roman"/>
                <a:ea typeface="Times New Roman"/>
                <a:cs typeface="Times New Roman"/>
                <a:sym typeface="Times New Roman"/>
              </a:rPr>
              <a:t>Step: </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group moderator clicks ‘create an event’ button</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system receives the operation and requests an even name</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group moderator enter the name of the event</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group moderator send name to system</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establish an event and keep the history of this event</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send a notification to group moderator and group members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group moderator and group members receive notification</a:t>
            </a:r>
            <a:endParaRPr sz="24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10 Create an event</a:t>
            </a:r>
            <a:endParaRPr>
              <a:latin typeface="Times New Roman"/>
              <a:ea typeface="Times New Roman"/>
              <a:cs typeface="Times New Roman"/>
              <a:sym typeface="Times New Roman"/>
            </a:endParaRPr>
          </a:p>
        </p:txBody>
      </p:sp>
      <p:sp>
        <p:nvSpPr>
          <p:cNvPr id="317" name="Google Shape;317;p47"/>
          <p:cNvSpPr txBox="1"/>
          <p:nvPr>
            <p:ph idx="1" type="body"/>
          </p:nvPr>
        </p:nvSpPr>
        <p:spPr>
          <a:xfrm>
            <a:off x="649775" y="1438750"/>
            <a:ext cx="10892400" cy="469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400">
                <a:latin typeface="Times New Roman"/>
                <a:ea typeface="Times New Roman"/>
                <a:cs typeface="Times New Roman"/>
                <a:sym typeface="Times New Roman"/>
              </a:rPr>
              <a:t>Description: </a:t>
            </a:r>
            <a:endParaRPr sz="2400">
              <a:latin typeface="Times New Roman"/>
              <a:ea typeface="Times New Roman"/>
              <a:cs typeface="Times New Roman"/>
              <a:sym typeface="Times New Roman"/>
            </a:endParaRPr>
          </a:p>
          <a:p>
            <a:pPr indent="457200" lvl="0" marL="0" rtl="0" algn="l">
              <a:lnSpc>
                <a:spcPct val="90000"/>
              </a:lnSpc>
              <a:spcBef>
                <a:spcPts val="1000"/>
              </a:spcBef>
              <a:spcAft>
                <a:spcPts val="0"/>
              </a:spcAft>
              <a:buNone/>
            </a:pPr>
            <a:r>
              <a:rPr lang="en-US" sz="2400">
                <a:latin typeface="Times New Roman"/>
                <a:ea typeface="Times New Roman"/>
                <a:cs typeface="Times New Roman"/>
                <a:sym typeface="Times New Roman"/>
              </a:rPr>
              <a:t>This use case starts when a group moderator uses the movie system to create an event; the system responds with choosing movies, votes, notifications and create an event history. The moderator names an event and chooses movies for each vote in this event; after group participants cast their votes for each movie in the voting period, the system will select a single movie winner based on the votes for this event. The use case ends with the moderator gets a movie that has the most votes.</a:t>
            </a:r>
            <a:endParaRPr sz="24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11 Create a vote</a:t>
            </a:r>
            <a:endParaRPr>
              <a:latin typeface="Times New Roman"/>
              <a:ea typeface="Times New Roman"/>
              <a:cs typeface="Times New Roman"/>
              <a:sym typeface="Times New Roman"/>
            </a:endParaRPr>
          </a:p>
        </p:txBody>
      </p:sp>
      <p:sp>
        <p:nvSpPr>
          <p:cNvPr id="323" name="Google Shape;323;p48"/>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Use Case:  Create a vote</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ID: SUPER-USR11</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Actors: group moderator</a:t>
            </a:r>
            <a:endParaRPr sz="2400">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Preconditions: </a:t>
            </a:r>
            <a:endParaRPr sz="2400">
              <a:latin typeface="Times New Roman"/>
              <a:ea typeface="Times New Roman"/>
              <a:cs typeface="Times New Roman"/>
              <a:sym typeface="Times New Roman"/>
            </a:endParaRPr>
          </a:p>
          <a:p>
            <a:pPr indent="-266700" lvl="1" marL="68580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An event</a:t>
            </a:r>
            <a:r>
              <a:rPr lang="en-US" sz="2400">
                <a:latin typeface="Times New Roman"/>
                <a:ea typeface="Times New Roman"/>
                <a:cs typeface="Times New Roman"/>
                <a:sym typeface="Times New Roman"/>
              </a:rPr>
              <a:t> has been created</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Postconditions: </a:t>
            </a:r>
            <a:endParaRPr sz="2400">
              <a:latin typeface="Times New Roman"/>
              <a:ea typeface="Times New Roman"/>
              <a:cs typeface="Times New Roman"/>
              <a:sym typeface="Times New Roman"/>
            </a:endParaRPr>
          </a:p>
          <a:p>
            <a:pPr indent="-266700" lvl="1" marL="685800" rtl="0" algn="l">
              <a:lnSpc>
                <a:spcPct val="90000"/>
              </a:lnSpc>
              <a:spcBef>
                <a:spcPts val="1000"/>
              </a:spcBef>
              <a:spcAft>
                <a:spcPts val="0"/>
              </a:spcAft>
              <a:buSzPts val="2400"/>
              <a:buFont typeface="Times New Roman"/>
              <a:buChar char="•"/>
            </a:pPr>
            <a:r>
              <a:rPr lang="en-US">
                <a:latin typeface="Times New Roman"/>
                <a:ea typeface="Times New Roman"/>
                <a:cs typeface="Times New Roman"/>
                <a:sym typeface="Times New Roman"/>
              </a:rPr>
              <a:t>A vote has been created</a:t>
            </a:r>
            <a:endParaRPr>
              <a:latin typeface="Times New Roman"/>
              <a:ea typeface="Times New Roman"/>
              <a:cs typeface="Times New Roman"/>
              <a:sym typeface="Times New Roman"/>
            </a:endParaRPr>
          </a:p>
          <a:p>
            <a:pPr indent="-266700" lvl="1" marL="6858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system keeps the history of movie watching vote and this history information shall only be available for the moderator and group members</a:t>
            </a:r>
            <a:endParaRPr/>
          </a:p>
          <a:p>
            <a:pPr indent="-304800" lvl="0" marL="457200" rtl="0" algn="l">
              <a:lnSpc>
                <a:spcPct val="9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11 Create a vote</a:t>
            </a:r>
            <a:endParaRPr>
              <a:latin typeface="Times New Roman"/>
              <a:ea typeface="Times New Roman"/>
              <a:cs typeface="Times New Roman"/>
              <a:sym typeface="Times New Roman"/>
            </a:endParaRPr>
          </a:p>
        </p:txBody>
      </p:sp>
      <p:sp>
        <p:nvSpPr>
          <p:cNvPr id="329" name="Google Shape;329;p49"/>
          <p:cNvSpPr txBox="1"/>
          <p:nvPr>
            <p:ph idx="1" type="body"/>
          </p:nvPr>
        </p:nvSpPr>
        <p:spPr>
          <a:xfrm>
            <a:off x="649775" y="1438750"/>
            <a:ext cx="10892400" cy="469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400">
                <a:latin typeface="Times New Roman"/>
                <a:ea typeface="Times New Roman"/>
                <a:cs typeface="Times New Roman"/>
                <a:sym typeface="Times New Roman"/>
              </a:rPr>
              <a:t>Step: </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group moderator clicks ‘create a vote’ button</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system receives the operation and requests a movie name, the open and close time</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group moderator enter a movie name, open time and end time for the vote</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group moderator send information to the system</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establish a vote, keep the history of this vote</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post the vote</a:t>
            </a:r>
            <a:endParaRPr sz="24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11 Create a vote</a:t>
            </a:r>
            <a:endParaRPr>
              <a:latin typeface="Times New Roman"/>
              <a:ea typeface="Times New Roman"/>
              <a:cs typeface="Times New Roman"/>
              <a:sym typeface="Times New Roman"/>
            </a:endParaRPr>
          </a:p>
        </p:txBody>
      </p:sp>
      <p:sp>
        <p:nvSpPr>
          <p:cNvPr id="335" name="Google Shape;335;p50"/>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400">
                <a:latin typeface="Times New Roman"/>
                <a:ea typeface="Times New Roman"/>
                <a:cs typeface="Times New Roman"/>
                <a:sym typeface="Times New Roman"/>
              </a:rPr>
              <a:t>Description: </a:t>
            </a:r>
            <a:endParaRPr sz="2400">
              <a:latin typeface="Times New Roman"/>
              <a:ea typeface="Times New Roman"/>
              <a:cs typeface="Times New Roman"/>
              <a:sym typeface="Times New Roman"/>
            </a:endParaRPr>
          </a:p>
          <a:p>
            <a:pPr indent="457200" lvl="0" marL="0" rtl="0" algn="l">
              <a:lnSpc>
                <a:spcPct val="90000"/>
              </a:lnSpc>
              <a:spcBef>
                <a:spcPts val="1000"/>
              </a:spcBef>
              <a:spcAft>
                <a:spcPts val="0"/>
              </a:spcAft>
              <a:buNone/>
            </a:pPr>
            <a:r>
              <a:rPr lang="en-US" sz="2400">
                <a:latin typeface="Times New Roman"/>
                <a:ea typeface="Times New Roman"/>
                <a:cs typeface="Times New Roman"/>
                <a:sym typeface="Times New Roman"/>
              </a:rPr>
              <a:t>This use case starts when the group moderator has created an event; the system responds with choosing the time for opening and closing votes and creating votes history. The moderator choose movies to be the options of the event, and group participants will vote they want to watch (or do not want) for each of the movies; after group participants cast the votes in the voting period (after the open time and before the close time), the system will select a single movie winner based on the votes (select a movie which has the most votes for wanting to watch). The use case ends in the close time of these votes.</a:t>
            </a:r>
            <a:endParaRPr sz="24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12 Cast a vote</a:t>
            </a:r>
            <a:endParaRPr>
              <a:latin typeface="Times New Roman"/>
              <a:ea typeface="Times New Roman"/>
              <a:cs typeface="Times New Roman"/>
              <a:sym typeface="Times New Roman"/>
            </a:endParaRPr>
          </a:p>
        </p:txBody>
      </p:sp>
      <p:sp>
        <p:nvSpPr>
          <p:cNvPr id="341" name="Google Shape;341;p51"/>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Use Case:  Cast a vote</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ID: USR12</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Actors: group members</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Preconditions: </a:t>
            </a:r>
            <a:endParaRPr sz="2400">
              <a:latin typeface="Times New Roman"/>
              <a:ea typeface="Times New Roman"/>
              <a:cs typeface="Times New Roman"/>
              <a:sym typeface="Times New Roman"/>
            </a:endParaRPr>
          </a:p>
          <a:p>
            <a:pPr indent="-266700" lvl="1" marL="6858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time is in the voting period (after the open time and before the close time)</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Postconditions: </a:t>
            </a:r>
            <a:endParaRPr sz="2400">
              <a:latin typeface="Times New Roman"/>
              <a:ea typeface="Times New Roman"/>
              <a:cs typeface="Times New Roman"/>
              <a:sym typeface="Times New Roman"/>
            </a:endParaRPr>
          </a:p>
          <a:p>
            <a:pPr indent="-266700" lvl="1" marL="685800" rtl="0" algn="l">
              <a:lnSpc>
                <a:spcPct val="9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the participants voted whether they want to watch these movies.</a:t>
            </a:r>
            <a:endParaRPr sz="2400">
              <a:latin typeface="Times New Roman"/>
              <a:ea typeface="Times New Roman"/>
              <a:cs typeface="Times New Roman"/>
              <a:sym typeface="Times New Roman"/>
            </a:endParaRPr>
          </a:p>
          <a:p>
            <a:pPr indent="-304800" lvl="0" marL="457200" rtl="0" algn="l">
              <a:lnSpc>
                <a:spcPct val="9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6"/>
          <p:cNvSpPr/>
          <p:nvPr/>
        </p:nvSpPr>
        <p:spPr>
          <a:xfrm>
            <a:off x="2141538" y="0"/>
            <a:ext cx="7907400"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5" name="Google Shape;115;p16"/>
          <p:cNvPicPr preferRelativeResize="0"/>
          <p:nvPr/>
        </p:nvPicPr>
        <p:blipFill>
          <a:blip r:embed="rId3">
            <a:alphaModFix/>
          </a:blip>
          <a:stretch>
            <a:fillRect/>
          </a:stretch>
        </p:blipFill>
        <p:spPr>
          <a:xfrm>
            <a:off x="2082175" y="0"/>
            <a:ext cx="7800508" cy="6858000"/>
          </a:xfrm>
          <a:prstGeom prst="rect">
            <a:avLst/>
          </a:prstGeom>
          <a:noFill/>
          <a:ln>
            <a:noFill/>
          </a:ln>
        </p:spPr>
      </p:pic>
      <p:sp>
        <p:nvSpPr>
          <p:cNvPr id="116" name="Google Shape;116;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Diagram</a:t>
            </a:r>
            <a:endParaRPr>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12 Cast a vote</a:t>
            </a:r>
            <a:endParaRPr>
              <a:latin typeface="Times New Roman"/>
              <a:ea typeface="Times New Roman"/>
              <a:cs typeface="Times New Roman"/>
              <a:sym typeface="Times New Roman"/>
            </a:endParaRPr>
          </a:p>
        </p:txBody>
      </p:sp>
      <p:sp>
        <p:nvSpPr>
          <p:cNvPr id="347" name="Google Shape;347;p52"/>
          <p:cNvSpPr txBox="1"/>
          <p:nvPr>
            <p:ph idx="1" type="body"/>
          </p:nvPr>
        </p:nvSpPr>
        <p:spPr>
          <a:xfrm>
            <a:off x="649775" y="1438750"/>
            <a:ext cx="10892400" cy="469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400">
                <a:latin typeface="Times New Roman"/>
                <a:ea typeface="Times New Roman"/>
                <a:cs typeface="Times New Roman"/>
                <a:sym typeface="Times New Roman"/>
              </a:rPr>
              <a:t>Step: </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group members clicks ‘cast a vote’ button</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system receives the operation and response the vote page with the question and two choices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group members enter a choice</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group members send the choice result to the system</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record the vote, keep the history of this vote and calculate the votes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system response a single movie winner</a:t>
            </a:r>
            <a:endParaRPr sz="2400">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12 Cast a vote</a:t>
            </a:r>
            <a:endParaRPr>
              <a:latin typeface="Times New Roman"/>
              <a:ea typeface="Times New Roman"/>
              <a:cs typeface="Times New Roman"/>
              <a:sym typeface="Times New Roman"/>
            </a:endParaRPr>
          </a:p>
        </p:txBody>
      </p:sp>
      <p:sp>
        <p:nvSpPr>
          <p:cNvPr id="353" name="Google Shape;353;p53"/>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400">
                <a:latin typeface="Times New Roman"/>
                <a:ea typeface="Times New Roman"/>
                <a:cs typeface="Times New Roman"/>
                <a:sym typeface="Times New Roman"/>
              </a:rPr>
              <a:t>Description: </a:t>
            </a:r>
            <a:endParaRPr sz="2400">
              <a:latin typeface="Times New Roman"/>
              <a:ea typeface="Times New Roman"/>
              <a:cs typeface="Times New Roman"/>
              <a:sym typeface="Times New Roman"/>
            </a:endParaRPr>
          </a:p>
          <a:p>
            <a:pPr indent="457200" lvl="0" marL="0" rtl="0" algn="l">
              <a:lnSpc>
                <a:spcPct val="90000"/>
              </a:lnSpc>
              <a:spcBef>
                <a:spcPts val="1000"/>
              </a:spcBef>
              <a:spcAft>
                <a:spcPts val="0"/>
              </a:spcAft>
              <a:buNone/>
            </a:pPr>
            <a:r>
              <a:rPr lang="en-US" sz="2400">
                <a:latin typeface="Times New Roman"/>
                <a:ea typeface="Times New Roman"/>
                <a:cs typeface="Times New Roman"/>
                <a:sym typeface="Times New Roman"/>
              </a:rPr>
              <a:t>This use case starts when the votes have been opened; the system responds with votes and creates a voting history. Each of the participants in the group votes individually for each movie to decide whether they want or don't want to watch it. The use case ends with the group participants voted for all movies in the event.</a:t>
            </a:r>
            <a:endParaRPr/>
          </a:p>
          <a:p>
            <a:pPr indent="0" lvl="0" marL="0" rtl="0" algn="l">
              <a:lnSpc>
                <a:spcPct val="90000"/>
              </a:lnSpc>
              <a:spcBef>
                <a:spcPts val="1000"/>
              </a:spcBef>
              <a:spcAft>
                <a:spcPts val="0"/>
              </a:spcAft>
              <a:buNone/>
            </a:pPr>
            <a:r>
              <a:t/>
            </a:r>
            <a:endParaRPr sz="2400">
              <a:latin typeface="Times New Roman"/>
              <a:ea typeface="Times New Roman"/>
              <a:cs typeface="Times New Roman"/>
              <a:sym typeface="Times New Roman"/>
            </a:endParaRPr>
          </a:p>
          <a:p>
            <a:pPr indent="-304800" lvl="0" marL="457200" rtl="0" algn="l">
              <a:lnSpc>
                <a:spcPct val="9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4"/>
          <p:cNvSpPr/>
          <p:nvPr/>
        </p:nvSpPr>
        <p:spPr>
          <a:xfrm>
            <a:off x="2141538" y="0"/>
            <a:ext cx="7907400"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54"/>
          <p:cNvSpPr txBox="1"/>
          <p:nvPr>
            <p:ph type="title"/>
          </p:nvPr>
        </p:nvSpPr>
        <p:spPr>
          <a:xfrm>
            <a:off x="838200" y="476250"/>
            <a:ext cx="10515600" cy="5905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Times New Roman"/>
              <a:buNone/>
            </a:pPr>
            <a:r>
              <a:rPr lang="en-US" sz="6000">
                <a:latin typeface="Times New Roman"/>
                <a:ea typeface="Times New Roman"/>
                <a:cs typeface="Times New Roman"/>
                <a:sym typeface="Times New Roman"/>
              </a:rPr>
              <a:t>Actors</a:t>
            </a:r>
            <a:endParaRPr sz="6000">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Actors Definition</a:t>
            </a:r>
            <a:endParaRPr>
              <a:latin typeface="Times New Roman"/>
              <a:ea typeface="Times New Roman"/>
              <a:cs typeface="Times New Roman"/>
              <a:sym typeface="Times New Roman"/>
            </a:endParaRPr>
          </a:p>
        </p:txBody>
      </p:sp>
      <p:sp>
        <p:nvSpPr>
          <p:cNvPr id="365" name="Google Shape;365;p55"/>
          <p:cNvSpPr txBox="1"/>
          <p:nvPr>
            <p:ph idx="1" type="body"/>
          </p:nvPr>
        </p:nvSpPr>
        <p:spPr>
          <a:xfrm>
            <a:off x="649787" y="1781784"/>
            <a:ext cx="10892400" cy="4351200"/>
          </a:xfrm>
          <a:prstGeom prst="rect">
            <a:avLst/>
          </a:prstGeom>
          <a:solidFill>
            <a:schemeClr val="lt1"/>
          </a:solidFill>
          <a:ln>
            <a:noFill/>
          </a:ln>
        </p:spPr>
        <p:txBody>
          <a:bodyPr anchorCtr="0" anchor="t" bIns="45700" lIns="91425" spcFirstLastPara="1" rIns="91425" wrap="square" tIns="45700">
            <a:noAutofit/>
          </a:bodyPr>
          <a:lstStyle/>
          <a:p>
            <a:pPr indent="-514350" lvl="0" marL="514350" rtl="0" algn="l">
              <a:lnSpc>
                <a:spcPct val="100000"/>
              </a:lnSpc>
              <a:spcBef>
                <a:spcPts val="0"/>
              </a:spcBef>
              <a:spcAft>
                <a:spcPts val="0"/>
              </a:spcAft>
              <a:buClr>
                <a:schemeClr val="dk1"/>
              </a:buClr>
              <a:buSzPts val="2400"/>
              <a:buFont typeface="Arial"/>
              <a:buAutoNum type="arabicPeriod"/>
            </a:pPr>
            <a:r>
              <a:rPr lang="en-US" sz="2400">
                <a:solidFill>
                  <a:schemeClr val="dk1"/>
                </a:solidFill>
                <a:latin typeface="Times New Roman"/>
                <a:ea typeface="Times New Roman"/>
                <a:cs typeface="Times New Roman"/>
                <a:sym typeface="Times New Roman"/>
              </a:rPr>
              <a:t>Moderator: The initiator of the entire event is the operator of the entire system, with most of the permissions.</a:t>
            </a:r>
            <a:endParaRPr/>
          </a:p>
          <a:p>
            <a:pPr indent="-514350" lvl="0" marL="514350" rtl="0" algn="l">
              <a:lnSpc>
                <a:spcPct val="100000"/>
              </a:lnSpc>
              <a:spcBef>
                <a:spcPts val="1000"/>
              </a:spcBef>
              <a:spcAft>
                <a:spcPts val="0"/>
              </a:spcAft>
              <a:buClr>
                <a:schemeClr val="dk1"/>
              </a:buClr>
              <a:buSzPts val="2400"/>
              <a:buFont typeface="Arial"/>
              <a:buAutoNum type="arabicPeriod"/>
            </a:pPr>
            <a:r>
              <a:rPr lang="en-US" sz="2400">
                <a:solidFill>
                  <a:schemeClr val="dk1"/>
                </a:solidFill>
                <a:latin typeface="Times New Roman"/>
                <a:ea typeface="Times New Roman"/>
                <a:cs typeface="Times New Roman"/>
                <a:sym typeface="Times New Roman"/>
              </a:rPr>
              <a:t>Group members: Participants throughout the event, with certain permissions.</a:t>
            </a:r>
            <a:endParaRPr/>
          </a:p>
          <a:p>
            <a:pPr indent="-514350" lvl="0" marL="514350" rtl="0" algn="l">
              <a:lnSpc>
                <a:spcPct val="100000"/>
              </a:lnSpc>
              <a:spcBef>
                <a:spcPts val="1000"/>
              </a:spcBef>
              <a:spcAft>
                <a:spcPts val="0"/>
              </a:spcAft>
              <a:buClr>
                <a:schemeClr val="dk1"/>
              </a:buClr>
              <a:buSzPts val="2400"/>
              <a:buFont typeface="Arial"/>
              <a:buAutoNum type="arabicPeriod"/>
            </a:pPr>
            <a:r>
              <a:rPr lang="en-US" sz="2400">
                <a:solidFill>
                  <a:schemeClr val="dk1"/>
                </a:solidFill>
                <a:latin typeface="Times New Roman"/>
                <a:ea typeface="Times New Roman"/>
                <a:cs typeface="Times New Roman"/>
                <a:sym typeface="Times New Roman"/>
              </a:rPr>
              <a:t>Movie list server/API: provide movie lists in system</a:t>
            </a:r>
            <a:endParaRPr/>
          </a:p>
          <a:p>
            <a:pPr indent="-514350" lvl="0" marL="514350" rtl="0" algn="l">
              <a:lnSpc>
                <a:spcPct val="100000"/>
              </a:lnSpc>
              <a:spcBef>
                <a:spcPts val="1000"/>
              </a:spcBef>
              <a:spcAft>
                <a:spcPts val="0"/>
              </a:spcAft>
              <a:buClr>
                <a:schemeClr val="dk1"/>
              </a:buClr>
              <a:buSzPts val="2400"/>
              <a:buFont typeface="Arial"/>
              <a:buAutoNum type="arabicPeriod"/>
            </a:pPr>
            <a:r>
              <a:rPr lang="en-US" sz="2400">
                <a:solidFill>
                  <a:schemeClr val="dk1"/>
                </a:solidFill>
                <a:latin typeface="Times New Roman"/>
                <a:ea typeface="Times New Roman"/>
                <a:cs typeface="Times New Roman"/>
                <a:sym typeface="Times New Roman"/>
              </a:rPr>
              <a:t>Movie review service: provide movie reviews in system</a:t>
            </a:r>
            <a:endParaRPr/>
          </a:p>
          <a:p>
            <a:pPr indent="-361950" lvl="0" marL="514350" rtl="0" algn="l">
              <a:lnSpc>
                <a:spcPct val="10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361950" lvl="0" marL="514350" rtl="0" algn="l">
              <a:lnSpc>
                <a:spcPct val="10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5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Actors - Moderator</a:t>
            </a:r>
            <a:endParaRPr>
              <a:latin typeface="Times New Roman"/>
              <a:ea typeface="Times New Roman"/>
              <a:cs typeface="Times New Roman"/>
              <a:sym typeface="Times New Roman"/>
            </a:endParaRPr>
          </a:p>
        </p:txBody>
      </p:sp>
      <p:sp>
        <p:nvSpPr>
          <p:cNvPr id="371" name="Google Shape;371;p56"/>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514350" lvl="0" marL="514350" rtl="0" algn="l">
              <a:lnSpc>
                <a:spcPct val="100000"/>
              </a:lnSpc>
              <a:spcBef>
                <a:spcPts val="0"/>
              </a:spcBef>
              <a:spcAft>
                <a:spcPts val="0"/>
              </a:spcAft>
              <a:buClr>
                <a:schemeClr val="dk1"/>
              </a:buClr>
              <a:buSzPts val="2400"/>
              <a:buAutoNum type="arabicPeriod"/>
            </a:pPr>
            <a:r>
              <a:rPr lang="en-US" sz="2400">
                <a:latin typeface="Times New Roman"/>
                <a:ea typeface="Times New Roman"/>
                <a:cs typeface="Times New Roman"/>
                <a:sym typeface="Times New Roman"/>
              </a:rPr>
              <a:t>Create a group</a:t>
            </a:r>
            <a:endParaRPr/>
          </a:p>
          <a:p>
            <a:pPr indent="-514350" lvl="0" marL="514350" rtl="0" algn="l">
              <a:lnSpc>
                <a:spcPct val="100000"/>
              </a:lnSpc>
              <a:spcBef>
                <a:spcPts val="1000"/>
              </a:spcBef>
              <a:spcAft>
                <a:spcPts val="0"/>
              </a:spcAft>
              <a:buClr>
                <a:schemeClr val="dk1"/>
              </a:buClr>
              <a:buSzPts val="2400"/>
              <a:buAutoNum type="arabicPeriod"/>
            </a:pPr>
            <a:r>
              <a:rPr lang="en-US" sz="2400">
                <a:latin typeface="Times New Roman"/>
                <a:ea typeface="Times New Roman"/>
                <a:cs typeface="Times New Roman"/>
                <a:sym typeface="Times New Roman"/>
              </a:rPr>
              <a:t>Invite people </a:t>
            </a:r>
            <a:endParaRPr/>
          </a:p>
          <a:p>
            <a:pPr indent="-514350" lvl="0" marL="514350" rtl="0" algn="l">
              <a:lnSpc>
                <a:spcPct val="100000"/>
              </a:lnSpc>
              <a:spcBef>
                <a:spcPts val="1000"/>
              </a:spcBef>
              <a:spcAft>
                <a:spcPts val="0"/>
              </a:spcAft>
              <a:buClr>
                <a:schemeClr val="dk1"/>
              </a:buClr>
              <a:buSzPts val="2400"/>
              <a:buAutoNum type="arabicPeriod"/>
            </a:pPr>
            <a:r>
              <a:rPr lang="en-US" sz="2400">
                <a:latin typeface="Times New Roman"/>
                <a:ea typeface="Times New Roman"/>
                <a:cs typeface="Times New Roman"/>
                <a:sym typeface="Times New Roman"/>
              </a:rPr>
              <a:t>Unsubscribe group</a:t>
            </a:r>
            <a:endParaRPr/>
          </a:p>
          <a:p>
            <a:pPr indent="-514350" lvl="0" marL="514350" rtl="0" algn="l">
              <a:lnSpc>
                <a:spcPct val="100000"/>
              </a:lnSpc>
              <a:spcBef>
                <a:spcPts val="1000"/>
              </a:spcBef>
              <a:spcAft>
                <a:spcPts val="0"/>
              </a:spcAft>
              <a:buClr>
                <a:schemeClr val="dk1"/>
              </a:buClr>
              <a:buSzPts val="2400"/>
              <a:buAutoNum type="arabicPeriod"/>
            </a:pPr>
            <a:r>
              <a:rPr lang="en-US" sz="2400">
                <a:latin typeface="Times New Roman"/>
                <a:ea typeface="Times New Roman"/>
                <a:cs typeface="Times New Roman"/>
                <a:sym typeface="Times New Roman"/>
              </a:rPr>
              <a:t>Populate movie lists</a:t>
            </a:r>
            <a:endParaRPr/>
          </a:p>
          <a:p>
            <a:pPr indent="-514350" lvl="0" marL="514350" rtl="0" algn="l">
              <a:lnSpc>
                <a:spcPct val="100000"/>
              </a:lnSpc>
              <a:spcBef>
                <a:spcPts val="1000"/>
              </a:spcBef>
              <a:spcAft>
                <a:spcPts val="0"/>
              </a:spcAft>
              <a:buClr>
                <a:schemeClr val="dk1"/>
              </a:buClr>
              <a:buSzPts val="2400"/>
              <a:buAutoNum type="arabicPeriod"/>
            </a:pPr>
            <a:r>
              <a:rPr lang="en-US" sz="2400">
                <a:latin typeface="Times New Roman"/>
                <a:ea typeface="Times New Roman"/>
                <a:cs typeface="Times New Roman"/>
                <a:sym typeface="Times New Roman"/>
              </a:rPr>
              <a:t>Pull movie list and trailers from movie list server/API</a:t>
            </a:r>
            <a:endParaRPr/>
          </a:p>
          <a:p>
            <a:pPr indent="-514350" lvl="0" marL="514350" rtl="0" algn="l">
              <a:lnSpc>
                <a:spcPct val="100000"/>
              </a:lnSpc>
              <a:spcBef>
                <a:spcPts val="1000"/>
              </a:spcBef>
              <a:spcAft>
                <a:spcPts val="0"/>
              </a:spcAft>
              <a:buClr>
                <a:schemeClr val="dk1"/>
              </a:buClr>
              <a:buSzPts val="2400"/>
              <a:buFont typeface="Arial"/>
              <a:buAutoNum type="arabicPeriod"/>
            </a:pPr>
            <a:r>
              <a:rPr lang="en-US" sz="2400">
                <a:latin typeface="Times New Roman"/>
                <a:ea typeface="Times New Roman"/>
                <a:cs typeface="Times New Roman"/>
                <a:sym typeface="Times New Roman"/>
              </a:rPr>
              <a:t>Create an event</a:t>
            </a:r>
            <a:endParaRPr sz="2400">
              <a:latin typeface="Times New Roman"/>
              <a:ea typeface="Times New Roman"/>
              <a:cs typeface="Times New Roman"/>
              <a:sym typeface="Times New Roman"/>
            </a:endParaRPr>
          </a:p>
          <a:p>
            <a:pPr indent="-514350" lvl="0" marL="514350" rtl="0" algn="l">
              <a:lnSpc>
                <a:spcPct val="100000"/>
              </a:lnSpc>
              <a:spcBef>
                <a:spcPts val="1000"/>
              </a:spcBef>
              <a:spcAft>
                <a:spcPts val="0"/>
              </a:spcAft>
              <a:buClr>
                <a:schemeClr val="dk1"/>
              </a:buClr>
              <a:buSzPts val="2400"/>
              <a:buAutoNum type="arabicPeriod"/>
            </a:pPr>
            <a:r>
              <a:rPr lang="en-US" sz="2400">
                <a:latin typeface="Times New Roman"/>
                <a:ea typeface="Times New Roman"/>
                <a:cs typeface="Times New Roman"/>
                <a:sym typeface="Times New Roman"/>
              </a:rPr>
              <a:t>Open and close a vote for an event</a:t>
            </a:r>
            <a:endParaRPr/>
          </a:p>
          <a:p>
            <a:pPr indent="-514350" lvl="0" marL="514350" rtl="0" algn="l">
              <a:lnSpc>
                <a:spcPct val="100000"/>
              </a:lnSpc>
              <a:spcBef>
                <a:spcPts val="1000"/>
              </a:spcBef>
              <a:spcAft>
                <a:spcPts val="0"/>
              </a:spcAft>
              <a:buClr>
                <a:schemeClr val="dk1"/>
              </a:buClr>
              <a:buSzPts val="2400"/>
              <a:buAutoNum type="arabicPeriod"/>
            </a:pPr>
            <a:r>
              <a:rPr lang="en-US" sz="2400">
                <a:latin typeface="Times New Roman"/>
                <a:ea typeface="Times New Roman"/>
                <a:cs typeface="Times New Roman"/>
                <a:sym typeface="Times New Roman"/>
              </a:rPr>
              <a:t>Cast vote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Actors – Group Members</a:t>
            </a:r>
            <a:endParaRPr/>
          </a:p>
        </p:txBody>
      </p:sp>
      <p:sp>
        <p:nvSpPr>
          <p:cNvPr id="377" name="Google Shape;377;p57"/>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514350" lvl="0" marL="514350" rtl="0" algn="l">
              <a:lnSpc>
                <a:spcPct val="100000"/>
              </a:lnSpc>
              <a:spcBef>
                <a:spcPts val="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Join group</a:t>
            </a:r>
            <a:endParaRPr/>
          </a:p>
          <a:p>
            <a:pPr indent="-514350" lvl="0" marL="514350" rtl="0" algn="l">
              <a:lnSpc>
                <a:spcPct val="100000"/>
              </a:lnSpc>
              <a:spcBef>
                <a:spcPts val="100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Unsubscribe group</a:t>
            </a:r>
            <a:endParaRPr/>
          </a:p>
          <a:p>
            <a:pPr indent="-514350" lvl="0" marL="514350" rtl="0" algn="l">
              <a:lnSpc>
                <a:spcPct val="100000"/>
              </a:lnSpc>
              <a:spcBef>
                <a:spcPts val="100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Search  and browse movie list </a:t>
            </a:r>
            <a:endParaRPr/>
          </a:p>
          <a:p>
            <a:pPr indent="-514350" lvl="0" marL="514350" rtl="0" algn="l">
              <a:lnSpc>
                <a:spcPct val="100000"/>
              </a:lnSpc>
              <a:spcBef>
                <a:spcPts val="100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Watch trailer</a:t>
            </a:r>
            <a:endParaRPr/>
          </a:p>
          <a:p>
            <a:pPr indent="-514350" lvl="0" marL="514350" rtl="0" algn="l">
              <a:lnSpc>
                <a:spcPct val="100000"/>
              </a:lnSpc>
              <a:spcBef>
                <a:spcPts val="100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Browse review</a:t>
            </a:r>
            <a:endParaRPr/>
          </a:p>
          <a:p>
            <a:pPr indent="-514350" lvl="0" marL="514350" rtl="0" algn="l">
              <a:lnSpc>
                <a:spcPct val="100000"/>
              </a:lnSpc>
              <a:spcBef>
                <a:spcPts val="100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Cast vote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5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Actors - Movie list server/API</a:t>
            </a:r>
            <a:endParaRPr/>
          </a:p>
        </p:txBody>
      </p:sp>
      <p:sp>
        <p:nvSpPr>
          <p:cNvPr id="383" name="Google Shape;383;p58"/>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400"/>
              <a:buAutoNum type="arabicPeriod"/>
            </a:pPr>
            <a:r>
              <a:rPr lang="en-US" sz="2400">
                <a:latin typeface="Times New Roman"/>
                <a:ea typeface="Times New Roman"/>
                <a:cs typeface="Times New Roman"/>
                <a:sym typeface="Times New Roman"/>
              </a:rPr>
              <a:t>Provide movie lists</a:t>
            </a:r>
            <a:endParaRPr/>
          </a:p>
          <a:p>
            <a:pPr indent="-514350" lvl="0" marL="514350" rtl="0" algn="l">
              <a:lnSpc>
                <a:spcPct val="90000"/>
              </a:lnSpc>
              <a:spcBef>
                <a:spcPts val="1000"/>
              </a:spcBef>
              <a:spcAft>
                <a:spcPts val="0"/>
              </a:spcAft>
              <a:buClr>
                <a:schemeClr val="dk1"/>
              </a:buClr>
              <a:buSzPts val="2400"/>
              <a:buAutoNum type="arabicPeriod"/>
            </a:pPr>
            <a:r>
              <a:rPr lang="en-US" sz="2400">
                <a:latin typeface="Times New Roman"/>
                <a:ea typeface="Times New Roman"/>
                <a:cs typeface="Times New Roman"/>
                <a:sym typeface="Times New Roman"/>
              </a:rPr>
              <a:t>Provide movie trailer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Actors - Movie review service</a:t>
            </a:r>
            <a:endParaRPr/>
          </a:p>
        </p:txBody>
      </p:sp>
      <p:sp>
        <p:nvSpPr>
          <p:cNvPr id="389" name="Google Shape;389;p59"/>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Provide movie review link</a:t>
            </a:r>
            <a:endParaRPr sz="2400">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6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Constrain</a:t>
            </a:r>
            <a:endParaRPr>
              <a:latin typeface="Times New Roman"/>
              <a:ea typeface="Times New Roman"/>
              <a:cs typeface="Times New Roman"/>
              <a:sym typeface="Times New Roman"/>
            </a:endParaRPr>
          </a:p>
        </p:txBody>
      </p:sp>
      <p:sp>
        <p:nvSpPr>
          <p:cNvPr id="395" name="Google Shape;395;p60"/>
          <p:cNvSpPr txBox="1"/>
          <p:nvPr>
            <p:ph idx="1" type="body"/>
          </p:nvPr>
        </p:nvSpPr>
        <p:spPr>
          <a:xfrm>
            <a:off x="649787" y="1781784"/>
            <a:ext cx="10892400" cy="4351200"/>
          </a:xfrm>
          <a:prstGeom prst="rect">
            <a:avLst/>
          </a:prstGeom>
          <a:solidFill>
            <a:schemeClr val="lt1"/>
          </a:solidFill>
          <a:ln>
            <a:noFill/>
          </a:ln>
        </p:spPr>
        <p:txBody>
          <a:bodyPr anchorCtr="0" anchor="t" bIns="45700" lIns="91425" spcFirstLastPara="1" rIns="91425" wrap="square" tIns="45700">
            <a:noAutofit/>
          </a:bodyPr>
          <a:lstStyle/>
          <a:p>
            <a:pPr indent="-514350" lvl="0" marL="514350" rtl="0" algn="l">
              <a:lnSpc>
                <a:spcPct val="110000"/>
              </a:lnSpc>
              <a:spcBef>
                <a:spcPts val="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The history of movie watching events, votes, and winners only be available for the participants of the movie watching group</a:t>
            </a:r>
            <a:endParaRPr/>
          </a:p>
          <a:p>
            <a:pPr indent="-514350" lvl="0" marL="514350" rtl="0" algn="l">
              <a:lnSpc>
                <a:spcPct val="110000"/>
              </a:lnSpc>
              <a:spcBef>
                <a:spcPts val="100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The system shall not allow participants of a movie watching group to change their votes AFTER the system computed the winner movie based on casted votes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99" name="Shape 399"/>
        <p:cNvGrpSpPr/>
        <p:nvPr/>
      </p:nvGrpSpPr>
      <p:grpSpPr>
        <a:xfrm>
          <a:off x="0" y="0"/>
          <a:ext cx="0" cy="0"/>
          <a:chOff x="0" y="0"/>
          <a:chExt cx="0" cy="0"/>
        </a:xfrm>
      </p:grpSpPr>
      <p:sp>
        <p:nvSpPr>
          <p:cNvPr id="400" name="Google Shape;400;p61"/>
          <p:cNvSpPr txBox="1"/>
          <p:nvPr>
            <p:ph type="title"/>
          </p:nvPr>
        </p:nvSpPr>
        <p:spPr>
          <a:xfrm>
            <a:off x="838200" y="203925"/>
            <a:ext cx="10515600" cy="923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Use Case Description</a:t>
            </a:r>
            <a:endParaRPr>
              <a:latin typeface="Times New Roman"/>
              <a:ea typeface="Times New Roman"/>
              <a:cs typeface="Times New Roman"/>
              <a:sym typeface="Times New Roman"/>
            </a:endParaRPr>
          </a:p>
        </p:txBody>
      </p:sp>
      <p:sp>
        <p:nvSpPr>
          <p:cNvPr id="401" name="Google Shape;401;p61"/>
          <p:cNvSpPr txBox="1"/>
          <p:nvPr>
            <p:ph idx="1" type="body"/>
          </p:nvPr>
        </p:nvSpPr>
        <p:spPr>
          <a:xfrm>
            <a:off x="649775" y="1127025"/>
            <a:ext cx="10892400" cy="5323200"/>
          </a:xfrm>
          <a:prstGeom prst="rect">
            <a:avLst/>
          </a:prstGeom>
          <a:solidFill>
            <a:schemeClr val="lt1"/>
          </a:solidFill>
          <a:ln>
            <a:noFill/>
          </a:ln>
        </p:spPr>
        <p:txBody>
          <a:bodyPr anchorCtr="0" anchor="t" bIns="45700" lIns="91425" spcFirstLastPara="1" rIns="91425" wrap="square" tIns="45700">
            <a:noAutofit/>
          </a:bodyPr>
          <a:lstStyle/>
          <a:p>
            <a:pPr indent="-476250" lvl="0" marL="51435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Create a group : moderator could create a movie group</a:t>
            </a:r>
            <a:endParaRPr sz="1800"/>
          </a:p>
          <a:p>
            <a:pPr indent="-476250" lvl="0" marL="514350" rtl="0" algn="l">
              <a:lnSpc>
                <a:spcPct val="100000"/>
              </a:lnSpc>
              <a:spcBef>
                <a:spcPts val="100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Invite family and friends: moderator could invite people to join in the groups</a:t>
            </a:r>
            <a:endParaRPr sz="1800"/>
          </a:p>
          <a:p>
            <a:pPr indent="-476250" lvl="0" marL="514350" rtl="0" algn="l">
              <a:lnSpc>
                <a:spcPct val="100000"/>
              </a:lnSpc>
              <a:spcBef>
                <a:spcPts val="100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Join a group: family and friends could join in a movie group</a:t>
            </a:r>
            <a:endParaRPr sz="1800"/>
          </a:p>
          <a:p>
            <a:pPr indent="-476250" lvl="0" marL="514350" rtl="0" algn="l">
              <a:lnSpc>
                <a:spcPct val="100000"/>
              </a:lnSpc>
              <a:spcBef>
                <a:spcPts val="100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Unsubscribe groups: people could unsubscribe a movie group</a:t>
            </a:r>
            <a:endParaRPr sz="1800"/>
          </a:p>
          <a:p>
            <a:pPr indent="-476250" lvl="0" marL="514350" rtl="0" algn="l">
              <a:lnSpc>
                <a:spcPct val="100000"/>
              </a:lnSpc>
              <a:spcBef>
                <a:spcPts val="100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Populate movies: moderator could populate movie to the group list</a:t>
            </a:r>
            <a:endParaRPr sz="1800"/>
          </a:p>
          <a:p>
            <a:pPr indent="-476250" lvl="0" marL="514350" rtl="0" algn="l">
              <a:lnSpc>
                <a:spcPct val="100000"/>
              </a:lnSpc>
              <a:spcBef>
                <a:spcPts val="100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Pull a movie list and add links: moderator could add the movie link URL that provided by the movie list server/API to the group</a:t>
            </a:r>
            <a:endParaRPr sz="1800">
              <a:latin typeface="Times New Roman"/>
              <a:ea typeface="Times New Roman"/>
              <a:cs typeface="Times New Roman"/>
              <a:sym typeface="Times New Roman"/>
            </a:endParaRPr>
          </a:p>
          <a:p>
            <a:pPr indent="-476250" lvl="0" marL="514350" rtl="0" algn="l">
              <a:lnSpc>
                <a:spcPct val="100000"/>
              </a:lnSpc>
              <a:spcBef>
                <a:spcPts val="100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Search and browse movie lists: family and friends could search and browse movie lists in a group</a:t>
            </a:r>
            <a:endParaRPr sz="1800">
              <a:latin typeface="Times New Roman"/>
              <a:ea typeface="Times New Roman"/>
              <a:cs typeface="Times New Roman"/>
              <a:sym typeface="Times New Roman"/>
            </a:endParaRPr>
          </a:p>
          <a:p>
            <a:pPr indent="-476250" lvl="0" marL="514350" rtl="0" algn="l">
              <a:lnSpc>
                <a:spcPct val="100000"/>
              </a:lnSpc>
              <a:spcBef>
                <a:spcPts val="100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Watch trailer: family and friends could watch a trailer in a group</a:t>
            </a:r>
            <a:endParaRPr sz="1800">
              <a:latin typeface="Times New Roman"/>
              <a:ea typeface="Times New Roman"/>
              <a:cs typeface="Times New Roman"/>
              <a:sym typeface="Times New Roman"/>
            </a:endParaRPr>
          </a:p>
          <a:p>
            <a:pPr indent="-476250" lvl="0" marL="514350" rtl="0" algn="l">
              <a:lnSpc>
                <a:spcPct val="100000"/>
              </a:lnSpc>
              <a:spcBef>
                <a:spcPts val="100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Browse review: family and friends could browse and add review </a:t>
            </a:r>
            <a:endParaRPr sz="1800">
              <a:latin typeface="Times New Roman"/>
              <a:ea typeface="Times New Roman"/>
              <a:cs typeface="Times New Roman"/>
              <a:sym typeface="Times New Roman"/>
            </a:endParaRPr>
          </a:p>
          <a:p>
            <a:pPr indent="-476250" lvl="0" marL="514350" rtl="0" algn="l">
              <a:lnSpc>
                <a:spcPct val="100000"/>
              </a:lnSpc>
              <a:spcBef>
                <a:spcPts val="100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Create an event: moderator could create a watching event and system could notified it to group members</a:t>
            </a:r>
            <a:endParaRPr sz="1800">
              <a:latin typeface="Times New Roman"/>
              <a:ea typeface="Times New Roman"/>
              <a:cs typeface="Times New Roman"/>
              <a:sym typeface="Times New Roman"/>
            </a:endParaRPr>
          </a:p>
          <a:p>
            <a:pPr indent="-476250" lvl="0" marL="514350" rtl="0" algn="l">
              <a:lnSpc>
                <a:spcPct val="100000"/>
              </a:lnSpc>
              <a:spcBef>
                <a:spcPts val="100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Create a vote: moderator could create a vote and decide the open and close time for this vote</a:t>
            </a:r>
            <a:endParaRPr sz="1800">
              <a:latin typeface="Times New Roman"/>
              <a:ea typeface="Times New Roman"/>
              <a:cs typeface="Times New Roman"/>
              <a:sym typeface="Times New Roman"/>
            </a:endParaRPr>
          </a:p>
          <a:p>
            <a:pPr indent="-476250" lvl="0" marL="514350" rtl="0" algn="l">
              <a:lnSpc>
                <a:spcPct val="100000"/>
              </a:lnSpc>
              <a:spcBef>
                <a:spcPts val="100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Cast a vote: people could vote for whether they want to watch a movie</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7"/>
          <p:cNvSpPr/>
          <p:nvPr/>
        </p:nvSpPr>
        <p:spPr>
          <a:xfrm>
            <a:off x="2141538" y="0"/>
            <a:ext cx="7907400"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7"/>
          <p:cNvSpPr txBox="1"/>
          <p:nvPr>
            <p:ph type="title"/>
          </p:nvPr>
        </p:nvSpPr>
        <p:spPr>
          <a:xfrm>
            <a:off x="838200" y="476250"/>
            <a:ext cx="10515600" cy="59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Use Case Specification</a:t>
            </a:r>
            <a:endParaRPr sz="6000">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62"/>
          <p:cNvSpPr/>
          <p:nvPr/>
        </p:nvSpPr>
        <p:spPr>
          <a:xfrm>
            <a:off x="2141538" y="0"/>
            <a:ext cx="7907400"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62"/>
          <p:cNvSpPr txBox="1"/>
          <p:nvPr>
            <p:ph type="title"/>
          </p:nvPr>
        </p:nvSpPr>
        <p:spPr>
          <a:xfrm>
            <a:off x="838200" y="476250"/>
            <a:ext cx="10515600" cy="59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State Diagram</a:t>
            </a:r>
            <a:endParaRPr sz="6000">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pic>
        <p:nvPicPr>
          <p:cNvPr id="412" name="Google Shape;412;p63"/>
          <p:cNvPicPr preferRelativeResize="0"/>
          <p:nvPr/>
        </p:nvPicPr>
        <p:blipFill rotWithShape="1">
          <a:blip r:embed="rId3">
            <a:alphaModFix/>
          </a:blip>
          <a:srcRect b="6121" l="6218" r="6192" t="5422"/>
          <a:stretch/>
        </p:blipFill>
        <p:spPr>
          <a:xfrm>
            <a:off x="4232413" y="0"/>
            <a:ext cx="3727173" cy="6858000"/>
          </a:xfrm>
          <a:prstGeom prst="rect">
            <a:avLst/>
          </a:prstGeom>
          <a:noFill/>
          <a:ln>
            <a:noFill/>
          </a:ln>
        </p:spPr>
      </p:pic>
      <p:sp>
        <p:nvSpPr>
          <p:cNvPr id="413" name="Google Shape;413;p6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State Diagram</a:t>
            </a:r>
            <a:endParaRPr>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4"/>
          <p:cNvSpPr/>
          <p:nvPr/>
        </p:nvSpPr>
        <p:spPr>
          <a:xfrm>
            <a:off x="2141538" y="0"/>
            <a:ext cx="7907400"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 name="Google Shape;419;p64"/>
          <p:cNvSpPr txBox="1"/>
          <p:nvPr>
            <p:ph type="title"/>
          </p:nvPr>
        </p:nvSpPr>
        <p:spPr>
          <a:xfrm>
            <a:off x="838200" y="476250"/>
            <a:ext cx="10515600" cy="59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sz="6000">
                <a:latin typeface="Times New Roman"/>
                <a:ea typeface="Times New Roman"/>
                <a:cs typeface="Times New Roman"/>
                <a:sym typeface="Times New Roman"/>
              </a:rPr>
              <a:t>Design Model</a:t>
            </a:r>
            <a:endParaRPr b="1" sz="6000">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65"/>
          <p:cNvSpPr/>
          <p:nvPr/>
        </p:nvSpPr>
        <p:spPr>
          <a:xfrm>
            <a:off x="2141538" y="0"/>
            <a:ext cx="7907400"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Google Shape;425;p65"/>
          <p:cNvSpPr txBox="1"/>
          <p:nvPr>
            <p:ph type="title"/>
          </p:nvPr>
        </p:nvSpPr>
        <p:spPr>
          <a:xfrm>
            <a:off x="838200" y="476250"/>
            <a:ext cx="10515600" cy="59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Class Diagram</a:t>
            </a:r>
            <a:endParaRPr sz="6000">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66"/>
          <p:cNvSpPr txBox="1"/>
          <p:nvPr>
            <p:ph type="title"/>
          </p:nvPr>
        </p:nvSpPr>
        <p:spPr>
          <a:xfrm>
            <a:off x="695400" y="1738475"/>
            <a:ext cx="11496600" cy="3752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1000"/>
              </a:spcBef>
              <a:spcAft>
                <a:spcPts val="0"/>
              </a:spcAft>
              <a:buNone/>
            </a:pPr>
            <a:r>
              <a:t/>
            </a:r>
            <a:endParaRPr sz="2400">
              <a:latin typeface="Times New Roman"/>
              <a:ea typeface="Times New Roman"/>
              <a:cs typeface="Times New Roman"/>
              <a:sym typeface="Times New Roman"/>
            </a:endParaRPr>
          </a:p>
          <a:p>
            <a:pPr indent="-381000" lvl="0" marL="457200" marR="0" rtl="0" algn="l">
              <a:lnSpc>
                <a:spcPct val="90000"/>
              </a:lnSpc>
              <a:spcBef>
                <a:spcPts val="1000"/>
              </a:spcBef>
              <a:spcAft>
                <a:spcPts val="0"/>
              </a:spcAft>
              <a:buSzPts val="2400"/>
              <a:buFont typeface="Times New Roman"/>
              <a:buAutoNum type="arabicPeriod"/>
            </a:pPr>
            <a:r>
              <a:rPr lang="en-US" sz="2400">
                <a:latin typeface="Times New Roman"/>
                <a:ea typeface="Times New Roman"/>
                <a:cs typeface="Times New Roman"/>
                <a:sym typeface="Times New Roman"/>
              </a:rPr>
              <a:t>Group: A class that encapsulates a group, including IDs of group members, for later invocation.</a:t>
            </a:r>
            <a:endParaRPr sz="2400">
              <a:latin typeface="Times New Roman"/>
              <a:ea typeface="Times New Roman"/>
              <a:cs typeface="Times New Roman"/>
              <a:sym typeface="Times New Roman"/>
            </a:endParaRPr>
          </a:p>
          <a:p>
            <a:pPr indent="-381000" lvl="0" marL="457200" marR="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Group moderator: The initiator of the entire event is the operator of the entire system, with most of the permissions.</a:t>
            </a:r>
            <a:endParaRPr sz="2400">
              <a:latin typeface="Times New Roman"/>
              <a:ea typeface="Times New Roman"/>
              <a:cs typeface="Times New Roman"/>
              <a:sym typeface="Times New Roman"/>
            </a:endParaRPr>
          </a:p>
          <a:p>
            <a:pPr indent="-381000" lvl="0" marL="457200" marR="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Group member: Participants throughout the event, with certain permissions.</a:t>
            </a:r>
            <a:endParaRPr sz="2400">
              <a:latin typeface="Times New Roman"/>
              <a:ea typeface="Times New Roman"/>
              <a:cs typeface="Times New Roman"/>
              <a:sym typeface="Times New Roman"/>
            </a:endParaRPr>
          </a:p>
          <a:p>
            <a:pPr indent="-381000" lvl="0" marL="457200" marR="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Movie: the movie in the system that moderator can choice, members can watch, the event and vote can use.</a:t>
            </a:r>
            <a:endParaRPr sz="2400">
              <a:latin typeface="Times New Roman"/>
              <a:ea typeface="Times New Roman"/>
              <a:cs typeface="Times New Roman"/>
              <a:sym typeface="Times New Roman"/>
            </a:endParaRPr>
          </a:p>
          <a:p>
            <a:pPr indent="-381000" lvl="0" marL="457200" marR="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Event: Created by moderator to decide which movie to play.</a:t>
            </a:r>
            <a:endParaRPr sz="2400">
              <a:latin typeface="Times New Roman"/>
              <a:ea typeface="Times New Roman"/>
              <a:cs typeface="Times New Roman"/>
              <a:sym typeface="Times New Roman"/>
            </a:endParaRPr>
          </a:p>
          <a:p>
            <a:pPr indent="-381000" lvl="0" marL="457200" marR="0" rtl="0" algn="l">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Vote: Participation by group people for sharing their opinions whether they want to watch a movie.</a:t>
            </a:r>
            <a:endParaRPr sz="3000">
              <a:latin typeface="Times New Roman"/>
              <a:ea typeface="Times New Roman"/>
              <a:cs typeface="Times New Roman"/>
              <a:sym typeface="Times New Roman"/>
            </a:endParaRPr>
          </a:p>
        </p:txBody>
      </p:sp>
      <p:sp>
        <p:nvSpPr>
          <p:cNvPr id="431" name="Google Shape;431;p6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Class Description</a:t>
            </a:r>
            <a:endParaRPr>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pic>
        <p:nvPicPr>
          <p:cNvPr id="436" name="Google Shape;436;p67"/>
          <p:cNvPicPr preferRelativeResize="0"/>
          <p:nvPr/>
        </p:nvPicPr>
        <p:blipFill>
          <a:blip r:embed="rId3">
            <a:alphaModFix/>
          </a:blip>
          <a:stretch>
            <a:fillRect/>
          </a:stretch>
        </p:blipFill>
        <p:spPr>
          <a:xfrm>
            <a:off x="47100" y="1195217"/>
            <a:ext cx="10515600" cy="5452932"/>
          </a:xfrm>
          <a:prstGeom prst="rect">
            <a:avLst/>
          </a:prstGeom>
          <a:noFill/>
          <a:ln>
            <a:noFill/>
          </a:ln>
        </p:spPr>
      </p:pic>
      <p:sp>
        <p:nvSpPr>
          <p:cNvPr id="437" name="Google Shape;437;p6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Entity Class Diagram</a:t>
            </a:r>
            <a:endParaRPr>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pic>
        <p:nvPicPr>
          <p:cNvPr id="442" name="Google Shape;442;p68"/>
          <p:cNvPicPr preferRelativeResize="0"/>
          <p:nvPr/>
        </p:nvPicPr>
        <p:blipFill>
          <a:blip r:embed="rId3">
            <a:alphaModFix/>
          </a:blip>
          <a:stretch>
            <a:fillRect/>
          </a:stretch>
        </p:blipFill>
        <p:spPr>
          <a:xfrm>
            <a:off x="1340962" y="1102575"/>
            <a:ext cx="9510075" cy="5755424"/>
          </a:xfrm>
          <a:prstGeom prst="rect">
            <a:avLst/>
          </a:prstGeom>
          <a:noFill/>
          <a:ln>
            <a:noFill/>
          </a:ln>
        </p:spPr>
      </p:pic>
      <p:sp>
        <p:nvSpPr>
          <p:cNvPr id="443" name="Google Shape;443;p6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Control Class Diagram</a:t>
            </a:r>
            <a:endParaRPr>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pic>
        <p:nvPicPr>
          <p:cNvPr id="448" name="Google Shape;448;p69"/>
          <p:cNvPicPr preferRelativeResize="0"/>
          <p:nvPr/>
        </p:nvPicPr>
        <p:blipFill>
          <a:blip r:embed="rId3">
            <a:alphaModFix/>
          </a:blip>
          <a:stretch>
            <a:fillRect/>
          </a:stretch>
        </p:blipFill>
        <p:spPr>
          <a:xfrm>
            <a:off x="1586913" y="1291400"/>
            <a:ext cx="9018176" cy="5566601"/>
          </a:xfrm>
          <a:prstGeom prst="rect">
            <a:avLst/>
          </a:prstGeom>
          <a:noFill/>
          <a:ln>
            <a:noFill/>
          </a:ln>
        </p:spPr>
      </p:pic>
      <p:sp>
        <p:nvSpPr>
          <p:cNvPr id="449" name="Google Shape;449;p6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View Class Diagram</a:t>
            </a:r>
            <a:endParaRPr>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70"/>
          <p:cNvSpPr/>
          <p:nvPr/>
        </p:nvSpPr>
        <p:spPr>
          <a:xfrm>
            <a:off x="2141538" y="0"/>
            <a:ext cx="7907400"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70"/>
          <p:cNvSpPr txBox="1"/>
          <p:nvPr>
            <p:ph type="title"/>
          </p:nvPr>
        </p:nvSpPr>
        <p:spPr>
          <a:xfrm>
            <a:off x="838200" y="476250"/>
            <a:ext cx="10515600" cy="5905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Times New Roman"/>
              <a:buNone/>
            </a:pPr>
            <a:r>
              <a:rPr lang="en-US" sz="6000">
                <a:latin typeface="Times New Roman"/>
                <a:ea typeface="Times New Roman"/>
                <a:cs typeface="Times New Roman"/>
                <a:sym typeface="Times New Roman"/>
              </a:rPr>
              <a:t>Sequence Diagram</a:t>
            </a:r>
            <a:endParaRPr sz="6000">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7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01 </a:t>
            </a:r>
            <a:r>
              <a:rPr lang="en-US">
                <a:latin typeface="Times New Roman"/>
                <a:ea typeface="Times New Roman"/>
                <a:cs typeface="Times New Roman"/>
                <a:sym typeface="Times New Roman"/>
              </a:rPr>
              <a:t>Create a group</a:t>
            </a:r>
            <a:endParaRPr>
              <a:latin typeface="Times New Roman"/>
              <a:ea typeface="Times New Roman"/>
              <a:cs typeface="Times New Roman"/>
              <a:sym typeface="Times New Roman"/>
            </a:endParaRPr>
          </a:p>
        </p:txBody>
      </p:sp>
      <p:pic>
        <p:nvPicPr>
          <p:cNvPr id="461" name="Google Shape;461;p71"/>
          <p:cNvPicPr preferRelativeResize="0"/>
          <p:nvPr/>
        </p:nvPicPr>
        <p:blipFill>
          <a:blip r:embed="rId3">
            <a:alphaModFix/>
          </a:blip>
          <a:stretch>
            <a:fillRect/>
          </a:stretch>
        </p:blipFill>
        <p:spPr>
          <a:xfrm>
            <a:off x="2735938" y="1690825"/>
            <a:ext cx="6720133" cy="48623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01 Create a group</a:t>
            </a:r>
            <a:endParaRPr>
              <a:latin typeface="Times New Roman"/>
              <a:ea typeface="Times New Roman"/>
              <a:cs typeface="Times New Roman"/>
              <a:sym typeface="Times New Roman"/>
            </a:endParaRPr>
          </a:p>
        </p:txBody>
      </p:sp>
      <p:sp>
        <p:nvSpPr>
          <p:cNvPr id="128" name="Google Shape;128;p18"/>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Use Case:  Create a group</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ID: SUPER-USR01</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Actors: group moderator</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Preconditions: Have an account; Successfully login</a:t>
            </a:r>
            <a:endParaRPr sz="2400">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Postconditions:  User become a group moderator</a:t>
            </a:r>
            <a:endParaRPr sz="2400">
              <a:latin typeface="Times New Roman"/>
              <a:ea typeface="Times New Roman"/>
              <a:cs typeface="Times New Roman"/>
              <a:sym typeface="Times New Roman"/>
            </a:endParaRPr>
          </a:p>
          <a:p>
            <a:pPr indent="0" lvl="0" marL="228600" rtl="0" algn="l">
              <a:spcBef>
                <a:spcPts val="1000"/>
              </a:spcBef>
              <a:spcAft>
                <a:spcPts val="0"/>
              </a:spcAft>
              <a:buNone/>
            </a:pPr>
            <a:r>
              <a:t/>
            </a:r>
            <a:endParaRPr sz="2400">
              <a:latin typeface="Times New Roman"/>
              <a:ea typeface="Times New Roman"/>
              <a:cs typeface="Times New Roman"/>
              <a:sym typeface="Times New Roman"/>
            </a:endParaRPr>
          </a:p>
          <a:p>
            <a:pPr indent="457200" lvl="0" marL="0" rtl="0" algn="l">
              <a:lnSpc>
                <a:spcPct val="90000"/>
              </a:lnSpc>
              <a:spcBef>
                <a:spcPts val="1000"/>
              </a:spcBef>
              <a:spcAft>
                <a:spcPts val="0"/>
              </a:spcAft>
              <a:buClr>
                <a:schemeClr val="dk1"/>
              </a:buClr>
              <a:buSzPts val="2400"/>
              <a:buNone/>
            </a:pPr>
            <a:r>
              <a:t/>
            </a:r>
            <a:endParaRPr/>
          </a:p>
          <a:p>
            <a:pPr indent="-304800" lvl="0" marL="457200" rtl="0" algn="l">
              <a:lnSpc>
                <a:spcPct val="9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7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02 </a:t>
            </a:r>
            <a:r>
              <a:rPr lang="en-US">
                <a:latin typeface="Times New Roman"/>
                <a:ea typeface="Times New Roman"/>
                <a:cs typeface="Times New Roman"/>
                <a:sym typeface="Times New Roman"/>
              </a:rPr>
              <a:t>Invite family and friends</a:t>
            </a:r>
            <a:endParaRPr>
              <a:latin typeface="Times New Roman"/>
              <a:ea typeface="Times New Roman"/>
              <a:cs typeface="Times New Roman"/>
              <a:sym typeface="Times New Roman"/>
            </a:endParaRPr>
          </a:p>
        </p:txBody>
      </p:sp>
      <p:pic>
        <p:nvPicPr>
          <p:cNvPr id="467" name="Google Shape;467;p72"/>
          <p:cNvPicPr preferRelativeResize="0"/>
          <p:nvPr/>
        </p:nvPicPr>
        <p:blipFill>
          <a:blip r:embed="rId3">
            <a:alphaModFix/>
          </a:blip>
          <a:stretch>
            <a:fillRect/>
          </a:stretch>
        </p:blipFill>
        <p:spPr>
          <a:xfrm>
            <a:off x="2914425" y="1690825"/>
            <a:ext cx="6363125" cy="4862374"/>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7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03 </a:t>
            </a:r>
            <a:r>
              <a:rPr lang="en-US">
                <a:latin typeface="Times New Roman"/>
                <a:ea typeface="Times New Roman"/>
                <a:cs typeface="Times New Roman"/>
                <a:sym typeface="Times New Roman"/>
              </a:rPr>
              <a:t>Join a group</a:t>
            </a:r>
            <a:endParaRPr>
              <a:latin typeface="Times New Roman"/>
              <a:ea typeface="Times New Roman"/>
              <a:cs typeface="Times New Roman"/>
              <a:sym typeface="Times New Roman"/>
            </a:endParaRPr>
          </a:p>
        </p:txBody>
      </p:sp>
      <p:pic>
        <p:nvPicPr>
          <p:cNvPr id="473" name="Google Shape;473;p73"/>
          <p:cNvPicPr preferRelativeResize="0"/>
          <p:nvPr/>
        </p:nvPicPr>
        <p:blipFill>
          <a:blip r:embed="rId3">
            <a:alphaModFix/>
          </a:blip>
          <a:stretch>
            <a:fillRect/>
          </a:stretch>
        </p:blipFill>
        <p:spPr>
          <a:xfrm>
            <a:off x="2914425" y="1690825"/>
            <a:ext cx="6363125" cy="486237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04 </a:t>
            </a:r>
            <a:r>
              <a:rPr lang="en-US">
                <a:latin typeface="Times New Roman"/>
                <a:ea typeface="Times New Roman"/>
                <a:cs typeface="Times New Roman"/>
                <a:sym typeface="Times New Roman"/>
              </a:rPr>
              <a:t>Unsubscribe groups</a:t>
            </a:r>
            <a:endParaRPr>
              <a:latin typeface="Times New Roman"/>
              <a:ea typeface="Times New Roman"/>
              <a:cs typeface="Times New Roman"/>
              <a:sym typeface="Times New Roman"/>
            </a:endParaRPr>
          </a:p>
        </p:txBody>
      </p:sp>
      <p:pic>
        <p:nvPicPr>
          <p:cNvPr id="479" name="Google Shape;479;p74"/>
          <p:cNvPicPr preferRelativeResize="0"/>
          <p:nvPr/>
        </p:nvPicPr>
        <p:blipFill>
          <a:blip r:embed="rId3">
            <a:alphaModFix/>
          </a:blip>
          <a:stretch>
            <a:fillRect/>
          </a:stretch>
        </p:blipFill>
        <p:spPr>
          <a:xfrm>
            <a:off x="1932563" y="1690825"/>
            <a:ext cx="8326884" cy="486237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7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05 </a:t>
            </a:r>
            <a:r>
              <a:rPr lang="en-US">
                <a:latin typeface="Times New Roman"/>
                <a:ea typeface="Times New Roman"/>
                <a:cs typeface="Times New Roman"/>
                <a:sym typeface="Times New Roman"/>
              </a:rPr>
              <a:t>Populate movies</a:t>
            </a:r>
            <a:endParaRPr>
              <a:latin typeface="Times New Roman"/>
              <a:ea typeface="Times New Roman"/>
              <a:cs typeface="Times New Roman"/>
              <a:sym typeface="Times New Roman"/>
            </a:endParaRPr>
          </a:p>
        </p:txBody>
      </p:sp>
      <p:pic>
        <p:nvPicPr>
          <p:cNvPr id="485" name="Google Shape;485;p75"/>
          <p:cNvPicPr preferRelativeResize="0"/>
          <p:nvPr/>
        </p:nvPicPr>
        <p:blipFill>
          <a:blip r:embed="rId3">
            <a:alphaModFix/>
          </a:blip>
          <a:stretch>
            <a:fillRect/>
          </a:stretch>
        </p:blipFill>
        <p:spPr>
          <a:xfrm>
            <a:off x="2853125" y="1690825"/>
            <a:ext cx="6485760" cy="4862374"/>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7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06 </a:t>
            </a:r>
            <a:r>
              <a:rPr lang="en-US">
                <a:latin typeface="Times New Roman"/>
                <a:ea typeface="Times New Roman"/>
                <a:cs typeface="Times New Roman"/>
                <a:sym typeface="Times New Roman"/>
              </a:rPr>
              <a:t>Pull a movie list and links</a:t>
            </a:r>
            <a:endParaRPr>
              <a:latin typeface="Times New Roman"/>
              <a:ea typeface="Times New Roman"/>
              <a:cs typeface="Times New Roman"/>
              <a:sym typeface="Times New Roman"/>
            </a:endParaRPr>
          </a:p>
        </p:txBody>
      </p:sp>
      <p:pic>
        <p:nvPicPr>
          <p:cNvPr id="491" name="Google Shape;491;p76"/>
          <p:cNvPicPr preferRelativeResize="0"/>
          <p:nvPr/>
        </p:nvPicPr>
        <p:blipFill>
          <a:blip r:embed="rId3">
            <a:alphaModFix/>
          </a:blip>
          <a:stretch>
            <a:fillRect/>
          </a:stretch>
        </p:blipFill>
        <p:spPr>
          <a:xfrm>
            <a:off x="2286375" y="1690825"/>
            <a:ext cx="7619240" cy="486237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7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07 </a:t>
            </a:r>
            <a:r>
              <a:rPr lang="en-US">
                <a:latin typeface="Times New Roman"/>
                <a:ea typeface="Times New Roman"/>
                <a:cs typeface="Times New Roman"/>
                <a:sym typeface="Times New Roman"/>
              </a:rPr>
              <a:t>Browse and search movie lists</a:t>
            </a:r>
            <a:endParaRPr>
              <a:latin typeface="Times New Roman"/>
              <a:ea typeface="Times New Roman"/>
              <a:cs typeface="Times New Roman"/>
              <a:sym typeface="Times New Roman"/>
            </a:endParaRPr>
          </a:p>
        </p:txBody>
      </p:sp>
      <p:pic>
        <p:nvPicPr>
          <p:cNvPr id="497" name="Google Shape;497;p77"/>
          <p:cNvPicPr preferRelativeResize="0"/>
          <p:nvPr/>
        </p:nvPicPr>
        <p:blipFill>
          <a:blip r:embed="rId3">
            <a:alphaModFix/>
          </a:blip>
          <a:stretch>
            <a:fillRect/>
          </a:stretch>
        </p:blipFill>
        <p:spPr>
          <a:xfrm>
            <a:off x="3214963" y="1690825"/>
            <a:ext cx="5762081" cy="486237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7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08 </a:t>
            </a:r>
            <a:r>
              <a:rPr lang="en-US">
                <a:latin typeface="Times New Roman"/>
                <a:ea typeface="Times New Roman"/>
                <a:cs typeface="Times New Roman"/>
                <a:sym typeface="Times New Roman"/>
              </a:rPr>
              <a:t>Watch trailer</a:t>
            </a:r>
            <a:endParaRPr>
              <a:latin typeface="Times New Roman"/>
              <a:ea typeface="Times New Roman"/>
              <a:cs typeface="Times New Roman"/>
              <a:sym typeface="Times New Roman"/>
            </a:endParaRPr>
          </a:p>
        </p:txBody>
      </p:sp>
      <p:pic>
        <p:nvPicPr>
          <p:cNvPr id="503" name="Google Shape;503;p78"/>
          <p:cNvPicPr preferRelativeResize="0"/>
          <p:nvPr/>
        </p:nvPicPr>
        <p:blipFill>
          <a:blip r:embed="rId3">
            <a:alphaModFix/>
          </a:blip>
          <a:stretch>
            <a:fillRect/>
          </a:stretch>
        </p:blipFill>
        <p:spPr>
          <a:xfrm>
            <a:off x="1947963" y="1690825"/>
            <a:ext cx="8296066" cy="4862374"/>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7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09 </a:t>
            </a:r>
            <a:r>
              <a:rPr lang="en-US">
                <a:latin typeface="Times New Roman"/>
                <a:ea typeface="Times New Roman"/>
                <a:cs typeface="Times New Roman"/>
                <a:sym typeface="Times New Roman"/>
              </a:rPr>
              <a:t>Browse review</a:t>
            </a:r>
            <a:endParaRPr>
              <a:latin typeface="Times New Roman"/>
              <a:ea typeface="Times New Roman"/>
              <a:cs typeface="Times New Roman"/>
              <a:sym typeface="Times New Roman"/>
            </a:endParaRPr>
          </a:p>
        </p:txBody>
      </p:sp>
      <p:pic>
        <p:nvPicPr>
          <p:cNvPr id="509" name="Google Shape;509;p79"/>
          <p:cNvPicPr preferRelativeResize="0"/>
          <p:nvPr/>
        </p:nvPicPr>
        <p:blipFill>
          <a:blip r:embed="rId3">
            <a:alphaModFix/>
          </a:blip>
          <a:stretch>
            <a:fillRect/>
          </a:stretch>
        </p:blipFill>
        <p:spPr>
          <a:xfrm>
            <a:off x="1953938" y="1690825"/>
            <a:ext cx="8284118" cy="4862374"/>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8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10 </a:t>
            </a:r>
            <a:r>
              <a:rPr lang="en-US">
                <a:latin typeface="Times New Roman"/>
                <a:ea typeface="Times New Roman"/>
                <a:cs typeface="Times New Roman"/>
                <a:sym typeface="Times New Roman"/>
              </a:rPr>
              <a:t>C</a:t>
            </a:r>
            <a:r>
              <a:rPr lang="en-US">
                <a:latin typeface="Times New Roman"/>
                <a:ea typeface="Times New Roman"/>
                <a:cs typeface="Times New Roman"/>
                <a:sym typeface="Times New Roman"/>
              </a:rPr>
              <a:t>reate an event</a:t>
            </a:r>
            <a:endParaRPr>
              <a:latin typeface="Times New Roman"/>
              <a:ea typeface="Times New Roman"/>
              <a:cs typeface="Times New Roman"/>
              <a:sym typeface="Times New Roman"/>
            </a:endParaRPr>
          </a:p>
        </p:txBody>
      </p:sp>
      <p:pic>
        <p:nvPicPr>
          <p:cNvPr id="515" name="Google Shape;515;p80"/>
          <p:cNvPicPr preferRelativeResize="0"/>
          <p:nvPr/>
        </p:nvPicPr>
        <p:blipFill>
          <a:blip r:embed="rId3">
            <a:alphaModFix/>
          </a:blip>
          <a:stretch>
            <a:fillRect/>
          </a:stretch>
        </p:blipFill>
        <p:spPr>
          <a:xfrm>
            <a:off x="2704275" y="1690825"/>
            <a:ext cx="6783448" cy="4862374"/>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11 Create a</a:t>
            </a:r>
            <a:r>
              <a:rPr lang="en-US">
                <a:latin typeface="Times New Roman"/>
                <a:ea typeface="Times New Roman"/>
                <a:cs typeface="Times New Roman"/>
                <a:sym typeface="Times New Roman"/>
              </a:rPr>
              <a:t> vote</a:t>
            </a:r>
            <a:endParaRPr>
              <a:latin typeface="Times New Roman"/>
              <a:ea typeface="Times New Roman"/>
              <a:cs typeface="Times New Roman"/>
              <a:sym typeface="Times New Roman"/>
            </a:endParaRPr>
          </a:p>
        </p:txBody>
      </p:sp>
      <p:pic>
        <p:nvPicPr>
          <p:cNvPr id="521" name="Google Shape;521;p81"/>
          <p:cNvPicPr preferRelativeResize="0"/>
          <p:nvPr/>
        </p:nvPicPr>
        <p:blipFill>
          <a:blip r:embed="rId3">
            <a:alphaModFix/>
          </a:blip>
          <a:stretch>
            <a:fillRect/>
          </a:stretch>
        </p:blipFill>
        <p:spPr>
          <a:xfrm>
            <a:off x="2704275" y="1690825"/>
            <a:ext cx="6783448" cy="4862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01 Create a group</a:t>
            </a:r>
            <a:endParaRPr/>
          </a:p>
        </p:txBody>
      </p:sp>
      <p:sp>
        <p:nvSpPr>
          <p:cNvPr id="135" name="Google Shape;135;p19"/>
          <p:cNvSpPr txBox="1"/>
          <p:nvPr>
            <p:ph idx="1" type="body"/>
          </p:nvPr>
        </p:nvSpPr>
        <p:spPr>
          <a:xfrm>
            <a:off x="838200" y="1848750"/>
            <a:ext cx="10515600" cy="43512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n-US" sz="2400">
                <a:latin typeface="Times New Roman"/>
                <a:ea typeface="Times New Roman"/>
                <a:cs typeface="Times New Roman"/>
                <a:sym typeface="Times New Roman"/>
              </a:rPr>
              <a:t>Step:</a:t>
            </a:r>
            <a:endParaRPr sz="2400">
              <a:latin typeface="Times New Roman"/>
              <a:ea typeface="Times New Roman"/>
              <a:cs typeface="Times New Roman"/>
              <a:sym typeface="Times New Roman"/>
            </a:endParaRPr>
          </a:p>
          <a:p>
            <a:pPr indent="-381000" lvl="0" marL="457200" rtl="0" algn="just">
              <a:spcBef>
                <a:spcPts val="1000"/>
              </a:spcBef>
              <a:spcAft>
                <a:spcPts val="0"/>
              </a:spcAft>
              <a:buSzPts val="2400"/>
              <a:buFont typeface="Times New Roman"/>
              <a:buAutoNum type="arabicPeriod"/>
            </a:pPr>
            <a:r>
              <a:rPr lang="en-US" sz="2400">
                <a:latin typeface="Times New Roman"/>
                <a:ea typeface="Times New Roman"/>
                <a:cs typeface="Times New Roman"/>
                <a:sym typeface="Times New Roman"/>
              </a:rPr>
              <a:t>User clicks ‘ create group’ button</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system receives the request</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system displays the group register page</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User fills the required information in the page</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User clicks ‘create’ button</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system receives the information</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system checks duplicate, if no then next step, otherwise displays an error and back to step 3</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system displays a new group main page</a:t>
            </a:r>
            <a:endParaRPr sz="2400">
              <a:latin typeface="Times New Roman"/>
              <a:ea typeface="Times New Roman"/>
              <a:cs typeface="Times New Roman"/>
              <a:sym typeface="Times New Roman"/>
            </a:endParaRPr>
          </a:p>
          <a:p>
            <a:pPr indent="0" lvl="0" marL="0" rtl="0" algn="just">
              <a:spcBef>
                <a:spcPts val="1000"/>
              </a:spcBef>
              <a:spcAft>
                <a:spcPts val="0"/>
              </a:spcAft>
              <a:buNone/>
            </a:pPr>
            <a:r>
              <a:t/>
            </a:r>
            <a:endParaRPr sz="2400">
              <a:latin typeface="Times New Roman"/>
              <a:ea typeface="Times New Roman"/>
              <a:cs typeface="Times New Roman"/>
              <a:sym typeface="Times New Roman"/>
            </a:endParaRPr>
          </a:p>
        </p:txBody>
      </p:sp>
      <p:sp>
        <p:nvSpPr>
          <p:cNvPr id="136" name="Google Shape;136;p19"/>
          <p:cNvSpPr txBox="1"/>
          <p:nvPr/>
        </p:nvSpPr>
        <p:spPr>
          <a:xfrm>
            <a:off x="2344500" y="2765300"/>
            <a:ext cx="7221600" cy="8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37" name="Google Shape;137;p19"/>
          <p:cNvSpPr txBox="1"/>
          <p:nvPr/>
        </p:nvSpPr>
        <p:spPr>
          <a:xfrm>
            <a:off x="4450800" y="5862050"/>
            <a:ext cx="7221600" cy="8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8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12 </a:t>
            </a:r>
            <a:r>
              <a:rPr lang="en-US">
                <a:latin typeface="Times New Roman"/>
                <a:ea typeface="Times New Roman"/>
                <a:cs typeface="Times New Roman"/>
                <a:sym typeface="Times New Roman"/>
              </a:rPr>
              <a:t>Cast a vote</a:t>
            </a:r>
            <a:endParaRPr>
              <a:latin typeface="Times New Roman"/>
              <a:ea typeface="Times New Roman"/>
              <a:cs typeface="Times New Roman"/>
              <a:sym typeface="Times New Roman"/>
            </a:endParaRPr>
          </a:p>
        </p:txBody>
      </p:sp>
      <p:pic>
        <p:nvPicPr>
          <p:cNvPr id="527" name="Google Shape;527;p82"/>
          <p:cNvPicPr preferRelativeResize="0"/>
          <p:nvPr/>
        </p:nvPicPr>
        <p:blipFill>
          <a:blip r:embed="rId3">
            <a:alphaModFix/>
          </a:blip>
          <a:stretch>
            <a:fillRect/>
          </a:stretch>
        </p:blipFill>
        <p:spPr>
          <a:xfrm>
            <a:off x="3252763" y="1690825"/>
            <a:ext cx="5686483" cy="4862374"/>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83"/>
          <p:cNvSpPr/>
          <p:nvPr/>
        </p:nvSpPr>
        <p:spPr>
          <a:xfrm>
            <a:off x="2141538" y="0"/>
            <a:ext cx="7907400"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 name="Google Shape;533;p83"/>
          <p:cNvSpPr txBox="1"/>
          <p:nvPr>
            <p:ph type="title"/>
          </p:nvPr>
        </p:nvSpPr>
        <p:spPr>
          <a:xfrm>
            <a:off x="838200" y="476250"/>
            <a:ext cx="10515600" cy="59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Bi-direction Traceability Matrix</a:t>
            </a:r>
            <a:endParaRPr sz="6000">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84"/>
          <p:cNvSpPr/>
          <p:nvPr/>
        </p:nvSpPr>
        <p:spPr>
          <a:xfrm>
            <a:off x="2141538" y="0"/>
            <a:ext cx="7907400"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 name="Google Shape;539;p8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Bi-direction Traceability Matrix </a:t>
            </a:r>
            <a:endParaRPr>
              <a:latin typeface="Times New Roman"/>
              <a:ea typeface="Times New Roman"/>
              <a:cs typeface="Times New Roman"/>
              <a:sym typeface="Times New Roman"/>
            </a:endParaRPr>
          </a:p>
        </p:txBody>
      </p:sp>
      <p:graphicFrame>
        <p:nvGraphicFramePr>
          <p:cNvPr id="540" name="Google Shape;540;p84"/>
          <p:cNvGraphicFramePr/>
          <p:nvPr/>
        </p:nvGraphicFramePr>
        <p:xfrm>
          <a:off x="838175" y="1690800"/>
          <a:ext cx="3000000" cy="3000000"/>
        </p:xfrm>
        <a:graphic>
          <a:graphicData uri="http://schemas.openxmlformats.org/drawingml/2006/table">
            <a:tbl>
              <a:tblPr>
                <a:noFill/>
                <a:tableStyleId>{55E2A4EB-E0B2-45DF-A12E-8AE5C8AE2CF4}</a:tableStyleId>
              </a:tblPr>
              <a:tblGrid>
                <a:gridCol w="1645275"/>
                <a:gridCol w="1372125"/>
                <a:gridCol w="1575525"/>
                <a:gridCol w="2800400"/>
                <a:gridCol w="3350700"/>
              </a:tblGrid>
              <a:tr h="375975">
                <a:tc>
                  <a:txBody>
                    <a:bodyPr/>
                    <a:lstStyle/>
                    <a:p>
                      <a:pPr indent="0" lvl="0" marL="0" rtl="0" algn="l">
                        <a:spcBef>
                          <a:spcPts val="0"/>
                        </a:spcBef>
                        <a:spcAft>
                          <a:spcPts val="0"/>
                        </a:spcAft>
                        <a:buNone/>
                      </a:pPr>
                      <a:r>
                        <a:rPr lang="en-US" sz="1000"/>
                        <a:t>Requirements Source</a:t>
                      </a:r>
                      <a:endParaRPr sz="1000"/>
                    </a:p>
                  </a:txBody>
                  <a:tcPr marT="91425" marB="91425" marR="91425" marL="91425"/>
                </a:tc>
                <a:tc>
                  <a:txBody>
                    <a:bodyPr/>
                    <a:lstStyle/>
                    <a:p>
                      <a:pPr indent="0" lvl="0" marL="0" rtl="0" algn="l">
                        <a:spcBef>
                          <a:spcPts val="0"/>
                        </a:spcBef>
                        <a:spcAft>
                          <a:spcPts val="0"/>
                        </a:spcAft>
                        <a:buNone/>
                      </a:pPr>
                      <a:r>
                        <a:rPr lang="en-US" sz="1000"/>
                        <a:t>Requirement</a:t>
                      </a:r>
                      <a:endParaRPr sz="1000"/>
                    </a:p>
                  </a:txBody>
                  <a:tcPr marT="91425" marB="91425" marR="91425" marL="91425"/>
                </a:tc>
                <a:tc>
                  <a:txBody>
                    <a:bodyPr/>
                    <a:lstStyle/>
                    <a:p>
                      <a:pPr indent="0" lvl="0" marL="0" rtl="0" algn="l">
                        <a:spcBef>
                          <a:spcPts val="0"/>
                        </a:spcBef>
                        <a:spcAft>
                          <a:spcPts val="0"/>
                        </a:spcAft>
                        <a:buNone/>
                      </a:pPr>
                      <a:r>
                        <a:rPr lang="en-US" sz="1000"/>
                        <a:t>Design Element</a:t>
                      </a:r>
                      <a:endParaRPr sz="1000"/>
                    </a:p>
                  </a:txBody>
                  <a:tcPr marT="91425" marB="91425" marR="91425" marL="91425"/>
                </a:tc>
                <a:tc>
                  <a:txBody>
                    <a:bodyPr/>
                    <a:lstStyle/>
                    <a:p>
                      <a:pPr indent="0" lvl="0" marL="0" rtl="0" algn="l">
                        <a:spcBef>
                          <a:spcPts val="0"/>
                        </a:spcBef>
                        <a:spcAft>
                          <a:spcPts val="0"/>
                        </a:spcAft>
                        <a:buNone/>
                      </a:pPr>
                      <a:r>
                        <a:rPr lang="en-US" sz="1000"/>
                        <a:t>Code Function(ID Name)</a:t>
                      </a:r>
                      <a:endParaRPr sz="1000"/>
                    </a:p>
                  </a:txBody>
                  <a:tcPr marT="91425" marB="91425" marR="91425" marL="91425"/>
                </a:tc>
                <a:tc>
                  <a:txBody>
                    <a:bodyPr/>
                    <a:lstStyle/>
                    <a:p>
                      <a:pPr indent="0" lvl="0" marL="0" rtl="0" algn="l">
                        <a:spcBef>
                          <a:spcPts val="0"/>
                        </a:spcBef>
                        <a:spcAft>
                          <a:spcPts val="0"/>
                        </a:spcAft>
                        <a:buNone/>
                      </a:pPr>
                      <a:r>
                        <a:rPr lang="en-US" sz="1000"/>
                        <a:t>TestCase</a:t>
                      </a:r>
                      <a:endParaRPr sz="1000"/>
                    </a:p>
                  </a:txBody>
                  <a:tcPr marT="91425" marB="91425" marR="91425" marL="91425"/>
                </a:tc>
              </a:tr>
              <a:tr h="1485850">
                <a:tc>
                  <a:txBody>
                    <a:bodyPr/>
                    <a:lstStyle/>
                    <a:p>
                      <a:pPr indent="0" lvl="0" marL="0" rtl="0" algn="l">
                        <a:spcBef>
                          <a:spcPts val="0"/>
                        </a:spcBef>
                        <a:spcAft>
                          <a:spcPts val="0"/>
                        </a:spcAft>
                        <a:buNone/>
                      </a:pPr>
                      <a:r>
                        <a:rPr lang="en-US" sz="1000"/>
                        <a:t>Rule # 1: User can </a:t>
                      </a:r>
                      <a:r>
                        <a:rPr lang="en-US" sz="1000"/>
                        <a:t>create</a:t>
                      </a:r>
                      <a:r>
                        <a:rPr lang="en-US" sz="1000"/>
                        <a:t> a group and invite a family and friends to a group.</a:t>
                      </a:r>
                      <a:endParaRPr sz="1000"/>
                    </a:p>
                  </a:txBody>
                  <a:tcPr marT="91425" marB="91425" marR="91425" marL="91425"/>
                </a:tc>
                <a:tc>
                  <a:txBody>
                    <a:bodyPr/>
                    <a:lstStyle/>
                    <a:p>
                      <a:pPr indent="0" lvl="0" marL="0" rtl="0" algn="l">
                        <a:spcBef>
                          <a:spcPts val="0"/>
                        </a:spcBef>
                        <a:spcAft>
                          <a:spcPts val="0"/>
                        </a:spcAft>
                        <a:buNone/>
                      </a:pPr>
                      <a:r>
                        <a:rPr lang="en-US" sz="1000"/>
                        <a:t>Group Moderator Module</a:t>
                      </a:r>
                      <a:endParaRPr sz="1000"/>
                    </a:p>
                  </a:txBody>
                  <a:tcPr marT="91425" marB="91425" marR="91425" marL="91425"/>
                </a:tc>
                <a:tc>
                  <a:txBody>
                    <a:bodyPr/>
                    <a:lstStyle/>
                    <a:p>
                      <a:pPr indent="0" lvl="0" marL="0" rtl="0" algn="l">
                        <a:spcBef>
                          <a:spcPts val="0"/>
                        </a:spcBef>
                        <a:spcAft>
                          <a:spcPts val="0"/>
                        </a:spcAft>
                        <a:buNone/>
                      </a:pPr>
                      <a:r>
                        <a:rPr lang="en-US" sz="1000"/>
                        <a:t>Use cases/ Group Moderator</a:t>
                      </a:r>
                      <a:endParaRPr sz="1000"/>
                    </a:p>
                  </a:txBody>
                  <a:tcPr marT="91425" marB="91425" marR="91425" marL="91425"/>
                </a:tc>
                <a:tc>
                  <a:txBody>
                    <a:bodyPr/>
                    <a:lstStyle/>
                    <a:p>
                      <a:pPr indent="0" lvl="0" marL="0" rtl="0" algn="l">
                        <a:spcBef>
                          <a:spcPts val="0"/>
                        </a:spcBef>
                        <a:spcAft>
                          <a:spcPts val="0"/>
                        </a:spcAft>
                        <a:buNone/>
                      </a:pPr>
                      <a:r>
                        <a:rPr lang="en-US" sz="1000"/>
                        <a:t>01 </a:t>
                      </a:r>
                      <a:r>
                        <a:rPr lang="en-US" sz="1000"/>
                        <a:t>Create_a_group()</a:t>
                      </a:r>
                      <a:endParaRPr sz="1000"/>
                    </a:p>
                    <a:p>
                      <a:pPr indent="0" lvl="0" marL="0" rtl="0" algn="l">
                        <a:spcBef>
                          <a:spcPts val="0"/>
                        </a:spcBef>
                        <a:spcAft>
                          <a:spcPts val="0"/>
                        </a:spcAft>
                        <a:buNone/>
                      </a:pPr>
                      <a:r>
                        <a:rPr lang="en-US" sz="1000"/>
                        <a:t>02 Invite_a_</a:t>
                      </a:r>
                      <a:r>
                        <a:rPr lang="en-US" sz="1000"/>
                        <a:t>f</a:t>
                      </a:r>
                      <a:r>
                        <a:rPr lang="en-US" sz="1000"/>
                        <a:t>amily_and_friends_to_a_</a:t>
                      </a:r>
                      <a:r>
                        <a:rPr lang="en-US" sz="1000"/>
                        <a:t>g</a:t>
                      </a:r>
                      <a:r>
                        <a:rPr lang="en-US" sz="1000"/>
                        <a:t>roup()</a:t>
                      </a:r>
                      <a:endParaRPr sz="1000"/>
                    </a:p>
                    <a:p>
                      <a:pPr indent="0" lvl="0" marL="0" rtl="0" algn="l">
                        <a:spcBef>
                          <a:spcPts val="0"/>
                        </a:spcBef>
                        <a:spcAft>
                          <a:spcPts val="0"/>
                        </a:spcAft>
                        <a:buNone/>
                      </a:pPr>
                      <a:r>
                        <a:rPr lang="en-US" sz="1000"/>
                        <a:t>05 Populate_movies()</a:t>
                      </a:r>
                      <a:endParaRPr sz="1000"/>
                    </a:p>
                    <a:p>
                      <a:pPr indent="0" lvl="0" marL="0" rtl="0" algn="l">
                        <a:spcBef>
                          <a:spcPts val="0"/>
                        </a:spcBef>
                        <a:spcAft>
                          <a:spcPts val="0"/>
                        </a:spcAft>
                        <a:buNone/>
                      </a:pPr>
                      <a:r>
                        <a:rPr lang="en-US" sz="1000"/>
                        <a:t>06 Pull_a_movie_list_and_links()</a:t>
                      </a:r>
                      <a:endParaRPr sz="1000"/>
                    </a:p>
                    <a:p>
                      <a:pPr indent="0" lvl="0" marL="0" rtl="0" algn="l">
                        <a:spcBef>
                          <a:spcPts val="0"/>
                        </a:spcBef>
                        <a:spcAft>
                          <a:spcPts val="0"/>
                        </a:spcAft>
                        <a:buNone/>
                      </a:pPr>
                      <a:r>
                        <a:rPr lang="en-US" sz="1000"/>
                        <a:t>10 Create_an_event()</a:t>
                      </a:r>
                      <a:endParaRPr sz="1000"/>
                    </a:p>
                    <a:p>
                      <a:pPr indent="0" lvl="0" marL="0" rtl="0" algn="l">
                        <a:spcBef>
                          <a:spcPts val="0"/>
                        </a:spcBef>
                        <a:spcAft>
                          <a:spcPts val="0"/>
                        </a:spcAft>
                        <a:buNone/>
                      </a:pPr>
                      <a:r>
                        <a:rPr lang="en-US" sz="1000"/>
                        <a:t>04 Unsubscribe_groups()</a:t>
                      </a:r>
                      <a:endParaRPr sz="1000"/>
                    </a:p>
                    <a:p>
                      <a:pPr indent="0" lvl="0" marL="0" rtl="0" algn="l">
                        <a:spcBef>
                          <a:spcPts val="0"/>
                        </a:spcBef>
                        <a:spcAft>
                          <a:spcPts val="0"/>
                        </a:spcAft>
                        <a:buNone/>
                      </a:pPr>
                      <a:r>
                        <a:rPr lang="en-US" sz="1000"/>
                        <a:t>12 Cast_a_vote()</a:t>
                      </a:r>
                      <a:endParaRPr sz="1000"/>
                    </a:p>
                  </a:txBody>
                  <a:tcPr marT="91425" marB="91425" marR="91425" marL="91425"/>
                </a:tc>
                <a:tc>
                  <a:txBody>
                    <a:bodyPr/>
                    <a:lstStyle/>
                    <a:p>
                      <a:pPr indent="-292100" lvl="0" marL="457200" rtl="0" algn="l">
                        <a:spcBef>
                          <a:spcPts val="0"/>
                        </a:spcBef>
                        <a:spcAft>
                          <a:spcPts val="0"/>
                        </a:spcAft>
                        <a:buSzPts val="1000"/>
                        <a:buAutoNum type="arabicPeriod"/>
                      </a:pPr>
                      <a:r>
                        <a:rPr lang="en-US" sz="1000"/>
                        <a:t>User should be able to create a group</a:t>
                      </a:r>
                      <a:endParaRPr sz="1000"/>
                    </a:p>
                    <a:p>
                      <a:pPr indent="-292100" lvl="0" marL="457200" rtl="0" algn="l">
                        <a:spcBef>
                          <a:spcPts val="0"/>
                        </a:spcBef>
                        <a:spcAft>
                          <a:spcPts val="0"/>
                        </a:spcAft>
                        <a:buSzPts val="1000"/>
                        <a:buAutoNum type="arabicPeriod"/>
                      </a:pPr>
                      <a:r>
                        <a:rPr lang="en-US" sz="1000"/>
                        <a:t>User can invite others to the group</a:t>
                      </a:r>
                      <a:endParaRPr sz="1000"/>
                    </a:p>
                  </a:txBody>
                  <a:tcPr marT="91425" marB="91425" marR="91425" marL="91425"/>
                </a:tc>
              </a:tr>
              <a:tr h="1168750">
                <a:tc>
                  <a:txBody>
                    <a:bodyPr/>
                    <a:lstStyle/>
                    <a:p>
                      <a:pPr indent="0" lvl="0" marL="0" rtl="0" algn="l">
                        <a:spcBef>
                          <a:spcPts val="0"/>
                        </a:spcBef>
                        <a:spcAft>
                          <a:spcPts val="0"/>
                        </a:spcAft>
                        <a:buClr>
                          <a:schemeClr val="dk1"/>
                        </a:buClr>
                        <a:buSzPts val="1100"/>
                        <a:buFont typeface="Arial"/>
                        <a:buNone/>
                      </a:pPr>
                      <a:r>
                        <a:rPr lang="en-US" sz="1000">
                          <a:solidFill>
                            <a:schemeClr val="dk1"/>
                          </a:solidFill>
                        </a:rPr>
                        <a:t>Rule # 2: Group members can join a group, browser and search movie lists, watch trailer, browse review, unsubscribe groups, and cast a vote.</a:t>
                      </a:r>
                      <a:endParaRPr sz="1000"/>
                    </a:p>
                  </a:txBody>
                  <a:tcPr marT="91425" marB="91425" marR="91425" marL="91425"/>
                </a:tc>
                <a:tc>
                  <a:txBody>
                    <a:bodyPr/>
                    <a:lstStyle/>
                    <a:p>
                      <a:pPr indent="0" lvl="0" marL="0" rtl="0" algn="l">
                        <a:spcBef>
                          <a:spcPts val="0"/>
                        </a:spcBef>
                        <a:spcAft>
                          <a:spcPts val="0"/>
                        </a:spcAft>
                        <a:buNone/>
                      </a:pPr>
                      <a:r>
                        <a:rPr lang="en-US" sz="1000"/>
                        <a:t>Group Members </a:t>
                      </a:r>
                      <a:r>
                        <a:rPr lang="en-US" sz="1000"/>
                        <a:t>Module</a:t>
                      </a:r>
                      <a:endParaRPr sz="1000"/>
                    </a:p>
                  </a:txBody>
                  <a:tcPr marT="91425" marB="91425" marR="91425" marL="91425"/>
                </a:tc>
                <a:tc>
                  <a:txBody>
                    <a:bodyPr/>
                    <a:lstStyle/>
                    <a:p>
                      <a:pPr indent="0" lvl="0" marL="0" rtl="0" algn="l">
                        <a:spcBef>
                          <a:spcPts val="0"/>
                        </a:spcBef>
                        <a:spcAft>
                          <a:spcPts val="0"/>
                        </a:spcAft>
                        <a:buNone/>
                      </a:pPr>
                      <a:r>
                        <a:rPr lang="en-US" sz="1000"/>
                        <a:t>Use cases/ Group Members</a:t>
                      </a:r>
                      <a:endParaRPr sz="1000"/>
                    </a:p>
                  </a:txBody>
                  <a:tcPr marT="91425" marB="91425" marR="91425" marL="91425"/>
                </a:tc>
                <a:tc>
                  <a:txBody>
                    <a:bodyPr/>
                    <a:lstStyle/>
                    <a:p>
                      <a:pPr indent="0" lvl="0" marL="0" rtl="0" algn="l">
                        <a:spcBef>
                          <a:spcPts val="0"/>
                        </a:spcBef>
                        <a:spcAft>
                          <a:spcPts val="0"/>
                        </a:spcAft>
                        <a:buNone/>
                      </a:pPr>
                      <a:r>
                        <a:rPr lang="en-US" sz="1000"/>
                        <a:t>03 </a:t>
                      </a:r>
                      <a:r>
                        <a:rPr lang="en-US" sz="1000"/>
                        <a:t>Join_a_group()</a:t>
                      </a:r>
                      <a:endParaRPr sz="1000"/>
                    </a:p>
                    <a:p>
                      <a:pPr indent="0" lvl="0" marL="0" rtl="0" algn="l">
                        <a:spcBef>
                          <a:spcPts val="0"/>
                        </a:spcBef>
                        <a:spcAft>
                          <a:spcPts val="0"/>
                        </a:spcAft>
                        <a:buNone/>
                      </a:pPr>
                      <a:r>
                        <a:rPr lang="en-US" sz="1000"/>
                        <a:t>07 Browser_and_search_movie_list()</a:t>
                      </a:r>
                      <a:endParaRPr sz="1000"/>
                    </a:p>
                    <a:p>
                      <a:pPr indent="0" lvl="0" marL="0" rtl="0" algn="l">
                        <a:spcBef>
                          <a:spcPts val="0"/>
                        </a:spcBef>
                        <a:spcAft>
                          <a:spcPts val="0"/>
                        </a:spcAft>
                        <a:buNone/>
                      </a:pPr>
                      <a:r>
                        <a:rPr lang="en-US" sz="1000"/>
                        <a:t>08 Watch_trailer()</a:t>
                      </a:r>
                      <a:endParaRPr sz="1000"/>
                    </a:p>
                    <a:p>
                      <a:pPr indent="0" lvl="0" marL="0" rtl="0" algn="l">
                        <a:spcBef>
                          <a:spcPts val="0"/>
                        </a:spcBef>
                        <a:spcAft>
                          <a:spcPts val="0"/>
                        </a:spcAft>
                        <a:buNone/>
                      </a:pPr>
                      <a:r>
                        <a:rPr lang="en-US" sz="1000"/>
                        <a:t>09 Browse_review()</a:t>
                      </a:r>
                      <a:endParaRPr sz="1000"/>
                    </a:p>
                    <a:p>
                      <a:pPr indent="0" lvl="0" marL="0" rtl="0" algn="l">
                        <a:spcBef>
                          <a:spcPts val="0"/>
                        </a:spcBef>
                        <a:spcAft>
                          <a:spcPts val="0"/>
                        </a:spcAft>
                        <a:buNone/>
                      </a:pPr>
                      <a:r>
                        <a:rPr lang="en-US" sz="1000"/>
                        <a:t>04 Unsubscribe_groups()</a:t>
                      </a:r>
                      <a:endParaRPr sz="1000"/>
                    </a:p>
                    <a:p>
                      <a:pPr indent="0" lvl="0" marL="0" rtl="0" algn="l">
                        <a:spcBef>
                          <a:spcPts val="0"/>
                        </a:spcBef>
                        <a:spcAft>
                          <a:spcPts val="0"/>
                        </a:spcAft>
                        <a:buNone/>
                      </a:pPr>
                      <a:r>
                        <a:rPr lang="en-US" sz="1000"/>
                        <a:t>12 Cast_a_vote()</a:t>
                      </a:r>
                      <a:endParaRPr sz="1000"/>
                    </a:p>
                  </a:txBody>
                  <a:tcPr marT="91425" marB="91425" marR="91425" marL="91425"/>
                </a:tc>
                <a:tc>
                  <a:txBody>
                    <a:bodyPr/>
                    <a:lstStyle/>
                    <a:p>
                      <a:pPr indent="-292100" lvl="0" marL="457200" rtl="0" algn="l">
                        <a:spcBef>
                          <a:spcPts val="0"/>
                        </a:spcBef>
                        <a:spcAft>
                          <a:spcPts val="0"/>
                        </a:spcAft>
                        <a:buSzPts val="1000"/>
                        <a:buAutoNum type="arabicPeriod"/>
                      </a:pPr>
                      <a:r>
                        <a:rPr lang="en-US" sz="1000"/>
                        <a:t>Group members can join group.</a:t>
                      </a:r>
                      <a:endParaRPr sz="1000"/>
                    </a:p>
                    <a:p>
                      <a:pPr indent="-292100" lvl="0" marL="457200" rtl="0" algn="l">
                        <a:spcBef>
                          <a:spcPts val="0"/>
                        </a:spcBef>
                        <a:spcAft>
                          <a:spcPts val="0"/>
                        </a:spcAft>
                        <a:buSzPts val="1000"/>
                        <a:buAutoNum type="arabicPeriod"/>
                      </a:pPr>
                      <a:r>
                        <a:rPr lang="en-US" sz="1000"/>
                        <a:t>Group members can browser and search movie lists.</a:t>
                      </a:r>
                      <a:endParaRPr sz="1000"/>
                    </a:p>
                    <a:p>
                      <a:pPr indent="-292100" lvl="0" marL="457200" rtl="0" algn="l">
                        <a:spcBef>
                          <a:spcPts val="0"/>
                        </a:spcBef>
                        <a:spcAft>
                          <a:spcPts val="0"/>
                        </a:spcAft>
                        <a:buSzPts val="1000"/>
                        <a:buAutoNum type="arabicPeriod"/>
                      </a:pPr>
                      <a:r>
                        <a:rPr lang="en-US" sz="1000"/>
                        <a:t>Group members can watch trailers</a:t>
                      </a:r>
                      <a:endParaRPr sz="1000"/>
                    </a:p>
                    <a:p>
                      <a:pPr indent="-292100" lvl="0" marL="457200" rtl="0" algn="l">
                        <a:spcBef>
                          <a:spcPts val="0"/>
                        </a:spcBef>
                        <a:spcAft>
                          <a:spcPts val="0"/>
                        </a:spcAft>
                        <a:buSzPts val="1000"/>
                        <a:buAutoNum type="arabicPeriod"/>
                      </a:pPr>
                      <a:r>
                        <a:rPr lang="en-US" sz="1000"/>
                        <a:t>Group members can browse reviews</a:t>
                      </a:r>
                      <a:endParaRPr sz="1000"/>
                    </a:p>
                    <a:p>
                      <a:pPr indent="-292100" lvl="0" marL="457200" rtl="0" algn="l">
                        <a:spcBef>
                          <a:spcPts val="0"/>
                        </a:spcBef>
                        <a:spcAft>
                          <a:spcPts val="0"/>
                        </a:spcAft>
                        <a:buSzPts val="1000"/>
                        <a:buAutoNum type="arabicPeriod"/>
                      </a:pPr>
                      <a:r>
                        <a:rPr lang="en-US" sz="1000"/>
                        <a:t>group members can unsubscribe groups.</a:t>
                      </a:r>
                      <a:endParaRPr sz="1000"/>
                    </a:p>
                    <a:p>
                      <a:pPr indent="-292100" lvl="0" marL="457200" rtl="0" algn="l">
                        <a:spcBef>
                          <a:spcPts val="0"/>
                        </a:spcBef>
                        <a:spcAft>
                          <a:spcPts val="0"/>
                        </a:spcAft>
                        <a:buSzPts val="1000"/>
                        <a:buAutoNum type="arabicPeriod"/>
                      </a:pPr>
                      <a:r>
                        <a:rPr lang="en-US" sz="1000"/>
                        <a:t>Allow group members cast a vote.</a:t>
                      </a:r>
                      <a:endParaRPr sz="1000"/>
                    </a:p>
                  </a:txBody>
                  <a:tcPr marT="91425" marB="91425" marR="91425" marL="91425"/>
                </a:tc>
              </a:tr>
              <a:tr h="534525">
                <a:tc>
                  <a:txBody>
                    <a:bodyPr/>
                    <a:lstStyle/>
                    <a:p>
                      <a:pPr indent="0" lvl="0" marL="0" rtl="0" algn="l">
                        <a:spcBef>
                          <a:spcPts val="0"/>
                        </a:spcBef>
                        <a:spcAft>
                          <a:spcPts val="0"/>
                        </a:spcAft>
                        <a:buClr>
                          <a:schemeClr val="dk1"/>
                        </a:buClr>
                        <a:buSzPts val="1100"/>
                        <a:buFont typeface="Arial"/>
                        <a:buNone/>
                      </a:pPr>
                      <a:r>
                        <a:rPr lang="en-US" sz="1000">
                          <a:solidFill>
                            <a:schemeClr val="dk1"/>
                          </a:solidFill>
                        </a:rPr>
                        <a:t>Rule # 3: User can choose movies to watch.</a:t>
                      </a:r>
                      <a:endParaRPr sz="1000"/>
                    </a:p>
                  </a:txBody>
                  <a:tcPr marT="91425" marB="91425" marR="91425" marL="91425"/>
                </a:tc>
                <a:tc>
                  <a:txBody>
                    <a:bodyPr/>
                    <a:lstStyle/>
                    <a:p>
                      <a:pPr indent="0" lvl="0" marL="0" rtl="0" algn="l">
                        <a:spcBef>
                          <a:spcPts val="0"/>
                        </a:spcBef>
                        <a:spcAft>
                          <a:spcPts val="0"/>
                        </a:spcAft>
                        <a:buNone/>
                      </a:pPr>
                      <a:r>
                        <a:rPr lang="en-US" sz="1000"/>
                        <a:t>Movie Module</a:t>
                      </a:r>
                      <a:endParaRPr sz="1000"/>
                    </a:p>
                  </a:txBody>
                  <a:tcPr marT="91425" marB="91425" marR="91425" marL="91425"/>
                </a:tc>
                <a:tc>
                  <a:txBody>
                    <a:bodyPr/>
                    <a:lstStyle/>
                    <a:p>
                      <a:pPr indent="0" lvl="0" marL="0" rtl="0" algn="l">
                        <a:spcBef>
                          <a:spcPts val="0"/>
                        </a:spcBef>
                        <a:spcAft>
                          <a:spcPts val="0"/>
                        </a:spcAft>
                        <a:buNone/>
                      </a:pPr>
                      <a:r>
                        <a:rPr lang="en-US" sz="1000"/>
                        <a:t>Use cases/ Movie</a:t>
                      </a:r>
                      <a:endParaRPr sz="1000"/>
                    </a:p>
                  </a:txBody>
                  <a:tcPr marT="91425" marB="91425" marR="91425" marL="91425"/>
                </a:tc>
                <a:tc>
                  <a:txBody>
                    <a:bodyPr/>
                    <a:lstStyle/>
                    <a:p>
                      <a:pPr indent="0" lvl="0" marL="0" rtl="0" algn="l">
                        <a:spcBef>
                          <a:spcPts val="0"/>
                        </a:spcBef>
                        <a:spcAft>
                          <a:spcPts val="0"/>
                        </a:spcAft>
                        <a:buNone/>
                      </a:pPr>
                      <a:r>
                        <a:rPr lang="en-US" sz="1050">
                          <a:solidFill>
                            <a:srgbClr val="3C4043"/>
                          </a:solidFill>
                        </a:rPr>
                        <a:t>06 Pull_movie</a:t>
                      </a:r>
                      <a:r>
                        <a:rPr lang="en-US" sz="1000"/>
                        <a:t>()</a:t>
                      </a:r>
                      <a:endParaRPr sz="1000"/>
                    </a:p>
                  </a:txBody>
                  <a:tcPr marT="91425" marB="91425" marR="91425" marL="91425"/>
                </a:tc>
                <a:tc>
                  <a:txBody>
                    <a:bodyPr/>
                    <a:lstStyle/>
                    <a:p>
                      <a:pPr indent="-292100" lvl="0" marL="457200" rtl="0" algn="l">
                        <a:spcBef>
                          <a:spcPts val="0"/>
                        </a:spcBef>
                        <a:spcAft>
                          <a:spcPts val="0"/>
                        </a:spcAft>
                        <a:buSzPts val="1000"/>
                        <a:buAutoNum type="arabicPeriod"/>
                      </a:pPr>
                      <a:r>
                        <a:rPr lang="en-US" sz="1000"/>
                        <a:t>User can choose movie to watch</a:t>
                      </a:r>
                      <a:endParaRPr sz="1000"/>
                    </a:p>
                  </a:txBody>
                  <a:tcPr marT="91425" marB="91425" marR="91425" marL="91425"/>
                </a:tc>
              </a:tr>
              <a:tr h="693075">
                <a:tc>
                  <a:txBody>
                    <a:bodyPr/>
                    <a:lstStyle/>
                    <a:p>
                      <a:pPr indent="0" lvl="0" marL="0" rtl="0" algn="l">
                        <a:spcBef>
                          <a:spcPts val="0"/>
                        </a:spcBef>
                        <a:spcAft>
                          <a:spcPts val="0"/>
                        </a:spcAft>
                        <a:buClr>
                          <a:schemeClr val="dk1"/>
                        </a:buClr>
                        <a:buSzPts val="1100"/>
                        <a:buFont typeface="Arial"/>
                        <a:buNone/>
                      </a:pPr>
                      <a:r>
                        <a:rPr lang="en-US" sz="1000">
                          <a:solidFill>
                            <a:schemeClr val="dk1"/>
                          </a:solidFill>
                        </a:rPr>
                        <a:t>Rule # 4:Moderator create event to decide which movie to watch</a:t>
                      </a:r>
                      <a:endParaRPr sz="1000"/>
                    </a:p>
                  </a:txBody>
                  <a:tcPr marT="91425" marB="91425" marR="91425" marL="91425"/>
                </a:tc>
                <a:tc>
                  <a:txBody>
                    <a:bodyPr/>
                    <a:lstStyle/>
                    <a:p>
                      <a:pPr indent="0" lvl="0" marL="0" rtl="0" algn="l">
                        <a:spcBef>
                          <a:spcPts val="0"/>
                        </a:spcBef>
                        <a:spcAft>
                          <a:spcPts val="0"/>
                        </a:spcAft>
                        <a:buNone/>
                      </a:pPr>
                      <a:r>
                        <a:rPr lang="en-US" sz="1000"/>
                        <a:t>Event Module</a:t>
                      </a:r>
                      <a:endParaRPr sz="1000"/>
                    </a:p>
                  </a:txBody>
                  <a:tcPr marT="91425" marB="91425" marR="91425" marL="91425"/>
                </a:tc>
                <a:tc>
                  <a:txBody>
                    <a:bodyPr/>
                    <a:lstStyle/>
                    <a:p>
                      <a:pPr indent="0" lvl="0" marL="0" rtl="0" algn="l">
                        <a:spcBef>
                          <a:spcPts val="0"/>
                        </a:spcBef>
                        <a:spcAft>
                          <a:spcPts val="0"/>
                        </a:spcAft>
                        <a:buNone/>
                      </a:pPr>
                      <a:r>
                        <a:rPr lang="en-US" sz="1000"/>
                        <a:t>Use cases/ Event</a:t>
                      </a:r>
                      <a:endParaRPr sz="1000"/>
                    </a:p>
                  </a:txBody>
                  <a:tcPr marT="91425" marB="91425" marR="91425" marL="91425"/>
                </a:tc>
                <a:tc>
                  <a:txBody>
                    <a:bodyPr/>
                    <a:lstStyle/>
                    <a:p>
                      <a:pPr indent="0" lvl="0" marL="0" rtl="0" algn="l">
                        <a:spcBef>
                          <a:spcPts val="0"/>
                        </a:spcBef>
                        <a:spcAft>
                          <a:spcPts val="0"/>
                        </a:spcAft>
                        <a:buNone/>
                      </a:pPr>
                      <a:r>
                        <a:rPr lang="en-US" sz="1000"/>
                        <a:t>10 Create an event</a:t>
                      </a:r>
                      <a:r>
                        <a:rPr lang="en-US" sz="1000"/>
                        <a:t>()</a:t>
                      </a:r>
                      <a:endParaRPr sz="1000"/>
                    </a:p>
                  </a:txBody>
                  <a:tcPr marT="91425" marB="91425" marR="91425" marL="91425"/>
                </a:tc>
                <a:tc>
                  <a:txBody>
                    <a:bodyPr/>
                    <a:lstStyle/>
                    <a:p>
                      <a:pPr indent="-292100" lvl="0" marL="457200" rtl="0" algn="l">
                        <a:spcBef>
                          <a:spcPts val="0"/>
                        </a:spcBef>
                        <a:spcAft>
                          <a:spcPts val="0"/>
                        </a:spcAft>
                        <a:buSzPts val="1000"/>
                        <a:buAutoNum type="arabicPeriod"/>
                      </a:pPr>
                      <a:r>
                        <a:rPr lang="en-US" sz="1000"/>
                        <a:t>Moderator can recieve movie decided by user.</a:t>
                      </a:r>
                      <a:endParaRPr sz="1000"/>
                    </a:p>
                    <a:p>
                      <a:pPr indent="-292100" lvl="0" marL="457200" rtl="0" algn="l">
                        <a:spcBef>
                          <a:spcPts val="0"/>
                        </a:spcBef>
                        <a:spcAft>
                          <a:spcPts val="0"/>
                        </a:spcAft>
                        <a:buSzPts val="1000"/>
                        <a:buAutoNum type="arabicPeriod"/>
                      </a:pPr>
                      <a:r>
                        <a:rPr lang="en-US" sz="1000"/>
                        <a:t>Moderator can start and end movie.</a:t>
                      </a:r>
                      <a:endParaRPr sz="1000"/>
                    </a:p>
                  </a:txBody>
                  <a:tcPr marT="91425" marB="91425" marR="91425" marL="91425"/>
                </a:tc>
              </a:tr>
              <a:tr h="693075">
                <a:tc>
                  <a:txBody>
                    <a:bodyPr/>
                    <a:lstStyle/>
                    <a:p>
                      <a:pPr indent="0" lvl="0" marL="0" rtl="0" algn="l">
                        <a:spcBef>
                          <a:spcPts val="0"/>
                        </a:spcBef>
                        <a:spcAft>
                          <a:spcPts val="0"/>
                        </a:spcAft>
                        <a:buClr>
                          <a:schemeClr val="dk1"/>
                        </a:buClr>
                        <a:buSzPts val="1100"/>
                        <a:buFont typeface="Arial"/>
                        <a:buNone/>
                      </a:pPr>
                      <a:r>
                        <a:rPr lang="en-US" sz="1000">
                          <a:solidFill>
                            <a:schemeClr val="dk1"/>
                          </a:solidFill>
                        </a:rPr>
                        <a:t>Rule # 5: Group members sharing their opinions about specific movie</a:t>
                      </a:r>
                      <a:endParaRPr sz="1000"/>
                    </a:p>
                  </a:txBody>
                  <a:tcPr marT="91425" marB="91425" marR="91425" marL="91425"/>
                </a:tc>
                <a:tc>
                  <a:txBody>
                    <a:bodyPr/>
                    <a:lstStyle/>
                    <a:p>
                      <a:pPr indent="0" lvl="0" marL="0" rtl="0" algn="l">
                        <a:spcBef>
                          <a:spcPts val="0"/>
                        </a:spcBef>
                        <a:spcAft>
                          <a:spcPts val="0"/>
                        </a:spcAft>
                        <a:buNone/>
                      </a:pPr>
                      <a:r>
                        <a:rPr lang="en-US" sz="1000"/>
                        <a:t>Vote Module</a:t>
                      </a:r>
                      <a:endParaRPr sz="1000"/>
                    </a:p>
                  </a:txBody>
                  <a:tcPr marT="91425" marB="91425" marR="91425" marL="91425"/>
                </a:tc>
                <a:tc>
                  <a:txBody>
                    <a:bodyPr/>
                    <a:lstStyle/>
                    <a:p>
                      <a:pPr indent="0" lvl="0" marL="0" rtl="0" algn="l">
                        <a:spcBef>
                          <a:spcPts val="0"/>
                        </a:spcBef>
                        <a:spcAft>
                          <a:spcPts val="0"/>
                        </a:spcAft>
                        <a:buNone/>
                      </a:pPr>
                      <a:r>
                        <a:rPr lang="en-US" sz="1000"/>
                        <a:t>Use cases/ Vote</a:t>
                      </a:r>
                      <a:endParaRPr sz="1000"/>
                    </a:p>
                  </a:txBody>
                  <a:tcPr marT="91425" marB="91425" marR="91425" marL="91425"/>
                </a:tc>
                <a:tc>
                  <a:txBody>
                    <a:bodyPr/>
                    <a:lstStyle/>
                    <a:p>
                      <a:pPr indent="0" lvl="0" marL="0" rtl="0" algn="l">
                        <a:spcBef>
                          <a:spcPts val="0"/>
                        </a:spcBef>
                        <a:spcAft>
                          <a:spcPts val="0"/>
                        </a:spcAft>
                        <a:buNone/>
                      </a:pPr>
                      <a:r>
                        <a:rPr lang="en-US" sz="1000"/>
                        <a:t>11 Create a vote</a:t>
                      </a:r>
                      <a:r>
                        <a:rPr lang="en-US" sz="1000"/>
                        <a:t>()</a:t>
                      </a:r>
                      <a:endParaRPr sz="1000"/>
                    </a:p>
                    <a:p>
                      <a:pPr indent="0" lvl="0" marL="0" rtl="0" algn="l">
                        <a:spcBef>
                          <a:spcPts val="0"/>
                        </a:spcBef>
                        <a:spcAft>
                          <a:spcPts val="0"/>
                        </a:spcAft>
                        <a:buNone/>
                      </a:pPr>
                      <a:r>
                        <a:rPr lang="en-US" sz="1000"/>
                        <a:t>12 Cast a vote()</a:t>
                      </a:r>
                      <a:endParaRPr sz="1000"/>
                    </a:p>
                  </a:txBody>
                  <a:tcPr marT="91425" marB="91425" marR="91425" marL="91425"/>
                </a:tc>
                <a:tc>
                  <a:txBody>
                    <a:bodyPr/>
                    <a:lstStyle/>
                    <a:p>
                      <a:pPr indent="-292100" lvl="0" marL="457200" rtl="0" algn="l">
                        <a:spcBef>
                          <a:spcPts val="0"/>
                        </a:spcBef>
                        <a:spcAft>
                          <a:spcPts val="0"/>
                        </a:spcAft>
                        <a:buSzPts val="1000"/>
                        <a:buAutoNum type="arabicPeriod"/>
                      </a:pPr>
                      <a:r>
                        <a:rPr lang="en-US" sz="1000"/>
                        <a:t>Group members can votes for movie.</a:t>
                      </a:r>
                      <a:endParaRPr sz="1000"/>
                    </a:p>
                  </a:txBody>
                  <a:tcPr marT="91425" marB="91425" marR="91425" marL="91425"/>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85"/>
          <p:cNvSpPr/>
          <p:nvPr/>
        </p:nvSpPr>
        <p:spPr>
          <a:xfrm>
            <a:off x="2141538" y="0"/>
            <a:ext cx="7907400"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 name="Google Shape;546;p85"/>
          <p:cNvSpPr txBox="1"/>
          <p:nvPr>
            <p:ph type="title"/>
          </p:nvPr>
        </p:nvSpPr>
        <p:spPr>
          <a:xfrm>
            <a:off x="838200" y="476250"/>
            <a:ext cx="10515600" cy="59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Project Implement</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4400"/>
              <a:buFont typeface="Calibri"/>
              <a:buNone/>
            </a:pPr>
            <a:r>
              <a:t/>
            </a:r>
            <a:endParaRPr>
              <a:latin typeface="Times New Roman"/>
              <a:ea typeface="Times New Roman"/>
              <a:cs typeface="Times New Roman"/>
              <a:sym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86"/>
          <p:cNvSpPr txBox="1"/>
          <p:nvPr>
            <p:ph type="title"/>
          </p:nvPr>
        </p:nvSpPr>
        <p:spPr>
          <a:xfrm>
            <a:off x="881050" y="40800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Project Implement</a:t>
            </a:r>
            <a:endParaRPr/>
          </a:p>
        </p:txBody>
      </p:sp>
      <p:sp>
        <p:nvSpPr>
          <p:cNvPr id="553" name="Google Shape;553;p86"/>
          <p:cNvSpPr txBox="1"/>
          <p:nvPr>
            <p:ph idx="1" type="body"/>
          </p:nvPr>
        </p:nvSpPr>
        <p:spPr>
          <a:xfrm>
            <a:off x="838200" y="1825625"/>
            <a:ext cx="10692300" cy="49320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Programming Language: Python</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IDE: PyCharm</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Framework: Django-2.0</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Database:MySql</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UI Design: Css, Js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8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Project Implement: Build Apps</a:t>
            </a:r>
            <a:endParaRPr/>
          </a:p>
        </p:txBody>
      </p:sp>
      <p:sp>
        <p:nvSpPr>
          <p:cNvPr id="560" name="Google Shape;560;p8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according to class diagram, we start 3 new apps in our project:</a:t>
            </a:r>
            <a:endParaRPr/>
          </a:p>
          <a:p>
            <a:pPr indent="0" lvl="0" marL="457200" rtl="0" algn="l">
              <a:spcBef>
                <a:spcPts val="1000"/>
              </a:spcBef>
              <a:spcAft>
                <a:spcPts val="0"/>
              </a:spcAft>
              <a:buNone/>
            </a:pPr>
            <a:r>
              <a:rPr lang="en-US">
                <a:solidFill>
                  <a:srgbClr val="FF0000"/>
                </a:solidFill>
              </a:rPr>
              <a:t>  user, movie, group</a:t>
            </a:r>
            <a:endParaRPr>
              <a:solidFill>
                <a:srgbClr val="FF0000"/>
              </a:solidFill>
            </a:endParaRPr>
          </a:p>
          <a:p>
            <a:pPr indent="-342900" lvl="0" marL="457200" rtl="0" algn="l">
              <a:spcBef>
                <a:spcPts val="1000"/>
              </a:spcBef>
              <a:spcAft>
                <a:spcPts val="0"/>
              </a:spcAft>
              <a:buClr>
                <a:srgbClr val="000000"/>
              </a:buClr>
              <a:buSzPts val="1800"/>
              <a:buChar char="•"/>
            </a:pPr>
            <a:r>
              <a:rPr lang="en-US">
                <a:solidFill>
                  <a:srgbClr val="000000"/>
                </a:solidFill>
              </a:rPr>
              <a:t>user: mainly implemented user register, user login/logout, user information</a:t>
            </a:r>
            <a:endParaRPr>
              <a:solidFill>
                <a:srgbClr val="000000"/>
              </a:solidFill>
            </a:endParaRPr>
          </a:p>
          <a:p>
            <a:pPr indent="-342900" lvl="0" marL="457200" rtl="0" algn="l">
              <a:spcBef>
                <a:spcPts val="0"/>
              </a:spcBef>
              <a:spcAft>
                <a:spcPts val="0"/>
              </a:spcAft>
              <a:buClr>
                <a:srgbClr val="000000"/>
              </a:buClr>
              <a:buSzPts val="1800"/>
              <a:buChar char="•"/>
            </a:pPr>
            <a:r>
              <a:rPr lang="en-US">
                <a:solidFill>
                  <a:srgbClr val="000000"/>
                </a:solidFill>
              </a:rPr>
              <a:t>movie: mainly display the movie list on the front page</a:t>
            </a:r>
            <a:endParaRPr>
              <a:solidFill>
                <a:srgbClr val="000000"/>
              </a:solidFill>
            </a:endParaRPr>
          </a:p>
          <a:p>
            <a:pPr indent="-342900" lvl="0" marL="457200" rtl="0" algn="l">
              <a:spcBef>
                <a:spcPts val="0"/>
              </a:spcBef>
              <a:spcAft>
                <a:spcPts val="0"/>
              </a:spcAft>
              <a:buClr>
                <a:srgbClr val="000000"/>
              </a:buClr>
              <a:buSzPts val="1800"/>
              <a:buChar char="•"/>
            </a:pPr>
            <a:r>
              <a:rPr lang="en-US">
                <a:solidFill>
                  <a:srgbClr val="000000"/>
                </a:solidFill>
              </a:rPr>
              <a:t>group: mainly implemented the group manages functions: display group list, join a group, unsubscribe a group, create an event, create a vote via an event. record a vote</a:t>
            </a:r>
            <a:endParaRPr>
              <a:solidFill>
                <a:srgbClr val="000000"/>
              </a:solidFill>
            </a:endParaRPr>
          </a:p>
          <a:p>
            <a:pPr indent="0" lvl="0" marL="0" rtl="0" algn="l">
              <a:spcBef>
                <a:spcPts val="100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8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Project Implement: Build Tables</a:t>
            </a:r>
            <a:endParaRPr/>
          </a:p>
        </p:txBody>
      </p:sp>
      <p:pic>
        <p:nvPicPr>
          <p:cNvPr id="567" name="Google Shape;567;p88"/>
          <p:cNvPicPr preferRelativeResize="0"/>
          <p:nvPr/>
        </p:nvPicPr>
        <p:blipFill rotWithShape="1">
          <a:blip r:embed="rId3">
            <a:alphaModFix/>
          </a:blip>
          <a:srcRect b="1883" l="0" r="-21891" t="0"/>
          <a:stretch/>
        </p:blipFill>
        <p:spPr>
          <a:xfrm>
            <a:off x="1020375" y="1596300"/>
            <a:ext cx="10151251" cy="466507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8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Project Implement: Build tables</a:t>
            </a:r>
            <a:endParaRPr/>
          </a:p>
        </p:txBody>
      </p:sp>
      <p:sp>
        <p:nvSpPr>
          <p:cNvPr id="574" name="Google Shape;574;p8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How to distinguish two different users’ type: user and moderator:</a:t>
            </a:r>
            <a:endParaRPr/>
          </a:p>
          <a:p>
            <a:pPr indent="0" lvl="0" marL="0" rtl="0" algn="l">
              <a:spcBef>
                <a:spcPts val="1000"/>
              </a:spcBef>
              <a:spcAft>
                <a:spcPts val="0"/>
              </a:spcAft>
              <a:buNone/>
            </a:pPr>
            <a:r>
              <a:rPr lang="en-US"/>
              <a:t>Use the inherited method to inherit the user class that has been defined in Django, and use a user_type attribute to distinguish the two user types.</a:t>
            </a:r>
            <a:endParaRPr/>
          </a:p>
          <a:p>
            <a:pPr indent="0" lvl="0" marL="0" rtl="0" algn="l">
              <a:spcBef>
                <a:spcPts val="1000"/>
              </a:spcBef>
              <a:spcAft>
                <a:spcPts val="0"/>
              </a:spcAft>
              <a:buNone/>
            </a:pPr>
            <a:r>
              <a:t/>
            </a:r>
            <a:endParaRPr/>
          </a:p>
        </p:txBody>
      </p:sp>
      <p:pic>
        <p:nvPicPr>
          <p:cNvPr id="575" name="Google Shape;575;p89"/>
          <p:cNvPicPr preferRelativeResize="0"/>
          <p:nvPr/>
        </p:nvPicPr>
        <p:blipFill>
          <a:blip r:embed="rId3">
            <a:alphaModFix/>
          </a:blip>
          <a:stretch>
            <a:fillRect/>
          </a:stretch>
        </p:blipFill>
        <p:spPr>
          <a:xfrm>
            <a:off x="1583075" y="3691575"/>
            <a:ext cx="9498451" cy="3048271"/>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9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Project Implement: Build tables</a:t>
            </a:r>
            <a:endParaRPr/>
          </a:p>
        </p:txBody>
      </p:sp>
      <p:sp>
        <p:nvSpPr>
          <p:cNvPr id="582" name="Google Shape;582;p9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group models: Group,  MovieList, Event, Vote, VoteRecord, UserGroup</a:t>
            </a:r>
            <a:endParaRPr/>
          </a:p>
          <a:p>
            <a:pPr indent="0" lvl="0" marL="0" rtl="0" algn="l">
              <a:spcBef>
                <a:spcPts val="1000"/>
              </a:spcBef>
              <a:spcAft>
                <a:spcPts val="0"/>
              </a:spcAft>
              <a:buNone/>
            </a:pPr>
            <a:r>
              <a:rPr lang="en-US"/>
              <a:t>Group: to store the basic information about a group</a:t>
            </a:r>
            <a:endParaRPr/>
          </a:p>
          <a:p>
            <a:pPr indent="0" lvl="0" marL="0" rtl="0" algn="l">
              <a:spcBef>
                <a:spcPts val="1000"/>
              </a:spcBef>
              <a:spcAft>
                <a:spcPts val="0"/>
              </a:spcAft>
              <a:buNone/>
            </a:pPr>
            <a:r>
              <a:rPr lang="en-US"/>
              <a:t>            attributes: group_name, group_user(to show the moderator)</a:t>
            </a:r>
            <a:endParaRPr/>
          </a:p>
          <a:p>
            <a:pPr indent="0" lvl="0" marL="0" rtl="0" algn="l">
              <a:spcBef>
                <a:spcPts val="1000"/>
              </a:spcBef>
              <a:spcAft>
                <a:spcPts val="0"/>
              </a:spcAft>
              <a:buNone/>
            </a:pPr>
            <a:r>
              <a:rPr lang="en-US"/>
              <a:t>MovieList: to display the movie list that a moderator populated in a group</a:t>
            </a:r>
            <a:endParaRPr/>
          </a:p>
          <a:p>
            <a:pPr indent="0" lvl="0" marL="0" rtl="0" algn="l">
              <a:spcBef>
                <a:spcPts val="1000"/>
              </a:spcBef>
              <a:spcAft>
                <a:spcPts val="0"/>
              </a:spcAft>
              <a:buNone/>
            </a:pPr>
            <a:r>
              <a:rPr lang="en-US"/>
              <a:t>            attributes: movie_name, movie_group(ForeignKey)</a:t>
            </a:r>
            <a:endParaRPr/>
          </a:p>
          <a:p>
            <a:pPr indent="0" lvl="0" marL="0" rtl="0" algn="l">
              <a:spcBef>
                <a:spcPts val="1000"/>
              </a:spcBef>
              <a:spcAft>
                <a:spcPts val="0"/>
              </a:spcAft>
              <a:buNone/>
            </a:pPr>
            <a:r>
              <a:rPr lang="en-US"/>
              <a:t>Event: </a:t>
            </a:r>
            <a:r>
              <a:rPr lang="en-US"/>
              <a:t>to store the basic information about an event</a:t>
            </a:r>
            <a:endParaRPr/>
          </a:p>
          <a:p>
            <a:pPr indent="0" lvl="0" marL="0" rtl="0" algn="l">
              <a:spcBef>
                <a:spcPts val="1000"/>
              </a:spcBef>
              <a:spcAft>
                <a:spcPts val="0"/>
              </a:spcAft>
              <a:buNone/>
            </a:pPr>
            <a:r>
              <a:rPr lang="en-US"/>
              <a:t>           attributes: event_name, event_group(ForeignKey), event_movie(ForeignKey)</a:t>
            </a:r>
            <a:endParaRPr/>
          </a:p>
          <a:p>
            <a:pPr indent="0" lvl="0" marL="0" rtl="0" algn="l">
              <a:spcBef>
                <a:spcPts val="100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9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Project Implement: Build tables</a:t>
            </a:r>
            <a:endParaRPr/>
          </a:p>
        </p:txBody>
      </p:sp>
      <p:sp>
        <p:nvSpPr>
          <p:cNvPr id="589" name="Google Shape;589;p9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group models: Group,  MovieList, Event, Vote, VoteRecord, UserGroup</a:t>
            </a:r>
            <a:endParaRPr/>
          </a:p>
          <a:p>
            <a:pPr indent="0" lvl="0" marL="0" rtl="0" algn="l">
              <a:spcBef>
                <a:spcPts val="1000"/>
              </a:spcBef>
              <a:spcAft>
                <a:spcPts val="0"/>
              </a:spcAft>
              <a:buNone/>
            </a:pPr>
            <a:r>
              <a:rPr lang="en-US"/>
              <a:t>Vote: to store the basic information about a vote</a:t>
            </a:r>
            <a:endParaRPr/>
          </a:p>
          <a:p>
            <a:pPr indent="0" lvl="0" marL="0" rtl="0" algn="l">
              <a:spcBef>
                <a:spcPts val="1000"/>
              </a:spcBef>
              <a:spcAft>
                <a:spcPts val="0"/>
              </a:spcAft>
              <a:buNone/>
            </a:pPr>
            <a:r>
              <a:rPr lang="en-US"/>
              <a:t>          attributes: vote_movie(ForeignKey), open_time, close_time, vote_event(ForeignKey)</a:t>
            </a:r>
            <a:endParaRPr/>
          </a:p>
          <a:p>
            <a:pPr indent="0" lvl="0" marL="0" rtl="0" algn="l">
              <a:spcBef>
                <a:spcPts val="1000"/>
              </a:spcBef>
              <a:spcAft>
                <a:spcPts val="0"/>
              </a:spcAft>
              <a:buNone/>
            </a:pPr>
            <a:r>
              <a:rPr lang="en-US"/>
              <a:t>Vote Record: to record a vote for each voter</a:t>
            </a:r>
            <a:endParaRPr/>
          </a:p>
          <a:p>
            <a:pPr indent="0" lvl="0" marL="0" rtl="0" algn="l">
              <a:spcBef>
                <a:spcPts val="1000"/>
              </a:spcBef>
              <a:spcAft>
                <a:spcPts val="0"/>
              </a:spcAft>
              <a:buNone/>
            </a:pPr>
            <a:r>
              <a:rPr lang="en-US"/>
              <a:t>         attribute: vote(ForeignKey), vote_record (yes represents going to watch the movie, no represents not )</a:t>
            </a:r>
            <a:endParaRPr/>
          </a:p>
          <a:p>
            <a:pPr indent="0" lvl="0" marL="0" rtl="0" algn="l">
              <a:spcBef>
                <a:spcPts val="1000"/>
              </a:spcBef>
              <a:spcAft>
                <a:spcPts val="0"/>
              </a:spcAft>
              <a:buNone/>
            </a:pPr>
            <a:r>
              <a:t/>
            </a:r>
            <a:endParaRPr/>
          </a:p>
        </p:txBody>
      </p:sp>
      <p:pic>
        <p:nvPicPr>
          <p:cNvPr id="590" name="Google Shape;590;p91"/>
          <p:cNvPicPr preferRelativeResize="0"/>
          <p:nvPr/>
        </p:nvPicPr>
        <p:blipFill>
          <a:blip r:embed="rId3">
            <a:alphaModFix/>
          </a:blip>
          <a:stretch>
            <a:fillRect/>
          </a:stretch>
        </p:blipFill>
        <p:spPr>
          <a:xfrm>
            <a:off x="6327625" y="4890100"/>
            <a:ext cx="5864374" cy="196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01 Create a group</a:t>
            </a:r>
            <a:endParaRPr/>
          </a:p>
        </p:txBody>
      </p:sp>
      <p:sp>
        <p:nvSpPr>
          <p:cNvPr id="144" name="Google Shape;144;p2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latin typeface="Times New Roman"/>
                <a:ea typeface="Times New Roman"/>
                <a:cs typeface="Times New Roman"/>
                <a:sym typeface="Times New Roman"/>
              </a:rPr>
              <a:t>Description: </a:t>
            </a:r>
            <a:endParaRPr sz="2400">
              <a:latin typeface="Times New Roman"/>
              <a:ea typeface="Times New Roman"/>
              <a:cs typeface="Times New Roman"/>
              <a:sym typeface="Times New Roman"/>
            </a:endParaRPr>
          </a:p>
          <a:p>
            <a:pPr indent="457200" lvl="0" marL="0" rtl="0" algn="just">
              <a:spcBef>
                <a:spcPts val="1000"/>
              </a:spcBef>
              <a:spcAft>
                <a:spcPts val="0"/>
              </a:spcAft>
              <a:buNone/>
            </a:pPr>
            <a:r>
              <a:rPr lang="en-US" sz="2400">
                <a:latin typeface="Times New Roman"/>
                <a:ea typeface="Times New Roman"/>
                <a:cs typeface="Times New Roman"/>
                <a:sym typeface="Times New Roman"/>
              </a:rPr>
              <a:t>This use case starts when a group moderator creates a group; the system responds with the establishment of the group. Moderator identifies themself to the system by entering a unique user ID. System acknowledge moderator by user name and request password. Moderator gives instructions (ID: 01) about creating a  group to the system, the system accepts the instructions and implement the instructions, and asks for group information. Moderator names the group and enters a description of the group. The system confirms the correctness of the information. This use case ends with the moderator satisfied with the information and confirms that the group has been created.</a:t>
            </a:r>
            <a:endParaRPr/>
          </a:p>
        </p:txBody>
      </p:sp>
      <p:sp>
        <p:nvSpPr>
          <p:cNvPr id="145" name="Google Shape;145;p20"/>
          <p:cNvSpPr txBox="1"/>
          <p:nvPr/>
        </p:nvSpPr>
        <p:spPr>
          <a:xfrm>
            <a:off x="2344500" y="2765300"/>
            <a:ext cx="7221600" cy="8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46" name="Google Shape;146;p20"/>
          <p:cNvSpPr txBox="1"/>
          <p:nvPr/>
        </p:nvSpPr>
        <p:spPr>
          <a:xfrm>
            <a:off x="4450800" y="5862050"/>
            <a:ext cx="7221600" cy="8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9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Project Implement: Build tables</a:t>
            </a:r>
            <a:endParaRPr/>
          </a:p>
        </p:txBody>
      </p:sp>
      <p:sp>
        <p:nvSpPr>
          <p:cNvPr id="597" name="Google Shape;597;p9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group models: Group,  MovieList, Event, Vote, VoteRecord, UserGroup</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UserGroup: to store the relationship between a user and a group</a:t>
            </a:r>
            <a:endParaRPr/>
          </a:p>
          <a:p>
            <a:pPr indent="0" lvl="0" marL="0" rtl="0" algn="l">
              <a:spcBef>
                <a:spcPts val="1000"/>
              </a:spcBef>
              <a:spcAft>
                <a:spcPts val="0"/>
              </a:spcAft>
              <a:buNone/>
            </a:pPr>
            <a:r>
              <a:rPr lang="en-US"/>
              <a:t>                      attributes: user(ForeignKey), movie(ForeignKey)</a:t>
            </a:r>
            <a:endParaRPr/>
          </a:p>
          <a:p>
            <a:pPr indent="0" lvl="0" marL="0" rtl="0" algn="l">
              <a:spcBef>
                <a:spcPts val="1000"/>
              </a:spcBef>
              <a:spcAft>
                <a:spcPts val="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9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Project Implement: Build tables</a:t>
            </a:r>
            <a:endParaRPr/>
          </a:p>
        </p:txBody>
      </p:sp>
      <p:sp>
        <p:nvSpPr>
          <p:cNvPr id="604" name="Google Shape;604;p9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movie model: movie</a:t>
            </a:r>
            <a:endParaRPr/>
          </a:p>
          <a:p>
            <a:pPr indent="0" lvl="0" marL="0" rtl="0" algn="l">
              <a:spcBef>
                <a:spcPts val="1000"/>
              </a:spcBef>
              <a:spcAft>
                <a:spcPts val="0"/>
              </a:spcAft>
              <a:buNone/>
            </a:pPr>
            <a:r>
              <a:rPr lang="en-US"/>
              <a:t>movie: to store the basic movie information that the website already populated</a:t>
            </a:r>
            <a:endParaRPr/>
          </a:p>
          <a:p>
            <a:pPr indent="0" lvl="0" marL="0" rtl="0" algn="l">
              <a:spcBef>
                <a:spcPts val="1000"/>
              </a:spcBef>
              <a:spcAft>
                <a:spcPts val="0"/>
              </a:spcAft>
              <a:buNone/>
            </a:pPr>
            <a:r>
              <a:rPr lang="en-US"/>
              <a:t>                      attributes: movie_name, trailer_links(provided by third party webs), review_links(provided by third party webs)</a:t>
            </a:r>
            <a:endParaRPr/>
          </a:p>
          <a:p>
            <a:pPr indent="0" lvl="0" marL="0" rtl="0" algn="l">
              <a:spcBef>
                <a:spcPts val="1000"/>
              </a:spcBef>
              <a:spcAft>
                <a:spcPts val="0"/>
              </a:spcAft>
              <a:buNone/>
            </a:pPr>
            <a:r>
              <a:t/>
            </a:r>
            <a:endParaRPr/>
          </a:p>
        </p:txBody>
      </p:sp>
      <p:pic>
        <p:nvPicPr>
          <p:cNvPr id="605" name="Google Shape;605;p93"/>
          <p:cNvPicPr preferRelativeResize="0"/>
          <p:nvPr/>
        </p:nvPicPr>
        <p:blipFill>
          <a:blip r:embed="rId3">
            <a:alphaModFix/>
          </a:blip>
          <a:stretch>
            <a:fillRect/>
          </a:stretch>
        </p:blipFill>
        <p:spPr>
          <a:xfrm>
            <a:off x="1320450" y="4444829"/>
            <a:ext cx="9551100" cy="212962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9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Setting Admin:</a:t>
            </a:r>
            <a:endParaRPr/>
          </a:p>
        </p:txBody>
      </p:sp>
      <p:pic>
        <p:nvPicPr>
          <p:cNvPr id="612" name="Google Shape;612;p94"/>
          <p:cNvPicPr preferRelativeResize="0"/>
          <p:nvPr/>
        </p:nvPicPr>
        <p:blipFill>
          <a:blip r:embed="rId3">
            <a:alphaModFix/>
          </a:blip>
          <a:stretch>
            <a:fillRect/>
          </a:stretch>
        </p:blipFill>
        <p:spPr>
          <a:xfrm>
            <a:off x="4889325" y="0"/>
            <a:ext cx="7044474" cy="6858001"/>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95"/>
          <p:cNvSpPr txBox="1"/>
          <p:nvPr>
            <p:ph type="title"/>
          </p:nvPr>
        </p:nvSpPr>
        <p:spPr>
          <a:xfrm>
            <a:off x="1074475" y="276615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Admin display:</a:t>
            </a:r>
            <a:endParaRPr/>
          </a:p>
        </p:txBody>
      </p:sp>
      <p:pic>
        <p:nvPicPr>
          <p:cNvPr id="619" name="Google Shape;619;p95"/>
          <p:cNvPicPr preferRelativeResize="0"/>
          <p:nvPr/>
        </p:nvPicPr>
        <p:blipFill>
          <a:blip r:embed="rId3">
            <a:alphaModFix/>
          </a:blip>
          <a:stretch>
            <a:fillRect/>
          </a:stretch>
        </p:blipFill>
        <p:spPr>
          <a:xfrm>
            <a:off x="6232225" y="0"/>
            <a:ext cx="5959776" cy="3092275"/>
          </a:xfrm>
          <a:prstGeom prst="rect">
            <a:avLst/>
          </a:prstGeom>
          <a:noFill/>
          <a:ln>
            <a:noFill/>
          </a:ln>
        </p:spPr>
      </p:pic>
      <p:pic>
        <p:nvPicPr>
          <p:cNvPr id="620" name="Google Shape;620;p95"/>
          <p:cNvPicPr preferRelativeResize="0"/>
          <p:nvPr/>
        </p:nvPicPr>
        <p:blipFill>
          <a:blip r:embed="rId4">
            <a:alphaModFix/>
          </a:blip>
          <a:stretch>
            <a:fillRect/>
          </a:stretch>
        </p:blipFill>
        <p:spPr>
          <a:xfrm>
            <a:off x="6232225" y="4050575"/>
            <a:ext cx="5823549" cy="28074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96"/>
          <p:cNvSpPr txBox="1"/>
          <p:nvPr>
            <p:ph type="title"/>
          </p:nvPr>
        </p:nvSpPr>
        <p:spPr>
          <a:xfrm>
            <a:off x="342025" y="31015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Admin display:</a:t>
            </a:r>
            <a:endParaRPr/>
          </a:p>
        </p:txBody>
      </p:sp>
      <p:pic>
        <p:nvPicPr>
          <p:cNvPr id="627" name="Google Shape;627;p96"/>
          <p:cNvPicPr preferRelativeResize="0"/>
          <p:nvPr/>
        </p:nvPicPr>
        <p:blipFill rotWithShape="1">
          <a:blip r:embed="rId3">
            <a:alphaModFix/>
          </a:blip>
          <a:srcRect b="34261" l="2520" r="-2520" t="-51234"/>
          <a:stretch/>
        </p:blipFill>
        <p:spPr>
          <a:xfrm>
            <a:off x="5788850" y="0"/>
            <a:ext cx="6554951" cy="3237025"/>
          </a:xfrm>
          <a:prstGeom prst="rect">
            <a:avLst/>
          </a:prstGeom>
          <a:noFill/>
          <a:ln>
            <a:noFill/>
          </a:ln>
        </p:spPr>
      </p:pic>
      <p:pic>
        <p:nvPicPr>
          <p:cNvPr id="628" name="Google Shape;628;p96"/>
          <p:cNvPicPr preferRelativeResize="0"/>
          <p:nvPr/>
        </p:nvPicPr>
        <p:blipFill>
          <a:blip r:embed="rId4">
            <a:alphaModFix/>
          </a:blip>
          <a:stretch>
            <a:fillRect/>
          </a:stretch>
        </p:blipFill>
        <p:spPr>
          <a:xfrm>
            <a:off x="0" y="1373325"/>
            <a:ext cx="5676900" cy="2460300"/>
          </a:xfrm>
          <a:prstGeom prst="rect">
            <a:avLst/>
          </a:prstGeom>
          <a:noFill/>
          <a:ln>
            <a:noFill/>
          </a:ln>
        </p:spPr>
      </p:pic>
      <p:pic>
        <p:nvPicPr>
          <p:cNvPr id="629" name="Google Shape;629;p96"/>
          <p:cNvPicPr preferRelativeResize="0"/>
          <p:nvPr/>
        </p:nvPicPr>
        <p:blipFill>
          <a:blip r:embed="rId5">
            <a:alphaModFix/>
          </a:blip>
          <a:stretch>
            <a:fillRect/>
          </a:stretch>
        </p:blipFill>
        <p:spPr>
          <a:xfrm>
            <a:off x="2651963" y="3972650"/>
            <a:ext cx="6401920" cy="27672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97"/>
          <p:cNvSpPr txBox="1"/>
          <p:nvPr>
            <p:ph type="title"/>
          </p:nvPr>
        </p:nvSpPr>
        <p:spPr>
          <a:xfrm>
            <a:off x="507425" y="244437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Admin display:</a:t>
            </a:r>
            <a:endParaRPr/>
          </a:p>
        </p:txBody>
      </p:sp>
      <p:pic>
        <p:nvPicPr>
          <p:cNvPr id="636" name="Google Shape;636;p97"/>
          <p:cNvPicPr preferRelativeResize="0"/>
          <p:nvPr/>
        </p:nvPicPr>
        <p:blipFill>
          <a:blip r:embed="rId3">
            <a:alphaModFix/>
          </a:blip>
          <a:stretch>
            <a:fillRect/>
          </a:stretch>
        </p:blipFill>
        <p:spPr>
          <a:xfrm>
            <a:off x="6024700" y="4544175"/>
            <a:ext cx="5927426" cy="2213400"/>
          </a:xfrm>
          <a:prstGeom prst="rect">
            <a:avLst/>
          </a:prstGeom>
          <a:noFill/>
          <a:ln>
            <a:noFill/>
          </a:ln>
        </p:spPr>
      </p:pic>
      <p:pic>
        <p:nvPicPr>
          <p:cNvPr id="637" name="Google Shape;637;p97"/>
          <p:cNvPicPr preferRelativeResize="0"/>
          <p:nvPr/>
        </p:nvPicPr>
        <p:blipFill>
          <a:blip r:embed="rId4">
            <a:alphaModFix/>
          </a:blip>
          <a:stretch>
            <a:fillRect/>
          </a:stretch>
        </p:blipFill>
        <p:spPr>
          <a:xfrm>
            <a:off x="6024688" y="-80575"/>
            <a:ext cx="5719899" cy="1980850"/>
          </a:xfrm>
          <a:prstGeom prst="rect">
            <a:avLst/>
          </a:prstGeom>
          <a:noFill/>
          <a:ln>
            <a:noFill/>
          </a:ln>
        </p:spPr>
      </p:pic>
      <p:pic>
        <p:nvPicPr>
          <p:cNvPr id="638" name="Google Shape;638;p97"/>
          <p:cNvPicPr preferRelativeResize="0"/>
          <p:nvPr/>
        </p:nvPicPr>
        <p:blipFill>
          <a:blip r:embed="rId5">
            <a:alphaModFix/>
          </a:blip>
          <a:stretch>
            <a:fillRect/>
          </a:stretch>
        </p:blipFill>
        <p:spPr>
          <a:xfrm>
            <a:off x="6024700" y="2175325"/>
            <a:ext cx="6167299" cy="20938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p9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Functions:</a:t>
            </a:r>
            <a:endParaRPr/>
          </a:p>
        </p:txBody>
      </p:sp>
      <p:sp>
        <p:nvSpPr>
          <p:cNvPr id="645" name="Google Shape;645;p9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a:t>According to our demand analysis, we implement such functions: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user: Register, Login, Logout, User information center</a:t>
            </a:r>
            <a:endParaRPr/>
          </a:p>
          <a:p>
            <a:pPr indent="0" lvl="0" marL="0" rtl="0" algn="l">
              <a:spcBef>
                <a:spcPts val="1000"/>
              </a:spcBef>
              <a:spcAft>
                <a:spcPts val="0"/>
              </a:spcAft>
              <a:buNone/>
            </a:pPr>
            <a:r>
              <a:rPr lang="en-US"/>
              <a:t>          view: Register, Login, Logout, UserInfo</a:t>
            </a:r>
            <a:endParaRPr/>
          </a:p>
          <a:p>
            <a:pPr indent="0" lvl="0" marL="0" rtl="0" algn="l">
              <a:spcBef>
                <a:spcPts val="1000"/>
              </a:spcBef>
              <a:spcAft>
                <a:spcPts val="0"/>
              </a:spcAft>
              <a:buNone/>
            </a:pPr>
            <a:r>
              <a:rPr lang="en-US"/>
              <a:t>movie:</a:t>
            </a:r>
            <a:endParaRPr/>
          </a:p>
          <a:p>
            <a:pPr indent="0" lvl="0" marL="0" rtl="0" algn="l">
              <a:spcBef>
                <a:spcPts val="1000"/>
              </a:spcBef>
              <a:spcAft>
                <a:spcPts val="0"/>
              </a:spcAft>
              <a:buNone/>
            </a:pPr>
            <a:r>
              <a:rPr lang="en-US"/>
              <a:t>           view: List(show the movie name of the movie list)</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9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Functions:</a:t>
            </a:r>
            <a:endParaRPr/>
          </a:p>
        </p:txBody>
      </p:sp>
      <p:sp>
        <p:nvSpPr>
          <p:cNvPr id="652" name="Google Shape;652;p9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group: create a group, join a group, unsubscribe a group, create an   event, create a vote</a:t>
            </a:r>
            <a:endParaRPr/>
          </a:p>
          <a:p>
            <a:pPr indent="0" lvl="0" marL="0" rtl="0" algn="l">
              <a:spcBef>
                <a:spcPts val="1000"/>
              </a:spcBef>
              <a:spcAft>
                <a:spcPts val="0"/>
              </a:spcAft>
              <a:buNone/>
            </a:pPr>
            <a:r>
              <a:rPr lang="en-US"/>
              <a:t>view: Index(display group list), GroupCreate, GroupJoin, GroupUnsubscribe, EventCreate, EventView, VoteCreate, VoteView, VoteRecordView</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10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Coding example:</a:t>
            </a:r>
            <a:endParaRPr/>
          </a:p>
        </p:txBody>
      </p:sp>
      <p:sp>
        <p:nvSpPr>
          <p:cNvPr id="659" name="Google Shape;659;p10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Request method, using ajax post:</a:t>
            </a:r>
            <a:endParaRPr/>
          </a:p>
          <a:p>
            <a:pPr indent="0" lvl="0" marL="457200" rtl="0" algn="l">
              <a:spcBef>
                <a:spcPts val="1000"/>
              </a:spcBef>
              <a:spcAft>
                <a:spcPts val="0"/>
              </a:spcAft>
              <a:buNone/>
            </a:pPr>
            <a:r>
              <a:rPr lang="en-US"/>
              <a:t>If it involves data modification (addition, update, deletion), use post</a:t>
            </a:r>
            <a:endParaRPr/>
          </a:p>
          <a:p>
            <a:pPr indent="0" lvl="0" marL="457200" rtl="0" algn="l">
              <a:spcBef>
                <a:spcPts val="1000"/>
              </a:spcBef>
              <a:spcAft>
                <a:spcPts val="0"/>
              </a:spcAft>
              <a:buNone/>
            </a:pPr>
            <a:r>
              <a:rPr lang="en-US"/>
              <a:t>If only involves data acquisition, use get</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latin typeface="Arial"/>
                <a:ea typeface="Arial"/>
                <a:cs typeface="Arial"/>
                <a:sym typeface="Arial"/>
              </a:rPr>
              <a:t>Store the data received from the front-end into the database</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Return message: JsonResponse</a:t>
            </a:r>
            <a:endParaRPr/>
          </a:p>
          <a:p>
            <a:pPr indent="0" lvl="0" marL="457200" rtl="0" algn="l">
              <a:spcBef>
                <a:spcPts val="100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p101"/>
          <p:cNvSpPr txBox="1"/>
          <p:nvPr>
            <p:ph type="title"/>
          </p:nvPr>
        </p:nvSpPr>
        <p:spPr>
          <a:xfrm>
            <a:off x="212000" y="110500"/>
            <a:ext cx="68601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Coding</a:t>
            </a:r>
            <a:endParaRPr/>
          </a:p>
          <a:p>
            <a:pPr indent="0" lvl="0" marL="0" rtl="0" algn="l">
              <a:spcBef>
                <a:spcPts val="0"/>
              </a:spcBef>
              <a:spcAft>
                <a:spcPts val="0"/>
              </a:spcAft>
              <a:buNone/>
            </a:pPr>
            <a:r>
              <a:rPr lang="en-US"/>
              <a:t>example:</a:t>
            </a:r>
            <a:endParaRPr/>
          </a:p>
        </p:txBody>
      </p:sp>
      <p:sp>
        <p:nvSpPr>
          <p:cNvPr id="666" name="Google Shape;666;p101"/>
          <p:cNvSpPr txBox="1"/>
          <p:nvPr>
            <p:ph idx="1" type="body"/>
          </p:nvPr>
        </p:nvSpPr>
        <p:spPr>
          <a:xfrm>
            <a:off x="212000" y="2157150"/>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user could create</a:t>
            </a:r>
            <a:endParaRPr/>
          </a:p>
          <a:p>
            <a:pPr indent="0" lvl="0" marL="0" rtl="0" algn="l">
              <a:spcBef>
                <a:spcPts val="1000"/>
              </a:spcBef>
              <a:spcAft>
                <a:spcPts val="0"/>
              </a:spcAft>
              <a:buNone/>
            </a:pPr>
            <a:r>
              <a:rPr lang="en-US"/>
              <a:t>an event for a </a:t>
            </a:r>
            <a:endParaRPr/>
          </a:p>
          <a:p>
            <a:pPr indent="0" lvl="0" marL="0" rtl="0" algn="l">
              <a:spcBef>
                <a:spcPts val="1000"/>
              </a:spcBef>
              <a:spcAft>
                <a:spcPts val="0"/>
              </a:spcAft>
              <a:buNone/>
            </a:pPr>
            <a:r>
              <a:rPr lang="en-US"/>
              <a:t>existing group</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667" name="Google Shape;667;p101"/>
          <p:cNvPicPr preferRelativeResize="0"/>
          <p:nvPr/>
        </p:nvPicPr>
        <p:blipFill>
          <a:blip r:embed="rId3">
            <a:alphaModFix/>
          </a:blip>
          <a:stretch>
            <a:fillRect/>
          </a:stretch>
        </p:blipFill>
        <p:spPr>
          <a:xfrm>
            <a:off x="2950150" y="110500"/>
            <a:ext cx="9112900" cy="6648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02 Invite family and friends</a:t>
            </a:r>
            <a:endParaRPr>
              <a:latin typeface="Times New Roman"/>
              <a:ea typeface="Times New Roman"/>
              <a:cs typeface="Times New Roman"/>
              <a:sym typeface="Times New Roman"/>
            </a:endParaRPr>
          </a:p>
        </p:txBody>
      </p:sp>
      <p:sp>
        <p:nvSpPr>
          <p:cNvPr id="152" name="Google Shape;152;p21"/>
          <p:cNvSpPr txBox="1"/>
          <p:nvPr>
            <p:ph idx="1" type="body"/>
          </p:nvPr>
        </p:nvSpPr>
        <p:spPr>
          <a:xfrm>
            <a:off x="649787" y="1781784"/>
            <a:ext cx="10892400" cy="43512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Use Case:  Invite family and friends</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ID: SUPER-USR02</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Actors: group moderator</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Preconditions:  User successfully becomes a moderator</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Postconditions: User successfully invited group members</a:t>
            </a:r>
            <a:endParaRPr sz="2400">
              <a:latin typeface="Times New Roman"/>
              <a:ea typeface="Times New Roman"/>
              <a:cs typeface="Times New Roman"/>
              <a:sym typeface="Times New Roman"/>
            </a:endParaRPr>
          </a:p>
          <a:p>
            <a:pPr indent="0" lvl="0" marL="228600" rtl="0" algn="l">
              <a:spcBef>
                <a:spcPts val="1000"/>
              </a:spcBef>
              <a:spcAft>
                <a:spcPts val="0"/>
              </a:spcAft>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a:p>
          <a:p>
            <a:pPr indent="-304800" lvl="0" marL="457200" rtl="0" algn="l">
              <a:lnSpc>
                <a:spcPct val="9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sp>
        <p:nvSpPr>
          <p:cNvPr id="673" name="Google Shape;673;p102"/>
          <p:cNvSpPr txBox="1"/>
          <p:nvPr>
            <p:ph type="title"/>
          </p:nvPr>
        </p:nvSpPr>
        <p:spPr>
          <a:xfrm>
            <a:off x="175200" y="4999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Coding</a:t>
            </a:r>
            <a:endParaRPr/>
          </a:p>
          <a:p>
            <a:pPr indent="0" lvl="0" marL="0" rtl="0" algn="l">
              <a:spcBef>
                <a:spcPts val="0"/>
              </a:spcBef>
              <a:spcAft>
                <a:spcPts val="0"/>
              </a:spcAft>
              <a:buNone/>
            </a:pPr>
            <a:r>
              <a:rPr lang="en-US"/>
              <a:t>Example:</a:t>
            </a:r>
            <a:endParaRPr/>
          </a:p>
        </p:txBody>
      </p:sp>
      <p:sp>
        <p:nvSpPr>
          <p:cNvPr id="674" name="Google Shape;674;p102"/>
          <p:cNvSpPr txBox="1"/>
          <p:nvPr>
            <p:ph idx="1" type="body"/>
          </p:nvPr>
        </p:nvSpPr>
        <p:spPr>
          <a:xfrm>
            <a:off x="-110500" y="2396550"/>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user could unsubscribe </a:t>
            </a:r>
            <a:endParaRPr/>
          </a:p>
          <a:p>
            <a:pPr indent="0" lvl="0" marL="0" rtl="0" algn="l">
              <a:spcBef>
                <a:spcPts val="1000"/>
              </a:spcBef>
              <a:spcAft>
                <a:spcPts val="0"/>
              </a:spcAft>
              <a:buNone/>
            </a:pPr>
            <a:r>
              <a:rPr lang="en-US"/>
              <a:t>from a group which he/she</a:t>
            </a:r>
            <a:endParaRPr/>
          </a:p>
          <a:p>
            <a:pPr indent="0" lvl="0" marL="0" rtl="0" algn="l">
              <a:spcBef>
                <a:spcPts val="1000"/>
              </a:spcBef>
              <a:spcAft>
                <a:spcPts val="0"/>
              </a:spcAft>
              <a:buNone/>
            </a:pPr>
            <a:r>
              <a:rPr lang="en-US"/>
              <a:t>already joined in</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675" name="Google Shape;675;p102"/>
          <p:cNvPicPr preferRelativeResize="0"/>
          <p:nvPr/>
        </p:nvPicPr>
        <p:blipFill>
          <a:blip r:embed="rId3">
            <a:alphaModFix/>
          </a:blip>
          <a:stretch>
            <a:fillRect/>
          </a:stretch>
        </p:blipFill>
        <p:spPr>
          <a:xfrm>
            <a:off x="4037248" y="0"/>
            <a:ext cx="8154753" cy="6857999"/>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103"/>
          <p:cNvSpPr txBox="1"/>
          <p:nvPr>
            <p:ph type="title"/>
          </p:nvPr>
        </p:nvSpPr>
        <p:spPr>
          <a:xfrm>
            <a:off x="110500" y="43880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Coding</a:t>
            </a:r>
            <a:endParaRPr/>
          </a:p>
          <a:p>
            <a:pPr indent="0" lvl="0" marL="0" rtl="0" algn="l">
              <a:spcBef>
                <a:spcPts val="0"/>
              </a:spcBef>
              <a:spcAft>
                <a:spcPts val="0"/>
              </a:spcAft>
              <a:buNone/>
            </a:pPr>
            <a:r>
              <a:rPr lang="en-US"/>
              <a:t>Example:</a:t>
            </a:r>
            <a:endParaRPr/>
          </a:p>
        </p:txBody>
      </p:sp>
      <p:sp>
        <p:nvSpPr>
          <p:cNvPr id="682" name="Google Shape;682;p103"/>
          <p:cNvSpPr txBox="1"/>
          <p:nvPr>
            <p:ph idx="1" type="body"/>
          </p:nvPr>
        </p:nvSpPr>
        <p:spPr>
          <a:xfrm>
            <a:off x="110500" y="189927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rPr lang="en-US"/>
              <a:t> User who joined in a vote</a:t>
            </a:r>
            <a:endParaRPr/>
          </a:p>
          <a:p>
            <a:pPr indent="0" lvl="0" marL="0" rtl="0" algn="l">
              <a:spcBef>
                <a:spcPts val="1000"/>
              </a:spcBef>
              <a:spcAft>
                <a:spcPts val="0"/>
              </a:spcAft>
              <a:buNone/>
            </a:pPr>
            <a:r>
              <a:rPr lang="en-US"/>
              <a:t>could user this page to make</a:t>
            </a:r>
            <a:endParaRPr/>
          </a:p>
          <a:p>
            <a:pPr indent="0" lvl="0" marL="0" rtl="0" algn="l">
              <a:spcBef>
                <a:spcPts val="1000"/>
              </a:spcBef>
              <a:spcAft>
                <a:spcPts val="0"/>
              </a:spcAft>
              <a:buNone/>
            </a:pPr>
            <a:r>
              <a:rPr lang="en-US"/>
              <a:t>a yes or no choice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683" name="Google Shape;683;p103"/>
          <p:cNvPicPr preferRelativeResize="0"/>
          <p:nvPr/>
        </p:nvPicPr>
        <p:blipFill>
          <a:blip r:embed="rId3">
            <a:alphaModFix/>
          </a:blip>
          <a:stretch>
            <a:fillRect/>
          </a:stretch>
        </p:blipFill>
        <p:spPr>
          <a:xfrm>
            <a:off x="4749025" y="92075"/>
            <a:ext cx="7442975" cy="66738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104"/>
          <p:cNvSpPr/>
          <p:nvPr/>
        </p:nvSpPr>
        <p:spPr>
          <a:xfrm>
            <a:off x="2141538" y="0"/>
            <a:ext cx="7907400"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9" name="Google Shape;689;p104"/>
          <p:cNvSpPr txBox="1"/>
          <p:nvPr>
            <p:ph type="title"/>
          </p:nvPr>
        </p:nvSpPr>
        <p:spPr>
          <a:xfrm>
            <a:off x="838200" y="476250"/>
            <a:ext cx="10515600" cy="5905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sz="6000">
                <a:latin typeface="Times New Roman"/>
                <a:ea typeface="Times New Roman"/>
                <a:cs typeface="Times New Roman"/>
                <a:sym typeface="Times New Roman"/>
              </a:rPr>
              <a:t>User Interface Design </a:t>
            </a:r>
            <a:endParaRPr b="1" sz="6000">
              <a:latin typeface="Times New Roman"/>
              <a:ea typeface="Times New Roman"/>
              <a:cs typeface="Times New Roman"/>
              <a:sym typeface="Times New Roman"/>
            </a:endParaRPr>
          </a:p>
          <a:p>
            <a:pPr indent="0" lvl="0" marL="0" rtl="0" algn="ctr">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(Mock-up Prototype)</a:t>
            </a:r>
            <a:endParaRPr sz="6000">
              <a:latin typeface="Times New Roman"/>
              <a:ea typeface="Times New Roman"/>
              <a:cs typeface="Times New Roman"/>
              <a:sym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10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Register/l</a:t>
            </a:r>
            <a:r>
              <a:rPr lang="en-US"/>
              <a:t>ogin</a:t>
            </a:r>
            <a:endParaRPr/>
          </a:p>
        </p:txBody>
      </p:sp>
      <p:pic>
        <p:nvPicPr>
          <p:cNvPr id="696" name="Google Shape;696;p105"/>
          <p:cNvPicPr preferRelativeResize="0"/>
          <p:nvPr/>
        </p:nvPicPr>
        <p:blipFill>
          <a:blip r:embed="rId3">
            <a:alphaModFix/>
          </a:blip>
          <a:stretch>
            <a:fillRect/>
          </a:stretch>
        </p:blipFill>
        <p:spPr>
          <a:xfrm>
            <a:off x="1003000" y="1690825"/>
            <a:ext cx="4886279" cy="4862374"/>
          </a:xfrm>
          <a:prstGeom prst="rect">
            <a:avLst/>
          </a:prstGeom>
          <a:noFill/>
          <a:ln>
            <a:noFill/>
          </a:ln>
        </p:spPr>
      </p:pic>
      <p:pic>
        <p:nvPicPr>
          <p:cNvPr id="697" name="Google Shape;697;p105"/>
          <p:cNvPicPr preferRelativeResize="0"/>
          <p:nvPr/>
        </p:nvPicPr>
        <p:blipFill>
          <a:blip r:embed="rId4">
            <a:alphaModFix/>
          </a:blip>
          <a:stretch>
            <a:fillRect/>
          </a:stretch>
        </p:blipFill>
        <p:spPr>
          <a:xfrm>
            <a:off x="6774154" y="1690825"/>
            <a:ext cx="4924711" cy="4862373"/>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Google Shape;703;p106"/>
          <p:cNvSpPr txBox="1"/>
          <p:nvPr>
            <p:ph type="title"/>
          </p:nvPr>
        </p:nvSpPr>
        <p:spPr>
          <a:xfrm>
            <a:off x="472625" y="2598700"/>
            <a:ext cx="10515600" cy="188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t>Home：</a:t>
            </a:r>
            <a:endParaRPr sz="3000"/>
          </a:p>
          <a:p>
            <a:pPr indent="0" lvl="0" marL="0" rtl="0" algn="l">
              <a:spcBef>
                <a:spcPts val="0"/>
              </a:spcBef>
              <a:spcAft>
                <a:spcPts val="0"/>
              </a:spcAft>
              <a:buNone/>
            </a:pPr>
            <a:r>
              <a:rPr lang="en-US" sz="3000"/>
              <a:t>show  the movie</a:t>
            </a:r>
            <a:endParaRPr sz="3000"/>
          </a:p>
          <a:p>
            <a:pPr indent="0" lvl="0" marL="0" rtl="0" algn="l">
              <a:spcBef>
                <a:spcPts val="0"/>
              </a:spcBef>
              <a:spcAft>
                <a:spcPts val="0"/>
              </a:spcAft>
              <a:buNone/>
            </a:pPr>
            <a:r>
              <a:rPr lang="en-US" sz="3000"/>
              <a:t>list</a:t>
            </a:r>
            <a:endParaRPr sz="3000"/>
          </a:p>
        </p:txBody>
      </p:sp>
      <p:pic>
        <p:nvPicPr>
          <p:cNvPr id="704" name="Google Shape;704;p106"/>
          <p:cNvPicPr preferRelativeResize="0"/>
          <p:nvPr/>
        </p:nvPicPr>
        <p:blipFill>
          <a:blip r:embed="rId3">
            <a:alphaModFix/>
          </a:blip>
          <a:stretch>
            <a:fillRect/>
          </a:stretch>
        </p:blipFill>
        <p:spPr>
          <a:xfrm>
            <a:off x="3393800" y="1511725"/>
            <a:ext cx="8644224" cy="486237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Google Shape;710;p107"/>
          <p:cNvSpPr txBox="1"/>
          <p:nvPr>
            <p:ph type="title"/>
          </p:nvPr>
        </p:nvSpPr>
        <p:spPr>
          <a:xfrm>
            <a:off x="1132875" y="303555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t>User could add a movie</a:t>
            </a:r>
            <a:endParaRPr sz="3000"/>
          </a:p>
          <a:p>
            <a:pPr indent="0" lvl="0" marL="0" rtl="0" algn="l">
              <a:spcBef>
                <a:spcPts val="0"/>
              </a:spcBef>
              <a:spcAft>
                <a:spcPts val="0"/>
              </a:spcAft>
              <a:buNone/>
            </a:pPr>
            <a:r>
              <a:rPr lang="en-US" sz="3000"/>
              <a:t>through this page</a:t>
            </a:r>
            <a:endParaRPr sz="3000"/>
          </a:p>
        </p:txBody>
      </p:sp>
      <p:pic>
        <p:nvPicPr>
          <p:cNvPr id="711" name="Google Shape;711;p107"/>
          <p:cNvPicPr preferRelativeResize="0"/>
          <p:nvPr/>
        </p:nvPicPr>
        <p:blipFill>
          <a:blip r:embed="rId3">
            <a:alphaModFix/>
          </a:blip>
          <a:stretch>
            <a:fillRect/>
          </a:stretch>
        </p:blipFill>
        <p:spPr>
          <a:xfrm>
            <a:off x="5969875" y="1267200"/>
            <a:ext cx="4997183" cy="486237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108"/>
          <p:cNvSpPr txBox="1"/>
          <p:nvPr>
            <p:ph type="title"/>
          </p:nvPr>
        </p:nvSpPr>
        <p:spPr>
          <a:xfrm>
            <a:off x="7164200" y="2177700"/>
            <a:ext cx="4355400" cy="250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t>group/index: show the group list</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US" sz="3000"/>
              <a:t>Functions: Join a group, create a group, unsubscribe</a:t>
            </a:r>
            <a:endParaRPr sz="3000"/>
          </a:p>
        </p:txBody>
      </p:sp>
      <p:pic>
        <p:nvPicPr>
          <p:cNvPr id="718" name="Google Shape;718;p108"/>
          <p:cNvPicPr preferRelativeResize="0"/>
          <p:nvPr/>
        </p:nvPicPr>
        <p:blipFill>
          <a:blip r:embed="rId3">
            <a:alphaModFix/>
          </a:blip>
          <a:stretch>
            <a:fillRect/>
          </a:stretch>
        </p:blipFill>
        <p:spPr>
          <a:xfrm>
            <a:off x="358700" y="1771222"/>
            <a:ext cx="6179300" cy="3765249"/>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Google Shape;724;p109"/>
          <p:cNvSpPr txBox="1"/>
          <p:nvPr>
            <p:ph type="title"/>
          </p:nvPr>
        </p:nvSpPr>
        <p:spPr>
          <a:xfrm>
            <a:off x="257825" y="0"/>
            <a:ext cx="7403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600"/>
              <a:t> create a group, join a group</a:t>
            </a:r>
            <a:endParaRPr sz="3600"/>
          </a:p>
        </p:txBody>
      </p:sp>
      <p:pic>
        <p:nvPicPr>
          <p:cNvPr id="725" name="Google Shape;725;p109"/>
          <p:cNvPicPr preferRelativeResize="0"/>
          <p:nvPr/>
        </p:nvPicPr>
        <p:blipFill rotWithShape="1">
          <a:blip r:embed="rId3">
            <a:alphaModFix/>
          </a:blip>
          <a:srcRect b="0" l="4479" r="0" t="0"/>
          <a:stretch/>
        </p:blipFill>
        <p:spPr>
          <a:xfrm>
            <a:off x="6722174" y="1320575"/>
            <a:ext cx="5108850" cy="4970124"/>
          </a:xfrm>
          <a:prstGeom prst="rect">
            <a:avLst/>
          </a:prstGeom>
          <a:noFill/>
          <a:ln>
            <a:noFill/>
          </a:ln>
        </p:spPr>
      </p:pic>
      <p:pic>
        <p:nvPicPr>
          <p:cNvPr id="726" name="Google Shape;726;p109"/>
          <p:cNvPicPr preferRelativeResize="0"/>
          <p:nvPr/>
        </p:nvPicPr>
        <p:blipFill>
          <a:blip r:embed="rId4">
            <a:alphaModFix/>
          </a:blip>
          <a:stretch>
            <a:fillRect/>
          </a:stretch>
        </p:blipFill>
        <p:spPr>
          <a:xfrm>
            <a:off x="428650" y="1333694"/>
            <a:ext cx="5108851" cy="4943892"/>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Google Shape;732;p110"/>
          <p:cNvSpPr txBox="1"/>
          <p:nvPr>
            <p:ph type="title"/>
          </p:nvPr>
        </p:nvSpPr>
        <p:spPr>
          <a:xfrm>
            <a:off x="7145800" y="2674950"/>
            <a:ext cx="4355400" cy="250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t>unsubscribe a group from a group list for a signed in user</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pic>
        <p:nvPicPr>
          <p:cNvPr id="733" name="Google Shape;733;p110"/>
          <p:cNvPicPr preferRelativeResize="0"/>
          <p:nvPr/>
        </p:nvPicPr>
        <p:blipFill>
          <a:blip r:embed="rId3">
            <a:alphaModFix/>
          </a:blip>
          <a:stretch>
            <a:fillRect/>
          </a:stretch>
        </p:blipFill>
        <p:spPr>
          <a:xfrm>
            <a:off x="152400" y="152400"/>
            <a:ext cx="6608011" cy="6553198"/>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8" name="Shape 738"/>
        <p:cNvGrpSpPr/>
        <p:nvPr/>
      </p:nvGrpSpPr>
      <p:grpSpPr>
        <a:xfrm>
          <a:off x="0" y="0"/>
          <a:ext cx="0" cy="0"/>
          <a:chOff x="0" y="0"/>
          <a:chExt cx="0" cy="0"/>
        </a:xfrm>
      </p:grpSpPr>
      <p:sp>
        <p:nvSpPr>
          <p:cNvPr id="739" name="Google Shape;739;p111"/>
          <p:cNvSpPr txBox="1"/>
          <p:nvPr>
            <p:ph type="title"/>
          </p:nvPr>
        </p:nvSpPr>
        <p:spPr>
          <a:xfrm>
            <a:off x="7836600" y="2409425"/>
            <a:ext cx="43554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600"/>
              <a:t>event: show the event list</a:t>
            </a:r>
            <a:endParaRPr sz="3600"/>
          </a:p>
        </p:txBody>
      </p:sp>
      <p:pic>
        <p:nvPicPr>
          <p:cNvPr id="740" name="Google Shape;740;p111"/>
          <p:cNvPicPr preferRelativeResize="0"/>
          <p:nvPr/>
        </p:nvPicPr>
        <p:blipFill>
          <a:blip r:embed="rId3">
            <a:alphaModFix/>
          </a:blip>
          <a:stretch>
            <a:fillRect/>
          </a:stretch>
        </p:blipFill>
        <p:spPr>
          <a:xfrm>
            <a:off x="266625" y="816025"/>
            <a:ext cx="7339575" cy="4512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