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2" r:id="rId2"/>
    <p:sldId id="260" r:id="rId3"/>
    <p:sldId id="270" r:id="rId4"/>
    <p:sldId id="350" r:id="rId5"/>
    <p:sldId id="328" r:id="rId6"/>
    <p:sldId id="351" r:id="rId7"/>
    <p:sldId id="356" r:id="rId8"/>
    <p:sldId id="359" r:id="rId9"/>
    <p:sldId id="352" r:id="rId10"/>
    <p:sldId id="355" r:id="rId11"/>
    <p:sldId id="353" r:id="rId12"/>
    <p:sldId id="354" r:id="rId13"/>
    <p:sldId id="357" r:id="rId14"/>
    <p:sldId id="358" r:id="rId15"/>
    <p:sldId id="30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5E0"/>
    <a:srgbClr val="8E9CAC"/>
    <a:srgbClr val="4F5261"/>
    <a:srgbClr val="393B45"/>
    <a:srgbClr val="9EAAB8"/>
    <a:srgbClr val="ACB6C2"/>
    <a:srgbClr val="1C6A45"/>
    <a:srgbClr val="207C50"/>
    <a:srgbClr val="808E7B"/>
    <a:srgbClr val="ABD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957" autoAdjust="0"/>
  </p:normalViewPr>
  <p:slideViewPr>
    <p:cSldViewPr snapToGrid="0">
      <p:cViewPr varScale="1">
        <p:scale>
          <a:sx n="62" d="100"/>
          <a:sy n="62" d="100"/>
        </p:scale>
        <p:origin x="33" y="12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059D3-C618-46BF-9A6D-AF895888245C}" type="doc">
      <dgm:prSet loTypeId="urn:microsoft.com/office/officeart/2005/8/layout/hChevron3" loCatId="process" qsTypeId="urn:microsoft.com/office/officeart/2005/8/quickstyle/simple1" qsCatId="simple" csTypeId="urn:microsoft.com/office/officeart/2005/8/colors/accent0_3" csCatId="mainScheme" phldr="1"/>
      <dgm:spPr/>
    </dgm:pt>
    <dgm:pt modelId="{819ED41F-E5E8-446B-ACAF-5A9F0B723CC2}">
      <dgm:prSet phldrT="[文本]" custT="1"/>
      <dgm:spPr/>
      <dgm:t>
        <a:bodyPr/>
        <a:lstStyle/>
        <a:p>
          <a:pPr marL="0" lvl="0" indent="0" algn="ctr" defTabSz="1422400">
            <a:lnSpc>
              <a:spcPct val="90000"/>
            </a:lnSpc>
            <a:spcBef>
              <a:spcPct val="0"/>
            </a:spcBef>
            <a:spcAft>
              <a:spcPct val="35000"/>
            </a:spcAft>
            <a:buNone/>
          </a:pPr>
          <a:r>
            <a:rPr lang="zh-CN" altLang="en-US" sz="3200" kern="1200" dirty="0">
              <a:solidFill>
                <a:prstClr val="white"/>
              </a:solidFill>
              <a:latin typeface="+mn-lt"/>
              <a:ea typeface="+mn-ea"/>
              <a:cs typeface="+mn-ea"/>
              <a:sym typeface="+mn-lt"/>
            </a:rPr>
            <a:t>问题背景</a:t>
          </a:r>
        </a:p>
      </dgm:t>
    </dgm:pt>
    <dgm:pt modelId="{DA4FDBEB-ED84-4FA0-9B6D-4A4E0EC14A65}" type="parTrans" cxnId="{8A5301BB-A42A-4713-B1E5-642665DA10CF}">
      <dgm:prSet/>
      <dgm:spPr/>
      <dgm:t>
        <a:bodyPr/>
        <a:lstStyle/>
        <a:p>
          <a:endParaRPr lang="zh-CN" altLang="en-US"/>
        </a:p>
      </dgm:t>
    </dgm:pt>
    <dgm:pt modelId="{212BE6E6-0C5F-46F8-A9CF-557DCDE640BC}" type="sibTrans" cxnId="{8A5301BB-A42A-4713-B1E5-642665DA10CF}">
      <dgm:prSet/>
      <dgm:spPr/>
      <dgm:t>
        <a:bodyPr/>
        <a:lstStyle/>
        <a:p>
          <a:endParaRPr lang="zh-CN" altLang="en-US"/>
        </a:p>
      </dgm:t>
    </dgm:pt>
    <dgm:pt modelId="{EC12ABD0-45D8-4B05-B64A-0D659ABD9A29}">
      <dgm:prSet custT="1"/>
      <dgm:spPr/>
      <dgm:t>
        <a:bodyPr/>
        <a:lstStyle/>
        <a:p>
          <a:r>
            <a:rPr lang="zh-CN" altLang="en-US" sz="3200" kern="1200" dirty="0">
              <a:solidFill>
                <a:prstClr val="white"/>
              </a:solidFill>
              <a:latin typeface="+mn-lt"/>
              <a:ea typeface="+mn-ea"/>
              <a:cs typeface="+mn-ea"/>
              <a:sym typeface="+mn-lt"/>
            </a:rPr>
            <a:t>讨论总结</a:t>
          </a:r>
        </a:p>
      </dgm:t>
    </dgm:pt>
    <dgm:pt modelId="{63F26892-7384-4D35-ACAE-1A55E03C54E7}" type="parTrans" cxnId="{8EB9A7F4-D95F-4C7E-AF88-28B6CF834F9F}">
      <dgm:prSet/>
      <dgm:spPr/>
      <dgm:t>
        <a:bodyPr/>
        <a:lstStyle/>
        <a:p>
          <a:endParaRPr lang="zh-CN" altLang="en-US"/>
        </a:p>
      </dgm:t>
    </dgm:pt>
    <dgm:pt modelId="{E6765060-2299-486B-A84B-4E5F7965A0CC}" type="sibTrans" cxnId="{8EB9A7F4-D95F-4C7E-AF88-28B6CF834F9F}">
      <dgm:prSet/>
      <dgm:spPr/>
      <dgm:t>
        <a:bodyPr/>
        <a:lstStyle/>
        <a:p>
          <a:endParaRPr lang="zh-CN" altLang="en-US"/>
        </a:p>
      </dgm:t>
    </dgm:pt>
    <dgm:pt modelId="{B7F31F99-CDDC-43C4-9C02-D0EEACE265D6}">
      <dgm:prSet phldrT="[文本]" custT="1"/>
      <dgm:spPr/>
      <dgm:t>
        <a:bodyPr/>
        <a:lstStyle/>
        <a:p>
          <a:pPr marL="0" lvl="0" indent="0" algn="ctr" defTabSz="1422400">
            <a:lnSpc>
              <a:spcPct val="90000"/>
            </a:lnSpc>
            <a:spcBef>
              <a:spcPct val="0"/>
            </a:spcBef>
            <a:spcAft>
              <a:spcPct val="35000"/>
            </a:spcAft>
            <a:buNone/>
          </a:pPr>
          <a:r>
            <a:rPr lang="zh-CN" altLang="en-US" sz="3200" kern="1200" dirty="0">
              <a:solidFill>
                <a:prstClr val="white"/>
              </a:solidFill>
              <a:latin typeface="+mn-lt"/>
              <a:ea typeface="+mn-ea"/>
              <a:cs typeface="+mn-ea"/>
              <a:sym typeface="+mn-lt"/>
            </a:rPr>
            <a:t>问题分析</a:t>
          </a:r>
        </a:p>
      </dgm:t>
    </dgm:pt>
    <dgm:pt modelId="{94B77D4C-BFB5-492D-ADF0-AA058C04F21C}" type="parTrans" cxnId="{4F20021A-BB2A-4631-8E65-E04F14BA15DC}">
      <dgm:prSet/>
      <dgm:spPr/>
      <dgm:t>
        <a:bodyPr/>
        <a:lstStyle/>
        <a:p>
          <a:endParaRPr lang="zh-CN" altLang="en-US"/>
        </a:p>
      </dgm:t>
    </dgm:pt>
    <dgm:pt modelId="{2CB45903-6F8E-4657-B434-706736D47B33}" type="sibTrans" cxnId="{4F20021A-BB2A-4631-8E65-E04F14BA15DC}">
      <dgm:prSet/>
      <dgm:spPr/>
      <dgm:t>
        <a:bodyPr/>
        <a:lstStyle/>
        <a:p>
          <a:endParaRPr lang="zh-CN" altLang="en-US"/>
        </a:p>
      </dgm:t>
    </dgm:pt>
    <dgm:pt modelId="{7293C0D6-D674-45B5-860B-2E359D09A1D0}">
      <dgm:prSet custT="1"/>
      <dgm:spPr/>
      <dgm:t>
        <a:bodyPr/>
        <a:lstStyle/>
        <a:p>
          <a:r>
            <a:rPr lang="zh-CN" altLang="en-US" sz="3200" kern="1200" dirty="0">
              <a:solidFill>
                <a:prstClr val="white"/>
              </a:solidFill>
              <a:latin typeface="+mn-lt"/>
              <a:ea typeface="+mn-ea"/>
              <a:cs typeface="+mn-ea"/>
              <a:sym typeface="+mn-lt"/>
            </a:rPr>
            <a:t>问题求解</a:t>
          </a:r>
        </a:p>
      </dgm:t>
    </dgm:pt>
    <dgm:pt modelId="{E377826C-0893-4D1D-BBFD-C46B015CE9F1}" type="sibTrans" cxnId="{E8A7C8C4-1795-4C49-9CC6-8EA6779D03E1}">
      <dgm:prSet/>
      <dgm:spPr/>
      <dgm:t>
        <a:bodyPr/>
        <a:lstStyle/>
        <a:p>
          <a:endParaRPr lang="zh-CN" altLang="en-US"/>
        </a:p>
      </dgm:t>
    </dgm:pt>
    <dgm:pt modelId="{6B35793A-6CC7-4501-A3B3-943300B36624}" type="parTrans" cxnId="{E8A7C8C4-1795-4C49-9CC6-8EA6779D03E1}">
      <dgm:prSet/>
      <dgm:spPr/>
      <dgm:t>
        <a:bodyPr/>
        <a:lstStyle/>
        <a:p>
          <a:endParaRPr lang="zh-CN" altLang="en-US"/>
        </a:p>
      </dgm:t>
    </dgm:pt>
    <dgm:pt modelId="{BEB2796B-8B88-4E29-A31B-F54E4366C22E}" type="pres">
      <dgm:prSet presAssocID="{BC4059D3-C618-46BF-9A6D-AF895888245C}" presName="Name0" presStyleCnt="0">
        <dgm:presLayoutVars>
          <dgm:dir/>
          <dgm:resizeHandles val="exact"/>
        </dgm:presLayoutVars>
      </dgm:prSet>
      <dgm:spPr/>
    </dgm:pt>
    <dgm:pt modelId="{EEC8877E-2802-4D7D-971E-8CD1DEC35677}" type="pres">
      <dgm:prSet presAssocID="{819ED41F-E5E8-446B-ACAF-5A9F0B723CC2}" presName="parTxOnly" presStyleLbl="node1" presStyleIdx="0" presStyleCnt="4" custScaleX="81852">
        <dgm:presLayoutVars>
          <dgm:bulletEnabled val="1"/>
        </dgm:presLayoutVars>
      </dgm:prSet>
      <dgm:spPr/>
    </dgm:pt>
    <dgm:pt modelId="{274DF93E-CA1D-41CE-A33D-7F1FD48E4F84}" type="pres">
      <dgm:prSet presAssocID="{212BE6E6-0C5F-46F8-A9CF-557DCDE640BC}" presName="parSpace" presStyleCnt="0"/>
      <dgm:spPr/>
    </dgm:pt>
    <dgm:pt modelId="{4B697E9F-BC84-43A2-B217-82D111D8ACEF}" type="pres">
      <dgm:prSet presAssocID="{B7F31F99-CDDC-43C4-9C02-D0EEACE265D6}" presName="parTxOnly" presStyleLbl="node1" presStyleIdx="1" presStyleCnt="4" custScaleX="115188">
        <dgm:presLayoutVars>
          <dgm:bulletEnabled val="1"/>
        </dgm:presLayoutVars>
      </dgm:prSet>
      <dgm:spPr/>
    </dgm:pt>
    <dgm:pt modelId="{DD0AEC9E-E451-4DF7-9682-4D101DEA641A}" type="pres">
      <dgm:prSet presAssocID="{2CB45903-6F8E-4657-B434-706736D47B33}" presName="parSpace" presStyleCnt="0"/>
      <dgm:spPr/>
    </dgm:pt>
    <dgm:pt modelId="{D9AB2FF8-BFCE-4F06-8D79-11FA386B0A78}" type="pres">
      <dgm:prSet presAssocID="{7293C0D6-D674-45B5-860B-2E359D09A1D0}" presName="parTxOnly" presStyleLbl="node1" presStyleIdx="2" presStyleCnt="4" custScaleX="117785">
        <dgm:presLayoutVars>
          <dgm:bulletEnabled val="1"/>
        </dgm:presLayoutVars>
      </dgm:prSet>
      <dgm:spPr/>
    </dgm:pt>
    <dgm:pt modelId="{2B526971-8265-4D78-A17B-043C6B2BF5E3}" type="pres">
      <dgm:prSet presAssocID="{E377826C-0893-4D1D-BBFD-C46B015CE9F1}" presName="parSpace" presStyleCnt="0"/>
      <dgm:spPr/>
    </dgm:pt>
    <dgm:pt modelId="{DB20AAA1-4EAE-44B9-B795-7EAB4AD3F4BC}" type="pres">
      <dgm:prSet presAssocID="{EC12ABD0-45D8-4B05-B64A-0D659ABD9A29}" presName="parTxOnly" presStyleLbl="node1" presStyleIdx="3" presStyleCnt="4">
        <dgm:presLayoutVars>
          <dgm:bulletEnabled val="1"/>
        </dgm:presLayoutVars>
      </dgm:prSet>
      <dgm:spPr/>
    </dgm:pt>
  </dgm:ptLst>
  <dgm:cxnLst>
    <dgm:cxn modelId="{3DBEBC0F-AB05-46F8-A69D-A99774D6D22A}" type="presOf" srcId="{819ED41F-E5E8-446B-ACAF-5A9F0B723CC2}" destId="{EEC8877E-2802-4D7D-971E-8CD1DEC35677}" srcOrd="0" destOrd="0" presId="urn:microsoft.com/office/officeart/2005/8/layout/hChevron3"/>
    <dgm:cxn modelId="{4F20021A-BB2A-4631-8E65-E04F14BA15DC}" srcId="{BC4059D3-C618-46BF-9A6D-AF895888245C}" destId="{B7F31F99-CDDC-43C4-9C02-D0EEACE265D6}" srcOrd="1" destOrd="0" parTransId="{94B77D4C-BFB5-492D-ADF0-AA058C04F21C}" sibTransId="{2CB45903-6F8E-4657-B434-706736D47B33}"/>
    <dgm:cxn modelId="{347BC669-12A8-4B69-AFE9-A3D2A39C8EDB}" type="presOf" srcId="{EC12ABD0-45D8-4B05-B64A-0D659ABD9A29}" destId="{DB20AAA1-4EAE-44B9-B795-7EAB4AD3F4BC}" srcOrd="0" destOrd="0" presId="urn:microsoft.com/office/officeart/2005/8/layout/hChevron3"/>
    <dgm:cxn modelId="{250BAF95-9370-409D-AF2F-2EF19350C1ED}" type="presOf" srcId="{7293C0D6-D674-45B5-860B-2E359D09A1D0}" destId="{D9AB2FF8-BFCE-4F06-8D79-11FA386B0A78}" srcOrd="0" destOrd="0" presId="urn:microsoft.com/office/officeart/2005/8/layout/hChevron3"/>
    <dgm:cxn modelId="{8A5301BB-A42A-4713-B1E5-642665DA10CF}" srcId="{BC4059D3-C618-46BF-9A6D-AF895888245C}" destId="{819ED41F-E5E8-446B-ACAF-5A9F0B723CC2}" srcOrd="0" destOrd="0" parTransId="{DA4FDBEB-ED84-4FA0-9B6D-4A4E0EC14A65}" sibTransId="{212BE6E6-0C5F-46F8-A9CF-557DCDE640BC}"/>
    <dgm:cxn modelId="{E8A7C8C4-1795-4C49-9CC6-8EA6779D03E1}" srcId="{BC4059D3-C618-46BF-9A6D-AF895888245C}" destId="{7293C0D6-D674-45B5-860B-2E359D09A1D0}" srcOrd="2" destOrd="0" parTransId="{6B35793A-6CC7-4501-A3B3-943300B36624}" sibTransId="{E377826C-0893-4D1D-BBFD-C46B015CE9F1}"/>
    <dgm:cxn modelId="{9DBFD9C8-8C29-42BC-8656-411E0C0FDB96}" type="presOf" srcId="{B7F31F99-CDDC-43C4-9C02-D0EEACE265D6}" destId="{4B697E9F-BC84-43A2-B217-82D111D8ACEF}" srcOrd="0" destOrd="0" presId="urn:microsoft.com/office/officeart/2005/8/layout/hChevron3"/>
    <dgm:cxn modelId="{73545EEB-B3EF-48E8-B720-894DCB259FD8}" type="presOf" srcId="{BC4059D3-C618-46BF-9A6D-AF895888245C}" destId="{BEB2796B-8B88-4E29-A31B-F54E4366C22E}" srcOrd="0" destOrd="0" presId="urn:microsoft.com/office/officeart/2005/8/layout/hChevron3"/>
    <dgm:cxn modelId="{8EB9A7F4-D95F-4C7E-AF88-28B6CF834F9F}" srcId="{BC4059D3-C618-46BF-9A6D-AF895888245C}" destId="{EC12ABD0-45D8-4B05-B64A-0D659ABD9A29}" srcOrd="3" destOrd="0" parTransId="{63F26892-7384-4D35-ACAE-1A55E03C54E7}" sibTransId="{E6765060-2299-486B-A84B-4E5F7965A0CC}"/>
    <dgm:cxn modelId="{2E20F10D-CAB0-4B68-8A75-D54E3FF5D449}" type="presParOf" srcId="{BEB2796B-8B88-4E29-A31B-F54E4366C22E}" destId="{EEC8877E-2802-4D7D-971E-8CD1DEC35677}" srcOrd="0" destOrd="0" presId="urn:microsoft.com/office/officeart/2005/8/layout/hChevron3"/>
    <dgm:cxn modelId="{B2F9DFD8-F431-4B4C-A114-3E349FB1FCBB}" type="presParOf" srcId="{BEB2796B-8B88-4E29-A31B-F54E4366C22E}" destId="{274DF93E-CA1D-41CE-A33D-7F1FD48E4F84}" srcOrd="1" destOrd="0" presId="urn:microsoft.com/office/officeart/2005/8/layout/hChevron3"/>
    <dgm:cxn modelId="{9368710E-29C8-478B-A790-FC0CB379A653}" type="presParOf" srcId="{BEB2796B-8B88-4E29-A31B-F54E4366C22E}" destId="{4B697E9F-BC84-43A2-B217-82D111D8ACEF}" srcOrd="2" destOrd="0" presId="urn:microsoft.com/office/officeart/2005/8/layout/hChevron3"/>
    <dgm:cxn modelId="{01C338C0-B446-4F7F-B9A6-815C8A319FF1}" type="presParOf" srcId="{BEB2796B-8B88-4E29-A31B-F54E4366C22E}" destId="{DD0AEC9E-E451-4DF7-9682-4D101DEA641A}" srcOrd="3" destOrd="0" presId="urn:microsoft.com/office/officeart/2005/8/layout/hChevron3"/>
    <dgm:cxn modelId="{7D629907-B8D7-4BDE-9EB5-8227B85B9E92}" type="presParOf" srcId="{BEB2796B-8B88-4E29-A31B-F54E4366C22E}" destId="{D9AB2FF8-BFCE-4F06-8D79-11FA386B0A78}" srcOrd="4" destOrd="0" presId="urn:microsoft.com/office/officeart/2005/8/layout/hChevron3"/>
    <dgm:cxn modelId="{EF721833-AFD3-4882-9D46-2CE49E9F1073}" type="presParOf" srcId="{BEB2796B-8B88-4E29-A31B-F54E4366C22E}" destId="{2B526971-8265-4D78-A17B-043C6B2BF5E3}" srcOrd="5" destOrd="0" presId="urn:microsoft.com/office/officeart/2005/8/layout/hChevron3"/>
    <dgm:cxn modelId="{2D9B5EBA-0B1E-44AE-8ADD-DE542E4F9404}" type="presParOf" srcId="{BEB2796B-8B88-4E29-A31B-F54E4366C22E}" destId="{DB20AAA1-4EAE-44B9-B795-7EAB4AD3F4BC}"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8877E-2802-4D7D-971E-8CD1DEC35677}">
      <dsp:nvSpPr>
        <dsp:cNvPr id="0" name=""/>
        <dsp:cNvSpPr/>
      </dsp:nvSpPr>
      <dsp:spPr>
        <a:xfrm>
          <a:off x="1835" y="2110703"/>
          <a:ext cx="2628273" cy="128440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prstClr val="white"/>
              </a:solidFill>
              <a:latin typeface="+mn-lt"/>
              <a:ea typeface="+mn-ea"/>
              <a:cs typeface="+mn-ea"/>
              <a:sym typeface="+mn-lt"/>
            </a:rPr>
            <a:t>问题背景</a:t>
          </a:r>
        </a:p>
      </dsp:txBody>
      <dsp:txXfrm>
        <a:off x="1835" y="2110703"/>
        <a:ext cx="2307172" cy="1284403"/>
      </dsp:txXfrm>
    </dsp:sp>
    <dsp:sp modelId="{4B697E9F-BC84-43A2-B217-82D111D8ACEF}">
      <dsp:nvSpPr>
        <dsp:cNvPr id="0" name=""/>
        <dsp:cNvSpPr/>
      </dsp:nvSpPr>
      <dsp:spPr>
        <a:xfrm>
          <a:off x="1987908" y="2110703"/>
          <a:ext cx="3698695" cy="1284403"/>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prstClr val="white"/>
              </a:solidFill>
              <a:latin typeface="+mn-lt"/>
              <a:ea typeface="+mn-ea"/>
              <a:cs typeface="+mn-ea"/>
              <a:sym typeface="+mn-lt"/>
            </a:rPr>
            <a:t>问题分析</a:t>
          </a:r>
        </a:p>
      </dsp:txBody>
      <dsp:txXfrm>
        <a:off x="2630110" y="2110703"/>
        <a:ext cx="2414292" cy="1284403"/>
      </dsp:txXfrm>
    </dsp:sp>
    <dsp:sp modelId="{D9AB2FF8-BFCE-4F06-8D79-11FA386B0A78}">
      <dsp:nvSpPr>
        <dsp:cNvPr id="0" name=""/>
        <dsp:cNvSpPr/>
      </dsp:nvSpPr>
      <dsp:spPr>
        <a:xfrm>
          <a:off x="5044401" y="2110703"/>
          <a:ext cx="3782085" cy="1284403"/>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prstClr val="white"/>
              </a:solidFill>
              <a:latin typeface="+mn-lt"/>
              <a:ea typeface="+mn-ea"/>
              <a:cs typeface="+mn-ea"/>
              <a:sym typeface="+mn-lt"/>
            </a:rPr>
            <a:t>问题求解</a:t>
          </a:r>
        </a:p>
      </dsp:txBody>
      <dsp:txXfrm>
        <a:off x="5686603" y="2110703"/>
        <a:ext cx="2497682" cy="1284403"/>
      </dsp:txXfrm>
    </dsp:sp>
    <dsp:sp modelId="{DB20AAA1-4EAE-44B9-B795-7EAB4AD3F4BC}">
      <dsp:nvSpPr>
        <dsp:cNvPr id="0" name=""/>
        <dsp:cNvSpPr/>
      </dsp:nvSpPr>
      <dsp:spPr>
        <a:xfrm>
          <a:off x="8184285" y="2110703"/>
          <a:ext cx="3211007" cy="1284403"/>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85344" rIns="42672" bIns="85344"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prstClr val="white"/>
              </a:solidFill>
              <a:latin typeface="+mn-lt"/>
              <a:ea typeface="+mn-ea"/>
              <a:cs typeface="+mn-ea"/>
              <a:sym typeface="+mn-lt"/>
            </a:rPr>
            <a:t>讨论总结</a:t>
          </a:r>
        </a:p>
      </dsp:txBody>
      <dsp:txXfrm>
        <a:off x="8826487" y="2110703"/>
        <a:ext cx="1926604" cy="128440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MComic PRC Medium"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MComic PRC Medium" panose="00000500000000000000" pitchFamily="2" charset="-122"/>
              </a:defRPr>
            </a:lvl1pPr>
          </a:lstStyle>
          <a:p>
            <a:fld id="{9FD466CF-55C4-49A4-B953-8B9A9C99DAE2}" type="datetimeFigureOut">
              <a:rPr lang="zh-CN" altLang="en-US" smtClean="0"/>
              <a:pPr/>
              <a:t>2022/11/1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MComic PRC Medium"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MComic PRC Medium" panose="00000500000000000000" pitchFamily="2" charset="-122"/>
              </a:defRPr>
            </a:lvl1pPr>
          </a:lstStyle>
          <a:p>
            <a:fld id="{32BC4255-67D1-48A7-BC35-B563C305CB1A}" type="slidenum">
              <a:rPr lang="zh-CN" altLang="en-US" smtClean="0"/>
              <a:pPr/>
              <a:t>‹#›</a:t>
            </a:fld>
            <a:endParaRPr lang="zh-CN" altLang="en-US" dirty="0"/>
          </a:p>
        </p:txBody>
      </p:sp>
    </p:spTree>
    <p:extLst>
      <p:ext uri="{BB962C8B-B14F-4D97-AF65-F5344CB8AC3E}">
        <p14:creationId xmlns:p14="http://schemas.microsoft.com/office/powerpoint/2010/main" val="356118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Comic PRC Medium" panose="00000500000000000000" pitchFamily="2" charset="-122"/>
        <a:cs typeface="+mn-cs"/>
      </a:defRPr>
    </a:lvl1pPr>
    <a:lvl2pPr marL="457200" algn="l" defTabSz="914400" rtl="0" eaLnBrk="1" latinLnBrk="0" hangingPunct="1">
      <a:defRPr sz="1200" kern="1200">
        <a:solidFill>
          <a:schemeClr val="tx1"/>
        </a:solidFill>
        <a:latin typeface="+mn-lt"/>
        <a:ea typeface="MComic PRC Medium" panose="00000500000000000000" pitchFamily="2" charset="-122"/>
        <a:cs typeface="+mn-cs"/>
      </a:defRPr>
    </a:lvl2pPr>
    <a:lvl3pPr marL="914400" algn="l" defTabSz="914400" rtl="0" eaLnBrk="1" latinLnBrk="0" hangingPunct="1">
      <a:defRPr sz="1200" kern="1200">
        <a:solidFill>
          <a:schemeClr val="tx1"/>
        </a:solidFill>
        <a:latin typeface="+mn-lt"/>
        <a:ea typeface="MComic PRC Medium" panose="00000500000000000000" pitchFamily="2" charset="-122"/>
        <a:cs typeface="+mn-cs"/>
      </a:defRPr>
    </a:lvl3pPr>
    <a:lvl4pPr marL="1371600" algn="l" defTabSz="914400" rtl="0" eaLnBrk="1" latinLnBrk="0" hangingPunct="1">
      <a:defRPr sz="1200" kern="1200">
        <a:solidFill>
          <a:schemeClr val="tx1"/>
        </a:solidFill>
        <a:latin typeface="+mn-lt"/>
        <a:ea typeface="MComic PRC Medium" panose="00000500000000000000" pitchFamily="2" charset="-122"/>
        <a:cs typeface="+mn-cs"/>
      </a:defRPr>
    </a:lvl4pPr>
    <a:lvl5pPr marL="1828800" algn="l" defTabSz="914400" rtl="0" eaLnBrk="1" latinLnBrk="0" hangingPunct="1">
      <a:defRPr sz="1200" kern="1200">
        <a:solidFill>
          <a:schemeClr val="tx1"/>
        </a:solidFill>
        <a:latin typeface="+mn-lt"/>
        <a:ea typeface="MComic PRC Medium"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1</a:t>
            </a:fld>
            <a:endParaRPr lang="zh-CN" altLang="en-US" dirty="0"/>
          </a:p>
        </p:txBody>
      </p:sp>
    </p:spTree>
    <p:extLst>
      <p:ext uri="{BB962C8B-B14F-4D97-AF65-F5344CB8AC3E}">
        <p14:creationId xmlns:p14="http://schemas.microsoft.com/office/powerpoint/2010/main" val="1730640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10</a:t>
            </a:fld>
            <a:endParaRPr lang="zh-CN" altLang="en-US" dirty="0"/>
          </a:p>
        </p:txBody>
      </p:sp>
    </p:spTree>
    <p:extLst>
      <p:ext uri="{BB962C8B-B14F-4D97-AF65-F5344CB8AC3E}">
        <p14:creationId xmlns:p14="http://schemas.microsoft.com/office/powerpoint/2010/main" val="327207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11</a:t>
            </a:fld>
            <a:endParaRPr lang="zh-CN" altLang="en-US" dirty="0"/>
          </a:p>
        </p:txBody>
      </p:sp>
    </p:spTree>
    <p:extLst>
      <p:ext uri="{BB962C8B-B14F-4D97-AF65-F5344CB8AC3E}">
        <p14:creationId xmlns:p14="http://schemas.microsoft.com/office/powerpoint/2010/main" val="156137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12</a:t>
            </a:fld>
            <a:endParaRPr lang="zh-CN" altLang="en-US" dirty="0"/>
          </a:p>
        </p:txBody>
      </p:sp>
    </p:spTree>
    <p:extLst>
      <p:ext uri="{BB962C8B-B14F-4D97-AF65-F5344CB8AC3E}">
        <p14:creationId xmlns:p14="http://schemas.microsoft.com/office/powerpoint/2010/main" val="192437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13</a:t>
            </a:fld>
            <a:endParaRPr lang="zh-CN" altLang="en-US" dirty="0"/>
          </a:p>
        </p:txBody>
      </p:sp>
    </p:spTree>
    <p:extLst>
      <p:ext uri="{BB962C8B-B14F-4D97-AF65-F5344CB8AC3E}">
        <p14:creationId xmlns:p14="http://schemas.microsoft.com/office/powerpoint/2010/main" val="3686089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14</a:t>
            </a:fld>
            <a:endParaRPr lang="zh-CN" altLang="en-US" dirty="0"/>
          </a:p>
        </p:txBody>
      </p:sp>
    </p:spTree>
    <p:extLst>
      <p:ext uri="{BB962C8B-B14F-4D97-AF65-F5344CB8AC3E}">
        <p14:creationId xmlns:p14="http://schemas.microsoft.com/office/powerpoint/2010/main" val="4217693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BC4255-67D1-48A7-BC35-B563C305CB1A}" type="slidenum">
              <a:rPr lang="zh-CN" altLang="en-US" smtClean="0"/>
              <a:t>15</a:t>
            </a:fld>
            <a:endParaRPr lang="zh-CN" altLang="en-US"/>
          </a:p>
        </p:txBody>
      </p:sp>
    </p:spTree>
    <p:extLst>
      <p:ext uri="{BB962C8B-B14F-4D97-AF65-F5344CB8AC3E}">
        <p14:creationId xmlns:p14="http://schemas.microsoft.com/office/powerpoint/2010/main" val="404167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2</a:t>
            </a:fld>
            <a:endParaRPr lang="zh-CN" altLang="en-US" dirty="0"/>
          </a:p>
        </p:txBody>
      </p:sp>
    </p:spTree>
    <p:extLst>
      <p:ext uri="{BB962C8B-B14F-4D97-AF65-F5344CB8AC3E}">
        <p14:creationId xmlns:p14="http://schemas.microsoft.com/office/powerpoint/2010/main" val="1940186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3</a:t>
            </a:fld>
            <a:endParaRPr lang="zh-CN" altLang="en-US" dirty="0"/>
          </a:p>
        </p:txBody>
      </p:sp>
    </p:spTree>
    <p:extLst>
      <p:ext uri="{BB962C8B-B14F-4D97-AF65-F5344CB8AC3E}">
        <p14:creationId xmlns:p14="http://schemas.microsoft.com/office/powerpoint/2010/main" val="181449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4</a:t>
            </a:fld>
            <a:endParaRPr lang="zh-CN" altLang="en-US" dirty="0"/>
          </a:p>
        </p:txBody>
      </p:sp>
    </p:spTree>
    <p:extLst>
      <p:ext uri="{BB962C8B-B14F-4D97-AF65-F5344CB8AC3E}">
        <p14:creationId xmlns:p14="http://schemas.microsoft.com/office/powerpoint/2010/main" val="3170523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5</a:t>
            </a:fld>
            <a:endParaRPr lang="zh-CN" altLang="en-US" dirty="0"/>
          </a:p>
        </p:txBody>
      </p:sp>
    </p:spTree>
    <p:extLst>
      <p:ext uri="{BB962C8B-B14F-4D97-AF65-F5344CB8AC3E}">
        <p14:creationId xmlns:p14="http://schemas.microsoft.com/office/powerpoint/2010/main" val="138485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6</a:t>
            </a:fld>
            <a:endParaRPr lang="zh-CN" altLang="en-US" dirty="0"/>
          </a:p>
        </p:txBody>
      </p:sp>
    </p:spTree>
    <p:extLst>
      <p:ext uri="{BB962C8B-B14F-4D97-AF65-F5344CB8AC3E}">
        <p14:creationId xmlns:p14="http://schemas.microsoft.com/office/powerpoint/2010/main" val="3014321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7</a:t>
            </a:fld>
            <a:endParaRPr lang="zh-CN" altLang="en-US" dirty="0"/>
          </a:p>
        </p:txBody>
      </p:sp>
    </p:spTree>
    <p:extLst>
      <p:ext uri="{BB962C8B-B14F-4D97-AF65-F5344CB8AC3E}">
        <p14:creationId xmlns:p14="http://schemas.microsoft.com/office/powerpoint/2010/main" val="367588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8</a:t>
            </a:fld>
            <a:endParaRPr lang="zh-CN" altLang="en-US" dirty="0"/>
          </a:p>
        </p:txBody>
      </p:sp>
    </p:spTree>
    <p:extLst>
      <p:ext uri="{BB962C8B-B14F-4D97-AF65-F5344CB8AC3E}">
        <p14:creationId xmlns:p14="http://schemas.microsoft.com/office/powerpoint/2010/main" val="67151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BC4255-67D1-48A7-BC35-B563C305CB1A}" type="slidenum">
              <a:rPr lang="zh-CN" altLang="en-US" smtClean="0"/>
              <a:pPr/>
              <a:t>9</a:t>
            </a:fld>
            <a:endParaRPr lang="zh-CN" altLang="en-US" dirty="0"/>
          </a:p>
        </p:txBody>
      </p:sp>
    </p:spTree>
    <p:extLst>
      <p:ext uri="{BB962C8B-B14F-4D97-AF65-F5344CB8AC3E}">
        <p14:creationId xmlns:p14="http://schemas.microsoft.com/office/powerpoint/2010/main" val="169819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4F84DA-0509-4846-A473-4C3F55487C10}"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F7EE0E-38AD-465F-AF20-5BF62952190D}" type="slidenum">
              <a:rPr lang="zh-CN" altLang="en-US" smtClean="0"/>
              <a:t>‹#›</a:t>
            </a:fld>
            <a:endParaRPr lang="zh-CN" altLang="en-US"/>
          </a:p>
        </p:txBody>
      </p:sp>
    </p:spTree>
    <p:extLst>
      <p:ext uri="{BB962C8B-B14F-4D97-AF65-F5344CB8AC3E}">
        <p14:creationId xmlns:p14="http://schemas.microsoft.com/office/powerpoint/2010/main" val="3812088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5E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Comic PRC Medium" panose="00000500000000000000" pitchFamily="2" charset="-122"/>
              </a:defRPr>
            </a:lvl1pPr>
          </a:lstStyle>
          <a:p>
            <a:fld id="{F04F84DA-0509-4846-A473-4C3F55487C10}" type="datetimeFigureOut">
              <a:rPr lang="zh-CN" altLang="en-US" smtClean="0"/>
              <a:pPr/>
              <a:t>2022/11/1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Comic PRC Medium"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Comic PRC Medium" panose="00000500000000000000" pitchFamily="2" charset="-122"/>
              </a:defRPr>
            </a:lvl1pPr>
          </a:lstStyle>
          <a:p>
            <a:fld id="{BAF7EE0E-38AD-465F-AF20-5BF62952190D}" type="slidenum">
              <a:rPr lang="zh-CN" altLang="en-US" smtClean="0"/>
              <a:pPr/>
              <a:t>‹#›</a:t>
            </a:fld>
            <a:endParaRPr lang="zh-CN" altLang="en-US" dirty="0"/>
          </a:p>
        </p:txBody>
      </p:sp>
    </p:spTree>
    <p:extLst>
      <p:ext uri="{BB962C8B-B14F-4D97-AF65-F5344CB8AC3E}">
        <p14:creationId xmlns:p14="http://schemas.microsoft.com/office/powerpoint/2010/main" val="1199138521"/>
      </p:ext>
    </p:extLst>
  </p:cSld>
  <p:clrMap bg1="lt1" tx1="dk1" bg2="lt2" tx2="dk2" accent1="accent1" accent2="accent2" accent3="accent3" accent4="accent4" accent5="accent5" accent6="accent6" hlink="hlink" folHlink="folHlink"/>
  <p:sldLayoutIdLst>
    <p:sldLayoutId id="2147483650" r:id="rId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Comic PRC Medium" panose="00000500000000000000" pitchFamily="2" charset="-122"/>
          <a:ea typeface="MComic PRC Medium"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Comic PRC Medium"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Comic PRC Medium"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Comic PRC Medium"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Comic PRC Medium"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Comic PRC Medium"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4017196"/>
          </a:xfrm>
          <a:prstGeom prst="rect">
            <a:avLst/>
          </a:prstGeom>
          <a:solidFill>
            <a:srgbClr val="4F5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等腰三角形 4"/>
          <p:cNvSpPr/>
          <p:nvPr/>
        </p:nvSpPr>
        <p:spPr>
          <a:xfrm>
            <a:off x="4540469" y="1529773"/>
            <a:ext cx="1311691" cy="2485576"/>
          </a:xfrm>
          <a:prstGeom prst="triangle">
            <a:avLst>
              <a:gd name="adj" fmla="val 99462"/>
            </a:avLst>
          </a:prstGeom>
          <a:solidFill>
            <a:srgbClr val="ACB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等腰三角形 5"/>
          <p:cNvSpPr/>
          <p:nvPr/>
        </p:nvSpPr>
        <p:spPr>
          <a:xfrm>
            <a:off x="6104406" y="2502505"/>
            <a:ext cx="937522" cy="1512844"/>
          </a:xfrm>
          <a:prstGeom prst="triangle">
            <a:avLst>
              <a:gd name="adj" fmla="val 99462"/>
            </a:avLst>
          </a:prstGeom>
          <a:solidFill>
            <a:srgbClr val="ACB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等腰三角形 6"/>
          <p:cNvSpPr/>
          <p:nvPr/>
        </p:nvSpPr>
        <p:spPr>
          <a:xfrm flipH="1">
            <a:off x="7027218" y="2502505"/>
            <a:ext cx="937524" cy="1512844"/>
          </a:xfrm>
          <a:prstGeom prst="triangle">
            <a:avLst>
              <a:gd name="adj" fmla="val 99462"/>
            </a:avLst>
          </a:prstGeom>
          <a:solidFill>
            <a:srgbClr val="DAD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等腰三角形 7"/>
          <p:cNvSpPr/>
          <p:nvPr/>
        </p:nvSpPr>
        <p:spPr>
          <a:xfrm flipH="1">
            <a:off x="5831139" y="1529773"/>
            <a:ext cx="1311691" cy="2485576"/>
          </a:xfrm>
          <a:prstGeom prst="triangle">
            <a:avLst>
              <a:gd name="adj" fmla="val 99462"/>
            </a:avLst>
          </a:prstGeom>
          <a:solidFill>
            <a:srgbClr val="DADB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a:off x="9060836" y="2068691"/>
            <a:ext cx="1077312" cy="1946658"/>
          </a:xfrm>
          <a:prstGeom prst="triangle">
            <a:avLst>
              <a:gd name="adj" fmla="val 99462"/>
            </a:avLst>
          </a:prstGeom>
          <a:solidFill>
            <a:srgbClr val="647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等腰三角形 9"/>
          <p:cNvSpPr/>
          <p:nvPr/>
        </p:nvSpPr>
        <p:spPr>
          <a:xfrm flipH="1">
            <a:off x="10127638" y="2068691"/>
            <a:ext cx="1077312" cy="1946658"/>
          </a:xfrm>
          <a:prstGeom prst="triangle">
            <a:avLst>
              <a:gd name="adj" fmla="val 99462"/>
            </a:avLst>
          </a:prstGeom>
          <a:solidFill>
            <a:srgbClr val="ACB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等腰三角形 10"/>
          <p:cNvSpPr/>
          <p:nvPr/>
        </p:nvSpPr>
        <p:spPr>
          <a:xfrm>
            <a:off x="1859939" y="2068691"/>
            <a:ext cx="1077312" cy="1946658"/>
          </a:xfrm>
          <a:prstGeom prst="triangle">
            <a:avLst>
              <a:gd name="adj" fmla="val 99462"/>
            </a:avLst>
          </a:prstGeom>
          <a:solidFill>
            <a:srgbClr val="647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等腰三角形 11"/>
          <p:cNvSpPr/>
          <p:nvPr/>
        </p:nvSpPr>
        <p:spPr>
          <a:xfrm flipH="1">
            <a:off x="2926741" y="2068691"/>
            <a:ext cx="1077312" cy="1946658"/>
          </a:xfrm>
          <a:prstGeom prst="triangle">
            <a:avLst>
              <a:gd name="adj" fmla="val 99462"/>
            </a:avLst>
          </a:prstGeom>
          <a:solidFill>
            <a:srgbClr val="ACB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等腰三角形 12"/>
          <p:cNvSpPr/>
          <p:nvPr/>
        </p:nvSpPr>
        <p:spPr>
          <a:xfrm>
            <a:off x="1341785" y="2688801"/>
            <a:ext cx="791094" cy="1329237"/>
          </a:xfrm>
          <a:prstGeom prst="triangle">
            <a:avLst>
              <a:gd name="adj" fmla="val 99462"/>
            </a:avLst>
          </a:prstGeom>
          <a:solidFill>
            <a:srgbClr val="647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等腰三角形 13"/>
          <p:cNvSpPr/>
          <p:nvPr/>
        </p:nvSpPr>
        <p:spPr>
          <a:xfrm flipH="1">
            <a:off x="2125856" y="2686235"/>
            <a:ext cx="791094" cy="1329237"/>
          </a:xfrm>
          <a:prstGeom prst="triangle">
            <a:avLst>
              <a:gd name="adj" fmla="val 99462"/>
            </a:avLst>
          </a:prstGeom>
          <a:solidFill>
            <a:srgbClr val="ACB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等腰三角形 14"/>
          <p:cNvSpPr/>
          <p:nvPr/>
        </p:nvSpPr>
        <p:spPr>
          <a:xfrm>
            <a:off x="8552473" y="2687959"/>
            <a:ext cx="791094" cy="1329237"/>
          </a:xfrm>
          <a:prstGeom prst="triangle">
            <a:avLst>
              <a:gd name="adj" fmla="val 99462"/>
            </a:avLst>
          </a:prstGeom>
          <a:solidFill>
            <a:srgbClr val="6479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p:nvSpPr>
        <p:spPr>
          <a:xfrm flipH="1">
            <a:off x="9336544" y="2683546"/>
            <a:ext cx="791094" cy="1329237"/>
          </a:xfrm>
          <a:prstGeom prst="triangle">
            <a:avLst>
              <a:gd name="adj" fmla="val 99462"/>
            </a:avLst>
          </a:prstGeom>
          <a:solidFill>
            <a:srgbClr val="ACB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矩形 1"/>
          <p:cNvSpPr/>
          <p:nvPr/>
        </p:nvSpPr>
        <p:spPr>
          <a:xfrm>
            <a:off x="1087648" y="4854246"/>
            <a:ext cx="4403770" cy="584775"/>
          </a:xfrm>
          <a:prstGeom prst="rect">
            <a:avLst/>
          </a:prstGeom>
        </p:spPr>
        <p:txBody>
          <a:bodyPr wrap="none">
            <a:spAutoFit/>
          </a:bodyPr>
          <a:lstStyle/>
          <a:p>
            <a:r>
              <a:rPr lang="zh-CN" altLang="en-US" sz="1800" b="0" i="0" u="none" strike="noStrike" baseline="0" dirty="0">
                <a:solidFill>
                  <a:srgbClr val="000000"/>
                </a:solidFill>
                <a:cs typeface="+mn-ea"/>
                <a:sym typeface="+mn-lt"/>
              </a:rPr>
              <a:t> </a:t>
            </a:r>
            <a:r>
              <a:rPr lang="zh-CN" altLang="en-US" sz="3200" b="1" dirty="0">
                <a:solidFill>
                  <a:srgbClr val="4F5261"/>
                </a:solidFill>
                <a:cs typeface="+mn-ea"/>
                <a:sym typeface="+mn-lt"/>
              </a:rPr>
              <a:t>云服务用户的流失分析</a:t>
            </a:r>
            <a:endParaRPr lang="en-US" altLang="zh-CN" sz="3200" b="1" dirty="0">
              <a:solidFill>
                <a:srgbClr val="4F5261"/>
              </a:solidFill>
              <a:cs typeface="+mn-ea"/>
              <a:sym typeface="+mn-lt"/>
            </a:endParaRPr>
          </a:p>
        </p:txBody>
      </p:sp>
      <p:sp>
        <p:nvSpPr>
          <p:cNvPr id="17" name="等腰三角形 16"/>
          <p:cNvSpPr/>
          <p:nvPr/>
        </p:nvSpPr>
        <p:spPr>
          <a:xfrm rot="10800000" flipV="1">
            <a:off x="5482823" y="6480175"/>
            <a:ext cx="971550" cy="377825"/>
          </a:xfrm>
          <a:prstGeom prst="triangle">
            <a:avLst/>
          </a:prstGeom>
          <a:solidFill>
            <a:srgbClr val="4F5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文本框 17">
            <a:extLst>
              <a:ext uri="{FF2B5EF4-FFF2-40B4-BE49-F238E27FC236}">
                <a16:creationId xmlns:a16="http://schemas.microsoft.com/office/drawing/2014/main" id="{3512535B-10B8-A8CA-97A8-0C3748CCAE87}"/>
              </a:ext>
            </a:extLst>
          </p:cNvPr>
          <p:cNvSpPr txBox="1"/>
          <p:nvPr/>
        </p:nvSpPr>
        <p:spPr>
          <a:xfrm>
            <a:off x="4221767" y="6002603"/>
            <a:ext cx="7874311" cy="400110"/>
          </a:xfrm>
          <a:prstGeom prst="rect">
            <a:avLst/>
          </a:prstGeom>
          <a:noFill/>
        </p:spPr>
        <p:txBody>
          <a:bodyPr wrap="square" rtlCol="0">
            <a:spAutoFit/>
          </a:bodyPr>
          <a:lstStyle/>
          <a:p>
            <a:pPr algn="r"/>
            <a:r>
              <a:rPr lang="zh-CN" altLang="en-US" sz="2000" dirty="0">
                <a:solidFill>
                  <a:schemeClr val="tx2"/>
                </a:solidFill>
                <a:cs typeface="+mn-ea"/>
                <a:sym typeface="+mn-lt"/>
              </a:rPr>
              <a:t>陈羽田 王和钧 欧阳毅曦</a:t>
            </a:r>
            <a:endParaRPr lang="en-US" altLang="zh-CN" sz="2000" dirty="0">
              <a:solidFill>
                <a:schemeClr val="tx2"/>
              </a:solidFill>
              <a:cs typeface="+mn-ea"/>
              <a:sym typeface="+mn-lt"/>
            </a:endParaRPr>
          </a:p>
        </p:txBody>
      </p:sp>
    </p:spTree>
    <p:extLst>
      <p:ext uri="{BB962C8B-B14F-4D97-AF65-F5344CB8AC3E}">
        <p14:creationId xmlns:p14="http://schemas.microsoft.com/office/powerpoint/2010/main" val="305371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97316"/>
          </a:xfrm>
          <a:prstGeom prst="rect">
            <a:avLst/>
          </a:prstGeom>
        </p:spPr>
        <p:txBody>
          <a:bodyPr wrap="none">
            <a:spAutoFit/>
          </a:bodyPr>
          <a:lstStyle/>
          <a:p>
            <a:pPr>
              <a:lnSpc>
                <a:spcPct val="120000"/>
              </a:lnSpc>
            </a:pPr>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BB43568-3703-0DB1-6AEE-47582A4F99AD}"/>
              </a:ext>
            </a:extLst>
          </p:cNvPr>
          <p:cNvSpPr txBox="1"/>
          <p:nvPr/>
        </p:nvSpPr>
        <p:spPr>
          <a:xfrm>
            <a:off x="1436708" y="1511496"/>
            <a:ext cx="9318585" cy="1537857"/>
          </a:xfrm>
          <a:prstGeom prst="rect">
            <a:avLst/>
          </a:prstGeom>
          <a:noFill/>
        </p:spPr>
        <p:txBody>
          <a:bodyPr wrap="square" rtlCol="0">
            <a:spAutoFit/>
          </a:bodyPr>
          <a:lstStyle/>
          <a:p>
            <a:pPr indent="266700" algn="just">
              <a:lnSpc>
                <a:spcPct val="120000"/>
              </a:lnSpc>
            </a:pPr>
            <a:r>
              <a:rPr lang="zh-CN" altLang="en-US" sz="2000" b="1" dirty="0">
                <a:solidFill>
                  <a:schemeClr val="tx2"/>
                </a:solidFill>
                <a:cs typeface="+mn-ea"/>
                <a:sym typeface="+mn-lt"/>
              </a:rPr>
              <a:t>求解</a:t>
            </a:r>
            <a:r>
              <a:rPr lang="en-US" altLang="zh-CN" sz="2000" b="1" dirty="0">
                <a:solidFill>
                  <a:schemeClr val="tx2"/>
                </a:solidFill>
                <a:cs typeface="+mn-ea"/>
                <a:sym typeface="+mn-lt"/>
              </a:rPr>
              <a:t>-2</a:t>
            </a:r>
            <a:r>
              <a:rPr lang="zh-CN" altLang="en-US" sz="2000" b="1" dirty="0">
                <a:solidFill>
                  <a:schemeClr val="tx2"/>
                </a:solidFill>
                <a:cs typeface="+mn-ea"/>
                <a:sym typeface="+mn-lt"/>
              </a:rPr>
              <a:t>：</a:t>
            </a:r>
            <a:r>
              <a:rPr lang="en-US" altLang="zh-CN" sz="2000" b="1" dirty="0">
                <a:solidFill>
                  <a:schemeClr val="tx2"/>
                </a:solidFill>
                <a:cs typeface="+mn-ea"/>
                <a:sym typeface="+mn-lt"/>
              </a:rPr>
              <a:t>RLC </a:t>
            </a:r>
            <a:r>
              <a:rPr lang="zh-CN" altLang="en-US" sz="2000" b="1" dirty="0">
                <a:solidFill>
                  <a:schemeClr val="tx2"/>
                </a:solidFill>
                <a:cs typeface="+mn-ea"/>
                <a:sym typeface="+mn-lt"/>
              </a:rPr>
              <a:t>网络</a:t>
            </a:r>
            <a:r>
              <a:rPr lang="en-US" altLang="zh-CN" sz="2000" b="1" dirty="0">
                <a:solidFill>
                  <a:schemeClr val="tx2"/>
                </a:solidFill>
                <a:cs typeface="+mn-ea"/>
                <a:sym typeface="+mn-lt"/>
              </a:rPr>
              <a:t>——</a:t>
            </a:r>
            <a:r>
              <a:rPr lang="zh-CN" altLang="en-US" sz="2000" b="1" dirty="0">
                <a:solidFill>
                  <a:schemeClr val="tx2"/>
                </a:solidFill>
                <a:cs typeface="+mn-ea"/>
                <a:sym typeface="+mn-lt"/>
              </a:rPr>
              <a:t>残差长短期记忆卷积预测模型</a:t>
            </a:r>
            <a:endParaRPr lang="en-US" altLang="zh-CN" sz="2000" b="1"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1</a:t>
            </a:r>
            <a:r>
              <a:rPr lang="zh-CN" altLang="en-US" sz="2000" dirty="0">
                <a:solidFill>
                  <a:schemeClr val="tx2"/>
                </a:solidFill>
                <a:cs typeface="+mn-ea"/>
                <a:sym typeface="+mn-lt"/>
              </a:rPr>
              <a:t>、统一时间序列长度为</a:t>
            </a:r>
            <a:r>
              <a:rPr lang="en-US" altLang="zh-CN" sz="2000" dirty="0">
                <a:solidFill>
                  <a:schemeClr val="tx2"/>
                </a:solidFill>
                <a:cs typeface="+mn-ea"/>
                <a:sym typeface="+mn-lt"/>
              </a:rPr>
              <a:t>128</a:t>
            </a:r>
            <a:r>
              <a:rPr lang="zh-CN" altLang="en-US" sz="2000" dirty="0">
                <a:solidFill>
                  <a:schemeClr val="tx2"/>
                </a:solidFill>
                <a:cs typeface="+mn-ea"/>
                <a:sym typeface="+mn-lt"/>
              </a:rPr>
              <a:t>，末尾补齐。</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2</a:t>
            </a:r>
            <a:r>
              <a:rPr lang="zh-CN" altLang="en-US" sz="2000" dirty="0">
                <a:solidFill>
                  <a:schemeClr val="tx2"/>
                </a:solidFill>
                <a:cs typeface="+mn-ea"/>
                <a:sym typeface="+mn-lt"/>
              </a:rPr>
              <a:t>、由于数据量大、时间序列关系强，存在复杂的隐式时序特征，考虑使用长短期记忆网络和时序卷积神经网络结合进行求解。</a:t>
            </a:r>
            <a:endParaRPr lang="zh-CN" altLang="en-US" sz="2000" dirty="0">
              <a:cs typeface="+mn-ea"/>
              <a:sym typeface="+mn-lt"/>
            </a:endParaRPr>
          </a:p>
        </p:txBody>
      </p:sp>
      <p:pic>
        <p:nvPicPr>
          <p:cNvPr id="2" name="图片 1">
            <a:extLst>
              <a:ext uri="{FF2B5EF4-FFF2-40B4-BE49-F238E27FC236}">
                <a16:creationId xmlns:a16="http://schemas.microsoft.com/office/drawing/2014/main" id="{1143DEAE-B7E3-692C-9D49-A461ED7DDEA4}"/>
              </a:ext>
            </a:extLst>
          </p:cNvPr>
          <p:cNvPicPr>
            <a:picLocks noChangeAspect="1"/>
          </p:cNvPicPr>
          <p:nvPr/>
        </p:nvPicPr>
        <p:blipFill>
          <a:blip r:embed="rId3"/>
          <a:stretch>
            <a:fillRect/>
          </a:stretch>
        </p:blipFill>
        <p:spPr>
          <a:xfrm>
            <a:off x="2152143" y="3743910"/>
            <a:ext cx="7887714" cy="2523599"/>
          </a:xfrm>
          <a:prstGeom prst="rect">
            <a:avLst/>
          </a:prstGeom>
        </p:spPr>
      </p:pic>
    </p:spTree>
    <p:extLst>
      <p:ext uri="{BB962C8B-B14F-4D97-AF65-F5344CB8AC3E}">
        <p14:creationId xmlns:p14="http://schemas.microsoft.com/office/powerpoint/2010/main" val="2404342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61665"/>
          </a:xfrm>
          <a:prstGeom prst="rect">
            <a:avLst/>
          </a:prstGeom>
        </p:spPr>
        <p:txBody>
          <a:bodyPr wrap="none">
            <a:spAutoFit/>
          </a:bodyPr>
          <a:lstStyle/>
          <a:p>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5BD73E46-0207-3575-FCC3-44AA218B515E}"/>
              </a:ext>
            </a:extLst>
          </p:cNvPr>
          <p:cNvGrpSpPr/>
          <p:nvPr/>
        </p:nvGrpSpPr>
        <p:grpSpPr>
          <a:xfrm>
            <a:off x="1638301" y="477249"/>
            <a:ext cx="8915397" cy="6380751"/>
            <a:chOff x="1638301" y="477249"/>
            <a:chExt cx="8915397" cy="6380751"/>
          </a:xfrm>
        </p:grpSpPr>
        <p:pic>
          <p:nvPicPr>
            <p:cNvPr id="7" name="图片 6" descr="图示&#10;&#10;描述已自动生成">
              <a:extLst>
                <a:ext uri="{FF2B5EF4-FFF2-40B4-BE49-F238E27FC236}">
                  <a16:creationId xmlns:a16="http://schemas.microsoft.com/office/drawing/2014/main" id="{DEA4B8D2-DC83-AFBF-6911-2EE7640FB1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8301" y="477249"/>
              <a:ext cx="8915397" cy="6380751"/>
            </a:xfrm>
            <a:prstGeom prst="rect">
              <a:avLst/>
            </a:prstGeom>
          </p:spPr>
        </p:pic>
        <p:sp>
          <p:nvSpPr>
            <p:cNvPr id="4" name="文本框 3">
              <a:extLst>
                <a:ext uri="{FF2B5EF4-FFF2-40B4-BE49-F238E27FC236}">
                  <a16:creationId xmlns:a16="http://schemas.microsoft.com/office/drawing/2014/main" id="{67219D4E-3332-8271-3AF9-FA987BB8A8E3}"/>
                </a:ext>
              </a:extLst>
            </p:cNvPr>
            <p:cNvSpPr txBox="1"/>
            <p:nvPr/>
          </p:nvSpPr>
          <p:spPr>
            <a:xfrm>
              <a:off x="2935622" y="669422"/>
              <a:ext cx="3490686" cy="646331"/>
            </a:xfrm>
            <a:prstGeom prst="rect">
              <a:avLst/>
            </a:prstGeom>
            <a:noFill/>
          </p:spPr>
          <p:txBody>
            <a:bodyPr wrap="square" rtlCol="0">
              <a:spAutoFit/>
            </a:bodyPr>
            <a:lstStyle/>
            <a:p>
              <a:r>
                <a:rPr lang="zh-CN" altLang="en-US" dirty="0">
                  <a:cs typeface="+mn-ea"/>
                  <a:sym typeface="+mn-lt"/>
                </a:rPr>
                <a:t>残差网络：融合隐性和显性信号、提高后续训练速度</a:t>
              </a:r>
            </a:p>
          </p:txBody>
        </p:sp>
        <p:sp>
          <p:nvSpPr>
            <p:cNvPr id="5" name="文本框 4">
              <a:extLst>
                <a:ext uri="{FF2B5EF4-FFF2-40B4-BE49-F238E27FC236}">
                  <a16:creationId xmlns:a16="http://schemas.microsoft.com/office/drawing/2014/main" id="{435A211C-1B54-C395-A9AE-40F3D6658894}"/>
                </a:ext>
              </a:extLst>
            </p:cNvPr>
            <p:cNvSpPr txBox="1"/>
            <p:nvPr/>
          </p:nvSpPr>
          <p:spPr>
            <a:xfrm>
              <a:off x="6168677" y="1145394"/>
              <a:ext cx="4223657" cy="646331"/>
            </a:xfrm>
            <a:prstGeom prst="rect">
              <a:avLst/>
            </a:prstGeom>
            <a:noFill/>
          </p:spPr>
          <p:txBody>
            <a:bodyPr wrap="square" rtlCol="0">
              <a:spAutoFit/>
            </a:bodyPr>
            <a:lstStyle/>
            <a:p>
              <a:r>
                <a:rPr lang="zh-CN" altLang="en-US" dirty="0">
                  <a:cs typeface="+mn-ea"/>
                  <a:sym typeface="+mn-lt"/>
                </a:rPr>
                <a:t>四次卷积：</a:t>
              </a:r>
              <a:r>
                <a:rPr lang="en-US" altLang="zh-CN" dirty="0">
                  <a:cs typeface="+mn-ea"/>
                  <a:sym typeface="+mn-lt"/>
                </a:rPr>
                <a:t>8-&gt;128-&gt;512-&gt;512(</a:t>
              </a:r>
              <a:r>
                <a:rPr lang="zh-CN" altLang="en-US" dirty="0">
                  <a:cs typeface="+mn-ea"/>
                  <a:sym typeface="+mn-lt"/>
                </a:rPr>
                <a:t>时间维度转换为特征维度</a:t>
              </a:r>
              <a:r>
                <a:rPr lang="en-US" altLang="zh-CN" dirty="0">
                  <a:cs typeface="+mn-ea"/>
                  <a:sym typeface="+mn-lt"/>
                </a:rPr>
                <a:t>)-&gt;64(</a:t>
              </a:r>
              <a:r>
                <a:rPr lang="zh-CN" altLang="en-US" dirty="0">
                  <a:cs typeface="+mn-ea"/>
                  <a:sym typeface="+mn-lt"/>
                </a:rPr>
                <a:t>简化压缩</a:t>
              </a:r>
              <a:r>
                <a:rPr lang="en-US" altLang="zh-CN" dirty="0">
                  <a:cs typeface="+mn-ea"/>
                  <a:sym typeface="+mn-lt"/>
                </a:rPr>
                <a:t>)</a:t>
              </a:r>
              <a:endParaRPr lang="zh-CN" altLang="en-US" dirty="0">
                <a:cs typeface="+mn-ea"/>
                <a:sym typeface="+mn-lt"/>
              </a:endParaRPr>
            </a:p>
          </p:txBody>
        </p:sp>
        <p:sp>
          <p:nvSpPr>
            <p:cNvPr id="6" name="文本框 5">
              <a:extLst>
                <a:ext uri="{FF2B5EF4-FFF2-40B4-BE49-F238E27FC236}">
                  <a16:creationId xmlns:a16="http://schemas.microsoft.com/office/drawing/2014/main" id="{D878C3BE-978D-9B10-C21B-020FEF1E0E0F}"/>
                </a:ext>
              </a:extLst>
            </p:cNvPr>
            <p:cNvSpPr txBox="1"/>
            <p:nvPr/>
          </p:nvSpPr>
          <p:spPr>
            <a:xfrm>
              <a:off x="1960663" y="4512709"/>
              <a:ext cx="4675308" cy="646331"/>
            </a:xfrm>
            <a:prstGeom prst="rect">
              <a:avLst/>
            </a:prstGeom>
            <a:noFill/>
          </p:spPr>
          <p:txBody>
            <a:bodyPr wrap="square" rtlCol="0">
              <a:spAutoFit/>
            </a:bodyPr>
            <a:lstStyle/>
            <a:p>
              <a:r>
                <a:rPr lang="zh-CN" altLang="en-US" dirty="0">
                  <a:cs typeface="+mn-ea"/>
                  <a:sym typeface="+mn-lt"/>
                </a:rPr>
                <a:t>全连接层</a:t>
              </a:r>
              <a:r>
                <a:rPr lang="en-US" altLang="zh-CN" dirty="0">
                  <a:cs typeface="+mn-ea"/>
                  <a:sym typeface="+mn-lt"/>
                </a:rPr>
                <a:t>1</a:t>
              </a:r>
              <a:r>
                <a:rPr lang="zh-CN" altLang="en-US" dirty="0">
                  <a:cs typeface="+mn-ea"/>
                  <a:sym typeface="+mn-lt"/>
                </a:rPr>
                <a:t>使用</a:t>
              </a:r>
              <a:r>
                <a:rPr lang="en-US" altLang="zh-CN" dirty="0">
                  <a:cs typeface="+mn-ea"/>
                  <a:sym typeface="+mn-lt"/>
                </a:rPr>
                <a:t>Sigmoid</a:t>
              </a:r>
              <a:r>
                <a:rPr lang="zh-CN" altLang="en-US" dirty="0">
                  <a:cs typeface="+mn-ea"/>
                  <a:sym typeface="+mn-lt"/>
                </a:rPr>
                <a:t>激活：避免梯度消失</a:t>
              </a:r>
              <a:endParaRPr lang="en-US" altLang="zh-CN" dirty="0">
                <a:cs typeface="+mn-ea"/>
                <a:sym typeface="+mn-lt"/>
              </a:endParaRPr>
            </a:p>
            <a:p>
              <a:r>
                <a:rPr lang="zh-CN" altLang="en-US" dirty="0">
                  <a:cs typeface="+mn-ea"/>
                  <a:sym typeface="+mn-lt"/>
                </a:rPr>
                <a:t>全连接层</a:t>
              </a:r>
              <a:r>
                <a:rPr lang="en-US" altLang="zh-CN" dirty="0">
                  <a:cs typeface="+mn-ea"/>
                  <a:sym typeface="+mn-lt"/>
                </a:rPr>
                <a:t>2</a:t>
              </a:r>
              <a:r>
                <a:rPr lang="zh-CN" altLang="en-US" dirty="0">
                  <a:cs typeface="+mn-ea"/>
                  <a:sym typeface="+mn-lt"/>
                </a:rPr>
                <a:t>使用</a:t>
              </a:r>
              <a:r>
                <a:rPr lang="en-US" altLang="zh-CN" dirty="0" err="1">
                  <a:cs typeface="+mn-ea"/>
                  <a:sym typeface="+mn-lt"/>
                </a:rPr>
                <a:t>Softmax</a:t>
              </a:r>
              <a:r>
                <a:rPr lang="zh-CN" altLang="en-US" dirty="0">
                  <a:cs typeface="+mn-ea"/>
                  <a:sym typeface="+mn-lt"/>
                </a:rPr>
                <a:t>激活：提供预测结果</a:t>
              </a:r>
            </a:p>
          </p:txBody>
        </p:sp>
      </p:grpSp>
    </p:spTree>
    <p:extLst>
      <p:ext uri="{BB962C8B-B14F-4D97-AF65-F5344CB8AC3E}">
        <p14:creationId xmlns:p14="http://schemas.microsoft.com/office/powerpoint/2010/main" val="1104015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61665"/>
          </a:xfrm>
          <a:prstGeom prst="rect">
            <a:avLst/>
          </a:prstGeom>
        </p:spPr>
        <p:txBody>
          <a:bodyPr wrap="none">
            <a:spAutoFit/>
          </a:bodyPr>
          <a:lstStyle/>
          <a:p>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72259" y="1175950"/>
            <a:ext cx="9318585" cy="3754874"/>
          </a:xfrm>
          <a:prstGeom prst="rect">
            <a:avLst/>
          </a:prstGeom>
          <a:noFill/>
        </p:spPr>
        <p:txBody>
          <a:bodyPr wrap="square" rtlCol="0">
            <a:spAutoFit/>
          </a:bodyPr>
          <a:lstStyle/>
          <a:p>
            <a:pPr indent="266700" algn="just"/>
            <a:r>
              <a:rPr lang="zh-CN" altLang="en-US" sz="2000" b="1" dirty="0">
                <a:solidFill>
                  <a:schemeClr val="tx2"/>
                </a:solidFill>
                <a:cs typeface="+mn-ea"/>
                <a:sym typeface="+mn-lt"/>
              </a:rPr>
              <a:t>求解结果：</a:t>
            </a:r>
            <a:endParaRPr lang="en-US" altLang="zh-CN" sz="2000" b="1" dirty="0">
              <a:solidFill>
                <a:schemeClr val="tx2"/>
              </a:solidFill>
              <a:cs typeface="+mn-ea"/>
              <a:sym typeface="+mn-lt"/>
            </a:endParaRPr>
          </a:p>
          <a:p>
            <a:pPr indent="266700" algn="just"/>
            <a:r>
              <a:rPr lang="zh-CN" altLang="en-US" sz="2000" dirty="0">
                <a:solidFill>
                  <a:schemeClr val="tx2"/>
                </a:solidFill>
                <a:cs typeface="+mn-ea"/>
                <a:sym typeface="+mn-lt"/>
              </a:rPr>
              <a:t>基于附件</a:t>
            </a:r>
            <a:r>
              <a:rPr lang="en-US" altLang="zh-CN" sz="2000" dirty="0">
                <a:solidFill>
                  <a:schemeClr val="tx2"/>
                </a:solidFill>
                <a:cs typeface="+mn-ea"/>
                <a:sym typeface="+mn-lt"/>
              </a:rPr>
              <a:t>1</a:t>
            </a:r>
            <a:r>
              <a:rPr lang="zh-CN" altLang="en-US" sz="2000" dirty="0">
                <a:solidFill>
                  <a:schemeClr val="tx2"/>
                </a:solidFill>
                <a:cs typeface="+mn-ea"/>
                <a:sym typeface="+mn-lt"/>
              </a:rPr>
              <a:t>和</a:t>
            </a:r>
            <a:r>
              <a:rPr lang="en-US" altLang="zh-CN" sz="2000" dirty="0">
                <a:solidFill>
                  <a:schemeClr val="tx2"/>
                </a:solidFill>
                <a:cs typeface="+mn-ea"/>
                <a:sym typeface="+mn-lt"/>
              </a:rPr>
              <a:t>3</a:t>
            </a:r>
            <a:r>
              <a:rPr lang="zh-CN" altLang="en-US" sz="2000" dirty="0">
                <a:solidFill>
                  <a:schemeClr val="tx2"/>
                </a:solidFill>
                <a:cs typeface="+mn-ea"/>
                <a:sym typeface="+mn-lt"/>
              </a:rPr>
              <a:t>数据计算准确率，达到</a:t>
            </a:r>
            <a:r>
              <a:rPr lang="en-US" altLang="zh-CN" sz="2000" dirty="0">
                <a:solidFill>
                  <a:schemeClr val="tx2"/>
                </a:solidFill>
                <a:cs typeface="+mn-ea"/>
                <a:sym typeface="+mn-lt"/>
              </a:rPr>
              <a:t>98.9%</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r>
              <a:rPr lang="zh-CN" altLang="en-US" sz="2000" b="1" dirty="0">
                <a:solidFill>
                  <a:schemeClr val="tx2"/>
                </a:solidFill>
                <a:cs typeface="+mn-ea"/>
                <a:sym typeface="+mn-lt"/>
              </a:rPr>
              <a:t>将两种结果对比：</a:t>
            </a:r>
            <a:endParaRPr lang="en-US" altLang="zh-CN" sz="2000" b="1" dirty="0">
              <a:solidFill>
                <a:schemeClr val="tx2"/>
              </a:solidFill>
              <a:cs typeface="+mn-ea"/>
              <a:sym typeface="+mn-lt"/>
            </a:endParaRPr>
          </a:p>
          <a:p>
            <a:pPr indent="266700" algn="just"/>
            <a:endParaRPr lang="en-US" altLang="zh-CN" sz="2000" b="1" dirty="0">
              <a:solidFill>
                <a:schemeClr val="tx2"/>
              </a:solidFill>
              <a:cs typeface="+mn-ea"/>
              <a:sym typeface="+mn-lt"/>
            </a:endParaRPr>
          </a:p>
          <a:p>
            <a:pPr indent="266700" algn="just"/>
            <a:endParaRPr lang="en-US" altLang="zh-CN" sz="2000" b="1" dirty="0">
              <a:solidFill>
                <a:schemeClr val="tx2"/>
              </a:solidFill>
              <a:cs typeface="+mn-ea"/>
              <a:sym typeface="+mn-lt"/>
            </a:endParaRPr>
          </a:p>
          <a:p>
            <a:pPr indent="266700" algn="just"/>
            <a:endParaRPr lang="en-US" altLang="zh-CN" sz="2000" b="1" dirty="0">
              <a:solidFill>
                <a:schemeClr val="tx2"/>
              </a:solidFill>
              <a:cs typeface="+mn-ea"/>
              <a:sym typeface="+mn-lt"/>
            </a:endParaRPr>
          </a:p>
          <a:p>
            <a:pPr indent="266700" algn="just"/>
            <a:endParaRPr lang="en-US" altLang="zh-CN" sz="2000" b="1" dirty="0">
              <a:solidFill>
                <a:schemeClr val="tx2"/>
              </a:solidFill>
              <a:cs typeface="+mn-ea"/>
              <a:sym typeface="+mn-lt"/>
            </a:endParaRPr>
          </a:p>
          <a:p>
            <a:pPr indent="266700" algn="just"/>
            <a:endParaRPr lang="en-US" altLang="zh-CN" sz="2000" b="1" dirty="0">
              <a:solidFill>
                <a:schemeClr val="tx2"/>
              </a:solidFill>
              <a:cs typeface="+mn-ea"/>
              <a:sym typeface="+mn-lt"/>
            </a:endParaRPr>
          </a:p>
          <a:p>
            <a:pPr indent="266700" algn="just"/>
            <a:r>
              <a:rPr lang="zh-CN" altLang="en-US" sz="2000" dirty="0">
                <a:solidFill>
                  <a:schemeClr val="tx2"/>
                </a:solidFill>
                <a:cs typeface="+mn-ea"/>
                <a:sym typeface="+mn-lt"/>
              </a:rPr>
              <a:t>可以看到，使用神经网络进行训练的结果要远好于</a:t>
            </a:r>
            <a:r>
              <a:rPr lang="en-US" altLang="zh-CN" sz="2000" dirty="0">
                <a:solidFill>
                  <a:schemeClr val="tx2"/>
                </a:solidFill>
                <a:cs typeface="+mn-ea"/>
                <a:sym typeface="+mn-lt"/>
              </a:rPr>
              <a:t>DPCA+SVM</a:t>
            </a:r>
            <a:r>
              <a:rPr lang="zh-CN" altLang="en-US" sz="2000" dirty="0">
                <a:solidFill>
                  <a:schemeClr val="tx2"/>
                </a:solidFill>
                <a:cs typeface="+mn-ea"/>
                <a:sym typeface="+mn-lt"/>
              </a:rPr>
              <a:t>的。</a:t>
            </a:r>
            <a:endParaRPr lang="en-US" altLang="zh-CN" sz="2000" dirty="0">
              <a:solidFill>
                <a:schemeClr val="tx2"/>
              </a:solidFill>
              <a:cs typeface="+mn-ea"/>
              <a:sym typeface="+mn-lt"/>
            </a:endParaRPr>
          </a:p>
          <a:p>
            <a:pPr indent="266700" algn="just"/>
            <a:endParaRPr lang="en-US" altLang="zh-CN" sz="2000" dirty="0">
              <a:solidFill>
                <a:schemeClr val="tx2"/>
              </a:solidFill>
              <a:cs typeface="+mn-ea"/>
              <a:sym typeface="+mn-lt"/>
            </a:endParaRPr>
          </a:p>
          <a:p>
            <a:pPr indent="266700" algn="just"/>
            <a:endParaRPr lang="en-US" altLang="zh-CN" sz="2000" dirty="0">
              <a:solidFill>
                <a:schemeClr val="tx2"/>
              </a:solidFill>
              <a:cs typeface="+mn-ea"/>
              <a:sym typeface="+mn-lt"/>
            </a:endParaRPr>
          </a:p>
          <a:p>
            <a:pPr indent="266700" algn="just"/>
            <a:endParaRPr lang="en-US" altLang="zh-CN" dirty="0">
              <a:solidFill>
                <a:srgbClr val="333333"/>
              </a:solidFill>
              <a:cs typeface="+mn-ea"/>
              <a:sym typeface="+mn-lt"/>
            </a:endParaRPr>
          </a:p>
        </p:txBody>
      </p:sp>
      <p:graphicFrame>
        <p:nvGraphicFramePr>
          <p:cNvPr id="4" name="表格 4">
            <a:extLst>
              <a:ext uri="{FF2B5EF4-FFF2-40B4-BE49-F238E27FC236}">
                <a16:creationId xmlns:a16="http://schemas.microsoft.com/office/drawing/2014/main" id="{125B3C3C-DE22-0587-57DE-52D5A977C4AA}"/>
              </a:ext>
            </a:extLst>
          </p:cNvPr>
          <p:cNvGraphicFramePr>
            <a:graphicFrameLocks noGrp="1"/>
          </p:cNvGraphicFramePr>
          <p:nvPr>
            <p:extLst>
              <p:ext uri="{D42A27DB-BD31-4B8C-83A1-F6EECF244321}">
                <p14:modId xmlns:p14="http://schemas.microsoft.com/office/powerpoint/2010/main" val="787518595"/>
              </p:ext>
            </p:extLst>
          </p:nvPr>
        </p:nvGraphicFramePr>
        <p:xfrm>
          <a:off x="2032000" y="2316480"/>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34602020"/>
                    </a:ext>
                  </a:extLst>
                </a:gridCol>
                <a:gridCol w="2032000">
                  <a:extLst>
                    <a:ext uri="{9D8B030D-6E8A-4147-A177-3AD203B41FA5}">
                      <a16:colId xmlns:a16="http://schemas.microsoft.com/office/drawing/2014/main" val="1293450314"/>
                    </a:ext>
                  </a:extLst>
                </a:gridCol>
                <a:gridCol w="2032000">
                  <a:extLst>
                    <a:ext uri="{9D8B030D-6E8A-4147-A177-3AD203B41FA5}">
                      <a16:colId xmlns:a16="http://schemas.microsoft.com/office/drawing/2014/main" val="2723114983"/>
                    </a:ext>
                  </a:extLst>
                </a:gridCol>
                <a:gridCol w="2032000">
                  <a:extLst>
                    <a:ext uri="{9D8B030D-6E8A-4147-A177-3AD203B41FA5}">
                      <a16:colId xmlns:a16="http://schemas.microsoft.com/office/drawing/2014/main" val="3515614926"/>
                    </a:ext>
                  </a:extLst>
                </a:gridCol>
              </a:tblGrid>
              <a:tr h="370840">
                <a:tc>
                  <a:txBody>
                    <a:bodyPr/>
                    <a:lstStyle/>
                    <a:p>
                      <a:pPr algn="ctr"/>
                      <a:endParaRPr lang="zh-CN" altLang="en-US">
                        <a:latin typeface="+mn-lt"/>
                        <a:ea typeface="+mn-ea"/>
                        <a:cs typeface="+mn-ea"/>
                        <a:sym typeface="+mn-lt"/>
                      </a:endParaRPr>
                    </a:p>
                  </a:txBody>
                  <a:tcPr/>
                </a:tc>
                <a:tc>
                  <a:txBody>
                    <a:bodyPr/>
                    <a:lstStyle/>
                    <a:p>
                      <a:pPr algn="ctr"/>
                      <a:r>
                        <a:rPr lang="zh-CN" altLang="en-US" dirty="0">
                          <a:latin typeface="+mn-lt"/>
                          <a:ea typeface="+mn-ea"/>
                          <a:cs typeface="+mn-ea"/>
                          <a:sym typeface="+mn-lt"/>
                        </a:rPr>
                        <a:t>精确率</a:t>
                      </a:r>
                    </a:p>
                  </a:txBody>
                  <a:tcPr/>
                </a:tc>
                <a:tc>
                  <a:txBody>
                    <a:bodyPr/>
                    <a:lstStyle/>
                    <a:p>
                      <a:pPr algn="ctr"/>
                      <a:r>
                        <a:rPr lang="zh-CN" altLang="en-US" dirty="0">
                          <a:latin typeface="+mn-lt"/>
                          <a:ea typeface="+mn-ea"/>
                          <a:cs typeface="+mn-ea"/>
                          <a:sym typeface="+mn-lt"/>
                        </a:rPr>
                        <a:t>召回率</a:t>
                      </a:r>
                    </a:p>
                  </a:txBody>
                  <a:tcPr/>
                </a:tc>
                <a:tc>
                  <a:txBody>
                    <a:bodyPr/>
                    <a:lstStyle/>
                    <a:p>
                      <a:pPr algn="ctr"/>
                      <a:r>
                        <a:rPr lang="en-US" altLang="zh-CN" dirty="0">
                          <a:latin typeface="+mn-lt"/>
                          <a:ea typeface="+mn-ea"/>
                          <a:cs typeface="+mn-ea"/>
                          <a:sym typeface="+mn-lt"/>
                        </a:rPr>
                        <a:t>F1-Score</a:t>
                      </a:r>
                      <a:endParaRPr lang="zh-CN" altLang="en-US" dirty="0">
                        <a:latin typeface="+mn-lt"/>
                        <a:ea typeface="+mn-ea"/>
                        <a:cs typeface="+mn-ea"/>
                        <a:sym typeface="+mn-lt"/>
                      </a:endParaRPr>
                    </a:p>
                  </a:txBody>
                  <a:tcPr/>
                </a:tc>
                <a:extLst>
                  <a:ext uri="{0D108BD9-81ED-4DB2-BD59-A6C34878D82A}">
                    <a16:rowId xmlns:a16="http://schemas.microsoft.com/office/drawing/2014/main" val="1693761737"/>
                  </a:ext>
                </a:extLst>
              </a:tr>
              <a:tr h="370840">
                <a:tc>
                  <a:txBody>
                    <a:bodyPr/>
                    <a:lstStyle/>
                    <a:p>
                      <a:pPr algn="ctr"/>
                      <a:r>
                        <a:rPr lang="en-US" altLang="zh-CN" dirty="0">
                          <a:latin typeface="+mn-lt"/>
                          <a:ea typeface="+mn-ea"/>
                          <a:cs typeface="+mn-ea"/>
                          <a:sym typeface="+mn-lt"/>
                        </a:rPr>
                        <a:t>DPCA+SVM</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0.765</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0.643</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0.699</a:t>
                      </a:r>
                      <a:endParaRPr lang="zh-CN" altLang="en-US" dirty="0">
                        <a:latin typeface="+mn-lt"/>
                        <a:ea typeface="+mn-ea"/>
                        <a:cs typeface="+mn-ea"/>
                        <a:sym typeface="+mn-lt"/>
                      </a:endParaRPr>
                    </a:p>
                  </a:txBody>
                  <a:tcPr/>
                </a:tc>
                <a:extLst>
                  <a:ext uri="{0D108BD9-81ED-4DB2-BD59-A6C34878D82A}">
                    <a16:rowId xmlns:a16="http://schemas.microsoft.com/office/drawing/2014/main" val="3482998883"/>
                  </a:ext>
                </a:extLst>
              </a:tr>
              <a:tr h="370840">
                <a:tc>
                  <a:txBody>
                    <a:bodyPr/>
                    <a:lstStyle/>
                    <a:p>
                      <a:pPr algn="ctr"/>
                      <a:r>
                        <a:rPr lang="en-US" altLang="zh-CN" dirty="0">
                          <a:latin typeface="+mn-lt"/>
                          <a:ea typeface="+mn-ea"/>
                          <a:cs typeface="+mn-ea"/>
                          <a:sym typeface="+mn-lt"/>
                        </a:rPr>
                        <a:t>LSTM+CNN</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0.989</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0.984</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0.986</a:t>
                      </a:r>
                      <a:endParaRPr lang="zh-CN" altLang="en-US" dirty="0">
                        <a:latin typeface="+mn-lt"/>
                        <a:ea typeface="+mn-ea"/>
                        <a:cs typeface="+mn-ea"/>
                        <a:sym typeface="+mn-lt"/>
                      </a:endParaRPr>
                    </a:p>
                  </a:txBody>
                  <a:tcPr/>
                </a:tc>
                <a:extLst>
                  <a:ext uri="{0D108BD9-81ED-4DB2-BD59-A6C34878D82A}">
                    <a16:rowId xmlns:a16="http://schemas.microsoft.com/office/drawing/2014/main" val="2709554889"/>
                  </a:ext>
                </a:extLst>
              </a:tr>
            </a:tbl>
          </a:graphicData>
        </a:graphic>
      </p:graphicFrame>
    </p:spTree>
    <p:extLst>
      <p:ext uri="{BB962C8B-B14F-4D97-AF65-F5344CB8AC3E}">
        <p14:creationId xmlns:p14="http://schemas.microsoft.com/office/powerpoint/2010/main" val="3816655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97316"/>
          </a:xfrm>
          <a:prstGeom prst="rect">
            <a:avLst/>
          </a:prstGeom>
        </p:spPr>
        <p:txBody>
          <a:bodyPr wrap="none">
            <a:spAutoFit/>
          </a:bodyPr>
          <a:lstStyle/>
          <a:p>
            <a:pPr>
              <a:lnSpc>
                <a:spcPct val="120000"/>
              </a:lnSpc>
            </a:pPr>
            <a:r>
              <a:rPr lang="zh-CN" altLang="en-US" sz="2400" b="1" dirty="0">
                <a:solidFill>
                  <a:srgbClr val="4F5261"/>
                </a:solidFill>
                <a:cs typeface="+mn-ea"/>
                <a:sym typeface="+mn-lt"/>
              </a:rPr>
              <a:t>讨论总结</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140644" y="1385236"/>
            <a:ext cx="7910713" cy="4087529"/>
          </a:xfrm>
          <a:prstGeom prst="rect">
            <a:avLst/>
          </a:prstGeom>
          <a:noFill/>
        </p:spPr>
        <p:txBody>
          <a:bodyPr wrap="square" rtlCol="0">
            <a:spAutoFit/>
          </a:bodyPr>
          <a:lstStyle/>
          <a:p>
            <a:pPr indent="266700" algn="just">
              <a:lnSpc>
                <a:spcPct val="120000"/>
              </a:lnSpc>
            </a:pPr>
            <a:r>
              <a:rPr lang="zh-CN" altLang="en-US" sz="2000" b="1" dirty="0">
                <a:solidFill>
                  <a:schemeClr val="tx2"/>
                </a:solidFill>
                <a:cs typeface="+mn-ea"/>
                <a:sym typeface="+mn-lt"/>
              </a:rPr>
              <a:t>预处理：</a:t>
            </a:r>
            <a:r>
              <a:rPr lang="zh-CN" altLang="en-US" sz="2000" dirty="0">
                <a:solidFill>
                  <a:schemeClr val="tx2"/>
                </a:solidFill>
                <a:cs typeface="+mn-ea"/>
                <a:sym typeface="+mn-lt"/>
              </a:rPr>
              <a:t>预处理的原理并不难，但在软件实现上需要有耐心，并且</a:t>
            </a:r>
            <a:r>
              <a:rPr lang="zh-CN" altLang="en-US" sz="2000" b="1" dirty="0">
                <a:solidFill>
                  <a:schemeClr val="tx2"/>
                </a:solidFill>
                <a:cs typeface="+mn-ea"/>
                <a:sym typeface="+mn-lt"/>
              </a:rPr>
              <a:t>优化处理的算法</a:t>
            </a:r>
            <a:r>
              <a:rPr lang="zh-CN" altLang="en-US" sz="2000" dirty="0">
                <a:solidFill>
                  <a:schemeClr val="tx2"/>
                </a:solidFill>
                <a:cs typeface="+mn-ea"/>
                <a:sym typeface="+mn-lt"/>
              </a:rPr>
              <a:t>，否则面对体量大的数据时会面临运行时间过长的问题。</a:t>
            </a:r>
            <a:r>
              <a:rPr lang="zh-CN" altLang="en-US" sz="2000" b="1" dirty="0">
                <a:solidFill>
                  <a:schemeClr val="tx2"/>
                </a:solidFill>
                <a:cs typeface="+mn-ea"/>
                <a:sym typeface="+mn-lt"/>
              </a:rPr>
              <a:t>可以先提取一小部分数据进行预处理并观察效果</a:t>
            </a:r>
            <a:r>
              <a:rPr lang="zh-CN" altLang="en-US" sz="2000" dirty="0">
                <a:solidFill>
                  <a:schemeClr val="tx2"/>
                </a:solidFill>
                <a:cs typeface="+mn-ea"/>
                <a:sym typeface="+mn-lt"/>
              </a:rPr>
              <a:t>，据此判断是否要采取该方法。</a:t>
            </a:r>
            <a:endParaRPr lang="en-US" altLang="zh-CN" sz="2000" b="1"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第一问：</a:t>
            </a:r>
            <a:r>
              <a:rPr lang="zh-CN" altLang="en-US" sz="2000" dirty="0">
                <a:solidFill>
                  <a:schemeClr val="tx2"/>
                </a:solidFill>
                <a:cs typeface="+mn-ea"/>
                <a:sym typeface="+mn-lt"/>
              </a:rPr>
              <a:t>一般来说，对数据要求是</a:t>
            </a:r>
            <a:r>
              <a:rPr lang="zh-CN" altLang="en-US" sz="2000" b="1" dirty="0">
                <a:solidFill>
                  <a:schemeClr val="tx2"/>
                </a:solidFill>
                <a:cs typeface="+mn-ea"/>
                <a:sym typeface="+mn-lt"/>
              </a:rPr>
              <a:t>波动程度较大的、长度足够的、具有广泛代表性的</a:t>
            </a:r>
            <a:r>
              <a:rPr lang="zh-CN" altLang="en-US" sz="2000" dirty="0">
                <a:solidFill>
                  <a:schemeClr val="tx2"/>
                </a:solidFill>
                <a:cs typeface="+mn-ea"/>
                <a:sym typeface="+mn-lt"/>
              </a:rPr>
              <a:t>。在本题中，分析计算各个指标的长度、方差、使用用户数量，并且与同类指标横向对比，筛选出信息量丰富的指标。</a:t>
            </a:r>
            <a:endParaRPr lang="en-US" altLang="zh-CN" sz="2000" b="1"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第二问</a:t>
            </a:r>
            <a:r>
              <a:rPr lang="zh-CN" altLang="en-US" sz="2000" dirty="0">
                <a:solidFill>
                  <a:schemeClr val="tx2"/>
                </a:solidFill>
                <a:cs typeface="+mn-ea"/>
                <a:sym typeface="+mn-lt"/>
              </a:rPr>
              <a:t>： </a:t>
            </a:r>
            <a:r>
              <a:rPr lang="en-US" altLang="zh-CN" sz="2000" dirty="0">
                <a:solidFill>
                  <a:schemeClr val="tx2"/>
                </a:solidFill>
                <a:cs typeface="+mn-ea"/>
                <a:sym typeface="+mn-lt"/>
              </a:rPr>
              <a:t>1. </a:t>
            </a:r>
            <a:r>
              <a:rPr lang="zh-CN" altLang="en-US" sz="2000" dirty="0">
                <a:solidFill>
                  <a:schemeClr val="tx2"/>
                </a:solidFill>
                <a:cs typeface="+mn-ea"/>
                <a:sym typeface="+mn-lt"/>
              </a:rPr>
              <a:t>前期数据处理对于聚类结果有较大影响，可以根据聚类效果反过来对预处理效果做评估，并进行预处理方法的更改</a:t>
            </a:r>
            <a:r>
              <a:rPr lang="zh-CN" altLang="en-US" sz="2000" b="1" dirty="0">
                <a:solidFill>
                  <a:schemeClr val="tx2"/>
                </a:solidFill>
                <a:cs typeface="+mn-ea"/>
                <a:sym typeface="+mn-lt"/>
              </a:rPr>
              <a:t>（上下游任务的关联）</a:t>
            </a:r>
            <a:r>
              <a:rPr lang="zh-CN" altLang="en-US" sz="2000" dirty="0">
                <a:solidFill>
                  <a:schemeClr val="tx2"/>
                </a:solidFill>
                <a:cs typeface="+mn-ea"/>
                <a:sym typeface="+mn-lt"/>
              </a:rPr>
              <a:t>。 </a:t>
            </a:r>
            <a:r>
              <a:rPr lang="en-US" altLang="zh-CN" sz="2000" dirty="0">
                <a:solidFill>
                  <a:schemeClr val="tx2"/>
                </a:solidFill>
                <a:cs typeface="+mn-ea"/>
                <a:sym typeface="+mn-lt"/>
              </a:rPr>
              <a:t>2. </a:t>
            </a:r>
            <a:r>
              <a:rPr lang="zh-CN" altLang="en-US" sz="2000" dirty="0">
                <a:solidFill>
                  <a:schemeClr val="tx2"/>
                </a:solidFill>
                <a:cs typeface="+mn-ea"/>
                <a:sym typeface="+mn-lt"/>
              </a:rPr>
              <a:t>人为提取特征值</a:t>
            </a:r>
            <a:r>
              <a:rPr lang="zh-CN" altLang="en-US" sz="2000" b="1" dirty="0">
                <a:solidFill>
                  <a:schemeClr val="tx2"/>
                </a:solidFill>
                <a:cs typeface="+mn-ea"/>
                <a:sym typeface="+mn-lt"/>
              </a:rPr>
              <a:t>主观性较强</a:t>
            </a:r>
            <a:r>
              <a:rPr lang="zh-CN" altLang="en-US" sz="2000" dirty="0">
                <a:solidFill>
                  <a:schemeClr val="tx2"/>
                </a:solidFill>
                <a:cs typeface="+mn-ea"/>
                <a:sym typeface="+mn-lt"/>
              </a:rPr>
              <a:t>，有待改进。</a:t>
            </a:r>
            <a:endParaRPr lang="en-US" altLang="zh-CN" sz="2000" dirty="0">
              <a:solidFill>
                <a:schemeClr val="tx2"/>
              </a:solidFill>
              <a:cs typeface="+mn-ea"/>
              <a:sym typeface="+mn-lt"/>
            </a:endParaRPr>
          </a:p>
          <a:p>
            <a:pPr indent="266700" algn="just">
              <a:lnSpc>
                <a:spcPct val="120000"/>
              </a:lnSpc>
            </a:pPr>
            <a:endParaRPr lang="en-US" altLang="zh-CN" dirty="0">
              <a:solidFill>
                <a:srgbClr val="333333"/>
              </a:solidFill>
              <a:cs typeface="+mn-ea"/>
              <a:sym typeface="+mn-lt"/>
            </a:endParaRPr>
          </a:p>
        </p:txBody>
      </p:sp>
    </p:spTree>
    <p:extLst>
      <p:ext uri="{BB962C8B-B14F-4D97-AF65-F5344CB8AC3E}">
        <p14:creationId xmlns:p14="http://schemas.microsoft.com/office/powerpoint/2010/main" val="2680217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97316"/>
          </a:xfrm>
          <a:prstGeom prst="rect">
            <a:avLst/>
          </a:prstGeom>
        </p:spPr>
        <p:txBody>
          <a:bodyPr wrap="none">
            <a:spAutoFit/>
          </a:bodyPr>
          <a:lstStyle/>
          <a:p>
            <a:pPr>
              <a:lnSpc>
                <a:spcPct val="120000"/>
              </a:lnSpc>
            </a:pPr>
            <a:r>
              <a:rPr lang="zh-CN" altLang="en-US" sz="2400" b="1" dirty="0">
                <a:solidFill>
                  <a:srgbClr val="4F5261"/>
                </a:solidFill>
                <a:cs typeface="+mn-ea"/>
                <a:sym typeface="+mn-lt"/>
              </a:rPr>
              <a:t>讨论总结</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40219" y="831238"/>
            <a:ext cx="8311563" cy="5195525"/>
          </a:xfrm>
          <a:prstGeom prst="rect">
            <a:avLst/>
          </a:prstGeom>
          <a:noFill/>
        </p:spPr>
        <p:txBody>
          <a:bodyPr wrap="square" rtlCol="0">
            <a:spAutoFit/>
          </a:bodyPr>
          <a:lstStyle/>
          <a:p>
            <a:pPr indent="266700" algn="just">
              <a:lnSpc>
                <a:spcPct val="120000"/>
              </a:lnSpc>
            </a:pPr>
            <a:r>
              <a:rPr lang="zh-CN" altLang="en-US" sz="2000" b="1" dirty="0">
                <a:solidFill>
                  <a:schemeClr val="tx2"/>
                </a:solidFill>
                <a:cs typeface="+mn-ea"/>
                <a:sym typeface="+mn-lt"/>
              </a:rPr>
              <a:t>第三问：</a:t>
            </a:r>
          </a:p>
          <a:p>
            <a:pPr indent="266700" algn="just">
              <a:lnSpc>
                <a:spcPct val="120000"/>
              </a:lnSpc>
            </a:pPr>
            <a:r>
              <a:rPr lang="en-US" altLang="zh-CN" sz="2000" dirty="0">
                <a:solidFill>
                  <a:schemeClr val="tx2"/>
                </a:solidFill>
                <a:cs typeface="+mn-ea"/>
                <a:sym typeface="+mn-lt"/>
              </a:rPr>
              <a:t>1.</a:t>
            </a:r>
            <a:r>
              <a:rPr lang="zh-CN" altLang="en-US" sz="2000" dirty="0">
                <a:solidFill>
                  <a:schemeClr val="tx2"/>
                </a:solidFill>
                <a:cs typeface="+mn-ea"/>
                <a:sym typeface="+mn-lt"/>
              </a:rPr>
              <a:t>神经网络不是完全的黑箱，网络建模首先需要</a:t>
            </a:r>
            <a:r>
              <a:rPr lang="zh-CN" altLang="en-US" sz="2000" b="1" dirty="0">
                <a:solidFill>
                  <a:schemeClr val="tx2"/>
                </a:solidFill>
                <a:cs typeface="+mn-ea"/>
                <a:sym typeface="+mn-lt"/>
              </a:rPr>
              <a:t>依据数据特征构造结构</a:t>
            </a:r>
            <a:r>
              <a:rPr lang="zh-CN" altLang="en-US" sz="2000" dirty="0">
                <a:solidFill>
                  <a:schemeClr val="tx2"/>
                </a:solidFill>
                <a:cs typeface="+mn-ea"/>
                <a:sym typeface="+mn-lt"/>
              </a:rPr>
              <a:t>。在本题中，揭示用户流失性质的主要是“陡然下降”的某个序列指标，所以应当采用卷积网络提取这样的时序信息。</a:t>
            </a:r>
          </a:p>
          <a:p>
            <a:pPr indent="266700" algn="just">
              <a:lnSpc>
                <a:spcPct val="120000"/>
              </a:lnSpc>
            </a:pPr>
            <a:r>
              <a:rPr lang="en-US" altLang="zh-CN" sz="2000" dirty="0">
                <a:solidFill>
                  <a:schemeClr val="tx2"/>
                </a:solidFill>
                <a:cs typeface="+mn-ea"/>
                <a:sym typeface="+mn-lt"/>
              </a:rPr>
              <a:t>2.</a:t>
            </a:r>
            <a:r>
              <a:rPr lang="zh-CN" altLang="en-US" sz="2000" dirty="0">
                <a:solidFill>
                  <a:schemeClr val="tx2"/>
                </a:solidFill>
                <a:cs typeface="+mn-ea"/>
                <a:sym typeface="+mn-lt"/>
              </a:rPr>
              <a:t>神经网络的搭建应当遵循</a:t>
            </a:r>
            <a:r>
              <a:rPr lang="zh-CN" altLang="en-US" sz="2000" b="1" dirty="0">
                <a:solidFill>
                  <a:schemeClr val="tx2"/>
                </a:solidFill>
                <a:cs typeface="+mn-ea"/>
                <a:sym typeface="+mn-lt"/>
              </a:rPr>
              <a:t>“先大后小”的原则</a:t>
            </a:r>
            <a:r>
              <a:rPr lang="zh-CN" altLang="en-US" sz="2000" dirty="0">
                <a:solidFill>
                  <a:schemeClr val="tx2"/>
                </a:solidFill>
                <a:cs typeface="+mn-ea"/>
                <a:sym typeface="+mn-lt"/>
              </a:rPr>
              <a:t>。在本题中，首先使用了更为复杂、参数更多的网络模型，然后根据训练结果和过拟合程度</a:t>
            </a:r>
            <a:r>
              <a:rPr lang="zh-CN" altLang="en-US" sz="2000" b="1" dirty="0">
                <a:solidFill>
                  <a:schemeClr val="tx2"/>
                </a:solidFill>
                <a:cs typeface="+mn-ea"/>
                <a:sym typeface="+mn-lt"/>
              </a:rPr>
              <a:t>逐步去除冗余部分</a:t>
            </a:r>
            <a:r>
              <a:rPr lang="zh-CN" altLang="en-US" sz="2000" dirty="0">
                <a:solidFill>
                  <a:schemeClr val="tx2"/>
                </a:solidFill>
                <a:cs typeface="+mn-ea"/>
                <a:sym typeface="+mn-lt"/>
              </a:rPr>
              <a:t>，再调整</a:t>
            </a:r>
            <a:r>
              <a:rPr lang="en-US" altLang="zh-CN" sz="2000" dirty="0">
                <a:solidFill>
                  <a:schemeClr val="tx2"/>
                </a:solidFill>
                <a:cs typeface="+mn-ea"/>
                <a:sym typeface="+mn-lt"/>
              </a:rPr>
              <a:t>Dropout</a:t>
            </a:r>
            <a:r>
              <a:rPr lang="zh-CN" altLang="en-US" sz="2000" dirty="0">
                <a:solidFill>
                  <a:schemeClr val="tx2"/>
                </a:solidFill>
                <a:cs typeface="+mn-ea"/>
                <a:sym typeface="+mn-lt"/>
              </a:rPr>
              <a:t>等参数</a:t>
            </a:r>
            <a:r>
              <a:rPr lang="zh-CN" altLang="en-US" sz="2000" b="1" dirty="0">
                <a:solidFill>
                  <a:schemeClr val="tx2"/>
                </a:solidFill>
                <a:cs typeface="+mn-ea"/>
                <a:sym typeface="+mn-lt"/>
              </a:rPr>
              <a:t>提高泛化能力</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3.</a:t>
            </a:r>
            <a:r>
              <a:rPr lang="en-US" altLang="zh-CN" sz="2000" b="1" dirty="0">
                <a:solidFill>
                  <a:schemeClr val="tx2"/>
                </a:solidFill>
                <a:cs typeface="+mn-ea"/>
                <a:sym typeface="+mn-lt"/>
              </a:rPr>
              <a:t>Bottleneck</a:t>
            </a:r>
            <a:r>
              <a:rPr lang="zh-CN" altLang="en-US" sz="2000" b="1" dirty="0">
                <a:solidFill>
                  <a:schemeClr val="tx2"/>
                </a:solidFill>
                <a:cs typeface="+mn-ea"/>
                <a:sym typeface="+mn-lt"/>
              </a:rPr>
              <a:t>结构</a:t>
            </a:r>
            <a:r>
              <a:rPr lang="zh-CN" altLang="en-US" sz="2000" dirty="0">
                <a:solidFill>
                  <a:schemeClr val="tx2"/>
                </a:solidFill>
                <a:cs typeface="+mn-ea"/>
                <a:sym typeface="+mn-lt"/>
              </a:rPr>
              <a:t>在利用大数据判断小问题过程中是重要的。在本题中，用户是否流失只是数据蕴含的信息之一，大数据本身包含比流失风险多得多的信息。因此，需要设计</a:t>
            </a:r>
            <a:r>
              <a:rPr lang="en-US" altLang="zh-CN" sz="2000" dirty="0">
                <a:solidFill>
                  <a:schemeClr val="tx2"/>
                </a:solidFill>
                <a:cs typeface="+mn-ea"/>
                <a:sym typeface="+mn-lt"/>
              </a:rPr>
              <a:t>Bottleneck</a:t>
            </a:r>
            <a:r>
              <a:rPr lang="zh-CN" altLang="en-US" sz="2000" dirty="0">
                <a:solidFill>
                  <a:schemeClr val="tx2"/>
                </a:solidFill>
                <a:cs typeface="+mn-ea"/>
                <a:sym typeface="+mn-lt"/>
              </a:rPr>
              <a:t>结构减少参数量，以促使神经网络</a:t>
            </a:r>
            <a:r>
              <a:rPr lang="zh-CN" altLang="en-US" sz="2000" b="1" dirty="0">
                <a:solidFill>
                  <a:schemeClr val="tx2"/>
                </a:solidFill>
                <a:cs typeface="+mn-ea"/>
                <a:sym typeface="+mn-lt"/>
              </a:rPr>
              <a:t>专注于与流失风险紧密相关的信息</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endParaRPr lang="en-US" altLang="zh-CN" sz="2000" dirty="0">
              <a:solidFill>
                <a:schemeClr val="tx2"/>
              </a:solidFill>
              <a:cs typeface="+mn-ea"/>
              <a:sym typeface="+mn-lt"/>
            </a:endParaRPr>
          </a:p>
          <a:p>
            <a:pPr indent="266700" algn="just">
              <a:lnSpc>
                <a:spcPct val="120000"/>
              </a:lnSpc>
            </a:pPr>
            <a:endParaRPr lang="en-US" altLang="zh-CN" sz="2000" dirty="0">
              <a:solidFill>
                <a:schemeClr val="tx2"/>
              </a:solidFill>
              <a:cs typeface="+mn-ea"/>
              <a:sym typeface="+mn-lt"/>
            </a:endParaRPr>
          </a:p>
          <a:p>
            <a:pPr indent="266700" algn="just">
              <a:lnSpc>
                <a:spcPct val="120000"/>
              </a:lnSpc>
            </a:pPr>
            <a:endParaRPr lang="en-US" altLang="zh-CN" dirty="0">
              <a:solidFill>
                <a:srgbClr val="333333"/>
              </a:solidFill>
              <a:cs typeface="+mn-ea"/>
              <a:sym typeface="+mn-lt"/>
            </a:endParaRPr>
          </a:p>
        </p:txBody>
      </p:sp>
    </p:spTree>
    <p:extLst>
      <p:ext uri="{BB962C8B-B14F-4D97-AF65-F5344CB8AC3E}">
        <p14:creationId xmlns:p14="http://schemas.microsoft.com/office/powerpoint/2010/main" val="2089161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矩形 625"/>
          <p:cNvSpPr/>
          <p:nvPr/>
        </p:nvSpPr>
        <p:spPr>
          <a:xfrm>
            <a:off x="0" y="4764504"/>
            <a:ext cx="12192000" cy="2106195"/>
          </a:xfrm>
          <a:prstGeom prst="rect">
            <a:avLst/>
          </a:prstGeom>
          <a:solidFill>
            <a:srgbClr val="4F5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5" name="矩形 624"/>
          <p:cNvSpPr/>
          <p:nvPr/>
        </p:nvSpPr>
        <p:spPr>
          <a:xfrm>
            <a:off x="0" y="-1"/>
            <a:ext cx="6581274" cy="4764503"/>
          </a:xfrm>
          <a:prstGeom prst="rect">
            <a:avLst/>
          </a:prstGeom>
          <a:blipFill dpi="0" rotWithShape="1">
            <a:blip r:embed="rId3">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7" name="文本框 626"/>
          <p:cNvSpPr txBox="1"/>
          <p:nvPr/>
        </p:nvSpPr>
        <p:spPr>
          <a:xfrm>
            <a:off x="454212" y="3202633"/>
            <a:ext cx="9299388" cy="1107996"/>
          </a:xfrm>
          <a:prstGeom prst="rect">
            <a:avLst/>
          </a:prstGeom>
          <a:noFill/>
        </p:spPr>
        <p:txBody>
          <a:bodyPr wrap="square" rtlCol="0">
            <a:spAutoFit/>
          </a:bodyPr>
          <a:lstStyle/>
          <a:p>
            <a:r>
              <a:rPr lang="en-US" altLang="zh-CN" sz="6600" dirty="0">
                <a:solidFill>
                  <a:srgbClr val="4F5261"/>
                </a:solidFill>
                <a:cs typeface="+mn-ea"/>
                <a:sym typeface="+mn-lt"/>
              </a:rPr>
              <a:t>Thank You for Listening</a:t>
            </a:r>
            <a:endParaRPr lang="zh-CN" altLang="en-US" sz="6600" dirty="0">
              <a:solidFill>
                <a:srgbClr val="4F5261"/>
              </a:solidFill>
              <a:cs typeface="+mn-ea"/>
              <a:sym typeface="+mn-lt"/>
            </a:endParaRPr>
          </a:p>
        </p:txBody>
      </p:sp>
    </p:spTree>
    <p:extLst>
      <p:ext uri="{BB962C8B-B14F-4D97-AF65-F5344CB8AC3E}">
        <p14:creationId xmlns:p14="http://schemas.microsoft.com/office/powerpoint/2010/main" val="1210169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10800000">
            <a:off x="5583555" y="0"/>
            <a:ext cx="971550" cy="377825"/>
          </a:xfrm>
          <a:prstGeom prst="triangle">
            <a:avLst/>
          </a:prstGeom>
          <a:solidFill>
            <a:srgbClr val="4F5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aphicFrame>
        <p:nvGraphicFramePr>
          <p:cNvPr id="4" name="图示 3">
            <a:extLst>
              <a:ext uri="{FF2B5EF4-FFF2-40B4-BE49-F238E27FC236}">
                <a16:creationId xmlns:a16="http://schemas.microsoft.com/office/drawing/2014/main" id="{39137706-6906-C2E4-A05F-B41B48AC56D2}"/>
              </a:ext>
            </a:extLst>
          </p:cNvPr>
          <p:cNvGraphicFramePr/>
          <p:nvPr>
            <p:extLst>
              <p:ext uri="{D42A27DB-BD31-4B8C-83A1-F6EECF244321}">
                <p14:modId xmlns:p14="http://schemas.microsoft.com/office/powerpoint/2010/main" val="2508906579"/>
              </p:ext>
            </p:extLst>
          </p:nvPr>
        </p:nvGraphicFramePr>
        <p:xfrm>
          <a:off x="397435" y="853155"/>
          <a:ext cx="11397129" cy="5505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285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61665"/>
          </a:xfrm>
          <a:prstGeom prst="rect">
            <a:avLst/>
          </a:prstGeom>
        </p:spPr>
        <p:txBody>
          <a:bodyPr wrap="none">
            <a:spAutoFit/>
          </a:bodyPr>
          <a:lstStyle/>
          <a:p>
            <a:r>
              <a:rPr lang="zh-CN" altLang="en-US" sz="2400" b="1" dirty="0">
                <a:solidFill>
                  <a:srgbClr val="4F5261"/>
                </a:solidFill>
                <a:cs typeface="+mn-ea"/>
                <a:sym typeface="+mn-lt"/>
              </a:rPr>
              <a:t>问题背景</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7965" y="575900"/>
            <a:ext cx="11190052" cy="5231176"/>
          </a:xfrm>
          <a:prstGeom prst="rect">
            <a:avLst/>
          </a:prstGeom>
          <a:noFill/>
        </p:spPr>
        <p:txBody>
          <a:bodyPr wrap="square" rtlCol="0">
            <a:spAutoFit/>
          </a:bodyPr>
          <a:lstStyle/>
          <a:p>
            <a:pPr indent="266700" algn="just">
              <a:lnSpc>
                <a:spcPct val="120000"/>
              </a:lnSpc>
            </a:pPr>
            <a:r>
              <a:rPr lang="en-US" altLang="zh-CN" sz="2000" b="1" dirty="0">
                <a:solidFill>
                  <a:schemeClr val="tx2"/>
                </a:solidFill>
                <a:cs typeface="+mn-ea"/>
                <a:sym typeface="+mn-lt"/>
              </a:rPr>
              <a:t>2022</a:t>
            </a:r>
            <a:r>
              <a:rPr lang="zh-CN" altLang="en-US" sz="2000" b="1" dirty="0">
                <a:solidFill>
                  <a:schemeClr val="tx2"/>
                </a:solidFill>
                <a:cs typeface="+mn-ea"/>
                <a:sym typeface="+mn-lt"/>
              </a:rPr>
              <a:t>年“杉树杯”数学建模竞赛</a:t>
            </a:r>
            <a:r>
              <a:rPr lang="en-US" altLang="zh-CN" sz="2000" b="1" dirty="0">
                <a:solidFill>
                  <a:schemeClr val="tx2"/>
                </a:solidFill>
                <a:cs typeface="+mn-ea"/>
                <a:sym typeface="+mn-lt"/>
              </a:rPr>
              <a:t>C</a:t>
            </a:r>
            <a:r>
              <a:rPr lang="zh-CN" altLang="en-US" sz="2000" b="1" dirty="0">
                <a:solidFill>
                  <a:schemeClr val="tx2"/>
                </a:solidFill>
                <a:cs typeface="+mn-ea"/>
                <a:sym typeface="+mn-lt"/>
              </a:rPr>
              <a:t>题</a:t>
            </a:r>
            <a:endParaRPr lang="en-US" altLang="zh-CN" sz="2000" b="1"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随着公有云服务技术的发展，越来越多的互联网用户选择在公有云上访问虚拟服务器，但也存在着不少用户使用一段时间后便不再使用，成为“</a:t>
            </a:r>
            <a:r>
              <a:rPr lang="zh-CN" altLang="en-US" sz="2000" b="1" dirty="0">
                <a:solidFill>
                  <a:schemeClr val="tx2"/>
                </a:solidFill>
                <a:cs typeface="+mn-ea"/>
                <a:sym typeface="+mn-lt"/>
              </a:rPr>
              <a:t>流失用户</a:t>
            </a:r>
            <a:r>
              <a:rPr lang="zh-CN" altLang="en-US" sz="2000" dirty="0">
                <a:solidFill>
                  <a:schemeClr val="tx2"/>
                </a:solidFill>
                <a:cs typeface="+mn-ea"/>
                <a:sym typeface="+mn-lt"/>
              </a:rPr>
              <a:t>”的现象。</a:t>
            </a:r>
            <a:r>
              <a:rPr lang="zh-CN" altLang="en-US" sz="2000" b="1" dirty="0">
                <a:solidFill>
                  <a:schemeClr val="tx2"/>
                </a:solidFill>
                <a:cs typeface="+mn-ea"/>
                <a:sym typeface="+mn-lt"/>
              </a:rPr>
              <a:t>因此，如何通过用户监控指标的监控值建立用户流失预警模型并预测出潜在流失用户，就成为了一个重要的问题。</a:t>
            </a:r>
            <a:endParaRPr lang="en-US" altLang="zh-CN" sz="2000" b="1"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1</a:t>
            </a:r>
            <a:r>
              <a:rPr lang="zh-CN" altLang="en-US" sz="2000" b="1" dirty="0">
                <a:solidFill>
                  <a:schemeClr val="tx2"/>
                </a:solidFill>
                <a:cs typeface="+mn-ea"/>
                <a:sym typeface="+mn-lt"/>
              </a:rPr>
              <a:t>：</a:t>
            </a:r>
            <a:r>
              <a:rPr lang="zh-CN" altLang="en-US" sz="2000" dirty="0">
                <a:solidFill>
                  <a:schemeClr val="tx2"/>
                </a:solidFill>
                <a:cs typeface="+mn-ea"/>
                <a:sym typeface="+mn-lt"/>
              </a:rPr>
              <a:t>根据</a:t>
            </a:r>
            <a:r>
              <a:rPr lang="zh-CN" altLang="en-US" sz="2000" b="1" dirty="0">
                <a:solidFill>
                  <a:schemeClr val="tx2"/>
                </a:solidFill>
                <a:cs typeface="+mn-ea"/>
                <a:sym typeface="+mn-lt"/>
              </a:rPr>
              <a:t>附件</a:t>
            </a:r>
            <a:r>
              <a:rPr lang="en-US" altLang="zh-CN" sz="2000" b="1" dirty="0">
                <a:solidFill>
                  <a:schemeClr val="tx2"/>
                </a:solidFill>
                <a:cs typeface="+mn-ea"/>
                <a:sym typeface="+mn-lt"/>
              </a:rPr>
              <a:t>1</a:t>
            </a:r>
            <a:r>
              <a:rPr lang="zh-CN" altLang="en-US" sz="2000" dirty="0">
                <a:solidFill>
                  <a:schemeClr val="tx2"/>
                </a:solidFill>
                <a:cs typeface="+mn-ea"/>
                <a:sym typeface="+mn-lt"/>
              </a:rPr>
              <a:t>中的流失用户监控指标的监控值，选出</a:t>
            </a:r>
            <a:r>
              <a:rPr lang="zh-CN" altLang="en-US" sz="2000" b="1" dirty="0">
                <a:solidFill>
                  <a:schemeClr val="tx2"/>
                </a:solidFill>
                <a:cs typeface="+mn-ea"/>
                <a:sym typeface="+mn-lt"/>
              </a:rPr>
              <a:t>与用户流失相关的重要指标</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2</a:t>
            </a:r>
            <a:r>
              <a:rPr lang="zh-CN" altLang="en-US" sz="2000" b="1" dirty="0">
                <a:solidFill>
                  <a:schemeClr val="tx2"/>
                </a:solidFill>
                <a:cs typeface="+mn-ea"/>
                <a:sym typeface="+mn-lt"/>
              </a:rPr>
              <a:t>：</a:t>
            </a:r>
            <a:r>
              <a:rPr lang="zh-CN" altLang="en-US" sz="2000" dirty="0">
                <a:solidFill>
                  <a:schemeClr val="tx2"/>
                </a:solidFill>
                <a:cs typeface="+mn-ea"/>
                <a:sym typeface="+mn-lt"/>
              </a:rPr>
              <a:t>根据</a:t>
            </a:r>
            <a:r>
              <a:rPr lang="zh-CN" altLang="en-US" sz="2000" b="1" dirty="0">
                <a:solidFill>
                  <a:schemeClr val="tx2"/>
                </a:solidFill>
                <a:cs typeface="+mn-ea"/>
                <a:sym typeface="+mn-lt"/>
              </a:rPr>
              <a:t>附件</a:t>
            </a:r>
            <a:r>
              <a:rPr lang="en-US" altLang="zh-CN" sz="2000" b="1" dirty="0">
                <a:solidFill>
                  <a:schemeClr val="tx2"/>
                </a:solidFill>
                <a:cs typeface="+mn-ea"/>
                <a:sym typeface="+mn-lt"/>
              </a:rPr>
              <a:t>1</a:t>
            </a:r>
            <a:r>
              <a:rPr lang="zh-CN" altLang="en-US" sz="2000" b="1" dirty="0">
                <a:solidFill>
                  <a:schemeClr val="tx2"/>
                </a:solidFill>
                <a:cs typeface="+mn-ea"/>
                <a:sym typeface="+mn-lt"/>
              </a:rPr>
              <a:t>和附件</a:t>
            </a:r>
            <a:r>
              <a:rPr lang="en-US" altLang="zh-CN" sz="2000" b="1" dirty="0">
                <a:solidFill>
                  <a:schemeClr val="tx2"/>
                </a:solidFill>
                <a:cs typeface="+mn-ea"/>
                <a:sym typeface="+mn-lt"/>
              </a:rPr>
              <a:t>3</a:t>
            </a:r>
            <a:r>
              <a:rPr lang="zh-CN" altLang="en-US" sz="2000" dirty="0">
                <a:solidFill>
                  <a:schemeClr val="tx2"/>
                </a:solidFill>
                <a:cs typeface="+mn-ea"/>
                <a:sym typeface="+mn-lt"/>
              </a:rPr>
              <a:t>中的用户资源利用情况，建模刻画</a:t>
            </a:r>
            <a:r>
              <a:rPr lang="zh-CN" altLang="en-US" sz="2000" b="1" dirty="0">
                <a:solidFill>
                  <a:schemeClr val="tx2"/>
                </a:solidFill>
                <a:cs typeface="+mn-ea"/>
                <a:sym typeface="+mn-lt"/>
              </a:rPr>
              <a:t>用户画像</a:t>
            </a:r>
            <a:r>
              <a:rPr lang="zh-CN" altLang="en-US" sz="2000" dirty="0">
                <a:solidFill>
                  <a:schemeClr val="tx2"/>
                </a:solidFill>
                <a:cs typeface="+mn-ea"/>
                <a:sym typeface="+mn-lt"/>
              </a:rPr>
              <a:t>，对用户的</a:t>
            </a:r>
            <a:r>
              <a:rPr lang="zh-CN" altLang="en-US" sz="2000" b="1" dirty="0">
                <a:solidFill>
                  <a:schemeClr val="tx2"/>
                </a:solidFill>
                <a:cs typeface="+mn-ea"/>
                <a:sym typeface="+mn-lt"/>
              </a:rPr>
              <a:t>流失风险进行分级</a:t>
            </a:r>
            <a:r>
              <a:rPr lang="zh-CN" altLang="en-US" sz="2000" dirty="0">
                <a:solidFill>
                  <a:schemeClr val="tx2"/>
                </a:solidFill>
                <a:cs typeface="+mn-ea"/>
                <a:sym typeface="+mn-lt"/>
              </a:rPr>
              <a:t>，给出每一流失风险等级用户特征的数学描述。</a:t>
            </a:r>
            <a:endParaRPr lang="en-US" altLang="zh-CN" sz="2000"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3</a:t>
            </a:r>
            <a:r>
              <a:rPr lang="zh-CN" altLang="en-US" sz="2000" b="1" dirty="0">
                <a:solidFill>
                  <a:schemeClr val="tx2"/>
                </a:solidFill>
                <a:cs typeface="+mn-ea"/>
                <a:sym typeface="+mn-lt"/>
              </a:rPr>
              <a:t>：</a:t>
            </a:r>
            <a:r>
              <a:rPr lang="zh-CN" altLang="en-US" sz="2000" dirty="0">
                <a:solidFill>
                  <a:schemeClr val="tx2"/>
                </a:solidFill>
                <a:cs typeface="+mn-ea"/>
                <a:sym typeface="+mn-lt"/>
              </a:rPr>
              <a:t>基于问题（</a:t>
            </a:r>
            <a:r>
              <a:rPr lang="en-US" altLang="zh-CN" sz="2000" dirty="0">
                <a:solidFill>
                  <a:schemeClr val="tx2"/>
                </a:solidFill>
                <a:cs typeface="+mn-ea"/>
                <a:sym typeface="+mn-lt"/>
              </a:rPr>
              <a:t>1</a:t>
            </a:r>
            <a:r>
              <a:rPr lang="zh-CN" altLang="en-US" sz="2000" dirty="0">
                <a:solidFill>
                  <a:schemeClr val="tx2"/>
                </a:solidFill>
                <a:cs typeface="+mn-ea"/>
                <a:sym typeface="+mn-lt"/>
              </a:rPr>
              <a:t>）筛选出的重要监控指标，根据</a:t>
            </a:r>
            <a:r>
              <a:rPr lang="zh-CN" altLang="en-US" sz="2000" b="1" dirty="0">
                <a:solidFill>
                  <a:schemeClr val="tx2"/>
                </a:solidFill>
                <a:cs typeface="+mn-ea"/>
                <a:sym typeface="+mn-lt"/>
              </a:rPr>
              <a:t>附件</a:t>
            </a:r>
            <a:r>
              <a:rPr lang="en-US" altLang="zh-CN" sz="2000" b="1" dirty="0">
                <a:solidFill>
                  <a:schemeClr val="tx2"/>
                </a:solidFill>
                <a:cs typeface="+mn-ea"/>
                <a:sym typeface="+mn-lt"/>
              </a:rPr>
              <a:t>1</a:t>
            </a:r>
            <a:r>
              <a:rPr lang="zh-CN" altLang="en-US" sz="2000" b="1" dirty="0">
                <a:solidFill>
                  <a:schemeClr val="tx2"/>
                </a:solidFill>
                <a:cs typeface="+mn-ea"/>
                <a:sym typeface="+mn-lt"/>
              </a:rPr>
              <a:t>与附件</a:t>
            </a:r>
            <a:r>
              <a:rPr lang="en-US" altLang="zh-CN" sz="2000" b="1" dirty="0">
                <a:solidFill>
                  <a:schemeClr val="tx2"/>
                </a:solidFill>
                <a:cs typeface="+mn-ea"/>
                <a:sym typeface="+mn-lt"/>
              </a:rPr>
              <a:t>3</a:t>
            </a:r>
            <a:r>
              <a:rPr lang="zh-CN" altLang="en-US" sz="2000" dirty="0">
                <a:solidFill>
                  <a:schemeClr val="tx2"/>
                </a:solidFill>
                <a:cs typeface="+mn-ea"/>
                <a:sym typeface="+mn-lt"/>
              </a:rPr>
              <a:t>中的用户监控指标的监控值，</a:t>
            </a:r>
            <a:r>
              <a:rPr lang="zh-CN" altLang="en-US" sz="2000" b="1" dirty="0">
                <a:solidFill>
                  <a:schemeClr val="tx2"/>
                </a:solidFill>
                <a:cs typeface="+mn-ea"/>
                <a:sym typeface="+mn-lt"/>
              </a:rPr>
              <a:t>构建用户流失预测模型</a:t>
            </a:r>
            <a:r>
              <a:rPr lang="zh-CN" altLang="en-US" sz="2000" dirty="0">
                <a:solidFill>
                  <a:schemeClr val="tx2"/>
                </a:solidFill>
                <a:cs typeface="+mn-ea"/>
                <a:sym typeface="+mn-lt"/>
              </a:rPr>
              <a:t>，说明流失用户的具体判别标准，特别是流失用户的监控指标的长期变化趋势特征。利用附件</a:t>
            </a:r>
            <a:r>
              <a:rPr lang="en-US" altLang="zh-CN" sz="2000" dirty="0">
                <a:solidFill>
                  <a:schemeClr val="tx2"/>
                </a:solidFill>
                <a:cs typeface="+mn-ea"/>
                <a:sym typeface="+mn-lt"/>
              </a:rPr>
              <a:t>1</a:t>
            </a:r>
            <a:r>
              <a:rPr lang="zh-CN" altLang="en-US" sz="2000" dirty="0">
                <a:solidFill>
                  <a:schemeClr val="tx2"/>
                </a:solidFill>
                <a:cs typeface="+mn-ea"/>
                <a:sym typeface="+mn-lt"/>
              </a:rPr>
              <a:t>和附件</a:t>
            </a:r>
            <a:r>
              <a:rPr lang="en-US" altLang="zh-CN" sz="2000" dirty="0">
                <a:solidFill>
                  <a:schemeClr val="tx2"/>
                </a:solidFill>
                <a:cs typeface="+mn-ea"/>
                <a:sym typeface="+mn-lt"/>
              </a:rPr>
              <a:t>3</a:t>
            </a:r>
            <a:r>
              <a:rPr lang="zh-CN" altLang="en-US" sz="2000" dirty="0">
                <a:solidFill>
                  <a:schemeClr val="tx2"/>
                </a:solidFill>
                <a:cs typeface="+mn-ea"/>
                <a:sym typeface="+mn-lt"/>
              </a:rPr>
              <a:t>中用户监控指标的监控值，</a:t>
            </a:r>
            <a:r>
              <a:rPr lang="zh-CN" altLang="en-US" sz="2000" b="1" dirty="0">
                <a:solidFill>
                  <a:schemeClr val="tx2"/>
                </a:solidFill>
                <a:cs typeface="+mn-ea"/>
                <a:sym typeface="+mn-lt"/>
              </a:rPr>
              <a:t>评价该模型准确性</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endParaRPr lang="en-US" altLang="zh-CN" sz="2000" b="1"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附件</a:t>
            </a:r>
            <a:r>
              <a:rPr lang="en-US" altLang="zh-CN" sz="2000" dirty="0">
                <a:solidFill>
                  <a:schemeClr val="tx2"/>
                </a:solidFill>
                <a:cs typeface="+mn-ea"/>
                <a:sym typeface="+mn-lt"/>
              </a:rPr>
              <a:t>1</a:t>
            </a:r>
            <a:r>
              <a:rPr lang="zh-CN" altLang="en-US" sz="2000" dirty="0">
                <a:solidFill>
                  <a:schemeClr val="tx2"/>
                </a:solidFill>
                <a:cs typeface="+mn-ea"/>
                <a:sym typeface="+mn-lt"/>
              </a:rPr>
              <a:t>：一年内</a:t>
            </a:r>
            <a:r>
              <a:rPr lang="en-US" altLang="zh-CN" sz="2000" dirty="0">
                <a:solidFill>
                  <a:schemeClr val="tx2"/>
                </a:solidFill>
                <a:cs typeface="+mn-ea"/>
                <a:sym typeface="+mn-lt"/>
              </a:rPr>
              <a:t>250</a:t>
            </a:r>
            <a:r>
              <a:rPr lang="zh-CN" altLang="en-US" sz="2000" dirty="0">
                <a:solidFill>
                  <a:schemeClr val="tx2"/>
                </a:solidFill>
                <a:cs typeface="+mn-ea"/>
                <a:sym typeface="+mn-lt"/>
              </a:rPr>
              <a:t>名流失用户监控值</a:t>
            </a:r>
            <a:endParaRPr lang="en-US" altLang="zh-CN" sz="2000"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附件</a:t>
            </a:r>
            <a:r>
              <a:rPr lang="en-US" altLang="zh-CN" sz="2000" dirty="0">
                <a:solidFill>
                  <a:schemeClr val="tx2"/>
                </a:solidFill>
                <a:cs typeface="+mn-ea"/>
                <a:sym typeface="+mn-lt"/>
              </a:rPr>
              <a:t>2</a:t>
            </a:r>
            <a:r>
              <a:rPr lang="zh-CN" altLang="en-US" sz="2000" dirty="0">
                <a:solidFill>
                  <a:schemeClr val="tx2"/>
                </a:solidFill>
                <a:cs typeface="+mn-ea"/>
                <a:sym typeface="+mn-lt"/>
              </a:rPr>
              <a:t>：流失预警时间表</a:t>
            </a:r>
            <a:endParaRPr lang="en-US" altLang="zh-CN" sz="2000"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附件</a:t>
            </a:r>
            <a:r>
              <a:rPr lang="en-US" altLang="zh-CN" sz="2000" dirty="0">
                <a:solidFill>
                  <a:schemeClr val="tx2"/>
                </a:solidFill>
                <a:cs typeface="+mn-ea"/>
                <a:sym typeface="+mn-lt"/>
              </a:rPr>
              <a:t>3</a:t>
            </a:r>
            <a:r>
              <a:rPr lang="zh-CN" altLang="en-US" sz="2000" dirty="0">
                <a:solidFill>
                  <a:schemeClr val="tx2"/>
                </a:solidFill>
                <a:cs typeface="+mn-ea"/>
                <a:sym typeface="+mn-lt"/>
              </a:rPr>
              <a:t>：一年内</a:t>
            </a:r>
            <a:r>
              <a:rPr lang="en-US" altLang="zh-CN" sz="2000" dirty="0">
                <a:solidFill>
                  <a:schemeClr val="tx2"/>
                </a:solidFill>
                <a:cs typeface="+mn-ea"/>
                <a:sym typeface="+mn-lt"/>
              </a:rPr>
              <a:t>182</a:t>
            </a:r>
            <a:r>
              <a:rPr lang="zh-CN" altLang="en-US" sz="2000" dirty="0">
                <a:solidFill>
                  <a:schemeClr val="tx2"/>
                </a:solidFill>
                <a:cs typeface="+mn-ea"/>
                <a:sym typeface="+mn-lt"/>
              </a:rPr>
              <a:t>名正常用户监控值</a:t>
            </a:r>
            <a:endParaRPr lang="en-US" altLang="zh-CN" sz="2000" dirty="0">
              <a:solidFill>
                <a:schemeClr val="tx2"/>
              </a:solidFill>
              <a:cs typeface="+mn-ea"/>
              <a:sym typeface="+mn-lt"/>
            </a:endParaRPr>
          </a:p>
        </p:txBody>
      </p:sp>
    </p:spTree>
    <p:extLst>
      <p:ext uri="{BB962C8B-B14F-4D97-AF65-F5344CB8AC3E}">
        <p14:creationId xmlns:p14="http://schemas.microsoft.com/office/powerpoint/2010/main" val="943805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61665"/>
          </a:xfrm>
          <a:prstGeom prst="rect">
            <a:avLst/>
          </a:prstGeom>
        </p:spPr>
        <p:txBody>
          <a:bodyPr wrap="none">
            <a:spAutoFit/>
          </a:bodyPr>
          <a:lstStyle/>
          <a:p>
            <a:r>
              <a:rPr lang="zh-CN" altLang="en-US" sz="2400" b="1" dirty="0">
                <a:solidFill>
                  <a:srgbClr val="4F5261"/>
                </a:solidFill>
                <a:cs typeface="+mn-ea"/>
                <a:sym typeface="+mn-lt"/>
              </a:rPr>
              <a:t>问题分析</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67965" y="575900"/>
            <a:ext cx="11190052" cy="5305042"/>
          </a:xfrm>
          <a:prstGeom prst="rect">
            <a:avLst/>
          </a:prstGeom>
          <a:noFill/>
        </p:spPr>
        <p:txBody>
          <a:bodyPr wrap="square" rtlCol="0">
            <a:spAutoFit/>
          </a:bodyPr>
          <a:lstStyle/>
          <a:p>
            <a:pPr indent="266700" algn="just">
              <a:lnSpc>
                <a:spcPct val="120000"/>
              </a:lnSpc>
            </a:pPr>
            <a:r>
              <a:rPr lang="zh-CN" altLang="en-US" sz="2400" b="1" dirty="0">
                <a:solidFill>
                  <a:schemeClr val="tx2"/>
                </a:solidFill>
                <a:cs typeface="+mn-ea"/>
                <a:sym typeface="+mn-lt"/>
              </a:rPr>
              <a:t>翻译题目</a:t>
            </a:r>
            <a:endParaRPr lang="en-US" altLang="zh-CN" sz="2400" b="1" dirty="0">
              <a:solidFill>
                <a:schemeClr val="tx2"/>
              </a:solidFill>
              <a:cs typeface="+mn-ea"/>
              <a:sym typeface="+mn-lt"/>
            </a:endParaRPr>
          </a:p>
          <a:p>
            <a:pPr indent="266700" algn="just">
              <a:lnSpc>
                <a:spcPct val="120000"/>
              </a:lnSpc>
            </a:pPr>
            <a:endParaRPr lang="en-US" altLang="zh-CN" sz="2000" b="1"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附件：</a:t>
            </a:r>
            <a:endParaRPr lang="en-US" altLang="zh-CN" sz="2000" b="1"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250</a:t>
            </a:r>
            <a:r>
              <a:rPr lang="zh-CN" altLang="en-US" sz="2000" dirty="0">
                <a:solidFill>
                  <a:schemeClr val="tx2"/>
                </a:solidFill>
                <a:cs typeface="+mn-ea"/>
                <a:sym typeface="+mn-lt"/>
              </a:rPr>
              <a:t>名用户</a:t>
            </a:r>
            <a:r>
              <a:rPr lang="en-US" altLang="zh-CN" sz="2000" dirty="0">
                <a:solidFill>
                  <a:schemeClr val="tx2"/>
                </a:solidFill>
                <a:cs typeface="+mn-ea"/>
                <a:sym typeface="+mn-lt"/>
              </a:rPr>
              <a:t>-156</a:t>
            </a:r>
            <a:r>
              <a:rPr lang="zh-CN" altLang="en-US" sz="2000" dirty="0">
                <a:solidFill>
                  <a:schemeClr val="tx2"/>
                </a:solidFill>
                <a:cs typeface="+mn-ea"/>
                <a:sym typeface="+mn-lt"/>
              </a:rPr>
              <a:t>种特征</a:t>
            </a:r>
            <a:r>
              <a:rPr lang="en-US" altLang="zh-CN" sz="2000" dirty="0">
                <a:solidFill>
                  <a:schemeClr val="tx2"/>
                </a:solidFill>
                <a:cs typeface="+mn-ea"/>
                <a:sym typeface="+mn-lt"/>
              </a:rPr>
              <a:t>-</a:t>
            </a:r>
            <a:r>
              <a:rPr lang="zh-CN" altLang="en-US" sz="2000" dirty="0">
                <a:solidFill>
                  <a:schemeClr val="tx2"/>
                </a:solidFill>
                <a:cs typeface="+mn-ea"/>
                <a:sym typeface="+mn-lt"/>
              </a:rPr>
              <a:t>一段时间的特征值</a:t>
            </a:r>
            <a:endParaRPr lang="en-US" altLang="zh-CN" sz="2000" dirty="0">
              <a:solidFill>
                <a:schemeClr val="tx2"/>
              </a:solidFill>
              <a:cs typeface="+mn-ea"/>
              <a:sym typeface="+mn-lt"/>
            </a:endParaRPr>
          </a:p>
          <a:p>
            <a:pPr indent="266700" algn="just">
              <a:lnSpc>
                <a:spcPct val="120000"/>
              </a:lnSpc>
            </a:pPr>
            <a:endParaRPr lang="en-US" altLang="zh-CN" sz="2000" b="1"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1</a:t>
            </a:r>
            <a:r>
              <a:rPr lang="zh-CN" altLang="en-US" sz="2000" b="1" dirty="0">
                <a:solidFill>
                  <a:schemeClr val="tx2"/>
                </a:solidFill>
                <a:cs typeface="+mn-ea"/>
                <a:sym typeface="+mn-lt"/>
              </a:rPr>
              <a:t>：</a:t>
            </a:r>
            <a:endParaRPr lang="en-US" altLang="zh-CN" sz="2000" b="1"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从</a:t>
            </a:r>
            <a:r>
              <a:rPr lang="en-US" altLang="zh-CN" sz="2000" dirty="0">
                <a:solidFill>
                  <a:schemeClr val="tx2"/>
                </a:solidFill>
                <a:cs typeface="+mn-ea"/>
                <a:sym typeface="+mn-lt"/>
              </a:rPr>
              <a:t>156</a:t>
            </a:r>
            <a:r>
              <a:rPr lang="zh-CN" altLang="en-US" sz="2000" dirty="0">
                <a:solidFill>
                  <a:schemeClr val="tx2"/>
                </a:solidFill>
                <a:cs typeface="+mn-ea"/>
                <a:sym typeface="+mn-lt"/>
              </a:rPr>
              <a:t>种特征中筛选最有用的几个</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Wingdings" panose="05000000000000000000" pitchFamily="2" charset="2"/>
              </a:rPr>
              <a:t></a:t>
            </a:r>
            <a:r>
              <a:rPr lang="zh-CN" altLang="en-US" sz="2000" dirty="0">
                <a:solidFill>
                  <a:schemeClr val="tx2"/>
                </a:solidFill>
                <a:cs typeface="+mn-ea"/>
                <a:sym typeface="+mn-lt"/>
              </a:rPr>
              <a:t>构建筛选机制并筛选</a:t>
            </a:r>
            <a:endParaRPr lang="en-US" altLang="zh-CN" sz="2000"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2</a:t>
            </a:r>
            <a:r>
              <a:rPr lang="zh-CN" altLang="en-US" sz="2000" b="1" dirty="0">
                <a:solidFill>
                  <a:schemeClr val="tx2"/>
                </a:solidFill>
                <a:cs typeface="+mn-ea"/>
                <a:sym typeface="+mn-lt"/>
              </a:rPr>
              <a:t>：</a:t>
            </a:r>
            <a:endParaRPr lang="en-US" altLang="zh-CN" sz="2000" b="1"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根据用户指标变化趋势对流失风险进行分类</a:t>
            </a:r>
            <a:r>
              <a:rPr lang="en-US" altLang="zh-CN" sz="2000" dirty="0">
                <a:solidFill>
                  <a:schemeClr val="tx2"/>
                </a:solidFill>
                <a:cs typeface="+mn-ea"/>
                <a:sym typeface="+mn-lt"/>
              </a:rPr>
              <a:t>/</a:t>
            </a:r>
            <a:r>
              <a:rPr lang="zh-CN" altLang="en-US" sz="2000" dirty="0">
                <a:solidFill>
                  <a:schemeClr val="tx2"/>
                </a:solidFill>
                <a:cs typeface="+mn-ea"/>
                <a:sym typeface="+mn-lt"/>
              </a:rPr>
              <a:t>聚类</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Wingdings" panose="05000000000000000000" pitchFamily="2" charset="2"/>
              </a:rPr>
              <a:t></a:t>
            </a:r>
            <a:r>
              <a:rPr lang="zh-CN" altLang="en-US" sz="2000" dirty="0">
                <a:solidFill>
                  <a:schemeClr val="tx2"/>
                </a:solidFill>
                <a:cs typeface="+mn-ea"/>
                <a:sym typeface="+mn-lt"/>
              </a:rPr>
              <a:t>表达出「变化趋势」，进行聚类</a:t>
            </a:r>
            <a:endParaRPr lang="en-US" altLang="zh-CN" sz="2000"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3</a:t>
            </a:r>
            <a:r>
              <a:rPr lang="zh-CN" altLang="en-US" sz="2000" b="1" dirty="0">
                <a:solidFill>
                  <a:schemeClr val="tx2"/>
                </a:solidFill>
                <a:cs typeface="+mn-ea"/>
                <a:sym typeface="+mn-lt"/>
              </a:rPr>
              <a:t>：</a:t>
            </a:r>
            <a:endParaRPr lang="en-US" altLang="zh-CN" sz="2000" b="1"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根据问题</a:t>
            </a:r>
            <a:r>
              <a:rPr lang="en-US" altLang="zh-CN" sz="2000" dirty="0">
                <a:solidFill>
                  <a:schemeClr val="tx2"/>
                </a:solidFill>
                <a:cs typeface="+mn-ea"/>
                <a:sym typeface="+mn-lt"/>
              </a:rPr>
              <a:t>1</a:t>
            </a:r>
            <a:r>
              <a:rPr lang="zh-CN" altLang="en-US" sz="2000" dirty="0">
                <a:solidFill>
                  <a:schemeClr val="tx2"/>
                </a:solidFill>
                <a:cs typeface="+mn-ea"/>
                <a:sym typeface="+mn-lt"/>
              </a:rPr>
              <a:t>的有效指标进行二分类（流失</a:t>
            </a:r>
            <a:r>
              <a:rPr lang="en-US" altLang="zh-CN" sz="2000" dirty="0">
                <a:solidFill>
                  <a:schemeClr val="tx2"/>
                </a:solidFill>
                <a:cs typeface="+mn-ea"/>
                <a:sym typeface="+mn-lt"/>
              </a:rPr>
              <a:t>/</a:t>
            </a:r>
            <a:r>
              <a:rPr lang="zh-CN" altLang="en-US" sz="2000" dirty="0">
                <a:solidFill>
                  <a:schemeClr val="tx2"/>
                </a:solidFill>
                <a:cs typeface="+mn-ea"/>
                <a:sym typeface="+mn-lt"/>
              </a:rPr>
              <a:t>不流失）训练</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Wingdings" panose="05000000000000000000" pitchFamily="2" charset="2"/>
              </a:rPr>
              <a:t></a:t>
            </a:r>
            <a:r>
              <a:rPr lang="zh-CN" altLang="en-US" sz="2000" dirty="0">
                <a:solidFill>
                  <a:schemeClr val="tx2"/>
                </a:solidFill>
                <a:cs typeface="+mn-ea"/>
                <a:sym typeface="+mn-lt"/>
              </a:rPr>
              <a:t>时间序列数据二分类</a:t>
            </a:r>
            <a:endParaRPr lang="en-US" altLang="zh-CN" sz="2000" dirty="0">
              <a:solidFill>
                <a:schemeClr val="tx2"/>
              </a:solidFill>
              <a:cs typeface="+mn-ea"/>
              <a:sym typeface="+mn-lt"/>
            </a:endParaRPr>
          </a:p>
        </p:txBody>
      </p:sp>
      <p:grpSp>
        <p:nvGrpSpPr>
          <p:cNvPr id="4" name="组合 3">
            <a:extLst>
              <a:ext uri="{FF2B5EF4-FFF2-40B4-BE49-F238E27FC236}">
                <a16:creationId xmlns:a16="http://schemas.microsoft.com/office/drawing/2014/main" id="{A174B851-005F-50AA-0442-19F822C30B95}"/>
              </a:ext>
            </a:extLst>
          </p:cNvPr>
          <p:cNvGrpSpPr/>
          <p:nvPr/>
        </p:nvGrpSpPr>
        <p:grpSpPr>
          <a:xfrm>
            <a:off x="6108032" y="513453"/>
            <a:ext cx="5988135" cy="3122589"/>
            <a:chOff x="4435670" y="590491"/>
            <a:chExt cx="5134013" cy="2617384"/>
          </a:xfrm>
        </p:grpSpPr>
        <p:pic>
          <p:nvPicPr>
            <p:cNvPr id="2" name="图片 1">
              <a:extLst>
                <a:ext uri="{FF2B5EF4-FFF2-40B4-BE49-F238E27FC236}">
                  <a16:creationId xmlns:a16="http://schemas.microsoft.com/office/drawing/2014/main" id="{1892DA51-4384-D81F-AB93-2FF8D4DEE981}"/>
                </a:ext>
              </a:extLst>
            </p:cNvPr>
            <p:cNvPicPr>
              <a:picLocks noChangeAspect="1"/>
            </p:cNvPicPr>
            <p:nvPr/>
          </p:nvPicPr>
          <p:blipFill>
            <a:blip r:embed="rId3"/>
            <a:stretch>
              <a:fillRect/>
            </a:stretch>
          </p:blipFill>
          <p:spPr>
            <a:xfrm>
              <a:off x="4887614" y="590491"/>
              <a:ext cx="4682069" cy="1918881"/>
            </a:xfrm>
            <a:prstGeom prst="rect">
              <a:avLst/>
            </a:prstGeom>
          </p:spPr>
        </p:pic>
        <p:pic>
          <p:nvPicPr>
            <p:cNvPr id="3" name="图片 2">
              <a:extLst>
                <a:ext uri="{FF2B5EF4-FFF2-40B4-BE49-F238E27FC236}">
                  <a16:creationId xmlns:a16="http://schemas.microsoft.com/office/drawing/2014/main" id="{A4F69916-A805-CADB-DBD5-A0E473CD9BA4}"/>
                </a:ext>
              </a:extLst>
            </p:cNvPr>
            <p:cNvPicPr>
              <a:picLocks noChangeAspect="1"/>
            </p:cNvPicPr>
            <p:nvPr/>
          </p:nvPicPr>
          <p:blipFill>
            <a:blip r:embed="rId4"/>
            <a:stretch>
              <a:fillRect/>
            </a:stretch>
          </p:blipFill>
          <p:spPr>
            <a:xfrm>
              <a:off x="4435670" y="2407769"/>
              <a:ext cx="5134013" cy="800106"/>
            </a:xfrm>
            <a:prstGeom prst="rect">
              <a:avLst/>
            </a:prstGeom>
          </p:spPr>
        </p:pic>
      </p:grpSp>
    </p:spTree>
    <p:extLst>
      <p:ext uri="{BB962C8B-B14F-4D97-AF65-F5344CB8AC3E}">
        <p14:creationId xmlns:p14="http://schemas.microsoft.com/office/powerpoint/2010/main" val="1787551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61665"/>
          </a:xfrm>
          <a:prstGeom prst="rect">
            <a:avLst/>
          </a:prstGeom>
        </p:spPr>
        <p:txBody>
          <a:bodyPr wrap="none">
            <a:spAutoFit/>
          </a:bodyPr>
          <a:lstStyle/>
          <a:p>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41847" y="766732"/>
            <a:ext cx="8454504" cy="5940088"/>
          </a:xfrm>
          <a:prstGeom prst="rect">
            <a:avLst/>
          </a:prstGeom>
          <a:noFill/>
        </p:spPr>
        <p:txBody>
          <a:bodyPr wrap="square" rtlCol="0">
            <a:spAutoFit/>
          </a:bodyPr>
          <a:lstStyle/>
          <a:p>
            <a:pPr indent="266700" algn="just"/>
            <a:r>
              <a:rPr lang="zh-CN" altLang="en-US" sz="2000" b="1" dirty="0">
                <a:solidFill>
                  <a:schemeClr val="tx2"/>
                </a:solidFill>
                <a:cs typeface="+mn-ea"/>
                <a:sym typeface="+mn-lt"/>
              </a:rPr>
              <a:t>数据预处理：</a:t>
            </a:r>
            <a:endParaRPr lang="en-US" altLang="zh-CN" sz="2000" b="1" dirty="0">
              <a:solidFill>
                <a:schemeClr val="tx2"/>
              </a:solidFill>
              <a:cs typeface="+mn-ea"/>
              <a:sym typeface="+mn-lt"/>
            </a:endParaRPr>
          </a:p>
          <a:p>
            <a:pPr indent="266700" algn="just"/>
            <a:r>
              <a:rPr lang="en-US" altLang="zh-CN" sz="2000" b="1" dirty="0">
                <a:solidFill>
                  <a:schemeClr val="tx2"/>
                </a:solidFill>
                <a:cs typeface="+mn-ea"/>
                <a:sym typeface="+mn-lt"/>
              </a:rPr>
              <a:t>1</a:t>
            </a:r>
            <a:r>
              <a:rPr lang="zh-CN" altLang="en-US" sz="2000" b="1" dirty="0">
                <a:solidFill>
                  <a:schemeClr val="tx2"/>
                </a:solidFill>
                <a:cs typeface="+mn-ea"/>
                <a:sym typeface="+mn-lt"/>
              </a:rPr>
              <a:t>、缺失值</a:t>
            </a:r>
            <a:endParaRPr lang="en-US" altLang="zh-CN" sz="2000" b="1" dirty="0">
              <a:solidFill>
                <a:schemeClr val="tx2"/>
              </a:solidFill>
              <a:cs typeface="+mn-ea"/>
              <a:sym typeface="+mn-lt"/>
            </a:endParaRPr>
          </a:p>
          <a:p>
            <a:pPr indent="266700" algn="just"/>
            <a:r>
              <a:rPr lang="zh-CN" altLang="en-US" sz="2000" dirty="0">
                <a:solidFill>
                  <a:schemeClr val="tx2"/>
                </a:solidFill>
                <a:cs typeface="+mn-ea"/>
                <a:sym typeface="+mn-lt"/>
              </a:rPr>
              <a:t>观察发现，部分用户监控指标的最大值或最小值（即 </a:t>
            </a:r>
            <a:r>
              <a:rPr lang="en-US" altLang="zh-CN" sz="2000" dirty="0" err="1">
                <a:solidFill>
                  <a:schemeClr val="tx2"/>
                </a:solidFill>
                <a:cs typeface="+mn-ea"/>
                <a:sym typeface="+mn-lt"/>
              </a:rPr>
              <a:t>value_max,value_min</a:t>
            </a:r>
            <a:r>
              <a:rPr lang="zh-CN" altLang="en-US" sz="2000" dirty="0">
                <a:solidFill>
                  <a:schemeClr val="tx2"/>
                </a:solidFill>
                <a:cs typeface="+mn-ea"/>
                <a:sym typeface="+mn-lt"/>
              </a:rPr>
              <a:t>）出现缺损。考虑到自行补充数据集会造成数据污染，且用户的最大最小值波动程度较大难以体现总体趋势，而监控指标的均值没有缺失情况且较为平稳，因此除特殊说明外均</a:t>
            </a:r>
            <a:r>
              <a:rPr lang="zh-CN" altLang="en-US" sz="2000" b="1" dirty="0">
                <a:solidFill>
                  <a:schemeClr val="tx2"/>
                </a:solidFill>
                <a:cs typeface="+mn-ea"/>
                <a:sym typeface="+mn-lt"/>
              </a:rPr>
              <a:t>用监控指标的均值</a:t>
            </a:r>
            <a:r>
              <a:rPr lang="zh-CN" altLang="en-US" sz="2000" dirty="0">
                <a:solidFill>
                  <a:schemeClr val="tx2"/>
                </a:solidFill>
                <a:cs typeface="+mn-ea"/>
                <a:sym typeface="+mn-lt"/>
              </a:rPr>
              <a:t>进行后续问题的求解。</a:t>
            </a:r>
            <a:endParaRPr lang="en-US" altLang="zh-CN" sz="2000" dirty="0">
              <a:solidFill>
                <a:schemeClr val="tx2"/>
              </a:solidFill>
              <a:cs typeface="+mn-ea"/>
              <a:sym typeface="+mn-lt"/>
            </a:endParaRPr>
          </a:p>
          <a:p>
            <a:pPr indent="266700" algn="just"/>
            <a:r>
              <a:rPr lang="en-US" altLang="zh-CN" sz="2000" b="1" dirty="0">
                <a:solidFill>
                  <a:schemeClr val="tx2"/>
                </a:solidFill>
                <a:cs typeface="+mn-ea"/>
                <a:sym typeface="+mn-lt"/>
              </a:rPr>
              <a:t>2</a:t>
            </a:r>
            <a:r>
              <a:rPr lang="zh-CN" altLang="en-US" sz="2000" b="1" dirty="0">
                <a:solidFill>
                  <a:schemeClr val="tx2"/>
                </a:solidFill>
                <a:cs typeface="+mn-ea"/>
                <a:sym typeface="+mn-lt"/>
              </a:rPr>
              <a:t>、异常值</a:t>
            </a:r>
            <a:endParaRPr lang="en-US" altLang="zh-CN" sz="2000" b="1" dirty="0">
              <a:solidFill>
                <a:schemeClr val="tx2"/>
              </a:solidFill>
              <a:cs typeface="+mn-ea"/>
              <a:sym typeface="+mn-lt"/>
            </a:endParaRPr>
          </a:p>
          <a:p>
            <a:pPr indent="266700" algn="just"/>
            <a:r>
              <a:rPr lang="en-US" altLang="zh-CN" sz="2000" dirty="0">
                <a:solidFill>
                  <a:schemeClr val="tx2"/>
                </a:solidFill>
                <a:cs typeface="+mn-ea"/>
                <a:sym typeface="+mn-lt"/>
              </a:rPr>
              <a:t>a.</a:t>
            </a:r>
            <a:r>
              <a:rPr lang="zh-CN" altLang="en-US" sz="2000" dirty="0">
                <a:solidFill>
                  <a:schemeClr val="tx2"/>
                </a:solidFill>
                <a:cs typeface="+mn-ea"/>
                <a:sym typeface="+mn-lt"/>
              </a:rPr>
              <a:t>不合理值</a:t>
            </a:r>
            <a:endParaRPr lang="en-US" altLang="zh-CN" sz="2000" dirty="0">
              <a:solidFill>
                <a:schemeClr val="tx2"/>
              </a:solidFill>
              <a:cs typeface="+mn-ea"/>
              <a:sym typeface="+mn-lt"/>
            </a:endParaRPr>
          </a:p>
          <a:p>
            <a:pPr indent="266700" algn="just"/>
            <a:r>
              <a:rPr lang="en-US" altLang="zh-CN" sz="2000" dirty="0">
                <a:solidFill>
                  <a:schemeClr val="tx2"/>
                </a:solidFill>
                <a:cs typeface="+mn-ea"/>
                <a:sym typeface="+mn-lt"/>
              </a:rPr>
              <a:t> - </a:t>
            </a:r>
            <a:r>
              <a:rPr lang="zh-CN" altLang="en-US" sz="2000" dirty="0">
                <a:solidFill>
                  <a:schemeClr val="tx2"/>
                </a:solidFill>
                <a:cs typeface="+mn-ea"/>
                <a:sym typeface="+mn-lt"/>
              </a:rPr>
              <a:t>均值</a:t>
            </a:r>
            <a:r>
              <a:rPr lang="en-US" altLang="zh-CN" sz="2000" dirty="0">
                <a:solidFill>
                  <a:schemeClr val="tx2"/>
                </a:solidFill>
                <a:cs typeface="+mn-ea"/>
                <a:sym typeface="+mn-lt"/>
              </a:rPr>
              <a:t>&gt;</a:t>
            </a:r>
            <a:r>
              <a:rPr lang="zh-CN" altLang="en-US" sz="2000" dirty="0">
                <a:solidFill>
                  <a:schemeClr val="tx2"/>
                </a:solidFill>
                <a:cs typeface="+mn-ea"/>
                <a:sym typeface="+mn-lt"/>
              </a:rPr>
              <a:t>最大值或均值</a:t>
            </a:r>
            <a:r>
              <a:rPr lang="en-US" altLang="zh-CN" sz="2000" dirty="0">
                <a:solidFill>
                  <a:schemeClr val="tx2"/>
                </a:solidFill>
                <a:cs typeface="+mn-ea"/>
                <a:sym typeface="+mn-lt"/>
              </a:rPr>
              <a:t>&lt;</a:t>
            </a:r>
            <a:r>
              <a:rPr lang="zh-CN" altLang="en-US" sz="2000" dirty="0">
                <a:solidFill>
                  <a:schemeClr val="tx2"/>
                </a:solidFill>
                <a:cs typeface="+mn-ea"/>
                <a:sym typeface="+mn-lt"/>
              </a:rPr>
              <a:t>最小值：占</a:t>
            </a:r>
            <a:r>
              <a:rPr lang="en-US" altLang="zh-CN" sz="2000" dirty="0">
                <a:solidFill>
                  <a:schemeClr val="tx2"/>
                </a:solidFill>
                <a:cs typeface="+mn-ea"/>
                <a:sym typeface="+mn-lt"/>
              </a:rPr>
              <a:t>10.5%</a:t>
            </a:r>
            <a:r>
              <a:rPr lang="zh-CN" altLang="en-US" sz="2000" dirty="0">
                <a:solidFill>
                  <a:schemeClr val="tx2"/>
                </a:solidFill>
                <a:cs typeface="+mn-ea"/>
                <a:sym typeface="+mn-lt"/>
              </a:rPr>
              <a:t>，不宜删除</a:t>
            </a:r>
            <a:endParaRPr lang="en-US" altLang="zh-CN" sz="2000" b="1" dirty="0">
              <a:solidFill>
                <a:schemeClr val="tx2"/>
              </a:solidFill>
              <a:cs typeface="+mn-ea"/>
              <a:sym typeface="+mn-lt"/>
            </a:endParaRPr>
          </a:p>
          <a:p>
            <a:pPr indent="266700" algn="just"/>
            <a:r>
              <a:rPr lang="en-US" altLang="zh-CN" sz="2000" dirty="0">
                <a:solidFill>
                  <a:schemeClr val="tx2"/>
                </a:solidFill>
                <a:cs typeface="+mn-ea"/>
                <a:sym typeface="+mn-lt"/>
              </a:rPr>
              <a:t> - </a:t>
            </a:r>
            <a:r>
              <a:rPr lang="zh-CN" altLang="en-US" sz="2000" dirty="0">
                <a:solidFill>
                  <a:schemeClr val="tx2"/>
                </a:solidFill>
                <a:cs typeface="+mn-ea"/>
                <a:sym typeface="+mn-lt"/>
              </a:rPr>
              <a:t>均值</a:t>
            </a:r>
            <a:r>
              <a:rPr lang="en-US" altLang="zh-CN" sz="2000" dirty="0">
                <a:solidFill>
                  <a:schemeClr val="tx2"/>
                </a:solidFill>
                <a:cs typeface="+mn-ea"/>
                <a:sym typeface="+mn-lt"/>
              </a:rPr>
              <a:t>&lt;0</a:t>
            </a:r>
            <a:r>
              <a:rPr lang="zh-CN" altLang="en-US" sz="2000" dirty="0">
                <a:solidFill>
                  <a:schemeClr val="tx2"/>
                </a:solidFill>
                <a:cs typeface="+mn-ea"/>
                <a:sym typeface="+mn-lt"/>
              </a:rPr>
              <a:t>；均值</a:t>
            </a:r>
            <a:r>
              <a:rPr lang="en-US" altLang="zh-CN" sz="2000" dirty="0">
                <a:solidFill>
                  <a:schemeClr val="tx2"/>
                </a:solidFill>
                <a:cs typeface="+mn-ea"/>
                <a:sym typeface="+mn-lt"/>
              </a:rPr>
              <a:t>&gt;100%</a:t>
            </a:r>
            <a:endParaRPr lang="en-US" altLang="zh-CN" sz="2000" b="1" dirty="0">
              <a:solidFill>
                <a:schemeClr val="tx2"/>
              </a:solidFill>
              <a:cs typeface="+mn-ea"/>
              <a:sym typeface="+mn-lt"/>
            </a:endParaRPr>
          </a:p>
          <a:p>
            <a:pPr indent="266700" algn="just"/>
            <a:r>
              <a:rPr lang="en-US" altLang="zh-CN" sz="2000" dirty="0">
                <a:solidFill>
                  <a:schemeClr val="tx2"/>
                </a:solidFill>
                <a:cs typeface="+mn-ea"/>
                <a:sym typeface="+mn-lt"/>
              </a:rPr>
              <a:t>b.</a:t>
            </a:r>
            <a:r>
              <a:rPr lang="zh-CN" altLang="en-US" sz="2000" dirty="0">
                <a:solidFill>
                  <a:schemeClr val="tx2"/>
                </a:solidFill>
                <a:cs typeface="+mn-ea"/>
                <a:sym typeface="+mn-lt"/>
              </a:rPr>
              <a:t>离群值</a:t>
            </a:r>
            <a:endParaRPr lang="en-US" altLang="zh-CN" sz="2000" dirty="0">
              <a:solidFill>
                <a:schemeClr val="tx2"/>
              </a:solidFill>
              <a:cs typeface="+mn-ea"/>
              <a:sym typeface="+mn-lt"/>
            </a:endParaRPr>
          </a:p>
          <a:p>
            <a:pPr indent="266700" algn="just"/>
            <a:r>
              <a:rPr lang="zh-CN" altLang="en-US" sz="2000" dirty="0">
                <a:solidFill>
                  <a:schemeClr val="tx2"/>
                </a:solidFill>
                <a:cs typeface="+mn-ea"/>
                <a:sym typeface="+mn-lt"/>
              </a:rPr>
              <a:t>脱离正常波动和跳变范围的极大</a:t>
            </a:r>
            <a:r>
              <a:rPr lang="en-US" altLang="zh-CN" sz="2000" dirty="0">
                <a:solidFill>
                  <a:schemeClr val="tx2"/>
                </a:solidFill>
                <a:cs typeface="+mn-ea"/>
                <a:sym typeface="+mn-lt"/>
              </a:rPr>
              <a:t>/</a:t>
            </a:r>
            <a:r>
              <a:rPr lang="zh-CN" altLang="en-US" sz="2000" dirty="0">
                <a:solidFill>
                  <a:schemeClr val="tx2"/>
                </a:solidFill>
                <a:cs typeface="+mn-ea"/>
                <a:sym typeface="+mn-lt"/>
              </a:rPr>
              <a:t>极小值：</a:t>
            </a:r>
            <a:r>
              <a:rPr lang="zh-CN" altLang="en-US" sz="2000" b="1" dirty="0">
                <a:solidFill>
                  <a:schemeClr val="tx2"/>
                </a:solidFill>
                <a:cs typeface="+mn-ea"/>
                <a:sym typeface="+mn-lt"/>
              </a:rPr>
              <a:t>基于箱型图的方法识别</a:t>
            </a:r>
            <a:r>
              <a:rPr lang="zh-CN" altLang="en-US" sz="2000" dirty="0">
                <a:solidFill>
                  <a:schemeClr val="tx2"/>
                </a:solidFill>
                <a:cs typeface="+mn-ea"/>
                <a:sym typeface="+mn-lt"/>
              </a:rPr>
              <a:t>。若某一数据值小于 </a:t>
            </a:r>
            <a:r>
              <a:rPr lang="en-US" altLang="zh-CN" sz="2000" dirty="0">
                <a:solidFill>
                  <a:schemeClr val="tx2"/>
                </a:solidFill>
                <a:cs typeface="+mn-ea"/>
                <a:sym typeface="+mn-lt"/>
              </a:rPr>
              <a:t>QL-1.5IQR </a:t>
            </a:r>
            <a:r>
              <a:rPr lang="zh-CN" altLang="en-US" sz="2000" dirty="0">
                <a:solidFill>
                  <a:schemeClr val="tx2"/>
                </a:solidFill>
                <a:cs typeface="+mn-ea"/>
                <a:sym typeface="+mn-lt"/>
              </a:rPr>
              <a:t>或大于 </a:t>
            </a:r>
            <a:r>
              <a:rPr lang="en-US" altLang="zh-CN" sz="2000" dirty="0">
                <a:solidFill>
                  <a:schemeClr val="tx2"/>
                </a:solidFill>
                <a:cs typeface="+mn-ea"/>
                <a:sym typeface="+mn-lt"/>
              </a:rPr>
              <a:t>QU+1.5IQR</a:t>
            </a:r>
            <a:r>
              <a:rPr lang="zh-CN" altLang="en-US" sz="2000" dirty="0">
                <a:solidFill>
                  <a:schemeClr val="tx2"/>
                </a:solidFill>
                <a:cs typeface="+mn-ea"/>
                <a:sym typeface="+mn-lt"/>
              </a:rPr>
              <a:t>（</a:t>
            </a:r>
            <a:r>
              <a:rPr lang="en-US" altLang="zh-CN" sz="2000" dirty="0">
                <a:solidFill>
                  <a:schemeClr val="tx2"/>
                </a:solidFill>
                <a:cs typeface="+mn-ea"/>
                <a:sym typeface="+mn-lt"/>
              </a:rPr>
              <a:t>QL </a:t>
            </a:r>
            <a:r>
              <a:rPr lang="zh-CN" altLang="en-US" sz="2000" dirty="0">
                <a:solidFill>
                  <a:schemeClr val="tx2"/>
                </a:solidFill>
                <a:cs typeface="+mn-ea"/>
                <a:sym typeface="+mn-lt"/>
              </a:rPr>
              <a:t>为下四分位数，</a:t>
            </a:r>
            <a:r>
              <a:rPr lang="en-US" altLang="zh-CN" sz="2000" dirty="0">
                <a:solidFill>
                  <a:schemeClr val="tx2"/>
                </a:solidFill>
                <a:cs typeface="+mn-ea"/>
                <a:sym typeface="+mn-lt"/>
              </a:rPr>
              <a:t>QU </a:t>
            </a:r>
            <a:r>
              <a:rPr lang="zh-CN" altLang="en-US" sz="2000" dirty="0">
                <a:solidFill>
                  <a:schemeClr val="tx2"/>
                </a:solidFill>
                <a:cs typeface="+mn-ea"/>
                <a:sym typeface="+mn-lt"/>
              </a:rPr>
              <a:t>为上四分位数，</a:t>
            </a:r>
            <a:r>
              <a:rPr lang="en-US" altLang="zh-CN" sz="2000" dirty="0">
                <a:solidFill>
                  <a:schemeClr val="tx2"/>
                </a:solidFill>
                <a:cs typeface="+mn-ea"/>
                <a:sym typeface="+mn-lt"/>
              </a:rPr>
              <a:t>IQR </a:t>
            </a:r>
            <a:r>
              <a:rPr lang="zh-CN" altLang="en-US" sz="2000" dirty="0">
                <a:solidFill>
                  <a:schemeClr val="tx2"/>
                </a:solidFill>
                <a:cs typeface="+mn-ea"/>
                <a:sym typeface="+mn-lt"/>
              </a:rPr>
              <a:t>为四分位距）则视为离群值。</a:t>
            </a:r>
            <a:endParaRPr lang="en-US" altLang="zh-CN" sz="2000" dirty="0">
              <a:solidFill>
                <a:schemeClr val="tx2"/>
              </a:solidFill>
              <a:cs typeface="+mn-ea"/>
              <a:sym typeface="+mn-lt"/>
            </a:endParaRPr>
          </a:p>
          <a:p>
            <a:pPr indent="266700" algn="just"/>
            <a:r>
              <a:rPr lang="en-US" altLang="zh-CN" sz="2000" dirty="0">
                <a:solidFill>
                  <a:schemeClr val="tx2"/>
                </a:solidFill>
                <a:cs typeface="+mn-ea"/>
                <a:sym typeface="+mn-lt"/>
              </a:rPr>
              <a:t>----</a:t>
            </a:r>
            <a:r>
              <a:rPr lang="zh-CN" altLang="en-US" sz="2000" dirty="0">
                <a:solidFill>
                  <a:schemeClr val="tx2"/>
                </a:solidFill>
                <a:cs typeface="+mn-ea"/>
                <a:sym typeface="+mn-lt"/>
              </a:rPr>
              <a:t>均采用</a:t>
            </a:r>
            <a:r>
              <a:rPr lang="zh-CN" altLang="en-US" sz="2000" b="1" dirty="0">
                <a:solidFill>
                  <a:schemeClr val="tx2"/>
                </a:solidFill>
                <a:cs typeface="+mn-ea"/>
                <a:sym typeface="+mn-lt"/>
              </a:rPr>
              <a:t>线性插值</a:t>
            </a:r>
            <a:r>
              <a:rPr lang="zh-CN" altLang="en-US" sz="2000" dirty="0">
                <a:solidFill>
                  <a:schemeClr val="tx2"/>
                </a:solidFill>
                <a:cs typeface="+mn-ea"/>
                <a:sym typeface="+mn-lt"/>
              </a:rPr>
              <a:t>填充</a:t>
            </a:r>
            <a:endParaRPr lang="en-US" altLang="zh-CN" sz="2000" dirty="0">
              <a:solidFill>
                <a:schemeClr val="tx2"/>
              </a:solidFill>
              <a:cs typeface="+mn-ea"/>
              <a:sym typeface="+mn-lt"/>
            </a:endParaRPr>
          </a:p>
          <a:p>
            <a:pPr indent="266700" algn="just"/>
            <a:r>
              <a:rPr lang="en-US" altLang="zh-CN" sz="2000" b="1" dirty="0">
                <a:solidFill>
                  <a:schemeClr val="tx2"/>
                </a:solidFill>
                <a:cs typeface="+mn-ea"/>
                <a:sym typeface="+mn-lt"/>
              </a:rPr>
              <a:t>3</a:t>
            </a:r>
            <a:r>
              <a:rPr lang="zh-CN" altLang="en-US" sz="2000" b="1" dirty="0">
                <a:solidFill>
                  <a:schemeClr val="tx2"/>
                </a:solidFill>
                <a:cs typeface="+mn-ea"/>
                <a:sym typeface="+mn-lt"/>
              </a:rPr>
              <a:t>、平滑处理</a:t>
            </a:r>
            <a:endParaRPr lang="en-US" altLang="zh-CN" sz="2000" b="1" dirty="0">
              <a:solidFill>
                <a:schemeClr val="tx2"/>
              </a:solidFill>
              <a:cs typeface="+mn-ea"/>
              <a:sym typeface="+mn-lt"/>
            </a:endParaRPr>
          </a:p>
          <a:p>
            <a:pPr indent="266700" algn="just"/>
            <a:r>
              <a:rPr lang="zh-CN" altLang="en-US" sz="2000" dirty="0">
                <a:solidFill>
                  <a:schemeClr val="tx2"/>
                </a:solidFill>
                <a:cs typeface="+mn-ea"/>
                <a:sym typeface="+mn-lt"/>
              </a:rPr>
              <a:t>用</a:t>
            </a:r>
            <a:r>
              <a:rPr lang="zh-CN" altLang="en-US" sz="2000" b="1" dirty="0">
                <a:solidFill>
                  <a:schemeClr val="tx2"/>
                </a:solidFill>
                <a:cs typeface="+mn-ea"/>
                <a:sym typeface="+mn-lt"/>
              </a:rPr>
              <a:t>长度为</a:t>
            </a:r>
            <a:r>
              <a:rPr lang="en-US" altLang="zh-CN" sz="2000" b="1" dirty="0">
                <a:solidFill>
                  <a:schemeClr val="tx2"/>
                </a:solidFill>
                <a:cs typeface="+mn-ea"/>
                <a:sym typeface="+mn-lt"/>
              </a:rPr>
              <a:t>3</a:t>
            </a:r>
            <a:r>
              <a:rPr lang="zh-CN" altLang="en-US" sz="2000" b="1" dirty="0">
                <a:solidFill>
                  <a:schemeClr val="tx2"/>
                </a:solidFill>
                <a:cs typeface="+mn-ea"/>
                <a:sym typeface="+mn-lt"/>
              </a:rPr>
              <a:t>的滑动窗口</a:t>
            </a:r>
            <a:r>
              <a:rPr lang="zh-CN" altLang="en-US" sz="2000" dirty="0">
                <a:solidFill>
                  <a:schemeClr val="tx2"/>
                </a:solidFill>
                <a:cs typeface="+mn-ea"/>
                <a:sym typeface="+mn-lt"/>
              </a:rPr>
              <a:t>通过某用户某指标的时间序列，</a:t>
            </a:r>
            <a:r>
              <a:rPr lang="zh-CN" altLang="en-US" sz="2000" b="1" dirty="0">
                <a:solidFill>
                  <a:schemeClr val="tx2"/>
                </a:solidFill>
                <a:cs typeface="+mn-ea"/>
                <a:sym typeface="+mn-lt"/>
              </a:rPr>
              <a:t>取窗内数据的平均值</a:t>
            </a:r>
            <a:r>
              <a:rPr lang="zh-CN" altLang="en-US" sz="2000" dirty="0">
                <a:solidFill>
                  <a:schemeClr val="tx2"/>
                </a:solidFill>
                <a:cs typeface="+mn-ea"/>
                <a:sym typeface="+mn-lt"/>
              </a:rPr>
              <a:t>作为输出值，得到滤波后的数据，增加平滑性</a:t>
            </a:r>
            <a:endParaRPr lang="en-US" altLang="zh-CN" dirty="0">
              <a:solidFill>
                <a:srgbClr val="333333"/>
              </a:solidFill>
              <a:cs typeface="+mn-ea"/>
              <a:sym typeface="+mn-lt"/>
            </a:endParaRPr>
          </a:p>
        </p:txBody>
      </p:sp>
      <p:pic>
        <p:nvPicPr>
          <p:cNvPr id="4" name="图片 3" descr="图表, 直方图&#10;&#10;描述已自动生成">
            <a:extLst>
              <a:ext uri="{FF2B5EF4-FFF2-40B4-BE49-F238E27FC236}">
                <a16:creationId xmlns:a16="http://schemas.microsoft.com/office/drawing/2014/main" id="{17FB53FA-FD26-F7F4-9E3D-14C0E86E4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8511" y="3905874"/>
            <a:ext cx="3324225" cy="2493169"/>
          </a:xfrm>
          <a:prstGeom prst="rect">
            <a:avLst/>
          </a:prstGeom>
        </p:spPr>
      </p:pic>
    </p:spTree>
    <p:extLst>
      <p:ext uri="{BB962C8B-B14F-4D97-AF65-F5344CB8AC3E}">
        <p14:creationId xmlns:p14="http://schemas.microsoft.com/office/powerpoint/2010/main" val="1213766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97316"/>
          </a:xfrm>
          <a:prstGeom prst="rect">
            <a:avLst/>
          </a:prstGeom>
        </p:spPr>
        <p:txBody>
          <a:bodyPr wrap="none">
            <a:spAutoFit/>
          </a:bodyPr>
          <a:lstStyle/>
          <a:p>
            <a:pPr>
              <a:lnSpc>
                <a:spcPct val="120000"/>
              </a:lnSpc>
            </a:pPr>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62760" y="1123676"/>
            <a:ext cx="7281102" cy="5195525"/>
          </a:xfrm>
          <a:prstGeom prst="rect">
            <a:avLst/>
          </a:prstGeom>
          <a:noFill/>
        </p:spPr>
        <p:txBody>
          <a:bodyPr wrap="square" rtlCol="0">
            <a:spAutoFit/>
          </a:bodyPr>
          <a:lstStyle/>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1</a:t>
            </a:r>
            <a:r>
              <a:rPr lang="zh-CN" altLang="en-US" sz="2000" b="1" dirty="0">
                <a:solidFill>
                  <a:schemeClr val="tx2"/>
                </a:solidFill>
                <a:cs typeface="+mn-ea"/>
                <a:sym typeface="+mn-lt"/>
              </a:rPr>
              <a:t>：</a:t>
            </a:r>
            <a:endParaRPr lang="en-US" altLang="zh-CN" sz="2000" b="1"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根据</a:t>
            </a:r>
            <a:r>
              <a:rPr lang="zh-CN" altLang="en-US" sz="2000" b="1" dirty="0">
                <a:solidFill>
                  <a:schemeClr val="tx2"/>
                </a:solidFill>
                <a:cs typeface="+mn-ea"/>
                <a:sym typeface="+mn-lt"/>
              </a:rPr>
              <a:t>附件</a:t>
            </a:r>
            <a:r>
              <a:rPr lang="en-US" altLang="zh-CN" sz="2000" b="1" dirty="0">
                <a:solidFill>
                  <a:schemeClr val="tx2"/>
                </a:solidFill>
                <a:cs typeface="+mn-ea"/>
                <a:sym typeface="+mn-lt"/>
              </a:rPr>
              <a:t>1</a:t>
            </a:r>
            <a:r>
              <a:rPr lang="zh-CN" altLang="en-US" sz="2000" dirty="0">
                <a:solidFill>
                  <a:schemeClr val="tx2"/>
                </a:solidFill>
                <a:cs typeface="+mn-ea"/>
                <a:sym typeface="+mn-lt"/>
              </a:rPr>
              <a:t>中的流失用户监控指标的监控值，选出</a:t>
            </a:r>
            <a:r>
              <a:rPr lang="zh-CN" altLang="en-US" sz="2000" b="1" dirty="0">
                <a:solidFill>
                  <a:schemeClr val="tx2"/>
                </a:solidFill>
                <a:cs typeface="+mn-ea"/>
                <a:sym typeface="+mn-lt"/>
              </a:rPr>
              <a:t>与用户流失相关的重要指标</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endParaRPr lang="en-US" altLang="zh-CN" sz="2000" dirty="0">
              <a:solidFill>
                <a:schemeClr val="tx2"/>
              </a:solidFill>
              <a:cs typeface="+mn-ea"/>
              <a:sym typeface="+mn-lt"/>
            </a:endParaRPr>
          </a:p>
          <a:p>
            <a:pPr indent="266700" algn="just">
              <a:lnSpc>
                <a:spcPct val="120000"/>
              </a:lnSpc>
            </a:pPr>
            <a:r>
              <a:rPr lang="zh-CN" altLang="en-US" sz="2000" b="1" dirty="0">
                <a:solidFill>
                  <a:schemeClr val="tx2"/>
                </a:solidFill>
                <a:cs typeface="+mn-ea"/>
                <a:sym typeface="+mn-lt"/>
              </a:rPr>
              <a:t>求解：</a:t>
            </a:r>
            <a:endParaRPr lang="en-US" altLang="zh-CN" sz="2000" b="1"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1</a:t>
            </a:r>
            <a:r>
              <a:rPr lang="zh-CN" altLang="en-US" sz="2000" dirty="0">
                <a:solidFill>
                  <a:schemeClr val="tx2"/>
                </a:solidFill>
                <a:cs typeface="+mn-ea"/>
                <a:sym typeface="+mn-lt"/>
              </a:rPr>
              <a:t>、最大最小值规范化处理</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2</a:t>
            </a:r>
            <a:r>
              <a:rPr lang="zh-CN" altLang="en-US" sz="2000" dirty="0">
                <a:solidFill>
                  <a:schemeClr val="tx2"/>
                </a:solidFill>
                <a:cs typeface="+mn-ea"/>
                <a:sym typeface="+mn-lt"/>
              </a:rPr>
              <a:t>、设计评价方式：</a:t>
            </a:r>
            <a:r>
              <a:rPr lang="zh-CN" altLang="en-US" sz="2000" b="1" dirty="0">
                <a:solidFill>
                  <a:schemeClr val="tx2"/>
                </a:solidFill>
                <a:cs typeface="+mn-ea"/>
                <a:sym typeface="+mn-lt"/>
              </a:rPr>
              <a:t>时间覆盖率</a:t>
            </a:r>
            <a:r>
              <a:rPr lang="zh-CN" altLang="en-US" sz="2000" dirty="0">
                <a:solidFill>
                  <a:schemeClr val="tx2"/>
                </a:solidFill>
                <a:cs typeface="+mn-ea"/>
                <a:sym typeface="+mn-lt"/>
              </a:rPr>
              <a:t>、</a:t>
            </a:r>
            <a:r>
              <a:rPr lang="zh-CN" altLang="en-US" sz="2000" b="1" dirty="0">
                <a:solidFill>
                  <a:schemeClr val="tx2"/>
                </a:solidFill>
                <a:cs typeface="+mn-ea"/>
                <a:sym typeface="+mn-lt"/>
              </a:rPr>
              <a:t>用户覆盖率</a:t>
            </a:r>
            <a:r>
              <a:rPr lang="zh-CN" altLang="en-US" sz="2000" dirty="0">
                <a:solidFill>
                  <a:schemeClr val="tx2"/>
                </a:solidFill>
                <a:cs typeface="+mn-ea"/>
                <a:sym typeface="+mn-lt"/>
              </a:rPr>
              <a:t>、</a:t>
            </a:r>
            <a:r>
              <a:rPr lang="zh-CN" altLang="en-US" sz="2000" b="1" dirty="0">
                <a:solidFill>
                  <a:schemeClr val="tx2"/>
                </a:solidFill>
                <a:cs typeface="+mn-ea"/>
                <a:sym typeface="+mn-lt"/>
              </a:rPr>
              <a:t>平均方差</a:t>
            </a:r>
            <a:r>
              <a:rPr lang="zh-CN" altLang="en-US" sz="2000" dirty="0">
                <a:solidFill>
                  <a:schemeClr val="tx2"/>
                </a:solidFill>
                <a:cs typeface="+mn-ea"/>
                <a:sym typeface="+mn-lt"/>
              </a:rPr>
              <a:t>三种评价方式评价某一指标的数据质量。某一指标只有在三种方式的表现都超过所有指标的平均值才会被选中</a:t>
            </a:r>
            <a:r>
              <a:rPr lang="en-US" altLang="zh-CN" sz="2000" dirty="0">
                <a:solidFill>
                  <a:schemeClr val="tx2"/>
                </a:solidFill>
                <a:cs typeface="+mn-ea"/>
                <a:sym typeface="Wingdings" panose="05000000000000000000" pitchFamily="2" charset="2"/>
              </a:rPr>
              <a:t></a:t>
            </a:r>
            <a:r>
              <a:rPr lang="zh-CN" altLang="en-US" sz="2000" dirty="0">
                <a:solidFill>
                  <a:schemeClr val="tx2"/>
                </a:solidFill>
                <a:cs typeface="+mn-ea"/>
                <a:sym typeface="+mn-lt"/>
              </a:rPr>
              <a:t>筛选至</a:t>
            </a:r>
            <a:r>
              <a:rPr lang="en-US" altLang="zh-CN" sz="2000" dirty="0">
                <a:solidFill>
                  <a:schemeClr val="tx2"/>
                </a:solidFill>
                <a:cs typeface="+mn-ea"/>
                <a:sym typeface="+mn-lt"/>
              </a:rPr>
              <a:t>20</a:t>
            </a:r>
            <a:r>
              <a:rPr lang="zh-CN" altLang="en-US" sz="2000" dirty="0">
                <a:solidFill>
                  <a:schemeClr val="tx2"/>
                </a:solidFill>
                <a:cs typeface="+mn-ea"/>
                <a:sym typeface="+mn-lt"/>
              </a:rPr>
              <a:t>个指标</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3</a:t>
            </a:r>
            <a:r>
              <a:rPr lang="zh-CN" altLang="en-US" sz="2000" dirty="0">
                <a:solidFill>
                  <a:schemeClr val="tx2"/>
                </a:solidFill>
                <a:cs typeface="+mn-ea"/>
                <a:sym typeface="+mn-lt"/>
              </a:rPr>
              <a:t>、基于</a:t>
            </a:r>
            <a:r>
              <a:rPr lang="zh-CN" altLang="en-US" sz="2000" b="1" dirty="0">
                <a:solidFill>
                  <a:schemeClr val="tx2"/>
                </a:solidFill>
                <a:cs typeface="+mn-ea"/>
                <a:sym typeface="+mn-lt"/>
              </a:rPr>
              <a:t>数据典型性</a:t>
            </a:r>
            <a:r>
              <a:rPr lang="zh-CN" altLang="en-US" sz="2000" dirty="0">
                <a:solidFill>
                  <a:schemeClr val="tx2"/>
                </a:solidFill>
                <a:cs typeface="+mn-ea"/>
                <a:sym typeface="+mn-lt"/>
              </a:rPr>
              <a:t>，即根据所有流失用户中该指标展现出明显流失趋势的用户的比例的多少进行指标筛选。</a:t>
            </a:r>
            <a:endParaRPr lang="en-US" altLang="zh-CN" sz="2000"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最终选取</a:t>
            </a:r>
            <a:r>
              <a:rPr lang="en-US" altLang="zh-CN" sz="2000" dirty="0">
                <a:solidFill>
                  <a:schemeClr val="tx2"/>
                </a:solidFill>
                <a:cs typeface="+mn-ea"/>
                <a:sym typeface="+mn-lt"/>
              </a:rPr>
              <a:t>[’1,1,1’, ’4,1,1’, ’4,1,3’, ’4,1,4’, ’13,1,6’, ’13,1,9’,</a:t>
            </a:r>
          </a:p>
          <a:p>
            <a:pPr indent="266700" algn="just">
              <a:lnSpc>
                <a:spcPct val="120000"/>
              </a:lnSpc>
            </a:pPr>
            <a:r>
              <a:rPr lang="en-US" altLang="zh-CN" sz="2000" dirty="0">
                <a:solidFill>
                  <a:schemeClr val="tx2"/>
                </a:solidFill>
                <a:cs typeface="+mn-ea"/>
                <a:sym typeface="+mn-lt"/>
              </a:rPr>
              <a:t>’13,1,7’, ’1,1,3’]</a:t>
            </a:r>
            <a:r>
              <a:rPr lang="en-US" altLang="zh-CN" sz="2000" b="1" dirty="0">
                <a:solidFill>
                  <a:schemeClr val="tx2"/>
                </a:solidFill>
                <a:cs typeface="+mn-ea"/>
                <a:sym typeface="+mn-lt"/>
              </a:rPr>
              <a:t>8</a:t>
            </a:r>
            <a:r>
              <a:rPr lang="zh-CN" altLang="en-US" sz="2000" b="1" dirty="0">
                <a:solidFill>
                  <a:schemeClr val="tx2"/>
                </a:solidFill>
                <a:cs typeface="+mn-ea"/>
                <a:sym typeface="+mn-lt"/>
              </a:rPr>
              <a:t>个指标</a:t>
            </a:r>
            <a:endParaRPr lang="en-US" altLang="zh-CN" sz="2000" b="1" dirty="0">
              <a:solidFill>
                <a:schemeClr val="tx2"/>
              </a:solidFill>
              <a:cs typeface="+mn-ea"/>
              <a:sym typeface="+mn-lt"/>
            </a:endParaRPr>
          </a:p>
          <a:p>
            <a:pPr indent="266700" algn="just">
              <a:lnSpc>
                <a:spcPct val="120000"/>
              </a:lnSpc>
            </a:pPr>
            <a:endParaRPr lang="en-US" altLang="zh-CN" dirty="0">
              <a:solidFill>
                <a:srgbClr val="333333"/>
              </a:solidFill>
              <a:cs typeface="+mn-ea"/>
              <a:sym typeface="+mn-lt"/>
            </a:endParaRPr>
          </a:p>
        </p:txBody>
      </p:sp>
      <p:pic>
        <p:nvPicPr>
          <p:cNvPr id="3" name="图片 2">
            <a:extLst>
              <a:ext uri="{FF2B5EF4-FFF2-40B4-BE49-F238E27FC236}">
                <a16:creationId xmlns:a16="http://schemas.microsoft.com/office/drawing/2014/main" id="{0FFC6D5E-1341-4A9E-14E3-724A4AF1D732}"/>
              </a:ext>
            </a:extLst>
          </p:cNvPr>
          <p:cNvPicPr>
            <a:picLocks noChangeAspect="1"/>
          </p:cNvPicPr>
          <p:nvPr/>
        </p:nvPicPr>
        <p:blipFill>
          <a:blip r:embed="rId3"/>
          <a:stretch>
            <a:fillRect/>
          </a:stretch>
        </p:blipFill>
        <p:spPr>
          <a:xfrm>
            <a:off x="8143862" y="51789"/>
            <a:ext cx="3562376" cy="876306"/>
          </a:xfrm>
          <a:prstGeom prst="rect">
            <a:avLst/>
          </a:prstGeom>
        </p:spPr>
      </p:pic>
      <p:pic>
        <p:nvPicPr>
          <p:cNvPr id="4" name="图片 3">
            <a:extLst>
              <a:ext uri="{FF2B5EF4-FFF2-40B4-BE49-F238E27FC236}">
                <a16:creationId xmlns:a16="http://schemas.microsoft.com/office/drawing/2014/main" id="{EEE17AB2-3F52-1F9B-9F96-AA8C70771634}"/>
              </a:ext>
            </a:extLst>
          </p:cNvPr>
          <p:cNvPicPr>
            <a:picLocks noChangeAspect="1"/>
          </p:cNvPicPr>
          <p:nvPr/>
        </p:nvPicPr>
        <p:blipFill>
          <a:blip r:embed="rId4"/>
          <a:stretch>
            <a:fillRect/>
          </a:stretch>
        </p:blipFill>
        <p:spPr>
          <a:xfrm>
            <a:off x="8143862" y="928095"/>
            <a:ext cx="1381135" cy="714380"/>
          </a:xfrm>
          <a:prstGeom prst="rect">
            <a:avLst/>
          </a:prstGeom>
        </p:spPr>
      </p:pic>
      <p:pic>
        <p:nvPicPr>
          <p:cNvPr id="5" name="图片 4">
            <a:extLst>
              <a:ext uri="{FF2B5EF4-FFF2-40B4-BE49-F238E27FC236}">
                <a16:creationId xmlns:a16="http://schemas.microsoft.com/office/drawing/2014/main" id="{89B14AA6-388A-068D-3B6B-C4B401C82474}"/>
              </a:ext>
            </a:extLst>
          </p:cNvPr>
          <p:cNvPicPr>
            <a:picLocks noChangeAspect="1"/>
          </p:cNvPicPr>
          <p:nvPr/>
        </p:nvPicPr>
        <p:blipFill>
          <a:blip r:embed="rId5"/>
          <a:stretch>
            <a:fillRect/>
          </a:stretch>
        </p:blipFill>
        <p:spPr>
          <a:xfrm>
            <a:off x="8143862" y="1577501"/>
            <a:ext cx="3400450" cy="809631"/>
          </a:xfrm>
          <a:prstGeom prst="rect">
            <a:avLst/>
          </a:prstGeom>
        </p:spPr>
      </p:pic>
      <p:pic>
        <p:nvPicPr>
          <p:cNvPr id="6" name="图片 5">
            <a:extLst>
              <a:ext uri="{FF2B5EF4-FFF2-40B4-BE49-F238E27FC236}">
                <a16:creationId xmlns:a16="http://schemas.microsoft.com/office/drawing/2014/main" id="{8D689977-9AFE-205E-6B11-888B8F70A63B}"/>
              </a:ext>
            </a:extLst>
          </p:cNvPr>
          <p:cNvPicPr>
            <a:picLocks noChangeAspect="1"/>
          </p:cNvPicPr>
          <p:nvPr/>
        </p:nvPicPr>
        <p:blipFill>
          <a:blip r:embed="rId6"/>
          <a:stretch>
            <a:fillRect/>
          </a:stretch>
        </p:blipFill>
        <p:spPr>
          <a:xfrm>
            <a:off x="8143862" y="2631946"/>
            <a:ext cx="2390792" cy="800106"/>
          </a:xfrm>
          <a:prstGeom prst="rect">
            <a:avLst/>
          </a:prstGeom>
        </p:spPr>
      </p:pic>
      <p:pic>
        <p:nvPicPr>
          <p:cNvPr id="8" name="图片 7">
            <a:extLst>
              <a:ext uri="{FF2B5EF4-FFF2-40B4-BE49-F238E27FC236}">
                <a16:creationId xmlns:a16="http://schemas.microsoft.com/office/drawing/2014/main" id="{E5CBC7FA-A8C4-1A7C-4137-BC7025708132}"/>
              </a:ext>
            </a:extLst>
          </p:cNvPr>
          <p:cNvPicPr>
            <a:picLocks noChangeAspect="1"/>
          </p:cNvPicPr>
          <p:nvPr/>
        </p:nvPicPr>
        <p:blipFill>
          <a:blip r:embed="rId7"/>
          <a:stretch>
            <a:fillRect/>
          </a:stretch>
        </p:blipFill>
        <p:spPr>
          <a:xfrm>
            <a:off x="8143862" y="3414709"/>
            <a:ext cx="4048138" cy="3041347"/>
          </a:xfrm>
          <a:prstGeom prst="rect">
            <a:avLst/>
          </a:prstGeom>
        </p:spPr>
      </p:pic>
    </p:spTree>
    <p:extLst>
      <p:ext uri="{BB962C8B-B14F-4D97-AF65-F5344CB8AC3E}">
        <p14:creationId xmlns:p14="http://schemas.microsoft.com/office/powerpoint/2010/main" val="3379896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97316"/>
          </a:xfrm>
          <a:prstGeom prst="rect">
            <a:avLst/>
          </a:prstGeom>
        </p:spPr>
        <p:txBody>
          <a:bodyPr wrap="none">
            <a:spAutoFit/>
          </a:bodyPr>
          <a:lstStyle/>
          <a:p>
            <a:pPr>
              <a:lnSpc>
                <a:spcPct val="120000"/>
              </a:lnSpc>
            </a:pPr>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6D2BFAC-E0AE-4B5B-B64A-D49871C70CA7}"/>
              </a:ext>
            </a:extLst>
          </p:cNvPr>
          <p:cNvSpPr txBox="1"/>
          <p:nvPr/>
        </p:nvSpPr>
        <p:spPr>
          <a:xfrm>
            <a:off x="1839046" y="1368468"/>
            <a:ext cx="8513909" cy="4121065"/>
          </a:xfrm>
          <a:prstGeom prst="rect">
            <a:avLst/>
          </a:prstGeom>
          <a:noFill/>
        </p:spPr>
        <p:txBody>
          <a:bodyPr wrap="square" rtlCol="0">
            <a:spAutoFit/>
          </a:bodyPr>
          <a:lstStyle/>
          <a:p>
            <a:pPr>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2</a:t>
            </a:r>
            <a:r>
              <a:rPr lang="zh-CN" altLang="en-US" sz="2000" dirty="0">
                <a:cs typeface="+mn-ea"/>
                <a:sym typeface="+mn-lt"/>
              </a:rPr>
              <a:t>：</a:t>
            </a:r>
            <a:endParaRPr lang="en-US" altLang="zh-CN" sz="2000" dirty="0">
              <a:cs typeface="+mn-ea"/>
              <a:sym typeface="+mn-lt"/>
            </a:endParaRPr>
          </a:p>
          <a:p>
            <a:pPr>
              <a:lnSpc>
                <a:spcPct val="120000"/>
              </a:lnSpc>
            </a:pPr>
            <a:r>
              <a:rPr lang="zh-CN" altLang="en-US" sz="2000" dirty="0">
                <a:solidFill>
                  <a:schemeClr val="tx2"/>
                </a:solidFill>
                <a:cs typeface="+mn-ea"/>
                <a:sym typeface="+mn-lt"/>
              </a:rPr>
              <a:t>根据附件</a:t>
            </a:r>
            <a:r>
              <a:rPr lang="en-US" altLang="zh-CN" sz="2000" dirty="0">
                <a:solidFill>
                  <a:schemeClr val="tx2"/>
                </a:solidFill>
                <a:cs typeface="+mn-ea"/>
                <a:sym typeface="+mn-lt"/>
              </a:rPr>
              <a:t>1</a:t>
            </a:r>
            <a:r>
              <a:rPr lang="zh-CN" altLang="en-US" sz="2000" dirty="0">
                <a:solidFill>
                  <a:schemeClr val="tx2"/>
                </a:solidFill>
                <a:cs typeface="+mn-ea"/>
                <a:sym typeface="+mn-lt"/>
              </a:rPr>
              <a:t>和附件</a:t>
            </a:r>
            <a:r>
              <a:rPr lang="en-US" altLang="zh-CN" sz="2000" dirty="0">
                <a:solidFill>
                  <a:schemeClr val="tx2"/>
                </a:solidFill>
                <a:cs typeface="+mn-ea"/>
                <a:sym typeface="+mn-lt"/>
              </a:rPr>
              <a:t>3</a:t>
            </a:r>
            <a:r>
              <a:rPr lang="zh-CN" altLang="en-US" sz="2000" dirty="0">
                <a:solidFill>
                  <a:schemeClr val="tx2"/>
                </a:solidFill>
                <a:cs typeface="+mn-ea"/>
                <a:sym typeface="+mn-lt"/>
              </a:rPr>
              <a:t>中的用户资源利用情况，建模刻画</a:t>
            </a:r>
            <a:r>
              <a:rPr lang="zh-CN" altLang="en-US" sz="2000" b="1" dirty="0">
                <a:solidFill>
                  <a:schemeClr val="tx2"/>
                </a:solidFill>
                <a:cs typeface="+mn-ea"/>
                <a:sym typeface="+mn-lt"/>
              </a:rPr>
              <a:t>用户画像</a:t>
            </a:r>
            <a:r>
              <a:rPr lang="zh-CN" altLang="en-US" sz="2000" dirty="0">
                <a:solidFill>
                  <a:schemeClr val="tx2"/>
                </a:solidFill>
                <a:cs typeface="+mn-ea"/>
                <a:sym typeface="+mn-lt"/>
              </a:rPr>
              <a:t>，对用户的</a:t>
            </a:r>
            <a:r>
              <a:rPr lang="zh-CN" altLang="en-US" sz="2000" b="1" dirty="0">
                <a:solidFill>
                  <a:schemeClr val="tx2"/>
                </a:solidFill>
                <a:cs typeface="+mn-ea"/>
                <a:sym typeface="+mn-lt"/>
              </a:rPr>
              <a:t>流失风险进行分级</a:t>
            </a:r>
            <a:r>
              <a:rPr lang="zh-CN" altLang="en-US" sz="2000" dirty="0">
                <a:solidFill>
                  <a:schemeClr val="tx2"/>
                </a:solidFill>
                <a:cs typeface="+mn-ea"/>
                <a:sym typeface="+mn-lt"/>
              </a:rPr>
              <a:t>，给出每一流失风险等级用户特征的数学描述</a:t>
            </a:r>
            <a:endParaRPr lang="en-US" altLang="zh-CN" sz="2000" dirty="0">
              <a:solidFill>
                <a:schemeClr val="tx2"/>
              </a:solidFill>
              <a:cs typeface="+mn-ea"/>
              <a:sym typeface="+mn-lt"/>
            </a:endParaRPr>
          </a:p>
          <a:p>
            <a:pPr>
              <a:lnSpc>
                <a:spcPct val="120000"/>
              </a:lnSpc>
            </a:pPr>
            <a:r>
              <a:rPr lang="zh-CN" altLang="en-US" sz="2000" b="1" dirty="0">
                <a:solidFill>
                  <a:schemeClr val="tx2"/>
                </a:solidFill>
                <a:cs typeface="+mn-ea"/>
                <a:sym typeface="+mn-lt"/>
              </a:rPr>
              <a:t>分析</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marL="342900" indent="-342900">
              <a:lnSpc>
                <a:spcPct val="120000"/>
              </a:lnSpc>
              <a:buFont typeface="+mj-lt"/>
              <a:buAutoNum type="arabicPeriod"/>
            </a:pPr>
            <a:r>
              <a:rPr lang="zh-CN" altLang="en-US" sz="2000" dirty="0">
                <a:solidFill>
                  <a:schemeClr val="tx2"/>
                </a:solidFill>
                <a:cs typeface="+mn-ea"/>
                <a:sym typeface="+mn-lt"/>
              </a:rPr>
              <a:t>数据特点：</a:t>
            </a:r>
            <a:endParaRPr lang="en-US" altLang="zh-CN" sz="2000" dirty="0">
              <a:solidFill>
                <a:schemeClr val="tx2"/>
              </a:solidFill>
              <a:cs typeface="+mn-ea"/>
              <a:sym typeface="+mn-lt"/>
            </a:endParaRPr>
          </a:p>
          <a:p>
            <a:pPr marL="800100" lvl="1" indent="-342900">
              <a:lnSpc>
                <a:spcPct val="120000"/>
              </a:lnSpc>
              <a:buFont typeface="Arial" panose="020B0604020202020204" pitchFamily="34" charset="0"/>
              <a:buChar char="•"/>
            </a:pPr>
            <a:r>
              <a:rPr lang="zh-CN" altLang="en-US" sz="2000" dirty="0">
                <a:solidFill>
                  <a:schemeClr val="tx2"/>
                </a:solidFill>
                <a:cs typeface="+mn-ea"/>
                <a:sym typeface="+mn-lt"/>
              </a:rPr>
              <a:t>不同用户、不同指标数据差异大</a:t>
            </a:r>
            <a:r>
              <a:rPr lang="en-US" altLang="zh-CN" sz="2000" dirty="0">
                <a:solidFill>
                  <a:schemeClr val="tx2"/>
                </a:solidFill>
                <a:cs typeface="+mn-ea"/>
                <a:sym typeface="Wingdings" panose="05000000000000000000" pitchFamily="2" charset="2"/>
              </a:rPr>
              <a:t></a:t>
            </a:r>
            <a:r>
              <a:rPr lang="zh-CN" altLang="en-US" sz="2000" dirty="0">
                <a:solidFill>
                  <a:schemeClr val="tx2"/>
                </a:solidFill>
                <a:cs typeface="+mn-ea"/>
                <a:sym typeface="+mn-lt"/>
              </a:rPr>
              <a:t>提取特征时</a:t>
            </a:r>
            <a:r>
              <a:rPr lang="zh-CN" altLang="en-US" sz="2000" b="1" dirty="0">
                <a:solidFill>
                  <a:schemeClr val="tx2"/>
                </a:solidFill>
                <a:cs typeface="+mn-ea"/>
                <a:sym typeface="+mn-lt"/>
              </a:rPr>
              <a:t>消除由记录信息不完全与不同数据段绝对大小带来的差异</a:t>
            </a:r>
            <a:endParaRPr lang="en-US" altLang="zh-CN" sz="2000" b="1" dirty="0">
              <a:solidFill>
                <a:schemeClr val="tx2"/>
              </a:solidFill>
              <a:cs typeface="+mn-ea"/>
              <a:sym typeface="+mn-lt"/>
            </a:endParaRPr>
          </a:p>
          <a:p>
            <a:pPr marL="800100" lvl="1" indent="-342900">
              <a:lnSpc>
                <a:spcPct val="120000"/>
              </a:lnSpc>
              <a:buFont typeface="Arial" panose="020B0604020202020204" pitchFamily="34" charset="0"/>
              <a:buChar char="•"/>
            </a:pPr>
            <a:r>
              <a:rPr lang="zh-CN" altLang="en-US" sz="2000" dirty="0">
                <a:solidFill>
                  <a:schemeClr val="tx2"/>
                </a:solidFill>
                <a:cs typeface="+mn-ea"/>
                <a:sym typeface="+mn-lt"/>
              </a:rPr>
              <a:t>有少量</a:t>
            </a:r>
            <a:r>
              <a:rPr lang="zh-CN" altLang="en-US" sz="2000" b="1" dirty="0">
                <a:solidFill>
                  <a:schemeClr val="tx2"/>
                </a:solidFill>
                <a:cs typeface="+mn-ea"/>
                <a:sym typeface="+mn-lt"/>
              </a:rPr>
              <a:t>离群点</a:t>
            </a:r>
            <a:r>
              <a:rPr lang="en-US" altLang="zh-CN" sz="2000" dirty="0">
                <a:solidFill>
                  <a:schemeClr val="tx2"/>
                </a:solidFill>
                <a:cs typeface="+mn-ea"/>
                <a:sym typeface="Wingdings" panose="05000000000000000000" pitchFamily="2" charset="2"/>
              </a:rPr>
              <a:t></a:t>
            </a:r>
            <a:r>
              <a:rPr lang="zh-CN" altLang="en-US" sz="2000" dirty="0">
                <a:solidFill>
                  <a:schemeClr val="tx2"/>
                </a:solidFill>
                <a:cs typeface="+mn-ea"/>
                <a:sym typeface="+mn-lt"/>
              </a:rPr>
              <a:t>聚类算法要考虑到离群点</a:t>
            </a:r>
            <a:endParaRPr lang="en-US" altLang="zh-CN" sz="2000" dirty="0">
              <a:solidFill>
                <a:schemeClr val="tx2"/>
              </a:solidFill>
              <a:cs typeface="+mn-ea"/>
              <a:sym typeface="+mn-lt"/>
            </a:endParaRPr>
          </a:p>
          <a:p>
            <a:pPr marL="342900" indent="-342900">
              <a:lnSpc>
                <a:spcPct val="120000"/>
              </a:lnSpc>
              <a:buFont typeface="+mj-lt"/>
              <a:buAutoNum type="arabicPeriod"/>
            </a:pPr>
            <a:r>
              <a:rPr lang="zh-CN" altLang="en-US" sz="2000" dirty="0">
                <a:solidFill>
                  <a:schemeClr val="tx2"/>
                </a:solidFill>
                <a:cs typeface="+mn-ea"/>
                <a:sym typeface="+mn-lt"/>
              </a:rPr>
              <a:t>题目特点：</a:t>
            </a:r>
            <a:endParaRPr lang="en-US" altLang="zh-CN" sz="2000" dirty="0">
              <a:solidFill>
                <a:schemeClr val="tx2"/>
              </a:solidFill>
              <a:cs typeface="+mn-ea"/>
              <a:sym typeface="+mn-lt"/>
            </a:endParaRPr>
          </a:p>
          <a:p>
            <a:pPr marL="800100" lvl="1" indent="-342900">
              <a:lnSpc>
                <a:spcPct val="120000"/>
              </a:lnSpc>
              <a:buFont typeface="Arial" panose="020B0604020202020204" pitchFamily="34" charset="0"/>
              <a:buChar char="•"/>
            </a:pPr>
            <a:r>
              <a:rPr lang="zh-CN" altLang="en-US" sz="2000" dirty="0">
                <a:solidFill>
                  <a:schemeClr val="tx2"/>
                </a:solidFill>
                <a:cs typeface="+mn-ea"/>
                <a:sym typeface="+mn-lt"/>
              </a:rPr>
              <a:t>提取特征需要有较明确的意义</a:t>
            </a:r>
            <a:endParaRPr lang="en-US" altLang="zh-CN" sz="2000" dirty="0">
              <a:solidFill>
                <a:schemeClr val="tx2"/>
              </a:solidFill>
              <a:cs typeface="+mn-ea"/>
              <a:sym typeface="+mn-lt"/>
            </a:endParaRPr>
          </a:p>
          <a:p>
            <a:pPr lvl="1">
              <a:lnSpc>
                <a:spcPct val="120000"/>
              </a:lnSpc>
            </a:pPr>
            <a:endParaRPr lang="en-US" altLang="zh-CN" sz="2000" dirty="0">
              <a:solidFill>
                <a:schemeClr val="tx2"/>
              </a:solidFill>
              <a:cs typeface="+mn-ea"/>
              <a:sym typeface="+mn-lt"/>
            </a:endParaRPr>
          </a:p>
        </p:txBody>
      </p:sp>
    </p:spTree>
    <p:extLst>
      <p:ext uri="{BB962C8B-B14F-4D97-AF65-F5344CB8AC3E}">
        <p14:creationId xmlns:p14="http://schemas.microsoft.com/office/powerpoint/2010/main" val="1787163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97316"/>
          </a:xfrm>
          <a:prstGeom prst="rect">
            <a:avLst/>
          </a:prstGeom>
        </p:spPr>
        <p:txBody>
          <a:bodyPr wrap="none">
            <a:spAutoFit/>
          </a:bodyPr>
          <a:lstStyle/>
          <a:p>
            <a:pPr>
              <a:lnSpc>
                <a:spcPct val="120000"/>
              </a:lnSpc>
            </a:pPr>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C8DB97B-FE94-4501-8055-7D42837DEC4A}"/>
              </a:ext>
            </a:extLst>
          </p:cNvPr>
          <p:cNvSpPr txBox="1"/>
          <p:nvPr/>
        </p:nvSpPr>
        <p:spPr>
          <a:xfrm>
            <a:off x="628606" y="1552076"/>
            <a:ext cx="7533309" cy="3753848"/>
          </a:xfrm>
          <a:prstGeom prst="rect">
            <a:avLst/>
          </a:prstGeom>
          <a:noFill/>
        </p:spPr>
        <p:txBody>
          <a:bodyPr wrap="square" rtlCol="0">
            <a:spAutoFit/>
          </a:bodyPr>
          <a:lstStyle/>
          <a:p>
            <a:pPr>
              <a:lnSpc>
                <a:spcPct val="120000"/>
              </a:lnSpc>
            </a:pPr>
            <a:r>
              <a:rPr lang="zh-CN" altLang="en-US" sz="2000" b="1" dirty="0">
                <a:solidFill>
                  <a:schemeClr val="tx2"/>
                </a:solidFill>
                <a:cs typeface="+mn-ea"/>
                <a:sym typeface="+mn-lt"/>
              </a:rPr>
              <a:t>求解：</a:t>
            </a:r>
            <a:endParaRPr lang="en-US" altLang="zh-CN" sz="2000" b="1" dirty="0">
              <a:solidFill>
                <a:schemeClr val="tx2"/>
              </a:solidFill>
              <a:cs typeface="+mn-ea"/>
              <a:sym typeface="+mn-lt"/>
            </a:endParaRPr>
          </a:p>
          <a:p>
            <a:pPr marL="342900" indent="-342900">
              <a:lnSpc>
                <a:spcPct val="120000"/>
              </a:lnSpc>
              <a:buFont typeface="+mj-lt"/>
              <a:buAutoNum type="arabicPeriod"/>
            </a:pPr>
            <a:r>
              <a:rPr lang="zh-CN" altLang="en-US" sz="2000" dirty="0">
                <a:solidFill>
                  <a:schemeClr val="tx2"/>
                </a:solidFill>
                <a:cs typeface="+mn-ea"/>
                <a:sym typeface="+mn-lt"/>
              </a:rPr>
              <a:t>预处理，消除不同指标值的绝对大小和持续时间不同带来的不同权重影响</a:t>
            </a:r>
            <a:endParaRPr lang="en-US" altLang="zh-CN" sz="2000" dirty="0">
              <a:solidFill>
                <a:schemeClr val="tx2"/>
              </a:solidFill>
              <a:cs typeface="+mn-ea"/>
              <a:sym typeface="+mn-lt"/>
            </a:endParaRPr>
          </a:p>
          <a:p>
            <a:pPr marL="342900" indent="-342900">
              <a:lnSpc>
                <a:spcPct val="120000"/>
              </a:lnSpc>
              <a:buFont typeface="+mj-lt"/>
              <a:buAutoNum type="arabicPeriod"/>
            </a:pPr>
            <a:r>
              <a:rPr lang="zh-CN" altLang="en-US" sz="2000" dirty="0">
                <a:solidFill>
                  <a:schemeClr val="tx2"/>
                </a:solidFill>
                <a:cs typeface="+mn-ea"/>
                <a:sym typeface="+mn-lt"/>
              </a:rPr>
              <a:t>提取平均流量、下降比例、大幅下降值作为特征</a:t>
            </a:r>
            <a:endParaRPr lang="en-US" altLang="zh-CN" sz="2000" dirty="0">
              <a:solidFill>
                <a:schemeClr val="tx2"/>
              </a:solidFill>
              <a:cs typeface="+mn-ea"/>
              <a:sym typeface="+mn-lt"/>
            </a:endParaRPr>
          </a:p>
          <a:p>
            <a:pPr marL="800100" lvl="1" indent="-342900">
              <a:lnSpc>
                <a:spcPct val="120000"/>
              </a:lnSpc>
              <a:buFont typeface="Arial" panose="020B0604020202020204" pitchFamily="34" charset="0"/>
              <a:buChar char="•"/>
            </a:pPr>
            <a:r>
              <a:rPr lang="zh-CN" altLang="en-US" sz="2000" b="1" dirty="0">
                <a:solidFill>
                  <a:schemeClr val="tx2"/>
                </a:solidFill>
                <a:cs typeface="+mn-ea"/>
                <a:sym typeface="+mn-lt"/>
              </a:rPr>
              <a:t>平均流量</a:t>
            </a:r>
            <a:r>
              <a:rPr lang="zh-CN" altLang="en-US" sz="2000" dirty="0">
                <a:solidFill>
                  <a:schemeClr val="tx2"/>
                </a:solidFill>
                <a:cs typeface="+mn-ea"/>
                <a:sym typeface="+mn-lt"/>
              </a:rPr>
              <a:t>：平均流量越高，使用量越大、依赖度越高，流失风险越低</a:t>
            </a:r>
            <a:endParaRPr lang="en-US" altLang="zh-CN" sz="2000" dirty="0">
              <a:solidFill>
                <a:schemeClr val="tx2"/>
              </a:solidFill>
              <a:cs typeface="+mn-ea"/>
              <a:sym typeface="+mn-lt"/>
            </a:endParaRPr>
          </a:p>
          <a:p>
            <a:pPr marL="800100" lvl="1" indent="-342900">
              <a:lnSpc>
                <a:spcPct val="120000"/>
              </a:lnSpc>
              <a:buFont typeface="Arial" panose="020B0604020202020204" pitchFamily="34" charset="0"/>
              <a:buChar char="•"/>
            </a:pPr>
            <a:r>
              <a:rPr lang="zh-CN" altLang="en-US" sz="2000" b="1" dirty="0">
                <a:solidFill>
                  <a:schemeClr val="tx2"/>
                </a:solidFill>
                <a:cs typeface="+mn-ea"/>
                <a:sym typeface="+mn-lt"/>
              </a:rPr>
              <a:t>下降比例</a:t>
            </a:r>
            <a:r>
              <a:rPr lang="zh-CN" altLang="en-US" sz="2000" dirty="0">
                <a:solidFill>
                  <a:schemeClr val="tx2"/>
                </a:solidFill>
                <a:cs typeface="+mn-ea"/>
                <a:sym typeface="+mn-lt"/>
              </a:rPr>
              <a:t>：下降比例越大，流失风险越高</a:t>
            </a:r>
            <a:endParaRPr lang="en-US" altLang="zh-CN" sz="2000" dirty="0">
              <a:solidFill>
                <a:schemeClr val="tx2"/>
              </a:solidFill>
              <a:cs typeface="+mn-ea"/>
              <a:sym typeface="+mn-lt"/>
            </a:endParaRPr>
          </a:p>
          <a:p>
            <a:pPr marL="800100" lvl="1" indent="-342900">
              <a:lnSpc>
                <a:spcPct val="120000"/>
              </a:lnSpc>
              <a:buFont typeface="Arial" panose="020B0604020202020204" pitchFamily="34" charset="0"/>
              <a:buChar char="•"/>
            </a:pPr>
            <a:r>
              <a:rPr lang="zh-CN" altLang="en-US" sz="2000" b="1" dirty="0">
                <a:solidFill>
                  <a:schemeClr val="tx2"/>
                </a:solidFill>
                <a:cs typeface="+mn-ea"/>
                <a:sym typeface="+mn-lt"/>
              </a:rPr>
              <a:t>大幅下降值</a:t>
            </a:r>
            <a:r>
              <a:rPr lang="zh-CN" altLang="en-US" sz="2000" dirty="0">
                <a:solidFill>
                  <a:schemeClr val="tx2"/>
                </a:solidFill>
                <a:cs typeface="+mn-ea"/>
                <a:sym typeface="+mn-lt"/>
              </a:rPr>
              <a:t>：附件</a:t>
            </a:r>
            <a:r>
              <a:rPr lang="en-US" altLang="zh-CN" sz="2000" dirty="0">
                <a:solidFill>
                  <a:schemeClr val="tx2"/>
                </a:solidFill>
                <a:cs typeface="+mn-ea"/>
                <a:sym typeface="+mn-lt"/>
              </a:rPr>
              <a:t>2</a:t>
            </a:r>
            <a:r>
              <a:rPr lang="zh-CN" altLang="en-US" sz="2000" dirty="0">
                <a:solidFill>
                  <a:schemeClr val="tx2"/>
                </a:solidFill>
                <a:cs typeface="+mn-ea"/>
                <a:sym typeface="+mn-lt"/>
              </a:rPr>
              <a:t>的先验知识</a:t>
            </a:r>
            <a:endParaRPr lang="en-US" altLang="zh-CN" sz="2000" dirty="0">
              <a:solidFill>
                <a:schemeClr val="tx2"/>
              </a:solidFill>
              <a:cs typeface="+mn-ea"/>
              <a:sym typeface="+mn-lt"/>
            </a:endParaRPr>
          </a:p>
          <a:p>
            <a:pPr marL="342900" indent="-342900">
              <a:lnSpc>
                <a:spcPct val="120000"/>
              </a:lnSpc>
              <a:buFont typeface="+mj-lt"/>
              <a:buAutoNum type="arabicPeriod"/>
            </a:pPr>
            <a:r>
              <a:rPr lang="en-US" altLang="zh-CN" sz="2000" dirty="0">
                <a:solidFill>
                  <a:schemeClr val="tx2"/>
                </a:solidFill>
                <a:cs typeface="+mn-ea"/>
                <a:sym typeface="+mn-lt"/>
              </a:rPr>
              <a:t>K-Medians</a:t>
            </a:r>
            <a:r>
              <a:rPr lang="zh-CN" altLang="en-US" sz="2000" dirty="0">
                <a:solidFill>
                  <a:schemeClr val="tx2"/>
                </a:solidFill>
                <a:cs typeface="+mn-ea"/>
                <a:sym typeface="+mn-lt"/>
              </a:rPr>
              <a:t>聚类</a:t>
            </a:r>
            <a:endParaRPr lang="en-US" altLang="zh-CN" sz="2000" dirty="0">
              <a:solidFill>
                <a:schemeClr val="tx2"/>
              </a:solidFill>
              <a:cs typeface="+mn-ea"/>
              <a:sym typeface="+mn-lt"/>
            </a:endParaRPr>
          </a:p>
          <a:p>
            <a:pPr marL="800100" lvl="1" indent="-342900">
              <a:lnSpc>
                <a:spcPct val="120000"/>
              </a:lnSpc>
              <a:buFont typeface="Arial" panose="020B0604020202020204" pitchFamily="34" charset="0"/>
              <a:buChar char="•"/>
            </a:pPr>
            <a:r>
              <a:rPr lang="zh-CN" altLang="en-US" sz="2000" dirty="0">
                <a:solidFill>
                  <a:schemeClr val="tx2"/>
                </a:solidFill>
                <a:cs typeface="+mn-ea"/>
                <a:sym typeface="+mn-lt"/>
              </a:rPr>
              <a:t>采用中位数而非平均数聚类，</a:t>
            </a:r>
            <a:r>
              <a:rPr lang="zh-CN" altLang="en-US" sz="2000" b="1" dirty="0">
                <a:solidFill>
                  <a:schemeClr val="tx2"/>
                </a:solidFill>
                <a:cs typeface="+mn-ea"/>
                <a:sym typeface="+mn-lt"/>
              </a:rPr>
              <a:t>不易受到少数离群点的影响</a:t>
            </a:r>
          </a:p>
        </p:txBody>
      </p:sp>
      <p:pic>
        <p:nvPicPr>
          <p:cNvPr id="3" name="图片 2">
            <a:extLst>
              <a:ext uri="{FF2B5EF4-FFF2-40B4-BE49-F238E27FC236}">
                <a16:creationId xmlns:a16="http://schemas.microsoft.com/office/drawing/2014/main" id="{6450F716-62D1-7B48-37A1-4DE85235F288}"/>
              </a:ext>
            </a:extLst>
          </p:cNvPr>
          <p:cNvPicPr>
            <a:picLocks noChangeAspect="1"/>
          </p:cNvPicPr>
          <p:nvPr/>
        </p:nvPicPr>
        <p:blipFill>
          <a:blip r:embed="rId3"/>
          <a:stretch>
            <a:fillRect/>
          </a:stretch>
        </p:blipFill>
        <p:spPr>
          <a:xfrm>
            <a:off x="8015132" y="481347"/>
            <a:ext cx="4208992" cy="1909963"/>
          </a:xfrm>
          <a:prstGeom prst="rect">
            <a:avLst/>
          </a:prstGeom>
        </p:spPr>
      </p:pic>
      <p:grpSp>
        <p:nvGrpSpPr>
          <p:cNvPr id="10" name="组合 9">
            <a:extLst>
              <a:ext uri="{FF2B5EF4-FFF2-40B4-BE49-F238E27FC236}">
                <a16:creationId xmlns:a16="http://schemas.microsoft.com/office/drawing/2014/main" id="{BE6D8D98-644B-CEE6-A562-62BCF41228E7}"/>
              </a:ext>
            </a:extLst>
          </p:cNvPr>
          <p:cNvGrpSpPr/>
          <p:nvPr/>
        </p:nvGrpSpPr>
        <p:grpSpPr>
          <a:xfrm>
            <a:off x="7899271" y="3006113"/>
            <a:ext cx="4292729" cy="3249365"/>
            <a:chOff x="8041186" y="1124761"/>
            <a:chExt cx="3967567" cy="2952454"/>
          </a:xfrm>
        </p:grpSpPr>
        <p:pic>
          <p:nvPicPr>
            <p:cNvPr id="13" name="图片 12">
              <a:extLst>
                <a:ext uri="{FF2B5EF4-FFF2-40B4-BE49-F238E27FC236}">
                  <a16:creationId xmlns:a16="http://schemas.microsoft.com/office/drawing/2014/main" id="{40E1E760-FDA4-4312-8524-A863AC89D5DE}"/>
                </a:ext>
              </a:extLst>
            </p:cNvPr>
            <p:cNvPicPr>
              <a:picLocks noChangeAspect="1"/>
            </p:cNvPicPr>
            <p:nvPr/>
          </p:nvPicPr>
          <p:blipFill>
            <a:blip r:embed="rId4"/>
            <a:stretch>
              <a:fillRect/>
            </a:stretch>
          </p:blipFill>
          <p:spPr>
            <a:xfrm>
              <a:off x="8041186" y="1124761"/>
              <a:ext cx="3967567" cy="29524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矩形 3">
              <a:extLst>
                <a:ext uri="{FF2B5EF4-FFF2-40B4-BE49-F238E27FC236}">
                  <a16:creationId xmlns:a16="http://schemas.microsoft.com/office/drawing/2014/main" id="{58445DCE-0378-5615-4E67-1E0518E5B5CF}"/>
                </a:ext>
              </a:extLst>
            </p:cNvPr>
            <p:cNvSpPr/>
            <p:nvPr/>
          </p:nvSpPr>
          <p:spPr>
            <a:xfrm>
              <a:off x="8937625" y="1381126"/>
              <a:ext cx="2854325" cy="1488019"/>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5" name="矩形 4">
              <a:extLst>
                <a:ext uri="{FF2B5EF4-FFF2-40B4-BE49-F238E27FC236}">
                  <a16:creationId xmlns:a16="http://schemas.microsoft.com/office/drawing/2014/main" id="{9FBAA0A3-D8B7-B482-8B71-019EE4654B24}"/>
                </a:ext>
              </a:extLst>
            </p:cNvPr>
            <p:cNvSpPr/>
            <p:nvPr/>
          </p:nvSpPr>
          <p:spPr>
            <a:xfrm>
              <a:off x="8404225" y="1293876"/>
              <a:ext cx="533400" cy="1238250"/>
            </a:xfrm>
            <a:prstGeom prst="rect">
              <a:avLst/>
            </a:prstGeom>
            <a:solidFill>
              <a:schemeClr val="dk1">
                <a:alpha val="2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120000"/>
                </a:lnSpc>
              </a:pPr>
              <a:endParaRPr lang="zh-CN" altLang="en-US" dirty="0">
                <a:cs typeface="+mn-ea"/>
                <a:sym typeface="+mn-lt"/>
              </a:endParaRPr>
            </a:p>
          </p:txBody>
        </p:sp>
        <p:sp>
          <p:nvSpPr>
            <p:cNvPr id="6" name="矩形 5">
              <a:extLst>
                <a:ext uri="{FF2B5EF4-FFF2-40B4-BE49-F238E27FC236}">
                  <a16:creationId xmlns:a16="http://schemas.microsoft.com/office/drawing/2014/main" id="{8462A4F7-4551-4167-E896-1818A00F91C2}"/>
                </a:ext>
              </a:extLst>
            </p:cNvPr>
            <p:cNvSpPr/>
            <p:nvPr/>
          </p:nvSpPr>
          <p:spPr>
            <a:xfrm>
              <a:off x="8401050" y="2536825"/>
              <a:ext cx="536575" cy="320675"/>
            </a:xfrm>
            <a:prstGeom prst="rect">
              <a:avLst/>
            </a:prstGeom>
            <a:solidFill>
              <a:srgbClr val="00B05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8" name="矩形 7">
              <a:extLst>
                <a:ext uri="{FF2B5EF4-FFF2-40B4-BE49-F238E27FC236}">
                  <a16:creationId xmlns:a16="http://schemas.microsoft.com/office/drawing/2014/main" id="{03C94FC4-9F12-86CC-6493-63551D6C9C0B}"/>
                </a:ext>
              </a:extLst>
            </p:cNvPr>
            <p:cNvSpPr/>
            <p:nvPr/>
          </p:nvSpPr>
          <p:spPr>
            <a:xfrm>
              <a:off x="8401050" y="2857500"/>
              <a:ext cx="974725" cy="854121"/>
            </a:xfrm>
            <a:prstGeom prst="rect">
              <a:avLst/>
            </a:prstGeom>
            <a:solidFill>
              <a:srgbClr val="FF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grpSp>
      <p:sp>
        <p:nvSpPr>
          <p:cNvPr id="14" name="文本框 13">
            <a:extLst>
              <a:ext uri="{FF2B5EF4-FFF2-40B4-BE49-F238E27FC236}">
                <a16:creationId xmlns:a16="http://schemas.microsoft.com/office/drawing/2014/main" id="{58BA91C2-765D-13A7-89B6-D06E2617A390}"/>
              </a:ext>
            </a:extLst>
          </p:cNvPr>
          <p:cNvSpPr txBox="1"/>
          <p:nvPr/>
        </p:nvSpPr>
        <p:spPr>
          <a:xfrm>
            <a:off x="8015131" y="2935813"/>
            <a:ext cx="1328106" cy="276999"/>
          </a:xfrm>
          <a:prstGeom prst="rect">
            <a:avLst/>
          </a:prstGeom>
          <a:noFill/>
        </p:spPr>
        <p:txBody>
          <a:bodyPr wrap="square" rtlCol="0">
            <a:spAutoFit/>
          </a:bodyPr>
          <a:lstStyle/>
          <a:p>
            <a:r>
              <a:rPr lang="en-US" altLang="zh-CN" sz="1200" dirty="0"/>
              <a:t>drop</a:t>
            </a:r>
            <a:endParaRPr lang="zh-CN" altLang="en-US" sz="1200" dirty="0"/>
          </a:p>
        </p:txBody>
      </p:sp>
      <p:sp>
        <p:nvSpPr>
          <p:cNvPr id="15" name="文本框 14">
            <a:extLst>
              <a:ext uri="{FF2B5EF4-FFF2-40B4-BE49-F238E27FC236}">
                <a16:creationId xmlns:a16="http://schemas.microsoft.com/office/drawing/2014/main" id="{19C48659-7AC0-64A8-3CC8-036D71AD70B1}"/>
              </a:ext>
            </a:extLst>
          </p:cNvPr>
          <p:cNvSpPr txBox="1"/>
          <p:nvPr/>
        </p:nvSpPr>
        <p:spPr>
          <a:xfrm>
            <a:off x="11387141" y="5635475"/>
            <a:ext cx="1328106" cy="276999"/>
          </a:xfrm>
          <a:prstGeom prst="rect">
            <a:avLst/>
          </a:prstGeom>
          <a:noFill/>
        </p:spPr>
        <p:txBody>
          <a:bodyPr wrap="square" rtlCol="0">
            <a:spAutoFit/>
          </a:bodyPr>
          <a:lstStyle/>
          <a:p>
            <a:r>
              <a:rPr lang="en-US" altLang="zh-CN" sz="1200" dirty="0"/>
              <a:t>mean</a:t>
            </a:r>
            <a:endParaRPr lang="zh-CN" altLang="en-US" sz="1200" dirty="0"/>
          </a:p>
        </p:txBody>
      </p:sp>
    </p:spTree>
    <p:extLst>
      <p:ext uri="{BB962C8B-B14F-4D97-AF65-F5344CB8AC3E}">
        <p14:creationId xmlns:p14="http://schemas.microsoft.com/office/powerpoint/2010/main" val="1162107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41846" y="51789"/>
            <a:ext cx="1415772" cy="497316"/>
          </a:xfrm>
          <a:prstGeom prst="rect">
            <a:avLst/>
          </a:prstGeom>
        </p:spPr>
        <p:txBody>
          <a:bodyPr wrap="none">
            <a:spAutoFit/>
          </a:bodyPr>
          <a:lstStyle/>
          <a:p>
            <a:pPr>
              <a:lnSpc>
                <a:spcPct val="120000"/>
              </a:lnSpc>
            </a:pPr>
            <a:r>
              <a:rPr lang="zh-CN" altLang="en-US" sz="2400" b="1" dirty="0">
                <a:solidFill>
                  <a:srgbClr val="4F5261"/>
                </a:solidFill>
                <a:cs typeface="+mn-ea"/>
                <a:sym typeface="+mn-lt"/>
              </a:rPr>
              <a:t>问题求解</a:t>
            </a:r>
          </a:p>
        </p:txBody>
      </p:sp>
      <p:cxnSp>
        <p:nvCxnSpPr>
          <p:cNvPr id="12" name="直接连接符 11"/>
          <p:cNvCxnSpPr/>
          <p:nvPr/>
        </p:nvCxnSpPr>
        <p:spPr>
          <a:xfrm>
            <a:off x="441846" y="590491"/>
            <a:ext cx="1900989" cy="12031"/>
          </a:xfrm>
          <a:prstGeom prst="line">
            <a:avLst/>
          </a:prstGeom>
          <a:ln w="28575">
            <a:solidFill>
              <a:srgbClr val="8E9CAC"/>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436708" y="697666"/>
            <a:ext cx="9318585" cy="2979534"/>
          </a:xfrm>
          <a:prstGeom prst="rect">
            <a:avLst/>
          </a:prstGeom>
          <a:noFill/>
        </p:spPr>
        <p:txBody>
          <a:bodyPr wrap="square" rtlCol="0">
            <a:spAutoFit/>
          </a:bodyPr>
          <a:lstStyle/>
          <a:p>
            <a:pPr indent="266700" algn="just">
              <a:lnSpc>
                <a:spcPct val="120000"/>
              </a:lnSpc>
            </a:pPr>
            <a:r>
              <a:rPr lang="zh-CN" altLang="en-US" sz="2000" b="1" dirty="0">
                <a:solidFill>
                  <a:schemeClr val="tx2"/>
                </a:solidFill>
                <a:cs typeface="+mn-ea"/>
                <a:sym typeface="+mn-lt"/>
              </a:rPr>
              <a:t>问题</a:t>
            </a:r>
            <a:r>
              <a:rPr lang="en-US" altLang="zh-CN" sz="2000" b="1" dirty="0">
                <a:solidFill>
                  <a:schemeClr val="tx2"/>
                </a:solidFill>
                <a:cs typeface="+mn-ea"/>
                <a:sym typeface="+mn-lt"/>
              </a:rPr>
              <a:t>3</a:t>
            </a:r>
            <a:r>
              <a:rPr lang="zh-CN" altLang="en-US" sz="2000" b="1" dirty="0">
                <a:solidFill>
                  <a:schemeClr val="tx2"/>
                </a:solidFill>
                <a:cs typeface="+mn-ea"/>
                <a:sym typeface="+mn-lt"/>
              </a:rPr>
              <a:t>：</a:t>
            </a:r>
            <a:endParaRPr lang="en-US" altLang="zh-CN" sz="2000" b="1"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基于问题（</a:t>
            </a:r>
            <a:r>
              <a:rPr lang="en-US" altLang="zh-CN" sz="2000" dirty="0">
                <a:solidFill>
                  <a:schemeClr val="tx2"/>
                </a:solidFill>
                <a:cs typeface="+mn-ea"/>
                <a:sym typeface="+mn-lt"/>
              </a:rPr>
              <a:t>1</a:t>
            </a:r>
            <a:r>
              <a:rPr lang="zh-CN" altLang="en-US" sz="2000" dirty="0">
                <a:solidFill>
                  <a:schemeClr val="tx2"/>
                </a:solidFill>
                <a:cs typeface="+mn-ea"/>
                <a:sym typeface="+mn-lt"/>
              </a:rPr>
              <a:t>）筛选出的重要监控指标，根据</a:t>
            </a:r>
            <a:r>
              <a:rPr lang="zh-CN" altLang="en-US" sz="2000" b="1" dirty="0">
                <a:solidFill>
                  <a:schemeClr val="tx2"/>
                </a:solidFill>
                <a:cs typeface="+mn-ea"/>
                <a:sym typeface="+mn-lt"/>
              </a:rPr>
              <a:t>附件</a:t>
            </a:r>
            <a:r>
              <a:rPr lang="en-US" altLang="zh-CN" sz="2000" b="1" dirty="0">
                <a:solidFill>
                  <a:schemeClr val="tx2"/>
                </a:solidFill>
                <a:cs typeface="+mn-ea"/>
                <a:sym typeface="+mn-lt"/>
              </a:rPr>
              <a:t>1</a:t>
            </a:r>
            <a:r>
              <a:rPr lang="zh-CN" altLang="en-US" sz="2000" b="1" dirty="0">
                <a:solidFill>
                  <a:schemeClr val="tx2"/>
                </a:solidFill>
                <a:cs typeface="+mn-ea"/>
                <a:sym typeface="+mn-lt"/>
              </a:rPr>
              <a:t>与附件</a:t>
            </a:r>
            <a:r>
              <a:rPr lang="en-US" altLang="zh-CN" sz="2000" b="1" dirty="0">
                <a:solidFill>
                  <a:schemeClr val="tx2"/>
                </a:solidFill>
                <a:cs typeface="+mn-ea"/>
                <a:sym typeface="+mn-lt"/>
              </a:rPr>
              <a:t>3</a:t>
            </a:r>
            <a:r>
              <a:rPr lang="zh-CN" altLang="en-US" sz="2000" dirty="0">
                <a:solidFill>
                  <a:schemeClr val="tx2"/>
                </a:solidFill>
                <a:cs typeface="+mn-ea"/>
                <a:sym typeface="+mn-lt"/>
              </a:rPr>
              <a:t>中的用户监控指标的监控值，</a:t>
            </a:r>
            <a:r>
              <a:rPr lang="zh-CN" altLang="en-US" sz="2000" b="1" dirty="0">
                <a:solidFill>
                  <a:schemeClr val="tx2"/>
                </a:solidFill>
                <a:cs typeface="+mn-ea"/>
                <a:sym typeface="+mn-lt"/>
              </a:rPr>
              <a:t>构建用户流失预测模型</a:t>
            </a:r>
            <a:r>
              <a:rPr lang="zh-CN" altLang="en-US" sz="2000" dirty="0">
                <a:solidFill>
                  <a:schemeClr val="tx2"/>
                </a:solidFill>
                <a:cs typeface="+mn-ea"/>
                <a:sym typeface="+mn-lt"/>
              </a:rPr>
              <a:t>，说明流失用户的具体判别标准，特别是流失用户的监控指标的长期变化趋势特征。利用附件</a:t>
            </a:r>
            <a:r>
              <a:rPr lang="en-US" altLang="zh-CN" sz="2000" dirty="0">
                <a:solidFill>
                  <a:schemeClr val="tx2"/>
                </a:solidFill>
                <a:cs typeface="+mn-ea"/>
                <a:sym typeface="+mn-lt"/>
              </a:rPr>
              <a:t>1</a:t>
            </a:r>
            <a:r>
              <a:rPr lang="zh-CN" altLang="en-US" sz="2000" dirty="0">
                <a:solidFill>
                  <a:schemeClr val="tx2"/>
                </a:solidFill>
                <a:cs typeface="+mn-ea"/>
                <a:sym typeface="+mn-lt"/>
              </a:rPr>
              <a:t>和</a:t>
            </a:r>
            <a:r>
              <a:rPr lang="en-US" altLang="zh-CN" sz="2000" dirty="0">
                <a:solidFill>
                  <a:schemeClr val="tx2"/>
                </a:solidFill>
                <a:cs typeface="+mn-ea"/>
                <a:sym typeface="+mn-lt"/>
              </a:rPr>
              <a:t>3</a:t>
            </a:r>
            <a:r>
              <a:rPr lang="zh-CN" altLang="en-US" sz="2000" dirty="0">
                <a:solidFill>
                  <a:schemeClr val="tx2"/>
                </a:solidFill>
                <a:cs typeface="+mn-ea"/>
                <a:sym typeface="+mn-lt"/>
              </a:rPr>
              <a:t>中用户监控指标的监控值，</a:t>
            </a:r>
            <a:r>
              <a:rPr lang="zh-CN" altLang="en-US" sz="2000" b="1" dirty="0">
                <a:solidFill>
                  <a:schemeClr val="tx2"/>
                </a:solidFill>
                <a:cs typeface="+mn-ea"/>
                <a:sym typeface="+mn-lt"/>
              </a:rPr>
              <a:t>评价该模型准确性</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endParaRPr lang="en-US" altLang="zh-CN" sz="2000" dirty="0">
              <a:solidFill>
                <a:schemeClr val="tx2"/>
              </a:solidFill>
              <a:cs typeface="+mn-ea"/>
              <a:sym typeface="+mn-lt"/>
            </a:endParaRPr>
          </a:p>
          <a:p>
            <a:pPr indent="266700" algn="just">
              <a:lnSpc>
                <a:spcPct val="120000"/>
              </a:lnSpc>
            </a:pPr>
            <a:endParaRPr lang="en-US" altLang="zh-CN" sz="2000" dirty="0">
              <a:solidFill>
                <a:schemeClr val="tx2"/>
              </a:solidFill>
              <a:cs typeface="+mn-ea"/>
              <a:sym typeface="+mn-lt"/>
            </a:endParaRPr>
          </a:p>
          <a:p>
            <a:pPr indent="266700" algn="just">
              <a:lnSpc>
                <a:spcPct val="120000"/>
              </a:lnSpc>
            </a:pPr>
            <a:endParaRPr lang="en-US" altLang="zh-CN" dirty="0">
              <a:solidFill>
                <a:srgbClr val="333333"/>
              </a:solidFill>
              <a:cs typeface="+mn-ea"/>
              <a:sym typeface="+mn-lt"/>
            </a:endParaRPr>
          </a:p>
        </p:txBody>
      </p:sp>
      <p:sp>
        <p:nvSpPr>
          <p:cNvPr id="13" name="文本框 12">
            <a:extLst>
              <a:ext uri="{FF2B5EF4-FFF2-40B4-BE49-F238E27FC236}">
                <a16:creationId xmlns:a16="http://schemas.microsoft.com/office/drawing/2014/main" id="{EBB43568-3703-0DB1-6AEE-47582A4F99AD}"/>
              </a:ext>
            </a:extLst>
          </p:cNvPr>
          <p:cNvSpPr txBox="1"/>
          <p:nvPr/>
        </p:nvSpPr>
        <p:spPr>
          <a:xfrm>
            <a:off x="1436707" y="2812357"/>
            <a:ext cx="9318585" cy="3751733"/>
          </a:xfrm>
          <a:prstGeom prst="rect">
            <a:avLst/>
          </a:prstGeom>
          <a:noFill/>
        </p:spPr>
        <p:txBody>
          <a:bodyPr wrap="square" rtlCol="0">
            <a:spAutoFit/>
          </a:bodyPr>
          <a:lstStyle/>
          <a:p>
            <a:pPr indent="266700" algn="just">
              <a:lnSpc>
                <a:spcPct val="120000"/>
              </a:lnSpc>
            </a:pPr>
            <a:r>
              <a:rPr lang="zh-CN" altLang="en-US" sz="2000" b="1" dirty="0">
                <a:solidFill>
                  <a:schemeClr val="tx2"/>
                </a:solidFill>
                <a:cs typeface="+mn-ea"/>
                <a:sym typeface="+mn-lt"/>
              </a:rPr>
              <a:t>求解</a:t>
            </a:r>
            <a:r>
              <a:rPr lang="en-US" altLang="zh-CN" sz="2000" b="1" dirty="0">
                <a:solidFill>
                  <a:schemeClr val="tx2"/>
                </a:solidFill>
                <a:cs typeface="+mn-ea"/>
                <a:sym typeface="+mn-lt"/>
              </a:rPr>
              <a:t>-1</a:t>
            </a:r>
            <a:r>
              <a:rPr lang="zh-CN" altLang="en-US" sz="2000" b="1" dirty="0">
                <a:solidFill>
                  <a:schemeClr val="tx2"/>
                </a:solidFill>
                <a:cs typeface="+mn-ea"/>
                <a:sym typeface="+mn-lt"/>
              </a:rPr>
              <a:t>：动态</a:t>
            </a:r>
            <a:r>
              <a:rPr lang="en-US" altLang="zh-CN" sz="2000" b="1" dirty="0">
                <a:solidFill>
                  <a:schemeClr val="tx2"/>
                </a:solidFill>
                <a:cs typeface="+mn-ea"/>
                <a:sym typeface="+mn-lt"/>
              </a:rPr>
              <a:t>PCA+SVM</a:t>
            </a:r>
          </a:p>
          <a:p>
            <a:pPr indent="266700" algn="just">
              <a:lnSpc>
                <a:spcPct val="120000"/>
              </a:lnSpc>
            </a:pPr>
            <a:r>
              <a:rPr lang="en-US" altLang="zh-CN" sz="2000" dirty="0">
                <a:solidFill>
                  <a:schemeClr val="tx2"/>
                </a:solidFill>
                <a:cs typeface="+mn-ea"/>
                <a:sym typeface="+mn-lt"/>
              </a:rPr>
              <a:t>1</a:t>
            </a:r>
            <a:r>
              <a:rPr lang="zh-CN" altLang="en-US" sz="2000" dirty="0">
                <a:solidFill>
                  <a:schemeClr val="tx2"/>
                </a:solidFill>
                <a:cs typeface="+mn-ea"/>
                <a:sym typeface="+mn-lt"/>
              </a:rPr>
              <a:t>、数据长度大、特征多，考虑降维。</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2</a:t>
            </a:r>
            <a:r>
              <a:rPr lang="zh-CN" altLang="en-US" sz="2000" dirty="0">
                <a:solidFill>
                  <a:schemeClr val="tx2"/>
                </a:solidFill>
                <a:cs typeface="+mn-ea"/>
                <a:sym typeface="+mn-lt"/>
              </a:rPr>
              <a:t>、含有时间序列</a:t>
            </a:r>
            <a:r>
              <a:rPr lang="en-US" altLang="zh-CN" sz="2000" dirty="0">
                <a:solidFill>
                  <a:schemeClr val="tx2"/>
                </a:solidFill>
                <a:cs typeface="+mn-ea"/>
                <a:sym typeface="+mn-lt"/>
              </a:rPr>
              <a:t>-&gt;</a:t>
            </a:r>
            <a:r>
              <a:rPr lang="zh-CN" altLang="en-US" sz="2000" dirty="0">
                <a:solidFill>
                  <a:schemeClr val="tx2"/>
                </a:solidFill>
                <a:cs typeface="+mn-ea"/>
                <a:sym typeface="+mn-lt"/>
              </a:rPr>
              <a:t>动态</a:t>
            </a:r>
            <a:r>
              <a:rPr lang="en-US" altLang="zh-CN" sz="2000" dirty="0">
                <a:solidFill>
                  <a:schemeClr val="tx2"/>
                </a:solidFill>
                <a:cs typeface="+mn-ea"/>
                <a:sym typeface="+mn-lt"/>
              </a:rPr>
              <a:t>PCA</a:t>
            </a:r>
            <a:r>
              <a:rPr lang="zh-CN" altLang="en-US" sz="2000" dirty="0">
                <a:solidFill>
                  <a:schemeClr val="tx2"/>
                </a:solidFill>
                <a:cs typeface="+mn-ea"/>
                <a:sym typeface="+mn-lt"/>
              </a:rPr>
              <a:t>。得到前四个主成分的方差贡献率为</a:t>
            </a:r>
            <a:r>
              <a:rPr lang="en-US" altLang="zh-CN" sz="2000" dirty="0">
                <a:solidFill>
                  <a:schemeClr val="tx2"/>
                </a:solidFill>
                <a:cs typeface="+mn-ea"/>
                <a:sym typeface="+mn-lt"/>
              </a:rPr>
              <a:t>[0.547</a:t>
            </a:r>
            <a:r>
              <a:rPr lang="zh-CN" altLang="en-US" sz="2000" dirty="0">
                <a:solidFill>
                  <a:schemeClr val="tx2"/>
                </a:solidFill>
                <a:cs typeface="+mn-ea"/>
                <a:sym typeface="+mn-lt"/>
              </a:rPr>
              <a:t>、</a:t>
            </a:r>
            <a:r>
              <a:rPr lang="en-US" altLang="zh-CN" sz="2000" dirty="0">
                <a:solidFill>
                  <a:schemeClr val="tx2"/>
                </a:solidFill>
                <a:cs typeface="+mn-ea"/>
                <a:sym typeface="+mn-lt"/>
              </a:rPr>
              <a:t>0.272</a:t>
            </a:r>
            <a:r>
              <a:rPr lang="zh-CN" altLang="en-US" sz="2000" dirty="0">
                <a:solidFill>
                  <a:schemeClr val="tx2"/>
                </a:solidFill>
                <a:cs typeface="+mn-ea"/>
                <a:sym typeface="+mn-lt"/>
              </a:rPr>
              <a:t>、</a:t>
            </a:r>
            <a:r>
              <a:rPr lang="en-US" altLang="zh-CN" sz="2000" dirty="0">
                <a:solidFill>
                  <a:schemeClr val="tx2"/>
                </a:solidFill>
                <a:cs typeface="+mn-ea"/>
                <a:sym typeface="+mn-lt"/>
              </a:rPr>
              <a:t>0.130</a:t>
            </a:r>
            <a:r>
              <a:rPr lang="zh-CN" altLang="en-US" sz="2000" dirty="0">
                <a:solidFill>
                  <a:schemeClr val="tx2"/>
                </a:solidFill>
                <a:cs typeface="+mn-ea"/>
                <a:sym typeface="+mn-lt"/>
              </a:rPr>
              <a:t>、</a:t>
            </a:r>
            <a:r>
              <a:rPr lang="en-US" altLang="zh-CN" sz="2000" dirty="0">
                <a:solidFill>
                  <a:schemeClr val="tx2"/>
                </a:solidFill>
                <a:cs typeface="+mn-ea"/>
                <a:sym typeface="+mn-lt"/>
              </a:rPr>
              <a:t>0.021]</a:t>
            </a:r>
            <a:r>
              <a:rPr lang="zh-CN" altLang="en-US" sz="2000" dirty="0">
                <a:solidFill>
                  <a:schemeClr val="tx2"/>
                </a:solidFill>
                <a:cs typeface="+mn-ea"/>
                <a:sym typeface="+mn-lt"/>
              </a:rPr>
              <a:t>，故选取前三个作为新的特征（</a:t>
            </a:r>
            <a:r>
              <a:rPr lang="en-US" altLang="zh-CN" sz="2000" dirty="0">
                <a:solidFill>
                  <a:schemeClr val="tx2"/>
                </a:solidFill>
                <a:cs typeface="+mn-ea"/>
                <a:sym typeface="+mn-lt"/>
              </a:rPr>
              <a:t>94%</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r>
              <a:rPr lang="en-US" altLang="zh-CN" sz="2000" dirty="0">
                <a:solidFill>
                  <a:schemeClr val="tx2"/>
                </a:solidFill>
                <a:cs typeface="+mn-ea"/>
                <a:sym typeface="+mn-lt"/>
              </a:rPr>
              <a:t>3</a:t>
            </a:r>
            <a:r>
              <a:rPr lang="zh-CN" altLang="en-US" sz="2000" dirty="0">
                <a:solidFill>
                  <a:schemeClr val="tx2"/>
                </a:solidFill>
                <a:cs typeface="+mn-ea"/>
                <a:sym typeface="+mn-lt"/>
              </a:rPr>
              <a:t>、由动态</a:t>
            </a:r>
            <a:r>
              <a:rPr lang="en-US" altLang="zh-CN" sz="2000" dirty="0">
                <a:solidFill>
                  <a:schemeClr val="tx2"/>
                </a:solidFill>
                <a:cs typeface="+mn-ea"/>
                <a:sym typeface="+mn-lt"/>
              </a:rPr>
              <a:t>PCA</a:t>
            </a:r>
            <a:r>
              <a:rPr lang="zh-CN" altLang="en-US" sz="2000" dirty="0">
                <a:solidFill>
                  <a:schemeClr val="tx2"/>
                </a:solidFill>
                <a:cs typeface="+mn-ea"/>
                <a:sym typeface="+mn-lt"/>
              </a:rPr>
              <a:t>，得到</a:t>
            </a:r>
            <a:r>
              <a:rPr lang="en-US" altLang="zh-CN" sz="2000" dirty="0">
                <a:solidFill>
                  <a:schemeClr val="tx2"/>
                </a:solidFill>
                <a:cs typeface="+mn-ea"/>
                <a:sym typeface="+mn-lt"/>
              </a:rPr>
              <a:t>432*3</a:t>
            </a:r>
            <a:r>
              <a:rPr lang="zh-CN" altLang="en-US" sz="2000" dirty="0">
                <a:solidFill>
                  <a:schemeClr val="tx2"/>
                </a:solidFill>
                <a:cs typeface="+mn-ea"/>
                <a:sym typeface="+mn-lt"/>
              </a:rPr>
              <a:t>的特征矩阵。由于进行二分类问题，可以考虑使用</a:t>
            </a:r>
            <a:r>
              <a:rPr lang="en-US" altLang="zh-CN" sz="2000" dirty="0">
                <a:solidFill>
                  <a:schemeClr val="tx2"/>
                </a:solidFill>
                <a:cs typeface="+mn-ea"/>
                <a:sym typeface="+mn-lt"/>
              </a:rPr>
              <a:t>SVM</a:t>
            </a:r>
            <a:r>
              <a:rPr lang="zh-CN" altLang="en-US" sz="2000" dirty="0">
                <a:solidFill>
                  <a:schemeClr val="tx2"/>
                </a:solidFill>
                <a:cs typeface="+mn-ea"/>
                <a:sym typeface="+mn-lt"/>
              </a:rPr>
              <a:t>进行分类。最终选取正则化参数</a:t>
            </a:r>
            <a:r>
              <a:rPr lang="en-US" altLang="zh-CN" sz="2000" dirty="0">
                <a:solidFill>
                  <a:schemeClr val="tx2"/>
                </a:solidFill>
                <a:cs typeface="+mn-ea"/>
                <a:sym typeface="+mn-lt"/>
              </a:rPr>
              <a:t>C=2</a:t>
            </a:r>
            <a:r>
              <a:rPr lang="zh-CN" altLang="en-US" sz="2000" dirty="0">
                <a:solidFill>
                  <a:schemeClr val="tx2"/>
                </a:solidFill>
                <a:cs typeface="+mn-ea"/>
                <a:sym typeface="+mn-lt"/>
              </a:rPr>
              <a:t>，</a:t>
            </a:r>
            <a:r>
              <a:rPr lang="en-US" altLang="zh-CN" sz="2000" dirty="0">
                <a:solidFill>
                  <a:schemeClr val="tx2"/>
                </a:solidFill>
                <a:cs typeface="+mn-ea"/>
                <a:sym typeface="+mn-lt"/>
              </a:rPr>
              <a:t>RBF</a:t>
            </a:r>
            <a:r>
              <a:rPr lang="zh-CN" altLang="en-US" sz="2000" dirty="0">
                <a:solidFill>
                  <a:schemeClr val="tx2"/>
                </a:solidFill>
                <a:cs typeface="+mn-ea"/>
                <a:sym typeface="+mn-lt"/>
              </a:rPr>
              <a:t>核参数</a:t>
            </a:r>
            <a:r>
              <a:rPr lang="en-US" altLang="zh-CN" sz="2000" dirty="0">
                <a:solidFill>
                  <a:schemeClr val="tx2"/>
                </a:solidFill>
                <a:cs typeface="+mn-ea"/>
                <a:sym typeface="+mn-lt"/>
              </a:rPr>
              <a:t>gamma=0.001</a:t>
            </a:r>
            <a:r>
              <a:rPr lang="zh-CN" altLang="en-US" sz="2000" dirty="0">
                <a:solidFill>
                  <a:schemeClr val="tx2"/>
                </a:solidFill>
                <a:cs typeface="+mn-ea"/>
                <a:sym typeface="+mn-lt"/>
              </a:rPr>
              <a:t>，得到训练集准确率为</a:t>
            </a:r>
            <a:r>
              <a:rPr lang="en-US" altLang="zh-CN" sz="2000" dirty="0">
                <a:solidFill>
                  <a:schemeClr val="tx2"/>
                </a:solidFill>
                <a:cs typeface="+mn-ea"/>
                <a:sym typeface="+mn-lt"/>
              </a:rPr>
              <a:t>78.4%</a:t>
            </a:r>
            <a:r>
              <a:rPr lang="zh-CN" altLang="en-US" sz="2000" dirty="0">
                <a:solidFill>
                  <a:schemeClr val="tx2"/>
                </a:solidFill>
                <a:cs typeface="+mn-ea"/>
                <a:sym typeface="+mn-lt"/>
              </a:rPr>
              <a:t>，测试集准确率为</a:t>
            </a:r>
            <a:r>
              <a:rPr lang="en-US" altLang="zh-CN" sz="2000" dirty="0">
                <a:solidFill>
                  <a:schemeClr val="tx2"/>
                </a:solidFill>
                <a:cs typeface="+mn-ea"/>
                <a:sym typeface="+mn-lt"/>
              </a:rPr>
              <a:t>71.3%</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r>
              <a:rPr lang="zh-CN" altLang="en-US" sz="2000" dirty="0">
                <a:solidFill>
                  <a:schemeClr val="tx2"/>
                </a:solidFill>
                <a:cs typeface="+mn-ea"/>
                <a:sym typeface="+mn-lt"/>
              </a:rPr>
              <a:t>转化为题目待求指标，得到准确率为</a:t>
            </a:r>
            <a:r>
              <a:rPr lang="en-US" altLang="zh-CN" sz="2000" dirty="0">
                <a:solidFill>
                  <a:schemeClr val="tx2"/>
                </a:solidFill>
                <a:cs typeface="+mn-ea"/>
                <a:sym typeface="+mn-lt"/>
              </a:rPr>
              <a:t>0.766</a:t>
            </a:r>
            <a:r>
              <a:rPr lang="zh-CN" altLang="en-US" sz="2000" dirty="0">
                <a:solidFill>
                  <a:schemeClr val="tx2"/>
                </a:solidFill>
                <a:cs typeface="+mn-ea"/>
                <a:sym typeface="+mn-lt"/>
              </a:rPr>
              <a:t>，精确率为</a:t>
            </a:r>
            <a:r>
              <a:rPr lang="en-US" altLang="zh-CN" sz="2000" dirty="0">
                <a:solidFill>
                  <a:schemeClr val="tx2"/>
                </a:solidFill>
                <a:cs typeface="+mn-ea"/>
                <a:sym typeface="+mn-lt"/>
              </a:rPr>
              <a:t>0.765</a:t>
            </a:r>
            <a:r>
              <a:rPr lang="zh-CN" altLang="en-US" sz="2000" dirty="0">
                <a:solidFill>
                  <a:schemeClr val="tx2"/>
                </a:solidFill>
                <a:cs typeface="+mn-ea"/>
                <a:sym typeface="+mn-lt"/>
              </a:rPr>
              <a:t>，召回率为</a:t>
            </a:r>
            <a:r>
              <a:rPr lang="en-US" altLang="zh-CN" sz="2000" dirty="0">
                <a:solidFill>
                  <a:schemeClr val="tx2"/>
                </a:solidFill>
                <a:cs typeface="+mn-ea"/>
                <a:sym typeface="+mn-lt"/>
              </a:rPr>
              <a:t>0.643</a:t>
            </a:r>
            <a:r>
              <a:rPr lang="zh-CN" altLang="en-US" sz="2000" dirty="0">
                <a:solidFill>
                  <a:schemeClr val="tx2"/>
                </a:solidFill>
                <a:cs typeface="+mn-ea"/>
                <a:sym typeface="+mn-lt"/>
              </a:rPr>
              <a:t>，</a:t>
            </a:r>
            <a:r>
              <a:rPr lang="en-US" altLang="zh-CN" sz="2000" dirty="0">
                <a:solidFill>
                  <a:schemeClr val="tx2"/>
                </a:solidFill>
                <a:cs typeface="+mn-ea"/>
                <a:sym typeface="+mn-lt"/>
              </a:rPr>
              <a:t>F1</a:t>
            </a:r>
            <a:r>
              <a:rPr lang="zh-CN" altLang="en-US" sz="2000" dirty="0">
                <a:solidFill>
                  <a:schemeClr val="tx2"/>
                </a:solidFill>
                <a:cs typeface="+mn-ea"/>
                <a:sym typeface="+mn-lt"/>
              </a:rPr>
              <a:t>值为</a:t>
            </a:r>
            <a:r>
              <a:rPr lang="en-US" altLang="zh-CN" sz="2000" dirty="0">
                <a:solidFill>
                  <a:schemeClr val="tx2"/>
                </a:solidFill>
                <a:cs typeface="+mn-ea"/>
                <a:sym typeface="+mn-lt"/>
              </a:rPr>
              <a:t>0.699</a:t>
            </a:r>
            <a:r>
              <a:rPr lang="zh-CN" altLang="en-US" sz="2000" dirty="0">
                <a:solidFill>
                  <a:schemeClr val="tx2"/>
                </a:solidFill>
                <a:cs typeface="+mn-ea"/>
                <a:sym typeface="+mn-lt"/>
              </a:rPr>
              <a:t>。</a:t>
            </a:r>
            <a:endParaRPr lang="en-US" altLang="zh-CN" sz="2000" dirty="0">
              <a:solidFill>
                <a:schemeClr val="tx2"/>
              </a:solidFill>
              <a:cs typeface="+mn-ea"/>
              <a:sym typeface="+mn-lt"/>
            </a:endParaRPr>
          </a:p>
          <a:p>
            <a:pPr indent="266700" algn="just">
              <a:lnSpc>
                <a:spcPct val="120000"/>
              </a:lnSpc>
            </a:pPr>
            <a:endParaRPr lang="zh-CN" altLang="en-US" sz="2000" dirty="0">
              <a:cs typeface="+mn-ea"/>
              <a:sym typeface="+mn-lt"/>
            </a:endParaRPr>
          </a:p>
        </p:txBody>
      </p:sp>
    </p:spTree>
    <p:extLst>
      <p:ext uri="{BB962C8B-B14F-4D97-AF65-F5344CB8AC3E}">
        <p14:creationId xmlns:p14="http://schemas.microsoft.com/office/powerpoint/2010/main" val="360641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oaoy11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2117</TotalTime>
  <Words>1648</Words>
  <Application>Microsoft Office PowerPoint</Application>
  <PresentationFormat>宽屏</PresentationFormat>
  <Paragraphs>140</Paragraphs>
  <Slides>15</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MComic PRC Medium</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unique</dc:creator>
  <cp:lastModifiedBy>欧阳 毅曦</cp:lastModifiedBy>
  <cp:revision>201</cp:revision>
  <dcterms:created xsi:type="dcterms:W3CDTF">2016-06-20T09:58:14Z</dcterms:created>
  <dcterms:modified xsi:type="dcterms:W3CDTF">2022-11-01T12:48:09Z</dcterms:modified>
</cp:coreProperties>
</file>