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266" r:id="rId2"/>
    <p:sldId id="286" r:id="rId3"/>
    <p:sldId id="662" r:id="rId4"/>
    <p:sldId id="663" r:id="rId5"/>
    <p:sldId id="664" r:id="rId6"/>
    <p:sldId id="665" r:id="rId7"/>
    <p:sldId id="666" r:id="rId8"/>
    <p:sldId id="667" r:id="rId9"/>
    <p:sldId id="671" r:id="rId10"/>
    <p:sldId id="672" r:id="rId11"/>
    <p:sldId id="673" r:id="rId12"/>
    <p:sldId id="674" r:id="rId13"/>
    <p:sldId id="676" r:id="rId14"/>
    <p:sldId id="677" r:id="rId15"/>
    <p:sldId id="746" r:id="rId16"/>
    <p:sldId id="678" r:id="rId17"/>
    <p:sldId id="747" r:id="rId18"/>
    <p:sldId id="748" r:id="rId19"/>
    <p:sldId id="749" r:id="rId20"/>
    <p:sldId id="750" r:id="rId21"/>
    <p:sldId id="751" r:id="rId22"/>
    <p:sldId id="752" r:id="rId23"/>
    <p:sldId id="753" r:id="rId24"/>
    <p:sldId id="754" r:id="rId25"/>
    <p:sldId id="755" r:id="rId26"/>
    <p:sldId id="679" r:id="rId27"/>
    <p:sldId id="681" r:id="rId28"/>
    <p:sldId id="756" r:id="rId29"/>
    <p:sldId id="683" r:id="rId30"/>
    <p:sldId id="758" r:id="rId31"/>
    <p:sldId id="799" r:id="rId32"/>
    <p:sldId id="800" r:id="rId33"/>
    <p:sldId id="801" r:id="rId34"/>
    <p:sldId id="802" r:id="rId35"/>
    <p:sldId id="685" r:id="rId36"/>
    <p:sldId id="757" r:id="rId37"/>
    <p:sldId id="761" r:id="rId38"/>
    <p:sldId id="762" r:id="rId39"/>
    <p:sldId id="760" r:id="rId40"/>
    <p:sldId id="763" r:id="rId41"/>
    <p:sldId id="764" r:id="rId42"/>
    <p:sldId id="765" r:id="rId43"/>
    <p:sldId id="766" r:id="rId44"/>
    <p:sldId id="767" r:id="rId45"/>
    <p:sldId id="769" r:id="rId46"/>
    <p:sldId id="770" r:id="rId47"/>
    <p:sldId id="771" r:id="rId48"/>
    <p:sldId id="772" r:id="rId49"/>
    <p:sldId id="773" r:id="rId50"/>
    <p:sldId id="774" r:id="rId51"/>
    <p:sldId id="689" r:id="rId52"/>
    <p:sldId id="691" r:id="rId53"/>
    <p:sldId id="693" r:id="rId54"/>
    <p:sldId id="695" r:id="rId55"/>
    <p:sldId id="696" r:id="rId56"/>
    <p:sldId id="775" r:id="rId57"/>
    <p:sldId id="776" r:id="rId58"/>
    <p:sldId id="698" r:id="rId59"/>
    <p:sldId id="699" r:id="rId60"/>
    <p:sldId id="777" r:id="rId61"/>
    <p:sldId id="778" r:id="rId62"/>
    <p:sldId id="700" r:id="rId63"/>
    <p:sldId id="702" r:id="rId64"/>
    <p:sldId id="703" r:id="rId65"/>
    <p:sldId id="706" r:id="rId66"/>
    <p:sldId id="707" r:id="rId67"/>
    <p:sldId id="708" r:id="rId68"/>
    <p:sldId id="781" r:id="rId69"/>
    <p:sldId id="782" r:id="rId70"/>
    <p:sldId id="780" r:id="rId71"/>
    <p:sldId id="783" r:id="rId72"/>
    <p:sldId id="784" r:id="rId73"/>
    <p:sldId id="785" r:id="rId74"/>
    <p:sldId id="786" r:id="rId75"/>
    <p:sldId id="709" r:id="rId76"/>
    <p:sldId id="711" r:id="rId77"/>
    <p:sldId id="712" r:id="rId78"/>
    <p:sldId id="713" r:id="rId79"/>
    <p:sldId id="788" r:id="rId80"/>
    <p:sldId id="789" r:id="rId81"/>
    <p:sldId id="787" r:id="rId82"/>
    <p:sldId id="714" r:id="rId83"/>
    <p:sldId id="715" r:id="rId84"/>
    <p:sldId id="718" r:id="rId85"/>
    <p:sldId id="719" r:id="rId86"/>
    <p:sldId id="791" r:id="rId87"/>
    <p:sldId id="790" r:id="rId88"/>
    <p:sldId id="723" r:id="rId89"/>
    <p:sldId id="792" r:id="rId90"/>
    <p:sldId id="793" r:id="rId91"/>
    <p:sldId id="724" r:id="rId92"/>
    <p:sldId id="725" r:id="rId93"/>
    <p:sldId id="726" r:id="rId94"/>
    <p:sldId id="727" r:id="rId95"/>
    <p:sldId id="728" r:id="rId96"/>
    <p:sldId id="730" r:id="rId97"/>
    <p:sldId id="794" r:id="rId98"/>
    <p:sldId id="731" r:id="rId99"/>
    <p:sldId id="732" r:id="rId100"/>
    <p:sldId id="733" r:id="rId101"/>
    <p:sldId id="734" r:id="rId102"/>
    <p:sldId id="735" r:id="rId103"/>
    <p:sldId id="795" r:id="rId104"/>
    <p:sldId id="736" r:id="rId105"/>
    <p:sldId id="737" r:id="rId106"/>
    <p:sldId id="738" r:id="rId107"/>
    <p:sldId id="739" r:id="rId108"/>
    <p:sldId id="740" r:id="rId109"/>
    <p:sldId id="741" r:id="rId110"/>
    <p:sldId id="742" r:id="rId111"/>
    <p:sldId id="743" r:id="rId112"/>
    <p:sldId id="744" r:id="rId113"/>
    <p:sldId id="745" r:id="rId114"/>
    <p:sldId id="798" r:id="rId115"/>
    <p:sldId id="797" r:id="rId116"/>
    <p:sldId id="510" r:id="rId1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99FF"/>
    <a:srgbClr val="333399"/>
    <a:srgbClr val="FFCC66"/>
    <a:srgbClr val="363080"/>
    <a:srgbClr val="5850A5"/>
    <a:srgbClr val="342F61"/>
    <a:srgbClr val="463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7970" autoAdjust="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44" y="-77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B3CA009-45FC-4336-807C-8A5B3E22DC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0F7CFE72-A41A-4812-A910-A63F20480F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381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3074F532-ACB1-4147-89C8-730144B7A808}" type="slidenum">
              <a:rPr lang="zh-CN" altLang="en-US" smtClean="0"/>
              <a:pPr eaLnBrk="1" hangingPunct="1">
                <a:defRPr/>
              </a:pPr>
              <a:t>1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介绍课程组的情况：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课程组有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7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位老师。缪老师上钱伟长学院的课，其他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个老师分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个大班上课；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个中班上机；（我们再分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个小班研讨）。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课程组进行了多次讨论，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个组都各有特色，所以我们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个组先按各自的思路开展工作，再进行交流总结。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主讲老师认真规划，准备研讨题目；研讨老师积极参与（每次上课坐第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排）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ACFF114D-BA61-4CDD-82DF-CA009BABE494}" type="slidenum">
              <a:rPr lang="zh-CN" altLang="en-US" smtClean="0"/>
              <a:pPr eaLnBrk="1" hangingPunct="1">
                <a:defRPr/>
              </a:pPr>
              <a:t>2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361950"/>
            <a:ext cx="1277938" cy="16557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20326410">
            <a:off x="600075" y="3883025"/>
            <a:ext cx="1235075" cy="17160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46031" y="296863"/>
            <a:ext cx="6937471" cy="165576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94045" y="3100384"/>
            <a:ext cx="5659515" cy="303057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7E60C2-15B5-4F80-802A-9871E269F0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47621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644007">
            <a:off x="6892925" y="3616325"/>
            <a:ext cx="1706563" cy="2368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25" y="142830"/>
            <a:ext cx="7754987" cy="838245"/>
          </a:xfrm>
        </p:spPr>
        <p:txBody>
          <a:bodyPr/>
          <a:lstStyle>
            <a:lvl1pPr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84313"/>
            <a:ext cx="5283216" cy="46085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39594-FB59-4765-88D8-7F4DF72844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63633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9979" y="1384272"/>
            <a:ext cx="7521678" cy="507530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93725" y="142830"/>
            <a:ext cx="7754987" cy="838245"/>
          </a:xfrm>
        </p:spPr>
        <p:txBody>
          <a:bodyPr/>
          <a:lstStyle>
            <a:lvl1pPr>
              <a:defRPr sz="3600" b="1">
                <a:solidFill>
                  <a:schemeClr val="tx2">
                    <a:lumMod val="9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3208C-C840-48BE-8E25-BC115D79FC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44956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6492" y="1484313"/>
            <a:ext cx="3749670" cy="4608512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0357" y="1484313"/>
            <a:ext cx="3764015" cy="4608512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93725" y="260350"/>
            <a:ext cx="7754987" cy="720725"/>
          </a:xfrm>
        </p:spPr>
        <p:txBody>
          <a:bodyPr/>
          <a:lstStyle>
            <a:lvl1pPr>
              <a:defRPr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40410-8EA8-4DBB-8742-DD3C86EF3E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99549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93725" y="260350"/>
            <a:ext cx="7754987" cy="720725"/>
          </a:xfrm>
        </p:spPr>
        <p:txBody>
          <a:bodyPr/>
          <a:lstStyle>
            <a:lvl1pPr>
              <a:defRPr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519057" y="1384272"/>
            <a:ext cx="3724326" cy="507530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4425948" y="1384272"/>
            <a:ext cx="3724326" cy="507530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FA32B-9873-4330-B770-7DD9B94914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55346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993775" y="260350"/>
            <a:ext cx="77549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单击此处编辑母版标题样式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7970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7E1CE-1711-40D8-935C-36C631F272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3660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1"/>
            <a:ext cx="82296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662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97937-E277-4720-A690-FA525FB07B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7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11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11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99600B8-006B-485E-B83A-559A1F87BE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6088" y="296863"/>
            <a:ext cx="6937375" cy="1655762"/>
          </a:xfrm>
        </p:spPr>
        <p:txBody>
          <a:bodyPr/>
          <a:lstStyle/>
          <a:p>
            <a:pPr algn="ctr" eaLnBrk="1" hangingPunct="1"/>
            <a:r>
              <a:rPr lang="zh-CN" altLang="en-US" sz="4000" b="1">
                <a:ea typeface="黑体" pitchFamily="49" charset="-122"/>
              </a:rPr>
              <a:t>数据结构</a:t>
            </a:r>
            <a:r>
              <a:rPr lang="en-US" altLang="zh-CN" sz="4000" b="1">
                <a:ea typeface="黑体" pitchFamily="49" charset="-122"/>
              </a:rPr>
              <a:t>—C++</a:t>
            </a:r>
            <a:r>
              <a:rPr lang="zh-CN" altLang="en-US" sz="4000" b="1">
                <a:ea typeface="黑体" pitchFamily="49" charset="-122"/>
              </a:rPr>
              <a:t>实现</a:t>
            </a:r>
          </a:p>
        </p:txBody>
      </p:sp>
      <p:sp>
        <p:nvSpPr>
          <p:cNvPr id="10243" name="副标题 3"/>
          <p:cNvSpPr txBox="1">
            <a:spLocks/>
          </p:cNvSpPr>
          <p:nvPr/>
        </p:nvSpPr>
        <p:spPr bwMode="auto">
          <a:xfrm>
            <a:off x="3311525" y="3573463"/>
            <a:ext cx="55816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latin typeface="楷体_GB2312"/>
                <a:ea typeface="楷体_GB2312"/>
                <a:cs typeface="楷体_GB2312"/>
              </a:rPr>
              <a:t>缪淮扣  沈 俊  顾训穰</a:t>
            </a:r>
            <a:endParaRPr lang="en-US" altLang="zh-CN" sz="2800" b="1" dirty="0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latin typeface="楷体_GB2312"/>
                <a:ea typeface="楷体_GB2312"/>
                <a:cs typeface="楷体_GB2312"/>
              </a:rPr>
              <a:t>上海大学 计算机工程与科学学院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GB" altLang="zh-CN" sz="2800" b="1" dirty="0">
                <a:latin typeface="楷体_GB2312"/>
                <a:ea typeface="楷体_GB2312"/>
                <a:cs typeface="楷体_GB2312"/>
              </a:rPr>
              <a:t>2018</a:t>
            </a:r>
            <a:r>
              <a:rPr lang="zh-CN" altLang="en-GB" sz="2800" b="1" dirty="0">
                <a:latin typeface="楷体_GB2312"/>
                <a:ea typeface="楷体_GB2312"/>
                <a:cs typeface="楷体_GB2312"/>
              </a:rPr>
              <a:t>年</a:t>
            </a:r>
            <a:r>
              <a:rPr lang="en-GB" altLang="zh-CN" sz="2800" b="1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GB" sz="2800" b="1">
                <a:latin typeface="楷体_GB2312"/>
                <a:ea typeface="楷体_GB2312"/>
                <a:cs typeface="楷体_GB2312"/>
              </a:rPr>
              <a:t>月</a:t>
            </a:r>
            <a:endParaRPr lang="zh-CN" altLang="en-GB" sz="2800" b="1" dirty="0"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20000"/>
              </a:spcBef>
            </a:pPr>
            <a:endParaRPr lang="zh-CN" altLang="en-US" sz="3200" dirty="0"/>
          </a:p>
        </p:txBody>
      </p:sp>
    </p:spTree>
  </p:cSld>
  <p:clrMapOvr>
    <a:masterClrMapping/>
  </p:clrMapOvr>
  <p:transition spd="slow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98525" y="1377950"/>
            <a:ext cx="74676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、邻接矩阵</a:t>
            </a:r>
            <a:endParaRPr lang="en-US" altLang="zh-CN" sz="4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、邻接表</a:t>
            </a:r>
            <a:endParaRPr lang="en-US" altLang="zh-CN" sz="4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、邻接多重表</a:t>
            </a:r>
            <a:endParaRPr lang="en-US" altLang="zh-CN" sz="4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、十字链表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en-US" altLang="zh-CN" sz="4800" dirty="0">
                <a:latin typeface="Times New Roman" pitchFamily="18" charset="0"/>
              </a:rPr>
              <a:t>7.2 </a:t>
            </a:r>
            <a:r>
              <a:rPr kumimoji="1" lang="zh-CN" altLang="en-US" sz="4800" dirty="0">
                <a:latin typeface="Times New Roman" pitchFamily="18" charset="0"/>
              </a:rPr>
              <a:t>图的存储结构 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280035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ChangeArrowheads="1"/>
          </p:cNvSpPr>
          <p:nvPr/>
        </p:nvSpPr>
        <p:spPr bwMode="auto">
          <a:xfrm>
            <a:off x="2252663" y="1704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拓扑排序</a:t>
            </a:r>
            <a:endParaRPr lang="zh-CN" altLang="en-US" dirty="0"/>
          </a:p>
        </p:txBody>
      </p:sp>
      <p:pic>
        <p:nvPicPr>
          <p:cNvPr id="11" name="Picture 3" descr="7-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376363"/>
            <a:ext cx="3743325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3" descr="7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3213100"/>
            <a:ext cx="46386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07950" y="1349375"/>
            <a:ext cx="89281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pPr eaLnBrk="1" hangingPunct="1"/>
            <a:r>
              <a:rPr lang="en-US" altLang="zh-CN" sz="2400" b="1"/>
              <a:t>void</a:t>
            </a:r>
            <a:r>
              <a:rPr lang="en-US" altLang="zh-CN" sz="2400"/>
              <a:t> StatIndegree(</a:t>
            </a:r>
            <a:r>
              <a:rPr lang="en-US" altLang="zh-CN" sz="2400" b="1"/>
              <a:t>const</a:t>
            </a:r>
            <a:r>
              <a:rPr lang="en-US" altLang="zh-CN" sz="2400"/>
              <a:t> AdjListDirGraph&lt;ElemType&gt; &amp;g,</a:t>
            </a:r>
          </a:p>
          <a:p>
            <a:pPr eaLnBrk="1" hangingPunct="1"/>
            <a:r>
              <a:rPr lang="en-US" altLang="zh-CN" sz="2400"/>
              <a:t>          </a:t>
            </a:r>
            <a:r>
              <a:rPr lang="en-US" altLang="zh-CN" sz="2400" b="1"/>
              <a:t>int</a:t>
            </a:r>
            <a:r>
              <a:rPr lang="en-US" altLang="zh-CN" sz="2400"/>
              <a:t> *indegree)  {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</a:t>
            </a:r>
            <a:r>
              <a:rPr lang="en-US" altLang="zh-CN" sz="2400" b="1"/>
              <a:t>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v=0; v &lt; g.GetVexNum(); v++)</a:t>
            </a:r>
          </a:p>
          <a:p>
            <a:pPr eaLnBrk="1" hangingPunct="1"/>
            <a:r>
              <a:rPr lang="en-US" altLang="zh-CN" sz="2400"/>
              <a:t>	indegree[v]=0;</a:t>
            </a:r>
            <a:endParaRPr lang="zh-CN" altLang="zh-CN" sz="2400"/>
          </a:p>
          <a:p>
            <a:pPr eaLnBrk="1" hangingPunct="1"/>
            <a:r>
              <a:rPr lang="en-US" altLang="zh-CN" sz="2400" b="1"/>
              <a:t>     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v=0; v &lt; g.GetVexNum(); v++)</a:t>
            </a:r>
            <a:endParaRPr lang="zh-CN" altLang="zh-CN" sz="2400"/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u=g.FirstAdjVex(v); u != -1; u=g.NextAdjVex(v, u))</a:t>
            </a:r>
            <a:endParaRPr lang="zh-CN" altLang="zh-CN" sz="2400"/>
          </a:p>
          <a:p>
            <a:pPr eaLnBrk="1" hangingPunct="1"/>
            <a:r>
              <a:rPr lang="en-US" altLang="zh-CN" sz="2400"/>
              <a:t>	     indegree[u]++;</a:t>
            </a:r>
            <a:endParaRPr lang="zh-CN" altLang="zh-CN" sz="2400"/>
          </a:p>
          <a:p>
            <a:pPr eaLnBrk="1" hangingPunct="1"/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拓扑排序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0" y="1268413"/>
            <a:ext cx="900112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r>
              <a:rPr lang="en-US" altLang="zh-CN" sz="2400"/>
              <a:t>Status TopSort(</a:t>
            </a:r>
            <a:r>
              <a:rPr lang="en-US" altLang="zh-CN" sz="2400" b="1"/>
              <a:t>const</a:t>
            </a:r>
            <a:r>
              <a:rPr lang="en-US" altLang="zh-CN" sz="2400"/>
              <a:t> AdjListDirGraph&lt;ElemType&gt; &amp;g)  {</a:t>
            </a:r>
            <a:endParaRPr lang="zh-CN" altLang="zh-CN" sz="2400"/>
          </a:p>
          <a:p>
            <a:r>
              <a:rPr lang="en-US" altLang="zh-CN" sz="2400" b="1"/>
              <a:t>      int</a:t>
            </a:r>
            <a:r>
              <a:rPr lang="en-US" altLang="zh-CN" sz="2400"/>
              <a:t> *indegree=</a:t>
            </a:r>
            <a:r>
              <a:rPr lang="en-US" altLang="zh-CN" sz="2400" b="1"/>
              <a:t>new</a:t>
            </a:r>
            <a:r>
              <a:rPr lang="en-US" altLang="zh-CN" sz="2400"/>
              <a:t> </a:t>
            </a:r>
            <a:r>
              <a:rPr lang="en-US" altLang="zh-CN" sz="2400" b="1"/>
              <a:t>int</a:t>
            </a:r>
            <a:r>
              <a:rPr lang="en-US" altLang="zh-CN" sz="2400"/>
              <a:t>[g.GetVexNum()];</a:t>
            </a:r>
          </a:p>
          <a:p>
            <a:r>
              <a:rPr lang="en-US" altLang="zh-CN" sz="2400" b="1"/>
              <a:t>      int</a:t>
            </a:r>
            <a:r>
              <a:rPr lang="en-US" altLang="zh-CN" sz="2400"/>
              <a:t> v, u, count=0, top=-1;</a:t>
            </a:r>
            <a:endParaRPr lang="zh-CN" altLang="zh-CN" sz="2400"/>
          </a:p>
          <a:p>
            <a:r>
              <a:rPr lang="en-US" altLang="zh-CN" sz="2400"/>
              <a:t>      ElemType e;</a:t>
            </a:r>
            <a:endParaRPr lang="zh-CN" altLang="zh-CN" sz="2400"/>
          </a:p>
          <a:p>
            <a:r>
              <a:rPr lang="en-US" altLang="zh-CN" sz="2400"/>
              <a:t>      StatIndegree(g, indegree);</a:t>
            </a:r>
          </a:p>
          <a:p>
            <a:r>
              <a:rPr lang="en-US" altLang="zh-CN" sz="2400" b="1"/>
              <a:t>      for</a:t>
            </a:r>
            <a:r>
              <a:rPr lang="en-US" altLang="zh-CN" sz="2400"/>
              <a:t> (v=0; v &lt; g.GetVexNum(); v++)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(indegree[v] == 0) {           // </a:t>
            </a:r>
            <a:r>
              <a:rPr lang="zh-CN" altLang="zh-CN" sz="2400"/>
              <a:t>入度为</a:t>
            </a:r>
            <a:r>
              <a:rPr lang="en-US" altLang="zh-CN" sz="2400"/>
              <a:t>0</a:t>
            </a:r>
            <a:r>
              <a:rPr lang="zh-CN" altLang="zh-CN" sz="2400"/>
              <a:t>的顶点入栈</a:t>
            </a:r>
            <a:r>
              <a:rPr lang="en-US" altLang="zh-CN" sz="2400"/>
              <a:t> </a:t>
            </a:r>
            <a:endParaRPr lang="zh-CN" altLang="zh-CN" sz="2400"/>
          </a:p>
          <a:p>
            <a:r>
              <a:rPr lang="en-US" altLang="zh-CN" sz="2400"/>
              <a:t>	     indegree[v]=top;   top=v;</a:t>
            </a:r>
            <a:endParaRPr lang="zh-CN" altLang="zh-CN" sz="2400"/>
          </a:p>
          <a:p>
            <a:r>
              <a:rPr lang="en-US" altLang="zh-CN" sz="2400"/>
              <a:t>           }</a:t>
            </a:r>
            <a:endParaRPr lang="zh-CN" altLang="zh-CN" sz="2400"/>
          </a:p>
          <a:p>
            <a:r>
              <a:rPr lang="en-US" altLang="zh-CN" sz="2400"/>
              <a:t>       </a:t>
            </a:r>
            <a:r>
              <a:rPr lang="en-US" altLang="zh-CN" sz="2400" b="1"/>
              <a:t>while</a:t>
            </a:r>
            <a:r>
              <a:rPr lang="en-US" altLang="zh-CN" sz="2400"/>
              <a:t> (top != -1)  {</a:t>
            </a:r>
          </a:p>
          <a:p>
            <a:r>
              <a:rPr lang="en-US" altLang="zh-CN" sz="2400"/>
              <a:t>	v=top;     top=indegree[v];  g.GetElem(v, e);</a:t>
            </a:r>
            <a:endParaRPr lang="zh-CN" altLang="zh-CN" sz="2400"/>
          </a:p>
          <a:p>
            <a:r>
              <a:rPr lang="en-US" altLang="zh-CN" sz="2400"/>
              <a:t>	cout &lt;&lt; e &lt;&lt; "  ";</a:t>
            </a:r>
          </a:p>
          <a:p>
            <a:r>
              <a:rPr lang="en-US" altLang="zh-CN" sz="2400"/>
              <a:t>           count++;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拓扑排序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0" y="1268413"/>
            <a:ext cx="90011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	</a:t>
            </a:r>
            <a:r>
              <a:rPr lang="en-US" altLang="zh-CN" sz="2400" b="1"/>
              <a:t>for</a:t>
            </a:r>
            <a:r>
              <a:rPr lang="en-US" altLang="zh-CN" sz="2400"/>
              <a:t> (u=g.FirstAdjVex(v); u != -1; u=g.NextAdjVex(v, u))</a:t>
            </a:r>
            <a:endParaRPr lang="zh-CN" altLang="zh-CN" sz="2400"/>
          </a:p>
          <a:p>
            <a:r>
              <a:rPr lang="en-US" altLang="zh-CN" sz="2400"/>
              <a:t>	     </a:t>
            </a:r>
            <a:r>
              <a:rPr lang="en-US" altLang="zh-CN" sz="2400" b="1"/>
              <a:t>if</a:t>
            </a:r>
            <a:r>
              <a:rPr lang="en-US" altLang="zh-CN" sz="2400"/>
              <a:t> (--indegree[u] == 0)	{</a:t>
            </a:r>
          </a:p>
          <a:p>
            <a:r>
              <a:rPr lang="en-US" altLang="zh-CN" sz="2400"/>
              <a:t>		indegree[u]=top;</a:t>
            </a:r>
            <a:endParaRPr lang="zh-CN" altLang="zh-CN" sz="2400"/>
          </a:p>
          <a:p>
            <a:r>
              <a:rPr lang="en-US" altLang="zh-CN" sz="2400"/>
              <a:t>                      top=u;</a:t>
            </a:r>
            <a:endParaRPr lang="zh-CN" altLang="zh-CN" sz="2400"/>
          </a:p>
          <a:p>
            <a:r>
              <a:rPr lang="en-US" altLang="zh-CN" sz="2400"/>
              <a:t>                 }</a:t>
            </a:r>
            <a:endParaRPr lang="zh-CN" altLang="zh-CN" sz="2400"/>
          </a:p>
          <a:p>
            <a:r>
              <a:rPr lang="en-US" altLang="zh-CN" sz="2400"/>
              <a:t>     }</a:t>
            </a:r>
            <a:endParaRPr lang="zh-CN" altLang="zh-CN" sz="2400"/>
          </a:p>
          <a:p>
            <a:r>
              <a:rPr lang="en-US" altLang="zh-CN" sz="2400" b="1"/>
              <a:t>    delete</a:t>
            </a:r>
            <a:r>
              <a:rPr lang="en-US" altLang="zh-CN" sz="2400"/>
              <a:t> []indegree;</a:t>
            </a:r>
          </a:p>
          <a:p>
            <a:r>
              <a:rPr lang="en-US" altLang="zh-CN" sz="2400" b="1"/>
              <a:t>     if</a:t>
            </a:r>
            <a:r>
              <a:rPr lang="en-US" altLang="zh-CN" sz="2400"/>
              <a:t> (count &lt; g.GetVexNum())</a:t>
            </a:r>
          </a:p>
          <a:p>
            <a:r>
              <a:rPr lang="en-US" altLang="zh-CN" sz="2400"/>
              <a:t>              </a:t>
            </a:r>
            <a:r>
              <a:rPr lang="en-US" altLang="zh-CN" sz="2400" b="1"/>
              <a:t>return</a:t>
            </a:r>
            <a:r>
              <a:rPr lang="en-US" altLang="zh-CN" sz="2400"/>
              <a:t> FAIL;		// </a:t>
            </a:r>
            <a:r>
              <a:rPr lang="zh-CN" altLang="zh-CN" sz="2400"/>
              <a:t>图</a:t>
            </a:r>
            <a:r>
              <a:rPr lang="en-US" altLang="zh-CN" sz="2400"/>
              <a:t>g</a:t>
            </a:r>
            <a:r>
              <a:rPr lang="zh-CN" altLang="zh-CN" sz="2400"/>
              <a:t>有回路</a:t>
            </a:r>
          </a:p>
          <a:p>
            <a:r>
              <a:rPr lang="en-US" altLang="zh-CN" sz="2400"/>
              <a:t>     </a:t>
            </a:r>
            <a:r>
              <a:rPr lang="en-US" altLang="zh-CN" sz="2400" b="1"/>
              <a:t>else</a:t>
            </a:r>
          </a:p>
          <a:p>
            <a:r>
              <a:rPr lang="en-US" altLang="zh-CN" sz="2400"/>
              <a:t>              </a:t>
            </a:r>
            <a:r>
              <a:rPr lang="en-US" altLang="zh-CN" sz="2400" b="1"/>
              <a:t>return</a:t>
            </a:r>
            <a:r>
              <a:rPr lang="en-US" altLang="zh-CN" sz="2400"/>
              <a:t> SUCCESS;	// </a:t>
            </a:r>
            <a:r>
              <a:rPr lang="zh-CN" altLang="zh-CN" sz="2400"/>
              <a:t>拓扑排序成功</a:t>
            </a:r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拓扑排序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用边表示活动的网络</a:t>
            </a:r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宋体" pitchFamily="2" charset="-122"/>
              </a:rPr>
              <a:t> 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2428875" y="1833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13668" name="Group 7"/>
          <p:cNvGrpSpPr>
            <a:grpSpLocks/>
          </p:cNvGrpSpPr>
          <p:nvPr/>
        </p:nvGrpSpPr>
        <p:grpSpPr bwMode="auto">
          <a:xfrm>
            <a:off x="611188" y="1449388"/>
            <a:ext cx="6389687" cy="4500562"/>
            <a:chOff x="2496" y="1296"/>
            <a:chExt cx="2976" cy="2304"/>
          </a:xfrm>
        </p:grpSpPr>
        <p:sp>
          <p:nvSpPr>
            <p:cNvPr id="113669" name="Rectangle 6"/>
            <p:cNvSpPr>
              <a:spLocks noChangeArrowheads="1"/>
            </p:cNvSpPr>
            <p:nvPr/>
          </p:nvSpPr>
          <p:spPr bwMode="auto">
            <a:xfrm>
              <a:off x="2496" y="1296"/>
              <a:ext cx="2976" cy="23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3670" name="Picture 4" descr="7-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440"/>
              <a:ext cx="2700" cy="2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circl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39750" y="1412875"/>
            <a:ext cx="79184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AOE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网络在某些工程估算方面是非常有用的，通过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AOE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网络可以了解到：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(1)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完成整个工程至少需要多少时间？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(2)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为缩短完成工程所需的时间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,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应当加快哪些活动进度？或者说哪些活动是影响整个工程进度的关键所在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?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用边表示活动的网络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611188" y="5370513"/>
            <a:ext cx="7129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itchFamily="2" charset="-122"/>
              </a:rPr>
              <a:t>其关键路径有两条，它们分别是：（</a:t>
            </a: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B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E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G</a:t>
            </a:r>
            <a:r>
              <a:rPr kumimoji="1" lang="zh-CN" altLang="en-US" sz="2400">
                <a:latin typeface="宋体" pitchFamily="2" charset="-122"/>
              </a:rPr>
              <a:t>），（</a:t>
            </a: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D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E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G</a:t>
            </a:r>
            <a:r>
              <a:rPr kumimoji="1" lang="zh-CN" altLang="en-US" sz="2400">
                <a:latin typeface="宋体" pitchFamily="2" charset="-122"/>
              </a:rPr>
              <a:t>），关键活动包括：</a:t>
            </a: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 sz="2400" baseline="-30000">
                <a:latin typeface="Times New Roman" pitchFamily="18" charset="0"/>
              </a:rPr>
              <a:t>1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 sz="2400" baseline="-30000">
                <a:latin typeface="Times New Roman" pitchFamily="18" charset="0"/>
              </a:rPr>
              <a:t>2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 sz="2400" baseline="-30000">
                <a:latin typeface="Times New Roman" pitchFamily="18" charset="0"/>
              </a:rPr>
              <a:t>4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 sz="2400" baseline="-30000">
                <a:latin typeface="Times New Roman" pitchFamily="18" charset="0"/>
              </a:rPr>
              <a:t>8</a:t>
            </a:r>
            <a:r>
              <a:rPr kumimoji="1" lang="zh-CN" altLang="en-US" sz="2400">
                <a:latin typeface="宋体" pitchFamily="2" charset="-122"/>
              </a:rPr>
              <a:t>和</a:t>
            </a: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 sz="2400" baseline="-30000">
                <a:latin typeface="Times New Roman" pitchFamily="18" charset="0"/>
              </a:rPr>
              <a:t>9</a:t>
            </a:r>
            <a:r>
              <a:rPr kumimoji="1" lang="zh-CN" altLang="en-US" sz="2400">
                <a:latin typeface="宋体" pitchFamily="2" charset="-122"/>
              </a:rPr>
              <a:t>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用边表示活动的网络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 </a:t>
            </a:r>
            <a:endParaRPr lang="zh-CN" altLang="en-US" dirty="0"/>
          </a:p>
        </p:txBody>
      </p:sp>
      <p:pic>
        <p:nvPicPr>
          <p:cNvPr id="7" name="Picture 4" descr="7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412875"/>
            <a:ext cx="5795962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95288" y="1484313"/>
            <a:ext cx="7620000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AOE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网络中要找出关键路径，就必须先找出关键活动。为了求关键活动，在此，先定义几个有关的量：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）事件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的最早可能发生时间：从源点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0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到顶点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i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的最长路径长度，用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Ve[i]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表示。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Ve[i]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决定了以顶点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为弧尾的弧所代表的活动可以开始的最早时间。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）事件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的最迟允许发生时间：在保证整个工程不推迟完成的前提下，顶点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所对应的事件的最迟允许发生时间，用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[i]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表示。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）活动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k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的最早可能开始时间 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e[k]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：设活动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k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对应的弧为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&lt; 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i 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, 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j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 &gt;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，则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e[k]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是从源点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0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到顶点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的最长路径长度。因此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, e[k] = Ve[i]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116739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r>
              <a:rPr kumimoji="1" lang="zh-CN" altLang="en-US">
                <a:solidFill>
                  <a:schemeClr val="tx2"/>
                </a:solidFill>
                <a:latin typeface="宋体" pitchFamily="2" charset="-122"/>
                <a:ea typeface="黑体" pitchFamily="49" charset="-122"/>
              </a:rPr>
              <a:t>求关键路径</a:t>
            </a:r>
            <a:endParaRPr lang="zh-CN" altLang="en-US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ircl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719138" y="1341438"/>
            <a:ext cx="7848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）活动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k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的最迟允许开始时间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[k]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：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[k]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是在保证整个工程不推迟完成的前提下，活动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k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的最迟允许开始时间。显然，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[k] = V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[j] - dur(&lt;i, j&gt;)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。其中，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dur(&lt;i, j&gt;)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是完成 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k 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所需的时间。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）活动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k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的时间余量：活动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k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的最迟允许开始时间和最早可能开始时间之差（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[k]-e[k]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）。显然，时间余量为零的活动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k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[k]==e[k]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）是关键活动。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  为找出关键活动，需要求各个活动的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e[k]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与</a:t>
            </a:r>
            <a:r>
              <a:rPr kumimoji="1" lang="en-US" altLang="zh-CN" sz="2400" i="1">
                <a:solidFill>
                  <a:srgbClr val="000000"/>
                </a:solidFill>
                <a:latin typeface="宋体" pitchFamily="2" charset="-122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[k]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，以判别是否</a:t>
            </a:r>
            <a:r>
              <a:rPr kumimoji="1" lang="en-US" altLang="zh-CN" sz="2400" i="1">
                <a:solidFill>
                  <a:srgbClr val="000000"/>
                </a:solidFill>
                <a:latin typeface="宋体" pitchFamily="2" charset="-122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[k]==e[k]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。而为了求得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e[k]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与</a:t>
            </a:r>
            <a:r>
              <a:rPr kumimoji="1" lang="en-US" altLang="zh-CN" sz="2400" i="1">
                <a:solidFill>
                  <a:srgbClr val="000000"/>
                </a:solidFill>
                <a:latin typeface="宋体" pitchFamily="2" charset="-122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[k]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，需要先求得各个顶点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i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Ve[i]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i="1">
                <a:solidFill>
                  <a:srgbClr val="000000"/>
                </a:solidFill>
                <a:latin typeface="宋体" pitchFamily="2" charset="-122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[i]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宋体" pitchFamily="2" charset="-122"/>
              </a:rPr>
              <a:t>求关键路径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215900" y="1289050"/>
            <a:ext cx="89281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求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Ve[i]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[i]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可以分两步进行：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）第一步：求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Ve[i]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的递推公式，从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Ve[0] = 0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开始，向前递推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Ve[j] = Max{ Ve[i] + dur(&lt;i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j&gt;) | &lt; V</a:t>
            </a:r>
            <a:r>
              <a:rPr kumimoji="1" lang="en-US" altLang="zh-CN" sz="2400" baseline="-30000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en-US" altLang="zh-CN" sz="2400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 &gt; </a:t>
            </a:r>
            <a:r>
              <a:rPr kumimoji="1" lang="en-US" altLang="zh-CN" sz="2400">
                <a:latin typeface="宋体" pitchFamily="2" charset="-122"/>
                <a:sym typeface="Symbol" pitchFamily="18" charset="2"/>
              </a:rPr>
              <a:t></a:t>
            </a:r>
            <a:r>
              <a:rPr kumimoji="1" lang="en-US" altLang="zh-CN" sz="2400">
                <a:latin typeface="Times New Roman" pitchFamily="18" charset="0"/>
              </a:rPr>
              <a:t> T },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j = 1, 2, </a:t>
            </a:r>
            <a:r>
              <a:rPr kumimoji="1" lang="en-US" altLang="zh-CN" sz="2400">
                <a:latin typeface="宋体" pitchFamily="2" charset="-122"/>
                <a:sym typeface="Symbol" pitchFamily="18" charset="2"/>
              </a:rPr>
              <a:t></a:t>
            </a:r>
            <a:r>
              <a:rPr kumimoji="1" lang="en-US" altLang="zh-CN" sz="2400">
                <a:latin typeface="Times New Roman" pitchFamily="18" charset="0"/>
              </a:rPr>
              <a:t>, n-1</a:t>
            </a:r>
            <a:r>
              <a:rPr kumimoji="1" lang="zh-CN" altLang="en-US" sz="2400">
                <a:latin typeface="Times New Roman" pitchFamily="18" charset="0"/>
              </a:rPr>
              <a:t>；</a:t>
            </a:r>
            <a:br>
              <a:rPr kumimoji="1" lang="zh-CN" altLang="en-US" sz="2400">
                <a:latin typeface="Times New Roman" pitchFamily="18" charset="0"/>
              </a:rPr>
            </a:br>
            <a:r>
              <a:rPr kumimoji="1" lang="zh-CN" altLang="en-US" sz="2400">
                <a:latin typeface="Times New Roman" pitchFamily="18" charset="0"/>
              </a:rPr>
              <a:t>     其中</a:t>
            </a:r>
            <a:r>
              <a:rPr kumimoji="1" lang="en-US" altLang="zh-CN" sz="2400">
                <a:latin typeface="Times New Roman" pitchFamily="18" charset="0"/>
              </a:rPr>
              <a:t>, T</a:t>
            </a:r>
            <a:r>
              <a:rPr kumimoji="1" lang="zh-CN" altLang="en-US" sz="2400">
                <a:latin typeface="Times New Roman" pitchFamily="18" charset="0"/>
              </a:rPr>
              <a:t>是所有以顶点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en-US" altLang="zh-CN" sz="2400" baseline="-30000">
                <a:latin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</a:rPr>
              <a:t>为弧头的弧</a:t>
            </a:r>
            <a:r>
              <a:rPr kumimoji="1" lang="en-US" altLang="zh-CN" sz="2400">
                <a:latin typeface="Times New Roman" pitchFamily="18" charset="0"/>
              </a:rPr>
              <a:t>&lt;V</a:t>
            </a:r>
            <a:r>
              <a:rPr kumimoji="1" lang="en-US" altLang="zh-CN" sz="2400" baseline="-30000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en-US" altLang="zh-CN" sz="2400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&gt;</a:t>
            </a:r>
            <a:r>
              <a:rPr kumimoji="1" lang="zh-CN" altLang="en-US" sz="2400">
                <a:latin typeface="Times New Roman" pitchFamily="18" charset="0"/>
              </a:rPr>
              <a:t>的集合。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）第二步：求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[i]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的递推公式，从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[n-1] = Ve[n-1]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开始，反向递推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V</a:t>
            </a:r>
            <a:r>
              <a:rPr kumimoji="1" lang="en-US" altLang="zh-CN" sz="2400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latin typeface="Times New Roman" pitchFamily="18" charset="0"/>
              </a:rPr>
              <a:t>[i] = Min{ V</a:t>
            </a:r>
            <a:r>
              <a:rPr kumimoji="1" lang="en-US" altLang="zh-CN" sz="2400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latin typeface="Times New Roman" pitchFamily="18" charset="0"/>
              </a:rPr>
              <a:t>[j] - dur(&lt;i, j&gt;) | &lt; V</a:t>
            </a:r>
            <a:r>
              <a:rPr kumimoji="1" lang="en-US" altLang="zh-CN" sz="2400" baseline="-30000">
                <a:latin typeface="Times New Roman" pitchFamily="18" charset="0"/>
              </a:rPr>
              <a:t>i</a:t>
            </a:r>
            <a:r>
              <a:rPr kumimoji="1" lang="en-US" altLang="zh-CN" sz="2400">
                <a:latin typeface="Times New Roman" pitchFamily="18" charset="0"/>
              </a:rPr>
              <a:t>, V</a:t>
            </a:r>
            <a:r>
              <a:rPr kumimoji="1" lang="en-US" altLang="zh-CN" sz="2400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 &gt; </a:t>
            </a:r>
            <a:r>
              <a:rPr kumimoji="1" lang="en-US" altLang="zh-CN" sz="2400">
                <a:latin typeface="宋体" pitchFamily="2" charset="-122"/>
                <a:sym typeface="Symbol" pitchFamily="18" charset="2"/>
              </a:rPr>
              <a:t></a:t>
            </a:r>
            <a:r>
              <a:rPr kumimoji="1" lang="en-US" altLang="zh-CN" sz="2400">
                <a:latin typeface="Times New Roman" pitchFamily="18" charset="0"/>
              </a:rPr>
              <a:t> T },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  i =0, 1, 2, </a:t>
            </a:r>
            <a:r>
              <a:rPr kumimoji="1" lang="en-US" altLang="zh-CN" sz="2400">
                <a:latin typeface="宋体" pitchFamily="2" charset="-122"/>
                <a:sym typeface="Symbol" pitchFamily="18" charset="2"/>
              </a:rPr>
              <a:t></a:t>
            </a:r>
            <a:r>
              <a:rPr kumimoji="1" lang="en-US" altLang="zh-CN" sz="2400">
                <a:latin typeface="Times New Roman" pitchFamily="18" charset="0"/>
              </a:rPr>
              <a:t>, n-2</a:t>
            </a:r>
            <a:r>
              <a:rPr kumimoji="1" lang="zh-CN" altLang="en-US" sz="2400">
                <a:latin typeface="Times New Roman" pitchFamily="18" charset="0"/>
              </a:rPr>
              <a:t>；</a:t>
            </a:r>
            <a:br>
              <a:rPr kumimoji="1" lang="zh-CN" altLang="en-US" sz="2400">
                <a:latin typeface="Times New Roman" pitchFamily="18" charset="0"/>
              </a:rPr>
            </a:br>
            <a:r>
              <a:rPr kumimoji="1" lang="zh-CN" altLang="en-US" sz="2400">
                <a:latin typeface="Times New Roman" pitchFamily="18" charset="0"/>
              </a:rPr>
              <a:t>     其中</a:t>
            </a:r>
            <a:r>
              <a:rPr kumimoji="1" lang="en-US" altLang="zh-CN" sz="2400">
                <a:latin typeface="Times New Roman" pitchFamily="18" charset="0"/>
              </a:rPr>
              <a:t>, T</a:t>
            </a:r>
            <a:r>
              <a:rPr kumimoji="1" lang="zh-CN" altLang="en-US" sz="2400">
                <a:latin typeface="Times New Roman" pitchFamily="18" charset="0"/>
              </a:rPr>
              <a:t>是所有以顶点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en-US" altLang="zh-CN" sz="2400" baseline="-30000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为弧尾的弧</a:t>
            </a:r>
            <a:r>
              <a:rPr kumimoji="1" lang="en-US" altLang="zh-CN" sz="2400">
                <a:latin typeface="Times New Roman" pitchFamily="18" charset="0"/>
              </a:rPr>
              <a:t>&lt; V</a:t>
            </a:r>
            <a:r>
              <a:rPr kumimoji="1" lang="en-US" altLang="zh-CN" sz="2400" baseline="-30000">
                <a:latin typeface="Times New Roman" pitchFamily="18" charset="0"/>
              </a:rPr>
              <a:t>i</a:t>
            </a:r>
            <a:r>
              <a:rPr kumimoji="1" lang="en-US" altLang="zh-CN" sz="2400">
                <a:latin typeface="Times New Roman" pitchFamily="18" charset="0"/>
              </a:rPr>
              <a:t>,V</a:t>
            </a:r>
            <a:r>
              <a:rPr kumimoji="1" lang="en-US" altLang="zh-CN" sz="2400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 &gt;</a:t>
            </a:r>
            <a:r>
              <a:rPr kumimoji="1" lang="zh-CN" altLang="en-US" sz="2400">
                <a:latin typeface="Times New Roman" pitchFamily="18" charset="0"/>
              </a:rPr>
              <a:t>的集合。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宋体" pitchFamily="2" charset="-122"/>
              </a:rPr>
              <a:t>求关键路径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邻接矩阵</a:t>
            </a: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457200" y="1295400"/>
            <a:ext cx="8229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在图的邻接矩阵表示中，除了记录每一个顶点信息的顶点表外，还有一个表示各个顶点之间关系的矩阵，称之为邻接矩阵。若设图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＝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(V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E)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是一个有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个顶点的图，则图的邻接矩阵是一个二维数组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Arcs[n][n]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，它的定义为：</a:t>
            </a:r>
            <a:endParaRPr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20484" name="Object 1024"/>
          <p:cNvGraphicFramePr>
            <a:graphicFrameLocks noChangeAspect="1"/>
          </p:cNvGraphicFramePr>
          <p:nvPr/>
        </p:nvGraphicFramePr>
        <p:xfrm>
          <a:off x="1066800" y="3048000"/>
          <a:ext cx="701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r:id="rId3" imgW="1828800" imgH="254000" progId="Equation.3">
                  <p:embed/>
                </p:oleObj>
              </mc:Choice>
              <mc:Fallback>
                <p:oleObj r:id="rId3" imgW="1828800" imgH="254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7010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25"/>
          <p:cNvGraphicFramePr>
            <a:graphicFrameLocks noChangeAspect="1"/>
          </p:cNvGraphicFramePr>
          <p:nvPr/>
        </p:nvGraphicFramePr>
        <p:xfrm>
          <a:off x="1143000" y="4724400"/>
          <a:ext cx="6553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r:id="rId5" imgW="2108200" imgH="596900" progId="Equation.3">
                  <p:embed/>
                </p:oleObj>
              </mc:Choice>
              <mc:Fallback>
                <p:oleObj r:id="rId5" imgW="2108200" imgH="596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6553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1030"/>
          <p:cNvSpPr txBox="1">
            <a:spLocks noChangeArrowheads="1"/>
          </p:cNvSpPr>
          <p:nvPr/>
        </p:nvSpPr>
        <p:spPr bwMode="auto">
          <a:xfrm>
            <a:off x="609600" y="43434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1751" name="Text Box 1031"/>
          <p:cNvSpPr txBox="1">
            <a:spLocks noChangeArrowheads="1"/>
          </p:cNvSpPr>
          <p:nvPr/>
        </p:nvSpPr>
        <p:spPr bwMode="auto">
          <a:xfrm>
            <a:off x="606425" y="40386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对于网络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或带权图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，邻接矩阵定义如下：</a:t>
            </a:r>
          </a:p>
        </p:txBody>
      </p:sp>
    </p:spTree>
  </p:cSld>
  <p:clrMapOvr>
    <a:masterClrMapping/>
  </p:clrMapOvr>
  <p:transition spd="slow">
    <p:circl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468313" y="1412875"/>
            <a:ext cx="8459787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当求出了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AOE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网络中每个顶点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Ve[i]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[i]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，就可以再计算每一个活动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k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的最早可能开始时间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e[k]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和最晚允许开始时间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[k]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设活动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k 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(k = 1, 2,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, e)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对应带权有向边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&lt;V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j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&gt;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，它的持续时间用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dur (&lt;V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 , 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j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 &gt;) 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表示，则有：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e[k] = Ve[i]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[k] = V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[j] - dur(&lt;V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 , V</a:t>
            </a:r>
            <a:r>
              <a:rPr kumimoji="1"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j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 &gt;)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；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k = 1, 2, 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, e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然后再通过判断是否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e[k] ==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[k]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，就可找出关键活动，从而求得关键路径。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宋体" pitchFamily="2" charset="-122"/>
              </a:rPr>
              <a:t>求关键路径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79388" y="1341438"/>
            <a:ext cx="8713787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(1)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个顶点和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e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条带权的有向边，建立邻接表结构；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(2)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从源点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出发，令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Ve[0]=0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，按拓扑有序的顺序计算每个顶点的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Ve[j]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j=1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n-1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）。若拓扑排序中遍历的顶点数小于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，则说明网络中存在有向环，不能继续求关键路径。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(3)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从汇点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n-1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出发，令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[n-1]=Ve[n-1]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，按逆拓扑有序顺序求各顶点的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[i]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i=0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n-2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）。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(4)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根据各顶点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Ve[i]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[i]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值，求各条弧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e[k]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[k]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(5)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输出关键活动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lang="en-US" altLang="zh-CN" sz="2400" baseline="-30000">
                <a:solidFill>
                  <a:srgbClr val="000000"/>
                </a:solidFill>
                <a:latin typeface="宋体" pitchFamily="2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e[k]==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[k]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即为关键活动）。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宋体" pitchFamily="2" charset="-122"/>
              </a:rPr>
              <a:t>求关键路径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ChangeArrowheads="1"/>
          </p:cNvSpPr>
          <p:nvPr/>
        </p:nvSpPr>
        <p:spPr bwMode="auto">
          <a:xfrm>
            <a:off x="2233613" y="250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13672" name="Picture 2" descr="7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3549650"/>
            <a:ext cx="68580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宋体" pitchFamily="2" charset="-122"/>
              </a:rPr>
              <a:t>求关键路径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49388"/>
            <a:ext cx="5472112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0" y="1341438"/>
            <a:ext cx="91440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WeightType&gt;Status </a:t>
            </a:r>
          </a:p>
          <a:p>
            <a:pPr eaLnBrk="1" hangingPunct="1"/>
            <a:r>
              <a:rPr lang="en-US" altLang="zh-CN" sz="2400"/>
              <a:t>CriticalPath(</a:t>
            </a:r>
            <a:r>
              <a:rPr lang="en-US" altLang="zh-CN" sz="2400" b="1"/>
              <a:t>const</a:t>
            </a:r>
            <a:r>
              <a:rPr lang="en-US" altLang="zh-CN" sz="2400"/>
              <a:t> AdjListDirNetwork&lt;ElemType,WeightType&gt;&amp;g){</a:t>
            </a:r>
            <a:endParaRPr lang="zh-CN" altLang="zh-CN" sz="2400"/>
          </a:p>
          <a:p>
            <a:pPr eaLnBrk="1" hangingPunct="1"/>
            <a:r>
              <a:rPr lang="en-US" altLang="zh-CN" sz="2400" b="1"/>
              <a:t>     int</a:t>
            </a:r>
            <a:r>
              <a:rPr lang="en-US" altLang="zh-CN" sz="2400"/>
              <a:t> *indegree=</a:t>
            </a:r>
            <a:r>
              <a:rPr lang="en-US" altLang="zh-CN" sz="2400" b="1"/>
              <a:t>new</a:t>
            </a:r>
            <a:r>
              <a:rPr lang="en-US" altLang="zh-CN" sz="2400"/>
              <a:t> </a:t>
            </a:r>
            <a:r>
              <a:rPr lang="en-US" altLang="zh-CN" sz="2400" b="1"/>
              <a:t>int</a:t>
            </a:r>
            <a:r>
              <a:rPr lang="en-US" altLang="zh-CN" sz="2400"/>
              <a:t>[g.GetVexNum()];</a:t>
            </a:r>
          </a:p>
          <a:p>
            <a:pPr eaLnBrk="1" hangingPunct="1"/>
            <a:r>
              <a:rPr lang="en-US" altLang="zh-CN" sz="2400"/>
              <a:t>     WeightType *ve=</a:t>
            </a:r>
            <a:r>
              <a:rPr lang="en-US" altLang="zh-CN" sz="2400" b="1"/>
              <a:t>new</a:t>
            </a:r>
            <a:r>
              <a:rPr lang="en-US" altLang="zh-CN" sz="2400"/>
              <a:t> </a:t>
            </a:r>
            <a:r>
              <a:rPr lang="en-US" altLang="zh-CN" sz="2400" b="1"/>
              <a:t>int</a:t>
            </a:r>
            <a:r>
              <a:rPr lang="en-US" altLang="zh-CN" sz="2400"/>
              <a:t>[g.GetVexNum()];</a:t>
            </a:r>
          </a:p>
          <a:p>
            <a:pPr eaLnBrk="1" hangingPunct="1"/>
            <a:r>
              <a:rPr lang="en-US" altLang="zh-CN" sz="2400"/>
              <a:t>     WeightType *vl=</a:t>
            </a:r>
            <a:r>
              <a:rPr lang="en-US" altLang="zh-CN" sz="2400" b="1"/>
              <a:t>new</a:t>
            </a:r>
            <a:r>
              <a:rPr lang="en-US" altLang="zh-CN" sz="2400"/>
              <a:t> </a:t>
            </a:r>
            <a:r>
              <a:rPr lang="en-US" altLang="zh-CN" sz="2400" b="1"/>
              <a:t>int</a:t>
            </a:r>
            <a:r>
              <a:rPr lang="en-US" altLang="zh-CN" sz="2400"/>
              <a:t>[g.GetVexNum()];</a:t>
            </a:r>
          </a:p>
          <a:p>
            <a:pPr eaLnBrk="1" hangingPunct="1"/>
            <a:r>
              <a:rPr lang="en-US" altLang="zh-CN" sz="2400"/>
              <a:t>     LinkQueue&lt;</a:t>
            </a:r>
            <a:r>
              <a:rPr lang="en-US" altLang="zh-CN" sz="2400" b="1"/>
              <a:t>int</a:t>
            </a:r>
            <a:r>
              <a:rPr lang="en-US" altLang="zh-CN" sz="2400"/>
              <a:t>&gt; q;</a:t>
            </a:r>
          </a:p>
          <a:p>
            <a:pPr eaLnBrk="1" hangingPunct="1"/>
            <a:r>
              <a:rPr lang="en-US" altLang="zh-CN" sz="2400"/>
              <a:t>     LinkStack&lt;</a:t>
            </a:r>
            <a:r>
              <a:rPr lang="en-US" altLang="zh-CN" sz="2400" b="1"/>
              <a:t>int</a:t>
            </a:r>
            <a:r>
              <a:rPr lang="en-US" altLang="zh-CN" sz="2400"/>
              <a:t>&gt; s;</a:t>
            </a:r>
          </a:p>
          <a:p>
            <a:pPr eaLnBrk="1" hangingPunct="1"/>
            <a:r>
              <a:rPr lang="en-US" altLang="zh-CN" sz="2400" b="1"/>
              <a:t>     int</a:t>
            </a:r>
            <a:r>
              <a:rPr lang="en-US" altLang="zh-CN" sz="2400"/>
              <a:t> ee, el, u, v, count=0;</a:t>
            </a:r>
          </a:p>
          <a:p>
            <a:pPr eaLnBrk="1" hangingPunct="1"/>
            <a:r>
              <a:rPr lang="en-US" altLang="zh-CN" sz="2400"/>
              <a:t>     ElemType e1, e2;</a:t>
            </a:r>
          </a:p>
          <a:p>
            <a:pPr eaLnBrk="1" hangingPunct="1"/>
            <a:r>
              <a:rPr lang="en-US" altLang="zh-CN" sz="2400" b="1"/>
              <a:t>     for</a:t>
            </a:r>
            <a:r>
              <a:rPr lang="en-US" altLang="zh-CN" sz="2400"/>
              <a:t> (v=0; v &lt; g.GetVexNum(); v++) </a:t>
            </a:r>
          </a:p>
          <a:p>
            <a:pPr eaLnBrk="1" hangingPunct="1"/>
            <a:r>
              <a:rPr lang="en-US" altLang="zh-CN" sz="2400"/>
              <a:t>	ve[v]=0;  StatIndegree(g, indegree);</a:t>
            </a:r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for</a:t>
            </a:r>
            <a:r>
              <a:rPr lang="en-US" altLang="zh-CN" sz="2400"/>
              <a:t> (v=0; v &lt; g.GetVexNum(); v++)</a:t>
            </a:r>
            <a:endParaRPr lang="zh-CN" altLang="zh-CN" sz="2400"/>
          </a:p>
          <a:p>
            <a:pPr eaLnBrk="1" hangingPunct="1"/>
            <a:r>
              <a:rPr lang="en-US" altLang="zh-CN" sz="2400"/>
              <a:t>	    </a:t>
            </a:r>
            <a:r>
              <a:rPr lang="en-US" altLang="zh-CN" sz="2400" b="1"/>
              <a:t>if</a:t>
            </a:r>
            <a:r>
              <a:rPr lang="en-US" altLang="zh-CN" sz="2400"/>
              <a:t> (indegree[v] == 0)  q.EnQueue(v);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宋体" pitchFamily="2" charset="-122"/>
              </a:rPr>
              <a:t>求关键路径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0" y="1341438"/>
            <a:ext cx="91440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	  </a:t>
            </a:r>
            <a:r>
              <a:rPr lang="en-US" altLang="zh-CN" sz="2400" b="1"/>
              <a:t>while</a:t>
            </a:r>
            <a:r>
              <a:rPr lang="en-US" altLang="zh-CN" sz="2400"/>
              <a:t> (!q.IsEmpty())	{</a:t>
            </a:r>
          </a:p>
          <a:p>
            <a:pPr eaLnBrk="1" hangingPunct="1"/>
            <a:r>
              <a:rPr lang="en-US" altLang="zh-CN" sz="2400"/>
              <a:t>	       q.DelQueue(u); s.Push(u);	count++;</a:t>
            </a:r>
          </a:p>
          <a:p>
            <a:pPr eaLnBrk="1" hangingPunct="1"/>
            <a:r>
              <a:rPr lang="en-US" altLang="zh-CN" sz="2400"/>
              <a:t>	       </a:t>
            </a:r>
            <a:r>
              <a:rPr lang="en-US" altLang="zh-CN" sz="2400" b="1"/>
              <a:t>for</a:t>
            </a:r>
            <a:r>
              <a:rPr lang="en-US" altLang="zh-CN" sz="2400"/>
              <a:t> (v=g.FirstAdjVex(u);v!=-1;v=g.NextAdjVex(u, v)){</a:t>
            </a:r>
            <a:endParaRPr lang="zh-CN" altLang="zh-CN" sz="2400"/>
          </a:p>
          <a:p>
            <a:pPr eaLnBrk="1" hangingPunct="1"/>
            <a:r>
              <a:rPr lang="en-US" altLang="zh-CN" sz="2400"/>
              <a:t>		</a:t>
            </a:r>
            <a:r>
              <a:rPr lang="en-US" altLang="zh-CN" sz="2400" b="1"/>
              <a:t>if</a:t>
            </a:r>
            <a:r>
              <a:rPr lang="en-US" altLang="zh-CN" sz="2400"/>
              <a:t> (--indegree[v] == 0)	q.EnQueue(v);</a:t>
            </a:r>
            <a:endParaRPr lang="zh-CN" altLang="zh-CN" sz="2400"/>
          </a:p>
          <a:p>
            <a:pPr eaLnBrk="1" hangingPunct="1"/>
            <a:r>
              <a:rPr lang="en-US" altLang="zh-CN" sz="2400"/>
              <a:t>		</a:t>
            </a:r>
            <a:r>
              <a:rPr lang="en-US" altLang="zh-CN" sz="2400" b="1"/>
              <a:t>if</a:t>
            </a:r>
            <a:r>
              <a:rPr lang="en-US" altLang="zh-CN" sz="2400"/>
              <a:t> (ve[u] + g.GetWeight(u, v) &gt; ve[v])</a:t>
            </a:r>
          </a:p>
          <a:p>
            <a:pPr eaLnBrk="1" hangingPunct="1"/>
            <a:r>
              <a:rPr lang="en-US" altLang="zh-CN" sz="2400"/>
              <a:t>			ve[v]=ve[u] + g.GetWeight(u, v);</a:t>
            </a:r>
            <a:endParaRPr lang="zh-CN" altLang="zh-CN" sz="2400"/>
          </a:p>
          <a:p>
            <a:pPr eaLnBrk="1" hangingPunct="1"/>
            <a:r>
              <a:rPr lang="en-US" altLang="zh-CN" sz="2400"/>
              <a:t>	       }</a:t>
            </a:r>
            <a:endParaRPr lang="zh-CN" altLang="zh-CN" sz="2400"/>
          </a:p>
          <a:p>
            <a:pPr eaLnBrk="1" hangingPunct="1"/>
            <a:r>
              <a:rPr lang="en-US" altLang="zh-CN" sz="2400"/>
              <a:t>	  }</a:t>
            </a:r>
            <a:endParaRPr lang="zh-CN" altLang="zh-CN" sz="2400"/>
          </a:p>
          <a:p>
            <a:pPr eaLnBrk="1" hangingPunct="1"/>
            <a:r>
              <a:rPr lang="en-US" altLang="zh-CN" sz="2400"/>
              <a:t>	 </a:t>
            </a:r>
            <a:r>
              <a:rPr lang="en-US" altLang="zh-CN" sz="2400" b="1"/>
              <a:t>delete</a:t>
            </a:r>
            <a:r>
              <a:rPr lang="en-US" altLang="zh-CN" sz="2400"/>
              <a:t> []indegree;</a:t>
            </a:r>
          </a:p>
          <a:p>
            <a:pPr eaLnBrk="1" hangingPunct="1"/>
            <a:r>
              <a:rPr lang="en-US" altLang="zh-CN" sz="2400"/>
              <a:t>	 </a:t>
            </a:r>
            <a:r>
              <a:rPr lang="en-US" altLang="zh-CN" sz="2400" b="1"/>
              <a:t>if</a:t>
            </a:r>
            <a:r>
              <a:rPr lang="en-US" altLang="zh-CN" sz="2400"/>
              <a:t> (count &lt; g.GetVexNum()) {</a:t>
            </a:r>
            <a:endParaRPr lang="zh-CN" altLang="zh-CN" sz="2400"/>
          </a:p>
          <a:p>
            <a:pPr eaLnBrk="1" hangingPunct="1"/>
            <a:r>
              <a:rPr lang="en-US" altLang="zh-CN" sz="2400"/>
              <a:t>	       </a:t>
            </a:r>
            <a:r>
              <a:rPr lang="en-US" altLang="zh-CN" sz="2400" b="1"/>
              <a:t>delete</a:t>
            </a:r>
            <a:r>
              <a:rPr lang="en-US" altLang="zh-CN" sz="2400"/>
              <a:t> []ve;	</a:t>
            </a:r>
            <a:r>
              <a:rPr lang="en-US" altLang="zh-CN" sz="2400" b="1"/>
              <a:t>delete</a:t>
            </a:r>
            <a:r>
              <a:rPr lang="en-US" altLang="zh-CN" sz="2400"/>
              <a:t> []v</a:t>
            </a:r>
            <a:r>
              <a:rPr lang="en-US" altLang="zh-CN" sz="2400" i="1"/>
              <a:t>l</a:t>
            </a:r>
            <a:r>
              <a:rPr lang="en-US" altLang="zh-CN" sz="2400"/>
              <a:t>;</a:t>
            </a:r>
          </a:p>
          <a:p>
            <a:pPr eaLnBrk="1" hangingPunct="1"/>
            <a:r>
              <a:rPr lang="en-US" altLang="zh-CN" sz="2400"/>
              <a:t>	       </a:t>
            </a:r>
            <a:r>
              <a:rPr lang="en-US" altLang="zh-CN" sz="2400" b="1"/>
              <a:t>return</a:t>
            </a:r>
            <a:r>
              <a:rPr lang="en-US" altLang="zh-CN" sz="2400"/>
              <a:t> FAIL;			// </a:t>
            </a:r>
            <a:r>
              <a:rPr lang="zh-CN" altLang="zh-CN" sz="2400"/>
              <a:t>网</a:t>
            </a:r>
            <a:r>
              <a:rPr lang="en-US" altLang="zh-CN" sz="2400"/>
              <a:t>g</a:t>
            </a:r>
            <a:r>
              <a:rPr lang="zh-CN" altLang="zh-CN" sz="2400"/>
              <a:t>有回路</a:t>
            </a:r>
          </a:p>
          <a:p>
            <a:pPr eaLnBrk="1" hangingPunct="1"/>
            <a:r>
              <a:rPr lang="en-US" altLang="zh-CN" sz="2400"/>
              <a:t>	}</a:t>
            </a:r>
            <a:endParaRPr lang="zh-CN" altLang="zh-CN" sz="2400"/>
          </a:p>
          <a:p>
            <a:pPr eaLnBrk="1" hangingPunct="1"/>
            <a:r>
              <a:rPr lang="en-US" altLang="zh-CN" sz="2400"/>
              <a:t>	s.Top(u);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宋体" pitchFamily="2" charset="-122"/>
              </a:rPr>
              <a:t>求关键路径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981075"/>
            <a:ext cx="9144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for</a:t>
            </a:r>
            <a:r>
              <a:rPr lang="en-US" altLang="zh-CN" sz="2400"/>
              <a:t> (v=0; v &lt; g.GetVexNum(); v++)  vl[v]=ve[u];</a:t>
            </a:r>
            <a:endParaRPr lang="zh-CN" altLang="zh-CN" sz="2400"/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while</a:t>
            </a:r>
            <a:r>
              <a:rPr lang="en-US" altLang="zh-CN" sz="2400"/>
              <a:t> (!s.IsEmpty()) {     s.Pop(u);</a:t>
            </a:r>
            <a:endParaRPr lang="zh-CN" altLang="zh-CN" sz="2400"/>
          </a:p>
          <a:p>
            <a:pPr eaLnBrk="1" hangingPunct="1"/>
            <a:r>
              <a:rPr lang="en-US" altLang="zh-CN" sz="2400"/>
              <a:t>	     </a:t>
            </a:r>
            <a:r>
              <a:rPr lang="en-US" altLang="zh-CN" sz="2400" b="1"/>
              <a:t>for</a:t>
            </a:r>
            <a:r>
              <a:rPr lang="en-US" altLang="zh-CN" sz="2400"/>
              <a:t> (v=g.FirstAdjVex(u); v != -1; v=g.NextAdjVex(u, v))	         </a:t>
            </a:r>
            <a:r>
              <a:rPr lang="en-US" altLang="zh-CN" sz="2400" b="1"/>
              <a:t>if</a:t>
            </a:r>
            <a:r>
              <a:rPr lang="en-US" altLang="zh-CN" sz="2400"/>
              <a:t> (vl[v] - g.GetWeight(u, v) &lt; vl[u])</a:t>
            </a:r>
            <a:endParaRPr lang="zh-CN" altLang="zh-CN" sz="2400"/>
          </a:p>
          <a:p>
            <a:pPr eaLnBrk="1" hangingPunct="1"/>
            <a:r>
              <a:rPr lang="en-US" altLang="zh-CN" sz="2400"/>
              <a:t>		   vl[u]=vl[v] - g.GetWeight(u, v);</a:t>
            </a:r>
            <a:endParaRPr lang="zh-CN" altLang="zh-CN" sz="2400"/>
          </a:p>
          <a:p>
            <a:pPr eaLnBrk="1" hangingPunct="1"/>
            <a:r>
              <a:rPr lang="en-US" altLang="zh-CN" sz="2400"/>
              <a:t>	}</a:t>
            </a:r>
            <a:endParaRPr lang="zh-CN" altLang="zh-CN" sz="2400"/>
          </a:p>
          <a:p>
            <a:pPr eaLnBrk="1" hangingPunct="1"/>
            <a:r>
              <a:rPr lang="en-US" altLang="zh-CN" sz="2400"/>
              <a:t> 	</a:t>
            </a:r>
            <a:r>
              <a:rPr lang="en-US" altLang="zh-CN" sz="2400" b="1"/>
              <a:t>for</a:t>
            </a:r>
            <a:r>
              <a:rPr lang="en-US" altLang="zh-CN" sz="2400"/>
              <a:t> (u=0; u &lt; g.GetVexNum(); u++)	{ </a:t>
            </a:r>
            <a:endParaRPr lang="zh-CN" altLang="zh-CN" sz="2400"/>
          </a:p>
          <a:p>
            <a:pPr eaLnBrk="1" hangingPunct="1"/>
            <a:r>
              <a:rPr lang="en-US" altLang="zh-CN" sz="2400"/>
              <a:t>	   </a:t>
            </a:r>
            <a:r>
              <a:rPr lang="en-US" altLang="zh-CN" sz="2400" b="1"/>
              <a:t>for</a:t>
            </a:r>
            <a:r>
              <a:rPr lang="en-US" altLang="zh-CN" sz="2400"/>
              <a:t> (v=g.FirstAdjVex(u);v!=-1;v=g.NextAdjVex(u, v))	{</a:t>
            </a:r>
            <a:endParaRPr lang="zh-CN" altLang="zh-CN" sz="2400"/>
          </a:p>
          <a:p>
            <a:pPr eaLnBrk="1" hangingPunct="1"/>
            <a:r>
              <a:rPr lang="en-US" altLang="zh-CN" sz="2400"/>
              <a:t>	       ee=ve[u]; el=vl[v] - g.GetWeight(u, v);</a:t>
            </a:r>
            <a:endParaRPr lang="zh-CN" altLang="zh-CN" sz="2400"/>
          </a:p>
          <a:p>
            <a:pPr eaLnBrk="1" hangingPunct="1"/>
            <a:r>
              <a:rPr lang="en-US" altLang="zh-CN" sz="2400"/>
              <a:t>	       </a:t>
            </a:r>
            <a:r>
              <a:rPr lang="en-US" altLang="zh-CN" sz="2400" b="1"/>
              <a:t>if</a:t>
            </a:r>
            <a:r>
              <a:rPr lang="en-US" altLang="zh-CN" sz="2400"/>
              <a:t> (ee == el)  {  g.GetElem(u, e1);g.GetElem(v, e2);</a:t>
            </a:r>
            <a:endParaRPr lang="zh-CN" altLang="zh-CN" sz="2400"/>
          </a:p>
          <a:p>
            <a:pPr eaLnBrk="1" hangingPunct="1"/>
            <a:r>
              <a:rPr lang="en-US" altLang="zh-CN" sz="2400"/>
              <a:t>		cout &lt;&lt; "&lt;" &lt;&lt; e1 &lt;&lt; ", " &lt;&lt; e2 &lt;&lt; "&gt; ";</a:t>
            </a:r>
            <a:endParaRPr lang="zh-CN" altLang="zh-CN" sz="2400"/>
          </a:p>
          <a:p>
            <a:pPr eaLnBrk="1" hangingPunct="1"/>
            <a:r>
              <a:rPr lang="en-US" altLang="zh-CN" sz="2400"/>
              <a:t>	       }</a:t>
            </a:r>
            <a:endParaRPr lang="zh-CN" altLang="zh-CN" sz="2400"/>
          </a:p>
          <a:p>
            <a:pPr eaLnBrk="1" hangingPunct="1"/>
            <a:r>
              <a:rPr lang="en-US" altLang="zh-CN" sz="2400"/>
              <a:t>	}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}</a:t>
            </a:r>
            <a:endParaRPr lang="zh-CN" altLang="zh-CN" sz="2400"/>
          </a:p>
          <a:p>
            <a:pPr eaLnBrk="1" hangingPunct="1"/>
            <a:r>
              <a:rPr lang="en-US" altLang="zh-CN" sz="2400" b="1"/>
              <a:t>    delete</a:t>
            </a:r>
            <a:r>
              <a:rPr lang="en-US" altLang="zh-CN" sz="2400"/>
              <a:t> []ve;  </a:t>
            </a:r>
            <a:r>
              <a:rPr lang="en-US" altLang="zh-CN" sz="2400" b="1"/>
              <a:t>delete</a:t>
            </a:r>
            <a:r>
              <a:rPr lang="en-US" altLang="zh-CN" sz="2400"/>
              <a:t> []vl;   </a:t>
            </a:r>
            <a:r>
              <a:rPr lang="en-US" altLang="zh-CN" sz="2400" b="1"/>
              <a:t>return</a:t>
            </a:r>
            <a:r>
              <a:rPr lang="en-US" altLang="zh-CN" sz="2400"/>
              <a:t> SUCCESS;</a:t>
            </a:r>
          </a:p>
          <a:p>
            <a:pPr eaLnBrk="1" hangingPunct="1"/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宋体" pitchFamily="2" charset="-122"/>
              </a:rPr>
              <a:t>求关键路径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/>
          </a:p>
        </p:txBody>
      </p:sp>
      <p:pic>
        <p:nvPicPr>
          <p:cNvPr id="125955" name="Picture 6" descr="D:\Program Files\Common Files\Microsoft Shared\Clipart\cagcat50\BD05584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549400"/>
            <a:ext cx="62484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WordArt 10"/>
          <p:cNvSpPr>
            <a:spLocks noChangeArrowheads="1" noChangeShapeType="1" noTextEdit="1"/>
          </p:cNvSpPr>
          <p:nvPr/>
        </p:nvSpPr>
        <p:spPr bwMode="auto">
          <a:xfrm>
            <a:off x="1528763" y="4905375"/>
            <a:ext cx="5511800" cy="1457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祝你成功！</a:t>
            </a:r>
          </a:p>
        </p:txBody>
      </p:sp>
    </p:spTree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2443163" y="2152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邻接矩阵</a:t>
            </a:r>
            <a:endParaRPr lang="zh-CN" altLang="en-US" dirty="0"/>
          </a:p>
        </p:txBody>
      </p:sp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412875"/>
            <a:ext cx="5964237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1510" name="对象 4"/>
          <p:cNvGraphicFramePr>
            <a:graphicFrameLocks noChangeAspect="1"/>
          </p:cNvGraphicFramePr>
          <p:nvPr/>
        </p:nvGraphicFramePr>
        <p:xfrm>
          <a:off x="881063" y="5084763"/>
          <a:ext cx="5829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公式" r:id="rId4" imgW="1943100" imgH="457200" progId="Equation.3">
                  <p:embed/>
                </p:oleObj>
              </mc:Choice>
              <mc:Fallback>
                <p:oleObj name="公式" r:id="rId4" imgW="1943100" imgH="457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5084763"/>
                        <a:ext cx="58293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15913" y="1304925"/>
            <a:ext cx="6019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pPr eaLnBrk="1" hangingPunct="1"/>
            <a:r>
              <a:rPr lang="en-US" altLang="zh-CN" sz="2400" b="1"/>
              <a:t>class</a:t>
            </a:r>
            <a:r>
              <a:rPr lang="en-US" altLang="zh-CN" sz="2400"/>
              <a:t> AdjMatrixUndirGraph </a:t>
            </a:r>
            <a:endParaRPr lang="zh-CN" altLang="zh-CN" sz="2400"/>
          </a:p>
          <a:p>
            <a:pPr eaLnBrk="1" hangingPunct="1"/>
            <a:r>
              <a:rPr lang="en-US" altLang="zh-CN" sz="2400"/>
              <a:t>{</a:t>
            </a:r>
            <a:endParaRPr lang="zh-CN" altLang="zh-CN" sz="2400"/>
          </a:p>
          <a:p>
            <a:pPr eaLnBrk="1" hangingPunct="1"/>
            <a:r>
              <a:rPr lang="en-US" altLang="zh-CN" sz="2400" b="1"/>
              <a:t>protected</a:t>
            </a:r>
            <a:r>
              <a:rPr lang="en-US" altLang="zh-CN" sz="2400"/>
              <a:t>:</a:t>
            </a:r>
            <a:endParaRPr lang="zh-CN" altLang="zh-CN" sz="2400"/>
          </a:p>
          <a:p>
            <a:pPr eaLnBrk="1" hangingPunct="1"/>
            <a:r>
              <a:rPr lang="en-US" altLang="zh-CN" sz="2400"/>
              <a:t>    </a:t>
            </a:r>
            <a:r>
              <a:rPr lang="en-US" altLang="zh-CN" sz="2400" b="1"/>
              <a:t>int</a:t>
            </a:r>
            <a:r>
              <a:rPr lang="en-US" altLang="zh-CN" sz="2400"/>
              <a:t> vexNum, vexMaxNum, arcNum;	</a:t>
            </a:r>
          </a:p>
          <a:p>
            <a:pPr eaLnBrk="1" hangingPunct="1"/>
            <a:r>
              <a:rPr lang="en-US" altLang="zh-CN" sz="2400" b="1"/>
              <a:t>    int</a:t>
            </a:r>
            <a:r>
              <a:rPr lang="en-US" altLang="zh-CN" sz="2400"/>
              <a:t> **arcs;</a:t>
            </a:r>
          </a:p>
          <a:p>
            <a:pPr eaLnBrk="1" hangingPunct="1"/>
            <a:r>
              <a:rPr lang="en-US" altLang="zh-CN" sz="2400"/>
              <a:t>    ElemType *vertexes;</a:t>
            </a:r>
          </a:p>
          <a:p>
            <a:pPr eaLnBrk="1" hangingPunct="1"/>
            <a:r>
              <a:rPr lang="en-US" altLang="zh-CN" sz="2400"/>
              <a:t>    mutable Status *tag;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无向图的邻接矩阵类模板</a:t>
            </a:r>
            <a:endParaRPr lang="zh-CN" alt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249613"/>
            <a:ext cx="42164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74638" y="1347788"/>
            <a:ext cx="8856662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public</a:t>
            </a:r>
            <a:r>
              <a:rPr lang="en-US" altLang="zh-CN" sz="2400"/>
              <a:t>:</a:t>
            </a:r>
            <a:endParaRPr lang="zh-CN" altLang="zh-CN" sz="2400"/>
          </a:p>
          <a:p>
            <a:r>
              <a:rPr lang="en-US" altLang="zh-CN" sz="2400"/>
              <a:t>     AdjMatrixUndirGraph(ElemType es[], </a:t>
            </a:r>
            <a:r>
              <a:rPr lang="en-US" altLang="zh-CN" sz="2400" b="1"/>
              <a:t>int</a:t>
            </a:r>
            <a:r>
              <a:rPr lang="en-US" altLang="zh-CN" sz="2400"/>
              <a:t> vertexNum, </a:t>
            </a:r>
            <a:endParaRPr lang="zh-CN" altLang="zh-CN" sz="2400"/>
          </a:p>
          <a:p>
            <a:r>
              <a:rPr lang="en-US" altLang="zh-CN" sz="2400" b="1"/>
              <a:t>               int</a:t>
            </a:r>
            <a:r>
              <a:rPr lang="en-US" altLang="zh-CN" sz="2400"/>
              <a:t> vertexMaxNum=DEFAULT_SIZE);	</a:t>
            </a:r>
            <a:endParaRPr lang="zh-CN" altLang="zh-CN" sz="2400"/>
          </a:p>
          <a:p>
            <a:r>
              <a:rPr lang="en-US" altLang="zh-CN" sz="2400"/>
              <a:t>     AdjMatrixUndirGraph(</a:t>
            </a:r>
            <a:r>
              <a:rPr lang="en-US" altLang="zh-CN" sz="2400" b="1"/>
              <a:t>int</a:t>
            </a:r>
            <a:r>
              <a:rPr lang="en-US" altLang="zh-CN" sz="2400"/>
              <a:t> vertexMaxNum=DEFAULT_SIZE);</a:t>
            </a:r>
            <a:endParaRPr lang="zh-CN" altLang="zh-CN" sz="2400"/>
          </a:p>
          <a:p>
            <a:r>
              <a:rPr lang="en-US" altLang="zh-CN" sz="2400"/>
              <a:t>     ~AdjMatrixUndirGraph();</a:t>
            </a:r>
          </a:p>
          <a:p>
            <a:r>
              <a:rPr lang="en-US" altLang="zh-CN" sz="2400" b="1"/>
              <a:t>     void</a:t>
            </a:r>
            <a:r>
              <a:rPr lang="en-US" altLang="zh-CN" sz="2400"/>
              <a:t> Clear();</a:t>
            </a:r>
          </a:p>
          <a:p>
            <a:r>
              <a:rPr lang="en-US" altLang="zh-CN" sz="2400" b="1"/>
              <a:t>     bool</a:t>
            </a:r>
            <a:r>
              <a:rPr lang="en-US" altLang="zh-CN" sz="2400"/>
              <a:t> IsEmpty();</a:t>
            </a:r>
          </a:p>
          <a:p>
            <a:r>
              <a:rPr lang="en-US" altLang="zh-CN" sz="2400" b="1"/>
              <a:t>     int</a:t>
            </a:r>
            <a:r>
              <a:rPr lang="en-US" altLang="zh-CN" sz="2400"/>
              <a:t> GetOrder(ElemType &amp;d) </a:t>
            </a:r>
            <a:r>
              <a:rPr lang="en-US" altLang="zh-CN" sz="2400" b="1"/>
              <a:t>const</a:t>
            </a:r>
            <a:r>
              <a:rPr lang="en-US" altLang="zh-CN" sz="2400"/>
              <a:t>;</a:t>
            </a:r>
          </a:p>
          <a:p>
            <a:r>
              <a:rPr lang="en-US" altLang="zh-CN" sz="2400"/>
              <a:t>     Status GetElem(</a:t>
            </a:r>
            <a:r>
              <a:rPr lang="en-US" altLang="zh-CN" sz="2400" b="1"/>
              <a:t>int</a:t>
            </a:r>
            <a:r>
              <a:rPr lang="en-US" altLang="zh-CN" sz="2400"/>
              <a:t> v, ElemType &amp;d) </a:t>
            </a:r>
            <a:r>
              <a:rPr lang="en-US" altLang="zh-CN" sz="2400" b="1"/>
              <a:t>const</a:t>
            </a:r>
            <a:r>
              <a:rPr lang="en-US" altLang="zh-CN" sz="2400"/>
              <a:t>; </a:t>
            </a:r>
          </a:p>
          <a:p>
            <a:r>
              <a:rPr lang="en-US" altLang="zh-CN" sz="2400"/>
              <a:t>     Status SetElem(</a:t>
            </a:r>
            <a:r>
              <a:rPr lang="en-US" altLang="zh-CN" sz="2400" b="1"/>
              <a:t>int</a:t>
            </a:r>
            <a:r>
              <a:rPr lang="en-US" altLang="zh-CN" sz="2400"/>
              <a:t> v, </a:t>
            </a:r>
            <a:r>
              <a:rPr lang="en-US" altLang="zh-CN" sz="2400" b="1"/>
              <a:t>const</a:t>
            </a:r>
            <a:r>
              <a:rPr lang="en-US" altLang="zh-CN" sz="2400"/>
              <a:t> ElemType &amp;d);</a:t>
            </a:r>
          </a:p>
          <a:p>
            <a:r>
              <a:rPr lang="en-US" altLang="zh-CN" sz="2400" b="1"/>
              <a:t>     int</a:t>
            </a:r>
            <a:r>
              <a:rPr lang="en-US" altLang="zh-CN" sz="2400"/>
              <a:t> GetVexNum() </a:t>
            </a:r>
            <a:r>
              <a:rPr lang="en-US" altLang="zh-CN" sz="2400" b="1"/>
              <a:t>const</a:t>
            </a:r>
            <a:r>
              <a:rPr lang="en-US" altLang="zh-CN" sz="2400"/>
              <a:t>;</a:t>
            </a:r>
          </a:p>
          <a:p>
            <a:r>
              <a:rPr lang="en-US" altLang="zh-CN" sz="2400" b="1"/>
              <a:t>     int</a:t>
            </a:r>
            <a:r>
              <a:rPr lang="en-US" altLang="zh-CN" sz="2400"/>
              <a:t> GetArcNum() </a:t>
            </a:r>
            <a:r>
              <a:rPr lang="en-US" altLang="zh-CN" sz="2400" b="1"/>
              <a:t>const</a:t>
            </a:r>
            <a:r>
              <a:rPr lang="en-US" altLang="zh-CN" sz="2400"/>
              <a:t>;</a:t>
            </a:r>
          </a:p>
          <a:p>
            <a:r>
              <a:rPr lang="en-US" altLang="zh-CN" sz="2400" b="1"/>
              <a:t>     int</a:t>
            </a:r>
            <a:r>
              <a:rPr lang="en-US" altLang="zh-CN" sz="2400"/>
              <a:t> FirstAdjVex(</a:t>
            </a:r>
            <a:r>
              <a:rPr lang="en-US" altLang="zh-CN" sz="2400" b="1"/>
              <a:t>int</a:t>
            </a:r>
            <a:r>
              <a:rPr lang="en-US" altLang="zh-CN" sz="2400"/>
              <a:t> v) </a:t>
            </a:r>
            <a:r>
              <a:rPr lang="en-US" altLang="zh-CN" sz="2400" b="1"/>
              <a:t>const</a:t>
            </a:r>
            <a:r>
              <a:rPr lang="en-US" altLang="zh-CN" sz="2400"/>
              <a:t>;</a:t>
            </a:r>
          </a:p>
          <a:p>
            <a:r>
              <a:rPr lang="en-US" altLang="zh-CN" sz="2400" b="1"/>
              <a:t>     int</a:t>
            </a:r>
            <a:r>
              <a:rPr lang="en-US" altLang="zh-CN" sz="2400"/>
              <a:t> NextAdjVex(</a:t>
            </a:r>
            <a:r>
              <a:rPr lang="en-US" altLang="zh-CN" sz="2400" b="1"/>
              <a:t>int</a:t>
            </a:r>
            <a:r>
              <a:rPr lang="en-US" altLang="zh-CN" sz="2400"/>
              <a:t> v1, </a:t>
            </a:r>
            <a:r>
              <a:rPr lang="en-US" altLang="zh-CN" sz="2400" b="1"/>
              <a:t>int</a:t>
            </a:r>
            <a:r>
              <a:rPr lang="en-US" altLang="zh-CN" sz="2400"/>
              <a:t> v2) </a:t>
            </a:r>
            <a:r>
              <a:rPr lang="en-US" altLang="zh-CN" sz="2400" b="1"/>
              <a:t>const</a:t>
            </a:r>
            <a:r>
              <a:rPr lang="en-US" altLang="zh-CN" sz="2400"/>
              <a:t>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无向图的邻接矩阵类模板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74638" y="1347788"/>
            <a:ext cx="88566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     void</a:t>
            </a:r>
            <a:r>
              <a:rPr lang="en-US" altLang="zh-CN" sz="2400"/>
              <a:t> InsertVex(</a:t>
            </a:r>
            <a:r>
              <a:rPr lang="en-US" altLang="zh-CN" sz="2400" b="1"/>
              <a:t>const</a:t>
            </a:r>
            <a:r>
              <a:rPr lang="en-US" altLang="zh-CN" sz="2400"/>
              <a:t> ElemType &amp;d);</a:t>
            </a:r>
          </a:p>
          <a:p>
            <a:r>
              <a:rPr lang="en-US" altLang="zh-CN" sz="2400" b="1"/>
              <a:t>     void</a:t>
            </a:r>
            <a:r>
              <a:rPr lang="en-US" altLang="zh-CN" sz="2400"/>
              <a:t> InsertArc(</a:t>
            </a:r>
            <a:r>
              <a:rPr lang="en-US" altLang="zh-CN" sz="2400" b="1"/>
              <a:t>int</a:t>
            </a:r>
            <a:r>
              <a:rPr lang="en-US" altLang="zh-CN" sz="2400"/>
              <a:t> v1, </a:t>
            </a:r>
            <a:r>
              <a:rPr lang="en-US" altLang="zh-CN" sz="2400" b="1"/>
              <a:t>int</a:t>
            </a:r>
            <a:r>
              <a:rPr lang="en-US" altLang="zh-CN" sz="2400"/>
              <a:t> v2);</a:t>
            </a:r>
          </a:p>
          <a:p>
            <a:r>
              <a:rPr lang="en-US" altLang="zh-CN" sz="2400" b="1"/>
              <a:t>     void</a:t>
            </a:r>
            <a:r>
              <a:rPr lang="en-US" altLang="zh-CN" sz="2400"/>
              <a:t> DeleteVex(</a:t>
            </a:r>
            <a:r>
              <a:rPr lang="en-US" altLang="zh-CN" sz="2400" b="1"/>
              <a:t>const</a:t>
            </a:r>
            <a:r>
              <a:rPr lang="en-US" altLang="zh-CN" sz="2400"/>
              <a:t> ElemType &amp;d);</a:t>
            </a:r>
          </a:p>
          <a:p>
            <a:r>
              <a:rPr lang="en-US" altLang="zh-CN" sz="2400" b="1"/>
              <a:t>     void</a:t>
            </a:r>
            <a:r>
              <a:rPr lang="en-US" altLang="zh-CN" sz="2400"/>
              <a:t> DeleteArc(</a:t>
            </a:r>
            <a:r>
              <a:rPr lang="en-US" altLang="zh-CN" sz="2400" b="1"/>
              <a:t>int</a:t>
            </a:r>
            <a:r>
              <a:rPr lang="en-US" altLang="zh-CN" sz="2400"/>
              <a:t> v1, </a:t>
            </a:r>
            <a:r>
              <a:rPr lang="en-US" altLang="zh-CN" sz="2400" b="1"/>
              <a:t>int</a:t>
            </a:r>
            <a:r>
              <a:rPr lang="en-US" altLang="zh-CN" sz="2400"/>
              <a:t> v2);</a:t>
            </a:r>
          </a:p>
          <a:p>
            <a:r>
              <a:rPr lang="en-US" altLang="zh-CN" sz="2400"/>
              <a:t>     Status GetTag(</a:t>
            </a:r>
            <a:r>
              <a:rPr lang="en-US" altLang="zh-CN" sz="2400" b="1"/>
              <a:t>int</a:t>
            </a:r>
            <a:r>
              <a:rPr lang="en-US" altLang="zh-CN" sz="2400"/>
              <a:t> v) </a:t>
            </a:r>
            <a:r>
              <a:rPr lang="en-US" altLang="zh-CN" sz="2400" b="1"/>
              <a:t>const</a:t>
            </a:r>
            <a:r>
              <a:rPr lang="en-US" altLang="zh-CN" sz="2400"/>
              <a:t>;</a:t>
            </a:r>
          </a:p>
          <a:p>
            <a:r>
              <a:rPr lang="en-US" altLang="zh-CN" sz="2400" b="1"/>
              <a:t>     void</a:t>
            </a:r>
            <a:r>
              <a:rPr lang="en-US" altLang="zh-CN" sz="2400"/>
              <a:t> SetTag(</a:t>
            </a:r>
            <a:r>
              <a:rPr lang="en-US" altLang="zh-CN" sz="2400" b="1"/>
              <a:t>int</a:t>
            </a:r>
            <a:r>
              <a:rPr lang="en-US" altLang="zh-CN" sz="2400"/>
              <a:t> v, Status val) </a:t>
            </a:r>
            <a:r>
              <a:rPr lang="en-US" altLang="zh-CN" sz="2400" b="1"/>
              <a:t>const</a:t>
            </a:r>
            <a:r>
              <a:rPr lang="en-US" altLang="zh-CN" sz="2400"/>
              <a:t>;</a:t>
            </a:r>
          </a:p>
          <a:p>
            <a:r>
              <a:rPr lang="en-US" altLang="zh-CN" sz="2400"/>
              <a:t>     AdjMatrixUndirGraph(</a:t>
            </a:r>
            <a:r>
              <a:rPr lang="en-US" altLang="zh-CN" sz="2400" b="1"/>
              <a:t>const</a:t>
            </a:r>
            <a:r>
              <a:rPr lang="en-US" altLang="zh-CN" sz="2400"/>
              <a:t> </a:t>
            </a:r>
          </a:p>
          <a:p>
            <a:r>
              <a:rPr lang="en-US" altLang="zh-CN" sz="2400"/>
              <a:t>                AdjMatrixUndirGraph&lt;ElemType&gt; &amp;g);	</a:t>
            </a:r>
            <a:endParaRPr lang="zh-CN" altLang="zh-CN" sz="2400"/>
          </a:p>
          <a:p>
            <a:r>
              <a:rPr lang="en-US" altLang="zh-CN" sz="2400"/>
              <a:t>     AdjMatrixUndirGraph&lt;ElemType&gt; &amp;operator =(</a:t>
            </a:r>
          </a:p>
          <a:p>
            <a:r>
              <a:rPr lang="en-US" altLang="zh-CN" sz="2400" b="1"/>
              <a:t>               const</a:t>
            </a:r>
            <a:r>
              <a:rPr lang="en-US" altLang="zh-CN" sz="2400"/>
              <a:t> AdjMatrixUndirGraph&lt;ElemType&gt; &amp;g); </a:t>
            </a:r>
          </a:p>
          <a:p>
            <a:r>
              <a:rPr lang="en-US" altLang="zh-CN" sz="2400" b="1"/>
              <a:t>     void</a:t>
            </a:r>
            <a:r>
              <a:rPr lang="en-US" altLang="zh-CN" sz="2400"/>
              <a:t> Display();</a:t>
            </a:r>
          </a:p>
          <a:p>
            <a:r>
              <a:rPr lang="en-US" altLang="zh-CN" sz="2400"/>
              <a:t>};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无向图的邻接矩阵类模板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03238" y="1335088"/>
            <a:ext cx="7848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r>
              <a:rPr lang="en-US" altLang="zh-CN" sz="2400"/>
              <a:t>AdjMatrixUndirGraph&lt;ElemType&gt;::AdjMatrixUndirGraph(</a:t>
            </a:r>
            <a:r>
              <a:rPr lang="en-US" altLang="zh-CN" sz="2400" b="1"/>
              <a:t>int</a:t>
            </a:r>
            <a:r>
              <a:rPr lang="en-US" altLang="zh-CN" sz="2400"/>
              <a:t> vertexMaxNum) {</a:t>
            </a:r>
            <a:endParaRPr lang="zh-CN" altLang="zh-CN" sz="2400"/>
          </a:p>
          <a:p>
            <a:r>
              <a:rPr lang="en-US" altLang="zh-CN" sz="2400" b="1"/>
              <a:t>      if</a:t>
            </a:r>
            <a:r>
              <a:rPr lang="en-US" altLang="zh-CN" sz="2400"/>
              <a:t> (vertexMaxNum &lt; 0)</a:t>
            </a:r>
            <a:endParaRPr lang="zh-CN" altLang="zh-CN" sz="2400"/>
          </a:p>
          <a:p>
            <a:r>
              <a:rPr lang="en-US" altLang="zh-CN" sz="2400"/>
              <a:t>             </a:t>
            </a:r>
            <a:r>
              <a:rPr lang="en-US" altLang="zh-CN" sz="2400" b="1"/>
              <a:t>throw</a:t>
            </a:r>
            <a:r>
              <a:rPr lang="en-US" altLang="zh-CN" sz="2400"/>
              <a:t> Error("</a:t>
            </a:r>
            <a:r>
              <a:rPr lang="zh-CN" altLang="zh-CN" sz="2400"/>
              <a:t>允许的顶点最大数目不能为负</a:t>
            </a:r>
            <a:r>
              <a:rPr lang="en-US" altLang="zh-CN" sz="2400"/>
              <a:t>!"); </a:t>
            </a:r>
          </a:p>
          <a:p>
            <a:r>
              <a:rPr lang="en-US" altLang="zh-CN" sz="2400"/>
              <a:t>      vexNum=0;			</a:t>
            </a:r>
            <a:endParaRPr lang="zh-CN" altLang="zh-CN" sz="2400"/>
          </a:p>
          <a:p>
            <a:r>
              <a:rPr lang="en-US" altLang="zh-CN" sz="2400"/>
              <a:t>      vexMaxNum=vertexMaxNum;</a:t>
            </a:r>
            <a:endParaRPr lang="zh-CN" altLang="zh-CN" sz="2400"/>
          </a:p>
          <a:p>
            <a:r>
              <a:rPr lang="en-US" altLang="zh-CN" sz="2400"/>
              <a:t>      arcNum=0;	</a:t>
            </a:r>
            <a:endParaRPr lang="zh-CN" altLang="zh-CN" sz="2400"/>
          </a:p>
          <a:p>
            <a:r>
              <a:rPr lang="en-US" altLang="zh-CN" sz="2400"/>
              <a:t>      vertexes=</a:t>
            </a:r>
            <a:r>
              <a:rPr lang="en-US" altLang="zh-CN" sz="2400" b="1"/>
              <a:t>new</a:t>
            </a:r>
            <a:r>
              <a:rPr lang="en-US" altLang="zh-CN" sz="2400"/>
              <a:t> ElemType[vexMaxNum];</a:t>
            </a:r>
          </a:p>
          <a:p>
            <a:r>
              <a:rPr lang="en-US" altLang="zh-CN" sz="2400"/>
              <a:t>      tag=</a:t>
            </a:r>
            <a:r>
              <a:rPr lang="en-US" altLang="zh-CN" sz="2400" b="1"/>
              <a:t>new</a:t>
            </a:r>
            <a:r>
              <a:rPr lang="en-US" altLang="zh-CN" sz="2400"/>
              <a:t> Status[vexMaxNum];</a:t>
            </a:r>
          </a:p>
          <a:p>
            <a:r>
              <a:rPr lang="en-US" altLang="zh-CN" sz="2400"/>
              <a:t>      arcs=(</a:t>
            </a:r>
            <a:r>
              <a:rPr lang="en-US" altLang="zh-CN" sz="2400" b="1"/>
              <a:t>int</a:t>
            </a:r>
            <a:r>
              <a:rPr lang="en-US" altLang="zh-CN" sz="2400"/>
              <a:t> **)</a:t>
            </a:r>
            <a:r>
              <a:rPr lang="en-US" altLang="zh-CN" sz="2400" b="1"/>
              <a:t>new</a:t>
            </a:r>
            <a:r>
              <a:rPr lang="en-US" altLang="zh-CN" sz="2400"/>
              <a:t> </a:t>
            </a:r>
            <a:r>
              <a:rPr lang="en-US" altLang="zh-CN" sz="2400" b="1"/>
              <a:t>int</a:t>
            </a:r>
            <a:r>
              <a:rPr lang="en-US" altLang="zh-CN" sz="2400"/>
              <a:t> *[vexMaxNum];</a:t>
            </a:r>
          </a:p>
          <a:p>
            <a:r>
              <a:rPr lang="en-US" altLang="zh-CN" sz="2400" b="1"/>
              <a:t>      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v=0; v &lt; vexMaxNum; v++) </a:t>
            </a:r>
            <a:endParaRPr lang="zh-CN" altLang="zh-CN" sz="2400"/>
          </a:p>
          <a:p>
            <a:r>
              <a:rPr lang="en-US" altLang="zh-CN" sz="2400"/>
              <a:t>	arcs[v]=</a:t>
            </a:r>
            <a:r>
              <a:rPr lang="en-US" altLang="zh-CN" sz="2400" b="1"/>
              <a:t>new</a:t>
            </a:r>
            <a:r>
              <a:rPr lang="en-US" altLang="zh-CN" sz="2400"/>
              <a:t> </a:t>
            </a:r>
            <a:r>
              <a:rPr lang="en-US" altLang="zh-CN" sz="2400" b="1"/>
              <a:t>int</a:t>
            </a:r>
            <a:r>
              <a:rPr lang="en-US" altLang="zh-CN" sz="2400"/>
              <a:t>[vexMaxNum];	</a:t>
            </a:r>
            <a:endParaRPr lang="zh-CN" altLang="zh-CN" sz="2400"/>
          </a:p>
          <a:p>
            <a:r>
              <a:rPr lang="en-US" altLang="zh-CN" sz="2400"/>
              <a:t> 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）构造函数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03238" y="1335088"/>
            <a:ext cx="8640762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/>
              <a:t>template</a:t>
            </a:r>
            <a:r>
              <a:rPr lang="en-US" altLang="zh-CN" sz="2000"/>
              <a:t> &lt;</a:t>
            </a:r>
            <a:r>
              <a:rPr lang="en-US" altLang="zh-CN" sz="2000" b="1"/>
              <a:t>class</a:t>
            </a:r>
            <a:r>
              <a:rPr lang="en-US" altLang="zh-CN" sz="2000"/>
              <a:t> ElemType&gt;</a:t>
            </a:r>
            <a:endParaRPr lang="zh-CN" altLang="zh-CN" sz="2000"/>
          </a:p>
          <a:p>
            <a:r>
              <a:rPr lang="en-US" altLang="zh-CN" sz="2000"/>
              <a:t>AdjMatrixUndirGraph&lt;ElemType&gt;::AdjMatrixUndirGraph(ElemType es[], </a:t>
            </a:r>
            <a:endParaRPr lang="zh-CN" altLang="zh-CN" sz="2000"/>
          </a:p>
          <a:p>
            <a:r>
              <a:rPr lang="en-US" altLang="zh-CN" sz="2000" b="1"/>
              <a:t>int</a:t>
            </a:r>
            <a:r>
              <a:rPr lang="en-US" altLang="zh-CN" sz="2000"/>
              <a:t> vertexNum, </a:t>
            </a:r>
            <a:r>
              <a:rPr lang="en-US" altLang="zh-CN" sz="2000" b="1"/>
              <a:t>int</a:t>
            </a:r>
            <a:r>
              <a:rPr lang="en-US" altLang="zh-CN" sz="2000"/>
              <a:t> vertexMaxNum)   {</a:t>
            </a:r>
            <a:endParaRPr lang="zh-CN" altLang="zh-CN" sz="2000"/>
          </a:p>
          <a:p>
            <a:r>
              <a:rPr lang="en-US" altLang="zh-CN" sz="2000"/>
              <a:t>    </a:t>
            </a:r>
            <a:r>
              <a:rPr lang="en-US" altLang="zh-CN" sz="2000" b="1"/>
              <a:t>if</a:t>
            </a:r>
            <a:r>
              <a:rPr lang="en-US" altLang="zh-CN" sz="2000"/>
              <a:t> (vertexMaxNum &lt; 0)</a:t>
            </a:r>
          </a:p>
          <a:p>
            <a:r>
              <a:rPr lang="en-US" altLang="zh-CN" sz="2000"/>
              <a:t>	</a:t>
            </a:r>
            <a:r>
              <a:rPr lang="en-US" altLang="zh-CN" sz="2000" b="1"/>
              <a:t>throw</a:t>
            </a:r>
            <a:r>
              <a:rPr lang="en-US" altLang="zh-CN" sz="2000"/>
              <a:t> Error("</a:t>
            </a:r>
            <a:r>
              <a:rPr lang="zh-CN" altLang="zh-CN" sz="2000"/>
              <a:t>允许的顶点最大数目不能为负</a:t>
            </a:r>
            <a:r>
              <a:rPr lang="en-US" altLang="zh-CN" sz="2000"/>
              <a:t>!"); </a:t>
            </a:r>
          </a:p>
          <a:p>
            <a:r>
              <a:rPr lang="en-US" altLang="zh-CN" sz="2000" b="1"/>
              <a:t>    if</a:t>
            </a:r>
            <a:r>
              <a:rPr lang="en-US" altLang="zh-CN" sz="2000"/>
              <a:t> (vertexMaxNum &lt; vertexNum)</a:t>
            </a:r>
            <a:endParaRPr lang="zh-CN" altLang="zh-CN" sz="2000"/>
          </a:p>
          <a:p>
            <a:r>
              <a:rPr lang="en-US" altLang="zh-CN" sz="2000"/>
              <a:t>    	</a:t>
            </a:r>
            <a:r>
              <a:rPr lang="en-US" altLang="zh-CN" sz="2000" b="1"/>
              <a:t>throw</a:t>
            </a:r>
            <a:r>
              <a:rPr lang="en-US" altLang="zh-CN" sz="2000"/>
              <a:t> Error("</a:t>
            </a:r>
            <a:r>
              <a:rPr lang="zh-CN" altLang="zh-CN" sz="2000"/>
              <a:t>顶点数目不能大于允许的顶点最大数目</a:t>
            </a:r>
            <a:r>
              <a:rPr lang="en-US" altLang="zh-CN" sz="2000"/>
              <a:t>!");</a:t>
            </a:r>
          </a:p>
          <a:p>
            <a:r>
              <a:rPr lang="en-US" altLang="zh-CN" sz="2000"/>
              <a:t>    vexNum=vertexNum;	vexMaxNum=vertexMaxNum; </a:t>
            </a:r>
            <a:endParaRPr lang="zh-CN" altLang="zh-CN" sz="2000"/>
          </a:p>
          <a:p>
            <a:r>
              <a:rPr lang="en-US" altLang="zh-CN" sz="2000"/>
              <a:t>    arcNum=0;	vertexes=</a:t>
            </a:r>
            <a:r>
              <a:rPr lang="en-US" altLang="zh-CN" sz="2000" b="1"/>
              <a:t>new</a:t>
            </a:r>
            <a:r>
              <a:rPr lang="en-US" altLang="zh-CN" sz="2000"/>
              <a:t> ElemType[vexMaxNum];</a:t>
            </a:r>
          </a:p>
          <a:p>
            <a:r>
              <a:rPr lang="en-US" altLang="zh-CN" sz="2000"/>
              <a:t>    tag=</a:t>
            </a:r>
            <a:r>
              <a:rPr lang="en-US" altLang="zh-CN" sz="2000" b="1"/>
              <a:t>new</a:t>
            </a:r>
            <a:r>
              <a:rPr lang="en-US" altLang="zh-CN" sz="2000"/>
              <a:t> Status[vexMaxNum];</a:t>
            </a:r>
          </a:p>
          <a:p>
            <a:r>
              <a:rPr lang="en-US" altLang="zh-CN" sz="2000"/>
              <a:t>    arcs=(</a:t>
            </a:r>
            <a:r>
              <a:rPr lang="en-US" altLang="zh-CN" sz="2000" b="1"/>
              <a:t>int</a:t>
            </a:r>
            <a:r>
              <a:rPr lang="en-US" altLang="zh-CN" sz="2000"/>
              <a:t> **)</a:t>
            </a:r>
            <a:r>
              <a:rPr lang="en-US" altLang="zh-CN" sz="2000" b="1"/>
              <a:t>new</a:t>
            </a:r>
            <a:r>
              <a:rPr lang="en-US" altLang="zh-CN" sz="2000"/>
              <a:t> </a:t>
            </a:r>
            <a:r>
              <a:rPr lang="en-US" altLang="zh-CN" sz="2000" b="1"/>
              <a:t>int</a:t>
            </a:r>
            <a:r>
              <a:rPr lang="en-US" altLang="zh-CN" sz="2000"/>
              <a:t> *[vexMaxNum];    </a:t>
            </a:r>
          </a:p>
          <a:p>
            <a:r>
              <a:rPr lang="en-US" altLang="zh-CN" sz="2000" b="1"/>
              <a:t>    for</a:t>
            </a:r>
            <a:r>
              <a:rPr lang="en-US" altLang="zh-CN" sz="2000"/>
              <a:t> (</a:t>
            </a:r>
            <a:r>
              <a:rPr lang="en-US" altLang="zh-CN" sz="2000" b="1"/>
              <a:t>int</a:t>
            </a:r>
            <a:r>
              <a:rPr lang="en-US" altLang="zh-CN" sz="2000"/>
              <a:t> v=0; v &lt; vexMaxNum; v++) 	arcs[v]=</a:t>
            </a:r>
            <a:r>
              <a:rPr lang="en-US" altLang="zh-CN" sz="2000" b="1"/>
              <a:t>new</a:t>
            </a:r>
            <a:r>
              <a:rPr lang="en-US" altLang="zh-CN" sz="2000"/>
              <a:t> </a:t>
            </a:r>
            <a:r>
              <a:rPr lang="en-US" altLang="zh-CN" sz="2000" b="1"/>
              <a:t>int</a:t>
            </a:r>
            <a:r>
              <a:rPr lang="en-US" altLang="zh-CN" sz="2000"/>
              <a:t>[vexMaxNum];	</a:t>
            </a:r>
            <a:endParaRPr lang="zh-CN" altLang="zh-CN" sz="2000"/>
          </a:p>
          <a:p>
            <a:r>
              <a:rPr lang="en-US" altLang="zh-CN" sz="2000" b="1"/>
              <a:t>    for</a:t>
            </a:r>
            <a:r>
              <a:rPr lang="en-US" altLang="zh-CN" sz="2000"/>
              <a:t> (</a:t>
            </a:r>
            <a:r>
              <a:rPr lang="en-US" altLang="zh-CN" sz="2000" b="1"/>
              <a:t>int</a:t>
            </a:r>
            <a:r>
              <a:rPr lang="en-US" altLang="zh-CN" sz="2000"/>
              <a:t> v=0; v &lt; vexNum; v++) {</a:t>
            </a:r>
            <a:endParaRPr lang="zh-CN" altLang="zh-CN" sz="2000"/>
          </a:p>
          <a:p>
            <a:r>
              <a:rPr lang="en-US" altLang="zh-CN" sz="2000"/>
              <a:t>         vertexes[v]=es[v];  tag[v]=UNVISITED;</a:t>
            </a:r>
            <a:endParaRPr lang="zh-CN" altLang="zh-CN" sz="2000"/>
          </a:p>
          <a:p>
            <a:r>
              <a:rPr lang="en-US" altLang="zh-CN" sz="2000"/>
              <a:t>         </a:t>
            </a:r>
            <a:r>
              <a:rPr lang="en-US" altLang="zh-CN" sz="2000" b="1"/>
              <a:t>for</a:t>
            </a:r>
            <a:r>
              <a:rPr lang="en-US" altLang="zh-CN" sz="2000"/>
              <a:t> (</a:t>
            </a:r>
            <a:r>
              <a:rPr lang="en-US" altLang="zh-CN" sz="2000" b="1"/>
              <a:t>int</a:t>
            </a:r>
            <a:r>
              <a:rPr lang="en-US" altLang="zh-CN" sz="2000"/>
              <a:t> u=0; u &lt; vexNum; u++)  arcs[v][u]=0;</a:t>
            </a:r>
            <a:endParaRPr lang="zh-CN" altLang="zh-CN" sz="2000"/>
          </a:p>
          <a:p>
            <a:r>
              <a:rPr lang="en-US" altLang="zh-CN" sz="2000"/>
              <a:t>     }</a:t>
            </a:r>
            <a:endParaRPr lang="zh-CN" altLang="zh-CN" sz="2000"/>
          </a:p>
          <a:p>
            <a:r>
              <a:rPr lang="en-US" altLang="zh-CN" sz="2000"/>
              <a:t>}</a:t>
            </a:r>
            <a:endParaRPr lang="zh-CN" altLang="zh-CN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）构造函数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87338" y="1557338"/>
            <a:ext cx="8640762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r>
              <a:rPr lang="en-US" altLang="zh-CN" sz="2400" b="1"/>
              <a:t>int</a:t>
            </a:r>
            <a:r>
              <a:rPr lang="en-US" altLang="zh-CN" sz="2400"/>
              <a:t> AdjMatrixUndirGraph&lt;ElemType&gt;::FirstAdjVex(</a:t>
            </a:r>
            <a:r>
              <a:rPr lang="en-US" altLang="zh-CN" sz="2400" b="1"/>
              <a:t>int</a:t>
            </a:r>
            <a:r>
              <a:rPr lang="en-US" altLang="zh-CN" sz="2400"/>
              <a:t> v) </a:t>
            </a:r>
            <a:r>
              <a:rPr lang="en-US" altLang="zh-CN" sz="2400" b="1"/>
              <a:t>const</a:t>
            </a:r>
            <a:endParaRPr lang="zh-CN" altLang="zh-CN" sz="2400"/>
          </a:p>
          <a:p>
            <a:r>
              <a:rPr lang="en-US" altLang="zh-CN" sz="2400"/>
              <a:t>{</a:t>
            </a:r>
            <a:endParaRPr lang="zh-CN" altLang="zh-CN" sz="2400"/>
          </a:p>
          <a:p>
            <a:r>
              <a:rPr lang="en-US" altLang="zh-CN" sz="2400"/>
              <a:t>     </a:t>
            </a:r>
            <a:r>
              <a:rPr lang="en-US" altLang="zh-CN" sz="2400" b="1"/>
              <a:t>if</a:t>
            </a:r>
            <a:r>
              <a:rPr lang="en-US" altLang="zh-CN" sz="2400"/>
              <a:t> (v &lt; 0 || v &gt;= vexNum)</a:t>
            </a:r>
            <a:endParaRPr lang="zh-CN" altLang="zh-CN" sz="2400"/>
          </a:p>
          <a:p>
            <a:r>
              <a:rPr lang="en-US" altLang="zh-CN" sz="2400"/>
              <a:t>         </a:t>
            </a:r>
            <a:r>
              <a:rPr lang="en-US" altLang="zh-CN" sz="2400" b="1"/>
              <a:t>throw</a:t>
            </a:r>
            <a:r>
              <a:rPr lang="en-US" altLang="zh-CN" sz="2400"/>
              <a:t> Error("v</a:t>
            </a:r>
            <a:r>
              <a:rPr lang="zh-CN" altLang="zh-CN" sz="2400"/>
              <a:t>不合法</a:t>
            </a:r>
            <a:r>
              <a:rPr lang="en-US" altLang="zh-CN" sz="2400"/>
              <a:t>!");</a:t>
            </a:r>
          </a:p>
          <a:p>
            <a:r>
              <a:rPr lang="en-US" altLang="zh-CN" sz="2400" b="1"/>
              <a:t>     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u=0; u &lt; vexNum; u++)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(arcs[v][u] != 0)</a:t>
            </a:r>
            <a:endParaRPr lang="zh-CN" altLang="zh-CN" sz="2400"/>
          </a:p>
          <a:p>
            <a:r>
              <a:rPr lang="en-US" altLang="zh-CN" sz="2400"/>
              <a:t>                  </a:t>
            </a:r>
            <a:r>
              <a:rPr lang="en-US" altLang="zh-CN" sz="2400" b="1"/>
              <a:t>return</a:t>
            </a:r>
            <a:r>
              <a:rPr lang="en-US" altLang="zh-CN" sz="2400"/>
              <a:t> u;</a:t>
            </a:r>
            <a:endParaRPr lang="zh-CN" altLang="zh-CN" sz="2400"/>
          </a:p>
          <a:p>
            <a:r>
              <a:rPr lang="en-US" altLang="zh-CN" sz="2400"/>
              <a:t>      </a:t>
            </a:r>
            <a:r>
              <a:rPr lang="en-US" altLang="zh-CN" sz="2400" b="1"/>
              <a:t>return</a:t>
            </a:r>
            <a:r>
              <a:rPr lang="en-US" altLang="zh-CN" sz="2400"/>
              <a:t> -1;	</a:t>
            </a:r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）求第一个邻接点序号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295775"/>
            <a:ext cx="335915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87338" y="1557338"/>
            <a:ext cx="86407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r>
              <a:rPr lang="en-US" altLang="zh-CN" sz="2400" b="1"/>
              <a:t>int</a:t>
            </a:r>
            <a:r>
              <a:rPr lang="en-US" altLang="zh-CN" sz="2400"/>
              <a:t> AdjMatrixUndirGraph&lt;ElemType&gt;::NextAdjVex(</a:t>
            </a:r>
            <a:r>
              <a:rPr lang="en-US" altLang="zh-CN" sz="2400" b="1"/>
              <a:t>int</a:t>
            </a:r>
            <a:r>
              <a:rPr lang="en-US" altLang="zh-CN" sz="2400"/>
              <a:t> v1,</a:t>
            </a:r>
          </a:p>
          <a:p>
            <a:r>
              <a:rPr lang="en-US" altLang="zh-CN" sz="2400"/>
              <a:t>      </a:t>
            </a:r>
            <a:r>
              <a:rPr lang="en-US" altLang="zh-CN" sz="2400" b="1"/>
              <a:t>int</a:t>
            </a:r>
            <a:r>
              <a:rPr lang="en-US" altLang="zh-CN" sz="2400"/>
              <a:t> v2) </a:t>
            </a:r>
            <a:r>
              <a:rPr lang="en-US" altLang="zh-CN" sz="2400" b="1"/>
              <a:t>const</a:t>
            </a:r>
            <a:endParaRPr lang="zh-CN" altLang="zh-CN" sz="2400"/>
          </a:p>
          <a:p>
            <a:r>
              <a:rPr lang="en-US" altLang="zh-CN" sz="2400"/>
              <a:t>{</a:t>
            </a:r>
            <a:endParaRPr lang="zh-CN" altLang="zh-CN" sz="2400"/>
          </a:p>
          <a:p>
            <a:r>
              <a:rPr lang="en-US" altLang="zh-CN" sz="2400"/>
              <a:t>     </a:t>
            </a:r>
            <a:r>
              <a:rPr lang="en-US" altLang="zh-CN" sz="2400" b="1"/>
              <a:t>if</a:t>
            </a:r>
            <a:r>
              <a:rPr lang="en-US" altLang="zh-CN" sz="2400"/>
              <a:t> (v1 &lt; 0 || v1 &gt;= vexNum)   </a:t>
            </a:r>
            <a:r>
              <a:rPr lang="en-US" altLang="zh-CN" sz="2400" b="1"/>
              <a:t>throw</a:t>
            </a:r>
            <a:r>
              <a:rPr lang="en-US" altLang="zh-CN" sz="2400"/>
              <a:t> Error("v1</a:t>
            </a:r>
            <a:r>
              <a:rPr lang="zh-CN" altLang="zh-CN" sz="2400"/>
              <a:t>不合法</a:t>
            </a:r>
            <a:r>
              <a:rPr lang="en-US" altLang="zh-CN" sz="2400"/>
              <a:t>!");</a:t>
            </a:r>
          </a:p>
          <a:p>
            <a:r>
              <a:rPr lang="en-US" altLang="zh-CN" sz="2400"/>
              <a:t>     </a:t>
            </a:r>
            <a:r>
              <a:rPr lang="en-US" altLang="zh-CN" sz="2400" b="1"/>
              <a:t>if</a:t>
            </a:r>
            <a:r>
              <a:rPr lang="en-US" altLang="zh-CN" sz="2400"/>
              <a:t> (v2 &lt; 0 || v2 &gt;= vexNum)    </a:t>
            </a:r>
            <a:r>
              <a:rPr lang="en-US" altLang="zh-CN" sz="2400" b="1"/>
              <a:t>throw</a:t>
            </a:r>
            <a:r>
              <a:rPr lang="en-US" altLang="zh-CN" sz="2400"/>
              <a:t> Error("v2</a:t>
            </a:r>
            <a:r>
              <a:rPr lang="zh-CN" altLang="zh-CN" sz="2400"/>
              <a:t>不合法</a:t>
            </a:r>
            <a:r>
              <a:rPr lang="en-US" altLang="zh-CN" sz="2400"/>
              <a:t>!");</a:t>
            </a:r>
          </a:p>
          <a:p>
            <a:r>
              <a:rPr lang="en-US" altLang="zh-CN" sz="2400" b="1"/>
              <a:t>     if</a:t>
            </a:r>
            <a:r>
              <a:rPr lang="en-US" altLang="zh-CN" sz="2400"/>
              <a:t> (v1 == v2) </a:t>
            </a:r>
            <a:r>
              <a:rPr lang="en-US" altLang="zh-CN" sz="2400" b="1"/>
              <a:t>throw</a:t>
            </a:r>
            <a:r>
              <a:rPr lang="en-US" altLang="zh-CN" sz="2400"/>
              <a:t>   Error("v1</a:t>
            </a:r>
            <a:r>
              <a:rPr lang="zh-CN" altLang="zh-CN" sz="2400"/>
              <a:t>不能等于</a:t>
            </a:r>
            <a:r>
              <a:rPr lang="en-US" altLang="zh-CN" sz="2400"/>
              <a:t>v2!");	</a:t>
            </a:r>
          </a:p>
          <a:p>
            <a:r>
              <a:rPr lang="en-US" altLang="zh-CN" sz="2400" b="1"/>
              <a:t>     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u=v2 + 1; u &lt; vexNum; u++)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(arcs[v1][u] != 0)</a:t>
            </a:r>
            <a:endParaRPr lang="zh-CN" altLang="zh-CN" sz="2400"/>
          </a:p>
          <a:p>
            <a:r>
              <a:rPr lang="en-US" altLang="zh-CN" sz="2400"/>
              <a:t>                </a:t>
            </a:r>
            <a:r>
              <a:rPr lang="en-US" altLang="zh-CN" sz="2400" b="1"/>
              <a:t>return</a:t>
            </a:r>
            <a:r>
              <a:rPr lang="en-US" altLang="zh-CN" sz="2400"/>
              <a:t> u;</a:t>
            </a:r>
            <a:endParaRPr lang="zh-CN" altLang="zh-CN" sz="2400"/>
          </a:p>
          <a:p>
            <a:r>
              <a:rPr lang="en-US" altLang="zh-CN" sz="2400" b="1"/>
              <a:t>      return</a:t>
            </a:r>
            <a:r>
              <a:rPr lang="en-US" altLang="zh-CN" sz="2400"/>
              <a:t> -1;</a:t>
            </a:r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）求下一个邻接点序号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724400"/>
            <a:ext cx="295275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993775" y="260350"/>
            <a:ext cx="7754938" cy="720725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第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7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章 图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4313"/>
            <a:ext cx="5410200" cy="5040312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Char char="u"/>
              <a:defRPr/>
            </a:pPr>
            <a:r>
              <a:rPr lang="zh-CN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图的基本概念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u"/>
              <a:defRPr/>
            </a:pPr>
            <a:r>
              <a:rPr lang="zh-CN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图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的存储结构</a:t>
            </a:r>
          </a:p>
          <a:p>
            <a:pPr>
              <a:spcBef>
                <a:spcPct val="50000"/>
              </a:spcBef>
              <a:buFont typeface="Wingdings" pitchFamily="2" charset="2"/>
              <a:buChar char="u"/>
              <a:defRPr/>
            </a:pPr>
            <a:r>
              <a:rPr lang="zh-CN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图的遍历与连通性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u"/>
              <a:defRPr/>
            </a:pPr>
            <a:r>
              <a:rPr lang="zh-CN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最小生成树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u"/>
              <a:defRPr/>
            </a:pPr>
            <a:r>
              <a:rPr lang="zh-CN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最短路径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u"/>
              <a:defRPr/>
            </a:pPr>
            <a:r>
              <a:rPr lang="zh-CN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活动网络</a:t>
            </a:r>
          </a:p>
        </p:txBody>
      </p:sp>
    </p:spTree>
  </p:cSld>
  <p:clrMapOvr>
    <a:masterClrMapping/>
  </p:clrMapOvr>
  <p:transition spd="slow">
    <p:circl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87338" y="1557338"/>
            <a:ext cx="864076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r>
              <a:rPr lang="en-US" altLang="zh-CN" sz="2400" b="1"/>
              <a:t>void</a:t>
            </a:r>
            <a:r>
              <a:rPr lang="en-US" altLang="zh-CN" sz="2400"/>
              <a:t> AdjMatrixUndirGraph&lt;ElemType&gt;::InsertVex(</a:t>
            </a:r>
            <a:r>
              <a:rPr lang="en-US" altLang="zh-CN" sz="2400" b="1"/>
              <a:t>const</a:t>
            </a:r>
            <a:r>
              <a:rPr lang="en-US" altLang="zh-CN" sz="2400"/>
              <a:t> ElemType &amp;d)  {</a:t>
            </a:r>
            <a:endParaRPr lang="zh-CN" altLang="zh-CN" sz="2400"/>
          </a:p>
          <a:p>
            <a:r>
              <a:rPr lang="en-US" altLang="zh-CN" sz="2400" b="1"/>
              <a:t>      if</a:t>
            </a:r>
            <a:r>
              <a:rPr lang="en-US" altLang="zh-CN" sz="2400"/>
              <a:t> (vexNum == vexMaxNum)</a:t>
            </a:r>
            <a:endParaRPr lang="zh-CN" altLang="zh-CN" sz="2400"/>
          </a:p>
          <a:p>
            <a:r>
              <a:rPr lang="en-US" altLang="zh-CN" sz="2400"/>
              <a:t>           </a:t>
            </a:r>
            <a:r>
              <a:rPr lang="en-US" altLang="zh-CN" sz="2400" b="1"/>
              <a:t>throw</a:t>
            </a:r>
            <a:r>
              <a:rPr lang="en-US" altLang="zh-CN" sz="2400"/>
              <a:t> Error("</a:t>
            </a:r>
            <a:r>
              <a:rPr lang="zh-CN" altLang="zh-CN" sz="2400"/>
              <a:t>图的顶点数不能超过允许的最大数</a:t>
            </a:r>
            <a:r>
              <a:rPr lang="en-US" altLang="zh-CN" sz="2400"/>
              <a:t>!");</a:t>
            </a:r>
          </a:p>
          <a:p>
            <a:r>
              <a:rPr lang="en-US" altLang="zh-CN" sz="2400"/>
              <a:t>      vertexes[vexNum]=d;</a:t>
            </a:r>
            <a:endParaRPr lang="zh-CN" altLang="zh-CN" sz="2400"/>
          </a:p>
          <a:p>
            <a:r>
              <a:rPr lang="en-US" altLang="zh-CN" sz="2400"/>
              <a:t>      tag[vexNum]=UNVISITED;</a:t>
            </a:r>
            <a:endParaRPr lang="zh-CN" altLang="zh-CN" sz="2400"/>
          </a:p>
          <a:p>
            <a:r>
              <a:rPr lang="en-US" altLang="zh-CN" sz="2400"/>
              <a:t>      </a:t>
            </a:r>
            <a:r>
              <a:rPr lang="en-US" altLang="zh-CN" sz="2400" b="1"/>
              <a:t>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v=0; v &lt;= vexNum; v++) {</a:t>
            </a:r>
            <a:endParaRPr lang="zh-CN" altLang="zh-CN" sz="2400"/>
          </a:p>
          <a:p>
            <a:r>
              <a:rPr lang="en-US" altLang="zh-CN" sz="2400"/>
              <a:t>	arcs[vexNum][v]=0;</a:t>
            </a:r>
            <a:endParaRPr lang="zh-CN" altLang="zh-CN" sz="2400"/>
          </a:p>
          <a:p>
            <a:r>
              <a:rPr lang="en-US" altLang="zh-CN" sz="2400"/>
              <a:t>	arcs[v][vexNum]=0;</a:t>
            </a:r>
            <a:endParaRPr lang="zh-CN" altLang="zh-CN" sz="2400"/>
          </a:p>
          <a:p>
            <a:r>
              <a:rPr lang="en-US" altLang="zh-CN" sz="2400"/>
              <a:t>      }</a:t>
            </a:r>
            <a:endParaRPr lang="zh-CN" altLang="zh-CN" sz="2400"/>
          </a:p>
          <a:p>
            <a:r>
              <a:rPr lang="en-US" altLang="zh-CN" sz="2400"/>
              <a:t>      vexNum++;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）插入顶点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4722813"/>
            <a:ext cx="277177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87338" y="1557338"/>
            <a:ext cx="86407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r>
              <a:rPr lang="en-US" altLang="zh-CN" sz="2400" b="1"/>
              <a:t>void</a:t>
            </a:r>
            <a:r>
              <a:rPr lang="en-US" altLang="zh-CN" sz="2400"/>
              <a:t> AdjMatrixUndirGraph&lt;ElemType&gt;::InsertArc(</a:t>
            </a:r>
            <a:r>
              <a:rPr lang="en-US" altLang="zh-CN" sz="2400" b="1"/>
              <a:t>int</a:t>
            </a:r>
            <a:r>
              <a:rPr lang="en-US" altLang="zh-CN" sz="2400"/>
              <a:t> v1,</a:t>
            </a:r>
          </a:p>
          <a:p>
            <a:r>
              <a:rPr lang="en-US" altLang="zh-CN" sz="2400"/>
              <a:t>        </a:t>
            </a:r>
            <a:r>
              <a:rPr lang="en-US" altLang="zh-CN" sz="2400" b="1"/>
              <a:t>int</a:t>
            </a:r>
            <a:r>
              <a:rPr lang="en-US" altLang="zh-CN" sz="2400"/>
              <a:t> v2)  {</a:t>
            </a:r>
            <a:endParaRPr lang="zh-CN" altLang="zh-CN" sz="2400"/>
          </a:p>
          <a:p>
            <a:r>
              <a:rPr lang="en-US" altLang="zh-CN" sz="2400" b="1"/>
              <a:t>     if</a:t>
            </a:r>
            <a:r>
              <a:rPr lang="en-US" altLang="zh-CN" sz="2400"/>
              <a:t> (v1 &lt; 0 || v1 &gt;= vexNum)    </a:t>
            </a:r>
            <a:r>
              <a:rPr lang="en-US" altLang="zh-CN" sz="2400" b="1"/>
              <a:t>throw</a:t>
            </a:r>
            <a:r>
              <a:rPr lang="en-US" altLang="zh-CN" sz="2400"/>
              <a:t> Error("v1</a:t>
            </a:r>
            <a:r>
              <a:rPr lang="zh-CN" altLang="zh-CN" sz="2400"/>
              <a:t>不合法</a:t>
            </a:r>
            <a:r>
              <a:rPr lang="en-US" altLang="zh-CN" sz="2400"/>
              <a:t>!");</a:t>
            </a:r>
          </a:p>
          <a:p>
            <a:r>
              <a:rPr lang="en-US" altLang="zh-CN" sz="2400"/>
              <a:t>     </a:t>
            </a:r>
            <a:r>
              <a:rPr lang="en-US" altLang="zh-CN" sz="2400" b="1"/>
              <a:t>if</a:t>
            </a:r>
            <a:r>
              <a:rPr lang="en-US" altLang="zh-CN" sz="2400"/>
              <a:t> (v2 &lt; 0 || v2 &gt;= vexNum)    </a:t>
            </a:r>
            <a:r>
              <a:rPr lang="en-US" altLang="zh-CN" sz="2400" b="1"/>
              <a:t>throw</a:t>
            </a:r>
            <a:r>
              <a:rPr lang="en-US" altLang="zh-CN" sz="2400"/>
              <a:t> Error("v2</a:t>
            </a:r>
            <a:r>
              <a:rPr lang="zh-CN" altLang="zh-CN" sz="2400"/>
              <a:t>不合法</a:t>
            </a:r>
            <a:r>
              <a:rPr lang="en-US" altLang="zh-CN" sz="2400"/>
              <a:t>!");</a:t>
            </a:r>
          </a:p>
          <a:p>
            <a:r>
              <a:rPr lang="en-US" altLang="zh-CN" sz="2400" b="1"/>
              <a:t>     if</a:t>
            </a:r>
            <a:r>
              <a:rPr lang="en-US" altLang="zh-CN" sz="2400"/>
              <a:t> (v1 == v2)    </a:t>
            </a:r>
            <a:r>
              <a:rPr lang="en-US" altLang="zh-CN" sz="2400" b="1"/>
              <a:t>throw</a:t>
            </a:r>
            <a:r>
              <a:rPr lang="en-US" altLang="zh-CN" sz="2400"/>
              <a:t> Error("v1</a:t>
            </a:r>
            <a:r>
              <a:rPr lang="zh-CN" altLang="zh-CN" sz="2400"/>
              <a:t>不能等于</a:t>
            </a:r>
            <a:r>
              <a:rPr lang="en-US" altLang="zh-CN" sz="2400"/>
              <a:t>v2!");</a:t>
            </a:r>
          </a:p>
          <a:p>
            <a:r>
              <a:rPr lang="en-US" altLang="zh-CN" sz="2400" b="1"/>
              <a:t>     if</a:t>
            </a:r>
            <a:r>
              <a:rPr lang="en-US" altLang="zh-CN" sz="2400"/>
              <a:t> (arcs[v1][v2] == 0)	{</a:t>
            </a:r>
          </a:p>
          <a:p>
            <a:r>
              <a:rPr lang="en-US" altLang="zh-CN" sz="2400"/>
              <a:t>	arcNum++;</a:t>
            </a:r>
            <a:endParaRPr lang="zh-CN" altLang="zh-CN" sz="2400"/>
          </a:p>
          <a:p>
            <a:r>
              <a:rPr lang="en-US" altLang="zh-CN" sz="2400"/>
              <a:t>	arcs[v1][v2]=1;	</a:t>
            </a:r>
            <a:endParaRPr lang="zh-CN" altLang="zh-CN" sz="2400"/>
          </a:p>
          <a:p>
            <a:r>
              <a:rPr lang="en-US" altLang="zh-CN" sz="2400"/>
              <a:t>           arcs[v2][v1]=1;</a:t>
            </a:r>
            <a:endParaRPr lang="zh-CN" altLang="zh-CN" sz="2400"/>
          </a:p>
          <a:p>
            <a:r>
              <a:rPr lang="en-US" altLang="zh-CN" sz="2400"/>
              <a:t>     }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）插入边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4437063"/>
            <a:ext cx="34083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）删除顶点</a:t>
            </a:r>
            <a:endParaRPr lang="zh-CN" altLang="en-US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76363"/>
            <a:ext cx="6461125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87338" y="1304925"/>
            <a:ext cx="86407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r>
              <a:rPr lang="en-US" altLang="zh-CN" sz="2400" b="1"/>
              <a:t>void</a:t>
            </a:r>
            <a:r>
              <a:rPr lang="en-US" altLang="zh-CN" sz="2400"/>
              <a:t> AdjMatrixUndirGraph&lt;ElemType&gt;::DeleteVex(</a:t>
            </a:r>
            <a:r>
              <a:rPr lang="en-US" altLang="zh-CN" sz="2400" b="1"/>
              <a:t>const</a:t>
            </a:r>
            <a:r>
              <a:rPr lang="en-US" altLang="zh-CN" sz="2400"/>
              <a:t> ElemType &amp;d)  {</a:t>
            </a:r>
            <a:endParaRPr lang="zh-CN" altLang="zh-CN" sz="2400"/>
          </a:p>
          <a:p>
            <a:r>
              <a:rPr lang="en-US" altLang="zh-CN" sz="2400"/>
              <a:t>   </a:t>
            </a:r>
            <a:r>
              <a:rPr lang="en-US" altLang="zh-CN" sz="2400" b="1"/>
              <a:t>int</a:t>
            </a:r>
            <a:r>
              <a:rPr lang="en-US" altLang="zh-CN" sz="2400"/>
              <a:t> v;</a:t>
            </a:r>
            <a:endParaRPr lang="zh-CN" altLang="zh-CN" sz="2400"/>
          </a:p>
          <a:p>
            <a:r>
              <a:rPr lang="en-US" altLang="zh-CN" sz="2400"/>
              <a:t>   </a:t>
            </a:r>
            <a:r>
              <a:rPr lang="en-US" altLang="zh-CN" sz="2400" b="1"/>
              <a:t>for</a:t>
            </a:r>
            <a:r>
              <a:rPr lang="en-US" altLang="zh-CN" sz="2400"/>
              <a:t> (v=0; v &lt; vexNum; v++)</a:t>
            </a:r>
          </a:p>
          <a:p>
            <a:r>
              <a:rPr lang="en-US" altLang="zh-CN" sz="2400"/>
              <a:t>        </a:t>
            </a:r>
            <a:r>
              <a:rPr lang="en-US" altLang="zh-CN" sz="2400" b="1"/>
              <a:t>if</a:t>
            </a:r>
            <a:r>
              <a:rPr lang="en-US" altLang="zh-CN" sz="2400"/>
              <a:t>	 (vertexes[v] == d)     break;</a:t>
            </a:r>
            <a:endParaRPr lang="zh-CN" altLang="zh-CN" sz="2400"/>
          </a:p>
          <a:p>
            <a:r>
              <a:rPr lang="en-US" altLang="zh-CN" sz="2400"/>
              <a:t>   </a:t>
            </a:r>
            <a:r>
              <a:rPr lang="en-US" altLang="zh-CN" sz="2400" b="1"/>
              <a:t>if</a:t>
            </a:r>
            <a:r>
              <a:rPr lang="en-US" altLang="zh-CN" sz="2400"/>
              <a:t> (v == vexNum)  </a:t>
            </a:r>
            <a:r>
              <a:rPr lang="en-US" altLang="zh-CN" sz="2400" b="1"/>
              <a:t>throw</a:t>
            </a:r>
            <a:r>
              <a:rPr lang="en-US" altLang="zh-CN" sz="2400"/>
              <a:t> Error("</a:t>
            </a:r>
            <a:r>
              <a:rPr lang="zh-CN" altLang="zh-CN" sz="2400"/>
              <a:t>图中不存在要删除的顶点</a:t>
            </a:r>
            <a:r>
              <a:rPr lang="en-US" altLang="zh-CN" sz="2400"/>
              <a:t>!");</a:t>
            </a:r>
          </a:p>
          <a:p>
            <a:r>
              <a:rPr lang="en-US" altLang="zh-CN" sz="2400" b="1"/>
              <a:t>   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u=0; u &lt; vexNum; u++) </a:t>
            </a:r>
          </a:p>
          <a:p>
            <a:r>
              <a:rPr lang="en-US" altLang="zh-CN" sz="2400"/>
              <a:t>        </a:t>
            </a:r>
            <a:r>
              <a:rPr lang="en-US" altLang="zh-CN" sz="2400" b="1"/>
              <a:t>if</a:t>
            </a:r>
            <a:r>
              <a:rPr lang="en-US" altLang="zh-CN" sz="2400"/>
              <a:t> (arcs[v][u] == 1) {</a:t>
            </a:r>
            <a:endParaRPr lang="zh-CN" altLang="zh-CN" sz="2400"/>
          </a:p>
          <a:p>
            <a:r>
              <a:rPr lang="en-US" altLang="zh-CN" sz="2400"/>
              <a:t>	arcNum--;</a:t>
            </a:r>
          </a:p>
          <a:p>
            <a:r>
              <a:rPr lang="en-US" altLang="zh-CN" sz="2400"/>
              <a:t>           arcs[v][u]=0;</a:t>
            </a:r>
          </a:p>
          <a:p>
            <a:r>
              <a:rPr lang="en-US" altLang="zh-CN" sz="2400"/>
              <a:t>          arcs[u][v]=0;	</a:t>
            </a:r>
            <a:endParaRPr lang="zh-CN" altLang="zh-CN" sz="2400"/>
          </a:p>
          <a:p>
            <a:r>
              <a:rPr lang="en-US" altLang="zh-CN" sz="2400"/>
              <a:t>         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）删除顶点</a:t>
            </a:r>
            <a:endParaRPr lang="zh-CN" altLang="en-US" dirty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4365625"/>
            <a:ext cx="3430588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7338" y="1304925"/>
            <a:ext cx="55451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    vexNum--; </a:t>
            </a:r>
            <a:endParaRPr lang="zh-CN" altLang="zh-CN" sz="2400"/>
          </a:p>
          <a:p>
            <a:r>
              <a:rPr lang="en-US" altLang="zh-CN" sz="2400"/>
              <a:t>    </a:t>
            </a:r>
            <a:r>
              <a:rPr lang="en-US" altLang="zh-CN" sz="2400" b="1"/>
              <a:t>if</a:t>
            </a:r>
            <a:r>
              <a:rPr lang="en-US" altLang="zh-CN" sz="2400"/>
              <a:t> (v &lt; vexNum) {</a:t>
            </a:r>
            <a:endParaRPr lang="zh-CN" altLang="zh-CN" sz="2400"/>
          </a:p>
          <a:p>
            <a:r>
              <a:rPr lang="en-US" altLang="zh-CN" sz="2400"/>
              <a:t>         vertexes[v]=vertexes[vexNum];</a:t>
            </a:r>
          </a:p>
          <a:p>
            <a:r>
              <a:rPr lang="en-US" altLang="zh-CN" sz="2400"/>
              <a:t>         tag[v]=tag[vexNum];</a:t>
            </a:r>
            <a:endParaRPr lang="zh-CN" altLang="zh-CN" sz="2400"/>
          </a:p>
          <a:p>
            <a:r>
              <a:rPr lang="en-US" altLang="zh-CN" sz="2400"/>
              <a:t>         </a:t>
            </a:r>
            <a:r>
              <a:rPr lang="en-US" altLang="zh-CN" sz="2400" b="1"/>
              <a:t>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u=0; u &lt;= vexNum; u++) </a:t>
            </a:r>
            <a:endParaRPr lang="zh-CN" altLang="zh-CN" sz="2400"/>
          </a:p>
          <a:p>
            <a:r>
              <a:rPr lang="en-US" altLang="zh-CN" sz="2400"/>
              <a:t>	   arcs[v][u]=arcs[vexNum][u];</a:t>
            </a:r>
            <a:endParaRPr lang="zh-CN" altLang="zh-CN" sz="2400"/>
          </a:p>
          <a:p>
            <a:r>
              <a:rPr lang="en-US" altLang="zh-CN" sz="2400"/>
              <a:t>         </a:t>
            </a:r>
            <a:r>
              <a:rPr lang="en-US" altLang="zh-CN" sz="2400" b="1"/>
              <a:t>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u=0; u &lt;= vexNum; u++) </a:t>
            </a:r>
            <a:endParaRPr lang="zh-CN" altLang="zh-CN" sz="2400"/>
          </a:p>
          <a:p>
            <a:r>
              <a:rPr lang="en-US" altLang="zh-CN" sz="2400"/>
              <a:t>              arcs[u][v]=arcs[u][vexNum];</a:t>
            </a:r>
            <a:endParaRPr lang="zh-CN" altLang="zh-CN" sz="2400"/>
          </a:p>
          <a:p>
            <a:r>
              <a:rPr lang="en-US" altLang="zh-CN" sz="2400"/>
              <a:t>    } 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）删除顶点</a:t>
            </a:r>
            <a:endParaRPr lang="zh-CN" altLang="en-US" dirty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4246563"/>
            <a:ext cx="3779838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7950" y="1304925"/>
            <a:ext cx="89281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r>
              <a:rPr lang="en-US" altLang="zh-CN" sz="2400" b="1"/>
              <a:t>void</a:t>
            </a:r>
            <a:r>
              <a:rPr lang="en-US" altLang="zh-CN" sz="2400"/>
              <a:t> AdjMatrixUndirGraph&lt;ElemType&gt;::DeleteArc(</a:t>
            </a:r>
            <a:r>
              <a:rPr lang="en-US" altLang="zh-CN" sz="2400" b="1"/>
              <a:t>int</a:t>
            </a:r>
            <a:r>
              <a:rPr lang="en-US" altLang="zh-CN" sz="2400"/>
              <a:t> v1, </a:t>
            </a:r>
            <a:r>
              <a:rPr lang="en-US" altLang="zh-CN" sz="2400" b="1"/>
              <a:t>int</a:t>
            </a:r>
            <a:r>
              <a:rPr lang="en-US" altLang="zh-CN" sz="2400"/>
              <a:t> v2)</a:t>
            </a:r>
            <a:endParaRPr lang="zh-CN" altLang="zh-CN" sz="2400"/>
          </a:p>
          <a:p>
            <a:r>
              <a:rPr lang="en-US" altLang="zh-CN" sz="2400"/>
              <a:t>{</a:t>
            </a:r>
            <a:endParaRPr lang="zh-CN" altLang="zh-CN" sz="2400"/>
          </a:p>
          <a:p>
            <a:r>
              <a:rPr lang="en-US" altLang="zh-CN" sz="2400"/>
              <a:t>     </a:t>
            </a:r>
            <a:r>
              <a:rPr lang="en-US" altLang="zh-CN" sz="2400" b="1"/>
              <a:t>if</a:t>
            </a:r>
            <a:r>
              <a:rPr lang="en-US" altLang="zh-CN" sz="2400"/>
              <a:t> (v1 &lt; 0 || v1 &gt;= vexNum)    </a:t>
            </a:r>
            <a:r>
              <a:rPr lang="en-US" altLang="zh-CN" sz="2400" b="1"/>
              <a:t>throw</a:t>
            </a:r>
            <a:r>
              <a:rPr lang="en-US" altLang="zh-CN" sz="2400"/>
              <a:t> Error("v1</a:t>
            </a:r>
            <a:r>
              <a:rPr lang="zh-CN" altLang="zh-CN" sz="2400"/>
              <a:t>不合法</a:t>
            </a:r>
            <a:r>
              <a:rPr lang="en-US" altLang="zh-CN" sz="2400"/>
              <a:t>!");</a:t>
            </a:r>
          </a:p>
          <a:p>
            <a:r>
              <a:rPr lang="en-US" altLang="zh-CN" sz="2400" b="1"/>
              <a:t>     if</a:t>
            </a:r>
            <a:r>
              <a:rPr lang="en-US" altLang="zh-CN" sz="2400"/>
              <a:t> (v2 &lt; 0 || v2 &gt;= vexNum)    </a:t>
            </a:r>
            <a:r>
              <a:rPr lang="en-US" altLang="zh-CN" sz="2400" b="1"/>
              <a:t>throw</a:t>
            </a:r>
            <a:r>
              <a:rPr lang="en-US" altLang="zh-CN" sz="2400"/>
              <a:t> Error("v2</a:t>
            </a:r>
            <a:r>
              <a:rPr lang="zh-CN" altLang="zh-CN" sz="2400"/>
              <a:t>不合法</a:t>
            </a:r>
            <a:r>
              <a:rPr lang="en-US" altLang="zh-CN" sz="2400"/>
              <a:t>!");</a:t>
            </a:r>
          </a:p>
          <a:p>
            <a:r>
              <a:rPr lang="en-US" altLang="zh-CN" sz="2400" b="1"/>
              <a:t>     if</a:t>
            </a:r>
            <a:r>
              <a:rPr lang="en-US" altLang="zh-CN" sz="2400"/>
              <a:t> (v1 == v2)    </a:t>
            </a:r>
            <a:r>
              <a:rPr lang="en-US" altLang="zh-CN" sz="2400" b="1"/>
              <a:t>throw</a:t>
            </a:r>
            <a:r>
              <a:rPr lang="en-US" altLang="zh-CN" sz="2400"/>
              <a:t> Error("v1</a:t>
            </a:r>
            <a:r>
              <a:rPr lang="zh-CN" altLang="zh-CN" sz="2400"/>
              <a:t>不能等于</a:t>
            </a:r>
            <a:r>
              <a:rPr lang="en-US" altLang="zh-CN" sz="2400"/>
              <a:t>v2!");</a:t>
            </a:r>
          </a:p>
          <a:p>
            <a:r>
              <a:rPr lang="en-US" altLang="zh-CN" sz="2400"/>
              <a:t>     </a:t>
            </a:r>
            <a:r>
              <a:rPr lang="en-US" altLang="zh-CN" sz="2400" b="1"/>
              <a:t>if</a:t>
            </a:r>
            <a:r>
              <a:rPr lang="en-US" altLang="zh-CN" sz="2400"/>
              <a:t> (arcs[v1][v2] != 0)	{</a:t>
            </a:r>
          </a:p>
          <a:p>
            <a:r>
              <a:rPr lang="en-US" altLang="zh-CN" sz="2400"/>
              <a:t>	arcNum--;</a:t>
            </a:r>
            <a:endParaRPr lang="zh-CN" altLang="zh-CN" sz="2400"/>
          </a:p>
          <a:p>
            <a:r>
              <a:rPr lang="en-US" altLang="zh-CN" sz="2400"/>
              <a:t>           arcs[v1][v2]=0;	</a:t>
            </a:r>
            <a:endParaRPr lang="zh-CN" altLang="zh-CN" sz="2400"/>
          </a:p>
          <a:p>
            <a:r>
              <a:rPr lang="en-US" altLang="zh-CN" sz="2400"/>
              <a:t>           arcs[v2][v1]=0;	</a:t>
            </a:r>
            <a:endParaRPr lang="zh-CN" altLang="zh-CN" sz="2400"/>
          </a:p>
          <a:p>
            <a:r>
              <a:rPr lang="en-US" altLang="zh-CN" sz="2400"/>
              <a:t>    }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）删除边</a:t>
            </a:r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275138"/>
            <a:ext cx="3292475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邻接表</a:t>
            </a:r>
            <a:r>
              <a:rPr lang="zh-CN" altLang="en-US" dirty="0">
                <a:ea typeface="宋体" pitchFamily="2" charset="-122"/>
              </a:rPr>
              <a:t> </a:t>
            </a: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851025"/>
            <a:ext cx="795655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3009900" y="2366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邻接表</a:t>
            </a:r>
            <a:r>
              <a:rPr lang="zh-CN" altLang="en-US" dirty="0">
                <a:ea typeface="宋体" pitchFamily="2" charset="-122"/>
              </a:rPr>
              <a:t> </a:t>
            </a:r>
            <a:endParaRPr lang="zh-CN" altLang="en-US" dirty="0"/>
          </a:p>
        </p:txBody>
      </p:sp>
      <p:pic>
        <p:nvPicPr>
          <p:cNvPr id="3686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768475"/>
            <a:ext cx="59436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3009900" y="2366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邻接表</a:t>
            </a:r>
            <a:r>
              <a:rPr lang="zh-CN" altLang="en-US" dirty="0">
                <a:ea typeface="宋体" pitchFamily="2" charset="-122"/>
              </a:rPr>
              <a:t> </a:t>
            </a:r>
            <a:endParaRPr lang="zh-CN" altLang="en-US" dirty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816100"/>
            <a:ext cx="7920037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98463" y="1773238"/>
            <a:ext cx="83820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, 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AdjListNetWorkVex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{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data;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AdjListNetworkArc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 *</a:t>
            </a:r>
            <a:r>
              <a:rPr lang="en-US" altLang="zh-CN" sz="2400" dirty="0" err="1"/>
              <a:t>firstarc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AdjListNetWorkVex</a:t>
            </a:r>
            <a:r>
              <a:rPr lang="en-US" altLang="zh-CN" sz="2400" dirty="0"/>
              <a:t>();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AdjListNetWorkVex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, 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		</a:t>
            </a:r>
            <a:r>
              <a:rPr lang="en-US" altLang="zh-CN" sz="2400" dirty="0" err="1"/>
              <a:t>AdjListNetworkArc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 *</a:t>
            </a:r>
            <a:r>
              <a:rPr lang="en-US" altLang="zh-CN" sz="2400" dirty="0" err="1"/>
              <a:t>adj</a:t>
            </a:r>
            <a:r>
              <a:rPr lang="en-US" altLang="zh-CN" sz="2400" dirty="0"/>
              <a:t>=NULL);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};</a:t>
            </a:r>
            <a:endParaRPr lang="zh-CN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有向网邻接表中顶点结点类模板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7.1 </a:t>
            </a:r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图的基本概念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8001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图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是由数据元素的集合及数据元素间的关系集合组成的一种数据结构：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Graph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＝（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V,E)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，其中 ：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V= { x | x 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某个数据对象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} 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是数据元素的集合，在图中，数据元素一般被称为顶点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(vertex)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E = {(v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w) | v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w 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V } 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或 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E = {&lt;v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w&gt; | v, w 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V &amp;&amp; Path (v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w)}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是数据元素之间关系的集合，也叫做边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(edge)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集合；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Path (v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w)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表示从顶点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到顶点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的一条单向通路，它是有方向的。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circl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98462" y="1773238"/>
            <a:ext cx="853002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, 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en-US" altLang="zh-CN" sz="2400" dirty="0" err="1"/>
              <a:t>AdjListNetWorkVex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&gt;::</a:t>
            </a:r>
            <a:r>
              <a:rPr lang="en-US" altLang="zh-CN" sz="2400" dirty="0" err="1"/>
              <a:t>AdjListNetWorkVex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firstarc</a:t>
            </a:r>
            <a:r>
              <a:rPr lang="en-US" altLang="zh-CN" sz="2400" dirty="0"/>
              <a:t>=NULL;	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顶点结点</a:t>
            </a:r>
            <a:r>
              <a:rPr lang="zh-CN" altLang="en-US" dirty="0"/>
              <a:t>的无</a:t>
            </a:r>
            <a:r>
              <a:rPr lang="zh-CN" altLang="zh-CN" dirty="0"/>
              <a:t>参构造函数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98463" y="1773238"/>
            <a:ext cx="8382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, 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en-US" altLang="zh-CN" sz="2400" dirty="0" err="1"/>
              <a:t>AdjListNetWorkVex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&gt;::</a:t>
            </a:r>
            <a:r>
              <a:rPr lang="en-US" altLang="zh-CN" sz="2400" dirty="0" err="1"/>
              <a:t>AdjListNetWorkVex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, 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AdjListNetworkArc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 *</a:t>
            </a:r>
            <a:r>
              <a:rPr lang="en-US" altLang="zh-CN" sz="2400" dirty="0" err="1"/>
              <a:t>adj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data=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firstarc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adj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顶点结点</a:t>
            </a:r>
            <a:r>
              <a:rPr lang="zh-CN" altLang="en-US" dirty="0"/>
              <a:t>的有</a:t>
            </a:r>
            <a:r>
              <a:rPr lang="zh-CN" altLang="zh-CN" dirty="0"/>
              <a:t>参构造函数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930171"/>
      </p:ext>
    </p:extLst>
  </p:cSld>
  <p:clrMapOvr>
    <a:masterClrMapping/>
  </p:clrMapOvr>
  <p:transition spd="slow">
    <p:circl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87524" y="1304764"/>
            <a:ext cx="853294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AdjListNetworkArc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adjVex</a:t>
            </a:r>
            <a:r>
              <a:rPr lang="en-US" altLang="zh-CN" sz="2400" dirty="0"/>
              <a:t>;							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 weight;						</a:t>
            </a:r>
            <a:r>
              <a:rPr lang="en-US" altLang="zh-CN" sz="2400" dirty="0" err="1"/>
              <a:t>AdjListNetworkArc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 *</a:t>
            </a:r>
            <a:r>
              <a:rPr lang="en-US" altLang="zh-CN" sz="2400" dirty="0" err="1"/>
              <a:t>nextarc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AdjListNetworkArc</a:t>
            </a:r>
            <a:r>
              <a:rPr lang="en-US" altLang="zh-CN" sz="2400" dirty="0"/>
              <a:t>();					</a:t>
            </a:r>
            <a:r>
              <a:rPr lang="en-US" altLang="zh-CN" sz="2400" dirty="0" err="1"/>
              <a:t>AdjListNetworkArc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v, 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 w, </a:t>
            </a:r>
          </a:p>
          <a:p>
            <a:r>
              <a:rPr lang="en-US" altLang="zh-CN" sz="2400" dirty="0"/>
              <a:t>                   </a:t>
            </a:r>
            <a:r>
              <a:rPr lang="en-US" altLang="zh-CN" sz="2400" dirty="0" err="1"/>
              <a:t>AdjListNetworkArc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 * next=NULL);</a:t>
            </a:r>
            <a:endParaRPr lang="zh-CN" altLang="zh-CN" sz="2400" dirty="0"/>
          </a:p>
          <a:p>
            <a:r>
              <a:rPr lang="en-US" altLang="zh-CN" sz="2400" dirty="0"/>
              <a:t>};</a:t>
            </a:r>
            <a:endParaRPr lang="zh-CN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有向网邻接表中</a:t>
            </a:r>
            <a:r>
              <a:rPr lang="zh-CN" altLang="en-US" dirty="0"/>
              <a:t>弧</a:t>
            </a:r>
            <a:r>
              <a:rPr lang="zh-CN" altLang="zh-CN" dirty="0"/>
              <a:t>结点类模板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518731"/>
      </p:ext>
    </p:extLst>
  </p:cSld>
  <p:clrMapOvr>
    <a:masterClrMapping/>
  </p:clrMapOvr>
  <p:transition spd="slow">
    <p:circl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98463" y="1592796"/>
            <a:ext cx="8382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en-US" altLang="zh-CN" sz="2400" dirty="0" err="1"/>
              <a:t>AdjListNetworkArc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&gt;::</a:t>
            </a:r>
            <a:r>
              <a:rPr lang="en-US" altLang="zh-CN" sz="2400" dirty="0" err="1"/>
              <a:t>AdjListNetworkArc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v, 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 w, </a:t>
            </a:r>
            <a:endParaRPr lang="zh-CN" altLang="zh-CN" sz="2400" dirty="0"/>
          </a:p>
          <a:p>
            <a:r>
              <a:rPr lang="en-US" altLang="zh-CN" sz="2400" dirty="0" err="1"/>
              <a:t>AdjListNetworkArc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 *next)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adjVex</a:t>
            </a:r>
            <a:r>
              <a:rPr lang="en-US" altLang="zh-CN" sz="2400" dirty="0"/>
              <a:t>=-1;	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弧</a:t>
            </a:r>
            <a:r>
              <a:rPr lang="zh-CN" altLang="zh-CN" dirty="0"/>
              <a:t>结点</a:t>
            </a:r>
            <a:r>
              <a:rPr lang="zh-CN" altLang="en-US" dirty="0"/>
              <a:t>的无</a:t>
            </a:r>
            <a:r>
              <a:rPr lang="zh-CN" altLang="zh-CN" dirty="0"/>
              <a:t>参构造函数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93626"/>
      </p:ext>
    </p:extLst>
  </p:cSld>
  <p:clrMapOvr>
    <a:masterClrMapping/>
  </p:clrMapOvr>
  <p:transition spd="slow">
    <p:circl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98463" y="1592796"/>
            <a:ext cx="8382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en-US" altLang="zh-CN" sz="2400" dirty="0" err="1"/>
              <a:t>AdjListNetworkArc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&gt;::</a:t>
            </a:r>
            <a:r>
              <a:rPr lang="en-US" altLang="zh-CN" sz="2400" dirty="0" err="1"/>
              <a:t>AdjListNetworkArc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v, 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 w, </a:t>
            </a:r>
            <a:endParaRPr lang="zh-CN" altLang="zh-CN" sz="2400" dirty="0"/>
          </a:p>
          <a:p>
            <a:r>
              <a:rPr lang="en-US" altLang="zh-CN" sz="2400" dirty="0" err="1"/>
              <a:t>AdjListNetworkArc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 *next)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adjVex</a:t>
            </a:r>
            <a:r>
              <a:rPr lang="en-US" altLang="zh-CN" sz="2400" dirty="0"/>
              <a:t>=v;	</a:t>
            </a:r>
            <a:endParaRPr lang="zh-CN" altLang="zh-CN" sz="2400" dirty="0"/>
          </a:p>
          <a:p>
            <a:r>
              <a:rPr lang="en-US" altLang="zh-CN" sz="2400" dirty="0"/>
              <a:t>	weight=w;</a:t>
            </a:r>
            <a:endParaRPr lang="zh-CN" altLang="zh-CN" sz="2400" dirty="0"/>
          </a:p>
          <a:p>
            <a:r>
              <a:rPr lang="en-US" altLang="zh-CN" sz="2400" dirty="0"/>
              <a:t>           </a:t>
            </a:r>
            <a:r>
              <a:rPr lang="en-US" altLang="zh-CN" sz="2400" dirty="0" err="1"/>
              <a:t>nextarc</a:t>
            </a:r>
            <a:r>
              <a:rPr lang="en-US" altLang="zh-CN" sz="2400" dirty="0"/>
              <a:t>=next;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弧</a:t>
            </a:r>
            <a:r>
              <a:rPr lang="zh-CN" altLang="zh-CN" dirty="0"/>
              <a:t>结点</a:t>
            </a:r>
            <a:r>
              <a:rPr lang="zh-CN" altLang="en-US" dirty="0"/>
              <a:t>的有</a:t>
            </a:r>
            <a:r>
              <a:rPr lang="zh-CN" altLang="zh-CN" dirty="0"/>
              <a:t>参构造函数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134829"/>
      </p:ext>
    </p:extLst>
  </p:cSld>
  <p:clrMapOvr>
    <a:masterClrMapping/>
  </p:clrMapOvr>
  <p:transition spd="slow">
    <p:circl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有向网邻接表类模板的定义</a:t>
            </a:r>
            <a:endParaRPr lang="zh-CN" altLang="en-US" dirty="0"/>
          </a:p>
        </p:txBody>
      </p:sp>
      <p:pic>
        <p:nvPicPr>
          <p:cNvPr id="419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808163"/>
            <a:ext cx="5953125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07950" y="1335088"/>
            <a:ext cx="8767763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 </a:t>
            </a:r>
            <a:r>
              <a:rPr lang="en-US" altLang="zh-CN" sz="2400" b="1"/>
              <a:t>class</a:t>
            </a:r>
            <a:r>
              <a:rPr lang="en-US" altLang="zh-CN" sz="2400"/>
              <a:t> AdjListDirNetwork  {</a:t>
            </a:r>
            <a:endParaRPr lang="zh-CN" altLang="zh-CN" sz="2400"/>
          </a:p>
          <a:p>
            <a:pPr eaLnBrk="1" hangingPunct="1"/>
            <a:r>
              <a:rPr lang="en-US" altLang="zh-CN" sz="2400" b="1"/>
              <a:t>protected</a:t>
            </a:r>
            <a:r>
              <a:rPr lang="en-US" altLang="zh-CN" sz="2400"/>
              <a:t>:</a:t>
            </a:r>
            <a:endParaRPr lang="zh-CN" altLang="zh-CN" sz="2400"/>
          </a:p>
          <a:p>
            <a:pPr eaLnBrk="1" hangingPunct="1"/>
            <a:r>
              <a:rPr lang="en-US" altLang="zh-CN" sz="2400" b="1"/>
              <a:t>      int</a:t>
            </a:r>
            <a:r>
              <a:rPr lang="en-US" altLang="zh-CN" sz="2400"/>
              <a:t> vexNum, vexMaxNum, arcNum;</a:t>
            </a:r>
          </a:p>
          <a:p>
            <a:pPr eaLnBrk="1" hangingPunct="1"/>
            <a:r>
              <a:rPr lang="en-US" altLang="zh-CN" sz="2400"/>
              <a:t>      AdjListNetWorkVex&lt;ElemType, WeightType&gt; *vexTable;</a:t>
            </a:r>
          </a:p>
          <a:p>
            <a:pPr eaLnBrk="1" hangingPunct="1"/>
            <a:r>
              <a:rPr lang="en-US" altLang="zh-CN" sz="2400"/>
              <a:t>      mutable Status *tag;	</a:t>
            </a:r>
          </a:p>
          <a:p>
            <a:pPr eaLnBrk="1" hangingPunct="1"/>
            <a:r>
              <a:rPr lang="en-US" altLang="zh-CN" sz="2400"/>
              <a:t>      WeightType infinity;</a:t>
            </a:r>
          </a:p>
          <a:p>
            <a:pPr eaLnBrk="1" hangingPunct="1"/>
            <a:r>
              <a:rPr lang="en-US" altLang="zh-CN" sz="2400" b="1"/>
              <a:t>public</a:t>
            </a:r>
            <a:r>
              <a:rPr lang="en-US" altLang="zh-CN" sz="2400"/>
              <a:t>: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AdjListDirNetwork(ElemType es[], </a:t>
            </a:r>
            <a:r>
              <a:rPr lang="en-US" altLang="zh-CN" sz="2400" b="1"/>
              <a:t>int</a:t>
            </a:r>
            <a:r>
              <a:rPr lang="en-US" altLang="zh-CN" sz="2400"/>
              <a:t> vertexNum, </a:t>
            </a:r>
          </a:p>
          <a:p>
            <a:pPr eaLnBrk="1" hangingPunct="1"/>
            <a:r>
              <a:rPr lang="en-US" altLang="zh-CN" sz="2400" b="1"/>
              <a:t>           int</a:t>
            </a:r>
            <a:r>
              <a:rPr lang="en-US" altLang="zh-CN" sz="2400"/>
              <a:t> vertexMaxNum = DEFAULT_SIZE,</a:t>
            </a:r>
          </a:p>
          <a:p>
            <a:pPr eaLnBrk="1" hangingPunct="1"/>
            <a:r>
              <a:rPr lang="en-US" altLang="zh-CN" sz="2400"/>
              <a:t>           WeightType infinit=(WeightType)DEFAULT_INFINITY);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AdjListDirNetwork(</a:t>
            </a:r>
            <a:r>
              <a:rPr lang="en-US" altLang="zh-CN" sz="2400" b="1"/>
              <a:t>int</a:t>
            </a:r>
            <a:r>
              <a:rPr lang="en-US" altLang="zh-CN" sz="2400"/>
              <a:t> vertexMaxNum=DEFAULT_SIZE, </a:t>
            </a:r>
          </a:p>
          <a:p>
            <a:pPr eaLnBrk="1" hangingPunct="1"/>
            <a:r>
              <a:rPr lang="en-US" altLang="zh-CN" sz="2400"/>
              <a:t>           WeightType infinit=(WeightType)DEFAULT_INFINITY);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~AdjListDirNetwork();		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有向网邻接表类模板的定义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84188" y="1335088"/>
            <a:ext cx="8767762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     </a:t>
            </a:r>
            <a:r>
              <a:rPr lang="en-US" altLang="zh-CN" sz="2400" b="1"/>
              <a:t>void</a:t>
            </a:r>
            <a:r>
              <a:rPr lang="en-US" altLang="zh-CN" sz="2400"/>
              <a:t> Clear();</a:t>
            </a:r>
          </a:p>
          <a:p>
            <a:pPr eaLnBrk="1" hangingPunct="1"/>
            <a:r>
              <a:rPr lang="en-US" altLang="zh-CN" sz="2400" b="1"/>
              <a:t>     bool</a:t>
            </a:r>
            <a:r>
              <a:rPr lang="en-US" altLang="zh-CN" sz="2400"/>
              <a:t> IsEmpty(); </a:t>
            </a:r>
          </a:p>
          <a:p>
            <a:pPr eaLnBrk="1" hangingPunct="1"/>
            <a:r>
              <a:rPr lang="en-US" altLang="zh-CN" sz="2400" b="1"/>
              <a:t>     int</a:t>
            </a:r>
            <a:r>
              <a:rPr lang="en-US" altLang="zh-CN" sz="2400"/>
              <a:t> GetOrder(ElemType &amp;d) </a:t>
            </a:r>
            <a:r>
              <a:rPr lang="en-US" altLang="zh-CN" sz="2400" b="1"/>
              <a:t>const</a:t>
            </a:r>
            <a:r>
              <a:rPr lang="en-US" altLang="zh-CN" sz="2400"/>
              <a:t>;</a:t>
            </a:r>
          </a:p>
          <a:p>
            <a:pPr eaLnBrk="1" hangingPunct="1"/>
            <a:r>
              <a:rPr lang="en-US" altLang="zh-CN" sz="2400"/>
              <a:t>     Status GetElem(</a:t>
            </a:r>
            <a:r>
              <a:rPr lang="en-US" altLang="zh-CN" sz="2400" b="1"/>
              <a:t>int</a:t>
            </a:r>
            <a:r>
              <a:rPr lang="en-US" altLang="zh-CN" sz="2400"/>
              <a:t> v, ElemType &amp;e) </a:t>
            </a:r>
            <a:r>
              <a:rPr lang="en-US" altLang="zh-CN" sz="2400" b="1"/>
              <a:t>const</a:t>
            </a:r>
            <a:r>
              <a:rPr lang="en-US" altLang="zh-CN" sz="2400"/>
              <a:t>; </a:t>
            </a:r>
          </a:p>
          <a:p>
            <a:pPr eaLnBrk="1" hangingPunct="1"/>
            <a:r>
              <a:rPr lang="en-US" altLang="zh-CN" sz="2400"/>
              <a:t>     Status SetElem(</a:t>
            </a:r>
            <a:r>
              <a:rPr lang="en-US" altLang="zh-CN" sz="2400" b="1"/>
              <a:t>int</a:t>
            </a:r>
            <a:r>
              <a:rPr lang="en-US" altLang="zh-CN" sz="2400"/>
              <a:t> v, </a:t>
            </a:r>
            <a:r>
              <a:rPr lang="en-US" altLang="zh-CN" sz="2400" b="1"/>
              <a:t>const</a:t>
            </a:r>
            <a:r>
              <a:rPr lang="en-US" altLang="zh-CN" sz="2400"/>
              <a:t> ElemType &amp;d);</a:t>
            </a:r>
          </a:p>
          <a:p>
            <a:pPr eaLnBrk="1" hangingPunct="1"/>
            <a:r>
              <a:rPr lang="en-US" altLang="zh-CN" sz="2400"/>
              <a:t>     WeightType GetInfinity() </a:t>
            </a:r>
            <a:r>
              <a:rPr lang="en-US" altLang="zh-CN" sz="2400" b="1"/>
              <a:t>const</a:t>
            </a:r>
            <a:r>
              <a:rPr lang="en-US" altLang="zh-CN" sz="2400"/>
              <a:t>;</a:t>
            </a:r>
          </a:p>
          <a:p>
            <a:pPr eaLnBrk="1" hangingPunct="1"/>
            <a:r>
              <a:rPr lang="en-US" altLang="zh-CN" sz="2400" b="1"/>
              <a:t>     int</a:t>
            </a:r>
            <a:r>
              <a:rPr lang="en-US" altLang="zh-CN" sz="2400"/>
              <a:t> GetVexNum() </a:t>
            </a:r>
            <a:r>
              <a:rPr lang="en-US" altLang="zh-CN" sz="2400" b="1"/>
              <a:t>const</a:t>
            </a:r>
            <a:r>
              <a:rPr lang="en-US" altLang="zh-CN" sz="2400"/>
              <a:t>;</a:t>
            </a:r>
          </a:p>
          <a:p>
            <a:pPr eaLnBrk="1" hangingPunct="1"/>
            <a:r>
              <a:rPr lang="en-US" altLang="zh-CN" sz="2400" b="1"/>
              <a:t>     int</a:t>
            </a:r>
            <a:r>
              <a:rPr lang="en-US" altLang="zh-CN" sz="2400"/>
              <a:t> GetArcNum() </a:t>
            </a:r>
            <a:r>
              <a:rPr lang="en-US" altLang="zh-CN" sz="2400" b="1"/>
              <a:t>const</a:t>
            </a:r>
            <a:r>
              <a:rPr lang="en-US" altLang="zh-CN" sz="2400"/>
              <a:t>;	</a:t>
            </a:r>
          </a:p>
          <a:p>
            <a:pPr eaLnBrk="1" hangingPunct="1"/>
            <a:r>
              <a:rPr lang="en-US" altLang="zh-CN" sz="2400" b="1"/>
              <a:t>     int</a:t>
            </a:r>
            <a:r>
              <a:rPr lang="en-US" altLang="zh-CN" sz="2400"/>
              <a:t> FirstAdjVex(</a:t>
            </a:r>
            <a:r>
              <a:rPr lang="en-US" altLang="zh-CN" sz="2400" b="1"/>
              <a:t>int</a:t>
            </a:r>
            <a:r>
              <a:rPr lang="en-US" altLang="zh-CN" sz="2400"/>
              <a:t> v) </a:t>
            </a:r>
            <a:r>
              <a:rPr lang="en-US" altLang="zh-CN" sz="2400" b="1"/>
              <a:t>const</a:t>
            </a:r>
            <a:r>
              <a:rPr lang="en-US" altLang="zh-CN" sz="2400"/>
              <a:t>;</a:t>
            </a:r>
          </a:p>
          <a:p>
            <a:pPr eaLnBrk="1" hangingPunct="1"/>
            <a:r>
              <a:rPr lang="en-US" altLang="zh-CN" sz="2400" b="1"/>
              <a:t>     int</a:t>
            </a:r>
            <a:r>
              <a:rPr lang="en-US" altLang="zh-CN" sz="2400"/>
              <a:t> NextAdjVex(</a:t>
            </a:r>
            <a:r>
              <a:rPr lang="en-US" altLang="zh-CN" sz="2400" b="1"/>
              <a:t>int</a:t>
            </a:r>
            <a:r>
              <a:rPr lang="en-US" altLang="zh-CN" sz="2400"/>
              <a:t> v1, </a:t>
            </a:r>
            <a:r>
              <a:rPr lang="en-US" altLang="zh-CN" sz="2400" b="1"/>
              <a:t>int</a:t>
            </a:r>
            <a:r>
              <a:rPr lang="en-US" altLang="zh-CN" sz="2400"/>
              <a:t> v2) </a:t>
            </a:r>
            <a:r>
              <a:rPr lang="en-US" altLang="zh-CN" sz="2400" b="1"/>
              <a:t>const</a:t>
            </a:r>
            <a:r>
              <a:rPr lang="en-US" altLang="zh-CN" sz="2400"/>
              <a:t>; </a:t>
            </a:r>
          </a:p>
          <a:p>
            <a:pPr eaLnBrk="1" hangingPunct="1"/>
            <a:r>
              <a:rPr lang="en-US" altLang="zh-CN" sz="2400" b="1"/>
              <a:t>     void</a:t>
            </a:r>
            <a:r>
              <a:rPr lang="en-US" altLang="zh-CN" sz="2400"/>
              <a:t> InsertVex(</a:t>
            </a:r>
            <a:r>
              <a:rPr lang="en-US" altLang="zh-CN" sz="2400" b="1"/>
              <a:t>const</a:t>
            </a:r>
            <a:r>
              <a:rPr lang="en-US" altLang="zh-CN" sz="2400"/>
              <a:t> ElemType &amp;d);	</a:t>
            </a:r>
          </a:p>
          <a:p>
            <a:pPr eaLnBrk="1" hangingPunct="1"/>
            <a:r>
              <a:rPr lang="en-US" altLang="zh-CN" sz="2400" b="1"/>
              <a:t>     void</a:t>
            </a:r>
            <a:r>
              <a:rPr lang="en-US" altLang="zh-CN" sz="2400"/>
              <a:t> InsertArc(</a:t>
            </a:r>
            <a:r>
              <a:rPr lang="en-US" altLang="zh-CN" sz="2400" b="1"/>
              <a:t>int</a:t>
            </a:r>
            <a:r>
              <a:rPr lang="en-US" altLang="zh-CN" sz="2400"/>
              <a:t> v1, </a:t>
            </a:r>
            <a:r>
              <a:rPr lang="en-US" altLang="zh-CN" sz="2400" b="1"/>
              <a:t>int</a:t>
            </a:r>
            <a:r>
              <a:rPr lang="en-US" altLang="zh-CN" sz="2400"/>
              <a:t> v2, WeightType w);</a:t>
            </a:r>
          </a:p>
          <a:p>
            <a:pPr eaLnBrk="1" hangingPunct="1"/>
            <a:r>
              <a:rPr lang="en-US" altLang="zh-CN" sz="2400" b="1"/>
              <a:t>     void</a:t>
            </a:r>
            <a:r>
              <a:rPr lang="en-US" altLang="zh-CN" sz="2400"/>
              <a:t> DeleteVex(</a:t>
            </a:r>
            <a:r>
              <a:rPr lang="en-US" altLang="zh-CN" sz="2400" b="1"/>
              <a:t>const</a:t>
            </a:r>
            <a:r>
              <a:rPr lang="en-US" altLang="zh-CN" sz="2400"/>
              <a:t> ElemType &amp;d);</a:t>
            </a:r>
          </a:p>
          <a:p>
            <a:pPr eaLnBrk="1" hangingPunct="1"/>
            <a:r>
              <a:rPr lang="en-US" altLang="zh-CN" sz="2400" b="1"/>
              <a:t>     void</a:t>
            </a:r>
            <a:r>
              <a:rPr lang="en-US" altLang="zh-CN" sz="2400"/>
              <a:t> DeleteArc(</a:t>
            </a:r>
            <a:r>
              <a:rPr lang="en-US" altLang="zh-CN" sz="2400" b="1"/>
              <a:t>int</a:t>
            </a:r>
            <a:r>
              <a:rPr lang="en-US" altLang="zh-CN" sz="2400"/>
              <a:t> v1, </a:t>
            </a:r>
            <a:r>
              <a:rPr lang="en-US" altLang="zh-CN" sz="2400" b="1"/>
              <a:t>int</a:t>
            </a:r>
            <a:r>
              <a:rPr lang="en-US" altLang="zh-CN" sz="2400"/>
              <a:t> v2);	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有向网邻接表类模板的定义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77838" y="1412875"/>
            <a:ext cx="8407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     WeightType GetWeight(</a:t>
            </a:r>
            <a:r>
              <a:rPr lang="en-US" altLang="zh-CN" sz="2400" b="1"/>
              <a:t>int</a:t>
            </a:r>
            <a:r>
              <a:rPr lang="en-US" altLang="zh-CN" sz="2400"/>
              <a:t> v1, </a:t>
            </a:r>
            <a:r>
              <a:rPr lang="en-US" altLang="zh-CN" sz="2400" b="1"/>
              <a:t>int</a:t>
            </a:r>
            <a:r>
              <a:rPr lang="en-US" altLang="zh-CN" sz="2400"/>
              <a:t> v2) </a:t>
            </a:r>
            <a:r>
              <a:rPr lang="en-US" altLang="zh-CN" sz="2400" b="1"/>
              <a:t>const</a:t>
            </a:r>
            <a:r>
              <a:rPr lang="en-US" altLang="zh-CN" sz="2400"/>
              <a:t>;</a:t>
            </a:r>
          </a:p>
          <a:p>
            <a:pPr eaLnBrk="1" hangingPunct="1"/>
            <a:r>
              <a:rPr lang="en-US" altLang="zh-CN" sz="2400" b="1"/>
              <a:t>     void</a:t>
            </a:r>
            <a:r>
              <a:rPr lang="en-US" altLang="zh-CN" sz="2400"/>
              <a:t> SetWeight(</a:t>
            </a:r>
            <a:r>
              <a:rPr lang="en-US" altLang="zh-CN" sz="2400" b="1"/>
              <a:t>int</a:t>
            </a:r>
            <a:r>
              <a:rPr lang="en-US" altLang="zh-CN" sz="2400"/>
              <a:t> v1, </a:t>
            </a:r>
            <a:r>
              <a:rPr lang="en-US" altLang="zh-CN" sz="2400" b="1"/>
              <a:t>int</a:t>
            </a:r>
            <a:r>
              <a:rPr lang="en-US" altLang="zh-CN" sz="2400"/>
              <a:t> v2, WeightType w);</a:t>
            </a:r>
          </a:p>
          <a:p>
            <a:pPr eaLnBrk="1" hangingPunct="1"/>
            <a:r>
              <a:rPr lang="en-US" altLang="zh-CN" sz="2400"/>
              <a:t>     Status GetTag(</a:t>
            </a:r>
            <a:r>
              <a:rPr lang="en-US" altLang="zh-CN" sz="2400" b="1"/>
              <a:t>int</a:t>
            </a:r>
            <a:r>
              <a:rPr lang="en-US" altLang="zh-CN" sz="2400"/>
              <a:t> v) </a:t>
            </a:r>
            <a:r>
              <a:rPr lang="en-US" altLang="zh-CN" sz="2400" b="1"/>
              <a:t>const</a:t>
            </a:r>
            <a:r>
              <a:rPr lang="en-US" altLang="zh-CN" sz="2400"/>
              <a:t>;	</a:t>
            </a:r>
          </a:p>
          <a:p>
            <a:pPr eaLnBrk="1" hangingPunct="1"/>
            <a:r>
              <a:rPr lang="en-US" altLang="zh-CN" sz="2400" b="1"/>
              <a:t>     void</a:t>
            </a:r>
            <a:r>
              <a:rPr lang="en-US" altLang="zh-CN" sz="2400"/>
              <a:t> SetTag(</a:t>
            </a:r>
            <a:r>
              <a:rPr lang="en-US" altLang="zh-CN" sz="2400" b="1"/>
              <a:t>int</a:t>
            </a:r>
            <a:r>
              <a:rPr lang="en-US" altLang="zh-CN" sz="2400"/>
              <a:t> v, Status tag) </a:t>
            </a:r>
            <a:r>
              <a:rPr lang="en-US" altLang="zh-CN" sz="2400" b="1"/>
              <a:t>const</a:t>
            </a:r>
            <a:r>
              <a:rPr lang="en-US" altLang="zh-CN" sz="2400"/>
              <a:t>;	</a:t>
            </a:r>
          </a:p>
          <a:p>
            <a:pPr eaLnBrk="1" hangingPunct="1"/>
            <a:r>
              <a:rPr lang="en-US" altLang="zh-CN" sz="2400"/>
              <a:t>     AdjListDirNetwork(</a:t>
            </a:r>
            <a:r>
              <a:rPr lang="en-US" altLang="zh-CN" sz="2400" b="1"/>
              <a:t>const</a:t>
            </a:r>
            <a:r>
              <a:rPr lang="en-US" altLang="zh-CN" sz="2400"/>
              <a:t> AdjListDirNetwork&lt;ElemType,</a:t>
            </a:r>
          </a:p>
          <a:p>
            <a:pPr eaLnBrk="1" hangingPunct="1"/>
            <a:r>
              <a:rPr lang="en-US" altLang="zh-CN" sz="2400"/>
              <a:t>           WeightType&gt; &amp;copy);</a:t>
            </a:r>
          </a:p>
          <a:p>
            <a:pPr eaLnBrk="1" hangingPunct="1"/>
            <a:r>
              <a:rPr lang="en-US" altLang="zh-CN" sz="2400"/>
              <a:t>     AdjListDirNetwork&lt;ElemType, WeightType&gt; &amp;operator =</a:t>
            </a:r>
          </a:p>
          <a:p>
            <a:pPr eaLnBrk="1" hangingPunct="1"/>
            <a:r>
              <a:rPr lang="en-US" altLang="zh-CN" sz="2400"/>
              <a:t>	(</a:t>
            </a:r>
            <a:r>
              <a:rPr lang="en-US" altLang="zh-CN" sz="2400" b="1"/>
              <a:t>const</a:t>
            </a:r>
            <a:r>
              <a:rPr lang="en-US" altLang="zh-CN" sz="2400"/>
              <a:t> AdjListDirNetwork&lt;ElemType, WeightType&gt;</a:t>
            </a:r>
          </a:p>
          <a:p>
            <a:pPr eaLnBrk="1" hangingPunct="1"/>
            <a:r>
              <a:rPr lang="en-US" altLang="zh-CN" sz="2400"/>
              <a:t>           &amp;copy); </a:t>
            </a:r>
            <a:endParaRPr lang="zh-CN" altLang="zh-CN" sz="2400"/>
          </a:p>
          <a:p>
            <a:pPr eaLnBrk="1" hangingPunct="1"/>
            <a:r>
              <a:rPr lang="en-US" altLang="zh-CN" sz="2400" b="1"/>
              <a:t>      void</a:t>
            </a:r>
            <a:r>
              <a:rPr lang="en-US" altLang="zh-CN" sz="2400"/>
              <a:t> Display();</a:t>
            </a:r>
          </a:p>
          <a:p>
            <a:pPr eaLnBrk="1" hangingPunct="1"/>
            <a:r>
              <a:rPr lang="en-US" altLang="zh-CN" sz="2400"/>
              <a:t>};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有向网邻接表类模板的定义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84188" y="1233488"/>
            <a:ext cx="807085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</a:t>
            </a:r>
            <a:endParaRPr lang="zh-CN" altLang="zh-CN" sz="2400"/>
          </a:p>
          <a:p>
            <a:pPr eaLnBrk="1" hangingPunct="1"/>
            <a:r>
              <a:rPr lang="en-US" altLang="zh-CN" sz="2400"/>
              <a:t>AdjListDirNetwork&lt;ElemType, WeightType&gt;::AdjListDirNetwork(</a:t>
            </a:r>
            <a:r>
              <a:rPr lang="en-US" altLang="zh-CN" sz="2400" b="1"/>
              <a:t>int</a:t>
            </a:r>
            <a:r>
              <a:rPr lang="en-US" altLang="zh-CN" sz="2400"/>
              <a:t> vertexMaxNum,  </a:t>
            </a:r>
          </a:p>
          <a:p>
            <a:pPr eaLnBrk="1" hangingPunct="1"/>
            <a:r>
              <a:rPr lang="en-US" altLang="zh-CN" sz="2400"/>
              <a:t>     WeightType infinit)   {</a:t>
            </a:r>
            <a:endParaRPr lang="zh-CN" altLang="zh-CN" sz="2400"/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(vertexMaxNum &lt; 0)</a:t>
            </a:r>
            <a:endParaRPr lang="zh-CN" altLang="zh-CN" sz="2400"/>
          </a:p>
          <a:p>
            <a:pPr eaLnBrk="1" hangingPunct="1"/>
            <a:r>
              <a:rPr lang="en-US" altLang="zh-CN" sz="2400"/>
              <a:t>    	       </a:t>
            </a:r>
            <a:r>
              <a:rPr lang="en-US" altLang="zh-CN" sz="2400" b="1"/>
              <a:t>throw</a:t>
            </a:r>
            <a:r>
              <a:rPr lang="en-US" altLang="zh-CN" sz="2400"/>
              <a:t> Error("</a:t>
            </a:r>
            <a:r>
              <a:rPr lang="zh-CN" altLang="zh-CN" sz="2400"/>
              <a:t>允许的顶点最大数目不能为负</a:t>
            </a:r>
            <a:r>
              <a:rPr lang="en-US" altLang="zh-CN" sz="2400"/>
              <a:t>!"); </a:t>
            </a:r>
          </a:p>
          <a:p>
            <a:pPr eaLnBrk="1" hangingPunct="1"/>
            <a:r>
              <a:rPr lang="en-US" altLang="zh-CN" sz="2400"/>
              <a:t>	vexNum=0;			</a:t>
            </a:r>
            <a:endParaRPr lang="zh-CN" altLang="zh-CN" sz="2400"/>
          </a:p>
          <a:p>
            <a:pPr eaLnBrk="1" hangingPunct="1"/>
            <a:r>
              <a:rPr lang="en-US" altLang="zh-CN" sz="2400"/>
              <a:t>	vexMaxNum=vertexMaxNum;</a:t>
            </a:r>
            <a:endParaRPr lang="zh-CN" altLang="zh-CN" sz="2400"/>
          </a:p>
          <a:p>
            <a:pPr eaLnBrk="1" hangingPunct="1"/>
            <a:r>
              <a:rPr lang="en-US" altLang="zh-CN" sz="2400"/>
              <a:t>	arcNum=0;</a:t>
            </a:r>
            <a:endParaRPr lang="zh-CN" altLang="zh-CN" sz="2400"/>
          </a:p>
          <a:p>
            <a:pPr eaLnBrk="1" hangingPunct="1"/>
            <a:r>
              <a:rPr lang="en-US" altLang="zh-CN" sz="2400"/>
              <a:t>	infinity=infinit;</a:t>
            </a:r>
            <a:endParaRPr lang="zh-CN" altLang="zh-CN" sz="2400"/>
          </a:p>
          <a:p>
            <a:pPr eaLnBrk="1" hangingPunct="1"/>
            <a:r>
              <a:rPr lang="en-US" altLang="zh-CN" sz="2400"/>
              <a:t>	tag=</a:t>
            </a:r>
            <a:r>
              <a:rPr lang="en-US" altLang="zh-CN" sz="2400" b="1"/>
              <a:t>new</a:t>
            </a:r>
            <a:r>
              <a:rPr lang="en-US" altLang="zh-CN" sz="2400"/>
              <a:t> Status[vexMaxNum];</a:t>
            </a:r>
            <a:endParaRPr lang="zh-CN" altLang="zh-CN" sz="2400"/>
          </a:p>
          <a:p>
            <a:pPr eaLnBrk="1" hangingPunct="1"/>
            <a:r>
              <a:rPr lang="en-US" altLang="zh-CN" sz="2400"/>
              <a:t>	vexTable=</a:t>
            </a:r>
            <a:r>
              <a:rPr lang="en-US" altLang="zh-CN" sz="2400" b="1"/>
              <a:t>new</a:t>
            </a:r>
            <a:r>
              <a:rPr lang="en-US" altLang="zh-CN" sz="2400"/>
              <a:t> AdjListNetWorkVex&lt;ElemType, </a:t>
            </a:r>
          </a:p>
          <a:p>
            <a:pPr eaLnBrk="1" hangingPunct="1"/>
            <a:r>
              <a:rPr lang="en-US" altLang="zh-CN" sz="2400"/>
              <a:t>                  WeightType&gt;[vexMaxNum];</a:t>
            </a:r>
            <a:endParaRPr lang="zh-CN" altLang="zh-CN" sz="2400"/>
          </a:p>
          <a:p>
            <a:pPr eaLnBrk="1" hangingPunct="1"/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构造函数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7467600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</a:rPr>
              <a:t>    </a:t>
            </a:r>
            <a:r>
              <a:rPr kumimoji="1" lang="zh-CN" altLang="en-US" sz="2400">
                <a:latin typeface="宋体" pitchFamily="2" charset="-122"/>
              </a:rPr>
              <a:t>在图中如果顶点对</a:t>
            </a:r>
            <a:r>
              <a:rPr kumimoji="1" lang="en-US" altLang="zh-CN" sz="2400">
                <a:latin typeface="Times New Roman" pitchFamily="18" charset="0"/>
              </a:rPr>
              <a:t>(v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w)</a:t>
            </a:r>
            <a:r>
              <a:rPr kumimoji="1" lang="zh-CN" altLang="en-US" sz="2400">
                <a:latin typeface="宋体" pitchFamily="2" charset="-122"/>
              </a:rPr>
              <a:t>是无序的，则称此图为</a:t>
            </a:r>
            <a:r>
              <a:rPr kumimoji="1" lang="zh-CN" altLang="en-US" sz="2400" b="1">
                <a:latin typeface="宋体" pitchFamily="2" charset="-122"/>
              </a:rPr>
              <a:t>无向图</a:t>
            </a:r>
            <a:r>
              <a:rPr kumimoji="1" lang="en-US" altLang="zh-CN" sz="2400" b="1">
                <a:latin typeface="Times New Roman" pitchFamily="18" charset="0"/>
              </a:rPr>
              <a:t>(undirected graph)</a:t>
            </a:r>
            <a:r>
              <a:rPr kumimoji="1" lang="zh-CN" altLang="en-US" sz="2400">
                <a:latin typeface="宋体" pitchFamily="2" charset="-122"/>
              </a:rPr>
              <a:t>，顶点对</a:t>
            </a:r>
            <a:r>
              <a:rPr kumimoji="1" lang="en-US" altLang="zh-CN" sz="2400">
                <a:latin typeface="Times New Roman" pitchFamily="18" charset="0"/>
              </a:rPr>
              <a:t>(v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w)</a:t>
            </a:r>
            <a:r>
              <a:rPr kumimoji="1" lang="zh-CN" altLang="en-US" sz="2400">
                <a:latin typeface="宋体" pitchFamily="2" charset="-122"/>
              </a:rPr>
              <a:t>称为与顶点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zh-CN" altLang="en-US" sz="2400">
                <a:latin typeface="宋体" pitchFamily="2" charset="-122"/>
              </a:rPr>
              <a:t>和顶点</a:t>
            </a:r>
            <a:r>
              <a:rPr kumimoji="1" lang="en-US" altLang="zh-CN" sz="2400">
                <a:latin typeface="Times New Roman" pitchFamily="18" charset="0"/>
              </a:rPr>
              <a:t>w</a:t>
            </a:r>
            <a:r>
              <a:rPr kumimoji="1" lang="zh-CN" altLang="en-US" sz="2400">
                <a:latin typeface="宋体" pitchFamily="2" charset="-122"/>
              </a:rPr>
              <a:t>相关联的一条边。由于这条边没有方向，所以</a:t>
            </a:r>
            <a:r>
              <a:rPr kumimoji="1" lang="en-US" altLang="zh-CN" sz="2400">
                <a:latin typeface="Times New Roman" pitchFamily="18" charset="0"/>
              </a:rPr>
              <a:t>(v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w)</a:t>
            </a:r>
            <a:r>
              <a:rPr kumimoji="1" lang="zh-CN" altLang="en-US" sz="2400">
                <a:latin typeface="宋体" pitchFamily="2" charset="-122"/>
              </a:rPr>
              <a:t>与</a:t>
            </a:r>
            <a:r>
              <a:rPr kumimoji="1" lang="en-US" altLang="zh-CN" sz="2400">
                <a:latin typeface="Times New Roman" pitchFamily="18" charset="0"/>
              </a:rPr>
              <a:t>(w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v)</a:t>
            </a:r>
            <a:r>
              <a:rPr kumimoji="1" lang="zh-CN" altLang="en-US" sz="2400">
                <a:latin typeface="宋体" pitchFamily="2" charset="-122"/>
              </a:rPr>
              <a:t>是同一条边；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itchFamily="2" charset="-122"/>
              </a:rPr>
              <a:t>    在图中如果顶点对＜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w</a:t>
            </a:r>
            <a:r>
              <a:rPr kumimoji="1" lang="zh-CN" altLang="en-US" sz="2400">
                <a:latin typeface="宋体" pitchFamily="2" charset="-122"/>
              </a:rPr>
              <a:t>＞是有序的，则称此图为</a:t>
            </a:r>
            <a:r>
              <a:rPr kumimoji="1" lang="zh-CN" altLang="en-US" sz="2400" b="1">
                <a:latin typeface="宋体" pitchFamily="2" charset="-122"/>
              </a:rPr>
              <a:t>有向图</a:t>
            </a:r>
            <a:r>
              <a:rPr kumimoji="1" lang="en-US" altLang="zh-CN" sz="2400" b="1">
                <a:latin typeface="Times New Roman" pitchFamily="18" charset="0"/>
              </a:rPr>
              <a:t>(directed graph)</a:t>
            </a:r>
            <a:r>
              <a:rPr kumimoji="1" lang="zh-CN" altLang="en-US" sz="2400">
                <a:latin typeface="宋体" pitchFamily="2" charset="-122"/>
              </a:rPr>
              <a:t>，顶点对＜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w</a:t>
            </a:r>
            <a:r>
              <a:rPr kumimoji="1" lang="zh-CN" altLang="en-US" sz="2400">
                <a:latin typeface="宋体" pitchFamily="2" charset="-122"/>
              </a:rPr>
              <a:t>＞称为从顶点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zh-CN" altLang="en-US" sz="2400">
                <a:latin typeface="宋体" pitchFamily="2" charset="-122"/>
              </a:rPr>
              <a:t>到顶点</a:t>
            </a:r>
            <a:r>
              <a:rPr kumimoji="1" lang="en-US" altLang="zh-CN" sz="2400">
                <a:latin typeface="Times New Roman" pitchFamily="18" charset="0"/>
              </a:rPr>
              <a:t>w</a:t>
            </a:r>
            <a:r>
              <a:rPr kumimoji="1" lang="zh-CN" altLang="en-US" sz="2400">
                <a:latin typeface="宋体" pitchFamily="2" charset="-122"/>
              </a:rPr>
              <a:t>的一条有向边（又称为弧），其中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zh-CN" altLang="en-US" sz="2400">
                <a:latin typeface="宋体" pitchFamily="2" charset="-122"/>
              </a:rPr>
              <a:t>称为有向边＜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w</a:t>
            </a:r>
            <a:r>
              <a:rPr kumimoji="1" lang="zh-CN" altLang="en-US" sz="2400">
                <a:latin typeface="宋体" pitchFamily="2" charset="-122"/>
              </a:rPr>
              <a:t>＞的始点（弧尾）；</a:t>
            </a:r>
            <a:r>
              <a:rPr kumimoji="1" lang="en-US" altLang="zh-CN" sz="2400">
                <a:latin typeface="Times New Roman" pitchFamily="18" charset="0"/>
              </a:rPr>
              <a:t>w</a:t>
            </a:r>
            <a:r>
              <a:rPr kumimoji="1" lang="zh-CN" altLang="en-US" sz="2400">
                <a:latin typeface="宋体" pitchFamily="2" charset="-122"/>
              </a:rPr>
              <a:t>称为有向边＜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w</a:t>
            </a:r>
            <a:r>
              <a:rPr kumimoji="1" lang="zh-CN" altLang="en-US" sz="2400">
                <a:latin typeface="宋体" pitchFamily="2" charset="-122"/>
              </a:rPr>
              <a:t>＞的终点（弧头）。显然＜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w</a:t>
            </a:r>
            <a:r>
              <a:rPr kumimoji="1" lang="zh-CN" altLang="en-US" sz="2400">
                <a:latin typeface="宋体" pitchFamily="2" charset="-122"/>
              </a:rPr>
              <a:t>＞与＜</a:t>
            </a:r>
            <a:r>
              <a:rPr kumimoji="1" lang="en-US" altLang="zh-CN" sz="2400">
                <a:latin typeface="Times New Roman" pitchFamily="18" charset="0"/>
              </a:rPr>
              <a:t>w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zh-CN" altLang="en-US" sz="2400">
                <a:latin typeface="宋体" pitchFamily="2" charset="-122"/>
              </a:rPr>
              <a:t>＞是两条不同的弧。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3315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7.1 </a:t>
            </a:r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图的基本概念 </a:t>
            </a:r>
          </a:p>
        </p:txBody>
      </p:sp>
    </p:spTree>
  </p:cSld>
  <p:clrMapOvr>
    <a:masterClrMapping/>
  </p:clrMapOvr>
  <p:transition spd="slow">
    <p:circl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42875" y="1233488"/>
            <a:ext cx="9001125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</a:t>
            </a:r>
            <a:endParaRPr lang="zh-CN" altLang="zh-CN" sz="2400"/>
          </a:p>
          <a:p>
            <a:pPr eaLnBrk="1" hangingPunct="1"/>
            <a:r>
              <a:rPr lang="en-US" altLang="zh-CN" sz="2400"/>
              <a:t>AdjListDirNetwork&lt;ElemType, WeightType&gt;::AdjListDirNetwork(ElemType es[], 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 </a:t>
            </a:r>
            <a:r>
              <a:rPr lang="en-US" altLang="zh-CN" sz="2400" b="1"/>
              <a:t>int</a:t>
            </a:r>
            <a:r>
              <a:rPr lang="en-US" altLang="zh-CN" sz="2400"/>
              <a:t> vertexNum, </a:t>
            </a:r>
            <a:r>
              <a:rPr lang="en-US" altLang="zh-CN" sz="2400" b="1"/>
              <a:t>int</a:t>
            </a:r>
            <a:r>
              <a:rPr lang="en-US" altLang="zh-CN" sz="2400"/>
              <a:t> vertexMaxNum, WeightType infinit) {</a:t>
            </a:r>
            <a:endParaRPr lang="zh-CN" altLang="zh-CN" sz="2400"/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(vertexMaxNum &lt; 0)</a:t>
            </a:r>
            <a:endParaRPr lang="zh-CN" altLang="zh-CN" sz="2400"/>
          </a:p>
          <a:p>
            <a:pPr eaLnBrk="1" hangingPunct="1"/>
            <a:r>
              <a:rPr lang="en-US" altLang="zh-CN" sz="2400"/>
              <a:t>    	     </a:t>
            </a:r>
            <a:r>
              <a:rPr lang="en-US" altLang="zh-CN" sz="2400" b="1"/>
              <a:t>throw</a:t>
            </a:r>
            <a:r>
              <a:rPr lang="en-US" altLang="zh-CN" sz="2400"/>
              <a:t> Error("</a:t>
            </a:r>
            <a:r>
              <a:rPr lang="zh-CN" altLang="zh-CN" sz="2400"/>
              <a:t>允许的顶点最大数目不能为负</a:t>
            </a:r>
            <a:r>
              <a:rPr lang="en-US" altLang="zh-CN" sz="2400"/>
              <a:t>!"); </a:t>
            </a:r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(vertexMaxNum &lt; vertexNum)</a:t>
            </a:r>
            <a:endParaRPr lang="zh-CN" altLang="zh-CN" sz="2400"/>
          </a:p>
          <a:p>
            <a:pPr eaLnBrk="1" hangingPunct="1"/>
            <a:r>
              <a:rPr lang="en-US" altLang="zh-CN" sz="2400"/>
              <a:t>    	     </a:t>
            </a:r>
            <a:r>
              <a:rPr lang="en-US" altLang="zh-CN" sz="2400" b="1"/>
              <a:t>throw</a:t>
            </a:r>
            <a:r>
              <a:rPr lang="en-US" altLang="zh-CN" sz="2400"/>
              <a:t> Error("</a:t>
            </a:r>
            <a:r>
              <a:rPr lang="zh-CN" altLang="zh-CN" sz="2400"/>
              <a:t>顶点数目不能大于允许的顶点最大数目</a:t>
            </a:r>
            <a:r>
              <a:rPr lang="en-US" altLang="zh-CN" sz="2400"/>
              <a:t>!");</a:t>
            </a:r>
          </a:p>
          <a:p>
            <a:pPr eaLnBrk="1" hangingPunct="1"/>
            <a:r>
              <a:rPr lang="en-US" altLang="zh-CN" sz="2400"/>
              <a:t>	vexNum=vertexNum;			</a:t>
            </a:r>
            <a:endParaRPr lang="zh-CN" altLang="zh-CN" sz="2400"/>
          </a:p>
          <a:p>
            <a:pPr eaLnBrk="1" hangingPunct="1"/>
            <a:r>
              <a:rPr lang="en-US" altLang="zh-CN" sz="2400"/>
              <a:t>	vexMaxNum=vertexMaxNum; </a:t>
            </a:r>
            <a:endParaRPr lang="zh-CN" altLang="zh-CN" sz="2400"/>
          </a:p>
          <a:p>
            <a:pPr eaLnBrk="1" hangingPunct="1"/>
            <a:r>
              <a:rPr lang="en-US" altLang="zh-CN" sz="2400"/>
              <a:t>	arcNum=0;</a:t>
            </a:r>
            <a:endParaRPr lang="zh-CN" altLang="zh-CN" sz="2400"/>
          </a:p>
          <a:p>
            <a:pPr eaLnBrk="1" hangingPunct="1"/>
            <a:r>
              <a:rPr lang="en-US" altLang="zh-CN" sz="2400"/>
              <a:t>	infinity=infinit;</a:t>
            </a:r>
            <a:endParaRPr lang="zh-CN" altLang="zh-CN" sz="2400"/>
          </a:p>
          <a:p>
            <a:pPr eaLnBrk="1" hangingPunct="1"/>
            <a:r>
              <a:rPr lang="en-US" altLang="zh-CN" sz="2400"/>
              <a:t>	tag=</a:t>
            </a:r>
            <a:r>
              <a:rPr lang="en-US" altLang="zh-CN" sz="2400" b="1"/>
              <a:t>new</a:t>
            </a:r>
            <a:r>
              <a:rPr lang="en-US" altLang="zh-CN" sz="2400"/>
              <a:t> Status[vexMaxNum];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构造函数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52400" y="1449388"/>
            <a:ext cx="7948613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	vexTable=</a:t>
            </a:r>
            <a:r>
              <a:rPr lang="en-US" altLang="zh-CN" sz="2400" b="1"/>
              <a:t>new</a:t>
            </a:r>
            <a:r>
              <a:rPr lang="en-US" altLang="zh-CN" sz="2400"/>
              <a:t> AdjListNetWorkVex&lt;ElemType,</a:t>
            </a:r>
          </a:p>
          <a:p>
            <a:pPr eaLnBrk="1" hangingPunct="1"/>
            <a:r>
              <a:rPr lang="en-US" altLang="zh-CN" sz="2400"/>
              <a:t>                 WeightType&gt;[vexMaxNum];</a:t>
            </a:r>
            <a:endParaRPr lang="zh-CN" altLang="zh-CN" sz="2400"/>
          </a:p>
          <a:p>
            <a:pPr eaLnBrk="1" hangingPunct="1"/>
            <a:r>
              <a:rPr lang="en-US" altLang="zh-CN" sz="2400"/>
              <a:t> 	</a:t>
            </a:r>
            <a:r>
              <a:rPr lang="en-US" altLang="zh-CN" sz="2400" b="1"/>
              <a:t>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v=0; v &lt; vexNum; v++) {</a:t>
            </a:r>
            <a:endParaRPr lang="zh-CN" altLang="zh-CN" sz="2400"/>
          </a:p>
          <a:p>
            <a:pPr eaLnBrk="1" hangingPunct="1"/>
            <a:r>
              <a:rPr lang="en-US" altLang="zh-CN" sz="2400"/>
              <a:t>		tag[v]=UNVISITED;</a:t>
            </a:r>
            <a:endParaRPr lang="zh-CN" altLang="zh-CN" sz="2400"/>
          </a:p>
          <a:p>
            <a:pPr eaLnBrk="1" hangingPunct="1"/>
            <a:r>
              <a:rPr lang="en-US" altLang="zh-CN" sz="2400"/>
              <a:t>		vexTable[v].data=es[v];</a:t>
            </a:r>
            <a:endParaRPr lang="zh-CN" altLang="zh-CN" sz="2400"/>
          </a:p>
          <a:p>
            <a:pPr eaLnBrk="1" hangingPunct="1"/>
            <a:r>
              <a:rPr lang="en-US" altLang="zh-CN" sz="2400"/>
              <a:t>		vexTable[v].firstarc=NULL;</a:t>
            </a:r>
            <a:endParaRPr lang="zh-CN" altLang="zh-CN" sz="2400"/>
          </a:p>
          <a:p>
            <a:pPr eaLnBrk="1" hangingPunct="1"/>
            <a:r>
              <a:rPr lang="en-US" altLang="zh-CN" sz="2400"/>
              <a:t>	}</a:t>
            </a:r>
            <a:endParaRPr lang="zh-CN" altLang="zh-CN" sz="2400"/>
          </a:p>
          <a:p>
            <a:pPr eaLnBrk="1" hangingPunct="1"/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构造函数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7" y="3789040"/>
            <a:ext cx="414939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2400" y="1449388"/>
            <a:ext cx="8272463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</a:t>
            </a:r>
            <a:endParaRPr lang="zh-CN" altLang="zh-CN" sz="2400"/>
          </a:p>
          <a:p>
            <a:pPr eaLnBrk="1" hangingPunct="1"/>
            <a:r>
              <a:rPr lang="en-US" altLang="zh-CN" sz="2400" b="1"/>
              <a:t>int</a:t>
            </a:r>
            <a:r>
              <a:rPr lang="en-US" altLang="zh-CN" sz="2400"/>
              <a:t> AdjListDirNetwork&lt;ElemType, WeightType&gt;::FirstAdjVex(</a:t>
            </a:r>
            <a:r>
              <a:rPr lang="en-US" altLang="zh-CN" sz="2400" b="1"/>
              <a:t>int</a:t>
            </a:r>
            <a:r>
              <a:rPr lang="en-US" altLang="zh-CN" sz="2400"/>
              <a:t> v) </a:t>
            </a:r>
            <a:r>
              <a:rPr lang="en-US" altLang="zh-CN" sz="2400" b="1"/>
              <a:t>const</a:t>
            </a:r>
            <a:endParaRPr lang="zh-CN" altLang="zh-CN" sz="2400"/>
          </a:p>
          <a:p>
            <a:pPr eaLnBrk="1" hangingPunct="1"/>
            <a:r>
              <a:rPr lang="en-US" altLang="zh-CN" sz="2400"/>
              <a:t>{</a:t>
            </a:r>
            <a:endParaRPr lang="zh-CN" altLang="zh-CN" sz="2400"/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(v &lt; 0 || v &gt;= vexNum)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            </a:t>
            </a:r>
            <a:r>
              <a:rPr lang="en-US" altLang="zh-CN" sz="2400" b="1"/>
              <a:t>throw</a:t>
            </a:r>
            <a:r>
              <a:rPr lang="en-US" altLang="zh-CN" sz="2400"/>
              <a:t> Error("v</a:t>
            </a:r>
            <a:r>
              <a:rPr lang="zh-CN" altLang="zh-CN" sz="2400"/>
              <a:t>不合法</a:t>
            </a:r>
            <a:r>
              <a:rPr lang="en-US" altLang="zh-CN" sz="2400"/>
              <a:t>!"); // </a:t>
            </a:r>
            <a:r>
              <a:rPr lang="zh-CN" altLang="zh-CN" sz="2400"/>
              <a:t>抛出异常</a:t>
            </a:r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(vexTable[v].firstarc == NULL)</a:t>
            </a:r>
            <a:endParaRPr lang="zh-CN" altLang="zh-CN" sz="2400"/>
          </a:p>
          <a:p>
            <a:pPr eaLnBrk="1" hangingPunct="1"/>
            <a:r>
              <a:rPr lang="en-US" altLang="zh-CN" sz="2400"/>
              <a:t>	       </a:t>
            </a:r>
            <a:r>
              <a:rPr lang="en-US" altLang="zh-CN" sz="2400" b="1"/>
              <a:t>return</a:t>
            </a:r>
            <a:r>
              <a:rPr lang="en-US" altLang="zh-CN" sz="2400"/>
              <a:t> -1;              // </a:t>
            </a:r>
            <a:r>
              <a:rPr lang="zh-CN" altLang="zh-CN" sz="2400"/>
              <a:t>不存在邻接点</a:t>
            </a:r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else</a:t>
            </a:r>
            <a:endParaRPr lang="zh-CN" altLang="zh-CN" sz="2400"/>
          </a:p>
          <a:p>
            <a:pPr eaLnBrk="1" hangingPunct="1"/>
            <a:r>
              <a:rPr lang="en-US" altLang="zh-CN" sz="2400"/>
              <a:t>	       </a:t>
            </a:r>
            <a:r>
              <a:rPr lang="en-US" altLang="zh-CN" sz="2400" b="1"/>
              <a:t>return</a:t>
            </a:r>
            <a:r>
              <a:rPr lang="en-US" altLang="zh-CN" sz="2400"/>
              <a:t> vexTable[v].firstarc-&gt;adjVex;</a:t>
            </a:r>
            <a:endParaRPr lang="zh-CN" altLang="zh-CN" sz="2400"/>
          </a:p>
          <a:p>
            <a:pPr eaLnBrk="1" hangingPunct="1"/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求顶点</a:t>
            </a:r>
            <a:r>
              <a:rPr lang="en-US" altLang="zh-CN" dirty="0"/>
              <a:t>v</a:t>
            </a:r>
            <a:r>
              <a:rPr lang="zh-CN" altLang="zh-CN" dirty="0"/>
              <a:t>的第一个邻接点序号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52400" y="1343025"/>
            <a:ext cx="87757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</a:t>
            </a:r>
            <a:endParaRPr lang="zh-CN" altLang="zh-CN" sz="2400"/>
          </a:p>
          <a:p>
            <a:pPr eaLnBrk="1" hangingPunct="1"/>
            <a:r>
              <a:rPr lang="en-US" altLang="zh-CN" sz="2400" b="1"/>
              <a:t>int</a:t>
            </a:r>
            <a:r>
              <a:rPr lang="en-US" altLang="zh-CN" sz="2400"/>
              <a:t> AdjListDirNetwork&lt;ElemType, WeightType&gt;::</a:t>
            </a:r>
          </a:p>
          <a:p>
            <a:pPr eaLnBrk="1" hangingPunct="1"/>
            <a:r>
              <a:rPr lang="en-US" altLang="zh-CN" sz="2400"/>
              <a:t>NextAdjVex(</a:t>
            </a:r>
            <a:r>
              <a:rPr lang="en-US" altLang="zh-CN" sz="2400" b="1"/>
              <a:t>int</a:t>
            </a:r>
            <a:r>
              <a:rPr lang="en-US" altLang="zh-CN" sz="2400"/>
              <a:t> v1, </a:t>
            </a:r>
            <a:r>
              <a:rPr lang="en-US" altLang="zh-CN" sz="2400" b="1"/>
              <a:t>int</a:t>
            </a:r>
            <a:r>
              <a:rPr lang="en-US" altLang="zh-CN" sz="2400"/>
              <a:t> v2) </a:t>
            </a:r>
            <a:r>
              <a:rPr lang="en-US" altLang="zh-CN" sz="2400" b="1"/>
              <a:t>const   </a:t>
            </a:r>
            <a:r>
              <a:rPr lang="en-US" altLang="zh-CN" sz="2400"/>
              <a:t>{</a:t>
            </a:r>
            <a:endParaRPr lang="zh-CN" altLang="zh-CN" sz="2400"/>
          </a:p>
          <a:p>
            <a:pPr eaLnBrk="1" hangingPunct="1"/>
            <a:r>
              <a:rPr lang="en-US" altLang="zh-CN" sz="2400"/>
              <a:t>	AdjListNetworkArc&lt;WeightType&gt; *p;</a:t>
            </a:r>
            <a:endParaRPr lang="zh-CN" altLang="zh-CN" sz="2400"/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(v1 &lt; 0 || v1 &gt;= vexNum)   </a:t>
            </a:r>
            <a:r>
              <a:rPr lang="en-US" altLang="zh-CN" sz="2400" b="1"/>
              <a:t>throw</a:t>
            </a:r>
            <a:r>
              <a:rPr lang="en-US" altLang="zh-CN" sz="2400"/>
              <a:t> Error("v1</a:t>
            </a:r>
            <a:r>
              <a:rPr lang="zh-CN" altLang="zh-CN" sz="2400"/>
              <a:t>不合法</a:t>
            </a:r>
            <a:r>
              <a:rPr lang="en-US" altLang="zh-CN" sz="2400"/>
              <a:t>!");	</a:t>
            </a:r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(v2 &lt; 0 || v2 &gt;= vexNum)   </a:t>
            </a:r>
            <a:r>
              <a:rPr lang="en-US" altLang="zh-CN" sz="2400" b="1"/>
              <a:t>throw</a:t>
            </a:r>
            <a:r>
              <a:rPr lang="en-US" altLang="zh-CN" sz="2400"/>
              <a:t> Error("v2</a:t>
            </a:r>
            <a:r>
              <a:rPr lang="zh-CN" altLang="zh-CN" sz="2400"/>
              <a:t>不合法</a:t>
            </a:r>
            <a:r>
              <a:rPr lang="en-US" altLang="zh-CN" sz="2400"/>
              <a:t>!");</a:t>
            </a:r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(v1 == v2)     </a:t>
            </a:r>
            <a:r>
              <a:rPr lang="en-US" altLang="zh-CN" sz="2400" b="1"/>
              <a:t>throw</a:t>
            </a:r>
            <a:r>
              <a:rPr lang="en-US" altLang="zh-CN" sz="2400"/>
              <a:t> Error("v1</a:t>
            </a:r>
            <a:r>
              <a:rPr lang="zh-CN" altLang="zh-CN" sz="2400"/>
              <a:t>不能等于</a:t>
            </a:r>
            <a:r>
              <a:rPr lang="en-US" altLang="zh-CN" sz="2400"/>
              <a:t>v2!");</a:t>
            </a:r>
          </a:p>
          <a:p>
            <a:pPr eaLnBrk="1" hangingPunct="1"/>
            <a:r>
              <a:rPr lang="en-US" altLang="zh-CN" sz="2400"/>
              <a:t>	p=vexTable[v1].firstarc;</a:t>
            </a:r>
            <a:endParaRPr lang="zh-CN" altLang="zh-CN" sz="2400"/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while</a:t>
            </a:r>
            <a:r>
              <a:rPr lang="en-US" altLang="zh-CN" sz="2400"/>
              <a:t> (p != NULL &amp;&amp; p-&gt;adjVex != v2)</a:t>
            </a:r>
            <a:endParaRPr lang="zh-CN" altLang="zh-CN" sz="2400"/>
          </a:p>
          <a:p>
            <a:pPr eaLnBrk="1" hangingPunct="1"/>
            <a:r>
              <a:rPr lang="en-US" altLang="zh-CN" sz="2400"/>
              <a:t>	       p=p-&gt;nextarc;</a:t>
            </a:r>
            <a:endParaRPr lang="zh-CN" altLang="zh-CN" sz="2400"/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(p == NULL || p-&gt;nextarc == NULL)  </a:t>
            </a:r>
            <a:r>
              <a:rPr lang="en-US" altLang="zh-CN" sz="2400" b="1"/>
              <a:t>return</a:t>
            </a:r>
            <a:r>
              <a:rPr lang="en-US" altLang="zh-CN" sz="2400"/>
              <a:t> -1;      </a:t>
            </a:r>
          </a:p>
          <a:p>
            <a:pPr eaLnBrk="1" hangingPunct="1"/>
            <a:r>
              <a:rPr lang="en-US" altLang="zh-CN" sz="2400"/>
              <a:t>	</a:t>
            </a:r>
            <a:r>
              <a:rPr lang="en-US" altLang="zh-CN" sz="2400" b="1"/>
              <a:t>else</a:t>
            </a:r>
            <a:r>
              <a:rPr lang="en-US" altLang="zh-CN" sz="2400"/>
              <a:t>	</a:t>
            </a:r>
            <a:r>
              <a:rPr lang="en-US" altLang="zh-CN" sz="2400" b="1"/>
              <a:t>return</a:t>
            </a:r>
            <a:r>
              <a:rPr lang="en-US" altLang="zh-CN" sz="2400"/>
              <a:t> p-&gt;nextarc-&gt;adjVex;</a:t>
            </a:r>
            <a:endParaRPr lang="zh-CN" altLang="zh-CN" sz="2400"/>
          </a:p>
          <a:p>
            <a:pPr eaLnBrk="1" hangingPunct="1"/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求顶点</a:t>
            </a:r>
            <a:r>
              <a:rPr lang="en-US" altLang="zh-CN" dirty="0"/>
              <a:t>v1</a:t>
            </a:r>
            <a:r>
              <a:rPr lang="zh-CN" altLang="zh-CN" dirty="0"/>
              <a:t>的下一个邻接点序号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52400" y="1343025"/>
            <a:ext cx="87757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, 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pPr eaLnBrk="1" hangingPunct="1"/>
            <a:r>
              <a:rPr lang="en-US" altLang="zh-CN" sz="2400" b="1" dirty="0"/>
              <a:t>void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AdjListDirNetwork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WeightType</a:t>
            </a:r>
            <a:r>
              <a:rPr lang="en-US" altLang="zh-CN" sz="2400" dirty="0"/>
              <a:t>&gt;::</a:t>
            </a:r>
          </a:p>
          <a:p>
            <a:pPr eaLnBrk="1" hangingPunct="1"/>
            <a:r>
              <a:rPr lang="en-US" altLang="zh-CN" sz="2400" dirty="0" err="1"/>
              <a:t>InsertVex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&amp;e)  {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vexNum</a:t>
            </a:r>
            <a:r>
              <a:rPr lang="en-US" altLang="zh-CN" sz="2400" dirty="0"/>
              <a:t> == </a:t>
            </a:r>
            <a:r>
              <a:rPr lang="en-US" altLang="zh-CN" sz="2400" dirty="0" err="1"/>
              <a:t>vexMaxNum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                </a:t>
            </a:r>
            <a:r>
              <a:rPr lang="en-US" altLang="zh-CN" sz="2400" b="1" dirty="0"/>
              <a:t>throw</a:t>
            </a:r>
            <a:r>
              <a:rPr lang="en-US" altLang="zh-CN" sz="2400" dirty="0"/>
              <a:t> Error("</a:t>
            </a:r>
            <a:r>
              <a:rPr lang="zh-CN" altLang="zh-CN" sz="2400" dirty="0"/>
              <a:t>图的顶点数不能超过允许的最大数</a:t>
            </a:r>
            <a:r>
              <a:rPr lang="en-US" altLang="zh-CN" sz="2400" dirty="0"/>
              <a:t>!");</a:t>
            </a:r>
          </a:p>
          <a:p>
            <a:pPr eaLnBrk="1" hangingPunct="1"/>
            <a:r>
              <a:rPr lang="en-US" altLang="zh-CN" sz="2400" dirty="0"/>
              <a:t>           </a:t>
            </a:r>
            <a:r>
              <a:rPr lang="en-US" altLang="zh-CN" sz="2400" dirty="0" err="1"/>
              <a:t>vexTable</a:t>
            </a:r>
            <a:r>
              <a:rPr lang="en-US" altLang="zh-CN" sz="2400" dirty="0"/>
              <a:t>[</a:t>
            </a:r>
            <a:r>
              <a:rPr lang="en-US" altLang="zh-CN" sz="2400" dirty="0" err="1"/>
              <a:t>vexNum</a:t>
            </a:r>
            <a:r>
              <a:rPr lang="en-US" altLang="zh-CN" sz="2400" dirty="0"/>
              <a:t>].data=e;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vexTable</a:t>
            </a:r>
            <a:r>
              <a:rPr lang="en-US" altLang="zh-CN" sz="2400" dirty="0"/>
              <a:t>[</a:t>
            </a:r>
            <a:r>
              <a:rPr lang="en-US" altLang="zh-CN" sz="2400" dirty="0" err="1"/>
              <a:t>vexNum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firstarc</a:t>
            </a:r>
            <a:r>
              <a:rPr lang="en-US" altLang="zh-CN" sz="2400" dirty="0"/>
              <a:t>=NULL;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	tag[</a:t>
            </a:r>
            <a:r>
              <a:rPr lang="en-US" altLang="zh-CN" sz="2400" dirty="0" err="1"/>
              <a:t>vexNum</a:t>
            </a:r>
            <a:r>
              <a:rPr lang="en-US" altLang="zh-CN" sz="2400" dirty="0"/>
              <a:t>]=UNVISITED;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           </a:t>
            </a:r>
            <a:r>
              <a:rPr lang="en-US" altLang="zh-CN" sz="2400" dirty="0" err="1"/>
              <a:t>vexNum</a:t>
            </a:r>
            <a:r>
              <a:rPr lang="en-US" altLang="zh-CN" sz="2400" dirty="0"/>
              <a:t>++;</a:t>
            </a:r>
            <a:endParaRPr lang="zh-CN" altLang="zh-CN" sz="2400" dirty="0"/>
          </a:p>
          <a:p>
            <a:pPr eaLnBrk="1" hangingPunct="1"/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插入顶点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257092"/>
            <a:ext cx="3528392" cy="23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52400" y="1343025"/>
            <a:ext cx="87757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</a:t>
            </a:r>
            <a:endParaRPr lang="zh-CN" altLang="zh-CN" sz="2400"/>
          </a:p>
          <a:p>
            <a:pPr eaLnBrk="1" hangingPunct="1"/>
            <a:r>
              <a:rPr lang="en-US" altLang="zh-CN" sz="2400" b="1"/>
              <a:t>void</a:t>
            </a:r>
            <a:r>
              <a:rPr lang="en-US" altLang="zh-CN" sz="2400"/>
              <a:t> AdjListDirNetwork&lt;ElemType, WeightType&gt;::</a:t>
            </a:r>
          </a:p>
          <a:p>
            <a:pPr eaLnBrk="1" hangingPunct="1"/>
            <a:r>
              <a:rPr lang="en-US" altLang="zh-CN" sz="2400"/>
              <a:t>InsertArc(</a:t>
            </a:r>
            <a:r>
              <a:rPr lang="en-US" altLang="zh-CN" sz="2400" b="1"/>
              <a:t>int</a:t>
            </a:r>
            <a:r>
              <a:rPr lang="en-US" altLang="zh-CN" sz="2400"/>
              <a:t> v1, </a:t>
            </a:r>
            <a:r>
              <a:rPr lang="en-US" altLang="zh-CN" sz="2400" b="1"/>
              <a:t>int</a:t>
            </a:r>
            <a:r>
              <a:rPr lang="en-US" altLang="zh-CN" sz="2400"/>
              <a:t> v2, WeightType w)  {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</a:t>
            </a:r>
            <a:r>
              <a:rPr lang="en-US" altLang="zh-CN" sz="2400" b="1"/>
              <a:t>if</a:t>
            </a:r>
            <a:r>
              <a:rPr lang="en-US" altLang="zh-CN" sz="2400"/>
              <a:t> (v1 &lt; 0 || v1 &gt;= vexNum)  </a:t>
            </a:r>
            <a:r>
              <a:rPr lang="en-US" altLang="zh-CN" sz="2400" b="1"/>
              <a:t>throw</a:t>
            </a:r>
            <a:r>
              <a:rPr lang="en-US" altLang="zh-CN" sz="2400"/>
              <a:t> Error("v1</a:t>
            </a:r>
            <a:r>
              <a:rPr lang="zh-CN" altLang="zh-CN" sz="2400"/>
              <a:t>不合法</a:t>
            </a:r>
            <a:r>
              <a:rPr lang="en-US" altLang="zh-CN" sz="2400"/>
              <a:t>!");</a:t>
            </a:r>
          </a:p>
          <a:p>
            <a:pPr eaLnBrk="1" hangingPunct="1"/>
            <a:r>
              <a:rPr lang="en-US" altLang="zh-CN" sz="2400" b="1"/>
              <a:t>     if</a:t>
            </a:r>
            <a:r>
              <a:rPr lang="en-US" altLang="zh-CN" sz="2400"/>
              <a:t> (v2 &lt; 0 || v2 &gt;= vexNum)  </a:t>
            </a:r>
            <a:r>
              <a:rPr lang="en-US" altLang="zh-CN" sz="2400" b="1"/>
              <a:t>throw</a:t>
            </a:r>
            <a:r>
              <a:rPr lang="en-US" altLang="zh-CN" sz="2400"/>
              <a:t> Error("v2</a:t>
            </a:r>
            <a:r>
              <a:rPr lang="zh-CN" altLang="zh-CN" sz="2400"/>
              <a:t>不合法</a:t>
            </a:r>
            <a:r>
              <a:rPr lang="en-US" altLang="zh-CN" sz="2400"/>
              <a:t>!");</a:t>
            </a:r>
          </a:p>
          <a:p>
            <a:pPr eaLnBrk="1" hangingPunct="1"/>
            <a:r>
              <a:rPr lang="en-US" altLang="zh-CN" sz="2400"/>
              <a:t>     </a:t>
            </a:r>
            <a:r>
              <a:rPr lang="en-US" altLang="zh-CN" sz="2400" b="1"/>
              <a:t>if</a:t>
            </a:r>
            <a:r>
              <a:rPr lang="en-US" altLang="zh-CN" sz="2400"/>
              <a:t> (v1 == v2) </a:t>
            </a:r>
            <a:r>
              <a:rPr lang="en-US" altLang="zh-CN" sz="2400" b="1"/>
              <a:t>throw</a:t>
            </a:r>
            <a:r>
              <a:rPr lang="en-US" altLang="zh-CN" sz="2400"/>
              <a:t> Error("v1</a:t>
            </a:r>
            <a:r>
              <a:rPr lang="zh-CN" altLang="zh-CN" sz="2400"/>
              <a:t>不能等于</a:t>
            </a:r>
            <a:r>
              <a:rPr lang="en-US" altLang="zh-CN" sz="2400"/>
              <a:t>v2!"); </a:t>
            </a:r>
          </a:p>
          <a:p>
            <a:pPr eaLnBrk="1" hangingPunct="1"/>
            <a:r>
              <a:rPr lang="en-US" altLang="zh-CN" sz="2400" b="1"/>
              <a:t>     if</a:t>
            </a:r>
            <a:r>
              <a:rPr lang="en-US" altLang="zh-CN" sz="2400"/>
              <a:t> (w == infinity) </a:t>
            </a:r>
            <a:r>
              <a:rPr lang="en-US" altLang="zh-CN" sz="2400" b="1"/>
              <a:t>throw</a:t>
            </a:r>
            <a:r>
              <a:rPr lang="en-US" altLang="zh-CN" sz="2400"/>
              <a:t> Error("w</a:t>
            </a:r>
            <a:r>
              <a:rPr lang="zh-CN" altLang="zh-CN" sz="2400"/>
              <a:t>不能为无穷大</a:t>
            </a:r>
            <a:r>
              <a:rPr lang="en-US" altLang="zh-CN" sz="2400"/>
              <a:t>!"); </a:t>
            </a:r>
          </a:p>
          <a:p>
            <a:pPr eaLnBrk="1" hangingPunct="1"/>
            <a:r>
              <a:rPr lang="en-US" altLang="zh-CN" sz="2400"/>
              <a:t>     AdjListNetworkArc&lt;WeightType&gt; *p, *q;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p=vexTable[v1].firstarc;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vexTable[v1].firstarc =</a:t>
            </a:r>
          </a:p>
          <a:p>
            <a:pPr eaLnBrk="1" hangingPunct="1"/>
            <a:r>
              <a:rPr lang="en-US" altLang="zh-CN" sz="2400"/>
              <a:t>           </a:t>
            </a:r>
            <a:r>
              <a:rPr lang="en-US" altLang="zh-CN" sz="2400" b="1"/>
              <a:t>new</a:t>
            </a:r>
            <a:r>
              <a:rPr lang="en-US" altLang="zh-CN" sz="2400"/>
              <a:t>  AdjListNetworkArc&lt;WeightType&gt;(v2, w, p);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arcNum++;</a:t>
            </a:r>
            <a:endParaRPr lang="zh-CN" altLang="zh-CN" sz="2400"/>
          </a:p>
          <a:p>
            <a:pPr eaLnBrk="1" hangingPunct="1"/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插入弧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52400" y="1343025"/>
            <a:ext cx="89916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</a:t>
            </a:r>
            <a:endParaRPr lang="zh-CN" altLang="zh-CN" sz="2400"/>
          </a:p>
          <a:p>
            <a:pPr eaLnBrk="1" hangingPunct="1"/>
            <a:r>
              <a:rPr lang="en-US" altLang="zh-CN" sz="2400" b="1"/>
              <a:t>void</a:t>
            </a:r>
            <a:r>
              <a:rPr lang="en-US" altLang="zh-CN" sz="2400"/>
              <a:t> AdjListDirNetwork&lt;ElemType, WeightType&gt;::</a:t>
            </a:r>
          </a:p>
          <a:p>
            <a:pPr eaLnBrk="1" hangingPunct="1"/>
            <a:r>
              <a:rPr lang="en-US" altLang="zh-CN" sz="2400"/>
              <a:t>DeleteArc(</a:t>
            </a:r>
            <a:r>
              <a:rPr lang="en-US" altLang="zh-CN" sz="2400" b="1"/>
              <a:t>int</a:t>
            </a:r>
            <a:r>
              <a:rPr lang="en-US" altLang="zh-CN" sz="2400"/>
              <a:t> v1, </a:t>
            </a:r>
            <a:r>
              <a:rPr lang="en-US" altLang="zh-CN" sz="2400" b="1"/>
              <a:t>int</a:t>
            </a:r>
            <a:r>
              <a:rPr lang="en-US" altLang="zh-CN" sz="2400"/>
              <a:t> v2)  {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</a:t>
            </a:r>
            <a:r>
              <a:rPr lang="en-US" altLang="zh-CN" sz="2400" b="1"/>
              <a:t>if</a:t>
            </a:r>
            <a:r>
              <a:rPr lang="en-US" altLang="zh-CN" sz="2400"/>
              <a:t> (v1 &lt; 0 || v1 &gt;= vexNum)  </a:t>
            </a:r>
            <a:r>
              <a:rPr lang="en-US" altLang="zh-CN" sz="2400" b="1"/>
              <a:t>throw</a:t>
            </a:r>
            <a:r>
              <a:rPr lang="en-US" altLang="zh-CN" sz="2400"/>
              <a:t> Error("v1</a:t>
            </a:r>
            <a:r>
              <a:rPr lang="zh-CN" altLang="zh-CN" sz="2400"/>
              <a:t>不合法</a:t>
            </a:r>
            <a:r>
              <a:rPr lang="en-US" altLang="zh-CN" sz="2400"/>
              <a:t>!");</a:t>
            </a:r>
          </a:p>
          <a:p>
            <a:pPr eaLnBrk="1" hangingPunct="1"/>
            <a:r>
              <a:rPr lang="en-US" altLang="zh-CN" sz="2400" b="1"/>
              <a:t>      if</a:t>
            </a:r>
            <a:r>
              <a:rPr lang="en-US" altLang="zh-CN" sz="2400"/>
              <a:t> (v2 &lt; 0 || v2 &gt;= vexNum)  </a:t>
            </a:r>
            <a:r>
              <a:rPr lang="en-US" altLang="zh-CN" sz="2400" b="1"/>
              <a:t>throw</a:t>
            </a:r>
            <a:r>
              <a:rPr lang="en-US" altLang="zh-CN" sz="2400"/>
              <a:t> Error("v2</a:t>
            </a:r>
            <a:r>
              <a:rPr lang="zh-CN" altLang="zh-CN" sz="2400"/>
              <a:t>不合法</a:t>
            </a:r>
            <a:r>
              <a:rPr lang="en-US" altLang="zh-CN" sz="2400"/>
              <a:t>!");</a:t>
            </a:r>
          </a:p>
          <a:p>
            <a:pPr eaLnBrk="1" hangingPunct="1"/>
            <a:r>
              <a:rPr lang="en-US" altLang="zh-CN" sz="2400" b="1"/>
              <a:t>      if</a:t>
            </a:r>
            <a:r>
              <a:rPr lang="en-US" altLang="zh-CN" sz="2400"/>
              <a:t> (v1 == v2) </a:t>
            </a:r>
            <a:r>
              <a:rPr lang="en-US" altLang="zh-CN" sz="2400" b="1"/>
              <a:t>throw</a:t>
            </a:r>
            <a:r>
              <a:rPr lang="en-US" altLang="zh-CN" sz="2400"/>
              <a:t>   Error("v1</a:t>
            </a:r>
            <a:r>
              <a:rPr lang="zh-CN" altLang="zh-CN" sz="2400"/>
              <a:t>不能等于</a:t>
            </a:r>
            <a:r>
              <a:rPr lang="en-US" altLang="zh-CN" sz="2400"/>
              <a:t>v2!");</a:t>
            </a:r>
          </a:p>
          <a:p>
            <a:pPr eaLnBrk="1" hangingPunct="1"/>
            <a:r>
              <a:rPr lang="en-US" altLang="zh-CN" sz="2400"/>
              <a:t>      AdjListNetworkArc&lt;WeightType&gt; *p, *q;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p=vexTable[v1].firstarc;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</a:t>
            </a:r>
            <a:r>
              <a:rPr lang="en-US" altLang="zh-CN" sz="2400" b="1"/>
              <a:t>while</a:t>
            </a:r>
            <a:r>
              <a:rPr lang="en-US" altLang="zh-CN" sz="2400"/>
              <a:t> (p != NULL &amp;&amp; p-&gt;adjVex != v2) {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      q=p;    p=p-&gt;nextarc;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 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删除弧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52400" y="1452563"/>
            <a:ext cx="6975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       </a:t>
            </a:r>
            <a:r>
              <a:rPr lang="en-US" altLang="zh-CN" sz="2400" b="1"/>
              <a:t>if</a:t>
            </a:r>
            <a:r>
              <a:rPr lang="en-US" altLang="zh-CN" sz="2400"/>
              <a:t> (p != NULL) {</a:t>
            </a:r>
            <a:endParaRPr lang="zh-CN" altLang="zh-CN" sz="2400"/>
          </a:p>
          <a:p>
            <a:pPr eaLnBrk="1" hangingPunct="1"/>
            <a:r>
              <a:rPr lang="en-US" altLang="zh-CN" sz="2400"/>
              <a:t>	 </a:t>
            </a:r>
            <a:r>
              <a:rPr lang="en-US" altLang="zh-CN" sz="2400" b="1"/>
              <a:t>if</a:t>
            </a:r>
            <a:r>
              <a:rPr lang="en-US" altLang="zh-CN" sz="2400"/>
              <a:t> (vexTable[v1].firstarc == p)</a:t>
            </a:r>
          </a:p>
          <a:p>
            <a:pPr eaLnBrk="1" hangingPunct="1"/>
            <a:r>
              <a:rPr lang="en-US" altLang="zh-CN" sz="2400"/>
              <a:t>                  vexTable[v1].firstarc=p-&gt;nextarc;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     </a:t>
            </a:r>
            <a:r>
              <a:rPr lang="en-US" altLang="zh-CN" sz="2400" b="1"/>
              <a:t>else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            q-&gt;nextarc=p-&gt;nextarc;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     </a:t>
            </a:r>
            <a:r>
              <a:rPr lang="en-US" altLang="zh-CN" sz="2400" b="1"/>
              <a:t>delete</a:t>
            </a:r>
            <a:r>
              <a:rPr lang="en-US" altLang="zh-CN" sz="2400"/>
              <a:t> p;    </a:t>
            </a:r>
            <a:endParaRPr lang="zh-CN" altLang="zh-CN" sz="2400"/>
          </a:p>
          <a:p>
            <a:pPr eaLnBrk="1" hangingPunct="1"/>
            <a:r>
              <a:rPr lang="en-US" altLang="zh-CN" sz="2400"/>
              <a:t>	arcNum--;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 }</a:t>
            </a:r>
            <a:endParaRPr lang="zh-CN" altLang="zh-CN" sz="2400"/>
          </a:p>
          <a:p>
            <a:pPr eaLnBrk="1" hangingPunct="1"/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删除弧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删除顶点</a:t>
            </a:r>
            <a:endParaRPr lang="zh-CN" altLang="en-US" dirty="0"/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0701"/>
            <a:ext cx="4271959" cy="291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54074"/>
            <a:ext cx="4145468" cy="280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91" y="4734285"/>
            <a:ext cx="16859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 bwMode="auto">
          <a:xfrm>
            <a:off x="1403648" y="5337212"/>
            <a:ext cx="540060" cy="504056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52400" y="1144588"/>
            <a:ext cx="8991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</a:t>
            </a:r>
            <a:endParaRPr lang="zh-CN" altLang="zh-CN" sz="2400"/>
          </a:p>
          <a:p>
            <a:pPr eaLnBrk="1" hangingPunct="1"/>
            <a:r>
              <a:rPr lang="en-US" altLang="zh-CN" sz="2400" b="1"/>
              <a:t>void</a:t>
            </a:r>
            <a:r>
              <a:rPr lang="en-US" altLang="zh-CN" sz="2400"/>
              <a:t> AdjListDirNetwork&lt;ElemType, WeightType&gt;::</a:t>
            </a:r>
          </a:p>
          <a:p>
            <a:pPr eaLnBrk="1" hangingPunct="1"/>
            <a:r>
              <a:rPr lang="en-US" altLang="zh-CN" sz="2400"/>
              <a:t>DeleteVex(</a:t>
            </a:r>
            <a:r>
              <a:rPr lang="en-US" altLang="zh-CN" sz="2400" b="1"/>
              <a:t>const</a:t>
            </a:r>
            <a:r>
              <a:rPr lang="en-US" altLang="zh-CN" sz="2400"/>
              <a:t> ElemType &amp;d){</a:t>
            </a:r>
            <a:endParaRPr lang="zh-CN" altLang="zh-CN" sz="2400"/>
          </a:p>
          <a:p>
            <a:pPr eaLnBrk="1" hangingPunct="1"/>
            <a:r>
              <a:rPr lang="en-US" altLang="zh-CN" sz="2400"/>
              <a:t>    </a:t>
            </a:r>
            <a:r>
              <a:rPr lang="en-US" altLang="zh-CN" sz="2400" b="1"/>
              <a:t>int</a:t>
            </a:r>
            <a:r>
              <a:rPr lang="en-US" altLang="zh-CN" sz="2400"/>
              <a:t> v;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AdjListNetworkArc&lt;WeightType&gt; *p, *q;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</a:t>
            </a:r>
            <a:r>
              <a:rPr lang="en-US" altLang="zh-CN" sz="2400" b="1"/>
              <a:t>for</a:t>
            </a:r>
            <a:r>
              <a:rPr lang="en-US" altLang="zh-CN" sz="2400"/>
              <a:t> (v=0; v &lt; vexNum; v++)</a:t>
            </a:r>
          </a:p>
          <a:p>
            <a:pPr eaLnBrk="1" hangingPunct="1"/>
            <a:r>
              <a:rPr lang="en-US" altLang="zh-CN" sz="2400"/>
              <a:t>         </a:t>
            </a:r>
            <a:r>
              <a:rPr lang="en-US" altLang="zh-CN" sz="2400" b="1"/>
              <a:t>if  </a:t>
            </a:r>
            <a:r>
              <a:rPr lang="en-US" altLang="zh-CN" sz="2400"/>
              <a:t>(vexTable[v].data == d)    break;</a:t>
            </a:r>
          </a:p>
          <a:p>
            <a:pPr eaLnBrk="1" hangingPunct="1"/>
            <a:r>
              <a:rPr lang="en-US" altLang="zh-CN" sz="2400"/>
              <a:t>    </a:t>
            </a:r>
            <a:r>
              <a:rPr lang="en-US" altLang="zh-CN" sz="2400" b="1"/>
              <a:t>if</a:t>
            </a:r>
            <a:r>
              <a:rPr lang="en-US" altLang="zh-CN" sz="2400"/>
              <a:t> (v == vexNum) </a:t>
            </a:r>
            <a:r>
              <a:rPr lang="en-US" altLang="zh-CN" sz="2400" b="1"/>
              <a:t>throw</a:t>
            </a:r>
            <a:r>
              <a:rPr lang="en-US" altLang="zh-CN" sz="2400"/>
              <a:t> Error("</a:t>
            </a:r>
            <a:r>
              <a:rPr lang="zh-CN" altLang="zh-CN" sz="2400"/>
              <a:t>图中不存在要删除的顶点</a:t>
            </a:r>
            <a:r>
              <a:rPr lang="en-US" altLang="zh-CN" sz="2400"/>
              <a:t>!");</a:t>
            </a:r>
          </a:p>
          <a:p>
            <a:pPr eaLnBrk="1" hangingPunct="1"/>
            <a:r>
              <a:rPr lang="en-US" altLang="zh-CN" sz="2400" b="1"/>
              <a:t>    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u=0; u &lt; vexNum; u++) </a:t>
            </a:r>
          </a:p>
          <a:p>
            <a:pPr eaLnBrk="1" hangingPunct="1"/>
            <a:r>
              <a:rPr lang="en-US" altLang="zh-CN" sz="2400" b="1"/>
              <a:t>         if</a:t>
            </a:r>
            <a:r>
              <a:rPr lang="en-US" altLang="zh-CN" sz="2400"/>
              <a:t> (u != v)     DeleteArc(u, v); </a:t>
            </a:r>
            <a:endParaRPr lang="zh-CN" altLang="zh-CN" sz="2400"/>
          </a:p>
          <a:p>
            <a:pPr eaLnBrk="1" hangingPunct="1"/>
            <a:r>
              <a:rPr lang="en-US" altLang="zh-CN" sz="2400"/>
              <a:t>    p=vexTable[v].firstarc; </a:t>
            </a:r>
          </a:p>
          <a:p>
            <a:pPr eaLnBrk="1" hangingPunct="1"/>
            <a:r>
              <a:rPr lang="en-US" altLang="zh-CN" sz="2400" b="1"/>
              <a:t>    while</a:t>
            </a:r>
            <a:r>
              <a:rPr lang="en-US" altLang="zh-CN" sz="2400"/>
              <a:t> (p != NULL) {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   vexTable[v].firstarc=p-&gt;nextarc; </a:t>
            </a:r>
            <a:r>
              <a:rPr lang="en-US" altLang="zh-CN" sz="2400" b="1"/>
              <a:t>delete</a:t>
            </a:r>
            <a:r>
              <a:rPr lang="en-US" altLang="zh-CN" sz="2400"/>
              <a:t> p;</a:t>
            </a:r>
          </a:p>
          <a:p>
            <a:pPr eaLnBrk="1" hangingPunct="1"/>
            <a:r>
              <a:rPr lang="en-US" altLang="zh-CN" sz="2400"/>
              <a:t>         p=vexTable[v].firstarc;  arcNum--;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删除顶点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3114675" y="1704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latin typeface="Times New Roman" pitchFamily="18" charset="0"/>
              </a:rPr>
              <a:t>图的示例</a:t>
            </a:r>
            <a:endParaRPr lang="zh-CN" altLang="en-US" dirty="0"/>
          </a:p>
        </p:txBody>
      </p:sp>
      <p:pic>
        <p:nvPicPr>
          <p:cNvPr id="143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557338"/>
            <a:ext cx="37877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52400" y="1335088"/>
            <a:ext cx="8991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    vexNum--;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vexTable[v].data=vexTable[vexNum].data;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vexTable[v].firstarc=vexTable[vexNum].firstarc;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vexTable[vexNum].firstarc=NULL;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tag[v]=tag[vexNum];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</a:t>
            </a:r>
            <a:r>
              <a:rPr lang="en-US" altLang="zh-CN" sz="2400" b="1"/>
              <a:t>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u=0; u &lt; vexNum; u++)         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 </a:t>
            </a:r>
            <a:r>
              <a:rPr lang="en-US" altLang="zh-CN" sz="2400" b="1"/>
              <a:t>if</a:t>
            </a:r>
            <a:r>
              <a:rPr lang="en-US" altLang="zh-CN" sz="2400"/>
              <a:t> (u != v) {</a:t>
            </a:r>
            <a:endParaRPr lang="zh-CN" altLang="zh-CN" sz="2400"/>
          </a:p>
          <a:p>
            <a:pPr eaLnBrk="1" hangingPunct="1"/>
            <a:r>
              <a:rPr lang="en-US" altLang="zh-CN" sz="2400"/>
              <a:t>	 p=vexTable[u].firstarc;</a:t>
            </a:r>
            <a:endParaRPr lang="zh-CN" altLang="zh-CN" sz="2400"/>
          </a:p>
          <a:p>
            <a:pPr eaLnBrk="1" hangingPunct="1"/>
            <a:r>
              <a:rPr lang="en-US" altLang="zh-CN" sz="2400"/>
              <a:t>	 </a:t>
            </a:r>
            <a:r>
              <a:rPr lang="en-US" altLang="zh-CN" sz="2400" b="1"/>
              <a:t>while</a:t>
            </a:r>
            <a:r>
              <a:rPr lang="en-US" altLang="zh-CN" sz="2400"/>
              <a:t> (p != NULL) {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          </a:t>
            </a:r>
            <a:r>
              <a:rPr lang="en-US" altLang="zh-CN" sz="2400" b="1"/>
              <a:t>if</a:t>
            </a:r>
            <a:r>
              <a:rPr lang="en-US" altLang="zh-CN" sz="2400"/>
              <a:t> (p-&gt;adjVex == vexNum) p-&gt;adjVex=v;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       p=p-&gt;nextarc;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      }</a:t>
            </a:r>
            <a:endParaRPr lang="zh-CN" altLang="zh-CN" sz="2400"/>
          </a:p>
          <a:p>
            <a:pPr eaLnBrk="1" hangingPunct="1"/>
            <a:r>
              <a:rPr lang="en-US" altLang="zh-CN" sz="2400"/>
              <a:t>       }   </a:t>
            </a:r>
            <a:endParaRPr lang="zh-CN" altLang="zh-CN" sz="2400"/>
          </a:p>
          <a:p>
            <a:pPr eaLnBrk="1" hangingPunct="1"/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删除顶点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2233613" y="2481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9395" name="Group 6"/>
          <p:cNvGrpSpPr>
            <a:grpSpLocks/>
          </p:cNvGrpSpPr>
          <p:nvPr/>
        </p:nvGrpSpPr>
        <p:grpSpPr bwMode="auto">
          <a:xfrm>
            <a:off x="838200" y="1592263"/>
            <a:ext cx="7086600" cy="3276600"/>
            <a:chOff x="624" y="1632"/>
            <a:chExt cx="4464" cy="2064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624" y="1632"/>
              <a:ext cx="4464" cy="20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59398" name="Picture 3" descr="7-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776"/>
              <a:ext cx="4272" cy="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邻接多重表 </a:t>
            </a:r>
          </a:p>
        </p:txBody>
      </p:sp>
    </p:spTree>
  </p:cSld>
  <p:clrMapOvr>
    <a:masterClrMapping/>
  </p:clrMapOvr>
  <p:transition spd="slow">
    <p:circl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2657475" y="1971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0419" name="Group 6"/>
          <p:cNvGrpSpPr>
            <a:grpSpLocks/>
          </p:cNvGrpSpPr>
          <p:nvPr/>
        </p:nvGrpSpPr>
        <p:grpSpPr bwMode="auto">
          <a:xfrm>
            <a:off x="1079500" y="1476375"/>
            <a:ext cx="6096000" cy="4724400"/>
            <a:chOff x="960" y="1056"/>
            <a:chExt cx="3840" cy="2976"/>
          </a:xfrm>
        </p:grpSpPr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960" y="1056"/>
              <a:ext cx="3840" cy="297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60422" name="Picture 3" descr="7-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200"/>
              <a:ext cx="3552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十字链表 </a:t>
            </a:r>
          </a:p>
        </p:txBody>
      </p:sp>
    </p:spTree>
  </p:cSld>
  <p:clrMapOvr>
    <a:masterClrMapping/>
  </p:clrMapOvr>
  <p:transition spd="slow">
    <p:circl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7.3 </a:t>
            </a:r>
            <a:r>
              <a:rPr lang="zh-CN" altLang="en-US" dirty="0"/>
              <a:t>图的遍历与连通性 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03238" y="1524000"/>
            <a:ext cx="76962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</a:rPr>
              <a:t>1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zh-CN" altLang="en-US" sz="2800">
                <a:latin typeface="宋体" pitchFamily="2" charset="-122"/>
              </a:rPr>
              <a:t>深度优先遍历</a:t>
            </a:r>
            <a:r>
              <a:rPr kumimoji="1" lang="en-US" altLang="zh-CN" sz="2800">
                <a:latin typeface="Times New Roman" pitchFamily="18" charset="0"/>
              </a:rPr>
              <a:t>(Depth First Traversal)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latin typeface="宋体" pitchFamily="2" charset="-122"/>
              </a:rPr>
              <a:t>2</a:t>
            </a:r>
            <a:r>
              <a:rPr kumimoji="1" lang="zh-CN" altLang="en-US" sz="2800">
                <a:latin typeface="宋体" pitchFamily="2" charset="-122"/>
              </a:rPr>
              <a:t>、广度优先遍历</a:t>
            </a:r>
            <a:r>
              <a:rPr kumimoji="1" lang="en-US" altLang="zh-CN" sz="2800">
                <a:latin typeface="Times New Roman" pitchFamily="18" charset="0"/>
              </a:rPr>
              <a:t>(Breadth First Traversal)</a:t>
            </a:r>
          </a:p>
        </p:txBody>
      </p:sp>
    </p:spTree>
  </p:cSld>
  <p:clrMapOvr>
    <a:masterClrMapping/>
  </p:clrMapOvr>
  <p:transition spd="slow">
    <p:circl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2686050" y="2590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2467" name="Group 6"/>
          <p:cNvGrpSpPr>
            <a:grpSpLocks/>
          </p:cNvGrpSpPr>
          <p:nvPr/>
        </p:nvGrpSpPr>
        <p:grpSpPr bwMode="auto">
          <a:xfrm>
            <a:off x="1116013" y="1700213"/>
            <a:ext cx="6324600" cy="3048000"/>
            <a:chOff x="1248" y="2208"/>
            <a:chExt cx="3984" cy="1920"/>
          </a:xfrm>
        </p:grpSpPr>
        <p:sp>
          <p:nvSpPr>
            <p:cNvPr id="60421" name="Rectangle 5"/>
            <p:cNvSpPr>
              <a:spLocks noChangeArrowheads="1"/>
            </p:cNvSpPr>
            <p:nvPr/>
          </p:nvSpPr>
          <p:spPr bwMode="auto">
            <a:xfrm>
              <a:off x="1248" y="2208"/>
              <a:ext cx="3984" cy="19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62470" name="Picture 3" descr="7-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304"/>
              <a:ext cx="3792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深度优先遍历 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ircl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828198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从指定的结点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开始进行深度优先搜索的算法的步骤是：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）访问结点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，并标记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已被访问；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）取顶点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的第一个邻接顶点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）若顶点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不存在，返回；否则继续步骤（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）若顶点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未被访问，则访问结点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，并标记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已被访问；否则转步骤（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）使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为顶点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的在原来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之后的下一个邻接顶点，转到步骤（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深度优先遍历 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ircl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15900" y="1341438"/>
            <a:ext cx="8820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en-US" altLang="zh-CN" sz="2400" b="1" dirty="0"/>
              <a:t>void</a:t>
            </a:r>
            <a:r>
              <a:rPr lang="en-US" altLang="zh-CN" sz="2400" dirty="0"/>
              <a:t> DFS(</a:t>
            </a:r>
            <a:r>
              <a:rPr lang="en-US" altLang="zh-CN" sz="2400" b="1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AdjMatrixUndirGraph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&gt; &amp;g,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v,   </a:t>
            </a:r>
            <a:r>
              <a:rPr lang="en-US" altLang="zh-CN" sz="2400" b="1" dirty="0"/>
              <a:t>void</a:t>
            </a:r>
            <a:r>
              <a:rPr lang="en-US" altLang="zh-CN" sz="2400" dirty="0"/>
              <a:t> (*Visit)(</a:t>
            </a:r>
            <a:r>
              <a:rPr lang="en-US" altLang="zh-CN" sz="2400" b="1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&amp;))   {	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e;	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g.SetTag</a:t>
            </a:r>
            <a:r>
              <a:rPr lang="en-US" altLang="zh-CN" sz="2400" dirty="0"/>
              <a:t>(v, VISITED);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g.GetElem</a:t>
            </a:r>
            <a:r>
              <a:rPr lang="en-US" altLang="zh-CN" sz="2400" dirty="0"/>
              <a:t>(v, e);	</a:t>
            </a:r>
          </a:p>
          <a:p>
            <a:r>
              <a:rPr lang="en-US" altLang="zh-CN" sz="2400" dirty="0"/>
              <a:t>	Visit(e);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(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w=</a:t>
            </a:r>
            <a:r>
              <a:rPr lang="en-US" altLang="zh-CN" sz="2400" dirty="0" err="1"/>
              <a:t>g.FirstAdjVex</a:t>
            </a:r>
            <a:r>
              <a:rPr lang="en-US" altLang="zh-CN" sz="2400" dirty="0"/>
              <a:t>(v); w != -1;</a:t>
            </a:r>
          </a:p>
          <a:p>
            <a:r>
              <a:rPr lang="en-US" altLang="zh-CN" sz="2400" dirty="0"/>
              <a:t>                 w=</a:t>
            </a:r>
            <a:r>
              <a:rPr lang="en-US" altLang="zh-CN" sz="2400" dirty="0" err="1"/>
              <a:t>g.NextAdjVex</a:t>
            </a:r>
            <a:r>
              <a:rPr lang="en-US" altLang="zh-CN" sz="2400" dirty="0"/>
              <a:t>(v, w))</a:t>
            </a:r>
            <a:endParaRPr lang="zh-CN" altLang="zh-CN" sz="2400" dirty="0"/>
          </a:p>
          <a:p>
            <a:r>
              <a:rPr lang="en-US" altLang="zh-CN" sz="2400" dirty="0"/>
              <a:t>	    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g.GetTag</a:t>
            </a:r>
            <a:r>
              <a:rPr lang="en-US" altLang="zh-CN" sz="2400" dirty="0"/>
              <a:t>(w) == UNVISITED)</a:t>
            </a:r>
            <a:endParaRPr lang="zh-CN" altLang="zh-CN" sz="2400" dirty="0"/>
          </a:p>
          <a:p>
            <a:r>
              <a:rPr lang="en-US" altLang="zh-CN" sz="2400" dirty="0"/>
              <a:t>		DFS(g, w, Visit);</a:t>
            </a:r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sz="4000" dirty="0"/>
              <a:t>深度优先搜索</a:t>
            </a:r>
            <a:endParaRPr lang="zh-CN" altLang="en-US" sz="4000" dirty="0"/>
          </a:p>
        </p:txBody>
      </p:sp>
    </p:spTree>
  </p:cSld>
  <p:clrMapOvr>
    <a:masterClrMapping/>
  </p:clrMapOvr>
  <p:transition spd="slow">
    <p:circl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15900" y="1341438"/>
            <a:ext cx="882015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r>
              <a:rPr lang="en-US" altLang="zh-CN" sz="2400" b="1"/>
              <a:t>void</a:t>
            </a:r>
            <a:r>
              <a:rPr lang="en-US" altLang="zh-CN" sz="2400"/>
              <a:t> DFSTraverse(</a:t>
            </a:r>
            <a:r>
              <a:rPr lang="en-US" altLang="zh-CN" sz="2400" b="1"/>
              <a:t>const</a:t>
            </a:r>
            <a:r>
              <a:rPr lang="en-US" altLang="zh-CN" sz="2400"/>
              <a:t> AdjMatrixUndirGraph&lt;ElemType&gt; &amp;g, 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void</a:t>
            </a:r>
            <a:r>
              <a:rPr lang="en-US" altLang="zh-CN" sz="2400"/>
              <a:t> (*Visit)(</a:t>
            </a:r>
            <a:r>
              <a:rPr lang="en-US" altLang="zh-CN" sz="2400" b="1"/>
              <a:t>const</a:t>
            </a:r>
            <a:r>
              <a:rPr lang="en-US" altLang="zh-CN" sz="2400"/>
              <a:t> ElemType &amp;))  {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int</a:t>
            </a:r>
            <a:r>
              <a:rPr lang="en-US" altLang="zh-CN" sz="2400"/>
              <a:t> v;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for</a:t>
            </a:r>
            <a:r>
              <a:rPr lang="en-US" altLang="zh-CN" sz="2400"/>
              <a:t> (v=0; v &lt; g.GetVexNum(); v++)</a:t>
            </a:r>
            <a:endParaRPr lang="zh-CN" altLang="zh-CN" sz="2400"/>
          </a:p>
          <a:p>
            <a:r>
              <a:rPr lang="en-US" altLang="zh-CN" sz="2400"/>
              <a:t>		g.SetTag(v, UNVISITED);</a:t>
            </a:r>
          </a:p>
          <a:p>
            <a:r>
              <a:rPr lang="en-US" altLang="zh-CN" sz="2400"/>
              <a:t>	</a:t>
            </a:r>
            <a:r>
              <a:rPr lang="en-US" altLang="zh-CN" sz="2400" b="1"/>
              <a:t>for</a:t>
            </a:r>
            <a:r>
              <a:rPr lang="en-US" altLang="zh-CN" sz="2400"/>
              <a:t> (v=0; v &lt; g.GetVexNum(); v++)</a:t>
            </a:r>
            <a:endParaRPr lang="zh-CN" altLang="zh-CN" sz="2400"/>
          </a:p>
          <a:p>
            <a:r>
              <a:rPr lang="en-US" altLang="zh-CN" sz="2400"/>
              <a:t>		</a:t>
            </a:r>
            <a:r>
              <a:rPr lang="en-US" altLang="zh-CN" sz="2400" b="1"/>
              <a:t>if</a:t>
            </a:r>
            <a:r>
              <a:rPr lang="en-US" altLang="zh-CN" sz="2400"/>
              <a:t> (g.GetTag(v) == UNVISITED)</a:t>
            </a:r>
            <a:endParaRPr lang="zh-CN" altLang="zh-CN" sz="2400"/>
          </a:p>
          <a:p>
            <a:r>
              <a:rPr lang="en-US" altLang="zh-CN" sz="2400"/>
              <a:t>			DFS(g, v, Visit);</a:t>
            </a:r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sz="4000" dirty="0"/>
              <a:t>深度优先</a:t>
            </a:r>
            <a:r>
              <a:rPr lang="zh-CN" altLang="en-US" sz="4000" dirty="0"/>
              <a:t>遍历</a:t>
            </a:r>
          </a:p>
        </p:txBody>
      </p:sp>
    </p:spTree>
  </p:cSld>
  <p:clrMapOvr>
    <a:masterClrMapping/>
  </p:clrMapOvr>
  <p:transition spd="slow">
    <p:circl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2738438" y="2595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6563" name="Group 6"/>
          <p:cNvGrpSpPr>
            <a:grpSpLocks/>
          </p:cNvGrpSpPr>
          <p:nvPr/>
        </p:nvGrpSpPr>
        <p:grpSpPr bwMode="auto">
          <a:xfrm>
            <a:off x="792163" y="1520825"/>
            <a:ext cx="6248400" cy="3124200"/>
            <a:chOff x="1200" y="1728"/>
            <a:chExt cx="3936" cy="1968"/>
          </a:xfrm>
        </p:grpSpPr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1200" y="1728"/>
              <a:ext cx="3936" cy="196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66566" name="Picture 3" descr="7-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872"/>
              <a:ext cx="3696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广度优先遍历 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ircl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68313" y="1341438"/>
            <a:ext cx="766762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从指定的结点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开始进行广度优先搜索的算法步骤是：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）访问结点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，并标记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已被访问，同时顶点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入队列；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）当队列空时算法结束，否则继续步骤（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）队头顶点出队列为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）取顶点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的第一个邻接顶点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）若顶点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不存在，转步骤（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）；否则继续步骤（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）若顶点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未被访问，则访问顶点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，并标记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已被访问，同时顶点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入队列；否则继续步骤（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7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7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）使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为顶点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的在原来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之后的下一个邻接顶点，转到步骤（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）。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广度优先遍历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03238" y="1700213"/>
            <a:ext cx="365760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第一、图中不能有从顶点自身到自身的边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即自身环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，就是说不应有形如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(x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x)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或＜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＞的边。如图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(a)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所示的带自身环的图不讨论。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第二、两个顶点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w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之间相关联的边不能多于一条。如图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(b)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所示的多重图也不讨论。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latin typeface="Times New Roman" pitchFamily="18" charset="0"/>
              </a:rPr>
              <a:t>一些限制</a:t>
            </a:r>
          </a:p>
        </p:txBody>
      </p:sp>
      <p:pic>
        <p:nvPicPr>
          <p:cNvPr id="153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1952625"/>
            <a:ext cx="40100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0" y="1196975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r>
              <a:rPr lang="en-US" altLang="zh-CN" sz="2400" b="1"/>
              <a:t>void</a:t>
            </a:r>
            <a:r>
              <a:rPr lang="en-US" altLang="zh-CN" sz="2400"/>
              <a:t> BFS(</a:t>
            </a:r>
            <a:r>
              <a:rPr lang="en-US" altLang="zh-CN" sz="2400" b="1"/>
              <a:t>const</a:t>
            </a:r>
            <a:r>
              <a:rPr lang="en-US" altLang="zh-CN" sz="2400"/>
              <a:t> AdjMatrixUndirGraph&lt;ElemType&gt; &amp;g, 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int</a:t>
            </a:r>
            <a:r>
              <a:rPr lang="en-US" altLang="zh-CN" sz="2400"/>
              <a:t> v, </a:t>
            </a:r>
            <a:r>
              <a:rPr lang="en-US" altLang="zh-CN" sz="2400" b="1"/>
              <a:t>void</a:t>
            </a:r>
            <a:r>
              <a:rPr lang="en-US" altLang="zh-CN" sz="2400"/>
              <a:t> (*Visit)(</a:t>
            </a:r>
            <a:r>
              <a:rPr lang="en-US" altLang="zh-CN" sz="2400" b="1"/>
              <a:t>const</a:t>
            </a:r>
            <a:r>
              <a:rPr lang="en-US" altLang="zh-CN" sz="2400"/>
              <a:t> ElemType &amp;)){	</a:t>
            </a:r>
            <a:endParaRPr lang="zh-CN" altLang="zh-CN" sz="2400"/>
          </a:p>
          <a:p>
            <a:r>
              <a:rPr lang="en-US" altLang="zh-CN" sz="2400"/>
              <a:t>    LinkQueue&lt;</a:t>
            </a:r>
            <a:r>
              <a:rPr lang="en-US" altLang="zh-CN" sz="2400" b="1"/>
              <a:t>int</a:t>
            </a:r>
            <a:r>
              <a:rPr lang="en-US" altLang="zh-CN" sz="2400"/>
              <a:t>&gt; q;</a:t>
            </a:r>
            <a:endParaRPr lang="zh-CN" altLang="zh-CN" sz="2400"/>
          </a:p>
          <a:p>
            <a:r>
              <a:rPr lang="en-US" altLang="zh-CN" sz="2400"/>
              <a:t>    </a:t>
            </a:r>
            <a:r>
              <a:rPr lang="en-US" altLang="zh-CN" sz="2400" b="1"/>
              <a:t>int</a:t>
            </a:r>
            <a:r>
              <a:rPr lang="en-US" altLang="zh-CN" sz="2400"/>
              <a:t> u, w;</a:t>
            </a:r>
            <a:endParaRPr lang="zh-CN" altLang="zh-CN" sz="2400"/>
          </a:p>
          <a:p>
            <a:r>
              <a:rPr lang="en-US" altLang="zh-CN" sz="2400"/>
              <a:t>    ElemType e;    g.SetTag(v, VISITED);   g.GetElem(v, e);</a:t>
            </a:r>
          </a:p>
          <a:p>
            <a:r>
              <a:rPr lang="en-US" altLang="zh-CN" sz="2400"/>
              <a:t>    Visit(e);	 q.EnQueue(v);</a:t>
            </a:r>
          </a:p>
          <a:p>
            <a:r>
              <a:rPr lang="en-US" altLang="zh-CN" sz="2400"/>
              <a:t>    </a:t>
            </a:r>
            <a:r>
              <a:rPr lang="en-US" altLang="zh-CN" sz="2400" b="1"/>
              <a:t>while</a:t>
            </a:r>
            <a:r>
              <a:rPr lang="en-US" altLang="zh-CN" sz="2400"/>
              <a:t> (!q.IsEmpty())  {	q.DelQueue(u);</a:t>
            </a:r>
            <a:endParaRPr lang="zh-CN" altLang="zh-CN" sz="2400"/>
          </a:p>
          <a:p>
            <a:r>
              <a:rPr lang="en-US" altLang="zh-CN" sz="2400"/>
              <a:t>        </a:t>
            </a:r>
            <a:r>
              <a:rPr lang="en-US" altLang="zh-CN" sz="2400" b="1"/>
              <a:t>for</a:t>
            </a:r>
            <a:r>
              <a:rPr lang="en-US" altLang="zh-CN" sz="2400"/>
              <a:t> (w=g.FirstAdjVex(u); w != -1; w=g.NextAdjVex(u, w))</a:t>
            </a:r>
            <a:endParaRPr lang="zh-CN" altLang="zh-CN" sz="2400"/>
          </a:p>
          <a:p>
            <a:r>
              <a:rPr lang="en-US" altLang="zh-CN" sz="2400"/>
              <a:t>           </a:t>
            </a:r>
            <a:r>
              <a:rPr lang="en-US" altLang="zh-CN" sz="2400" b="1"/>
              <a:t>if</a:t>
            </a:r>
            <a:r>
              <a:rPr lang="en-US" altLang="zh-CN" sz="2400"/>
              <a:t> (g.GetTag(w) == UNVISITED){ </a:t>
            </a:r>
          </a:p>
          <a:p>
            <a:r>
              <a:rPr lang="en-US" altLang="zh-CN" sz="2400"/>
              <a:t>              g.SetTag(w, VISITED);  g.GetElem(w, e);	</a:t>
            </a:r>
            <a:endParaRPr lang="zh-CN" altLang="zh-CN" sz="2400"/>
          </a:p>
          <a:p>
            <a:r>
              <a:rPr lang="en-US" altLang="zh-CN" sz="2400"/>
              <a:t>	   Visit(e);   q.EnQueue(w);</a:t>
            </a:r>
            <a:endParaRPr lang="zh-CN" altLang="zh-CN" sz="2400"/>
          </a:p>
          <a:p>
            <a:r>
              <a:rPr lang="en-US" altLang="zh-CN" sz="2400"/>
              <a:t>            }	</a:t>
            </a:r>
            <a:endParaRPr lang="zh-CN" altLang="zh-CN" sz="2400"/>
          </a:p>
          <a:p>
            <a:r>
              <a:rPr lang="en-US" altLang="zh-CN" sz="2400"/>
              <a:t>     }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广度优先搜索</a:t>
            </a:r>
          </a:p>
        </p:txBody>
      </p:sp>
    </p:spTree>
  </p:cSld>
  <p:clrMapOvr>
    <a:masterClrMapping/>
  </p:clrMapOvr>
  <p:transition spd="slow">
    <p:circl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15900" y="1408113"/>
            <a:ext cx="882015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r>
              <a:rPr lang="en-US" altLang="zh-CN" sz="2400" b="1"/>
              <a:t>void</a:t>
            </a:r>
            <a:r>
              <a:rPr lang="en-US" altLang="zh-CN" sz="2400"/>
              <a:t> BFSTraverse(</a:t>
            </a:r>
            <a:r>
              <a:rPr lang="en-US" altLang="zh-CN" sz="2400" b="1"/>
              <a:t>const</a:t>
            </a:r>
            <a:r>
              <a:rPr lang="en-US" altLang="zh-CN" sz="2400"/>
              <a:t> AdjMatrixUndirGraph&lt;ElemType&gt; &amp;g, 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void</a:t>
            </a:r>
            <a:r>
              <a:rPr lang="en-US" altLang="zh-CN" sz="2400"/>
              <a:t> (*Visit)(</a:t>
            </a:r>
            <a:r>
              <a:rPr lang="en-US" altLang="zh-CN" sz="2400" b="1"/>
              <a:t>const</a:t>
            </a:r>
            <a:r>
              <a:rPr lang="en-US" altLang="zh-CN" sz="2400"/>
              <a:t> ElemType &amp;)) {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int</a:t>
            </a:r>
            <a:r>
              <a:rPr lang="en-US" altLang="zh-CN" sz="2400"/>
              <a:t> v;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for</a:t>
            </a:r>
            <a:r>
              <a:rPr lang="en-US" altLang="zh-CN" sz="2400"/>
              <a:t> (v=0; v &lt; g.GetVexNum(); v++)</a:t>
            </a:r>
            <a:endParaRPr lang="zh-CN" altLang="zh-CN" sz="2400"/>
          </a:p>
          <a:p>
            <a:r>
              <a:rPr lang="en-US" altLang="zh-CN" sz="2400"/>
              <a:t>	     g.SetTag(v, UNVISITED);</a:t>
            </a:r>
          </a:p>
          <a:p>
            <a:r>
              <a:rPr lang="en-US" altLang="zh-CN" sz="2400"/>
              <a:t>	</a:t>
            </a:r>
            <a:r>
              <a:rPr lang="en-US" altLang="zh-CN" sz="2400" b="1"/>
              <a:t>for</a:t>
            </a:r>
            <a:r>
              <a:rPr lang="en-US" altLang="zh-CN" sz="2400"/>
              <a:t> (v=0; v &lt; g.GetVexNum(); v++)</a:t>
            </a:r>
            <a:endParaRPr lang="zh-CN" altLang="zh-CN" sz="2400"/>
          </a:p>
          <a:p>
            <a:r>
              <a:rPr lang="en-US" altLang="zh-CN" sz="2400"/>
              <a:t>		</a:t>
            </a:r>
            <a:r>
              <a:rPr lang="en-US" altLang="zh-CN" sz="2400" b="1"/>
              <a:t>if</a:t>
            </a:r>
            <a:r>
              <a:rPr lang="en-US" altLang="zh-CN" sz="2400"/>
              <a:t> (g.GetTag(v) == UNVISITED) </a:t>
            </a:r>
            <a:endParaRPr lang="zh-CN" altLang="zh-CN" sz="2400"/>
          </a:p>
          <a:p>
            <a:r>
              <a:rPr lang="en-US" altLang="zh-CN" sz="2400"/>
              <a:t>			BFS(g, v, Visit);</a:t>
            </a:r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广度优先遍历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连通分量</a:t>
            </a: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1773238"/>
            <a:ext cx="358298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73238"/>
            <a:ext cx="4381500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2228850" y="2709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1683" name="Group 6"/>
          <p:cNvGrpSpPr>
            <a:grpSpLocks/>
          </p:cNvGrpSpPr>
          <p:nvPr/>
        </p:nvGrpSpPr>
        <p:grpSpPr bwMode="auto">
          <a:xfrm>
            <a:off x="914400" y="1624013"/>
            <a:ext cx="6934200" cy="2362200"/>
            <a:chOff x="672" y="2496"/>
            <a:chExt cx="4368" cy="1488"/>
          </a:xfrm>
        </p:grpSpPr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672" y="2496"/>
              <a:ext cx="4368" cy="14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71687" name="Picture 3" descr="7-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592"/>
              <a:ext cx="4176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23963" y="4329113"/>
            <a:ext cx="50403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00"/>
                </a:solidFill>
              </a:rPr>
              <a:t>1</a:t>
            </a:r>
            <a:r>
              <a:rPr lang="zh-CN" altLang="en-US" sz="2400" b="1">
                <a:solidFill>
                  <a:srgbClr val="000000"/>
                </a:solidFill>
              </a:rPr>
              <a:t>、克鲁斯卡尔算法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</a:rPr>
              <a:t>2</a:t>
            </a:r>
            <a:r>
              <a:rPr lang="zh-CN" altLang="en-US" sz="2400" b="1">
                <a:solidFill>
                  <a:srgbClr val="000000"/>
                </a:solidFill>
              </a:rPr>
              <a:t>、</a:t>
            </a:r>
            <a:r>
              <a:rPr lang="zh-CN" altLang="zh-CN" sz="2400" b="1">
                <a:solidFill>
                  <a:srgbClr val="000000"/>
                </a:solidFill>
              </a:rPr>
              <a:t>普里姆算法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宋体" pitchFamily="2" charset="-122"/>
              </a:rPr>
              <a:t>克鲁斯卡尔算法 </a:t>
            </a:r>
          </a:p>
        </p:txBody>
      </p:sp>
      <p:pic>
        <p:nvPicPr>
          <p:cNvPr id="5" name="Picture 4" descr="7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66294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7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454400"/>
            <a:ext cx="5029200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5900" y="1368425"/>
            <a:ext cx="7885113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）初始化，在并查集中，连通网络的每一个顶点独立成一个等价类，连通网络的所有的边建立最小堆，最小生成树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中没有任何边，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中边的条数计数器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）如果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中边的条数计数器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等于顶点数减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，则算法结束；否则继续步骤（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）；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）选取堆顶元素代表的边（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），同时调整堆；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）利用并查集的运算检查依附于边（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）的两个顶点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是否在同一个连通分量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即并查集的同一个子集合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上，如果是则转步骤（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）；否则继续步骤（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）；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）将边（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）加入到最小生成树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中，同时将这两个顶点所在的连通分量合并成一个连通分量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即并查集中的相应两个子集合并成一个子集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，继续步骤（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）。</a:t>
            </a:r>
            <a:endParaRPr lang="zh-CN" altLang="en-US" sz="220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克鲁斯卡尔算法 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ChangeArrowheads="1"/>
          </p:cNvSpPr>
          <p:nvPr/>
        </p:nvSpPr>
        <p:spPr bwMode="auto">
          <a:xfrm>
            <a:off x="2376488" y="1009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5779" name="Group 5"/>
          <p:cNvGrpSpPr>
            <a:grpSpLocks/>
          </p:cNvGrpSpPr>
          <p:nvPr/>
        </p:nvGrpSpPr>
        <p:grpSpPr bwMode="auto">
          <a:xfrm>
            <a:off x="431800" y="1179513"/>
            <a:ext cx="4953000" cy="5410200"/>
            <a:chOff x="2208" y="384"/>
            <a:chExt cx="3120" cy="3408"/>
          </a:xfrm>
        </p:grpSpPr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2208" y="384"/>
              <a:ext cx="3120" cy="340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74759" name="Picture 2" descr="7-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480"/>
              <a:ext cx="2918" cy="3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780" name="Text Box 6"/>
          <p:cNvSpPr txBox="1">
            <a:spLocks noChangeArrowheads="1"/>
          </p:cNvSpPr>
          <p:nvPr/>
        </p:nvSpPr>
        <p:spPr bwMode="auto">
          <a:xfrm>
            <a:off x="5576888" y="1366838"/>
            <a:ext cx="32797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kumimoji="1" lang="zh-CN" altLang="en-US" sz="2400">
                <a:latin typeface="Times New Roman" pitchFamily="18" charset="0"/>
              </a:rPr>
              <a:t>在初始建堆时，边的输入顺序为：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sz="2400">
                <a:latin typeface="Times New Roman" pitchFamily="18" charset="0"/>
              </a:rPr>
              <a:t>（ </a:t>
            </a: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B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C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F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B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E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C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D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C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F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D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E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D</a:t>
            </a:r>
            <a:r>
              <a:rPr kumimoji="1" lang="zh-CN" altLang="en-US" sz="2400">
                <a:latin typeface="Times New Roman" pitchFamily="18" charset="0"/>
              </a:rPr>
              <a:t>、</a:t>
            </a:r>
            <a:r>
              <a:rPr kumimoji="1" lang="en-US" altLang="zh-CN" sz="2400">
                <a:latin typeface="Times New Roman" pitchFamily="18" charset="0"/>
              </a:rPr>
              <a:t>F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E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  <a:r>
              <a:rPr kumimoji="1" lang="en-US" altLang="zh-CN" sz="2400">
                <a:latin typeface="Times New Roman" pitchFamily="18" charset="0"/>
              </a:rPr>
              <a:t>F</a:t>
            </a:r>
            <a:r>
              <a:rPr kumimoji="1" lang="zh-CN" altLang="en-US" sz="2400">
                <a:latin typeface="Times New Roman" pitchFamily="18" charset="0"/>
              </a:rPr>
              <a:t>）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克鲁斯卡尔算法 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err="1"/>
              <a:t>Kruskal</a:t>
            </a:r>
            <a:r>
              <a:rPr lang="zh-CN" altLang="zh-CN" dirty="0"/>
              <a:t>算法中边类声明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23850" y="1304925"/>
            <a:ext cx="88201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 </a:t>
            </a:r>
            <a:r>
              <a:rPr lang="en-US" altLang="zh-CN" sz="2400" b="1"/>
              <a:t>class</a:t>
            </a:r>
            <a:r>
              <a:rPr lang="en-US" altLang="zh-CN" sz="2400"/>
              <a:t> KruskalEdge{</a:t>
            </a:r>
            <a:endParaRPr lang="zh-CN" altLang="zh-CN" sz="2400"/>
          </a:p>
          <a:p>
            <a:r>
              <a:rPr lang="en-US" altLang="zh-CN" sz="2400" b="1"/>
              <a:t>public</a:t>
            </a:r>
            <a:r>
              <a:rPr lang="en-US" altLang="zh-CN" sz="2400"/>
              <a:t>:</a:t>
            </a:r>
            <a:endParaRPr lang="zh-CN" altLang="zh-CN" sz="2400"/>
          </a:p>
          <a:p>
            <a:r>
              <a:rPr lang="en-US" altLang="zh-CN" sz="2400"/>
              <a:t>     ElemType vertex1, vertex2;</a:t>
            </a:r>
          </a:p>
          <a:p>
            <a:r>
              <a:rPr lang="en-US" altLang="zh-CN" sz="2400"/>
              <a:t>     WeightType weight;</a:t>
            </a:r>
          </a:p>
          <a:p>
            <a:r>
              <a:rPr lang="en-US" altLang="zh-CN" sz="2400"/>
              <a:t>     KruskalEdge(ElemType v1, ElemType v2, WeightType w);</a:t>
            </a:r>
          </a:p>
          <a:p>
            <a:r>
              <a:rPr lang="en-US" altLang="zh-CN" sz="2400"/>
              <a:t>     KruskalEdge(){};</a:t>
            </a:r>
          </a:p>
          <a:p>
            <a:r>
              <a:rPr lang="en-US" altLang="zh-CN" sz="2400"/>
              <a:t>     KruskalEdge&lt;ElemType, WeightType&gt; &amp;operator =(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const</a:t>
            </a:r>
            <a:r>
              <a:rPr lang="en-US" altLang="zh-CN" sz="2400"/>
              <a:t> KruskalEdge&lt;ElemType, WeightType&gt; &amp;Ed); </a:t>
            </a:r>
          </a:p>
          <a:p>
            <a:r>
              <a:rPr lang="en-US" altLang="zh-CN" sz="2400" b="1"/>
              <a:t>     bool</a:t>
            </a:r>
            <a:r>
              <a:rPr lang="en-US" altLang="zh-CN" sz="2400"/>
              <a:t> operator &lt;=(</a:t>
            </a:r>
            <a:r>
              <a:rPr lang="en-US" altLang="zh-CN" sz="2400" b="1"/>
              <a:t>const</a:t>
            </a:r>
            <a:r>
              <a:rPr lang="en-US" altLang="zh-CN" sz="2400"/>
              <a:t> KruskalEdge&lt;ElemType,</a:t>
            </a:r>
          </a:p>
          <a:p>
            <a:r>
              <a:rPr lang="en-US" altLang="zh-CN" sz="2400"/>
              <a:t>           WeightType&gt; &amp;Ed);	</a:t>
            </a:r>
          </a:p>
          <a:p>
            <a:r>
              <a:rPr lang="en-US" altLang="zh-CN" sz="2400" b="1"/>
              <a:t>     bool</a:t>
            </a:r>
            <a:r>
              <a:rPr lang="en-US" altLang="zh-CN" sz="2400"/>
              <a:t> operator &gt;(</a:t>
            </a:r>
            <a:r>
              <a:rPr lang="en-US" altLang="zh-CN" sz="2400" b="1"/>
              <a:t>const</a:t>
            </a:r>
            <a:r>
              <a:rPr lang="en-US" altLang="zh-CN" sz="2400"/>
              <a:t> KruskalEdge&lt;ElemType,</a:t>
            </a:r>
          </a:p>
          <a:p>
            <a:r>
              <a:rPr lang="en-US" altLang="zh-CN" sz="2400"/>
              <a:t>           WeightType&gt; &amp;Ed);	</a:t>
            </a:r>
          </a:p>
          <a:p>
            <a:r>
              <a:rPr lang="en-US" altLang="zh-CN" sz="2400"/>
              <a:t>};</a:t>
            </a:r>
            <a:endParaRPr lang="zh-CN" altLang="zh-CN" sz="2400"/>
          </a:p>
        </p:txBody>
      </p:sp>
    </p:spTree>
  </p:cSld>
  <p:clrMapOvr>
    <a:masterClrMapping/>
  </p:clrMapOvr>
  <p:transition spd="slow">
    <p:circl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zh-CN" dirty="0"/>
              <a:t>构造函数</a:t>
            </a:r>
            <a:r>
              <a:rPr lang="en-US" altLang="zh-CN" dirty="0"/>
              <a:t>1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23850" y="1304925"/>
            <a:ext cx="83518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</a:t>
            </a:r>
            <a:endParaRPr lang="zh-CN" altLang="zh-CN" sz="2400"/>
          </a:p>
          <a:p>
            <a:r>
              <a:rPr lang="en-US" altLang="zh-CN" sz="2400"/>
              <a:t>KruskalEdge&lt;ElemType, WeightType&gt;::</a:t>
            </a:r>
          </a:p>
          <a:p>
            <a:r>
              <a:rPr lang="en-US" altLang="zh-CN" sz="2400"/>
              <a:t>KruskalEdge(ElemType v1, ElemType v2, WeightType w)</a:t>
            </a:r>
            <a:endParaRPr lang="zh-CN" altLang="zh-CN" sz="2400"/>
          </a:p>
          <a:p>
            <a:r>
              <a:rPr lang="en-US" altLang="zh-CN" sz="2400"/>
              <a:t>{	</a:t>
            </a:r>
            <a:endParaRPr lang="zh-CN" altLang="zh-CN" sz="2400"/>
          </a:p>
          <a:p>
            <a:r>
              <a:rPr lang="en-US" altLang="zh-CN" sz="2400"/>
              <a:t>	vertex1=v1;			// </a:t>
            </a:r>
            <a:r>
              <a:rPr lang="zh-CN" altLang="zh-CN" sz="2400"/>
              <a:t>顶点</a:t>
            </a:r>
            <a:r>
              <a:rPr lang="en-US" altLang="zh-CN" sz="2400"/>
              <a:t>vertex1</a:t>
            </a:r>
            <a:endParaRPr lang="zh-CN" altLang="zh-CN" sz="2400"/>
          </a:p>
          <a:p>
            <a:r>
              <a:rPr lang="en-US" altLang="zh-CN" sz="2400"/>
              <a:t>	vertex2=v2;			// </a:t>
            </a:r>
            <a:r>
              <a:rPr lang="zh-CN" altLang="zh-CN" sz="2400"/>
              <a:t>顶点</a:t>
            </a:r>
            <a:r>
              <a:rPr lang="en-US" altLang="zh-CN" sz="2400"/>
              <a:t>vertex2</a:t>
            </a:r>
            <a:endParaRPr lang="zh-CN" altLang="zh-CN" sz="2400"/>
          </a:p>
          <a:p>
            <a:r>
              <a:rPr lang="en-US" altLang="zh-CN" sz="2400"/>
              <a:t>	weight=w;			// </a:t>
            </a:r>
            <a:r>
              <a:rPr lang="zh-CN" altLang="zh-CN" sz="2400"/>
              <a:t>权</a:t>
            </a:r>
            <a:r>
              <a:rPr lang="en-US" altLang="zh-CN" sz="2400"/>
              <a:t>weight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</p:spTree>
  </p:cSld>
  <p:clrMapOvr>
    <a:masterClrMapping/>
  </p:clrMapOvr>
  <p:transition spd="slow">
    <p:circl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zh-CN" dirty="0"/>
              <a:t>构造函数</a:t>
            </a:r>
            <a:r>
              <a:rPr lang="en-US" altLang="zh-CN" dirty="0"/>
              <a:t>2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23850" y="1304925"/>
            <a:ext cx="83518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</a:t>
            </a:r>
            <a:r>
              <a:rPr lang="en-US" altLang="zh-CN" sz="2400" b="1"/>
              <a:t>bool</a:t>
            </a:r>
            <a:r>
              <a:rPr lang="en-US" altLang="zh-CN" sz="2400"/>
              <a:t> KruskalEdge&lt;ElemType, WeightType&gt;::operator &lt;=</a:t>
            </a:r>
          </a:p>
          <a:p>
            <a:r>
              <a:rPr lang="en-US" altLang="zh-CN" sz="2400"/>
              <a:t>      (</a:t>
            </a:r>
            <a:r>
              <a:rPr lang="en-US" altLang="zh-CN" sz="2400" b="1"/>
              <a:t>const</a:t>
            </a:r>
            <a:r>
              <a:rPr lang="en-US" altLang="zh-CN" sz="2400"/>
              <a:t> KruskalEdge&lt;ElemType, WeightType&gt; &amp;Ed)</a:t>
            </a:r>
            <a:endParaRPr lang="zh-CN" altLang="zh-CN" sz="2400"/>
          </a:p>
          <a:p>
            <a:r>
              <a:rPr lang="en-US" altLang="zh-CN" sz="2400"/>
              <a:t>{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return</a:t>
            </a:r>
            <a:r>
              <a:rPr lang="en-US" altLang="zh-CN" sz="2400"/>
              <a:t> (weight &lt;= Ed.weight);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</p:spTree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latin typeface="Times New Roman" pitchFamily="18" charset="0"/>
              </a:rPr>
              <a:t>图的术语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71513" y="1376363"/>
            <a:ext cx="82296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．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完全图</a:t>
            </a: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(comp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ete graph)</a:t>
            </a:r>
            <a:endParaRPr kumimoji="1" lang="en-US" altLang="zh-CN" sz="2800">
              <a:solidFill>
                <a:srgbClr val="000000"/>
              </a:solidFill>
              <a:latin typeface="宋体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．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权</a:t>
            </a: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(weight)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．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邻接点</a:t>
            </a: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(adjacent vertex)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．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子图</a:t>
            </a: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(subgraph)</a:t>
            </a:r>
            <a:endParaRPr kumimoji="1" lang="zh-CN" altLang="en-US" sz="2800">
              <a:latin typeface="Times New Roman" pitchFamily="18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4221163"/>
            <a:ext cx="46672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zh-CN" dirty="0"/>
              <a:t>赋值语句重载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23850" y="1304925"/>
            <a:ext cx="8101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WeightType&gt;KruskalEdge&lt;ElemType, WeightType&gt;</a:t>
            </a:r>
            <a:endParaRPr lang="zh-CN" altLang="zh-CN" sz="2400"/>
          </a:p>
          <a:p>
            <a:r>
              <a:rPr lang="en-US" altLang="zh-CN" sz="2400"/>
              <a:t>	&amp;KruskalEdge&lt;ElemType, WeightType&gt;::operator=</a:t>
            </a:r>
            <a:endParaRPr lang="zh-CN" altLang="zh-CN" sz="2400"/>
          </a:p>
          <a:p>
            <a:r>
              <a:rPr lang="en-US" altLang="zh-CN" sz="2400"/>
              <a:t>	(</a:t>
            </a:r>
            <a:r>
              <a:rPr lang="en-US" altLang="zh-CN" sz="2400" b="1"/>
              <a:t>const</a:t>
            </a:r>
            <a:r>
              <a:rPr lang="en-US" altLang="zh-CN" sz="2400"/>
              <a:t> KruskalEdge&lt;ElemType, WeightType&gt; &amp;Ed)</a:t>
            </a:r>
            <a:endParaRPr lang="zh-CN" altLang="zh-CN" sz="2400"/>
          </a:p>
          <a:p>
            <a:r>
              <a:rPr lang="en-US" altLang="zh-CN" sz="2400"/>
              <a:t>{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(&amp;Ed != this)	{</a:t>
            </a:r>
            <a:endParaRPr lang="zh-CN" altLang="zh-CN" sz="2400"/>
          </a:p>
          <a:p>
            <a:r>
              <a:rPr lang="en-US" altLang="zh-CN" sz="2400"/>
              <a:t>	   vertex1=Ed.vertex1;					   vertex2=Ed.vertex2;					   weight=Ed.weight;	</a:t>
            </a:r>
          </a:p>
          <a:p>
            <a:r>
              <a:rPr lang="en-US" altLang="zh-CN" sz="2400"/>
              <a:t>	}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return</a:t>
            </a:r>
            <a:r>
              <a:rPr lang="en-US" altLang="zh-CN" sz="2400"/>
              <a:t> *this;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</p:spTree>
  </p:cSld>
  <p:clrMapOvr>
    <a:masterClrMapping/>
  </p:clrMapOvr>
  <p:transition spd="slow">
    <p:circl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zh-CN" dirty="0"/>
              <a:t>重载</a:t>
            </a:r>
            <a:r>
              <a:rPr lang="en-US" altLang="zh-CN" dirty="0"/>
              <a:t>&lt;=</a:t>
            </a:r>
            <a:r>
              <a:rPr lang="zh-CN" altLang="zh-CN" dirty="0"/>
              <a:t>关系运算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23850" y="1304925"/>
            <a:ext cx="88201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</a:t>
            </a:r>
            <a:r>
              <a:rPr lang="en-US" altLang="zh-CN" sz="2400" b="1"/>
              <a:t>bool</a:t>
            </a:r>
            <a:r>
              <a:rPr lang="en-US" altLang="zh-CN" sz="2400"/>
              <a:t> KruskalEdge&lt;ElemType, 	WeightType&gt;::</a:t>
            </a:r>
          </a:p>
          <a:p>
            <a:r>
              <a:rPr lang="en-US" altLang="zh-CN" sz="2400"/>
              <a:t>operator &lt;= (</a:t>
            </a:r>
            <a:r>
              <a:rPr lang="en-US" altLang="zh-CN" sz="2400" b="1"/>
              <a:t>const</a:t>
            </a:r>
            <a:r>
              <a:rPr lang="en-US" altLang="zh-CN" sz="2400"/>
              <a:t> KruskalEdge&lt;ElemType, WeightType&gt; &amp;Ed)</a:t>
            </a:r>
            <a:endParaRPr lang="zh-CN" altLang="zh-CN" sz="2400"/>
          </a:p>
          <a:p>
            <a:r>
              <a:rPr lang="en-US" altLang="zh-CN" sz="2400"/>
              <a:t>{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return</a:t>
            </a:r>
            <a:r>
              <a:rPr lang="en-US" altLang="zh-CN" sz="2400"/>
              <a:t> (weight &lt;= Ed.weight);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</p:spTree>
  </p:cSld>
  <p:clrMapOvr>
    <a:masterClrMapping/>
  </p:clrMapOvr>
  <p:transition spd="slow">
    <p:circl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zh-CN" dirty="0"/>
              <a:t>重载</a:t>
            </a:r>
            <a:r>
              <a:rPr lang="en-US" altLang="zh-CN" dirty="0"/>
              <a:t>&gt;</a:t>
            </a:r>
            <a:r>
              <a:rPr lang="zh-CN" altLang="zh-CN" dirty="0"/>
              <a:t>关系运算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23850" y="1304925"/>
            <a:ext cx="88201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</a:t>
            </a:r>
            <a:r>
              <a:rPr lang="en-US" altLang="zh-CN" sz="2400" b="1"/>
              <a:t>bool</a:t>
            </a:r>
            <a:r>
              <a:rPr lang="en-US" altLang="zh-CN" sz="2400"/>
              <a:t> KruskalEdge&lt;ElemType, 	WeightType&gt;::</a:t>
            </a:r>
          </a:p>
          <a:p>
            <a:r>
              <a:rPr lang="en-US" altLang="zh-CN" sz="2400"/>
              <a:t>operator &lt;= (</a:t>
            </a:r>
            <a:r>
              <a:rPr lang="en-US" altLang="zh-CN" sz="2400" b="1"/>
              <a:t>const</a:t>
            </a:r>
            <a:r>
              <a:rPr lang="en-US" altLang="zh-CN" sz="2400"/>
              <a:t> KruskalEdge&lt;ElemType, WeightType&gt; &amp;Ed)</a:t>
            </a:r>
            <a:endParaRPr lang="zh-CN" altLang="zh-CN" sz="2400"/>
          </a:p>
          <a:p>
            <a:r>
              <a:rPr lang="en-US" altLang="zh-CN" sz="2400"/>
              <a:t>{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return</a:t>
            </a:r>
            <a:r>
              <a:rPr lang="en-US" altLang="zh-CN" sz="2400"/>
              <a:t> (weight &gt; Ed.weight);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</p:spTree>
  </p:cSld>
  <p:clrMapOvr>
    <a:masterClrMapping/>
  </p:clrMapOvr>
  <p:transition spd="slow">
    <p:circl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zh-CN" dirty="0"/>
              <a:t>克鲁斯卡尔算法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23850" y="1304925"/>
            <a:ext cx="8820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</a:t>
            </a:r>
          </a:p>
          <a:p>
            <a:r>
              <a:rPr lang="en-US" altLang="zh-CN" sz="2400" b="1"/>
              <a:t>void</a:t>
            </a:r>
            <a:r>
              <a:rPr lang="en-US" altLang="zh-CN" sz="2400"/>
              <a:t> MiniSpanTreeKruskal</a:t>
            </a:r>
            <a:endParaRPr lang="zh-CN" altLang="zh-CN" sz="2400"/>
          </a:p>
          <a:p>
            <a:r>
              <a:rPr lang="en-US" altLang="zh-CN" sz="2400"/>
              <a:t>    (</a:t>
            </a:r>
            <a:r>
              <a:rPr lang="en-US" altLang="zh-CN" sz="2400" b="1"/>
              <a:t>const</a:t>
            </a:r>
            <a:r>
              <a:rPr lang="en-US" altLang="zh-CN" sz="2400"/>
              <a:t> AdjMatrixUndirNetwork&lt;ElemType, WeightType&gt; &amp;g){</a:t>
            </a:r>
            <a:endParaRPr lang="zh-CN" altLang="zh-CN" sz="2400"/>
          </a:p>
          <a:p>
            <a:r>
              <a:rPr lang="en-US" altLang="zh-CN" sz="2400"/>
              <a:t>    </a:t>
            </a:r>
            <a:r>
              <a:rPr lang="en-US" altLang="zh-CN" sz="2400" b="1"/>
              <a:t>int</a:t>
            </a:r>
            <a:r>
              <a:rPr lang="en-US" altLang="zh-CN" sz="2400"/>
              <a:t> count, VexNum=g.GetVexNum();</a:t>
            </a:r>
            <a:endParaRPr lang="zh-CN" altLang="zh-CN" sz="2400"/>
          </a:p>
          <a:p>
            <a:r>
              <a:rPr lang="en-US" altLang="zh-CN" sz="2400"/>
              <a:t>    KruskalEdge&lt;ElemType, WeightType&gt; KEdge;</a:t>
            </a:r>
            <a:endParaRPr lang="zh-CN" altLang="zh-CN" sz="2400"/>
          </a:p>
          <a:p>
            <a:r>
              <a:rPr lang="en-US" altLang="zh-CN" sz="2400"/>
              <a:t>    MinHeap&lt;KruskalEdge&lt;ElemType, WeightType&gt; &gt;  </a:t>
            </a:r>
          </a:p>
          <a:p>
            <a:r>
              <a:rPr lang="en-US" altLang="zh-CN" sz="2400"/>
              <a:t>    ha(g.GetEdgeNum());</a:t>
            </a:r>
            <a:endParaRPr lang="zh-CN" altLang="zh-CN" sz="2400"/>
          </a:p>
          <a:p>
            <a:r>
              <a:rPr lang="en-US" altLang="zh-CN" sz="2400"/>
              <a:t>    ElemType  *kVex, v1, v2;</a:t>
            </a:r>
            <a:endParaRPr lang="zh-CN" altLang="zh-CN" sz="2400"/>
          </a:p>
          <a:p>
            <a:r>
              <a:rPr lang="en-US" altLang="zh-CN" sz="2400"/>
              <a:t>    kVex=</a:t>
            </a:r>
            <a:r>
              <a:rPr lang="en-US" altLang="zh-CN" sz="2400" b="1"/>
              <a:t>new</a:t>
            </a:r>
            <a:r>
              <a:rPr lang="en-US" altLang="zh-CN" sz="2400"/>
              <a:t> ElemType[VexNum];</a:t>
            </a:r>
          </a:p>
          <a:p>
            <a:r>
              <a:rPr lang="en-US" altLang="zh-CN" sz="2400" b="1"/>
              <a:t>    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i=0; i &lt; VexNum; i++)</a:t>
            </a:r>
          </a:p>
          <a:p>
            <a:r>
              <a:rPr lang="en-US" altLang="zh-CN" sz="2400"/>
              <a:t>          g.GetElem(i, kVex[i]);</a:t>
            </a:r>
          </a:p>
          <a:p>
            <a:r>
              <a:rPr lang="en-US" altLang="zh-CN" sz="2400"/>
              <a:t>    UFSets&lt;ElemType&gt; f(kVex, VexNum);</a:t>
            </a:r>
          </a:p>
        </p:txBody>
      </p:sp>
    </p:spTree>
  </p:cSld>
  <p:clrMapOvr>
    <a:masterClrMapping/>
  </p:clrMapOvr>
  <p:transition spd="slow">
    <p:circl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zh-CN" dirty="0"/>
              <a:t>克鲁斯卡尔算法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4925" y="1196975"/>
            <a:ext cx="91090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    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v=0; v &lt; g.GetVexNum(); v++)</a:t>
            </a:r>
            <a:endParaRPr lang="zh-CN" altLang="zh-CN" sz="2400"/>
          </a:p>
          <a:p>
            <a:r>
              <a:rPr lang="en-US" altLang="zh-CN" sz="2400"/>
              <a:t>       </a:t>
            </a:r>
            <a:r>
              <a:rPr lang="en-US" altLang="zh-CN" sz="2400" b="1"/>
              <a:t>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u=g.FirstAdjVex(v); u &gt;= 0; u=g.NextAdjVex(v, u))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(v &lt; u)	{ g.GetElem(v, v1); g.GetElem(u, v2); </a:t>
            </a:r>
          </a:p>
          <a:p>
            <a:r>
              <a:rPr lang="en-US" altLang="zh-CN" sz="2400"/>
              <a:t>	    KEdge.vertex1=v1;  KEdge.vertex2=v2;</a:t>
            </a:r>
          </a:p>
          <a:p>
            <a:r>
              <a:rPr lang="en-US" altLang="zh-CN" sz="2400"/>
              <a:t>               KEdge.weight=g.GetWeight(v, u);  ha.Insert(KEdge);</a:t>
            </a:r>
            <a:endParaRPr lang="zh-CN" altLang="zh-CN" sz="2400"/>
          </a:p>
          <a:p>
            <a:r>
              <a:rPr lang="en-US" altLang="zh-CN" sz="2400"/>
              <a:t>	}</a:t>
            </a:r>
            <a:endParaRPr lang="zh-CN" altLang="zh-CN" sz="2400"/>
          </a:p>
          <a:p>
            <a:r>
              <a:rPr lang="en-US" altLang="zh-CN" sz="2400"/>
              <a:t>	count=0;</a:t>
            </a:r>
          </a:p>
          <a:p>
            <a:r>
              <a:rPr lang="en-US" altLang="zh-CN" sz="2400"/>
              <a:t>	</a:t>
            </a:r>
            <a:r>
              <a:rPr lang="en-US" altLang="zh-CN" sz="2400" b="1"/>
              <a:t>while</a:t>
            </a:r>
            <a:r>
              <a:rPr lang="en-US" altLang="zh-CN" sz="2400"/>
              <a:t> (count &lt; VexNum - 1)  { ha.DeleteTop(KEdge);</a:t>
            </a:r>
          </a:p>
          <a:p>
            <a:r>
              <a:rPr lang="en-US" altLang="zh-CN" sz="2400"/>
              <a:t>                v1=KEdge.vertex1;  v2=KEdge.vertex2;</a:t>
            </a:r>
            <a:endParaRPr lang="zh-CN" altLang="zh-CN" sz="2400"/>
          </a:p>
          <a:p>
            <a:r>
              <a:rPr lang="en-US" altLang="zh-CN" sz="2400"/>
              <a:t>	      </a:t>
            </a:r>
            <a:r>
              <a:rPr lang="en-US" altLang="zh-CN" sz="2400" b="1"/>
              <a:t>if</a:t>
            </a:r>
            <a:r>
              <a:rPr lang="en-US" altLang="zh-CN" sz="2400"/>
              <a:t> (f.D</a:t>
            </a:r>
            <a:r>
              <a:rPr lang="en-US" altLang="zh-CN" sz="2400" b="1"/>
              <a:t>if</a:t>
            </a:r>
            <a:r>
              <a:rPr lang="en-US" altLang="zh-CN" sz="2400"/>
              <a:t>fer(v1, v2))  {cout &lt;&lt; "</a:t>
            </a:r>
            <a:r>
              <a:rPr lang="zh-CN" altLang="zh-CN" sz="2400"/>
              <a:t>边</a:t>
            </a:r>
            <a:r>
              <a:rPr lang="en-US" altLang="zh-CN" sz="2400"/>
              <a:t>:( " &lt;&lt; v1 &lt;&lt; ", " &lt;&lt; v2</a:t>
            </a:r>
          </a:p>
          <a:p>
            <a:r>
              <a:rPr lang="en-US" altLang="zh-CN" sz="2400"/>
              <a:t>                     &lt;&lt; " ) </a:t>
            </a:r>
            <a:r>
              <a:rPr lang="zh-CN" altLang="zh-CN" sz="2400"/>
              <a:t>权</a:t>
            </a:r>
            <a:r>
              <a:rPr lang="en-US" altLang="zh-CN" sz="2400"/>
              <a:t>:"&lt;&lt; KEdge.weight &lt;&lt; endl ;</a:t>
            </a:r>
          </a:p>
          <a:p>
            <a:r>
              <a:rPr lang="en-US" altLang="zh-CN" sz="2400"/>
              <a:t>	          f.Union(v1, v2); count++;</a:t>
            </a:r>
            <a:endParaRPr lang="zh-CN" altLang="zh-CN" sz="2400"/>
          </a:p>
          <a:p>
            <a:r>
              <a:rPr lang="en-US" altLang="zh-CN" sz="2400"/>
              <a:t>	      }</a:t>
            </a:r>
            <a:endParaRPr lang="zh-CN" altLang="zh-CN" sz="2400"/>
          </a:p>
          <a:p>
            <a:r>
              <a:rPr lang="en-US" altLang="zh-CN" sz="2400"/>
              <a:t>           }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</p:spTree>
  </p:cSld>
  <p:clrMapOvr>
    <a:masterClrMapping/>
  </p:clrMapOvr>
  <p:transition spd="slow">
    <p:circl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2233613" y="2119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83971" name="Group 6"/>
          <p:cNvGrpSpPr>
            <a:grpSpLocks/>
          </p:cNvGrpSpPr>
          <p:nvPr/>
        </p:nvGrpSpPr>
        <p:grpSpPr bwMode="auto">
          <a:xfrm>
            <a:off x="990600" y="1412875"/>
            <a:ext cx="6781800" cy="3962400"/>
            <a:chOff x="768" y="1296"/>
            <a:chExt cx="4272" cy="2496"/>
          </a:xfrm>
        </p:grpSpPr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768" y="1296"/>
              <a:ext cx="4272" cy="24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83974" name="Picture 2" descr="7-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440"/>
              <a:ext cx="3984" cy="2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普里姆算法 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666750" y="1341438"/>
            <a:ext cx="76962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）初始化辅助数组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osearc[]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）重复下列步骤（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）和（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次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）在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osearc[]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中选择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owweight</a:t>
            </a:r>
            <a:r>
              <a:rPr lang="en-US" altLang="zh-CN" sz="220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0 &amp;&amp; 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owweight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最小的顶点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，即选中的权值最小的边为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(c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osearc[v].nearvertex,i)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）将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osearc[v].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owweight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改为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，表示顶点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已加入顶点集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中。并将边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(c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osearc[v]. nearvertex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v)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加入生成树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的边集合。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）对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V-U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中的每一个顶点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，如果依附于顶点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和刚加入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集合的新顶点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的边的权值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Arcs[v][j]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小于原来依附于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和生成树顶点集合中顶点的边的最短距离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osearc[j].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owweight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，则修改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osearc[j]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，使其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owweight = Arcs[v][j]}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nearvertex = v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zh-CN" altLang="en-US" sz="220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普里姆算法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2628900" y="2162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80904" name="Picture 2" descr="7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1304925"/>
            <a:ext cx="54102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普里姆算法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438275"/>
            <a:ext cx="23320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68275" y="4870450"/>
            <a:ext cx="685165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200" b="1"/>
              <a:t>template</a:t>
            </a:r>
            <a:r>
              <a:rPr lang="en-US" altLang="zh-CN" sz="2200"/>
              <a:t> &lt;</a:t>
            </a:r>
            <a:r>
              <a:rPr lang="en-US" altLang="zh-CN" sz="2200" b="1"/>
              <a:t>class</a:t>
            </a:r>
            <a:r>
              <a:rPr lang="en-US" altLang="zh-CN" sz="2200"/>
              <a:t> ElemType, </a:t>
            </a:r>
            <a:r>
              <a:rPr lang="en-US" altLang="zh-CN" sz="2200" b="1"/>
              <a:t>class</a:t>
            </a:r>
            <a:r>
              <a:rPr lang="en-US" altLang="zh-CN" sz="2200"/>
              <a:t> WeightType&gt;</a:t>
            </a:r>
            <a:endParaRPr lang="zh-CN" altLang="zh-CN" sz="2200"/>
          </a:p>
          <a:p>
            <a:r>
              <a:rPr lang="en-US" altLang="zh-CN" sz="2200"/>
              <a:t>struct CloseArcType {</a:t>
            </a:r>
            <a:endParaRPr lang="zh-CN" altLang="zh-CN" sz="2200"/>
          </a:p>
          <a:p>
            <a:r>
              <a:rPr lang="en-US" altLang="zh-CN" sz="2200"/>
              <a:t>   WeightType lowweight;</a:t>
            </a:r>
            <a:endParaRPr lang="zh-CN" altLang="zh-CN" sz="2200"/>
          </a:p>
          <a:p>
            <a:r>
              <a:rPr lang="en-US" altLang="zh-CN" sz="2200"/>
              <a:t>   </a:t>
            </a:r>
            <a:r>
              <a:rPr lang="en-US" altLang="zh-CN" sz="2200" b="1"/>
              <a:t>int</a:t>
            </a:r>
            <a:r>
              <a:rPr lang="en-US" altLang="zh-CN" sz="2200"/>
              <a:t> nearvertex;</a:t>
            </a:r>
            <a:endParaRPr lang="zh-CN" altLang="zh-CN" sz="2200"/>
          </a:p>
          <a:p>
            <a:r>
              <a:rPr lang="en-US" altLang="zh-CN" sz="2200"/>
              <a:t>};</a:t>
            </a:r>
            <a:endParaRPr lang="zh-CN" altLang="zh-CN" sz="220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普里姆算法 </a:t>
            </a:r>
            <a:endParaRPr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0" y="1268413"/>
            <a:ext cx="95758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</a:t>
            </a:r>
          </a:p>
          <a:p>
            <a:r>
              <a:rPr lang="en-US" altLang="zh-CN" sz="2400" b="1"/>
              <a:t>void</a:t>
            </a:r>
            <a:r>
              <a:rPr lang="en-US" altLang="zh-CN" sz="2400"/>
              <a:t> MiniSpanTreePrim(</a:t>
            </a:r>
            <a:r>
              <a:rPr lang="en-US" altLang="zh-CN" sz="2400" b="1"/>
              <a:t>const</a:t>
            </a:r>
            <a:r>
              <a:rPr lang="en-US" altLang="zh-CN" sz="2400"/>
              <a:t> AdjMatrixUndirNetwork&lt;ElemType,</a:t>
            </a:r>
          </a:p>
          <a:p>
            <a:r>
              <a:rPr lang="en-US" altLang="zh-CN" sz="2400"/>
              <a:t> WeightType&gt; &amp;g, </a:t>
            </a:r>
            <a:r>
              <a:rPr lang="en-US" altLang="zh-CN" sz="2400" b="1"/>
              <a:t>int</a:t>
            </a:r>
            <a:r>
              <a:rPr lang="en-US" altLang="zh-CN" sz="2400"/>
              <a:t> u0) {</a:t>
            </a:r>
            <a:endParaRPr lang="zh-CN" altLang="zh-CN" sz="2400"/>
          </a:p>
          <a:p>
            <a:r>
              <a:rPr lang="en-US" altLang="zh-CN" sz="2400"/>
              <a:t>     WeightType min;</a:t>
            </a:r>
            <a:endParaRPr lang="zh-CN" altLang="zh-CN" sz="2400"/>
          </a:p>
          <a:p>
            <a:r>
              <a:rPr lang="en-US" altLang="zh-CN" sz="2400"/>
              <a:t>     ElemType v1, v2;</a:t>
            </a:r>
            <a:endParaRPr lang="zh-CN" altLang="zh-CN" sz="2400"/>
          </a:p>
          <a:p>
            <a:r>
              <a:rPr lang="en-US" altLang="zh-CN" sz="2400"/>
              <a:t>     </a:t>
            </a:r>
            <a:r>
              <a:rPr lang="en-US" altLang="zh-CN" sz="2400" b="1"/>
              <a:t>int</a:t>
            </a:r>
            <a:r>
              <a:rPr lang="en-US" altLang="zh-CN" sz="2400"/>
              <a:t> vexnum=g.GetVexNum();</a:t>
            </a:r>
            <a:endParaRPr lang="zh-CN" altLang="zh-CN" sz="2400"/>
          </a:p>
          <a:p>
            <a:r>
              <a:rPr lang="en-US" altLang="zh-CN" sz="2400"/>
              <a:t>     CloseArcType&lt;ElemType, WeightType&gt; * closearc;</a:t>
            </a:r>
            <a:endParaRPr lang="zh-CN" altLang="zh-CN" sz="2400"/>
          </a:p>
          <a:p>
            <a:r>
              <a:rPr lang="en-US" altLang="zh-CN" sz="2400"/>
              <a:t>     </a:t>
            </a:r>
            <a:r>
              <a:rPr lang="en-US" altLang="zh-CN" sz="2400" b="1"/>
              <a:t>if</a:t>
            </a:r>
            <a:r>
              <a:rPr lang="en-US" altLang="zh-CN" sz="2400"/>
              <a:t> (u0 &lt; 0 || u0 &gt;= vexnum)   </a:t>
            </a:r>
            <a:r>
              <a:rPr lang="en-US" altLang="zh-CN" sz="2400" b="1"/>
              <a:t>throw</a:t>
            </a:r>
            <a:r>
              <a:rPr lang="en-US" altLang="zh-CN" sz="2400"/>
              <a:t> Error("</a:t>
            </a:r>
            <a:r>
              <a:rPr lang="zh-CN" altLang="zh-CN" sz="2400"/>
              <a:t>顶点</a:t>
            </a:r>
            <a:r>
              <a:rPr lang="en-US" altLang="zh-CN" sz="2400"/>
              <a:t>u0</a:t>
            </a:r>
            <a:r>
              <a:rPr lang="zh-CN" altLang="zh-CN" sz="2400"/>
              <a:t>不存在</a:t>
            </a:r>
            <a:r>
              <a:rPr lang="en-US" altLang="zh-CN" sz="2400"/>
              <a:t>!"); </a:t>
            </a:r>
          </a:p>
          <a:p>
            <a:r>
              <a:rPr lang="en-US" altLang="zh-CN" sz="2400" b="1"/>
              <a:t>     int</a:t>
            </a:r>
            <a:r>
              <a:rPr lang="en-US" altLang="zh-CN" sz="2400"/>
              <a:t> u, v, k;</a:t>
            </a:r>
          </a:p>
          <a:p>
            <a:r>
              <a:rPr lang="en-US" altLang="zh-CN" sz="2400"/>
              <a:t>     closearc=</a:t>
            </a:r>
            <a:r>
              <a:rPr lang="en-US" altLang="zh-CN" sz="2400" b="1"/>
              <a:t>new</a:t>
            </a:r>
            <a:r>
              <a:rPr lang="en-US" altLang="zh-CN" sz="2400"/>
              <a:t> CloseArcType&lt;ElemType, WeightType&gt;[vexnum];</a:t>
            </a:r>
            <a:endParaRPr lang="zh-CN" altLang="zh-CN" sz="2400"/>
          </a:p>
          <a:p>
            <a:r>
              <a:rPr lang="en-US" altLang="zh-CN" sz="2400" b="1"/>
              <a:t>     for</a:t>
            </a:r>
            <a:r>
              <a:rPr lang="en-US" altLang="zh-CN" sz="2400"/>
              <a:t> (v=0; v &lt; vexnum; v++)	{</a:t>
            </a:r>
          </a:p>
          <a:p>
            <a:r>
              <a:rPr lang="en-US" altLang="zh-CN" sz="2400"/>
              <a:t>	closearc[v].nearvertex=u0;</a:t>
            </a:r>
            <a:endParaRPr lang="zh-CN" altLang="zh-CN" sz="2400"/>
          </a:p>
          <a:p>
            <a:r>
              <a:rPr lang="en-US" altLang="zh-CN" sz="2400"/>
              <a:t>	closearc[v].lowweight=g.GetWeight(u0, v);</a:t>
            </a:r>
            <a:endParaRPr lang="zh-CN" altLang="zh-CN" sz="2400"/>
          </a:p>
          <a:p>
            <a:r>
              <a:rPr lang="en-US" altLang="zh-CN" sz="2400"/>
              <a:t>     }</a:t>
            </a:r>
            <a:endParaRPr lang="zh-CN" altLang="zh-CN" sz="2400"/>
          </a:p>
        </p:txBody>
      </p:sp>
    </p:spTree>
  </p:cSld>
  <p:clrMapOvr>
    <a:masterClrMapping/>
  </p:clrMapOvr>
  <p:transition spd="slow">
    <p:circl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普里姆算法 </a:t>
            </a:r>
            <a:endParaRPr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0" y="1268413"/>
            <a:ext cx="755967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     closearc[u0].nearvertex=-1;</a:t>
            </a:r>
          </a:p>
          <a:p>
            <a:r>
              <a:rPr lang="en-US" altLang="zh-CN" sz="2400"/>
              <a:t>     closearc[u0].lowweight=0;</a:t>
            </a:r>
            <a:endParaRPr lang="zh-CN" altLang="zh-CN" sz="2400"/>
          </a:p>
          <a:p>
            <a:r>
              <a:rPr lang="en-US" altLang="zh-CN" sz="2400" b="1"/>
              <a:t>     for</a:t>
            </a:r>
            <a:r>
              <a:rPr lang="en-US" altLang="zh-CN" sz="2400"/>
              <a:t> (k=1; k &lt; vexnum; k++) {</a:t>
            </a:r>
          </a:p>
          <a:p>
            <a:r>
              <a:rPr lang="en-US" altLang="zh-CN" sz="2400"/>
              <a:t>         min=g.GetInfinity();  v=u0;</a:t>
            </a:r>
          </a:p>
          <a:p>
            <a:r>
              <a:rPr lang="en-US" altLang="zh-CN" sz="2400"/>
              <a:t>         </a:t>
            </a:r>
            <a:r>
              <a:rPr lang="en-US" altLang="zh-CN" sz="2400" b="1"/>
              <a:t>for</a:t>
            </a:r>
            <a:r>
              <a:rPr lang="en-US" altLang="zh-CN" sz="2400"/>
              <a:t> (u=0; u &lt; vexnum; u++)</a:t>
            </a:r>
            <a:endParaRPr lang="zh-CN" altLang="zh-CN" sz="2400"/>
          </a:p>
          <a:p>
            <a:r>
              <a:rPr lang="en-US" altLang="zh-CN" sz="2400"/>
              <a:t>           </a:t>
            </a:r>
            <a:r>
              <a:rPr lang="en-US" altLang="zh-CN" sz="2400" b="1"/>
              <a:t>if</a:t>
            </a:r>
            <a:r>
              <a:rPr lang="en-US" altLang="zh-CN" sz="2400"/>
              <a:t> (closearc[u].lowweight!=0</a:t>
            </a:r>
          </a:p>
          <a:p>
            <a:r>
              <a:rPr lang="en-US" altLang="zh-CN" sz="2400"/>
              <a:t>                         &amp;&amp;closearc[u].lowweight&lt;min){</a:t>
            </a:r>
            <a:endParaRPr lang="zh-CN" altLang="zh-CN" sz="2400"/>
          </a:p>
          <a:p>
            <a:r>
              <a:rPr lang="en-US" altLang="zh-CN" sz="2400"/>
              <a:t>	       v=u;</a:t>
            </a:r>
          </a:p>
          <a:p>
            <a:r>
              <a:rPr lang="en-US" altLang="zh-CN" sz="2400"/>
              <a:t>                  min=closearc[u].lowweight;</a:t>
            </a:r>
            <a:endParaRPr lang="zh-CN" altLang="zh-CN" sz="2400"/>
          </a:p>
          <a:p>
            <a:r>
              <a:rPr lang="en-US" altLang="zh-CN" sz="2400"/>
              <a:t>	    }</a:t>
            </a:r>
            <a:endParaRPr lang="zh-CN" altLang="zh-CN" sz="2400"/>
          </a:p>
        </p:txBody>
      </p:sp>
    </p:spTree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2233613" y="2590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719138" y="1341438"/>
            <a:ext cx="4814887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．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顶点的度</a:t>
            </a:r>
            <a:endParaRPr kumimoji="1" lang="en-US" altLang="zh-CN" sz="2800" b="1">
              <a:solidFill>
                <a:srgbClr val="000000"/>
              </a:solidFill>
              <a:latin typeface="宋体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．路径</a:t>
            </a:r>
            <a:endParaRPr kumimoji="1" lang="en-US" altLang="zh-CN" sz="2800" b="1">
              <a:solidFill>
                <a:srgbClr val="000000"/>
              </a:solidFill>
              <a:latin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7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．路径长度</a:t>
            </a:r>
            <a:endParaRPr kumimoji="1" lang="en-US" altLang="zh-CN" sz="2800" b="1">
              <a:solidFill>
                <a:srgbClr val="000000"/>
              </a:solidFill>
              <a:latin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8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．简单路径与回路</a:t>
            </a:r>
            <a:endParaRPr kumimoji="1" lang="en-US" altLang="zh-CN" sz="2800" b="1">
              <a:solidFill>
                <a:srgbClr val="000000"/>
              </a:solidFill>
              <a:latin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宋体" pitchFamily="2" charset="-122"/>
              </a:rPr>
              <a:t>9</a:t>
            </a: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．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连通图与连通分量</a:t>
            </a:r>
            <a:endParaRPr kumimoji="1" lang="en-US" altLang="zh-CN" sz="2800" b="1">
              <a:solidFill>
                <a:srgbClr val="000000"/>
              </a:solidFill>
              <a:latin typeface="宋体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宋体" pitchFamily="2" charset="-122"/>
              </a:rPr>
              <a:t>10</a:t>
            </a: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．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强连通图与强连通分量</a:t>
            </a:r>
            <a:endParaRPr kumimoji="1" lang="en-US" altLang="zh-CN" sz="2800" b="1">
              <a:solidFill>
                <a:srgbClr val="000000"/>
              </a:solidFill>
              <a:latin typeface="宋体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宋体" pitchFamily="2" charset="-122"/>
              </a:rPr>
              <a:t>11</a:t>
            </a: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．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生成树</a:t>
            </a:r>
            <a:endParaRPr kumimoji="1" lang="en-US" altLang="zh-CN" sz="2800" b="1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latin typeface="Times New Roman" pitchFamily="18" charset="0"/>
              </a:rPr>
              <a:t>图的术语 </a:t>
            </a:r>
          </a:p>
        </p:txBody>
      </p:sp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341438"/>
            <a:ext cx="454342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普里姆算法 </a:t>
            </a:r>
            <a:endParaRPr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0" y="1268413"/>
            <a:ext cx="979328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       if</a:t>
            </a:r>
            <a:r>
              <a:rPr lang="en-US" altLang="zh-CN" sz="2400"/>
              <a:t> (v != u0) {</a:t>
            </a:r>
          </a:p>
          <a:p>
            <a:r>
              <a:rPr lang="en-US" altLang="zh-CN" sz="2400"/>
              <a:t>           g.GetElem(closearc[v].nearvertex, v1); g.GetElem(v, v2);     </a:t>
            </a:r>
            <a:endParaRPr lang="zh-CN" altLang="zh-CN" sz="2400"/>
          </a:p>
          <a:p>
            <a:r>
              <a:rPr lang="en-US" altLang="zh-CN" sz="2400"/>
              <a:t>	cout &lt;&lt; "</a:t>
            </a:r>
            <a:r>
              <a:rPr lang="zh-CN" altLang="zh-CN" sz="2400"/>
              <a:t>边</a:t>
            </a:r>
            <a:r>
              <a:rPr lang="en-US" altLang="zh-CN" sz="2400"/>
              <a:t>:( " &lt;&lt; v1 &lt;&lt; ", " &lt;&lt;  v2 &lt;&lt; " ) </a:t>
            </a:r>
            <a:r>
              <a:rPr lang="zh-CN" altLang="zh-CN" sz="2400"/>
              <a:t>权</a:t>
            </a:r>
            <a:r>
              <a:rPr lang="en-US" altLang="zh-CN" sz="2400"/>
              <a:t>:"&lt;&lt; min &lt;&lt; endl;</a:t>
            </a:r>
            <a:endParaRPr lang="zh-CN" altLang="zh-CN" sz="2400"/>
          </a:p>
          <a:p>
            <a:r>
              <a:rPr lang="en-US" altLang="zh-CN" sz="2400"/>
              <a:t>	closearc[v].lowweight=0;</a:t>
            </a:r>
          </a:p>
          <a:p>
            <a:r>
              <a:rPr lang="en-US" altLang="zh-CN" sz="2400"/>
              <a:t>	</a:t>
            </a:r>
            <a:r>
              <a:rPr lang="en-US" altLang="zh-CN" sz="2400" b="1"/>
              <a:t>for</a:t>
            </a:r>
            <a:r>
              <a:rPr lang="en-US" altLang="zh-CN" sz="2400"/>
              <a:t> (u=g.FirstAdjVex(v); u != -1 ; u=g.NextAdjVex(v, u))</a:t>
            </a:r>
          </a:p>
          <a:p>
            <a:r>
              <a:rPr lang="en-US" altLang="zh-CN" sz="2400"/>
              <a:t> 	  </a:t>
            </a:r>
            <a:r>
              <a:rPr lang="en-US" altLang="zh-CN" sz="2400" b="1"/>
              <a:t>if</a:t>
            </a:r>
            <a:r>
              <a:rPr lang="en-US" altLang="zh-CN" sz="2400"/>
              <a:t> (closearc[u].lowweight != 0 &amp;&amp; </a:t>
            </a:r>
            <a:endParaRPr lang="zh-CN" altLang="zh-CN" sz="2400"/>
          </a:p>
          <a:p>
            <a:r>
              <a:rPr lang="en-US" altLang="zh-CN" sz="2400"/>
              <a:t>		(g.GetWeight(v, u) &lt; closearc[u].lowweight))	{</a:t>
            </a:r>
            <a:endParaRPr lang="zh-CN" altLang="zh-CN" sz="2400"/>
          </a:p>
          <a:p>
            <a:r>
              <a:rPr lang="en-US" altLang="zh-CN" sz="2400"/>
              <a:t>	     closearc[u].lowweight=g.GetWeight(v, u);</a:t>
            </a:r>
            <a:endParaRPr lang="zh-CN" altLang="zh-CN" sz="2400"/>
          </a:p>
          <a:p>
            <a:r>
              <a:rPr lang="en-US" altLang="zh-CN" sz="2400"/>
              <a:t>	     closearc[u].nearvertex=v;</a:t>
            </a:r>
            <a:endParaRPr lang="zh-CN" altLang="zh-CN" sz="2400"/>
          </a:p>
          <a:p>
            <a:r>
              <a:rPr lang="en-US" altLang="zh-CN" sz="2400"/>
              <a:t>	  }</a:t>
            </a:r>
            <a:endParaRPr lang="zh-CN" altLang="zh-CN" sz="2400"/>
          </a:p>
          <a:p>
            <a:r>
              <a:rPr lang="en-US" altLang="zh-CN" sz="2400"/>
              <a:t>       }</a:t>
            </a:r>
            <a:endParaRPr lang="zh-CN" altLang="zh-CN" sz="2400"/>
          </a:p>
          <a:p>
            <a:r>
              <a:rPr lang="en-US" altLang="zh-CN" sz="2400"/>
              <a:t>   }</a:t>
            </a:r>
            <a:endParaRPr lang="zh-CN" altLang="zh-CN" sz="2400"/>
          </a:p>
          <a:p>
            <a:r>
              <a:rPr lang="en-US" altLang="zh-CN" sz="2400"/>
              <a:t>  </a:t>
            </a:r>
            <a:r>
              <a:rPr lang="en-US" altLang="zh-CN" sz="2400" b="1"/>
              <a:t>delete</a:t>
            </a:r>
            <a:r>
              <a:rPr lang="en-US" altLang="zh-CN" sz="2400"/>
              <a:t> []closearc; 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</p:spTree>
  </p:cSld>
  <p:clrMapOvr>
    <a:masterClrMapping/>
  </p:clrMapOvr>
  <p:transition spd="slow">
    <p:circl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7.5 </a:t>
            </a:r>
            <a:r>
              <a:rPr lang="zh-CN" altLang="en-US" dirty="0"/>
              <a:t>最短路径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85800" y="1520825"/>
            <a:ext cx="78486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zh-CN" altLang="zh-CN" sz="2800"/>
              <a:t>弧上权值为非负情形的单源点最短路径问题</a:t>
            </a:r>
            <a:endParaRPr lang="en-US" altLang="zh-CN" sz="2800"/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、</a:t>
            </a:r>
            <a:r>
              <a:rPr lang="zh-CN" altLang="zh-CN" sz="2800"/>
              <a:t>弧上权值为负情形的单源点最短路径问题</a:t>
            </a:r>
            <a:endParaRPr lang="en-US" altLang="zh-CN" sz="2800"/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3</a:t>
            </a:r>
            <a:r>
              <a:rPr lang="zh-CN" altLang="en-US" sz="2800"/>
              <a:t>、所有顶点之间的最短路径 </a:t>
            </a:r>
            <a:endParaRPr lang="en-US" altLang="zh-CN" sz="2800"/>
          </a:p>
        </p:txBody>
      </p:sp>
    </p:spTree>
  </p:cSld>
  <p:clrMapOvr>
    <a:masterClrMapping/>
  </p:clrMapOvr>
  <p:transition spd="slow">
    <p:circl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-26988"/>
            <a:ext cx="8388350" cy="1123951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chemeClr val="tx2"/>
                </a:solidFill>
                <a:latin typeface="黑体" pitchFamily="49" charset="-122"/>
                <a:ea typeface="宋体" pitchFamily="2" charset="-122"/>
              </a:rPr>
              <a:t>弧上权值为非负情形的单源点最短路径问题 </a:t>
            </a:r>
          </a:p>
        </p:txBody>
      </p:sp>
      <p:sp>
        <p:nvSpPr>
          <p:cNvPr id="91139" name="Rectangle 5"/>
          <p:cNvSpPr>
            <a:spLocks noChangeArrowheads="1"/>
          </p:cNvSpPr>
          <p:nvPr/>
        </p:nvSpPr>
        <p:spPr bwMode="auto">
          <a:xfrm>
            <a:off x="2447925" y="2705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82950" name="Group 7"/>
          <p:cNvGrpSpPr>
            <a:grpSpLocks/>
          </p:cNvGrpSpPr>
          <p:nvPr/>
        </p:nvGrpSpPr>
        <p:grpSpPr bwMode="auto">
          <a:xfrm>
            <a:off x="1008063" y="1449388"/>
            <a:ext cx="5651500" cy="2771775"/>
            <a:chOff x="1968" y="2832"/>
            <a:chExt cx="2976" cy="1200"/>
          </a:xfrm>
        </p:grpSpPr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968" y="2832"/>
              <a:ext cx="2976" cy="12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91142" name="Picture 4" descr="7-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2976"/>
              <a:ext cx="2676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2381250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83972" name="Group 7"/>
          <p:cNvGrpSpPr>
            <a:grpSpLocks/>
          </p:cNvGrpSpPr>
          <p:nvPr/>
        </p:nvGrpSpPr>
        <p:grpSpPr bwMode="auto">
          <a:xfrm>
            <a:off x="455613" y="4432300"/>
            <a:ext cx="4648200" cy="1676400"/>
            <a:chOff x="2352" y="2736"/>
            <a:chExt cx="2928" cy="1056"/>
          </a:xfrm>
        </p:grpSpPr>
        <p:sp>
          <p:nvSpPr>
            <p:cNvPr id="93190" name="Rectangle 6"/>
            <p:cNvSpPr>
              <a:spLocks noChangeArrowheads="1"/>
            </p:cNvSpPr>
            <p:nvPr/>
          </p:nvSpPr>
          <p:spPr bwMode="auto">
            <a:xfrm>
              <a:off x="2352" y="2736"/>
              <a:ext cx="2928" cy="105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92170" name="Picture 3" descr="7-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880"/>
              <a:ext cx="2760" cy="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164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迪杰斯特拉算法</a:t>
            </a:r>
            <a:endParaRPr lang="zh-CN" altLang="en-US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55613" y="1404938"/>
            <a:ext cx="5651500" cy="2771775"/>
            <a:chOff x="1968" y="2832"/>
            <a:chExt cx="2976" cy="1200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968" y="2832"/>
              <a:ext cx="2976" cy="12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92168" name="Picture 4" descr="7-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2976"/>
              <a:ext cx="2676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39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1749425"/>
            <a:ext cx="2073275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ChangeArrowheads="1"/>
          </p:cNvSpPr>
          <p:nvPr/>
        </p:nvSpPr>
        <p:spPr bwMode="auto">
          <a:xfrm>
            <a:off x="2833688" y="1704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87043" name="Group 6"/>
          <p:cNvGrpSpPr>
            <a:grpSpLocks/>
          </p:cNvGrpSpPr>
          <p:nvPr/>
        </p:nvGrpSpPr>
        <p:grpSpPr bwMode="auto">
          <a:xfrm>
            <a:off x="395288" y="1304925"/>
            <a:ext cx="5257800" cy="5334000"/>
            <a:chOff x="2208" y="384"/>
            <a:chExt cx="3312" cy="3360"/>
          </a:xfrm>
        </p:grpSpPr>
        <p:sp>
          <p:nvSpPr>
            <p:cNvPr id="96261" name="Rectangle 5"/>
            <p:cNvSpPr>
              <a:spLocks noChangeArrowheads="1"/>
            </p:cNvSpPr>
            <p:nvPr/>
          </p:nvSpPr>
          <p:spPr bwMode="auto">
            <a:xfrm>
              <a:off x="2208" y="384"/>
              <a:ext cx="3312" cy="336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93191" name="Picture 2" descr="7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576"/>
              <a:ext cx="2958" cy="2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</a:rPr>
              <a:t>迪杰斯特拉算法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1522413"/>
            <a:ext cx="30353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zh-CN" altLang="en-US" sz="3200" dirty="0">
                <a:solidFill>
                  <a:schemeClr val="tx2"/>
                </a:solidFill>
                <a:latin typeface="Times New Roman" pitchFamily="18" charset="0"/>
              </a:rPr>
              <a:t>迪杰斯特拉算法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0" y="1304925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  </a:t>
            </a:r>
            <a:r>
              <a:rPr lang="en-US" altLang="zh-CN" sz="2400" b="1"/>
              <a:t>void</a:t>
            </a:r>
            <a:r>
              <a:rPr lang="en-US" altLang="zh-CN" sz="2400"/>
              <a:t> </a:t>
            </a:r>
          </a:p>
          <a:p>
            <a:r>
              <a:rPr lang="en-US" altLang="zh-CN" sz="2400"/>
              <a:t>ShortestPathDij(</a:t>
            </a:r>
            <a:r>
              <a:rPr lang="en-US" altLang="zh-CN" sz="2400" b="1"/>
              <a:t>const</a:t>
            </a:r>
            <a:r>
              <a:rPr lang="en-US" altLang="zh-CN" sz="2400"/>
              <a:t> AdjListDirNetwork&lt;ElemType, WeightType&gt; &amp;g, </a:t>
            </a:r>
            <a:r>
              <a:rPr lang="en-US" altLang="zh-CN" sz="2400" b="1"/>
              <a:t>int</a:t>
            </a:r>
            <a:r>
              <a:rPr lang="en-US" altLang="zh-CN" sz="2400"/>
              <a:t> v0, </a:t>
            </a:r>
            <a:r>
              <a:rPr lang="en-US" altLang="zh-CN" sz="2400" b="1"/>
              <a:t>int</a:t>
            </a:r>
            <a:r>
              <a:rPr lang="en-US" altLang="zh-CN" sz="2400"/>
              <a:t> *path, WeightType *dist) {</a:t>
            </a:r>
            <a:endParaRPr lang="zh-CN" altLang="zh-CN" sz="2400"/>
          </a:p>
          <a:p>
            <a:r>
              <a:rPr lang="en-US" altLang="zh-CN" sz="2400"/>
              <a:t>    WeightType minVal, infinity=g.GetInfinity();</a:t>
            </a:r>
            <a:endParaRPr lang="zh-CN" altLang="zh-CN" sz="2400"/>
          </a:p>
          <a:p>
            <a:r>
              <a:rPr lang="en-US" altLang="zh-CN" sz="2400"/>
              <a:t>    </a:t>
            </a:r>
            <a:r>
              <a:rPr lang="en-US" altLang="zh-CN" sz="2400" b="1"/>
              <a:t>int</a:t>
            </a:r>
            <a:r>
              <a:rPr lang="en-US" altLang="zh-CN" sz="2400"/>
              <a:t> v, u;</a:t>
            </a:r>
            <a:endParaRPr lang="zh-CN" altLang="zh-CN" sz="2400"/>
          </a:p>
          <a:p>
            <a:r>
              <a:rPr lang="en-US" altLang="zh-CN" sz="2400" b="1"/>
              <a:t>    for</a:t>
            </a:r>
            <a:r>
              <a:rPr lang="en-US" altLang="zh-CN" sz="2400"/>
              <a:t> (v=0; v &lt; g.GetVexNum(); v++)  {</a:t>
            </a:r>
          </a:p>
          <a:p>
            <a:r>
              <a:rPr lang="en-US" altLang="zh-CN" sz="2400"/>
              <a:t>        dist[v]=g.GetWeight(v0, v);</a:t>
            </a:r>
            <a:endParaRPr lang="zh-CN" altLang="zh-CN" sz="2400"/>
          </a:p>
          <a:p>
            <a:r>
              <a:rPr lang="en-US" altLang="zh-CN" sz="2400"/>
              <a:t>        </a:t>
            </a:r>
            <a:r>
              <a:rPr lang="en-US" altLang="zh-CN" sz="2400" b="1"/>
              <a:t>if</a:t>
            </a:r>
            <a:r>
              <a:rPr lang="en-US" altLang="zh-CN" sz="2400"/>
              <a:t> (dist[v] == infinity)   path[v]=-1;</a:t>
            </a:r>
            <a:endParaRPr lang="zh-CN" altLang="zh-CN" sz="2400"/>
          </a:p>
          <a:p>
            <a:r>
              <a:rPr lang="en-US" altLang="zh-CN" sz="2400"/>
              <a:t>        </a:t>
            </a:r>
            <a:r>
              <a:rPr lang="en-US" altLang="zh-CN" sz="2400" b="1"/>
              <a:t>else</a:t>
            </a:r>
            <a:r>
              <a:rPr lang="en-US" altLang="zh-CN" sz="2400"/>
              <a:t> path[v]=v0;</a:t>
            </a:r>
            <a:endParaRPr lang="zh-CN" altLang="zh-CN" sz="2400"/>
          </a:p>
          <a:p>
            <a:r>
              <a:rPr lang="en-US" altLang="zh-CN" sz="2400"/>
              <a:t>        g.SetTag(v, UNVISITED);</a:t>
            </a:r>
          </a:p>
          <a:p>
            <a:r>
              <a:rPr lang="en-US" altLang="zh-CN" sz="2400"/>
              <a:t>    }</a:t>
            </a:r>
            <a:endParaRPr lang="zh-CN" altLang="zh-CN" sz="2400"/>
          </a:p>
          <a:p>
            <a:r>
              <a:rPr lang="en-US" altLang="zh-CN" sz="2400"/>
              <a:t>    g.SetTag(v0, VISITED);</a:t>
            </a:r>
          </a:p>
        </p:txBody>
      </p:sp>
      <p:sp>
        <p:nvSpPr>
          <p:cNvPr id="94212" name="Rectangle 5"/>
          <p:cNvSpPr>
            <a:spLocks noChangeArrowheads="1"/>
          </p:cNvSpPr>
          <p:nvPr/>
        </p:nvSpPr>
        <p:spPr bwMode="auto">
          <a:xfrm>
            <a:off x="2662238" y="2366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kumimoji="1" lang="zh-CN" altLang="en-US" sz="40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迪杰斯特拉算法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0" y="1233488"/>
            <a:ext cx="9144000" cy="563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    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i=1; i &lt; g.GetVexNum(); i++){	</a:t>
            </a:r>
            <a:endParaRPr lang="zh-CN" altLang="zh-CN" sz="2400"/>
          </a:p>
          <a:p>
            <a:r>
              <a:rPr lang="en-US" altLang="zh-CN" sz="2400"/>
              <a:t>        minVal=infinity;      u=v0;</a:t>
            </a:r>
            <a:endParaRPr lang="zh-CN" altLang="zh-CN" sz="2400"/>
          </a:p>
          <a:p>
            <a:r>
              <a:rPr lang="en-US" altLang="zh-CN" sz="2400"/>
              <a:t>        </a:t>
            </a:r>
            <a:r>
              <a:rPr lang="en-US" altLang="zh-CN" sz="2400" b="1"/>
              <a:t>for</a:t>
            </a:r>
            <a:r>
              <a:rPr lang="en-US" altLang="zh-CN" sz="2400"/>
              <a:t> (v=0; v &lt; g.GetVexNum(); v++) </a:t>
            </a:r>
          </a:p>
          <a:p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(g.GetTag(v) == UNVISITED &amp;&amp; dist[v] &lt; minVal)  {</a:t>
            </a:r>
            <a:endParaRPr lang="zh-CN" altLang="zh-CN" sz="2400"/>
          </a:p>
          <a:p>
            <a:r>
              <a:rPr lang="en-US" altLang="zh-CN" sz="2400"/>
              <a:t>	   u=v; 	minVal=dist[v];</a:t>
            </a:r>
            <a:endParaRPr lang="zh-CN" altLang="zh-CN" sz="2400"/>
          </a:p>
          <a:p>
            <a:r>
              <a:rPr lang="en-US" altLang="zh-CN" sz="2400"/>
              <a:t>	}</a:t>
            </a:r>
            <a:endParaRPr lang="zh-CN" altLang="zh-CN" sz="2400"/>
          </a:p>
          <a:p>
            <a:r>
              <a:rPr lang="en-US" altLang="zh-CN" sz="2400"/>
              <a:t>        g.SetTag(u, VISITED);</a:t>
            </a:r>
          </a:p>
          <a:p>
            <a:r>
              <a:rPr lang="en-US" altLang="zh-CN" sz="2400" b="1"/>
              <a:t>        for</a:t>
            </a:r>
            <a:r>
              <a:rPr lang="en-US" altLang="zh-CN" sz="2400"/>
              <a:t> (v=g.FirstAdjVex(u); v != -1; v=g.NextAdjVex(u, v))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(g.GetTag(v) == UNVISITED &amp;&amp;</a:t>
            </a:r>
            <a:endParaRPr lang="zh-CN" altLang="zh-CN" sz="2400"/>
          </a:p>
          <a:p>
            <a:r>
              <a:rPr lang="en-US" altLang="zh-CN" sz="2400"/>
              <a:t>		minVal + g.GetWeight(u, v) &lt; dist[v])	{</a:t>
            </a:r>
            <a:endParaRPr lang="zh-CN" altLang="zh-CN" sz="2400"/>
          </a:p>
          <a:p>
            <a:r>
              <a:rPr lang="en-US" altLang="zh-CN" sz="2400"/>
              <a:t>               dist[v]=minVal + g.GetWeight(u, v);</a:t>
            </a:r>
            <a:endParaRPr lang="zh-CN" altLang="zh-CN" sz="2400"/>
          </a:p>
          <a:p>
            <a:r>
              <a:rPr lang="en-US" altLang="zh-CN" sz="2400"/>
              <a:t>	    path[v]=u;</a:t>
            </a:r>
            <a:endParaRPr lang="zh-CN" altLang="zh-CN" sz="2400"/>
          </a:p>
          <a:p>
            <a:r>
              <a:rPr lang="en-US" altLang="zh-CN" sz="2400"/>
              <a:t>	}</a:t>
            </a:r>
            <a:endParaRPr lang="zh-CN" altLang="zh-CN" sz="2400"/>
          </a:p>
          <a:p>
            <a:r>
              <a:rPr lang="en-US" altLang="zh-CN" sz="2400"/>
              <a:t>    }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662238" y="2366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chemeClr val="tx2"/>
                </a:solidFill>
                <a:latin typeface="黑体" pitchFamily="49" charset="-122"/>
                <a:ea typeface="宋体" pitchFamily="2" charset="-122"/>
              </a:rPr>
              <a:t>弧上权值为任意值的单源点最短路径问题 </a:t>
            </a:r>
          </a:p>
        </p:txBody>
      </p:sp>
      <p:sp>
        <p:nvSpPr>
          <p:cNvPr id="96259" name="Rectangle 5"/>
          <p:cNvSpPr>
            <a:spLocks noChangeArrowheads="1"/>
          </p:cNvSpPr>
          <p:nvPr/>
        </p:nvSpPr>
        <p:spPr bwMode="auto">
          <a:xfrm>
            <a:off x="2662238" y="2366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96260" name="Group 8"/>
          <p:cNvGrpSpPr>
            <a:grpSpLocks/>
          </p:cNvGrpSpPr>
          <p:nvPr/>
        </p:nvGrpSpPr>
        <p:grpSpPr bwMode="auto">
          <a:xfrm>
            <a:off x="1116013" y="1628775"/>
            <a:ext cx="5688012" cy="3924300"/>
            <a:chOff x="2640" y="2016"/>
            <a:chExt cx="2592" cy="1632"/>
          </a:xfrm>
        </p:grpSpPr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2640" y="2016"/>
              <a:ext cx="2592" cy="16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96262" name="Picture 4" descr="7-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160"/>
              <a:ext cx="2406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circl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ChangeArrowheads="1"/>
          </p:cNvSpPr>
          <p:nvPr/>
        </p:nvSpPr>
        <p:spPr bwMode="auto">
          <a:xfrm>
            <a:off x="2409825" y="1652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97283" name="Group 6"/>
          <p:cNvGrpSpPr>
            <a:grpSpLocks/>
          </p:cNvGrpSpPr>
          <p:nvPr/>
        </p:nvGrpSpPr>
        <p:grpSpPr bwMode="auto">
          <a:xfrm>
            <a:off x="828675" y="1449388"/>
            <a:ext cx="5614988" cy="4799012"/>
            <a:chOff x="1824" y="1344"/>
            <a:chExt cx="3024" cy="2544"/>
          </a:xfrm>
        </p:grpSpPr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1824" y="1344"/>
              <a:ext cx="3024" cy="2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7286" name="Picture 2" descr="7-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488"/>
              <a:ext cx="2724" cy="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</a:rPr>
              <a:t>贝尔曼</a:t>
            </a: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</a:rPr>
              <a:t>—</a:t>
            </a: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</a:rPr>
              <a:t>福特算法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</a:rPr>
              <a:t>贝尔曼</a:t>
            </a: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</a:rPr>
              <a:t>—</a:t>
            </a: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</a:rPr>
              <a:t>福特算法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0" y="1233488"/>
            <a:ext cx="91440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  </a:t>
            </a:r>
            <a:r>
              <a:rPr lang="en-US" altLang="zh-CN" sz="2400" b="1"/>
              <a:t>Void</a:t>
            </a:r>
          </a:p>
          <a:p>
            <a:r>
              <a:rPr lang="en-US" altLang="zh-CN" sz="2400"/>
              <a:t>ShortestPathBellmanFord(const AdjListDirNetwork&lt;ElemType,</a:t>
            </a:r>
          </a:p>
          <a:p>
            <a:r>
              <a:rPr lang="en-US" altLang="zh-CN" sz="2400"/>
              <a:t>WeightType&gt; &amp;g, </a:t>
            </a:r>
            <a:r>
              <a:rPr lang="en-US" altLang="zh-CN" sz="2400" b="1"/>
              <a:t>int</a:t>
            </a:r>
            <a:r>
              <a:rPr lang="en-US" altLang="zh-CN" sz="2400"/>
              <a:t> v0, 	</a:t>
            </a:r>
            <a:r>
              <a:rPr lang="en-US" altLang="zh-CN" sz="2400" b="1"/>
              <a:t>int</a:t>
            </a:r>
            <a:r>
              <a:rPr lang="en-US" altLang="zh-CN" sz="2400"/>
              <a:t> *path, WeightType *dist){</a:t>
            </a:r>
            <a:endParaRPr lang="zh-CN" altLang="zh-CN" sz="2400"/>
          </a:p>
          <a:p>
            <a:r>
              <a:rPr lang="en-US" altLang="zh-CN" sz="2400"/>
              <a:t>    WeightType *distTemp, minVal, infinity=g.GetInfinity();</a:t>
            </a:r>
            <a:endParaRPr lang="zh-CN" altLang="zh-CN" sz="2400"/>
          </a:p>
          <a:p>
            <a:r>
              <a:rPr lang="en-US" altLang="zh-CN" sz="2400"/>
              <a:t>    </a:t>
            </a:r>
            <a:r>
              <a:rPr lang="en-US" altLang="zh-CN" sz="2400" b="1"/>
              <a:t>int</a:t>
            </a:r>
            <a:r>
              <a:rPr lang="en-US" altLang="zh-CN" sz="2400"/>
              <a:t> v, u, vexNum=g.GetVexNum();</a:t>
            </a:r>
            <a:endParaRPr lang="zh-CN" altLang="zh-CN" sz="2400"/>
          </a:p>
          <a:p>
            <a:r>
              <a:rPr lang="en-US" altLang="zh-CN" sz="2400"/>
              <a:t>    distTemp=new WeightType[vexNum];</a:t>
            </a:r>
            <a:endParaRPr lang="zh-CN" altLang="zh-CN" sz="2400"/>
          </a:p>
          <a:p>
            <a:r>
              <a:rPr lang="en-US" altLang="zh-CN" sz="2400" b="1"/>
              <a:t>    for</a:t>
            </a:r>
            <a:r>
              <a:rPr lang="en-US" altLang="zh-CN" sz="2400"/>
              <a:t> (v=0; v &lt; vexNum; v++){	// </a:t>
            </a:r>
            <a:r>
              <a:rPr lang="zh-CN" altLang="zh-CN" sz="2400"/>
              <a:t>初始化</a:t>
            </a:r>
            <a:r>
              <a:rPr lang="en-US" altLang="zh-CN" sz="2400"/>
              <a:t>path</a:t>
            </a:r>
            <a:r>
              <a:rPr lang="zh-CN" altLang="zh-CN" sz="2400"/>
              <a:t>和</a:t>
            </a:r>
            <a:r>
              <a:rPr lang="en-US" altLang="zh-CN" sz="2400"/>
              <a:t>dist</a:t>
            </a:r>
            <a:endParaRPr lang="zh-CN" altLang="zh-CN" sz="2400"/>
          </a:p>
          <a:p>
            <a:r>
              <a:rPr lang="en-US" altLang="zh-CN" sz="2400"/>
              <a:t>       dist[v]=(v0 != v) ? g.GetWeight(v0, v) : 0;</a:t>
            </a:r>
            <a:endParaRPr lang="zh-CN" altLang="zh-CN" sz="2400"/>
          </a:p>
          <a:p>
            <a:r>
              <a:rPr lang="en-US" altLang="zh-CN" sz="2400"/>
              <a:t>       </a:t>
            </a:r>
            <a:r>
              <a:rPr lang="en-US" altLang="zh-CN" sz="2400" b="1"/>
              <a:t>if</a:t>
            </a:r>
            <a:r>
              <a:rPr lang="en-US" altLang="zh-CN" sz="2400"/>
              <a:t> (dist[v] == infinity)</a:t>
            </a:r>
          </a:p>
          <a:p>
            <a:r>
              <a:rPr lang="en-US" altLang="zh-CN" sz="2400"/>
              <a:t>            path[v]=-1;</a:t>
            </a:r>
            <a:endParaRPr lang="zh-CN" altLang="zh-CN" sz="2400"/>
          </a:p>
          <a:p>
            <a:r>
              <a:rPr lang="en-US" altLang="zh-CN" sz="2400"/>
              <a:t>       </a:t>
            </a:r>
            <a:r>
              <a:rPr lang="en-US" altLang="zh-CN" sz="2400" b="1"/>
              <a:t>else</a:t>
            </a:r>
          </a:p>
          <a:p>
            <a:r>
              <a:rPr lang="en-US" altLang="zh-CN" sz="2400"/>
              <a:t>            path[v]=v0;</a:t>
            </a:r>
            <a:endParaRPr lang="zh-CN" altLang="zh-CN" sz="2400"/>
          </a:p>
          <a:p>
            <a:r>
              <a:rPr lang="en-US" altLang="zh-CN" sz="2400"/>
              <a:t>    }</a:t>
            </a:r>
            <a:endParaRPr lang="zh-CN" altLang="zh-CN" sz="2400"/>
          </a:p>
        </p:txBody>
      </p:sp>
      <p:sp>
        <p:nvSpPr>
          <p:cNvPr id="98308" name="Rectangle 5"/>
          <p:cNvSpPr>
            <a:spLocks noChangeArrowheads="1"/>
          </p:cNvSpPr>
          <p:nvPr/>
        </p:nvSpPr>
        <p:spPr bwMode="auto">
          <a:xfrm>
            <a:off x="2662238" y="2366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zh-CN" altLang="en-US" dirty="0">
                <a:latin typeface="Times New Roman" pitchFamily="18" charset="0"/>
              </a:rPr>
              <a:t>图的基本操作</a:t>
            </a:r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533400" y="1520825"/>
            <a:ext cx="81534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zh-CN" sz="2800"/>
              <a:t>（</a:t>
            </a:r>
            <a:r>
              <a:rPr lang="en-US" altLang="zh-CN" sz="2800"/>
              <a:t>1</a:t>
            </a:r>
            <a:r>
              <a:rPr lang="zh-CN" altLang="zh-CN" sz="2800"/>
              <a:t>）</a:t>
            </a:r>
            <a:r>
              <a:rPr lang="en-US" altLang="zh-CN" sz="2800"/>
              <a:t>InsertVertex</a:t>
            </a:r>
            <a:r>
              <a:rPr lang="zh-CN" altLang="zh-CN" sz="2800"/>
              <a:t>（</a:t>
            </a:r>
            <a:r>
              <a:rPr lang="en-US" altLang="zh-CN" sz="2800"/>
              <a:t>d</a:t>
            </a:r>
            <a:r>
              <a:rPr lang="zh-CN" altLang="zh-CN" sz="2800"/>
              <a:t>）</a:t>
            </a:r>
            <a:endParaRPr lang="en-US" altLang="zh-CN" sz="2800"/>
          </a:p>
          <a:p>
            <a:pPr>
              <a:spcBef>
                <a:spcPts val="600"/>
              </a:spcBef>
            </a:pPr>
            <a:r>
              <a:rPr lang="zh-CN" altLang="zh-CN" sz="2800"/>
              <a:t>（</a:t>
            </a:r>
            <a:r>
              <a:rPr lang="en-US" altLang="zh-CN" sz="2800"/>
              <a:t>2</a:t>
            </a:r>
            <a:r>
              <a:rPr lang="zh-CN" altLang="zh-CN" sz="2800"/>
              <a:t>）</a:t>
            </a:r>
            <a:r>
              <a:rPr lang="en-US" altLang="zh-CN" sz="2800"/>
              <a:t>InsertEdge</a:t>
            </a:r>
            <a:r>
              <a:rPr lang="zh-CN" altLang="zh-CN" sz="2800"/>
              <a:t>（</a:t>
            </a:r>
            <a:r>
              <a:rPr lang="en-US" altLang="zh-CN" sz="2800"/>
              <a:t>v1</a:t>
            </a:r>
            <a:r>
              <a:rPr lang="zh-CN" altLang="zh-CN" sz="2800"/>
              <a:t>，</a:t>
            </a:r>
            <a:r>
              <a:rPr lang="en-US" altLang="zh-CN" sz="2800"/>
              <a:t>v2</a:t>
            </a:r>
            <a:r>
              <a:rPr lang="zh-CN" altLang="zh-CN" sz="2800"/>
              <a:t>）</a:t>
            </a:r>
            <a:endParaRPr lang="en-US" altLang="zh-CN" sz="2800"/>
          </a:p>
          <a:p>
            <a:pPr>
              <a:spcBef>
                <a:spcPts val="600"/>
              </a:spcBef>
            </a:pPr>
            <a:r>
              <a:rPr lang="zh-CN" altLang="zh-CN" sz="2800"/>
              <a:t>（</a:t>
            </a:r>
            <a:r>
              <a:rPr lang="en-US" altLang="zh-CN" sz="2800"/>
              <a:t>3</a:t>
            </a:r>
            <a:r>
              <a:rPr lang="zh-CN" altLang="zh-CN" sz="2800"/>
              <a:t>）</a:t>
            </a:r>
            <a:r>
              <a:rPr lang="en-US" altLang="zh-CN" sz="2800"/>
              <a:t>DeleteVertex</a:t>
            </a:r>
            <a:r>
              <a:rPr lang="zh-CN" altLang="zh-CN" sz="2800"/>
              <a:t>（</a:t>
            </a:r>
            <a:r>
              <a:rPr lang="en-US" altLang="zh-CN" sz="2800"/>
              <a:t>d</a:t>
            </a:r>
            <a:r>
              <a:rPr lang="zh-CN" altLang="zh-CN" sz="2800"/>
              <a:t>）</a:t>
            </a:r>
            <a:endParaRPr lang="en-US" altLang="zh-CN" sz="2800"/>
          </a:p>
          <a:p>
            <a:pPr>
              <a:spcBef>
                <a:spcPts val="600"/>
              </a:spcBef>
            </a:pPr>
            <a:r>
              <a:rPr lang="zh-CN" altLang="zh-CN" sz="2800"/>
              <a:t>（</a:t>
            </a:r>
            <a:r>
              <a:rPr lang="en-US" altLang="zh-CN" sz="2800"/>
              <a:t>4</a:t>
            </a:r>
            <a:r>
              <a:rPr lang="zh-CN" altLang="zh-CN" sz="2800"/>
              <a:t>）</a:t>
            </a:r>
            <a:r>
              <a:rPr lang="en-US" altLang="zh-CN" sz="2800"/>
              <a:t>DeleteEdge</a:t>
            </a:r>
            <a:r>
              <a:rPr lang="zh-CN" altLang="zh-CN" sz="2800"/>
              <a:t>（</a:t>
            </a:r>
            <a:r>
              <a:rPr lang="en-US" altLang="zh-CN" sz="2800"/>
              <a:t>v1</a:t>
            </a:r>
            <a:r>
              <a:rPr lang="zh-CN" altLang="zh-CN" sz="2800"/>
              <a:t>，</a:t>
            </a:r>
            <a:r>
              <a:rPr lang="en-US" altLang="zh-CN" sz="2800"/>
              <a:t>v2</a:t>
            </a:r>
            <a:r>
              <a:rPr lang="zh-CN" altLang="zh-CN" sz="2800"/>
              <a:t>）</a:t>
            </a:r>
            <a:endParaRPr lang="en-US" altLang="zh-CN" sz="2800"/>
          </a:p>
          <a:p>
            <a:pPr>
              <a:spcBef>
                <a:spcPts val="600"/>
              </a:spcBef>
            </a:pPr>
            <a:r>
              <a:rPr lang="zh-CN" altLang="zh-CN" sz="2800"/>
              <a:t>（</a:t>
            </a:r>
            <a:r>
              <a:rPr lang="en-US" altLang="zh-CN" sz="2800"/>
              <a:t>5</a:t>
            </a:r>
            <a:r>
              <a:rPr lang="zh-CN" altLang="zh-CN" sz="2800"/>
              <a:t>）</a:t>
            </a:r>
            <a:r>
              <a:rPr lang="en-US" altLang="zh-CN" sz="2800"/>
              <a:t>GetWeight</a:t>
            </a:r>
            <a:r>
              <a:rPr lang="zh-CN" altLang="zh-CN" sz="2800"/>
              <a:t>（</a:t>
            </a:r>
            <a:r>
              <a:rPr lang="en-US" altLang="zh-CN" sz="2800"/>
              <a:t>v1</a:t>
            </a:r>
            <a:r>
              <a:rPr lang="zh-CN" altLang="zh-CN" sz="2800"/>
              <a:t>，</a:t>
            </a:r>
            <a:r>
              <a:rPr lang="en-US" altLang="zh-CN" sz="2800"/>
              <a:t>v2</a:t>
            </a:r>
          </a:p>
          <a:p>
            <a:pPr>
              <a:spcBef>
                <a:spcPts val="600"/>
              </a:spcBef>
            </a:pPr>
            <a:r>
              <a:rPr lang="zh-CN" altLang="zh-CN" sz="2800"/>
              <a:t>（</a:t>
            </a:r>
            <a:r>
              <a:rPr lang="en-US" altLang="zh-CN" sz="2800"/>
              <a:t>6</a:t>
            </a:r>
            <a:r>
              <a:rPr lang="zh-CN" altLang="zh-CN" sz="2800"/>
              <a:t>）</a:t>
            </a:r>
            <a:r>
              <a:rPr lang="en-US" altLang="zh-CN" sz="2800"/>
              <a:t>GetFirstNeighbor</a:t>
            </a:r>
            <a:r>
              <a:rPr lang="zh-CN" altLang="zh-CN" sz="2800"/>
              <a:t>（</a:t>
            </a:r>
            <a:r>
              <a:rPr lang="en-US" altLang="zh-CN" sz="2800" b="1"/>
              <a:t>int</a:t>
            </a:r>
            <a:r>
              <a:rPr lang="en-US" altLang="zh-CN" sz="2800"/>
              <a:t> v </a:t>
            </a:r>
            <a:r>
              <a:rPr lang="zh-CN" altLang="zh-CN" sz="2800"/>
              <a:t>）</a:t>
            </a:r>
            <a:endParaRPr lang="en-US" altLang="zh-CN" sz="2800"/>
          </a:p>
          <a:p>
            <a:pPr>
              <a:spcBef>
                <a:spcPts val="600"/>
              </a:spcBef>
            </a:pPr>
            <a:r>
              <a:rPr lang="zh-CN" altLang="zh-CN" sz="2800"/>
              <a:t>（</a:t>
            </a:r>
            <a:r>
              <a:rPr lang="en-US" altLang="zh-CN" sz="2800"/>
              <a:t>7</a:t>
            </a:r>
            <a:r>
              <a:rPr lang="zh-CN" altLang="zh-CN" sz="2800"/>
              <a:t>）</a:t>
            </a:r>
            <a:r>
              <a:rPr lang="en-US" altLang="zh-CN" sz="2800"/>
              <a:t>GetNextNeighbor</a:t>
            </a:r>
            <a:r>
              <a:rPr lang="zh-CN" altLang="zh-CN" sz="2800"/>
              <a:t>（</a:t>
            </a:r>
            <a:r>
              <a:rPr lang="en-US" altLang="zh-CN" sz="2800" b="1"/>
              <a:t>int</a:t>
            </a:r>
            <a:r>
              <a:rPr lang="en-US" altLang="zh-CN" sz="2800"/>
              <a:t> v1</a:t>
            </a:r>
            <a:r>
              <a:rPr lang="zh-CN" altLang="zh-CN" sz="2800"/>
              <a:t>，</a:t>
            </a:r>
            <a:r>
              <a:rPr lang="en-US" altLang="zh-CN" sz="2800" b="1"/>
              <a:t>int</a:t>
            </a:r>
            <a:r>
              <a:rPr lang="en-US" altLang="zh-CN" sz="2800"/>
              <a:t> v2 </a:t>
            </a:r>
            <a:r>
              <a:rPr lang="zh-CN" altLang="zh-CN" sz="2800"/>
              <a:t>）</a:t>
            </a:r>
            <a:endParaRPr lang="en-US" altLang="zh-CN" sz="2800"/>
          </a:p>
          <a:p>
            <a:pPr>
              <a:spcBef>
                <a:spcPts val="600"/>
              </a:spcBef>
            </a:pPr>
            <a:r>
              <a:rPr lang="zh-CN" altLang="zh-CN" sz="2800"/>
              <a:t>（</a:t>
            </a:r>
            <a:r>
              <a:rPr lang="en-US" altLang="zh-CN" sz="2800"/>
              <a:t>8</a:t>
            </a:r>
            <a:r>
              <a:rPr lang="zh-CN" altLang="zh-CN" sz="2800"/>
              <a:t>）</a:t>
            </a:r>
            <a:r>
              <a:rPr lang="en-US" altLang="zh-CN" sz="2800"/>
              <a:t>Travers()</a:t>
            </a:r>
          </a:p>
          <a:p>
            <a:pPr>
              <a:spcBef>
                <a:spcPts val="600"/>
              </a:spcBef>
            </a:pPr>
            <a:r>
              <a:rPr lang="zh-CN" altLang="zh-CN" sz="2800"/>
              <a:t>（</a:t>
            </a:r>
            <a:r>
              <a:rPr lang="en-US" altLang="zh-CN" sz="2800"/>
              <a:t>9</a:t>
            </a:r>
            <a:r>
              <a:rPr lang="zh-CN" altLang="zh-CN" sz="2800"/>
              <a:t>）</a:t>
            </a:r>
            <a:r>
              <a:rPr lang="en-US" altLang="zh-CN" sz="2800"/>
              <a:t>IsEmpty()</a:t>
            </a:r>
            <a:endParaRPr lang="zh-CN" altLang="zh-CN" sz="2800"/>
          </a:p>
        </p:txBody>
      </p:sp>
    </p:spTree>
  </p:cSld>
  <p:clrMapOvr>
    <a:masterClrMapping/>
  </p:clrMapOvr>
  <p:transition spd="slow">
    <p:circl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</a:rPr>
              <a:t>贝尔曼</a:t>
            </a: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</a:rPr>
              <a:t>—</a:t>
            </a: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</a:rPr>
              <a:t>福特算法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0" y="1233488"/>
            <a:ext cx="9144000" cy="563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/>
              <a:t>    </a:t>
            </a:r>
            <a:r>
              <a:rPr lang="en-US" altLang="zh-CN" sz="2400" b="1"/>
              <a:t>for</a:t>
            </a:r>
            <a:r>
              <a:rPr lang="en-US" altLang="zh-CN" sz="2400"/>
              <a:t> ( </a:t>
            </a:r>
            <a:r>
              <a:rPr lang="en-US" altLang="zh-CN" sz="2400" b="1"/>
              <a:t>int</a:t>
            </a:r>
            <a:r>
              <a:rPr lang="en-US" altLang="zh-CN" sz="2400"/>
              <a:t>  k=2; k &lt; vexNum ; k++) {</a:t>
            </a:r>
            <a:endParaRPr lang="zh-CN" altLang="zh-CN" sz="2400"/>
          </a:p>
          <a:p>
            <a:r>
              <a:rPr lang="en-US" altLang="zh-CN" sz="2400"/>
              <a:t>        </a:t>
            </a:r>
            <a:r>
              <a:rPr lang="en-US" altLang="zh-CN" sz="2400" b="1"/>
              <a:t>for</a:t>
            </a:r>
            <a:r>
              <a:rPr lang="en-US" altLang="zh-CN" sz="2400"/>
              <a:t> (v=0; v &lt; vexNum; v++)</a:t>
            </a:r>
            <a:endParaRPr lang="zh-CN" altLang="zh-CN" sz="2400"/>
          </a:p>
          <a:p>
            <a:r>
              <a:rPr lang="en-US" altLang="zh-CN" sz="2400"/>
              <a:t>    	distTemp[v]=dist[v];</a:t>
            </a:r>
            <a:endParaRPr lang="zh-CN" altLang="zh-CN" sz="2400"/>
          </a:p>
          <a:p>
            <a:r>
              <a:rPr lang="en-US" altLang="zh-CN" sz="2400"/>
              <a:t>     	</a:t>
            </a:r>
            <a:r>
              <a:rPr lang="en-US" altLang="zh-CN" sz="2400" b="1"/>
              <a:t>for</a:t>
            </a:r>
            <a:r>
              <a:rPr lang="en-US" altLang="zh-CN" sz="2400"/>
              <a:t> (u=0; u &lt; vexNum ; u++) </a:t>
            </a:r>
            <a:endParaRPr lang="zh-CN" altLang="zh-CN" sz="2400"/>
          </a:p>
          <a:p>
            <a:r>
              <a:rPr lang="en-US" altLang="zh-CN" sz="2400"/>
              <a:t>      	    </a:t>
            </a:r>
            <a:r>
              <a:rPr lang="en-US" altLang="zh-CN" sz="2400" b="1"/>
              <a:t>if</a:t>
            </a:r>
            <a:r>
              <a:rPr lang="en-US" altLang="zh-CN" sz="2400"/>
              <a:t> (u != v0)</a:t>
            </a:r>
            <a:endParaRPr lang="zh-CN" altLang="zh-CN" sz="2400"/>
          </a:p>
          <a:p>
            <a:r>
              <a:rPr lang="en-US" altLang="zh-CN" sz="2400"/>
              <a:t>       	        </a:t>
            </a:r>
            <a:r>
              <a:rPr lang="en-US" altLang="zh-CN" sz="2400" b="1"/>
              <a:t>for</a:t>
            </a:r>
            <a:r>
              <a:rPr lang="en-US" altLang="zh-CN" sz="2400"/>
              <a:t> (v=0; v &lt; vexNum; v++) </a:t>
            </a:r>
            <a:endParaRPr lang="zh-CN" altLang="zh-CN" sz="2400"/>
          </a:p>
          <a:p>
            <a:r>
              <a:rPr lang="en-US" altLang="zh-CN" sz="2400"/>
              <a:t>        		</a:t>
            </a:r>
            <a:r>
              <a:rPr lang="en-US" altLang="zh-CN" sz="2400" b="1"/>
              <a:t>if</a:t>
            </a:r>
            <a:r>
              <a:rPr lang="en-US" altLang="zh-CN" sz="2400"/>
              <a:t> (v != v0 &amp;&amp; distTemp[u] </a:t>
            </a:r>
          </a:p>
          <a:p>
            <a:r>
              <a:rPr lang="en-US" altLang="zh-CN" sz="2400"/>
              <a:t>                                         &gt; dist[v] + g.GetWeight(v, u)) {</a:t>
            </a:r>
            <a:endParaRPr lang="zh-CN" altLang="zh-CN" sz="2400"/>
          </a:p>
          <a:p>
            <a:r>
              <a:rPr lang="en-US" altLang="zh-CN" sz="2400"/>
              <a:t>             	     distTemp[u]= dist[v]+g.GetWeight(v, u);</a:t>
            </a:r>
            <a:endParaRPr lang="zh-CN" altLang="zh-CN" sz="2400"/>
          </a:p>
          <a:p>
            <a:r>
              <a:rPr lang="en-US" altLang="zh-CN" sz="2400"/>
              <a:t>            	     path[u]=v;</a:t>
            </a:r>
            <a:endParaRPr lang="zh-CN" altLang="zh-CN" sz="2400"/>
          </a:p>
          <a:p>
            <a:r>
              <a:rPr lang="en-US" altLang="zh-CN" sz="2400"/>
              <a:t>		}</a:t>
            </a:r>
            <a:endParaRPr lang="zh-CN" altLang="zh-CN" sz="2400"/>
          </a:p>
          <a:p>
            <a:r>
              <a:rPr lang="en-US" altLang="zh-CN" sz="2400"/>
              <a:t>     	</a:t>
            </a:r>
            <a:r>
              <a:rPr lang="en-US" altLang="zh-CN" sz="2400" b="1"/>
              <a:t>for</a:t>
            </a:r>
            <a:r>
              <a:rPr lang="en-US" altLang="zh-CN" sz="2400"/>
              <a:t> (v=0; v &lt; vexNum; v++)</a:t>
            </a:r>
            <a:endParaRPr lang="zh-CN" altLang="zh-CN" sz="2400"/>
          </a:p>
          <a:p>
            <a:r>
              <a:rPr lang="en-US" altLang="zh-CN" sz="2400"/>
              <a:t>    		dist[v]=distTemp[v];</a:t>
            </a:r>
            <a:endParaRPr lang="zh-CN" altLang="zh-CN" sz="2400"/>
          </a:p>
          <a:p>
            <a:r>
              <a:rPr lang="en-US" altLang="zh-CN" sz="2400"/>
              <a:t>    }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2662238" y="2366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宋体" pitchFamily="2" charset="-122"/>
              </a:rPr>
              <a:t>所有顶点之间的最短路径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31800" y="1376363"/>
            <a:ext cx="78486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</a:t>
            </a:r>
            <a:r>
              <a:rPr kumimoji="1" lang="zh-CN" altLang="en-US" sz="2400">
                <a:latin typeface="Times New Roman" pitchFamily="18" charset="0"/>
              </a:rPr>
              <a:t>前两节中都是考虑单源点的情况，接下来讨论求一个带权有向图中每一对顶点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en-US" altLang="zh-CN" sz="2400" baseline="-30000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和</a:t>
            </a:r>
            <a:r>
              <a:rPr kumimoji="1" lang="en-US" altLang="zh-CN" sz="2400">
                <a:latin typeface="Times New Roman" pitchFamily="18" charset="0"/>
              </a:rPr>
              <a:t>v</a:t>
            </a:r>
            <a:r>
              <a:rPr kumimoji="1" lang="en-US" altLang="zh-CN" sz="2400" baseline="-30000">
                <a:latin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</a:rPr>
              <a:t>之间的最短路径和最短路径长度的问题。 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       求解此问题的一个办法是：如果图中各条弧上的权值均大于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，则分别以每一个顶点为源点，重复执行迪杰斯特拉算法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次，就可求得每一对顶点之间的最短路径及最短路径长度，总的执行时间是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0(n</a:t>
            </a:r>
            <a:r>
              <a:rPr kumimoji="1" lang="en-US" altLang="zh-CN" sz="2400" baseline="30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       在本节中将介绍另一种更直接的算法：弗洛伊德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(Floyd)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算法。 </a:t>
            </a:r>
          </a:p>
        </p:txBody>
      </p:sp>
    </p:spTree>
  </p:cSld>
  <p:clrMapOvr>
    <a:masterClrMapping/>
  </p:clrMapOvr>
  <p:transition spd="slow">
    <p:circl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弗洛伊德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(Floyd)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算法</a:t>
            </a:r>
            <a:endParaRPr lang="zh-CN" altLang="en-US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1379" name="Picture 2" descr="7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41438"/>
            <a:ext cx="46323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ChangeArrowheads="1"/>
          </p:cNvSpPr>
          <p:nvPr/>
        </p:nvSpPr>
        <p:spPr bwMode="auto">
          <a:xfrm>
            <a:off x="2709863" y="1376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3" name="Text Box 4"/>
          <p:cNvSpPr txBox="1">
            <a:spLocks noChangeArrowheads="1"/>
          </p:cNvSpPr>
          <p:nvPr/>
        </p:nvSpPr>
        <p:spPr bwMode="auto">
          <a:xfrm>
            <a:off x="-73025" y="1135063"/>
            <a:ext cx="91440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ElemType, </a:t>
            </a:r>
            <a:r>
              <a:rPr lang="en-US" altLang="zh-CN" sz="2400" b="1"/>
              <a:t>class</a:t>
            </a:r>
            <a:r>
              <a:rPr lang="en-US" altLang="zh-CN" sz="2400"/>
              <a:t> WeightType&gt;</a:t>
            </a:r>
            <a:r>
              <a:rPr lang="en-US" altLang="zh-CN" sz="2400" b="1"/>
              <a:t> void</a:t>
            </a:r>
          </a:p>
          <a:p>
            <a:r>
              <a:rPr lang="en-US" altLang="zh-CN" sz="2400"/>
              <a:t>ShortestPathFloyd(</a:t>
            </a:r>
            <a:r>
              <a:rPr lang="en-US" altLang="zh-CN" sz="2400" b="1"/>
              <a:t>const</a:t>
            </a:r>
            <a:r>
              <a:rPr lang="en-US" altLang="zh-CN" sz="2400"/>
              <a:t> AdjListDirNetwork&lt;ElemType, </a:t>
            </a:r>
          </a:p>
          <a:p>
            <a:r>
              <a:rPr lang="en-US" altLang="zh-CN" sz="2400"/>
              <a:t>              WeightType&gt; &amp;g, </a:t>
            </a:r>
            <a:r>
              <a:rPr lang="en-US" altLang="zh-CN" sz="2400" b="1"/>
              <a:t>int</a:t>
            </a:r>
            <a:r>
              <a:rPr lang="en-US" altLang="zh-CN" sz="2400"/>
              <a:t> **path, WeightType **dist)  {</a:t>
            </a:r>
            <a:endParaRPr lang="zh-CN" altLang="zh-CN" sz="2400"/>
          </a:p>
          <a:p>
            <a:r>
              <a:rPr lang="en-US" altLang="zh-CN" sz="2400" b="1"/>
              <a:t>    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u=0; u &lt; g.GetVexNum(); u++)</a:t>
            </a:r>
            <a:endParaRPr lang="zh-CN" altLang="zh-CN" sz="2400"/>
          </a:p>
          <a:p>
            <a:r>
              <a:rPr lang="en-US" altLang="zh-CN" sz="2400" b="1"/>
              <a:t>       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v=0; v &lt; g.GetVexNum(); v++){</a:t>
            </a:r>
          </a:p>
          <a:p>
            <a:r>
              <a:rPr lang="en-US" altLang="zh-CN" sz="2400"/>
              <a:t>	dist[u][v]=(u != v) ? g.GetWeight(u, v) : 0;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if</a:t>
            </a:r>
            <a:r>
              <a:rPr lang="en-US" altLang="zh-CN" sz="2400"/>
              <a:t> (u != v &amp;&amp; dist[u][v] &lt; g.GetInfinity()) path[u][v]=u;</a:t>
            </a:r>
          </a:p>
          <a:p>
            <a:r>
              <a:rPr lang="en-US" altLang="zh-CN" sz="2400"/>
              <a:t>	</a:t>
            </a:r>
            <a:r>
              <a:rPr lang="en-US" altLang="zh-CN" sz="2400" b="1"/>
              <a:t>else</a:t>
            </a:r>
            <a:r>
              <a:rPr lang="en-US" altLang="zh-CN" sz="2400"/>
              <a:t>   path[u][v]=-1;</a:t>
            </a:r>
          </a:p>
          <a:p>
            <a:r>
              <a:rPr lang="en-US" altLang="zh-CN" sz="2400"/>
              <a:t>        }</a:t>
            </a:r>
            <a:endParaRPr lang="zh-CN" altLang="zh-CN" sz="2400"/>
          </a:p>
          <a:p>
            <a:r>
              <a:rPr lang="en-US" altLang="zh-CN" sz="2400"/>
              <a:t>     </a:t>
            </a:r>
            <a:r>
              <a:rPr lang="en-US" altLang="zh-CN" sz="2400" b="1"/>
              <a:t>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k=0; k &lt; g.GetVexNum(); k++)</a:t>
            </a:r>
            <a:endParaRPr lang="zh-CN" altLang="zh-CN" sz="2400"/>
          </a:p>
          <a:p>
            <a:r>
              <a:rPr lang="en-US" altLang="zh-CN" sz="2400"/>
              <a:t>	</a:t>
            </a:r>
            <a:r>
              <a:rPr lang="en-US" altLang="zh-CN" sz="2400" b="1"/>
              <a:t>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i=0; i &lt; g.GetVexNum(); i++)</a:t>
            </a:r>
            <a:endParaRPr lang="zh-CN" altLang="zh-CN" sz="2400"/>
          </a:p>
          <a:p>
            <a:r>
              <a:rPr lang="en-US" altLang="zh-CN" sz="2400"/>
              <a:t>	     </a:t>
            </a:r>
            <a:r>
              <a:rPr lang="en-US" altLang="zh-CN" sz="2400" b="1"/>
              <a:t>for</a:t>
            </a:r>
            <a:r>
              <a:rPr lang="en-US" altLang="zh-CN" sz="2400"/>
              <a:t> (</a:t>
            </a:r>
            <a:r>
              <a:rPr lang="en-US" altLang="zh-CN" sz="2400" b="1"/>
              <a:t>int</a:t>
            </a:r>
            <a:r>
              <a:rPr lang="en-US" altLang="zh-CN" sz="2400"/>
              <a:t> j=0; j &lt; g.GetVexNum(); j++)</a:t>
            </a:r>
            <a:endParaRPr lang="zh-CN" altLang="zh-CN" sz="2400"/>
          </a:p>
          <a:p>
            <a:r>
              <a:rPr lang="en-US" altLang="zh-CN" sz="2400"/>
              <a:t>		</a:t>
            </a:r>
            <a:r>
              <a:rPr lang="en-US" altLang="zh-CN" sz="2400" b="1"/>
              <a:t>if</a:t>
            </a:r>
            <a:r>
              <a:rPr lang="en-US" altLang="zh-CN" sz="2400"/>
              <a:t> (dist[i][k] + dist[k][j] &lt; dist[i][j]) {</a:t>
            </a:r>
            <a:endParaRPr lang="zh-CN" altLang="zh-CN" sz="2400"/>
          </a:p>
          <a:p>
            <a:r>
              <a:rPr lang="en-US" altLang="zh-CN" sz="2400"/>
              <a:t>		  dist[i][j]=dist[i][k] + dist[k][j]; path[i][j]=path[k][j];</a:t>
            </a:r>
            <a:endParaRPr lang="zh-CN" altLang="zh-CN" sz="2400"/>
          </a:p>
          <a:p>
            <a:r>
              <a:rPr lang="en-US" altLang="zh-CN" sz="2400"/>
              <a:t>		}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</a:rPr>
              <a:t>弗洛伊德</a:t>
            </a: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</a:rPr>
              <a:t>(Floyd)</a:t>
            </a: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</a:rPr>
              <a:t>算法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黑体" pitchFamily="49" charset="-122"/>
                <a:ea typeface="宋体" pitchFamily="2" charset="-122"/>
              </a:rPr>
              <a:t>7.6 </a:t>
            </a:r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宋体" pitchFamily="2" charset="-122"/>
              </a:rPr>
              <a:t>活动网络 </a:t>
            </a: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974725" y="1473200"/>
            <a:ext cx="71628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</a:rPr>
              <a:t>1</a:t>
            </a:r>
            <a:r>
              <a:rPr kumimoji="1" lang="zh-CN" altLang="en-US" sz="2400">
                <a:latin typeface="宋体" pitchFamily="2" charset="-122"/>
              </a:rPr>
              <a:t>、</a:t>
            </a:r>
            <a:r>
              <a:rPr kumimoji="1" lang="zh-CN" altLang="en-US" sz="2800">
                <a:latin typeface="宋体" pitchFamily="2" charset="-122"/>
              </a:rPr>
              <a:t>用顶点表示活动的网络</a:t>
            </a:r>
            <a:r>
              <a:rPr kumimoji="1" lang="en-US" altLang="zh-CN" sz="2800">
                <a:latin typeface="宋体" pitchFamily="2" charset="-122"/>
              </a:rPr>
              <a:t>(AOV</a:t>
            </a:r>
            <a:r>
              <a:rPr kumimoji="1" lang="zh-CN" altLang="en-US" sz="2800">
                <a:latin typeface="宋体" pitchFamily="2" charset="-122"/>
              </a:rPr>
              <a:t>网络</a:t>
            </a:r>
            <a:r>
              <a:rPr kumimoji="1" lang="en-US" altLang="zh-CN" sz="2800">
                <a:latin typeface="宋体" pitchFamily="2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宋体" pitchFamily="2" charset="-122"/>
              </a:rPr>
              <a:t>2</a:t>
            </a:r>
            <a:r>
              <a:rPr kumimoji="1" lang="zh-CN" altLang="en-US" sz="2800">
                <a:latin typeface="宋体" pitchFamily="2" charset="-122"/>
              </a:rPr>
              <a:t>、用边表示活动的网络</a:t>
            </a:r>
            <a:r>
              <a:rPr kumimoji="1" lang="en-US" altLang="zh-CN" sz="2800">
                <a:latin typeface="宋体" pitchFamily="2" charset="-122"/>
              </a:rPr>
              <a:t>(AOE</a:t>
            </a:r>
            <a:r>
              <a:rPr kumimoji="1" lang="zh-CN" altLang="en-US" sz="2800">
                <a:latin typeface="宋体" pitchFamily="2" charset="-122"/>
              </a:rPr>
              <a:t>网络</a:t>
            </a:r>
            <a:r>
              <a:rPr kumimoji="1" lang="en-US" altLang="zh-CN" sz="2800">
                <a:latin typeface="宋体" pitchFamily="2" charset="-122"/>
              </a:rPr>
              <a:t>)</a:t>
            </a:r>
            <a:r>
              <a:rPr kumimoji="1" lang="zh-CN" altLang="en-US" sz="2800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circl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黑体" pitchFamily="49" charset="-122"/>
              </a:rPr>
              <a:t>用顶点表示活动的网络</a:t>
            </a:r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04451" name="Rectangle 7"/>
          <p:cNvSpPr>
            <a:spLocks noChangeArrowheads="1"/>
          </p:cNvSpPr>
          <p:nvPr/>
        </p:nvSpPr>
        <p:spPr bwMode="auto">
          <a:xfrm>
            <a:off x="2481263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97286" name="Group 10"/>
          <p:cNvGrpSpPr>
            <a:grpSpLocks/>
          </p:cNvGrpSpPr>
          <p:nvPr/>
        </p:nvGrpSpPr>
        <p:grpSpPr bwMode="auto">
          <a:xfrm>
            <a:off x="1079500" y="1449388"/>
            <a:ext cx="5868988" cy="4248150"/>
            <a:chOff x="2496" y="2208"/>
            <a:chExt cx="2832" cy="1776"/>
          </a:xfrm>
        </p:grpSpPr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2496" y="2208"/>
              <a:ext cx="2832" cy="177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104454" name="Picture 6" descr="7-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2304"/>
              <a:ext cx="2634" cy="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393700" y="5256213"/>
            <a:ext cx="6805613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 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 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 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 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 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 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8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 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9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 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7</a:t>
            </a:r>
            <a:endParaRPr kumimoji="1" lang="en-US" altLang="zh-CN" sz="2200">
              <a:solidFill>
                <a:srgbClr val="000000"/>
              </a:solidFill>
              <a:latin typeface="宋体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200">
                <a:solidFill>
                  <a:srgbClr val="000000"/>
                </a:solidFill>
                <a:latin typeface="宋体" pitchFamily="2" charset="-122"/>
              </a:rPr>
              <a:t>或  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 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8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 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9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 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2 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 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3 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 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7</a:t>
            </a:r>
            <a:r>
              <a:rPr kumimoji="1" lang="en-US" altLang="zh-CN" sz="2200">
                <a:solidFill>
                  <a:srgbClr val="000000"/>
                </a:solidFill>
                <a:latin typeface="宋体" pitchFamily="2" charset="-122"/>
              </a:rPr>
              <a:t> , C</a:t>
            </a:r>
            <a:r>
              <a:rPr kumimoji="1" lang="en-US" altLang="zh-CN" sz="2200" baseline="-30000">
                <a:solidFill>
                  <a:srgbClr val="000000"/>
                </a:solidFill>
                <a:latin typeface="宋体" pitchFamily="2" charset="-122"/>
              </a:rPr>
              <a:t>6</a:t>
            </a:r>
            <a:endParaRPr kumimoji="1" lang="en-US" altLang="zh-CN" sz="220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拓扑排序</a:t>
            </a:r>
            <a:endParaRPr lang="zh-CN" altLang="en-US" dirty="0"/>
          </a:p>
        </p:txBody>
      </p:sp>
      <p:pic>
        <p:nvPicPr>
          <p:cNvPr id="105476" name="Picture 6" descr="7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4925"/>
            <a:ext cx="5459413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395288" y="1401763"/>
            <a:ext cx="82454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进行拓扑排序的方法是：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）在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AOV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网络中选一个没有直接前驱的顶点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；并输出之；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）从图中删去该顶点，同时删去所有从顶点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发出的弧；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）重复以上步骤（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）和（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直到没有直接前驱的顶点全部输出。</a:t>
            </a:r>
            <a:endParaRPr kumimoji="1" lang="en-US" altLang="zh-CN" sz="2400">
              <a:solidFill>
                <a:srgbClr val="000000"/>
              </a:solidFill>
              <a:latin typeface="宋体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    如果图中所有顶点已全部输出，则拓扑有序序列形成，拓扑排序完成；否则说明图中还剩下一些顶点，它们都有直接前驱，再也找不到没有前驱的顶点了，这时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AOV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网络中必定存在有向环。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拓扑排序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2676525" y="2600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7523" name="Group 6"/>
          <p:cNvGrpSpPr>
            <a:grpSpLocks/>
          </p:cNvGrpSpPr>
          <p:nvPr/>
        </p:nvGrpSpPr>
        <p:grpSpPr bwMode="auto">
          <a:xfrm>
            <a:off x="1150938" y="1700213"/>
            <a:ext cx="5868987" cy="3673475"/>
            <a:chOff x="1248" y="2448"/>
            <a:chExt cx="3360" cy="1632"/>
          </a:xfrm>
        </p:grpSpPr>
        <p:sp>
          <p:nvSpPr>
            <p:cNvPr id="117765" name="Rectangle 5"/>
            <p:cNvSpPr>
              <a:spLocks noChangeArrowheads="1"/>
            </p:cNvSpPr>
            <p:nvPr/>
          </p:nvSpPr>
          <p:spPr bwMode="auto">
            <a:xfrm>
              <a:off x="1248" y="2448"/>
              <a:ext cx="3360" cy="16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107526" name="Picture 3" descr="7-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592"/>
              <a:ext cx="3072" cy="1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拓扑排序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430213" y="1412875"/>
            <a:ext cx="7021512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）建立入度为零的顶点栈；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）当入度为零的顶点栈为空时算法转步骤（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），否则继续步骤（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）入度为零的顶点栈中栈顶元素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出栈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并输出之顶点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）从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AOV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网络中删去顶点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和所有从顶点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发出的弧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&lt;v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j&gt;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，并将顶点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j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的入度减一；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）如果顶点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j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入度减至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0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，则将该顶点进入入度为零的顶点栈；转步骤（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）；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）如果输出顶点个数少于</a:t>
            </a:r>
            <a:r>
              <a:rPr kumimoji="1" lang="en-US" altLang="zh-CN" sz="2400">
                <a:solidFill>
                  <a:srgbClr val="000000"/>
                </a:solidFill>
                <a:latin typeface="宋体" pitchFamily="2" charset="-122"/>
              </a:rPr>
              <a:t>AOV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网络的顶点个数，则输出网络中存在有向环的信息；算法结束。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拓扑排序</a:t>
            </a:r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3366"/>
      </a:dk1>
      <a:lt1>
        <a:srgbClr val="6698CC"/>
      </a:lt1>
      <a:dk2>
        <a:srgbClr val="FFFFFF"/>
      </a:dk2>
      <a:lt2>
        <a:srgbClr val="B3CCE6"/>
      </a:lt2>
      <a:accent1>
        <a:srgbClr val="336599"/>
      </a:accent1>
      <a:accent2>
        <a:srgbClr val="2E4C6B"/>
      </a:accent2>
      <a:accent3>
        <a:srgbClr val="B8CAE2"/>
      </a:accent3>
      <a:accent4>
        <a:srgbClr val="002A56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7940</TotalTime>
  <Words>5933</Words>
  <Application>Microsoft Office PowerPoint</Application>
  <PresentationFormat>全屏显示(4:3)</PresentationFormat>
  <Paragraphs>916</Paragraphs>
  <Slides>116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116</vt:i4>
      </vt:variant>
    </vt:vector>
  </HeadingPairs>
  <TitlesOfParts>
    <vt:vector size="126" baseType="lpstr">
      <vt:lpstr>黑体</vt:lpstr>
      <vt:lpstr>楷体_GB2312</vt:lpstr>
      <vt:lpstr>宋体</vt:lpstr>
      <vt:lpstr>Arial</vt:lpstr>
      <vt:lpstr>Symbol</vt:lpstr>
      <vt:lpstr>Times New Roman</vt:lpstr>
      <vt:lpstr>Wingdings</vt:lpstr>
      <vt:lpstr>Default Design</vt:lpstr>
      <vt:lpstr>Microsoft 公式 3.0</vt:lpstr>
      <vt:lpstr>公式</vt:lpstr>
      <vt:lpstr>数据结构—C++实现</vt:lpstr>
      <vt:lpstr>第 7 章 图</vt:lpstr>
      <vt:lpstr>7.1 图的基本概念 </vt:lpstr>
      <vt:lpstr>7.1 图的基本概念 </vt:lpstr>
      <vt:lpstr>图的示例</vt:lpstr>
      <vt:lpstr>一些限制</vt:lpstr>
      <vt:lpstr>图的术语 </vt:lpstr>
      <vt:lpstr>图的术语 </vt:lpstr>
      <vt:lpstr>图的基本操作</vt:lpstr>
      <vt:lpstr>7.2 图的存储结构 </vt:lpstr>
      <vt:lpstr>邻接矩阵</vt:lpstr>
      <vt:lpstr>邻接矩阵</vt:lpstr>
      <vt:lpstr>无向图的邻接矩阵类模板</vt:lpstr>
      <vt:lpstr>无向图的邻接矩阵类模板</vt:lpstr>
      <vt:lpstr>无向图的邻接矩阵类模板</vt:lpstr>
      <vt:lpstr>（1）构造函数1</vt:lpstr>
      <vt:lpstr>（2）构造函数2</vt:lpstr>
      <vt:lpstr>（3）求第一个邻接点序号</vt:lpstr>
      <vt:lpstr>（4）求下一个邻接点序号</vt:lpstr>
      <vt:lpstr>（5）插入顶点</vt:lpstr>
      <vt:lpstr>（6）插入边</vt:lpstr>
      <vt:lpstr>（7）删除顶点</vt:lpstr>
      <vt:lpstr>（7）删除顶点</vt:lpstr>
      <vt:lpstr>（7）删除顶点</vt:lpstr>
      <vt:lpstr>（8）删除边</vt:lpstr>
      <vt:lpstr>邻接表 </vt:lpstr>
      <vt:lpstr>邻接表 </vt:lpstr>
      <vt:lpstr>邻接表 </vt:lpstr>
      <vt:lpstr>有向网邻接表中顶点结点类模板</vt:lpstr>
      <vt:lpstr>顶点结点的无参构造函数</vt:lpstr>
      <vt:lpstr>顶点结点的有参构造函数</vt:lpstr>
      <vt:lpstr>有向网邻接表中弧结点类模板</vt:lpstr>
      <vt:lpstr>弧结点的无参构造函数</vt:lpstr>
      <vt:lpstr>弧结点的有参构造函数</vt:lpstr>
      <vt:lpstr>有向网邻接表类模板的定义</vt:lpstr>
      <vt:lpstr>有向网邻接表类模板的定义</vt:lpstr>
      <vt:lpstr>有向网邻接表类模板的定义</vt:lpstr>
      <vt:lpstr>有向网邻接表类模板的定义</vt:lpstr>
      <vt:lpstr>构造函数1</vt:lpstr>
      <vt:lpstr>构造函数2</vt:lpstr>
      <vt:lpstr>构造函数2</vt:lpstr>
      <vt:lpstr>求顶点v的第一个邻接点序号</vt:lpstr>
      <vt:lpstr>求顶点v1的下一个邻接点序号</vt:lpstr>
      <vt:lpstr>插入顶点</vt:lpstr>
      <vt:lpstr>插入弧</vt:lpstr>
      <vt:lpstr>删除弧</vt:lpstr>
      <vt:lpstr>删除弧</vt:lpstr>
      <vt:lpstr>删除顶点</vt:lpstr>
      <vt:lpstr>删除顶点</vt:lpstr>
      <vt:lpstr>删除顶点</vt:lpstr>
      <vt:lpstr>邻接多重表 </vt:lpstr>
      <vt:lpstr>十字链表 </vt:lpstr>
      <vt:lpstr>7.3 图的遍历与连通性 </vt:lpstr>
      <vt:lpstr>深度优先遍历 </vt:lpstr>
      <vt:lpstr>深度优先遍历 </vt:lpstr>
      <vt:lpstr>深度优先搜索</vt:lpstr>
      <vt:lpstr>深度优先遍历</vt:lpstr>
      <vt:lpstr>广度优先遍历 </vt:lpstr>
      <vt:lpstr>广度优先遍历 </vt:lpstr>
      <vt:lpstr>广度优先搜索</vt:lpstr>
      <vt:lpstr>广度优先遍历 </vt:lpstr>
      <vt:lpstr>连通分量</vt:lpstr>
      <vt:lpstr>7.4 最小生成树</vt:lpstr>
      <vt:lpstr>克鲁斯卡尔算法 </vt:lpstr>
      <vt:lpstr>克鲁斯卡尔算法 </vt:lpstr>
      <vt:lpstr>克鲁斯卡尔算法 </vt:lpstr>
      <vt:lpstr>Kruskal算法中边类声明</vt:lpstr>
      <vt:lpstr>构造函数1</vt:lpstr>
      <vt:lpstr>构造函数2</vt:lpstr>
      <vt:lpstr>赋值语句重载</vt:lpstr>
      <vt:lpstr>重载&lt;=关系运算</vt:lpstr>
      <vt:lpstr>重载&gt;关系运算</vt:lpstr>
      <vt:lpstr>克鲁斯卡尔算法</vt:lpstr>
      <vt:lpstr>克鲁斯卡尔算法</vt:lpstr>
      <vt:lpstr>普里姆算法 </vt:lpstr>
      <vt:lpstr>普里姆算法</vt:lpstr>
      <vt:lpstr>普里姆算法</vt:lpstr>
      <vt:lpstr>普里姆算法 </vt:lpstr>
      <vt:lpstr>普里姆算法 </vt:lpstr>
      <vt:lpstr>普里姆算法 </vt:lpstr>
      <vt:lpstr>7.5 最短路径 </vt:lpstr>
      <vt:lpstr>弧上权值为非负情形的单源点最短路径问题 </vt:lpstr>
      <vt:lpstr>迪杰斯特拉算法</vt:lpstr>
      <vt:lpstr>迪杰斯特拉算法</vt:lpstr>
      <vt:lpstr>迪杰斯特拉算法</vt:lpstr>
      <vt:lpstr>迪杰斯特拉算法</vt:lpstr>
      <vt:lpstr>弧上权值为任意值的单源点最短路径问题 </vt:lpstr>
      <vt:lpstr>贝尔曼—福特算法</vt:lpstr>
      <vt:lpstr>贝尔曼—福特算法</vt:lpstr>
      <vt:lpstr>贝尔曼—福特算法</vt:lpstr>
      <vt:lpstr>所有顶点之间的最短路径 </vt:lpstr>
      <vt:lpstr>弗洛伊德(Floyd)算法</vt:lpstr>
      <vt:lpstr>弗洛伊德(Floyd)算法</vt:lpstr>
      <vt:lpstr>7.6 活动网络 </vt:lpstr>
      <vt:lpstr>用顶点表示活动的网络 </vt:lpstr>
      <vt:lpstr>拓扑排序</vt:lpstr>
      <vt:lpstr>拓扑排序</vt:lpstr>
      <vt:lpstr>拓扑排序</vt:lpstr>
      <vt:lpstr>拓扑排序</vt:lpstr>
      <vt:lpstr>拓扑排序</vt:lpstr>
      <vt:lpstr>拓扑排序</vt:lpstr>
      <vt:lpstr>拓扑排序</vt:lpstr>
      <vt:lpstr>拓扑排序</vt:lpstr>
      <vt:lpstr>用边表示活动的网络 </vt:lpstr>
      <vt:lpstr>用边表示活动的网络 </vt:lpstr>
      <vt:lpstr>用边表示活动的网络 </vt:lpstr>
      <vt:lpstr>求关键路径</vt:lpstr>
      <vt:lpstr>求关键路径</vt:lpstr>
      <vt:lpstr>求关键路径</vt:lpstr>
      <vt:lpstr>求关键路径</vt:lpstr>
      <vt:lpstr>求关键路径</vt:lpstr>
      <vt:lpstr>求关键路径</vt:lpstr>
      <vt:lpstr>求关键路径</vt:lpstr>
      <vt:lpstr>求关键路径</vt:lpstr>
      <vt:lpstr>求关键路径</vt:lpstr>
      <vt:lpstr>PowerPoint 演示文稿</vt:lpstr>
    </vt:vector>
  </TitlesOfParts>
  <Company>Presentation Helper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menus</dc:title>
  <dc:creator>Jonty</dc:creator>
  <cp:lastModifiedBy>jun shen</cp:lastModifiedBy>
  <cp:revision>469</cp:revision>
  <dcterms:created xsi:type="dcterms:W3CDTF">2005-03-15T10:04:38Z</dcterms:created>
  <dcterms:modified xsi:type="dcterms:W3CDTF">2018-01-04T23:40:21Z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www.presentationhelper.co.uk</vt:lpwstr>
  </property>
</Properties>
</file>