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9" r:id="rId2"/>
    <p:sldId id="270" r:id="rId3"/>
    <p:sldId id="273" r:id="rId4"/>
    <p:sldId id="272" r:id="rId5"/>
    <p:sldId id="258" r:id="rId6"/>
    <p:sldId id="276" r:id="rId7"/>
    <p:sldId id="260" r:id="rId8"/>
    <p:sldId id="262" r:id="rId9"/>
    <p:sldId id="261" r:id="rId10"/>
    <p:sldId id="274" r:id="rId11"/>
    <p:sldId id="263" r:id="rId12"/>
    <p:sldId id="267" r:id="rId13"/>
    <p:sldId id="271" r:id="rId14"/>
    <p:sldId id="269"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1DF9567-EBD8-47AD-B02F-BA3BFC4D0A0F}" type="doc">
      <dgm:prSet loTypeId="urn:microsoft.com/office/officeart/2005/8/layout/hList1" loCatId="list" qsTypeId="urn:microsoft.com/office/officeart/2005/8/quickstyle/simple4#1" qsCatId="simple" csTypeId="urn:microsoft.com/office/officeart/2005/8/colors/colorful1#1" csCatId="colorful" phldr="1"/>
      <dgm:spPr/>
      <dgm:t>
        <a:bodyPr/>
        <a:lstStyle/>
        <a:p>
          <a:endParaRPr lang="en-US"/>
        </a:p>
      </dgm:t>
    </dgm:pt>
    <dgm:pt modelId="{BCEA98A0-65F1-4264-BC18-F7149D6985FA}">
      <dgm:prSet phldr="0"/>
      <dgm:spPr/>
      <dgm:t>
        <a:bodyPr/>
        <a:lstStyle/>
        <a:p>
          <a:r>
            <a:rPr lang="en-US" b="1" dirty="0">
              <a:latin typeface="Calibri Light" panose="020F0302020204030204"/>
            </a:rPr>
            <a:t>Strength</a:t>
          </a:r>
          <a:endParaRPr lang="en-US" b="1" dirty="0"/>
        </a:p>
      </dgm:t>
    </dgm:pt>
    <dgm:pt modelId="{EC4F5F37-E287-4709-B49E-28D80267E80B}" type="parTrans" cxnId="{877F9A55-7DEF-401A-BDA4-A3C66F59F191}">
      <dgm:prSet/>
      <dgm:spPr/>
      <dgm:t>
        <a:bodyPr/>
        <a:lstStyle/>
        <a:p>
          <a:endParaRPr lang="en-US"/>
        </a:p>
      </dgm:t>
    </dgm:pt>
    <dgm:pt modelId="{69547FAA-0A7C-4706-872B-D50396F92AF2}" type="sibTrans" cxnId="{877F9A55-7DEF-401A-BDA4-A3C66F59F191}">
      <dgm:prSet/>
      <dgm:spPr/>
      <dgm:t>
        <a:bodyPr/>
        <a:lstStyle/>
        <a:p>
          <a:endParaRPr lang="en-US"/>
        </a:p>
      </dgm:t>
    </dgm:pt>
    <dgm:pt modelId="{9B69293A-53A1-4581-B9B4-51EBDAB9A83A}">
      <dgm:prSet phldr="0"/>
      <dgm:spPr/>
      <dgm:t>
        <a:bodyPr/>
        <a:lstStyle/>
        <a:p>
          <a:pPr rtl="0"/>
          <a:r>
            <a:rPr lang="en-US" dirty="0">
              <a:latin typeface="Calibri" panose="020F0502020204030204"/>
              <a:cs typeface="Calibri" panose="020F0502020204030204"/>
            </a:rPr>
            <a:t>Robust logistics and distribution systems, IT systems (Amazon Web Services)</a:t>
          </a:r>
          <a:endParaRPr lang="en-US" dirty="0"/>
        </a:p>
      </dgm:t>
    </dgm:pt>
    <dgm:pt modelId="{7597BEC5-CA24-4561-A86B-6C17360BDDFB}" type="parTrans" cxnId="{354DA484-D580-4EC0-845F-15252C7CCCCC}">
      <dgm:prSet/>
      <dgm:spPr/>
      <dgm:t>
        <a:bodyPr/>
        <a:lstStyle/>
        <a:p>
          <a:endParaRPr lang="en-US"/>
        </a:p>
      </dgm:t>
    </dgm:pt>
    <dgm:pt modelId="{13F6326D-7C0D-421C-B858-E46CB931A0AC}" type="sibTrans" cxnId="{354DA484-D580-4EC0-845F-15252C7CCCCC}">
      <dgm:prSet/>
      <dgm:spPr/>
      <dgm:t>
        <a:bodyPr/>
        <a:lstStyle/>
        <a:p>
          <a:endParaRPr lang="en-US"/>
        </a:p>
      </dgm:t>
    </dgm:pt>
    <dgm:pt modelId="{AB1823A9-10EE-4C62-B960-F18827099D95}">
      <dgm:prSet/>
      <dgm:spPr/>
      <dgm:t>
        <a:bodyPr/>
        <a:lstStyle/>
        <a:p>
          <a:pPr rtl="0"/>
          <a:r>
            <a:rPr lang="en-US" dirty="0"/>
            <a:t>Network of Large number of third-party sellers</a:t>
          </a:r>
        </a:p>
      </dgm:t>
    </dgm:pt>
    <dgm:pt modelId="{096C3F2E-86E9-478B-B132-CF3534041BE8}" type="parTrans" cxnId="{B97403A2-2263-43EE-8497-DEC44D138A56}">
      <dgm:prSet/>
      <dgm:spPr/>
      <dgm:t>
        <a:bodyPr/>
        <a:lstStyle/>
        <a:p>
          <a:endParaRPr lang="en-US"/>
        </a:p>
      </dgm:t>
    </dgm:pt>
    <dgm:pt modelId="{20B8A3CE-2CB2-4A8B-A129-35B34EC53292}" type="sibTrans" cxnId="{B97403A2-2263-43EE-8497-DEC44D138A56}">
      <dgm:prSet/>
      <dgm:spPr/>
      <dgm:t>
        <a:bodyPr/>
        <a:lstStyle/>
        <a:p>
          <a:endParaRPr lang="en-US"/>
        </a:p>
      </dgm:t>
    </dgm:pt>
    <dgm:pt modelId="{F2FA7F0F-EC02-4E96-9785-B6FFD43B97A5}">
      <dgm:prSet/>
      <dgm:spPr/>
      <dgm:t>
        <a:bodyPr/>
        <a:lstStyle/>
        <a:p>
          <a:pPr rtl="0"/>
          <a:r>
            <a:rPr lang="en-US" dirty="0"/>
            <a:t>Cost effective – no  physical retail stores</a:t>
          </a:r>
          <a:r>
            <a:rPr lang="en-US" dirty="0">
              <a:latin typeface="Calibri Light" panose="020F0302020204030204"/>
            </a:rPr>
            <a:t> </a:t>
          </a:r>
          <a:endParaRPr lang="en-US" dirty="0"/>
        </a:p>
      </dgm:t>
    </dgm:pt>
    <dgm:pt modelId="{6B3FA7F8-671E-40F7-8244-9584E97E8471}" type="parTrans" cxnId="{0B121C63-FCCE-47AC-9436-AA3E15D8E37D}">
      <dgm:prSet/>
      <dgm:spPr/>
      <dgm:t>
        <a:bodyPr/>
        <a:lstStyle/>
        <a:p>
          <a:endParaRPr lang="en-US"/>
        </a:p>
      </dgm:t>
    </dgm:pt>
    <dgm:pt modelId="{CD7E0F14-55AE-4B3E-85CF-8C09E9CF6F2F}" type="sibTrans" cxnId="{0B121C63-FCCE-47AC-9436-AA3E15D8E37D}">
      <dgm:prSet/>
      <dgm:spPr/>
      <dgm:t>
        <a:bodyPr/>
        <a:lstStyle/>
        <a:p>
          <a:endParaRPr lang="en-US"/>
        </a:p>
      </dgm:t>
    </dgm:pt>
    <dgm:pt modelId="{83146A3F-43E7-435B-9EDC-72E7F8AA187F}">
      <dgm:prSet phldr="0"/>
      <dgm:spPr/>
      <dgm:t>
        <a:bodyPr/>
        <a:lstStyle/>
        <a:p>
          <a:r>
            <a:rPr lang="en-US" b="1" dirty="0">
              <a:latin typeface="Calibri Light" panose="020F0302020204030204"/>
            </a:rPr>
            <a:t>Weakness</a:t>
          </a:r>
          <a:endParaRPr lang="en-US" b="1" dirty="0"/>
        </a:p>
      </dgm:t>
    </dgm:pt>
    <dgm:pt modelId="{23F66BD6-1C57-456B-845D-C743B01143F8}" type="parTrans" cxnId="{E2293824-CB88-42DE-8F2C-7FE24BBE9B29}">
      <dgm:prSet/>
      <dgm:spPr/>
      <dgm:t>
        <a:bodyPr/>
        <a:lstStyle/>
        <a:p>
          <a:endParaRPr lang="en-US"/>
        </a:p>
      </dgm:t>
    </dgm:pt>
    <dgm:pt modelId="{3F1878A1-63FA-4217-AF6B-51EAE6BDFA26}" type="sibTrans" cxnId="{E2293824-CB88-42DE-8F2C-7FE24BBE9B29}">
      <dgm:prSet/>
      <dgm:spPr/>
      <dgm:t>
        <a:bodyPr/>
        <a:lstStyle/>
        <a:p>
          <a:endParaRPr lang="en-US"/>
        </a:p>
      </dgm:t>
    </dgm:pt>
    <dgm:pt modelId="{349551DB-8315-4E90-A6DB-0A6C0BA38272}">
      <dgm:prSet phldr="0"/>
      <dgm:spPr/>
      <dgm:t>
        <a:bodyPr/>
        <a:lstStyle/>
        <a:p>
          <a:pPr rtl="0">
            <a:lnSpc>
              <a:spcPct val="100000"/>
            </a:lnSpc>
          </a:pPr>
          <a:r>
            <a:rPr lang="en-US" dirty="0"/>
            <a:t>successful brand image – globally</a:t>
          </a:r>
          <a:endParaRPr lang="en-US" dirty="0">
            <a:latin typeface="Calibri Light" panose="020F0302020204030204"/>
            <a:cs typeface="Calibri Light" panose="020F0302020204030204"/>
          </a:endParaRPr>
        </a:p>
      </dgm:t>
    </dgm:pt>
    <dgm:pt modelId="{F16784DC-4026-44BF-AEDF-B01C30F5BC46}" type="parTrans" cxnId="{424E583E-206C-4D1B-ABE8-138ACEAB01D9}">
      <dgm:prSet/>
      <dgm:spPr/>
    </dgm:pt>
    <dgm:pt modelId="{A570CFA2-E603-4761-A3A7-F36D3A46471D}" type="sibTrans" cxnId="{424E583E-206C-4D1B-ABE8-138ACEAB01D9}">
      <dgm:prSet/>
      <dgm:spPr/>
    </dgm:pt>
    <dgm:pt modelId="{C7FE263F-B6B1-44B7-91E8-EEF64F819EB3}">
      <dgm:prSet phldr="0"/>
      <dgm:spPr/>
      <dgm:t>
        <a:bodyPr/>
        <a:lstStyle/>
        <a:p>
          <a:pPr rtl="0">
            <a:lnSpc>
              <a:spcPct val="100000"/>
            </a:lnSpc>
          </a:pPr>
          <a:r>
            <a:rPr lang="en-US" dirty="0"/>
            <a:t>Innovative with products – alexa, solimo, drone delivery</a:t>
          </a:r>
          <a:endParaRPr lang="en-US" dirty="0">
            <a:latin typeface="Calibri Light" panose="020F0302020204030204"/>
            <a:cs typeface="Calibri Light" panose="020F0302020204030204"/>
          </a:endParaRPr>
        </a:p>
      </dgm:t>
    </dgm:pt>
    <dgm:pt modelId="{7894CB6C-5832-4453-BE7F-1B41568D2507}" type="parTrans" cxnId="{3F76A6B5-0D86-4493-A283-FBD196DCB315}">
      <dgm:prSet/>
      <dgm:spPr/>
    </dgm:pt>
    <dgm:pt modelId="{B187A8A5-E01C-4081-B3DD-6768476C1C03}" type="sibTrans" cxnId="{3F76A6B5-0D86-4493-A283-FBD196DCB315}">
      <dgm:prSet/>
      <dgm:spPr/>
    </dgm:pt>
    <dgm:pt modelId="{4CD8470A-9CDA-477E-8879-F15D8B763A49}">
      <dgm:prSet phldr="0"/>
      <dgm:spPr/>
      <dgm:t>
        <a:bodyPr/>
        <a:lstStyle/>
        <a:p>
          <a:pPr rtl="0">
            <a:lnSpc>
              <a:spcPct val="100000"/>
            </a:lnSpc>
          </a:pPr>
          <a:r>
            <a:rPr lang="en-US" dirty="0"/>
            <a:t>extensive product mix – 75 million products</a:t>
          </a:r>
          <a:endParaRPr lang="en-US" dirty="0">
            <a:latin typeface="Calibri Light" panose="020F0302020204030204"/>
            <a:cs typeface="Calibri Light" panose="020F0302020204030204"/>
          </a:endParaRPr>
        </a:p>
      </dgm:t>
    </dgm:pt>
    <dgm:pt modelId="{F1A7D877-2700-4670-9116-1BC3B44BAF90}" type="parTrans" cxnId="{C0155A69-2CB3-46C1-BF63-4A8F94CD14EF}">
      <dgm:prSet/>
      <dgm:spPr/>
    </dgm:pt>
    <dgm:pt modelId="{D35B7C97-37F7-4469-8947-09B9D95D1630}" type="sibTrans" cxnId="{C0155A69-2CB3-46C1-BF63-4A8F94CD14EF}">
      <dgm:prSet/>
      <dgm:spPr/>
    </dgm:pt>
    <dgm:pt modelId="{4487DF40-851A-4CA8-8B7A-3A8F764E84B2}">
      <dgm:prSet phldr="0"/>
      <dgm:spPr/>
      <dgm:t>
        <a:bodyPr/>
        <a:lstStyle/>
        <a:p>
          <a:pPr>
            <a:lnSpc>
              <a:spcPct val="100000"/>
            </a:lnSpc>
          </a:pPr>
          <a:r>
            <a:rPr lang="en-US" dirty="0"/>
            <a:t>High market capitalization &amp; global presence</a:t>
          </a:r>
        </a:p>
      </dgm:t>
    </dgm:pt>
    <dgm:pt modelId="{AE81D5BF-5719-40D1-B490-59EF332BFD3D}" type="parTrans" cxnId="{DEED0600-5380-4F34-A4D6-ABA0D9F890D4}">
      <dgm:prSet/>
      <dgm:spPr/>
    </dgm:pt>
    <dgm:pt modelId="{AEEF3941-5455-4C45-B76E-EE03F188A9A8}" type="sibTrans" cxnId="{DEED0600-5380-4F34-A4D6-ABA0D9F890D4}">
      <dgm:prSet/>
      <dgm:spPr/>
    </dgm:pt>
    <dgm:pt modelId="{DFBCD858-0801-4CE4-A040-788F74AE79D5}">
      <dgm:prSet phldr="0"/>
      <dgm:spPr/>
      <dgm:t>
        <a:bodyPr/>
        <a:lstStyle/>
        <a:p>
          <a:pPr rtl="0">
            <a:lnSpc>
              <a:spcPct val="100000"/>
            </a:lnSpc>
          </a:pPr>
          <a:r>
            <a:rPr lang="en-US" dirty="0"/>
            <a:t>Product failures like – Kindle (unsustainable)</a:t>
          </a:r>
          <a:endParaRPr lang="en-US" dirty="0">
            <a:latin typeface="Calibri Light" panose="020F0302020204030204"/>
            <a:cs typeface="Calibri Light" panose="020F0302020204030204"/>
          </a:endParaRPr>
        </a:p>
      </dgm:t>
    </dgm:pt>
    <dgm:pt modelId="{6C3F73AF-EBB9-4D21-B04A-A83D696B87FF}" type="parTrans" cxnId="{8F7D81DA-3D94-4D85-9FBA-B6B52BA363AE}">
      <dgm:prSet/>
      <dgm:spPr/>
    </dgm:pt>
    <dgm:pt modelId="{625E1752-BC9B-4999-BFAE-B52BCAD8AABC}" type="sibTrans" cxnId="{8F7D81DA-3D94-4D85-9FBA-B6B52BA363AE}">
      <dgm:prSet/>
      <dgm:spPr/>
    </dgm:pt>
    <dgm:pt modelId="{D94AC472-37A5-4626-B45D-455999FD104F}">
      <dgm:prSet phldr="0"/>
      <dgm:spPr/>
      <dgm:t>
        <a:bodyPr/>
        <a:lstStyle/>
        <a:p>
          <a:pPr rtl="0">
            <a:lnSpc>
              <a:spcPct val="100000"/>
            </a:lnSpc>
          </a:pPr>
          <a:r>
            <a:rPr lang="en-US" dirty="0"/>
            <a:t>Imitable model : flipkart, meesho</a:t>
          </a:r>
          <a:endParaRPr lang="en-US" dirty="0">
            <a:latin typeface="Calibri Light" panose="020F0302020204030204"/>
            <a:cs typeface="Calibri Light" panose="020F0302020204030204"/>
          </a:endParaRPr>
        </a:p>
      </dgm:t>
    </dgm:pt>
    <dgm:pt modelId="{EB959A81-87C5-4BF9-9B78-81E1D82FB576}" type="parTrans" cxnId="{0526E61A-AE17-4339-98E6-EE899A262933}">
      <dgm:prSet/>
      <dgm:spPr/>
    </dgm:pt>
    <dgm:pt modelId="{5E6FE3FD-8183-47F4-88AC-8FF051C984F3}" type="sibTrans" cxnId="{0526E61A-AE17-4339-98E6-EE899A262933}">
      <dgm:prSet/>
      <dgm:spPr/>
    </dgm:pt>
    <dgm:pt modelId="{0C422098-99D0-453C-9F20-0DBFDE1EFD65}">
      <dgm:prSet phldr="0"/>
      <dgm:spPr/>
      <dgm:t>
        <a:bodyPr/>
        <a:lstStyle/>
        <a:p>
          <a:pPr>
            <a:lnSpc>
              <a:spcPct val="100000"/>
            </a:lnSpc>
          </a:pPr>
          <a:r>
            <a:rPr lang="en-US" dirty="0"/>
            <a:t>Thin profit margins, including Amazon prime</a:t>
          </a:r>
        </a:p>
      </dgm:t>
    </dgm:pt>
    <dgm:pt modelId="{94F0597C-A324-40CD-8892-8944A4AA5667}" type="parTrans" cxnId="{958D9173-C0D7-40C7-857C-E2DA82E41F5E}">
      <dgm:prSet/>
      <dgm:spPr/>
    </dgm:pt>
    <dgm:pt modelId="{1745952A-EBA3-466E-AF35-6EC83E739E17}" type="sibTrans" cxnId="{958D9173-C0D7-40C7-857C-E2DA82E41F5E}">
      <dgm:prSet/>
      <dgm:spPr/>
    </dgm:pt>
    <dgm:pt modelId="{E7C8801C-2A2F-4F59-B184-E57F26DAD4EC}">
      <dgm:prSet phldr="0"/>
      <dgm:spPr/>
      <dgm:t>
        <a:bodyPr/>
        <a:lstStyle/>
        <a:p>
          <a:pPr>
            <a:lnSpc>
              <a:spcPct val="100000"/>
            </a:lnSpc>
          </a:pPr>
          <a:r>
            <a:rPr lang="en-US" dirty="0"/>
            <a:t>Inhumane work conditions</a:t>
          </a:r>
        </a:p>
      </dgm:t>
    </dgm:pt>
    <dgm:pt modelId="{AB050116-98DF-4A02-A3AD-B3D367DAAFE4}" type="parTrans" cxnId="{86183E82-B259-4FBC-87CA-510C97FD5FEA}">
      <dgm:prSet/>
      <dgm:spPr/>
    </dgm:pt>
    <dgm:pt modelId="{C169C650-EE1C-4BAA-88E4-BBA72FD301A5}" type="sibTrans" cxnId="{86183E82-B259-4FBC-87CA-510C97FD5FEA}">
      <dgm:prSet/>
      <dgm:spPr/>
    </dgm:pt>
    <dgm:pt modelId="{9563D48A-374E-4E01-8931-75C403B2C82D}">
      <dgm:prSet phldr="0"/>
      <dgm:spPr/>
      <dgm:t>
        <a:bodyPr/>
        <a:lstStyle/>
        <a:p>
          <a:pPr>
            <a:lnSpc>
              <a:spcPct val="100000"/>
            </a:lnSpc>
          </a:pPr>
          <a:r>
            <a:rPr lang="en-US" dirty="0"/>
            <a:t>Dependence on distributors</a:t>
          </a:r>
        </a:p>
      </dgm:t>
    </dgm:pt>
    <dgm:pt modelId="{E8D71453-09E1-42FC-8F04-41280BDCCD95}" type="parTrans" cxnId="{F875ADBF-359D-4CD8-8A6B-F2FF6DD32485}">
      <dgm:prSet/>
      <dgm:spPr/>
    </dgm:pt>
    <dgm:pt modelId="{B11F5351-6467-4521-B0A6-C90EACBDD546}" type="sibTrans" cxnId="{F875ADBF-359D-4CD8-8A6B-F2FF6DD32485}">
      <dgm:prSet/>
      <dgm:spPr/>
    </dgm:pt>
    <dgm:pt modelId="{8E69808E-4D19-4F7E-8FD1-5DD57DAF0448}" type="pres">
      <dgm:prSet presAssocID="{81DF9567-EBD8-47AD-B02F-BA3BFC4D0A0F}" presName="Name0" presStyleCnt="0">
        <dgm:presLayoutVars>
          <dgm:dir/>
          <dgm:animLvl val="lvl"/>
          <dgm:resizeHandles val="exact"/>
        </dgm:presLayoutVars>
      </dgm:prSet>
      <dgm:spPr/>
    </dgm:pt>
    <dgm:pt modelId="{F37E8B74-C227-4470-B9B9-E25A6E6FB9A9}" type="pres">
      <dgm:prSet presAssocID="{BCEA98A0-65F1-4264-BC18-F7149D6985FA}" presName="composite" presStyleCnt="0"/>
      <dgm:spPr/>
    </dgm:pt>
    <dgm:pt modelId="{435322E8-C90A-45FE-B5AA-68E133776FC9}" type="pres">
      <dgm:prSet presAssocID="{BCEA98A0-65F1-4264-BC18-F7149D6985FA}" presName="parTx" presStyleLbl="alignNode1" presStyleIdx="0" presStyleCnt="2">
        <dgm:presLayoutVars>
          <dgm:chMax val="0"/>
          <dgm:chPref val="0"/>
          <dgm:bulletEnabled val="1"/>
        </dgm:presLayoutVars>
      </dgm:prSet>
      <dgm:spPr/>
    </dgm:pt>
    <dgm:pt modelId="{817D7106-9D8E-4148-B2A1-3DEF8832BD16}" type="pres">
      <dgm:prSet presAssocID="{BCEA98A0-65F1-4264-BC18-F7149D6985FA}" presName="desTx" presStyleLbl="alignAccFollowNode1" presStyleIdx="0" presStyleCnt="2">
        <dgm:presLayoutVars>
          <dgm:bulletEnabled val="1"/>
        </dgm:presLayoutVars>
      </dgm:prSet>
      <dgm:spPr/>
    </dgm:pt>
    <dgm:pt modelId="{3712F1CC-366C-4A07-836D-4297EB91EECC}" type="pres">
      <dgm:prSet presAssocID="{69547FAA-0A7C-4706-872B-D50396F92AF2}" presName="space" presStyleCnt="0"/>
      <dgm:spPr/>
    </dgm:pt>
    <dgm:pt modelId="{5C028E0E-8C42-427D-84D7-74229FD83414}" type="pres">
      <dgm:prSet presAssocID="{83146A3F-43E7-435B-9EDC-72E7F8AA187F}" presName="composite" presStyleCnt="0"/>
      <dgm:spPr/>
    </dgm:pt>
    <dgm:pt modelId="{006A096F-BF55-4CF4-95C6-FCE56DCFC79D}" type="pres">
      <dgm:prSet presAssocID="{83146A3F-43E7-435B-9EDC-72E7F8AA187F}" presName="parTx" presStyleLbl="alignNode1" presStyleIdx="1" presStyleCnt="2">
        <dgm:presLayoutVars>
          <dgm:chMax val="0"/>
          <dgm:chPref val="0"/>
          <dgm:bulletEnabled val="1"/>
        </dgm:presLayoutVars>
      </dgm:prSet>
      <dgm:spPr/>
    </dgm:pt>
    <dgm:pt modelId="{7EA80988-2379-4459-8D7B-D419F9B12C13}" type="pres">
      <dgm:prSet presAssocID="{83146A3F-43E7-435B-9EDC-72E7F8AA187F}" presName="desTx" presStyleLbl="alignAccFollowNode1" presStyleIdx="1" presStyleCnt="2">
        <dgm:presLayoutVars>
          <dgm:bulletEnabled val="1"/>
        </dgm:presLayoutVars>
      </dgm:prSet>
      <dgm:spPr/>
    </dgm:pt>
  </dgm:ptLst>
  <dgm:cxnLst>
    <dgm:cxn modelId="{DEED0600-5380-4F34-A4D6-ABA0D9F890D4}" srcId="{BCEA98A0-65F1-4264-BC18-F7149D6985FA}" destId="{4487DF40-851A-4CA8-8B7A-3A8F764E84B2}" srcOrd="5" destOrd="0" parTransId="{AE81D5BF-5719-40D1-B490-59EF332BFD3D}" sibTransId="{AEEF3941-5455-4C45-B76E-EE03F188A9A8}"/>
    <dgm:cxn modelId="{0526E61A-AE17-4339-98E6-EE899A262933}" srcId="{83146A3F-43E7-435B-9EDC-72E7F8AA187F}" destId="{D94AC472-37A5-4626-B45D-455999FD104F}" srcOrd="0" destOrd="0" parTransId="{EB959A81-87C5-4BF9-9B78-81E1D82FB576}" sibTransId="{5E6FE3FD-8183-47F4-88AC-8FF051C984F3}"/>
    <dgm:cxn modelId="{E2293824-CB88-42DE-8F2C-7FE24BBE9B29}" srcId="{81DF9567-EBD8-47AD-B02F-BA3BFC4D0A0F}" destId="{83146A3F-43E7-435B-9EDC-72E7F8AA187F}" srcOrd="1" destOrd="0" parTransId="{23F66BD6-1C57-456B-845D-C743B01143F8}" sibTransId="{3F1878A1-63FA-4217-AF6B-51EAE6BDFA26}"/>
    <dgm:cxn modelId="{9F5DD62C-4105-4007-90DF-5F08373AB0A9}" type="presOf" srcId="{349551DB-8315-4E90-A6DB-0A6C0BA38272}" destId="{817D7106-9D8E-4148-B2A1-3DEF8832BD16}" srcOrd="0" destOrd="4" presId="urn:microsoft.com/office/officeart/2005/8/layout/hList1"/>
    <dgm:cxn modelId="{424E583E-206C-4D1B-ABE8-138ACEAB01D9}" srcId="{BCEA98A0-65F1-4264-BC18-F7149D6985FA}" destId="{349551DB-8315-4E90-A6DB-0A6C0BA38272}" srcOrd="4" destOrd="0" parTransId="{F16784DC-4026-44BF-AEDF-B01C30F5BC46}" sibTransId="{A570CFA2-E603-4761-A3A7-F36D3A46471D}"/>
    <dgm:cxn modelId="{0B121C63-FCCE-47AC-9436-AA3E15D8E37D}" srcId="{BCEA98A0-65F1-4264-BC18-F7149D6985FA}" destId="{F2FA7F0F-EC02-4E96-9785-B6FFD43B97A5}" srcOrd="2" destOrd="0" parTransId="{6B3FA7F8-671E-40F7-8244-9584E97E8471}" sibTransId="{CD7E0F14-55AE-4B3E-85CF-8C09E9CF6F2F}"/>
    <dgm:cxn modelId="{63772847-67C1-4AB5-8D57-B1D569E626F5}" type="presOf" srcId="{9B69293A-53A1-4581-B9B4-51EBDAB9A83A}" destId="{817D7106-9D8E-4148-B2A1-3DEF8832BD16}" srcOrd="0" destOrd="0" presId="urn:microsoft.com/office/officeart/2005/8/layout/hList1"/>
    <dgm:cxn modelId="{C0155A69-2CB3-46C1-BF63-4A8F94CD14EF}" srcId="{BCEA98A0-65F1-4264-BC18-F7149D6985FA}" destId="{4CD8470A-9CDA-477E-8879-F15D8B763A49}" srcOrd="6" destOrd="0" parTransId="{F1A7D877-2700-4670-9116-1BC3B44BAF90}" sibTransId="{D35B7C97-37F7-4469-8947-09B9D95D1630}"/>
    <dgm:cxn modelId="{958D9173-C0D7-40C7-857C-E2DA82E41F5E}" srcId="{83146A3F-43E7-435B-9EDC-72E7F8AA187F}" destId="{0C422098-99D0-453C-9F20-0DBFDE1EFD65}" srcOrd="1" destOrd="0" parTransId="{94F0597C-A324-40CD-8892-8944A4AA5667}" sibTransId="{1745952A-EBA3-466E-AF35-6EC83E739E17}"/>
    <dgm:cxn modelId="{877F9A55-7DEF-401A-BDA4-A3C66F59F191}" srcId="{81DF9567-EBD8-47AD-B02F-BA3BFC4D0A0F}" destId="{BCEA98A0-65F1-4264-BC18-F7149D6985FA}" srcOrd="0" destOrd="0" parTransId="{EC4F5F37-E287-4709-B49E-28D80267E80B}" sibTransId="{69547FAA-0A7C-4706-872B-D50396F92AF2}"/>
    <dgm:cxn modelId="{81E13556-2BDC-4154-9581-4825CF9AEC0B}" type="presOf" srcId="{AB1823A9-10EE-4C62-B960-F18827099D95}" destId="{817D7106-9D8E-4148-B2A1-3DEF8832BD16}" srcOrd="0" destOrd="1" presId="urn:microsoft.com/office/officeart/2005/8/layout/hList1"/>
    <dgm:cxn modelId="{E7104259-EA85-4731-B9C6-B96D6CAAFBBE}" type="presOf" srcId="{9563D48A-374E-4E01-8931-75C403B2C82D}" destId="{7EA80988-2379-4459-8D7B-D419F9B12C13}" srcOrd="0" destOrd="3" presId="urn:microsoft.com/office/officeart/2005/8/layout/hList1"/>
    <dgm:cxn modelId="{86183E82-B259-4FBC-87CA-510C97FD5FEA}" srcId="{83146A3F-43E7-435B-9EDC-72E7F8AA187F}" destId="{E7C8801C-2A2F-4F59-B184-E57F26DAD4EC}" srcOrd="2" destOrd="0" parTransId="{AB050116-98DF-4A02-A3AD-B3D367DAAFE4}" sibTransId="{C169C650-EE1C-4BAA-88E4-BBA72FD301A5}"/>
    <dgm:cxn modelId="{354DA484-D580-4EC0-845F-15252C7CCCCC}" srcId="{BCEA98A0-65F1-4264-BC18-F7149D6985FA}" destId="{9B69293A-53A1-4581-B9B4-51EBDAB9A83A}" srcOrd="0" destOrd="0" parTransId="{7597BEC5-CA24-4561-A86B-6C17360BDDFB}" sibTransId="{13F6326D-7C0D-421C-B858-E46CB931A0AC}"/>
    <dgm:cxn modelId="{B97403A2-2263-43EE-8497-DEC44D138A56}" srcId="{BCEA98A0-65F1-4264-BC18-F7149D6985FA}" destId="{AB1823A9-10EE-4C62-B960-F18827099D95}" srcOrd="1" destOrd="0" parTransId="{096C3F2E-86E9-478B-B132-CF3534041BE8}" sibTransId="{20B8A3CE-2CB2-4A8B-A129-35B34EC53292}"/>
    <dgm:cxn modelId="{156E5DA4-C9B2-4008-A0C4-C90C8E8643BD}" type="presOf" srcId="{D94AC472-37A5-4626-B45D-455999FD104F}" destId="{7EA80988-2379-4459-8D7B-D419F9B12C13}" srcOrd="0" destOrd="0" presId="urn:microsoft.com/office/officeart/2005/8/layout/hList1"/>
    <dgm:cxn modelId="{EC0F28A7-D872-4312-A96F-8F172E7AFCEB}" type="presOf" srcId="{E7C8801C-2A2F-4F59-B184-E57F26DAD4EC}" destId="{7EA80988-2379-4459-8D7B-D419F9B12C13}" srcOrd="0" destOrd="2" presId="urn:microsoft.com/office/officeart/2005/8/layout/hList1"/>
    <dgm:cxn modelId="{7C954EAB-64E6-47C5-8C65-411458874AA7}" type="presOf" srcId="{4CD8470A-9CDA-477E-8879-F15D8B763A49}" destId="{817D7106-9D8E-4148-B2A1-3DEF8832BD16}" srcOrd="0" destOrd="6" presId="urn:microsoft.com/office/officeart/2005/8/layout/hList1"/>
    <dgm:cxn modelId="{3F76A6B5-0D86-4493-A283-FBD196DCB315}" srcId="{BCEA98A0-65F1-4264-BC18-F7149D6985FA}" destId="{C7FE263F-B6B1-44B7-91E8-EEF64F819EB3}" srcOrd="3" destOrd="0" parTransId="{7894CB6C-5832-4453-BE7F-1B41568D2507}" sibTransId="{B187A8A5-E01C-4081-B3DD-6768476C1C03}"/>
    <dgm:cxn modelId="{F875ADBF-359D-4CD8-8A6B-F2FF6DD32485}" srcId="{83146A3F-43E7-435B-9EDC-72E7F8AA187F}" destId="{9563D48A-374E-4E01-8931-75C403B2C82D}" srcOrd="3" destOrd="0" parTransId="{E8D71453-09E1-42FC-8F04-41280BDCCD95}" sibTransId="{B11F5351-6467-4521-B0A6-C90EACBDD546}"/>
    <dgm:cxn modelId="{8A1B5EC0-E0BC-4379-98AB-10DC1B62CBAF}" type="presOf" srcId="{F2FA7F0F-EC02-4E96-9785-B6FFD43B97A5}" destId="{817D7106-9D8E-4148-B2A1-3DEF8832BD16}" srcOrd="0" destOrd="2" presId="urn:microsoft.com/office/officeart/2005/8/layout/hList1"/>
    <dgm:cxn modelId="{79CD5DC3-8D70-414A-B729-F830436C9C2A}" type="presOf" srcId="{81DF9567-EBD8-47AD-B02F-BA3BFC4D0A0F}" destId="{8E69808E-4D19-4F7E-8FD1-5DD57DAF0448}" srcOrd="0" destOrd="0" presId="urn:microsoft.com/office/officeart/2005/8/layout/hList1"/>
    <dgm:cxn modelId="{B5C51ECA-5D97-4C41-B67F-A332940657F3}" type="presOf" srcId="{83146A3F-43E7-435B-9EDC-72E7F8AA187F}" destId="{006A096F-BF55-4CF4-95C6-FCE56DCFC79D}" srcOrd="0" destOrd="0" presId="urn:microsoft.com/office/officeart/2005/8/layout/hList1"/>
    <dgm:cxn modelId="{9494C9CB-3C50-4378-BB0F-97190F81A4DB}" type="presOf" srcId="{4487DF40-851A-4CA8-8B7A-3A8F764E84B2}" destId="{817D7106-9D8E-4148-B2A1-3DEF8832BD16}" srcOrd="0" destOrd="5" presId="urn:microsoft.com/office/officeart/2005/8/layout/hList1"/>
    <dgm:cxn modelId="{710CAECD-90F0-407E-BC51-C0E02D64D382}" type="presOf" srcId="{BCEA98A0-65F1-4264-BC18-F7149D6985FA}" destId="{435322E8-C90A-45FE-B5AA-68E133776FC9}" srcOrd="0" destOrd="0" presId="urn:microsoft.com/office/officeart/2005/8/layout/hList1"/>
    <dgm:cxn modelId="{1C83F2D4-1696-4514-91E7-5AC1E8623E79}" type="presOf" srcId="{C7FE263F-B6B1-44B7-91E8-EEF64F819EB3}" destId="{817D7106-9D8E-4148-B2A1-3DEF8832BD16}" srcOrd="0" destOrd="3" presId="urn:microsoft.com/office/officeart/2005/8/layout/hList1"/>
    <dgm:cxn modelId="{8F7D81DA-3D94-4D85-9FBA-B6B52BA363AE}" srcId="{83146A3F-43E7-435B-9EDC-72E7F8AA187F}" destId="{DFBCD858-0801-4CE4-A040-788F74AE79D5}" srcOrd="4" destOrd="0" parTransId="{6C3F73AF-EBB9-4D21-B04A-A83D696B87FF}" sibTransId="{625E1752-BC9B-4999-BFAE-B52BCAD8AABC}"/>
    <dgm:cxn modelId="{10ABB7EF-D254-4D8F-BB3A-8D6FAC5C9552}" type="presOf" srcId="{0C422098-99D0-453C-9F20-0DBFDE1EFD65}" destId="{7EA80988-2379-4459-8D7B-D419F9B12C13}" srcOrd="0" destOrd="1" presId="urn:microsoft.com/office/officeart/2005/8/layout/hList1"/>
    <dgm:cxn modelId="{8A45FFF6-00CA-447D-AE30-3E5D5E0C7F34}" type="presOf" srcId="{DFBCD858-0801-4CE4-A040-788F74AE79D5}" destId="{7EA80988-2379-4459-8D7B-D419F9B12C13}" srcOrd="0" destOrd="4" presId="urn:microsoft.com/office/officeart/2005/8/layout/hList1"/>
    <dgm:cxn modelId="{2EAF32D0-09D7-45EA-BCD4-A5C6C35030E3}" type="presParOf" srcId="{8E69808E-4D19-4F7E-8FD1-5DD57DAF0448}" destId="{F37E8B74-C227-4470-B9B9-E25A6E6FB9A9}" srcOrd="0" destOrd="0" presId="urn:microsoft.com/office/officeart/2005/8/layout/hList1"/>
    <dgm:cxn modelId="{6DC0F1B1-E6DA-419C-B992-4FA3088DB77B}" type="presParOf" srcId="{F37E8B74-C227-4470-B9B9-E25A6E6FB9A9}" destId="{435322E8-C90A-45FE-B5AA-68E133776FC9}" srcOrd="0" destOrd="0" presId="urn:microsoft.com/office/officeart/2005/8/layout/hList1"/>
    <dgm:cxn modelId="{ADC399A7-3713-498B-AE5A-2401FD4BA3E0}" type="presParOf" srcId="{F37E8B74-C227-4470-B9B9-E25A6E6FB9A9}" destId="{817D7106-9D8E-4148-B2A1-3DEF8832BD16}" srcOrd="1" destOrd="0" presId="urn:microsoft.com/office/officeart/2005/8/layout/hList1"/>
    <dgm:cxn modelId="{222611CE-9E93-4697-8023-74123D5D1628}" type="presParOf" srcId="{8E69808E-4D19-4F7E-8FD1-5DD57DAF0448}" destId="{3712F1CC-366C-4A07-836D-4297EB91EECC}" srcOrd="1" destOrd="0" presId="urn:microsoft.com/office/officeart/2005/8/layout/hList1"/>
    <dgm:cxn modelId="{C8E36A7C-60BB-4EC8-9956-5CBE5539224E}" type="presParOf" srcId="{8E69808E-4D19-4F7E-8FD1-5DD57DAF0448}" destId="{5C028E0E-8C42-427D-84D7-74229FD83414}" srcOrd="2" destOrd="0" presId="urn:microsoft.com/office/officeart/2005/8/layout/hList1"/>
    <dgm:cxn modelId="{7FFA6D64-C41A-4C47-AAA8-74A2C18123AC}" type="presParOf" srcId="{5C028E0E-8C42-427D-84D7-74229FD83414}" destId="{006A096F-BF55-4CF4-95C6-FCE56DCFC79D}" srcOrd="0" destOrd="0" presId="urn:microsoft.com/office/officeart/2005/8/layout/hList1"/>
    <dgm:cxn modelId="{DE9C39F7-89C8-4958-8F20-CE58B8709BE1}" type="presParOf" srcId="{5C028E0E-8C42-427D-84D7-74229FD83414}" destId="{7EA80988-2379-4459-8D7B-D419F9B12C1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F9567-EBD8-47AD-B02F-BA3BFC4D0A0F}" type="doc">
      <dgm:prSet loTypeId="urn:microsoft.com/office/officeart/2005/8/layout/hList1" loCatId="list" qsTypeId="urn:microsoft.com/office/officeart/2005/8/quickstyle/simple4#2" qsCatId="simple" csTypeId="urn:microsoft.com/office/officeart/2005/8/colors/colorful1#2" csCatId="colorful" phldr="1"/>
      <dgm:spPr/>
      <dgm:t>
        <a:bodyPr/>
        <a:lstStyle/>
        <a:p>
          <a:endParaRPr lang="en-US"/>
        </a:p>
      </dgm:t>
    </dgm:pt>
    <dgm:pt modelId="{BCEA98A0-65F1-4264-BC18-F7149D6985FA}">
      <dgm:prSet/>
      <dgm:spPr/>
      <dgm:t>
        <a:bodyPr/>
        <a:lstStyle/>
        <a:p>
          <a:r>
            <a:rPr lang="en-US" b="1" dirty="0"/>
            <a:t>Opportunity</a:t>
          </a:r>
          <a:endParaRPr lang="en-US" dirty="0"/>
        </a:p>
      </dgm:t>
    </dgm:pt>
    <dgm:pt modelId="{EC4F5F37-E287-4709-B49E-28D80267E80B}" type="parTrans" cxnId="{877F9A55-7DEF-401A-BDA4-A3C66F59F191}">
      <dgm:prSet/>
      <dgm:spPr/>
      <dgm:t>
        <a:bodyPr/>
        <a:lstStyle/>
        <a:p>
          <a:endParaRPr lang="en-US"/>
        </a:p>
      </dgm:t>
    </dgm:pt>
    <dgm:pt modelId="{69547FAA-0A7C-4706-872B-D50396F92AF2}" type="sibTrans" cxnId="{877F9A55-7DEF-401A-BDA4-A3C66F59F191}">
      <dgm:prSet/>
      <dgm:spPr/>
      <dgm:t>
        <a:bodyPr/>
        <a:lstStyle/>
        <a:p>
          <a:endParaRPr lang="en-US"/>
        </a:p>
      </dgm:t>
    </dgm:pt>
    <dgm:pt modelId="{9B69293A-53A1-4581-B9B4-51EBDAB9A83A}">
      <dgm:prSet/>
      <dgm:spPr/>
      <dgm:t>
        <a:bodyPr/>
        <a:lstStyle/>
        <a:p>
          <a:pPr rtl="0">
            <a:lnSpc>
              <a:spcPct val="100000"/>
            </a:lnSpc>
          </a:pPr>
          <a:r>
            <a:rPr lang="en-US">
              <a:latin typeface="Calibri Light" panose="020F0302020204030204"/>
              <a:cs typeface="Calibri Light" panose="020F0302020204030204"/>
            </a:rPr>
            <a:t>Expanding physical stores</a:t>
          </a:r>
          <a:r>
            <a:rPr lang="en-US" dirty="0">
              <a:latin typeface="Calibri Light" panose="020F0302020204030204"/>
              <a:cs typeface="Calibri Light" panose="020F0302020204030204"/>
            </a:rPr>
            <a:t> in India</a:t>
          </a:r>
          <a:endParaRPr lang="en-US" dirty="0"/>
        </a:p>
      </dgm:t>
    </dgm:pt>
    <dgm:pt modelId="{7597BEC5-CA24-4561-A86B-6C17360BDDFB}" type="parTrans" cxnId="{354DA484-D580-4EC0-845F-15252C7CCCCC}">
      <dgm:prSet/>
      <dgm:spPr/>
      <dgm:t>
        <a:bodyPr/>
        <a:lstStyle/>
        <a:p>
          <a:endParaRPr lang="en-US"/>
        </a:p>
      </dgm:t>
    </dgm:pt>
    <dgm:pt modelId="{13F6326D-7C0D-421C-B858-E46CB931A0AC}" type="sibTrans" cxnId="{354DA484-D580-4EC0-845F-15252C7CCCCC}">
      <dgm:prSet/>
      <dgm:spPr/>
      <dgm:t>
        <a:bodyPr/>
        <a:lstStyle/>
        <a:p>
          <a:endParaRPr lang="en-US"/>
        </a:p>
      </dgm:t>
    </dgm:pt>
    <dgm:pt modelId="{AB1823A9-10EE-4C62-B960-F18827099D95}">
      <dgm:prSet/>
      <dgm:spPr/>
      <dgm:t>
        <a:bodyPr/>
        <a:lstStyle/>
        <a:p>
          <a:pPr rtl="0">
            <a:lnSpc>
              <a:spcPct val="100000"/>
            </a:lnSpc>
          </a:pPr>
          <a:r>
            <a:rPr lang="en-US">
              <a:latin typeface="Calibri Light" panose="020F0302020204030204"/>
              <a:cs typeface="Calibri Light" panose="020F0302020204030204"/>
            </a:rPr>
            <a:t>More acquisitions of e-commerce companies, Grocery in Tier-2 cities</a:t>
          </a:r>
          <a:endParaRPr lang="en-US" dirty="0"/>
        </a:p>
      </dgm:t>
    </dgm:pt>
    <dgm:pt modelId="{096C3F2E-86E9-478B-B132-CF3534041BE8}" type="parTrans" cxnId="{B97403A2-2263-43EE-8497-DEC44D138A56}">
      <dgm:prSet/>
      <dgm:spPr/>
      <dgm:t>
        <a:bodyPr/>
        <a:lstStyle/>
        <a:p>
          <a:endParaRPr lang="en-US"/>
        </a:p>
      </dgm:t>
    </dgm:pt>
    <dgm:pt modelId="{20B8A3CE-2CB2-4A8B-A129-35B34EC53292}" type="sibTrans" cxnId="{B97403A2-2263-43EE-8497-DEC44D138A56}">
      <dgm:prSet/>
      <dgm:spPr/>
      <dgm:t>
        <a:bodyPr/>
        <a:lstStyle/>
        <a:p>
          <a:endParaRPr lang="en-US"/>
        </a:p>
      </dgm:t>
    </dgm:pt>
    <dgm:pt modelId="{F2FA7F0F-EC02-4E96-9785-B6FFD43B97A5}">
      <dgm:prSet/>
      <dgm:spPr/>
      <dgm:t>
        <a:bodyPr/>
        <a:lstStyle/>
        <a:p>
          <a:r>
            <a:rPr lang="en-US"/>
            <a:t>Supply chain strengthen – ex. Next day prime delivery in Guwahati</a:t>
          </a:r>
        </a:p>
      </dgm:t>
    </dgm:pt>
    <dgm:pt modelId="{6B3FA7F8-671E-40F7-8244-9584E97E8471}" type="parTrans" cxnId="{0B121C63-FCCE-47AC-9436-AA3E15D8E37D}">
      <dgm:prSet/>
      <dgm:spPr/>
      <dgm:t>
        <a:bodyPr/>
        <a:lstStyle/>
        <a:p>
          <a:endParaRPr lang="en-US"/>
        </a:p>
      </dgm:t>
    </dgm:pt>
    <dgm:pt modelId="{CD7E0F14-55AE-4B3E-85CF-8C09E9CF6F2F}" type="sibTrans" cxnId="{0B121C63-FCCE-47AC-9436-AA3E15D8E37D}">
      <dgm:prSet/>
      <dgm:spPr/>
      <dgm:t>
        <a:bodyPr/>
        <a:lstStyle/>
        <a:p>
          <a:endParaRPr lang="en-US"/>
        </a:p>
      </dgm:t>
    </dgm:pt>
    <dgm:pt modelId="{59ED3CE2-D32B-48FB-8912-D1A17EC7DF30}">
      <dgm:prSet/>
      <dgm:spPr/>
      <dgm:t>
        <a:bodyPr/>
        <a:lstStyle/>
        <a:p>
          <a:r>
            <a:rPr lang="en-US"/>
            <a:t>Better backward integration to increase margins &amp; develop capability for physical stores</a:t>
          </a:r>
        </a:p>
      </dgm:t>
    </dgm:pt>
    <dgm:pt modelId="{E998A676-C962-4409-A713-298E52A322E4}" type="parTrans" cxnId="{A498E387-4413-4D3D-8384-61227A01DD3D}">
      <dgm:prSet/>
      <dgm:spPr/>
      <dgm:t>
        <a:bodyPr/>
        <a:lstStyle/>
        <a:p>
          <a:endParaRPr lang="en-US"/>
        </a:p>
      </dgm:t>
    </dgm:pt>
    <dgm:pt modelId="{F52DB5E8-7353-41B4-AA41-8D949D8C1C51}" type="sibTrans" cxnId="{A498E387-4413-4D3D-8384-61227A01DD3D}">
      <dgm:prSet/>
      <dgm:spPr/>
      <dgm:t>
        <a:bodyPr/>
        <a:lstStyle/>
        <a:p>
          <a:endParaRPr lang="en-US"/>
        </a:p>
      </dgm:t>
    </dgm:pt>
    <dgm:pt modelId="{2FF1F03D-7A9D-4C01-B52A-8119E9870E9E}">
      <dgm:prSet/>
      <dgm:spPr/>
      <dgm:t>
        <a:bodyPr/>
        <a:lstStyle/>
        <a:p>
          <a:r>
            <a:rPr lang="en-US"/>
            <a:t>More marketing for new products like Prime music like </a:t>
          </a:r>
          <a:r>
            <a:rPr lang="en-US" err="1"/>
            <a:t>spotify</a:t>
          </a:r>
          <a:endParaRPr lang="en-US" dirty="0" err="1"/>
        </a:p>
      </dgm:t>
    </dgm:pt>
    <dgm:pt modelId="{5437AE32-C9C1-4515-B0EA-F33F12C8A2D9}" type="parTrans" cxnId="{37FFA107-6C81-4DB9-89F7-E8BAD64B384A}">
      <dgm:prSet/>
      <dgm:spPr/>
      <dgm:t>
        <a:bodyPr/>
        <a:lstStyle/>
        <a:p>
          <a:endParaRPr lang="en-US"/>
        </a:p>
      </dgm:t>
    </dgm:pt>
    <dgm:pt modelId="{51F4ACC2-AD5F-4099-9890-6D395D639557}" type="sibTrans" cxnId="{37FFA107-6C81-4DB9-89F7-E8BAD64B384A}">
      <dgm:prSet/>
      <dgm:spPr/>
      <dgm:t>
        <a:bodyPr/>
        <a:lstStyle/>
        <a:p>
          <a:endParaRPr lang="en-US"/>
        </a:p>
      </dgm:t>
    </dgm:pt>
    <dgm:pt modelId="{2A2ED0C6-EAE3-41B2-B502-DF96088651B8}">
      <dgm:prSet/>
      <dgm:spPr/>
      <dgm:t>
        <a:bodyPr/>
        <a:lstStyle/>
        <a:p>
          <a:r>
            <a:rPr lang="en-US"/>
            <a:t>Autonomous driving vehicles in India like US</a:t>
          </a:r>
        </a:p>
      </dgm:t>
    </dgm:pt>
    <dgm:pt modelId="{26831C47-92D2-4948-846D-49B302C15AB3}" type="parTrans" cxnId="{9E9F20C2-34C1-4E10-8085-44DC77E6A4B5}">
      <dgm:prSet/>
      <dgm:spPr/>
      <dgm:t>
        <a:bodyPr/>
        <a:lstStyle/>
        <a:p>
          <a:endParaRPr lang="en-US"/>
        </a:p>
      </dgm:t>
    </dgm:pt>
    <dgm:pt modelId="{FA855DF7-EC5E-4528-B5C8-32E123B240CF}" type="sibTrans" cxnId="{9E9F20C2-34C1-4E10-8085-44DC77E6A4B5}">
      <dgm:prSet/>
      <dgm:spPr/>
      <dgm:t>
        <a:bodyPr/>
        <a:lstStyle/>
        <a:p>
          <a:endParaRPr lang="en-US"/>
        </a:p>
      </dgm:t>
    </dgm:pt>
    <dgm:pt modelId="{83146A3F-43E7-435B-9EDC-72E7F8AA187F}">
      <dgm:prSet/>
      <dgm:spPr/>
      <dgm:t>
        <a:bodyPr/>
        <a:lstStyle/>
        <a:p>
          <a:r>
            <a:rPr lang="en-US" b="1" dirty="0"/>
            <a:t>Threats</a:t>
          </a:r>
          <a:endParaRPr lang="en-US" dirty="0"/>
        </a:p>
      </dgm:t>
    </dgm:pt>
    <dgm:pt modelId="{23F66BD6-1C57-456B-845D-C743B01143F8}" type="parTrans" cxnId="{E2293824-CB88-42DE-8F2C-7FE24BBE9B29}">
      <dgm:prSet/>
      <dgm:spPr/>
      <dgm:t>
        <a:bodyPr/>
        <a:lstStyle/>
        <a:p>
          <a:endParaRPr lang="en-US"/>
        </a:p>
      </dgm:t>
    </dgm:pt>
    <dgm:pt modelId="{3F1878A1-63FA-4217-AF6B-51EAE6BDFA26}" type="sibTrans" cxnId="{E2293824-CB88-42DE-8F2C-7FE24BBE9B29}">
      <dgm:prSet/>
      <dgm:spPr/>
      <dgm:t>
        <a:bodyPr/>
        <a:lstStyle/>
        <a:p>
          <a:endParaRPr lang="en-US"/>
        </a:p>
      </dgm:t>
    </dgm:pt>
    <dgm:pt modelId="{4FAE5A1A-4329-4A9D-A1AF-BA6CDC893276}">
      <dgm:prSet/>
      <dgm:spPr/>
      <dgm:t>
        <a:bodyPr/>
        <a:lstStyle/>
        <a:p>
          <a:r>
            <a:rPr lang="en-US" dirty="0"/>
            <a:t>Aggressive competition ex </a:t>
          </a:r>
          <a:r>
            <a:rPr lang="en-US" dirty="0" err="1"/>
            <a:t>meesho</a:t>
          </a:r>
          <a:r>
            <a:rPr lang="en-US" dirty="0"/>
            <a:t>, Netflix</a:t>
          </a:r>
        </a:p>
      </dgm:t>
    </dgm:pt>
    <dgm:pt modelId="{C3793913-6E6B-4A66-A87F-5D3956BD6D64}" type="parTrans" cxnId="{89DBA154-27DC-42F6-8CCA-4C36A6EFC165}">
      <dgm:prSet/>
      <dgm:spPr/>
      <dgm:t>
        <a:bodyPr/>
        <a:lstStyle/>
        <a:p>
          <a:endParaRPr lang="en-US"/>
        </a:p>
      </dgm:t>
    </dgm:pt>
    <dgm:pt modelId="{2258443F-86A5-4D5D-9BB7-53F8062C8CF1}" type="sibTrans" cxnId="{89DBA154-27DC-42F6-8CCA-4C36A6EFC165}">
      <dgm:prSet/>
      <dgm:spPr/>
      <dgm:t>
        <a:bodyPr/>
        <a:lstStyle/>
        <a:p>
          <a:endParaRPr lang="en-US"/>
        </a:p>
      </dgm:t>
    </dgm:pt>
    <dgm:pt modelId="{85C5BBFA-67A6-4DCD-BB6A-8BDE89416B9C}">
      <dgm:prSet/>
      <dgm:spPr/>
      <dgm:t>
        <a:bodyPr/>
        <a:lstStyle/>
        <a:p>
          <a:r>
            <a:rPr lang="en-US" dirty="0"/>
            <a:t>Fake products, complaints tarnishing brand image</a:t>
          </a:r>
        </a:p>
      </dgm:t>
    </dgm:pt>
    <dgm:pt modelId="{C7FE5A11-F075-4D1A-9010-C84CC58B89E8}" type="parTrans" cxnId="{C969A550-06B8-47F3-BEF8-46303F562623}">
      <dgm:prSet/>
      <dgm:spPr/>
      <dgm:t>
        <a:bodyPr/>
        <a:lstStyle/>
        <a:p>
          <a:endParaRPr lang="en-US"/>
        </a:p>
      </dgm:t>
    </dgm:pt>
    <dgm:pt modelId="{A4290519-5B96-46DD-9D21-7B73196B42E7}" type="sibTrans" cxnId="{C969A550-06B8-47F3-BEF8-46303F562623}">
      <dgm:prSet/>
      <dgm:spPr/>
      <dgm:t>
        <a:bodyPr/>
        <a:lstStyle/>
        <a:p>
          <a:endParaRPr lang="en-US"/>
        </a:p>
      </dgm:t>
    </dgm:pt>
    <dgm:pt modelId="{A561AD48-A195-4F00-948C-FAE63C6F41DD}">
      <dgm:prSet/>
      <dgm:spPr/>
      <dgm:t>
        <a:bodyPr/>
        <a:lstStyle/>
        <a:p>
          <a:r>
            <a:rPr lang="en-US" dirty="0"/>
            <a:t>Government regulations – </a:t>
          </a:r>
          <a:r>
            <a:rPr lang="en-US" dirty="0" err="1"/>
            <a:t>favoured</a:t>
          </a:r>
          <a:r>
            <a:rPr lang="en-US" dirty="0"/>
            <a:t> to local companies</a:t>
          </a:r>
        </a:p>
      </dgm:t>
    </dgm:pt>
    <dgm:pt modelId="{B7C75243-00E7-4768-8B34-3AF2C587ABFC}" type="parTrans" cxnId="{1E008CBC-FBCD-4307-BFE5-3DF199B1540B}">
      <dgm:prSet/>
      <dgm:spPr/>
      <dgm:t>
        <a:bodyPr/>
        <a:lstStyle/>
        <a:p>
          <a:endParaRPr lang="en-US"/>
        </a:p>
      </dgm:t>
    </dgm:pt>
    <dgm:pt modelId="{D9B3B826-949A-4C3C-8CD3-4BE8E539BC35}" type="sibTrans" cxnId="{1E008CBC-FBCD-4307-BFE5-3DF199B1540B}">
      <dgm:prSet/>
      <dgm:spPr/>
      <dgm:t>
        <a:bodyPr/>
        <a:lstStyle/>
        <a:p>
          <a:endParaRPr lang="en-US"/>
        </a:p>
      </dgm:t>
    </dgm:pt>
    <dgm:pt modelId="{636AC5F5-C203-4738-8A8E-B3CD1947F1EB}">
      <dgm:prSet/>
      <dgm:spPr/>
      <dgm:t>
        <a:bodyPr/>
        <a:lstStyle/>
        <a:p>
          <a:r>
            <a:rPr lang="en-US" dirty="0"/>
            <a:t>Hyperlocal deliveries, specialized platforms for merchandise</a:t>
          </a:r>
        </a:p>
      </dgm:t>
    </dgm:pt>
    <dgm:pt modelId="{D52F2DC3-A82B-4253-8B03-6C07348051DC}" type="parTrans" cxnId="{7F79BE33-C428-4F60-A8E2-B41C7CA6F4B8}">
      <dgm:prSet/>
      <dgm:spPr/>
      <dgm:t>
        <a:bodyPr/>
        <a:lstStyle/>
        <a:p>
          <a:endParaRPr lang="en-US"/>
        </a:p>
      </dgm:t>
    </dgm:pt>
    <dgm:pt modelId="{4E3D81EE-9136-4DF0-A1E9-66F79A1FC71B}" type="sibTrans" cxnId="{7F79BE33-C428-4F60-A8E2-B41C7CA6F4B8}">
      <dgm:prSet/>
      <dgm:spPr/>
      <dgm:t>
        <a:bodyPr/>
        <a:lstStyle/>
        <a:p>
          <a:endParaRPr lang="en-US"/>
        </a:p>
      </dgm:t>
    </dgm:pt>
    <dgm:pt modelId="{C5981172-8CF0-4E95-9F0E-38E0374F5AC5}">
      <dgm:prSet/>
      <dgm:spPr/>
      <dgm:t>
        <a:bodyPr/>
        <a:lstStyle/>
        <a:p>
          <a:r>
            <a:rPr lang="en-US" dirty="0"/>
            <a:t>Online frauds and phishing attacks</a:t>
          </a:r>
        </a:p>
      </dgm:t>
    </dgm:pt>
    <dgm:pt modelId="{605F55B5-6185-4A2D-954C-8BD898AF5B5E}" type="parTrans" cxnId="{AB7B766D-6819-4345-8E1F-8E0050B7F00F}">
      <dgm:prSet/>
      <dgm:spPr/>
      <dgm:t>
        <a:bodyPr/>
        <a:lstStyle/>
        <a:p>
          <a:endParaRPr lang="en-US"/>
        </a:p>
      </dgm:t>
    </dgm:pt>
    <dgm:pt modelId="{36D3ABB4-0979-47B7-B271-16F5D4BB0EE8}" type="sibTrans" cxnId="{AB7B766D-6819-4345-8E1F-8E0050B7F00F}">
      <dgm:prSet/>
      <dgm:spPr/>
      <dgm:t>
        <a:bodyPr/>
        <a:lstStyle/>
        <a:p>
          <a:endParaRPr lang="en-US"/>
        </a:p>
      </dgm:t>
    </dgm:pt>
    <dgm:pt modelId="{8E69808E-4D19-4F7E-8FD1-5DD57DAF0448}" type="pres">
      <dgm:prSet presAssocID="{81DF9567-EBD8-47AD-B02F-BA3BFC4D0A0F}" presName="Name0" presStyleCnt="0">
        <dgm:presLayoutVars>
          <dgm:dir/>
          <dgm:animLvl val="lvl"/>
          <dgm:resizeHandles val="exact"/>
        </dgm:presLayoutVars>
      </dgm:prSet>
      <dgm:spPr/>
    </dgm:pt>
    <dgm:pt modelId="{F37E8B74-C227-4470-B9B9-E25A6E6FB9A9}" type="pres">
      <dgm:prSet presAssocID="{BCEA98A0-65F1-4264-BC18-F7149D6985FA}" presName="composite" presStyleCnt="0"/>
      <dgm:spPr/>
    </dgm:pt>
    <dgm:pt modelId="{435322E8-C90A-45FE-B5AA-68E133776FC9}" type="pres">
      <dgm:prSet presAssocID="{BCEA98A0-65F1-4264-BC18-F7149D6985FA}" presName="parTx" presStyleLbl="alignNode1" presStyleIdx="0" presStyleCnt="2">
        <dgm:presLayoutVars>
          <dgm:chMax val="0"/>
          <dgm:chPref val="0"/>
          <dgm:bulletEnabled val="1"/>
        </dgm:presLayoutVars>
      </dgm:prSet>
      <dgm:spPr/>
    </dgm:pt>
    <dgm:pt modelId="{817D7106-9D8E-4148-B2A1-3DEF8832BD16}" type="pres">
      <dgm:prSet presAssocID="{BCEA98A0-65F1-4264-BC18-F7149D6985FA}" presName="desTx" presStyleLbl="alignAccFollowNode1" presStyleIdx="0" presStyleCnt="2">
        <dgm:presLayoutVars>
          <dgm:bulletEnabled val="1"/>
        </dgm:presLayoutVars>
      </dgm:prSet>
      <dgm:spPr/>
    </dgm:pt>
    <dgm:pt modelId="{3712F1CC-366C-4A07-836D-4297EB91EECC}" type="pres">
      <dgm:prSet presAssocID="{69547FAA-0A7C-4706-872B-D50396F92AF2}" presName="space" presStyleCnt="0"/>
      <dgm:spPr/>
    </dgm:pt>
    <dgm:pt modelId="{5C028E0E-8C42-427D-84D7-74229FD83414}" type="pres">
      <dgm:prSet presAssocID="{83146A3F-43E7-435B-9EDC-72E7F8AA187F}" presName="composite" presStyleCnt="0"/>
      <dgm:spPr/>
    </dgm:pt>
    <dgm:pt modelId="{006A096F-BF55-4CF4-95C6-FCE56DCFC79D}" type="pres">
      <dgm:prSet presAssocID="{83146A3F-43E7-435B-9EDC-72E7F8AA187F}" presName="parTx" presStyleLbl="alignNode1" presStyleIdx="1" presStyleCnt="2">
        <dgm:presLayoutVars>
          <dgm:chMax val="0"/>
          <dgm:chPref val="0"/>
          <dgm:bulletEnabled val="1"/>
        </dgm:presLayoutVars>
      </dgm:prSet>
      <dgm:spPr/>
    </dgm:pt>
    <dgm:pt modelId="{7EA80988-2379-4459-8D7B-D419F9B12C13}" type="pres">
      <dgm:prSet presAssocID="{83146A3F-43E7-435B-9EDC-72E7F8AA187F}" presName="desTx" presStyleLbl="alignAccFollowNode1" presStyleIdx="1" presStyleCnt="2">
        <dgm:presLayoutVars>
          <dgm:bulletEnabled val="1"/>
        </dgm:presLayoutVars>
      </dgm:prSet>
      <dgm:spPr/>
    </dgm:pt>
  </dgm:ptLst>
  <dgm:cxnLst>
    <dgm:cxn modelId="{37FFA107-6C81-4DB9-89F7-E8BAD64B384A}" srcId="{BCEA98A0-65F1-4264-BC18-F7149D6985FA}" destId="{2FF1F03D-7A9D-4C01-B52A-8119E9870E9E}" srcOrd="4" destOrd="0" parTransId="{5437AE32-C9C1-4515-B0EA-F33F12C8A2D9}" sibTransId="{51F4ACC2-AD5F-4099-9890-6D395D639557}"/>
    <dgm:cxn modelId="{5E61E80C-859B-4487-AF82-CF0B94411BBF}" type="presOf" srcId="{636AC5F5-C203-4738-8A8E-B3CD1947F1EB}" destId="{7EA80988-2379-4459-8D7B-D419F9B12C13}" srcOrd="0" destOrd="3" presId="urn:microsoft.com/office/officeart/2005/8/layout/hList1"/>
    <dgm:cxn modelId="{8032E013-C87A-4DD4-8403-F4B9ED4AE3C8}" type="presOf" srcId="{2FF1F03D-7A9D-4C01-B52A-8119E9870E9E}" destId="{817D7106-9D8E-4148-B2A1-3DEF8832BD16}" srcOrd="0" destOrd="4" presId="urn:microsoft.com/office/officeart/2005/8/layout/hList1"/>
    <dgm:cxn modelId="{E2293824-CB88-42DE-8F2C-7FE24BBE9B29}" srcId="{81DF9567-EBD8-47AD-B02F-BA3BFC4D0A0F}" destId="{83146A3F-43E7-435B-9EDC-72E7F8AA187F}" srcOrd="1" destOrd="0" parTransId="{23F66BD6-1C57-456B-845D-C743B01143F8}" sibTransId="{3F1878A1-63FA-4217-AF6B-51EAE6BDFA26}"/>
    <dgm:cxn modelId="{64735224-4A3C-43FD-B557-0A2A198A8CE0}" type="presOf" srcId="{59ED3CE2-D32B-48FB-8912-D1A17EC7DF30}" destId="{817D7106-9D8E-4148-B2A1-3DEF8832BD16}" srcOrd="0" destOrd="3" presId="urn:microsoft.com/office/officeart/2005/8/layout/hList1"/>
    <dgm:cxn modelId="{7361BF2E-A729-44D6-8236-742C899EA5C1}" type="presOf" srcId="{83146A3F-43E7-435B-9EDC-72E7F8AA187F}" destId="{006A096F-BF55-4CF4-95C6-FCE56DCFC79D}" srcOrd="0" destOrd="0" presId="urn:microsoft.com/office/officeart/2005/8/layout/hList1"/>
    <dgm:cxn modelId="{7F79BE33-C428-4F60-A8E2-B41C7CA6F4B8}" srcId="{83146A3F-43E7-435B-9EDC-72E7F8AA187F}" destId="{636AC5F5-C203-4738-8A8E-B3CD1947F1EB}" srcOrd="3" destOrd="0" parTransId="{D52F2DC3-A82B-4253-8B03-6C07348051DC}" sibTransId="{4E3D81EE-9136-4DF0-A1E9-66F79A1FC71B}"/>
    <dgm:cxn modelId="{8E20F43E-5D58-4AF7-AD7D-C4FA502DFAC9}" type="presOf" srcId="{4FAE5A1A-4329-4A9D-A1AF-BA6CDC893276}" destId="{7EA80988-2379-4459-8D7B-D419F9B12C13}" srcOrd="0" destOrd="0" presId="urn:microsoft.com/office/officeart/2005/8/layout/hList1"/>
    <dgm:cxn modelId="{0B121C63-FCCE-47AC-9436-AA3E15D8E37D}" srcId="{BCEA98A0-65F1-4264-BC18-F7149D6985FA}" destId="{F2FA7F0F-EC02-4E96-9785-B6FFD43B97A5}" srcOrd="2" destOrd="0" parTransId="{6B3FA7F8-671E-40F7-8244-9584E97E8471}" sibTransId="{CD7E0F14-55AE-4B3E-85CF-8C09E9CF6F2F}"/>
    <dgm:cxn modelId="{3C651D6A-2ADF-4EC4-B5E5-7DB8AD470EEC}" type="presOf" srcId="{F2FA7F0F-EC02-4E96-9785-B6FFD43B97A5}" destId="{817D7106-9D8E-4148-B2A1-3DEF8832BD16}" srcOrd="0" destOrd="2" presId="urn:microsoft.com/office/officeart/2005/8/layout/hList1"/>
    <dgm:cxn modelId="{AB7B766D-6819-4345-8E1F-8E0050B7F00F}" srcId="{83146A3F-43E7-435B-9EDC-72E7F8AA187F}" destId="{C5981172-8CF0-4E95-9F0E-38E0374F5AC5}" srcOrd="4" destOrd="0" parTransId="{605F55B5-6185-4A2D-954C-8BD898AF5B5E}" sibTransId="{36D3ABB4-0979-47B7-B271-16F5D4BB0EE8}"/>
    <dgm:cxn modelId="{1B7F656F-0634-4416-B93E-0F46F4EED961}" type="presOf" srcId="{C5981172-8CF0-4E95-9F0E-38E0374F5AC5}" destId="{7EA80988-2379-4459-8D7B-D419F9B12C13}" srcOrd="0" destOrd="4" presId="urn:microsoft.com/office/officeart/2005/8/layout/hList1"/>
    <dgm:cxn modelId="{C969A550-06B8-47F3-BEF8-46303F562623}" srcId="{83146A3F-43E7-435B-9EDC-72E7F8AA187F}" destId="{85C5BBFA-67A6-4DCD-BB6A-8BDE89416B9C}" srcOrd="1" destOrd="0" parTransId="{C7FE5A11-F075-4D1A-9010-C84CC58B89E8}" sibTransId="{A4290519-5B96-46DD-9D21-7B73196B42E7}"/>
    <dgm:cxn modelId="{89DBA154-27DC-42F6-8CCA-4C36A6EFC165}" srcId="{83146A3F-43E7-435B-9EDC-72E7F8AA187F}" destId="{4FAE5A1A-4329-4A9D-A1AF-BA6CDC893276}" srcOrd="0" destOrd="0" parTransId="{C3793913-6E6B-4A66-A87F-5D3956BD6D64}" sibTransId="{2258443F-86A5-4D5D-9BB7-53F8062C8CF1}"/>
    <dgm:cxn modelId="{877F9A55-7DEF-401A-BDA4-A3C66F59F191}" srcId="{81DF9567-EBD8-47AD-B02F-BA3BFC4D0A0F}" destId="{BCEA98A0-65F1-4264-BC18-F7149D6985FA}" srcOrd="0" destOrd="0" parTransId="{EC4F5F37-E287-4709-B49E-28D80267E80B}" sibTransId="{69547FAA-0A7C-4706-872B-D50396F92AF2}"/>
    <dgm:cxn modelId="{78BB8056-6F89-42EE-B29E-7628B172DECC}" type="presOf" srcId="{BCEA98A0-65F1-4264-BC18-F7149D6985FA}" destId="{435322E8-C90A-45FE-B5AA-68E133776FC9}" srcOrd="0" destOrd="0" presId="urn:microsoft.com/office/officeart/2005/8/layout/hList1"/>
    <dgm:cxn modelId="{354DA484-D580-4EC0-845F-15252C7CCCCC}" srcId="{BCEA98A0-65F1-4264-BC18-F7149D6985FA}" destId="{9B69293A-53A1-4581-B9B4-51EBDAB9A83A}" srcOrd="0" destOrd="0" parTransId="{7597BEC5-CA24-4561-A86B-6C17360BDDFB}" sibTransId="{13F6326D-7C0D-421C-B858-E46CB931A0AC}"/>
    <dgm:cxn modelId="{A498E387-4413-4D3D-8384-61227A01DD3D}" srcId="{BCEA98A0-65F1-4264-BC18-F7149D6985FA}" destId="{59ED3CE2-D32B-48FB-8912-D1A17EC7DF30}" srcOrd="3" destOrd="0" parTransId="{E998A676-C962-4409-A713-298E52A322E4}" sibTransId="{F52DB5E8-7353-41B4-AA41-8D949D8C1C51}"/>
    <dgm:cxn modelId="{716727A0-5D93-46C2-BB7E-D4D6D5C91425}" type="presOf" srcId="{2A2ED0C6-EAE3-41B2-B502-DF96088651B8}" destId="{817D7106-9D8E-4148-B2A1-3DEF8832BD16}" srcOrd="0" destOrd="5" presId="urn:microsoft.com/office/officeart/2005/8/layout/hList1"/>
    <dgm:cxn modelId="{B97403A2-2263-43EE-8497-DEC44D138A56}" srcId="{BCEA98A0-65F1-4264-BC18-F7149D6985FA}" destId="{AB1823A9-10EE-4C62-B960-F18827099D95}" srcOrd="1" destOrd="0" parTransId="{096C3F2E-86E9-478B-B132-CF3534041BE8}" sibTransId="{20B8A3CE-2CB2-4A8B-A129-35B34EC53292}"/>
    <dgm:cxn modelId="{0E495FAD-01F0-468F-9F82-6CC2C0270FCD}" type="presOf" srcId="{AB1823A9-10EE-4C62-B960-F18827099D95}" destId="{817D7106-9D8E-4148-B2A1-3DEF8832BD16}" srcOrd="0" destOrd="1" presId="urn:microsoft.com/office/officeart/2005/8/layout/hList1"/>
    <dgm:cxn modelId="{891652B1-3EEA-4C79-8ED4-2758A0AAB1DB}" type="presOf" srcId="{A561AD48-A195-4F00-948C-FAE63C6F41DD}" destId="{7EA80988-2379-4459-8D7B-D419F9B12C13}" srcOrd="0" destOrd="2" presId="urn:microsoft.com/office/officeart/2005/8/layout/hList1"/>
    <dgm:cxn modelId="{1E008CBC-FBCD-4307-BFE5-3DF199B1540B}" srcId="{83146A3F-43E7-435B-9EDC-72E7F8AA187F}" destId="{A561AD48-A195-4F00-948C-FAE63C6F41DD}" srcOrd="2" destOrd="0" parTransId="{B7C75243-00E7-4768-8B34-3AF2C587ABFC}" sibTransId="{D9B3B826-949A-4C3C-8CD3-4BE8E539BC35}"/>
    <dgm:cxn modelId="{91C50ABE-18B9-419C-80F4-488A88960E09}" type="presOf" srcId="{9B69293A-53A1-4581-B9B4-51EBDAB9A83A}" destId="{817D7106-9D8E-4148-B2A1-3DEF8832BD16}" srcOrd="0" destOrd="0" presId="urn:microsoft.com/office/officeart/2005/8/layout/hList1"/>
    <dgm:cxn modelId="{9E9F20C2-34C1-4E10-8085-44DC77E6A4B5}" srcId="{BCEA98A0-65F1-4264-BC18-F7149D6985FA}" destId="{2A2ED0C6-EAE3-41B2-B502-DF96088651B8}" srcOrd="5" destOrd="0" parTransId="{26831C47-92D2-4948-846D-49B302C15AB3}" sibTransId="{FA855DF7-EC5E-4528-B5C8-32E123B240CF}"/>
    <dgm:cxn modelId="{79CD5DC3-8D70-414A-B729-F830436C9C2A}" type="presOf" srcId="{81DF9567-EBD8-47AD-B02F-BA3BFC4D0A0F}" destId="{8E69808E-4D19-4F7E-8FD1-5DD57DAF0448}" srcOrd="0" destOrd="0" presId="urn:microsoft.com/office/officeart/2005/8/layout/hList1"/>
    <dgm:cxn modelId="{25451BD5-5EAF-40A1-84A3-63C24DA4C877}" type="presOf" srcId="{85C5BBFA-67A6-4DCD-BB6A-8BDE89416B9C}" destId="{7EA80988-2379-4459-8D7B-D419F9B12C13}" srcOrd="0" destOrd="1" presId="urn:microsoft.com/office/officeart/2005/8/layout/hList1"/>
    <dgm:cxn modelId="{512039AA-96EA-4F14-8847-CAFF7CA6BDE8}" type="presParOf" srcId="{8E69808E-4D19-4F7E-8FD1-5DD57DAF0448}" destId="{F37E8B74-C227-4470-B9B9-E25A6E6FB9A9}" srcOrd="0" destOrd="0" presId="urn:microsoft.com/office/officeart/2005/8/layout/hList1"/>
    <dgm:cxn modelId="{74EDFBE5-EDA0-4163-92FD-06F8622B025E}" type="presParOf" srcId="{F37E8B74-C227-4470-B9B9-E25A6E6FB9A9}" destId="{435322E8-C90A-45FE-B5AA-68E133776FC9}" srcOrd="0" destOrd="0" presId="urn:microsoft.com/office/officeart/2005/8/layout/hList1"/>
    <dgm:cxn modelId="{DD7E7AA0-DC33-4826-AC86-CE186169AEA5}" type="presParOf" srcId="{F37E8B74-C227-4470-B9B9-E25A6E6FB9A9}" destId="{817D7106-9D8E-4148-B2A1-3DEF8832BD16}" srcOrd="1" destOrd="0" presId="urn:microsoft.com/office/officeart/2005/8/layout/hList1"/>
    <dgm:cxn modelId="{88BA6198-1A54-4C0B-A731-C321E73C7BE1}" type="presParOf" srcId="{8E69808E-4D19-4F7E-8FD1-5DD57DAF0448}" destId="{3712F1CC-366C-4A07-836D-4297EB91EECC}" srcOrd="1" destOrd="0" presId="urn:microsoft.com/office/officeart/2005/8/layout/hList1"/>
    <dgm:cxn modelId="{00E372A6-0CA3-470E-8C5E-D41387BE3D97}" type="presParOf" srcId="{8E69808E-4D19-4F7E-8FD1-5DD57DAF0448}" destId="{5C028E0E-8C42-427D-84D7-74229FD83414}" srcOrd="2" destOrd="0" presId="urn:microsoft.com/office/officeart/2005/8/layout/hList1"/>
    <dgm:cxn modelId="{DBA03D9A-8D25-4658-90B8-B70E7E9A37E2}" type="presParOf" srcId="{5C028E0E-8C42-427D-84D7-74229FD83414}" destId="{006A096F-BF55-4CF4-95C6-FCE56DCFC79D}" srcOrd="0" destOrd="0" presId="urn:microsoft.com/office/officeart/2005/8/layout/hList1"/>
    <dgm:cxn modelId="{F32C92EA-B2A5-4921-8E25-81E56AA32390}" type="presParOf" srcId="{5C028E0E-8C42-427D-84D7-74229FD83414}" destId="{7EA80988-2379-4459-8D7B-D419F9B12C1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416303-0504-4F21-A89B-75B261E1B731}" type="doc">
      <dgm:prSet loTypeId="urn:microsoft.com/office/officeart/2008/layout/LinedList" loCatId="list" qsTypeId="urn:microsoft.com/office/officeart/2005/8/quickstyle/simple1#1" qsCatId="simple" csTypeId="urn:microsoft.com/office/officeart/2005/8/colors/colorful1#3" csCatId="colorful"/>
      <dgm:spPr/>
      <dgm:t>
        <a:bodyPr/>
        <a:lstStyle/>
        <a:p>
          <a:endParaRPr lang="en-US"/>
        </a:p>
      </dgm:t>
    </dgm:pt>
    <dgm:pt modelId="{D3D2A3BB-9B51-4DE2-83F3-B17E6DA18EB3}">
      <dgm:prSet/>
      <dgm:spPr/>
      <dgm:t>
        <a:bodyPr/>
        <a:lstStyle/>
        <a:p>
          <a:r>
            <a:rPr lang="en-US"/>
            <a:t>Large and diverse product selection (a one stop shop for everything you need )</a:t>
          </a:r>
        </a:p>
      </dgm:t>
    </dgm:pt>
    <dgm:pt modelId="{C7F3D85C-5C23-4051-8CD8-46345A8EA22D}" type="parTrans" cxnId="{AE22657F-9804-45E7-A48E-F3DC5E72EC9D}">
      <dgm:prSet/>
      <dgm:spPr/>
      <dgm:t>
        <a:bodyPr/>
        <a:lstStyle/>
        <a:p>
          <a:endParaRPr lang="en-US"/>
        </a:p>
      </dgm:t>
    </dgm:pt>
    <dgm:pt modelId="{3C7F14C7-32D8-40A7-8E74-3993875060D7}" type="sibTrans" cxnId="{AE22657F-9804-45E7-A48E-F3DC5E72EC9D}">
      <dgm:prSet/>
      <dgm:spPr/>
      <dgm:t>
        <a:bodyPr/>
        <a:lstStyle/>
        <a:p>
          <a:endParaRPr lang="en-US"/>
        </a:p>
      </dgm:t>
    </dgm:pt>
    <dgm:pt modelId="{16A19087-FB14-4F99-A74E-75EBA3ECA14B}">
      <dgm:prSet/>
      <dgm:spPr/>
      <dgm:t>
        <a:bodyPr/>
        <a:lstStyle/>
        <a:p>
          <a:r>
            <a:rPr lang="en-US"/>
            <a:t>Economies of Scale </a:t>
          </a:r>
        </a:p>
      </dgm:t>
    </dgm:pt>
    <dgm:pt modelId="{6D7F626F-2A88-4A43-84ED-6170BCFC5BD0}" type="parTrans" cxnId="{1704EB29-3134-41D2-8C08-E187CE9C7C34}">
      <dgm:prSet/>
      <dgm:spPr/>
      <dgm:t>
        <a:bodyPr/>
        <a:lstStyle/>
        <a:p>
          <a:endParaRPr lang="en-US"/>
        </a:p>
      </dgm:t>
    </dgm:pt>
    <dgm:pt modelId="{0DBC9484-0220-4443-A6F1-7AAA00E273B1}" type="sibTrans" cxnId="{1704EB29-3134-41D2-8C08-E187CE9C7C34}">
      <dgm:prSet/>
      <dgm:spPr/>
      <dgm:t>
        <a:bodyPr/>
        <a:lstStyle/>
        <a:p>
          <a:endParaRPr lang="en-US"/>
        </a:p>
      </dgm:t>
    </dgm:pt>
    <dgm:pt modelId="{862A64EE-3D39-4083-9322-775AF8DE8BC9}">
      <dgm:prSet/>
      <dgm:spPr/>
      <dgm:t>
        <a:bodyPr/>
        <a:lstStyle/>
        <a:p>
          <a:r>
            <a:rPr lang="en-US"/>
            <a:t>Brand recognition and customer centric approach</a:t>
          </a:r>
        </a:p>
      </dgm:t>
    </dgm:pt>
    <dgm:pt modelId="{488DEF39-4A03-4BC8-BFC3-9A24247EA6B4}" type="parTrans" cxnId="{F733DCEB-C90C-4448-B4B6-0F2A0A4CE7F1}">
      <dgm:prSet/>
      <dgm:spPr/>
      <dgm:t>
        <a:bodyPr/>
        <a:lstStyle/>
        <a:p>
          <a:endParaRPr lang="en-US"/>
        </a:p>
      </dgm:t>
    </dgm:pt>
    <dgm:pt modelId="{8AFAB527-80C3-465A-99CB-AFC16A6F690E}" type="sibTrans" cxnId="{F733DCEB-C90C-4448-B4B6-0F2A0A4CE7F1}">
      <dgm:prSet/>
      <dgm:spPr/>
      <dgm:t>
        <a:bodyPr/>
        <a:lstStyle/>
        <a:p>
          <a:endParaRPr lang="en-US"/>
        </a:p>
      </dgm:t>
    </dgm:pt>
    <dgm:pt modelId="{AFB062D5-B787-4809-99F1-4B61804E8243}">
      <dgm:prSet/>
      <dgm:spPr/>
      <dgm:t>
        <a:bodyPr/>
        <a:lstStyle/>
        <a:p>
          <a:r>
            <a:rPr lang="en-US"/>
            <a:t>Advanced technology and infrastructure</a:t>
          </a:r>
        </a:p>
      </dgm:t>
    </dgm:pt>
    <dgm:pt modelId="{2BCF7E16-C132-457C-9CAC-C16A47669BB9}" type="parTrans" cxnId="{69A5FE03-9AFB-463F-871A-3BDFCE532266}">
      <dgm:prSet/>
      <dgm:spPr/>
      <dgm:t>
        <a:bodyPr/>
        <a:lstStyle/>
        <a:p>
          <a:endParaRPr lang="en-US"/>
        </a:p>
      </dgm:t>
    </dgm:pt>
    <dgm:pt modelId="{E2F51B0C-100E-4976-A8E6-03BA628A0472}" type="sibTrans" cxnId="{69A5FE03-9AFB-463F-871A-3BDFCE532266}">
      <dgm:prSet/>
      <dgm:spPr/>
      <dgm:t>
        <a:bodyPr/>
        <a:lstStyle/>
        <a:p>
          <a:endParaRPr lang="en-US"/>
        </a:p>
      </dgm:t>
    </dgm:pt>
    <dgm:pt modelId="{82729E06-65A8-4244-94F9-17EBD26F4A7D}">
      <dgm:prSet/>
      <dgm:spPr/>
      <dgm:t>
        <a:bodyPr/>
        <a:lstStyle/>
        <a:p>
          <a:r>
            <a:rPr lang="en-US"/>
            <a:t>Adaptability with (market change , customer preference) and amazon has expanded from one category to next (books , toys , electronics, apparel , pet products, and groceries ) </a:t>
          </a:r>
        </a:p>
      </dgm:t>
    </dgm:pt>
    <dgm:pt modelId="{E5081A99-8F38-412D-A81B-04D598B1F640}" type="parTrans" cxnId="{8D459360-5DAE-4FDE-83DC-EF0463F3095E}">
      <dgm:prSet/>
      <dgm:spPr/>
      <dgm:t>
        <a:bodyPr/>
        <a:lstStyle/>
        <a:p>
          <a:endParaRPr lang="en-US"/>
        </a:p>
      </dgm:t>
    </dgm:pt>
    <dgm:pt modelId="{BC740B7D-A890-452C-BE38-A75E3CE663DD}" type="sibTrans" cxnId="{8D459360-5DAE-4FDE-83DC-EF0463F3095E}">
      <dgm:prSet/>
      <dgm:spPr/>
      <dgm:t>
        <a:bodyPr/>
        <a:lstStyle/>
        <a:p>
          <a:endParaRPr lang="en-US"/>
        </a:p>
      </dgm:t>
    </dgm:pt>
    <dgm:pt modelId="{EF4F32F1-B25E-4866-AB4C-BE1E96A169C8}" type="pres">
      <dgm:prSet presAssocID="{F7416303-0504-4F21-A89B-75B261E1B731}" presName="vert0" presStyleCnt="0">
        <dgm:presLayoutVars>
          <dgm:dir/>
          <dgm:animOne val="branch"/>
          <dgm:animLvl val="lvl"/>
        </dgm:presLayoutVars>
      </dgm:prSet>
      <dgm:spPr/>
    </dgm:pt>
    <dgm:pt modelId="{22C1F218-53FE-4D6E-81D7-D5154BF8ED14}" type="pres">
      <dgm:prSet presAssocID="{D3D2A3BB-9B51-4DE2-83F3-B17E6DA18EB3}" presName="thickLine" presStyleLbl="alignNode1" presStyleIdx="0" presStyleCnt="5"/>
      <dgm:spPr/>
    </dgm:pt>
    <dgm:pt modelId="{F9383435-B635-426C-8A2C-4A375084FA6D}" type="pres">
      <dgm:prSet presAssocID="{D3D2A3BB-9B51-4DE2-83F3-B17E6DA18EB3}" presName="horz1" presStyleCnt="0"/>
      <dgm:spPr/>
    </dgm:pt>
    <dgm:pt modelId="{145FE026-7812-4186-86BB-54FBF8478C19}" type="pres">
      <dgm:prSet presAssocID="{D3D2A3BB-9B51-4DE2-83F3-B17E6DA18EB3}" presName="tx1" presStyleLbl="revTx" presStyleIdx="0" presStyleCnt="5"/>
      <dgm:spPr/>
    </dgm:pt>
    <dgm:pt modelId="{0E72AB80-0CEE-4CFA-8D64-B343A4EEE0B3}" type="pres">
      <dgm:prSet presAssocID="{D3D2A3BB-9B51-4DE2-83F3-B17E6DA18EB3}" presName="vert1" presStyleCnt="0"/>
      <dgm:spPr/>
    </dgm:pt>
    <dgm:pt modelId="{48647EEA-78F8-47DA-A314-D59F1E246259}" type="pres">
      <dgm:prSet presAssocID="{16A19087-FB14-4F99-A74E-75EBA3ECA14B}" presName="thickLine" presStyleLbl="alignNode1" presStyleIdx="1" presStyleCnt="5"/>
      <dgm:spPr/>
    </dgm:pt>
    <dgm:pt modelId="{7B55422A-9CA7-421C-80F6-B52723B48AC1}" type="pres">
      <dgm:prSet presAssocID="{16A19087-FB14-4F99-A74E-75EBA3ECA14B}" presName="horz1" presStyleCnt="0"/>
      <dgm:spPr/>
    </dgm:pt>
    <dgm:pt modelId="{5FE8606F-75BE-4AA5-84AD-2048CFB29AD2}" type="pres">
      <dgm:prSet presAssocID="{16A19087-FB14-4F99-A74E-75EBA3ECA14B}" presName="tx1" presStyleLbl="revTx" presStyleIdx="1" presStyleCnt="5"/>
      <dgm:spPr/>
    </dgm:pt>
    <dgm:pt modelId="{8203948E-0AC0-4849-87E2-1C0405212408}" type="pres">
      <dgm:prSet presAssocID="{16A19087-FB14-4F99-A74E-75EBA3ECA14B}" presName="vert1" presStyleCnt="0"/>
      <dgm:spPr/>
    </dgm:pt>
    <dgm:pt modelId="{062197B2-88BA-4A72-9A35-FEDECD133C6D}" type="pres">
      <dgm:prSet presAssocID="{862A64EE-3D39-4083-9322-775AF8DE8BC9}" presName="thickLine" presStyleLbl="alignNode1" presStyleIdx="2" presStyleCnt="5"/>
      <dgm:spPr/>
    </dgm:pt>
    <dgm:pt modelId="{3CCAAD08-80C7-4C04-8ED1-CF4891473C60}" type="pres">
      <dgm:prSet presAssocID="{862A64EE-3D39-4083-9322-775AF8DE8BC9}" presName="horz1" presStyleCnt="0"/>
      <dgm:spPr/>
    </dgm:pt>
    <dgm:pt modelId="{46C956AA-2945-4805-AF3B-93CBBB2E46A5}" type="pres">
      <dgm:prSet presAssocID="{862A64EE-3D39-4083-9322-775AF8DE8BC9}" presName="tx1" presStyleLbl="revTx" presStyleIdx="2" presStyleCnt="5"/>
      <dgm:spPr/>
    </dgm:pt>
    <dgm:pt modelId="{15F196C0-494E-45E7-9388-D7FEEA704A1F}" type="pres">
      <dgm:prSet presAssocID="{862A64EE-3D39-4083-9322-775AF8DE8BC9}" presName="vert1" presStyleCnt="0"/>
      <dgm:spPr/>
    </dgm:pt>
    <dgm:pt modelId="{401A544A-7DC9-425F-8D50-5ABEE9D1E843}" type="pres">
      <dgm:prSet presAssocID="{AFB062D5-B787-4809-99F1-4B61804E8243}" presName="thickLine" presStyleLbl="alignNode1" presStyleIdx="3" presStyleCnt="5"/>
      <dgm:spPr/>
    </dgm:pt>
    <dgm:pt modelId="{EEE1FE75-FA08-4CAB-AA0F-B64BEC9F9EB1}" type="pres">
      <dgm:prSet presAssocID="{AFB062D5-B787-4809-99F1-4B61804E8243}" presName="horz1" presStyleCnt="0"/>
      <dgm:spPr/>
    </dgm:pt>
    <dgm:pt modelId="{F509C800-E0E2-4C09-856C-B3EEB49D759B}" type="pres">
      <dgm:prSet presAssocID="{AFB062D5-B787-4809-99F1-4B61804E8243}" presName="tx1" presStyleLbl="revTx" presStyleIdx="3" presStyleCnt="5"/>
      <dgm:spPr/>
    </dgm:pt>
    <dgm:pt modelId="{9BC89FB7-685B-4293-A178-C9F532FC605B}" type="pres">
      <dgm:prSet presAssocID="{AFB062D5-B787-4809-99F1-4B61804E8243}" presName="vert1" presStyleCnt="0"/>
      <dgm:spPr/>
    </dgm:pt>
    <dgm:pt modelId="{D15C1592-AC6A-463A-8123-89B613565054}" type="pres">
      <dgm:prSet presAssocID="{82729E06-65A8-4244-94F9-17EBD26F4A7D}" presName="thickLine" presStyleLbl="alignNode1" presStyleIdx="4" presStyleCnt="5"/>
      <dgm:spPr/>
    </dgm:pt>
    <dgm:pt modelId="{4503DE95-3FB2-420E-939D-BFB7F5B322BC}" type="pres">
      <dgm:prSet presAssocID="{82729E06-65A8-4244-94F9-17EBD26F4A7D}" presName="horz1" presStyleCnt="0"/>
      <dgm:spPr/>
    </dgm:pt>
    <dgm:pt modelId="{246A90DE-7B96-4FC0-8DA2-B1FBC38E1B61}" type="pres">
      <dgm:prSet presAssocID="{82729E06-65A8-4244-94F9-17EBD26F4A7D}" presName="tx1" presStyleLbl="revTx" presStyleIdx="4" presStyleCnt="5"/>
      <dgm:spPr/>
    </dgm:pt>
    <dgm:pt modelId="{133E597D-CF28-492D-A7A7-C1E3CB2E3C7C}" type="pres">
      <dgm:prSet presAssocID="{82729E06-65A8-4244-94F9-17EBD26F4A7D}" presName="vert1" presStyleCnt="0"/>
      <dgm:spPr/>
    </dgm:pt>
  </dgm:ptLst>
  <dgm:cxnLst>
    <dgm:cxn modelId="{69A5FE03-9AFB-463F-871A-3BDFCE532266}" srcId="{F7416303-0504-4F21-A89B-75B261E1B731}" destId="{AFB062D5-B787-4809-99F1-4B61804E8243}" srcOrd="3" destOrd="0" parTransId="{2BCF7E16-C132-457C-9CAC-C16A47669BB9}" sibTransId="{E2F51B0C-100E-4976-A8E6-03BA628A0472}"/>
    <dgm:cxn modelId="{B826731B-2924-48B1-A7E0-88095F80F4A5}" type="presOf" srcId="{16A19087-FB14-4F99-A74E-75EBA3ECA14B}" destId="{5FE8606F-75BE-4AA5-84AD-2048CFB29AD2}" srcOrd="0" destOrd="0" presId="urn:microsoft.com/office/officeart/2008/layout/LinedList"/>
    <dgm:cxn modelId="{1704EB29-3134-41D2-8C08-E187CE9C7C34}" srcId="{F7416303-0504-4F21-A89B-75B261E1B731}" destId="{16A19087-FB14-4F99-A74E-75EBA3ECA14B}" srcOrd="1" destOrd="0" parTransId="{6D7F626F-2A88-4A43-84ED-6170BCFC5BD0}" sibTransId="{0DBC9484-0220-4443-A6F1-7AAA00E273B1}"/>
    <dgm:cxn modelId="{8D459360-5DAE-4FDE-83DC-EF0463F3095E}" srcId="{F7416303-0504-4F21-A89B-75B261E1B731}" destId="{82729E06-65A8-4244-94F9-17EBD26F4A7D}" srcOrd="4" destOrd="0" parTransId="{E5081A99-8F38-412D-A81B-04D598B1F640}" sibTransId="{BC740B7D-A890-452C-BE38-A75E3CE663DD}"/>
    <dgm:cxn modelId="{B0A4A379-F2A1-4E38-A562-367C6916CC31}" type="presOf" srcId="{F7416303-0504-4F21-A89B-75B261E1B731}" destId="{EF4F32F1-B25E-4866-AB4C-BE1E96A169C8}" srcOrd="0" destOrd="0" presId="urn:microsoft.com/office/officeart/2008/layout/LinedList"/>
    <dgm:cxn modelId="{AE22657F-9804-45E7-A48E-F3DC5E72EC9D}" srcId="{F7416303-0504-4F21-A89B-75B261E1B731}" destId="{D3D2A3BB-9B51-4DE2-83F3-B17E6DA18EB3}" srcOrd="0" destOrd="0" parTransId="{C7F3D85C-5C23-4051-8CD8-46345A8EA22D}" sibTransId="{3C7F14C7-32D8-40A7-8E74-3993875060D7}"/>
    <dgm:cxn modelId="{9CCDA5CB-9C4F-47DE-8AB1-98E9B5ABE645}" type="presOf" srcId="{AFB062D5-B787-4809-99F1-4B61804E8243}" destId="{F509C800-E0E2-4C09-856C-B3EEB49D759B}" srcOrd="0" destOrd="0" presId="urn:microsoft.com/office/officeart/2008/layout/LinedList"/>
    <dgm:cxn modelId="{A36038D6-8646-431D-9BAB-9FC5E2A69AD0}" type="presOf" srcId="{D3D2A3BB-9B51-4DE2-83F3-B17E6DA18EB3}" destId="{145FE026-7812-4186-86BB-54FBF8478C19}" srcOrd="0" destOrd="0" presId="urn:microsoft.com/office/officeart/2008/layout/LinedList"/>
    <dgm:cxn modelId="{7837A0DE-1627-4A21-A624-E6B922186192}" type="presOf" srcId="{82729E06-65A8-4244-94F9-17EBD26F4A7D}" destId="{246A90DE-7B96-4FC0-8DA2-B1FBC38E1B61}" srcOrd="0" destOrd="0" presId="urn:microsoft.com/office/officeart/2008/layout/LinedList"/>
    <dgm:cxn modelId="{F733DCEB-C90C-4448-B4B6-0F2A0A4CE7F1}" srcId="{F7416303-0504-4F21-A89B-75B261E1B731}" destId="{862A64EE-3D39-4083-9322-775AF8DE8BC9}" srcOrd="2" destOrd="0" parTransId="{488DEF39-4A03-4BC8-BFC3-9A24247EA6B4}" sibTransId="{8AFAB527-80C3-465A-99CB-AFC16A6F690E}"/>
    <dgm:cxn modelId="{88885FFE-F303-493E-8C23-E92009C08A3F}" type="presOf" srcId="{862A64EE-3D39-4083-9322-775AF8DE8BC9}" destId="{46C956AA-2945-4805-AF3B-93CBBB2E46A5}" srcOrd="0" destOrd="0" presId="urn:microsoft.com/office/officeart/2008/layout/LinedList"/>
    <dgm:cxn modelId="{60B5A402-BD60-4369-A8AE-53663B11BDAA}" type="presParOf" srcId="{EF4F32F1-B25E-4866-AB4C-BE1E96A169C8}" destId="{22C1F218-53FE-4D6E-81D7-D5154BF8ED14}" srcOrd="0" destOrd="0" presId="urn:microsoft.com/office/officeart/2008/layout/LinedList"/>
    <dgm:cxn modelId="{0D614E8B-99A8-4FF1-9FEA-8206FAC2CD29}" type="presParOf" srcId="{EF4F32F1-B25E-4866-AB4C-BE1E96A169C8}" destId="{F9383435-B635-426C-8A2C-4A375084FA6D}" srcOrd="1" destOrd="0" presId="urn:microsoft.com/office/officeart/2008/layout/LinedList"/>
    <dgm:cxn modelId="{F8796A16-45D4-4986-8D86-41DA3CAC4109}" type="presParOf" srcId="{F9383435-B635-426C-8A2C-4A375084FA6D}" destId="{145FE026-7812-4186-86BB-54FBF8478C19}" srcOrd="0" destOrd="0" presId="urn:microsoft.com/office/officeart/2008/layout/LinedList"/>
    <dgm:cxn modelId="{64DE0CE6-C0C1-4EA4-A12D-1CE8C611D261}" type="presParOf" srcId="{F9383435-B635-426C-8A2C-4A375084FA6D}" destId="{0E72AB80-0CEE-4CFA-8D64-B343A4EEE0B3}" srcOrd="1" destOrd="0" presId="urn:microsoft.com/office/officeart/2008/layout/LinedList"/>
    <dgm:cxn modelId="{3914BF97-B09A-478B-A775-99CB86BB0C83}" type="presParOf" srcId="{EF4F32F1-B25E-4866-AB4C-BE1E96A169C8}" destId="{48647EEA-78F8-47DA-A314-D59F1E246259}" srcOrd="2" destOrd="0" presId="urn:microsoft.com/office/officeart/2008/layout/LinedList"/>
    <dgm:cxn modelId="{92F17632-EB72-4CB4-B5B1-BC674DD4EAD1}" type="presParOf" srcId="{EF4F32F1-B25E-4866-AB4C-BE1E96A169C8}" destId="{7B55422A-9CA7-421C-80F6-B52723B48AC1}" srcOrd="3" destOrd="0" presId="urn:microsoft.com/office/officeart/2008/layout/LinedList"/>
    <dgm:cxn modelId="{3CC23C0D-CD6B-48F9-96F1-CA4444748FD3}" type="presParOf" srcId="{7B55422A-9CA7-421C-80F6-B52723B48AC1}" destId="{5FE8606F-75BE-4AA5-84AD-2048CFB29AD2}" srcOrd="0" destOrd="0" presId="urn:microsoft.com/office/officeart/2008/layout/LinedList"/>
    <dgm:cxn modelId="{C8BAE8E9-E1D6-4EE4-B361-D94834BA0B7C}" type="presParOf" srcId="{7B55422A-9CA7-421C-80F6-B52723B48AC1}" destId="{8203948E-0AC0-4849-87E2-1C0405212408}" srcOrd="1" destOrd="0" presId="urn:microsoft.com/office/officeart/2008/layout/LinedList"/>
    <dgm:cxn modelId="{655024A4-9C64-4AC9-BDF7-71626ABC7E1B}" type="presParOf" srcId="{EF4F32F1-B25E-4866-AB4C-BE1E96A169C8}" destId="{062197B2-88BA-4A72-9A35-FEDECD133C6D}" srcOrd="4" destOrd="0" presId="urn:microsoft.com/office/officeart/2008/layout/LinedList"/>
    <dgm:cxn modelId="{0480748E-9091-46EE-BCE7-A50A8097F5F8}" type="presParOf" srcId="{EF4F32F1-B25E-4866-AB4C-BE1E96A169C8}" destId="{3CCAAD08-80C7-4C04-8ED1-CF4891473C60}" srcOrd="5" destOrd="0" presId="urn:microsoft.com/office/officeart/2008/layout/LinedList"/>
    <dgm:cxn modelId="{4DC75CCE-329D-420E-ADE7-CE495CEF3471}" type="presParOf" srcId="{3CCAAD08-80C7-4C04-8ED1-CF4891473C60}" destId="{46C956AA-2945-4805-AF3B-93CBBB2E46A5}" srcOrd="0" destOrd="0" presId="urn:microsoft.com/office/officeart/2008/layout/LinedList"/>
    <dgm:cxn modelId="{5D750A86-DC7C-446F-B785-1DB5ACAFC4F2}" type="presParOf" srcId="{3CCAAD08-80C7-4C04-8ED1-CF4891473C60}" destId="{15F196C0-494E-45E7-9388-D7FEEA704A1F}" srcOrd="1" destOrd="0" presId="urn:microsoft.com/office/officeart/2008/layout/LinedList"/>
    <dgm:cxn modelId="{67254617-AFFE-4FC8-B3D7-0131C982C121}" type="presParOf" srcId="{EF4F32F1-B25E-4866-AB4C-BE1E96A169C8}" destId="{401A544A-7DC9-425F-8D50-5ABEE9D1E843}" srcOrd="6" destOrd="0" presId="urn:microsoft.com/office/officeart/2008/layout/LinedList"/>
    <dgm:cxn modelId="{01DF60A2-DE00-4A8F-BE9E-9426D8CEA1A5}" type="presParOf" srcId="{EF4F32F1-B25E-4866-AB4C-BE1E96A169C8}" destId="{EEE1FE75-FA08-4CAB-AA0F-B64BEC9F9EB1}" srcOrd="7" destOrd="0" presId="urn:microsoft.com/office/officeart/2008/layout/LinedList"/>
    <dgm:cxn modelId="{49E00802-C3D8-43BD-88EB-F98FD84A1702}" type="presParOf" srcId="{EEE1FE75-FA08-4CAB-AA0F-B64BEC9F9EB1}" destId="{F509C800-E0E2-4C09-856C-B3EEB49D759B}" srcOrd="0" destOrd="0" presId="urn:microsoft.com/office/officeart/2008/layout/LinedList"/>
    <dgm:cxn modelId="{05C8FC18-BF2A-4D67-A84D-2CAD74F70339}" type="presParOf" srcId="{EEE1FE75-FA08-4CAB-AA0F-B64BEC9F9EB1}" destId="{9BC89FB7-685B-4293-A178-C9F532FC605B}" srcOrd="1" destOrd="0" presId="urn:microsoft.com/office/officeart/2008/layout/LinedList"/>
    <dgm:cxn modelId="{4E145820-9149-47FF-B775-6A76BB96BA9A}" type="presParOf" srcId="{EF4F32F1-B25E-4866-AB4C-BE1E96A169C8}" destId="{D15C1592-AC6A-463A-8123-89B613565054}" srcOrd="8" destOrd="0" presId="urn:microsoft.com/office/officeart/2008/layout/LinedList"/>
    <dgm:cxn modelId="{D55E2D8E-092C-4499-B413-1CCD7840833D}" type="presParOf" srcId="{EF4F32F1-B25E-4866-AB4C-BE1E96A169C8}" destId="{4503DE95-3FB2-420E-939D-BFB7F5B322BC}" srcOrd="9" destOrd="0" presId="urn:microsoft.com/office/officeart/2008/layout/LinedList"/>
    <dgm:cxn modelId="{B2859474-538F-45C0-BB7E-03FC2D96B030}" type="presParOf" srcId="{4503DE95-3FB2-420E-939D-BFB7F5B322BC}" destId="{246A90DE-7B96-4FC0-8DA2-B1FBC38E1B61}" srcOrd="0" destOrd="0" presId="urn:microsoft.com/office/officeart/2008/layout/LinedList"/>
    <dgm:cxn modelId="{70DE5E31-9E6A-435E-9044-A2665F45BDD8}" type="presParOf" srcId="{4503DE95-3FB2-420E-939D-BFB7F5B322BC}" destId="{133E597D-CF28-492D-A7A7-C1E3CB2E3C7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322E8-C90A-45FE-B5AA-68E133776FC9}">
      <dsp:nvSpPr>
        <dsp:cNvPr id="0" name=""/>
        <dsp:cNvSpPr/>
      </dsp:nvSpPr>
      <dsp:spPr bwMode="white">
        <a:xfrm>
          <a:off x="0" y="168201"/>
          <a:ext cx="4913832" cy="5472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hemeClr val="accent2"/>
        </a:lnRef>
        <a:fillRef idx="3">
          <a:schemeClr val="accent2"/>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Calibri Light" panose="020F0302020204030204"/>
            </a:rPr>
            <a:t>Strength</a:t>
          </a:r>
          <a:endParaRPr lang="en-US" sz="3600" b="1" kern="1200" dirty="0"/>
        </a:p>
      </dsp:txBody>
      <dsp:txXfrm>
        <a:off x="0" y="168201"/>
        <a:ext cx="4913832" cy="547200"/>
      </dsp:txXfrm>
    </dsp:sp>
    <dsp:sp modelId="{817D7106-9D8E-4148-B2A1-3DEF8832BD16}">
      <dsp:nvSpPr>
        <dsp:cNvPr id="0" name=""/>
        <dsp:cNvSpPr/>
      </dsp:nvSpPr>
      <dsp:spPr bwMode="white">
        <a:xfrm>
          <a:off x="0" y="715402"/>
          <a:ext cx="4913832" cy="346773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hemeClr val="accent2">
            <a:tint val="40000"/>
            <a:alpha val="90000"/>
          </a:schemeClr>
        </a:lnRef>
        <a:fillRef idx="1">
          <a:schemeClr val="accent2">
            <a:tint val="40000"/>
            <a:alpha val="90000"/>
          </a:schemeClr>
        </a:fillRef>
        <a:effectRef idx="0">
          <a:scrgbClr r="0" g="0" b="0"/>
        </a:effectRef>
        <a:fontRef idx="minor"/>
      </dsp:style>
      <dsp:txBody>
        <a:bodyPr spcFirstLastPara="0" vert="horz" wrap="square" lIns="101346" tIns="101346" rIns="135128" bIns="152019" numCol="1" spcCol="1270" anchor="t" anchorCtr="0">
          <a:noAutofit/>
        </a:bodyPr>
        <a:lstStyle/>
        <a:p>
          <a:pPr marL="285750" lvl="1" indent="-285750" algn="l" defTabSz="1600200" rtl="0">
            <a:lnSpc>
              <a:spcPct val="90000"/>
            </a:lnSpc>
            <a:spcBef>
              <a:spcPct val="0"/>
            </a:spcBef>
            <a:spcAft>
              <a:spcPct val="15000"/>
            </a:spcAft>
            <a:buChar char="•"/>
          </a:pPr>
          <a:r>
            <a:rPr lang="en-US" sz="3600" kern="1200" dirty="0">
              <a:solidFill>
                <a:schemeClr val="dk1"/>
              </a:solidFill>
              <a:latin typeface="Calibri" panose="020F0502020204030204"/>
              <a:cs typeface="Calibri" panose="020F0502020204030204"/>
            </a:rPr>
            <a:t>Robust logistics and distribution systems, IT systems (Amazon Web Services)</a:t>
          </a:r>
          <a:endParaRPr lang="en-US" sz="3600" kern="1200" dirty="0">
            <a:solidFill>
              <a:schemeClr val="dk1"/>
            </a:solidFill>
          </a:endParaRPr>
        </a:p>
        <a:p>
          <a:pPr marL="285750" lvl="1" indent="-285750" algn="l" defTabSz="1600200" rtl="0">
            <a:lnSpc>
              <a:spcPct val="90000"/>
            </a:lnSpc>
            <a:spcBef>
              <a:spcPct val="0"/>
            </a:spcBef>
            <a:spcAft>
              <a:spcPct val="15000"/>
            </a:spcAft>
            <a:buChar char="•"/>
          </a:pPr>
          <a:r>
            <a:rPr lang="en-US" sz="3600" kern="1200" dirty="0">
              <a:solidFill>
                <a:schemeClr val="dk1"/>
              </a:solidFill>
            </a:rPr>
            <a:t>Network of Large number of third-party sellers</a:t>
          </a:r>
        </a:p>
        <a:p>
          <a:pPr marL="285750" lvl="1" indent="-285750" algn="l" defTabSz="1600200" rtl="0">
            <a:lnSpc>
              <a:spcPct val="90000"/>
            </a:lnSpc>
            <a:spcBef>
              <a:spcPct val="0"/>
            </a:spcBef>
            <a:spcAft>
              <a:spcPct val="15000"/>
            </a:spcAft>
            <a:buChar char="•"/>
          </a:pPr>
          <a:r>
            <a:rPr lang="en-US" sz="3600" kern="1200" dirty="0">
              <a:solidFill>
                <a:schemeClr val="dk1"/>
              </a:solidFill>
            </a:rPr>
            <a:t>Cost effective – no  physical retail stores</a:t>
          </a:r>
          <a:r>
            <a:rPr lang="en-US" sz="3600" kern="1200" dirty="0">
              <a:solidFill>
                <a:schemeClr val="dk1"/>
              </a:solidFill>
              <a:latin typeface="Calibri Light" panose="020F0302020204030204"/>
            </a:rPr>
            <a:t> </a:t>
          </a:r>
          <a:endParaRPr lang="en-US" sz="3600" kern="1200" dirty="0">
            <a:solidFill>
              <a:schemeClr val="dk1"/>
            </a:solidFill>
          </a:endParaRPr>
        </a:p>
        <a:p>
          <a:pPr marL="285750" lvl="1" indent="-285750" algn="l" defTabSz="1600200" rtl="0">
            <a:lnSpc>
              <a:spcPct val="100000"/>
            </a:lnSpc>
            <a:spcBef>
              <a:spcPct val="0"/>
            </a:spcBef>
            <a:spcAft>
              <a:spcPct val="15000"/>
            </a:spcAft>
            <a:buChar char="•"/>
          </a:pPr>
          <a:r>
            <a:rPr lang="en-US" sz="3600" kern="1200" dirty="0">
              <a:solidFill>
                <a:schemeClr val="dk1"/>
              </a:solidFill>
            </a:rPr>
            <a:t>Innovative with products – alexa, solimo, drone delivery</a:t>
          </a:r>
          <a:endParaRPr lang="en-US" sz="3600" kern="1200" dirty="0">
            <a:solidFill>
              <a:schemeClr val="dk1"/>
            </a:solidFill>
            <a:latin typeface="Calibri Light" panose="020F0302020204030204"/>
            <a:cs typeface="Calibri Light" panose="020F0302020204030204"/>
          </a:endParaRPr>
        </a:p>
        <a:p>
          <a:pPr marL="285750" lvl="1" indent="-285750" algn="l" defTabSz="1600200" rtl="0">
            <a:lnSpc>
              <a:spcPct val="100000"/>
            </a:lnSpc>
            <a:spcBef>
              <a:spcPct val="0"/>
            </a:spcBef>
            <a:spcAft>
              <a:spcPct val="15000"/>
            </a:spcAft>
            <a:buChar char="•"/>
          </a:pPr>
          <a:r>
            <a:rPr lang="en-US" sz="3600" kern="1200" dirty="0">
              <a:solidFill>
                <a:schemeClr val="dk1"/>
              </a:solidFill>
            </a:rPr>
            <a:t>successful brand image – globally</a:t>
          </a:r>
          <a:endParaRPr lang="en-US" sz="3600" kern="1200" dirty="0">
            <a:solidFill>
              <a:schemeClr val="dk1"/>
            </a:solidFill>
            <a:latin typeface="Calibri Light" panose="020F0302020204030204"/>
            <a:cs typeface="Calibri Light" panose="020F0302020204030204"/>
          </a:endParaRPr>
        </a:p>
        <a:p>
          <a:pPr marL="285750" lvl="1" indent="-285750" algn="l" defTabSz="1600200">
            <a:lnSpc>
              <a:spcPct val="100000"/>
            </a:lnSpc>
            <a:spcBef>
              <a:spcPct val="0"/>
            </a:spcBef>
            <a:spcAft>
              <a:spcPct val="15000"/>
            </a:spcAft>
            <a:buChar char="•"/>
          </a:pPr>
          <a:r>
            <a:rPr lang="en-US" sz="3600" kern="1200" dirty="0">
              <a:solidFill>
                <a:schemeClr val="dk1"/>
              </a:solidFill>
            </a:rPr>
            <a:t>High market capitalization &amp; global presence</a:t>
          </a:r>
        </a:p>
        <a:p>
          <a:pPr marL="285750" lvl="1" indent="-285750" algn="l" defTabSz="1600200" rtl="0">
            <a:lnSpc>
              <a:spcPct val="100000"/>
            </a:lnSpc>
            <a:spcBef>
              <a:spcPct val="0"/>
            </a:spcBef>
            <a:spcAft>
              <a:spcPct val="15000"/>
            </a:spcAft>
            <a:buChar char="•"/>
          </a:pPr>
          <a:r>
            <a:rPr lang="en-US" sz="3600" kern="1200" dirty="0">
              <a:solidFill>
                <a:schemeClr val="dk1"/>
              </a:solidFill>
            </a:rPr>
            <a:t>extensive product mix – 75 million products</a:t>
          </a:r>
          <a:endParaRPr lang="en-US" sz="3600" kern="1200" dirty="0">
            <a:solidFill>
              <a:schemeClr val="dk1"/>
            </a:solidFill>
            <a:latin typeface="Calibri Light" panose="020F0302020204030204"/>
            <a:cs typeface="Calibri Light" panose="020F0302020204030204"/>
          </a:endParaRPr>
        </a:p>
      </dsp:txBody>
      <dsp:txXfrm>
        <a:off x="0" y="715402"/>
        <a:ext cx="4913832" cy="3467735"/>
      </dsp:txXfrm>
    </dsp:sp>
    <dsp:sp modelId="{006A096F-BF55-4CF4-95C6-FCE56DCFC79D}">
      <dsp:nvSpPr>
        <dsp:cNvPr id="0" name=""/>
        <dsp:cNvSpPr/>
      </dsp:nvSpPr>
      <dsp:spPr bwMode="white">
        <a:xfrm>
          <a:off x="5601768" y="168201"/>
          <a:ext cx="4913832" cy="5472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hemeClr val="accent3"/>
        </a:lnRef>
        <a:fillRef idx="3">
          <a:schemeClr val="accent3"/>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Calibri Light" panose="020F0302020204030204"/>
            </a:rPr>
            <a:t>Weakness</a:t>
          </a:r>
          <a:endParaRPr lang="en-US" sz="3600" b="1" kern="1200" dirty="0"/>
        </a:p>
      </dsp:txBody>
      <dsp:txXfrm>
        <a:off x="5601768" y="168201"/>
        <a:ext cx="4913832" cy="547200"/>
      </dsp:txXfrm>
    </dsp:sp>
    <dsp:sp modelId="{7EA80988-2379-4459-8D7B-D419F9B12C13}">
      <dsp:nvSpPr>
        <dsp:cNvPr id="0" name=""/>
        <dsp:cNvSpPr/>
      </dsp:nvSpPr>
      <dsp:spPr bwMode="white">
        <a:xfrm>
          <a:off x="5601768" y="715402"/>
          <a:ext cx="4913832" cy="3467735"/>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hemeClr val="accent3">
            <a:tint val="40000"/>
            <a:alpha val="90000"/>
          </a:schemeClr>
        </a:lnRef>
        <a:fillRef idx="1">
          <a:schemeClr val="accent3">
            <a:tint val="40000"/>
            <a:alpha val="90000"/>
          </a:schemeClr>
        </a:fillRef>
        <a:effectRef idx="0">
          <a:scrgbClr r="0" g="0" b="0"/>
        </a:effectRef>
        <a:fontRef idx="minor"/>
      </dsp:style>
      <dsp:txBody>
        <a:bodyPr spcFirstLastPara="0" vert="horz" wrap="square" lIns="101346" tIns="101346" rIns="135128" bIns="152019" numCol="1" spcCol="1270" anchor="t" anchorCtr="0">
          <a:noAutofit/>
        </a:bodyPr>
        <a:lstStyle/>
        <a:p>
          <a:pPr marL="285750" lvl="1" indent="-285750" algn="l" defTabSz="1600200" rtl="0">
            <a:lnSpc>
              <a:spcPct val="100000"/>
            </a:lnSpc>
            <a:spcBef>
              <a:spcPct val="0"/>
            </a:spcBef>
            <a:spcAft>
              <a:spcPct val="15000"/>
            </a:spcAft>
            <a:buChar char="•"/>
          </a:pPr>
          <a:r>
            <a:rPr lang="en-US" sz="3600" kern="1200" dirty="0">
              <a:solidFill>
                <a:schemeClr val="dk1"/>
              </a:solidFill>
            </a:rPr>
            <a:t>Imitable model : flipkart, meesho</a:t>
          </a:r>
          <a:endParaRPr lang="en-US" sz="3600" kern="1200" dirty="0">
            <a:solidFill>
              <a:schemeClr val="dk1"/>
            </a:solidFill>
            <a:latin typeface="Calibri Light" panose="020F0302020204030204"/>
            <a:cs typeface="Calibri Light" panose="020F0302020204030204"/>
          </a:endParaRPr>
        </a:p>
        <a:p>
          <a:pPr marL="285750" lvl="1" indent="-285750" algn="l" defTabSz="1600200">
            <a:lnSpc>
              <a:spcPct val="100000"/>
            </a:lnSpc>
            <a:spcBef>
              <a:spcPct val="0"/>
            </a:spcBef>
            <a:spcAft>
              <a:spcPct val="15000"/>
            </a:spcAft>
            <a:buChar char="•"/>
          </a:pPr>
          <a:r>
            <a:rPr lang="en-US" sz="3600" kern="1200" dirty="0">
              <a:solidFill>
                <a:schemeClr val="dk1"/>
              </a:solidFill>
            </a:rPr>
            <a:t>Thin profit margins, including Amazon prime</a:t>
          </a:r>
        </a:p>
        <a:p>
          <a:pPr marL="285750" lvl="1" indent="-285750" algn="l" defTabSz="1600200">
            <a:lnSpc>
              <a:spcPct val="100000"/>
            </a:lnSpc>
            <a:spcBef>
              <a:spcPct val="0"/>
            </a:spcBef>
            <a:spcAft>
              <a:spcPct val="15000"/>
            </a:spcAft>
            <a:buChar char="•"/>
          </a:pPr>
          <a:r>
            <a:rPr lang="en-US" sz="3600" kern="1200" dirty="0">
              <a:solidFill>
                <a:schemeClr val="dk1"/>
              </a:solidFill>
            </a:rPr>
            <a:t>Inhumane work conditions</a:t>
          </a:r>
        </a:p>
        <a:p>
          <a:pPr marL="285750" lvl="1" indent="-285750" algn="l" defTabSz="1600200">
            <a:lnSpc>
              <a:spcPct val="100000"/>
            </a:lnSpc>
            <a:spcBef>
              <a:spcPct val="0"/>
            </a:spcBef>
            <a:spcAft>
              <a:spcPct val="15000"/>
            </a:spcAft>
            <a:buChar char="•"/>
          </a:pPr>
          <a:r>
            <a:rPr lang="en-US" sz="3600" kern="1200" dirty="0">
              <a:solidFill>
                <a:schemeClr val="dk1"/>
              </a:solidFill>
            </a:rPr>
            <a:t>Dependence on distributors</a:t>
          </a:r>
        </a:p>
        <a:p>
          <a:pPr marL="285750" lvl="1" indent="-285750" algn="l" defTabSz="1600200" rtl="0">
            <a:lnSpc>
              <a:spcPct val="100000"/>
            </a:lnSpc>
            <a:spcBef>
              <a:spcPct val="0"/>
            </a:spcBef>
            <a:spcAft>
              <a:spcPct val="15000"/>
            </a:spcAft>
            <a:buChar char="•"/>
          </a:pPr>
          <a:r>
            <a:rPr lang="en-US" sz="3600" kern="1200" dirty="0">
              <a:solidFill>
                <a:schemeClr val="dk1"/>
              </a:solidFill>
            </a:rPr>
            <a:t>Product failures like – Kindle (unsustainable)</a:t>
          </a:r>
          <a:endParaRPr lang="en-US" sz="3600" kern="1200" dirty="0">
            <a:solidFill>
              <a:schemeClr val="dk1"/>
            </a:solidFill>
            <a:latin typeface="Calibri Light" panose="020F0302020204030204"/>
            <a:cs typeface="Calibri Light" panose="020F0302020204030204"/>
          </a:endParaRPr>
        </a:p>
      </dsp:txBody>
      <dsp:txXfrm>
        <a:off x="5601768" y="715402"/>
        <a:ext cx="4913832" cy="3467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322E8-C90A-45FE-B5AA-68E133776FC9}">
      <dsp:nvSpPr>
        <dsp:cNvPr id="0" name=""/>
        <dsp:cNvSpPr/>
      </dsp:nvSpPr>
      <dsp:spPr bwMode="white">
        <a:xfrm>
          <a:off x="0" y="49774"/>
          <a:ext cx="4913832" cy="5472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hemeClr val="accent2"/>
        </a:lnRef>
        <a:fillRef idx="3">
          <a:schemeClr val="accent2"/>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1600200">
            <a:lnSpc>
              <a:spcPct val="90000"/>
            </a:lnSpc>
            <a:spcBef>
              <a:spcPct val="0"/>
            </a:spcBef>
            <a:spcAft>
              <a:spcPct val="35000"/>
            </a:spcAft>
            <a:buNone/>
          </a:pPr>
          <a:r>
            <a:rPr lang="en-US" sz="3600" b="1" kern="1200" dirty="0"/>
            <a:t>Opportunity</a:t>
          </a:r>
          <a:endParaRPr lang="en-US" sz="3600" kern="1200" dirty="0"/>
        </a:p>
      </dsp:txBody>
      <dsp:txXfrm>
        <a:off x="0" y="49774"/>
        <a:ext cx="4913832" cy="547200"/>
      </dsp:txXfrm>
    </dsp:sp>
    <dsp:sp modelId="{817D7106-9D8E-4148-B2A1-3DEF8832BD16}">
      <dsp:nvSpPr>
        <dsp:cNvPr id="0" name=""/>
        <dsp:cNvSpPr/>
      </dsp:nvSpPr>
      <dsp:spPr bwMode="white">
        <a:xfrm>
          <a:off x="0" y="596974"/>
          <a:ext cx="4913832" cy="370459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hemeClr val="accent2">
            <a:tint val="40000"/>
            <a:alpha val="90000"/>
          </a:schemeClr>
        </a:lnRef>
        <a:fillRef idx="1">
          <a:schemeClr val="accent2">
            <a:tint val="40000"/>
            <a:alpha val="90000"/>
          </a:schemeClr>
        </a:fillRef>
        <a:effectRef idx="0">
          <a:scrgbClr r="0" g="0" b="0"/>
        </a:effectRef>
        <a:fontRef idx="minor"/>
      </dsp:style>
      <dsp:txBody>
        <a:bodyPr spcFirstLastPara="0" vert="horz" wrap="square" lIns="101346" tIns="101346" rIns="135128" bIns="152019" numCol="1" spcCol="1270" anchor="t" anchorCtr="0">
          <a:noAutofit/>
        </a:bodyPr>
        <a:lstStyle/>
        <a:p>
          <a:pPr marL="285750" lvl="1" indent="-285750" algn="l" defTabSz="1600200" rtl="0">
            <a:lnSpc>
              <a:spcPct val="100000"/>
            </a:lnSpc>
            <a:spcBef>
              <a:spcPct val="0"/>
            </a:spcBef>
            <a:spcAft>
              <a:spcPct val="15000"/>
            </a:spcAft>
            <a:buChar char="•"/>
          </a:pPr>
          <a:r>
            <a:rPr lang="en-US" sz="3600" kern="1200">
              <a:solidFill>
                <a:schemeClr val="dk1"/>
              </a:solidFill>
              <a:latin typeface="Calibri Light" panose="020F0302020204030204"/>
              <a:cs typeface="Calibri Light" panose="020F0302020204030204"/>
            </a:rPr>
            <a:t>Expanding physical stores</a:t>
          </a:r>
          <a:r>
            <a:rPr lang="en-US" sz="3600" kern="1200" dirty="0">
              <a:solidFill>
                <a:schemeClr val="dk1"/>
              </a:solidFill>
              <a:latin typeface="Calibri Light" panose="020F0302020204030204"/>
              <a:cs typeface="Calibri Light" panose="020F0302020204030204"/>
            </a:rPr>
            <a:t> in India</a:t>
          </a:r>
          <a:endParaRPr lang="en-US" sz="3600" kern="1200" dirty="0">
            <a:solidFill>
              <a:schemeClr val="dk1"/>
            </a:solidFill>
          </a:endParaRPr>
        </a:p>
        <a:p>
          <a:pPr marL="285750" lvl="1" indent="-285750" algn="l" defTabSz="1600200" rtl="0">
            <a:lnSpc>
              <a:spcPct val="100000"/>
            </a:lnSpc>
            <a:spcBef>
              <a:spcPct val="0"/>
            </a:spcBef>
            <a:spcAft>
              <a:spcPct val="15000"/>
            </a:spcAft>
            <a:buChar char="•"/>
          </a:pPr>
          <a:r>
            <a:rPr lang="en-US" sz="3600" kern="1200">
              <a:solidFill>
                <a:schemeClr val="dk1"/>
              </a:solidFill>
              <a:latin typeface="Calibri Light" panose="020F0302020204030204"/>
              <a:cs typeface="Calibri Light" panose="020F0302020204030204"/>
            </a:rPr>
            <a:t>More acquisitions of e-commerce companies, Grocery in Tier-2 cities</a:t>
          </a:r>
          <a:endParaRPr lang="en-US" sz="3600" kern="1200" dirty="0">
            <a:solidFill>
              <a:schemeClr val="dk1"/>
            </a:solidFill>
          </a:endParaRPr>
        </a:p>
        <a:p>
          <a:pPr marL="285750" lvl="1" indent="-285750" algn="l" defTabSz="1600200">
            <a:lnSpc>
              <a:spcPct val="90000"/>
            </a:lnSpc>
            <a:spcBef>
              <a:spcPct val="0"/>
            </a:spcBef>
            <a:spcAft>
              <a:spcPct val="15000"/>
            </a:spcAft>
            <a:buChar char="•"/>
          </a:pPr>
          <a:r>
            <a:rPr lang="en-US" sz="3600" kern="1200">
              <a:solidFill>
                <a:schemeClr val="dk1"/>
              </a:solidFill>
            </a:rPr>
            <a:t>Supply chain strengthen – ex. Next day prime delivery in Guwahati</a:t>
          </a:r>
        </a:p>
        <a:p>
          <a:pPr marL="285750" lvl="1" indent="-285750" algn="l" defTabSz="1600200">
            <a:lnSpc>
              <a:spcPct val="90000"/>
            </a:lnSpc>
            <a:spcBef>
              <a:spcPct val="0"/>
            </a:spcBef>
            <a:spcAft>
              <a:spcPct val="15000"/>
            </a:spcAft>
            <a:buChar char="•"/>
          </a:pPr>
          <a:r>
            <a:rPr lang="en-US" sz="3600" kern="1200">
              <a:solidFill>
                <a:schemeClr val="dk1"/>
              </a:solidFill>
            </a:rPr>
            <a:t>Better backward integration to increase margins &amp; develop capability for physical stores</a:t>
          </a:r>
        </a:p>
        <a:p>
          <a:pPr marL="285750" lvl="1" indent="-285750" algn="l" defTabSz="1600200">
            <a:lnSpc>
              <a:spcPct val="90000"/>
            </a:lnSpc>
            <a:spcBef>
              <a:spcPct val="0"/>
            </a:spcBef>
            <a:spcAft>
              <a:spcPct val="15000"/>
            </a:spcAft>
            <a:buChar char="•"/>
          </a:pPr>
          <a:r>
            <a:rPr lang="en-US" sz="3600" kern="1200">
              <a:solidFill>
                <a:schemeClr val="dk1"/>
              </a:solidFill>
            </a:rPr>
            <a:t>More marketing for new products like Prime music like </a:t>
          </a:r>
          <a:r>
            <a:rPr lang="en-US" sz="3600" kern="1200" err="1">
              <a:solidFill>
                <a:schemeClr val="dk1"/>
              </a:solidFill>
            </a:rPr>
            <a:t>spotify</a:t>
          </a:r>
          <a:endParaRPr lang="en-US" sz="3600" kern="1200" dirty="0" err="1">
            <a:solidFill>
              <a:schemeClr val="dk1"/>
            </a:solidFill>
          </a:endParaRPr>
        </a:p>
        <a:p>
          <a:pPr marL="285750" lvl="1" indent="-285750" algn="l" defTabSz="1600200">
            <a:lnSpc>
              <a:spcPct val="90000"/>
            </a:lnSpc>
            <a:spcBef>
              <a:spcPct val="0"/>
            </a:spcBef>
            <a:spcAft>
              <a:spcPct val="15000"/>
            </a:spcAft>
            <a:buChar char="•"/>
          </a:pPr>
          <a:r>
            <a:rPr lang="en-US" sz="3600" kern="1200">
              <a:solidFill>
                <a:schemeClr val="dk1"/>
              </a:solidFill>
            </a:rPr>
            <a:t>Autonomous driving vehicles in India like US</a:t>
          </a:r>
        </a:p>
      </dsp:txBody>
      <dsp:txXfrm>
        <a:off x="0" y="596974"/>
        <a:ext cx="4913832" cy="3704590"/>
      </dsp:txXfrm>
    </dsp:sp>
    <dsp:sp modelId="{006A096F-BF55-4CF4-95C6-FCE56DCFC79D}">
      <dsp:nvSpPr>
        <dsp:cNvPr id="0" name=""/>
        <dsp:cNvSpPr/>
      </dsp:nvSpPr>
      <dsp:spPr bwMode="white">
        <a:xfrm>
          <a:off x="5601768" y="49774"/>
          <a:ext cx="4913832" cy="5472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hemeClr val="accent3"/>
        </a:lnRef>
        <a:fillRef idx="3">
          <a:schemeClr val="accent3"/>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1600200">
            <a:lnSpc>
              <a:spcPct val="90000"/>
            </a:lnSpc>
            <a:spcBef>
              <a:spcPct val="0"/>
            </a:spcBef>
            <a:spcAft>
              <a:spcPct val="35000"/>
            </a:spcAft>
            <a:buNone/>
          </a:pPr>
          <a:r>
            <a:rPr lang="en-US" sz="3600" b="1" kern="1200" dirty="0"/>
            <a:t>Threats</a:t>
          </a:r>
          <a:endParaRPr lang="en-US" sz="3600" kern="1200" dirty="0"/>
        </a:p>
      </dsp:txBody>
      <dsp:txXfrm>
        <a:off x="5601768" y="49774"/>
        <a:ext cx="4913832" cy="547200"/>
      </dsp:txXfrm>
    </dsp:sp>
    <dsp:sp modelId="{7EA80988-2379-4459-8D7B-D419F9B12C13}">
      <dsp:nvSpPr>
        <dsp:cNvPr id="0" name=""/>
        <dsp:cNvSpPr/>
      </dsp:nvSpPr>
      <dsp:spPr bwMode="white">
        <a:xfrm>
          <a:off x="5601768" y="596974"/>
          <a:ext cx="4913832" cy="3704590"/>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hemeClr val="accent3">
            <a:tint val="40000"/>
            <a:alpha val="90000"/>
          </a:schemeClr>
        </a:lnRef>
        <a:fillRef idx="1">
          <a:schemeClr val="accent3">
            <a:tint val="40000"/>
            <a:alpha val="90000"/>
          </a:schemeClr>
        </a:fillRef>
        <a:effectRef idx="0">
          <a:scrgbClr r="0" g="0" b="0"/>
        </a:effectRef>
        <a:fontRef idx="minor"/>
      </dsp:style>
      <dsp:txBody>
        <a:bodyPr spcFirstLastPara="0" vert="horz" wrap="square" lIns="101346" tIns="101346" rIns="135128" bIns="152019" numCol="1" spcCol="1270" anchor="t" anchorCtr="0">
          <a:noAutofit/>
        </a:bodyPr>
        <a:lstStyle/>
        <a:p>
          <a:pPr marL="285750" lvl="1" indent="-285750" algn="l" defTabSz="1600200">
            <a:lnSpc>
              <a:spcPct val="90000"/>
            </a:lnSpc>
            <a:spcBef>
              <a:spcPct val="0"/>
            </a:spcBef>
            <a:spcAft>
              <a:spcPct val="15000"/>
            </a:spcAft>
            <a:buChar char="•"/>
          </a:pPr>
          <a:r>
            <a:rPr lang="en-US" sz="3600" kern="1200" dirty="0">
              <a:solidFill>
                <a:schemeClr val="dk1"/>
              </a:solidFill>
            </a:rPr>
            <a:t>Aggressive competition ex </a:t>
          </a:r>
          <a:r>
            <a:rPr lang="en-US" sz="3600" kern="1200" dirty="0" err="1">
              <a:solidFill>
                <a:schemeClr val="dk1"/>
              </a:solidFill>
            </a:rPr>
            <a:t>meesho</a:t>
          </a:r>
          <a:r>
            <a:rPr lang="en-US" sz="3600" kern="1200" dirty="0">
              <a:solidFill>
                <a:schemeClr val="dk1"/>
              </a:solidFill>
            </a:rPr>
            <a:t>, Netflix</a:t>
          </a:r>
        </a:p>
        <a:p>
          <a:pPr marL="285750" lvl="1" indent="-285750" algn="l" defTabSz="1600200">
            <a:lnSpc>
              <a:spcPct val="90000"/>
            </a:lnSpc>
            <a:spcBef>
              <a:spcPct val="0"/>
            </a:spcBef>
            <a:spcAft>
              <a:spcPct val="15000"/>
            </a:spcAft>
            <a:buChar char="•"/>
          </a:pPr>
          <a:r>
            <a:rPr lang="en-US" sz="3600" kern="1200" dirty="0">
              <a:solidFill>
                <a:schemeClr val="dk1"/>
              </a:solidFill>
            </a:rPr>
            <a:t>Fake products, complaints tarnishing brand image</a:t>
          </a:r>
        </a:p>
        <a:p>
          <a:pPr marL="285750" lvl="1" indent="-285750" algn="l" defTabSz="1600200">
            <a:lnSpc>
              <a:spcPct val="90000"/>
            </a:lnSpc>
            <a:spcBef>
              <a:spcPct val="0"/>
            </a:spcBef>
            <a:spcAft>
              <a:spcPct val="15000"/>
            </a:spcAft>
            <a:buChar char="•"/>
          </a:pPr>
          <a:r>
            <a:rPr lang="en-US" sz="3600" kern="1200" dirty="0">
              <a:solidFill>
                <a:schemeClr val="dk1"/>
              </a:solidFill>
            </a:rPr>
            <a:t>Government regulations – </a:t>
          </a:r>
          <a:r>
            <a:rPr lang="en-US" sz="3600" kern="1200" dirty="0" err="1">
              <a:solidFill>
                <a:schemeClr val="dk1"/>
              </a:solidFill>
            </a:rPr>
            <a:t>favoured</a:t>
          </a:r>
          <a:r>
            <a:rPr lang="en-US" sz="3600" kern="1200" dirty="0">
              <a:solidFill>
                <a:schemeClr val="dk1"/>
              </a:solidFill>
            </a:rPr>
            <a:t> to local companies</a:t>
          </a:r>
        </a:p>
        <a:p>
          <a:pPr marL="285750" lvl="1" indent="-285750" algn="l" defTabSz="1600200">
            <a:lnSpc>
              <a:spcPct val="90000"/>
            </a:lnSpc>
            <a:spcBef>
              <a:spcPct val="0"/>
            </a:spcBef>
            <a:spcAft>
              <a:spcPct val="15000"/>
            </a:spcAft>
            <a:buChar char="•"/>
          </a:pPr>
          <a:r>
            <a:rPr lang="en-US" sz="3600" kern="1200" dirty="0">
              <a:solidFill>
                <a:schemeClr val="dk1"/>
              </a:solidFill>
            </a:rPr>
            <a:t>Hyperlocal deliveries, specialized platforms for merchandise</a:t>
          </a:r>
        </a:p>
        <a:p>
          <a:pPr marL="285750" lvl="1" indent="-285750" algn="l" defTabSz="1600200">
            <a:lnSpc>
              <a:spcPct val="90000"/>
            </a:lnSpc>
            <a:spcBef>
              <a:spcPct val="0"/>
            </a:spcBef>
            <a:spcAft>
              <a:spcPct val="15000"/>
            </a:spcAft>
            <a:buChar char="•"/>
          </a:pPr>
          <a:r>
            <a:rPr lang="en-US" sz="3600" kern="1200" dirty="0">
              <a:solidFill>
                <a:schemeClr val="dk1"/>
              </a:solidFill>
            </a:rPr>
            <a:t>Online frauds and phishing attacks</a:t>
          </a:r>
        </a:p>
      </dsp:txBody>
      <dsp:txXfrm>
        <a:off x="5601768" y="596974"/>
        <a:ext cx="4913832" cy="3704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1F218-53FE-4D6E-81D7-D5154BF8ED14}">
      <dsp:nvSpPr>
        <dsp:cNvPr id="0" name=""/>
        <dsp:cNvSpPr/>
      </dsp:nvSpPr>
      <dsp:spPr bwMode="white">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hemeClr val="accent2"/>
        </a:lnRef>
        <a:fillRef idx="1">
          <a:schemeClr val="accent2"/>
        </a:fillRef>
        <a:effectRef idx="0">
          <a:scrgbClr r="0" g="0" b="0"/>
        </a:effectRef>
        <a:fontRef idx="minor">
          <a:schemeClr val="lt1"/>
        </a:fontRef>
      </dsp:style>
    </dsp:sp>
    <dsp:sp modelId="{145FE026-7812-4186-86BB-54FBF8478C19}">
      <dsp:nvSpPr>
        <dsp:cNvPr id="0" name=""/>
        <dsp:cNvSpPr/>
      </dsp:nvSpPr>
      <dsp:spPr bwMode="white">
        <a:xfrm>
          <a:off x="0" y="0"/>
          <a:ext cx="10515600" cy="870268"/>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3600" kern="1200">
              <a:solidFill>
                <a:schemeClr val="tx1"/>
              </a:solidFill>
            </a:rPr>
            <a:t>Large and diverse product selection (a one stop shop for everything you need )</a:t>
          </a:r>
        </a:p>
      </dsp:txBody>
      <dsp:txXfrm>
        <a:off x="0" y="0"/>
        <a:ext cx="10515600" cy="870268"/>
      </dsp:txXfrm>
    </dsp:sp>
    <dsp:sp modelId="{48647EEA-78F8-47DA-A314-D59F1E246259}">
      <dsp:nvSpPr>
        <dsp:cNvPr id="0" name=""/>
        <dsp:cNvSpPr/>
      </dsp:nvSpPr>
      <dsp:spPr bwMode="white">
        <a:xfrm>
          <a:off x="0" y="870268"/>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hemeClr val="accent3"/>
        </a:lnRef>
        <a:fillRef idx="1">
          <a:schemeClr val="accent3"/>
        </a:fillRef>
        <a:effectRef idx="0">
          <a:scrgbClr r="0" g="0" b="0"/>
        </a:effectRef>
        <a:fontRef idx="minor">
          <a:schemeClr val="lt1"/>
        </a:fontRef>
      </dsp:style>
    </dsp:sp>
    <dsp:sp modelId="{5FE8606F-75BE-4AA5-84AD-2048CFB29AD2}">
      <dsp:nvSpPr>
        <dsp:cNvPr id="0" name=""/>
        <dsp:cNvSpPr/>
      </dsp:nvSpPr>
      <dsp:spPr bwMode="white">
        <a:xfrm>
          <a:off x="0" y="870268"/>
          <a:ext cx="10515600" cy="870268"/>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3600" kern="1200">
              <a:solidFill>
                <a:schemeClr val="tx1"/>
              </a:solidFill>
            </a:rPr>
            <a:t>Economies of Scale </a:t>
          </a:r>
        </a:p>
      </dsp:txBody>
      <dsp:txXfrm>
        <a:off x="0" y="870268"/>
        <a:ext cx="10515600" cy="870268"/>
      </dsp:txXfrm>
    </dsp:sp>
    <dsp:sp modelId="{062197B2-88BA-4A72-9A35-FEDECD133C6D}">
      <dsp:nvSpPr>
        <dsp:cNvPr id="0" name=""/>
        <dsp:cNvSpPr/>
      </dsp:nvSpPr>
      <dsp:spPr bwMode="white">
        <a:xfrm>
          <a:off x="0" y="1740535"/>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hemeClr val="accent4"/>
        </a:lnRef>
        <a:fillRef idx="1">
          <a:schemeClr val="accent4"/>
        </a:fillRef>
        <a:effectRef idx="0">
          <a:scrgbClr r="0" g="0" b="0"/>
        </a:effectRef>
        <a:fontRef idx="minor">
          <a:schemeClr val="lt1"/>
        </a:fontRef>
      </dsp:style>
    </dsp:sp>
    <dsp:sp modelId="{46C956AA-2945-4805-AF3B-93CBBB2E46A5}">
      <dsp:nvSpPr>
        <dsp:cNvPr id="0" name=""/>
        <dsp:cNvSpPr/>
      </dsp:nvSpPr>
      <dsp:spPr bwMode="white">
        <a:xfrm>
          <a:off x="0" y="1740535"/>
          <a:ext cx="10515600" cy="870268"/>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3600" kern="1200">
              <a:solidFill>
                <a:schemeClr val="tx1"/>
              </a:solidFill>
            </a:rPr>
            <a:t>Brand recognition and customer centric approach</a:t>
          </a:r>
        </a:p>
      </dsp:txBody>
      <dsp:txXfrm>
        <a:off x="0" y="1740535"/>
        <a:ext cx="10515600" cy="870268"/>
      </dsp:txXfrm>
    </dsp:sp>
    <dsp:sp modelId="{401A544A-7DC9-425F-8D50-5ABEE9D1E843}">
      <dsp:nvSpPr>
        <dsp:cNvPr id="0" name=""/>
        <dsp:cNvSpPr/>
      </dsp:nvSpPr>
      <dsp:spPr bwMode="white">
        <a:xfrm>
          <a:off x="0" y="261080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hemeClr val="accent5"/>
        </a:lnRef>
        <a:fillRef idx="1">
          <a:schemeClr val="accent5"/>
        </a:fillRef>
        <a:effectRef idx="0">
          <a:scrgbClr r="0" g="0" b="0"/>
        </a:effectRef>
        <a:fontRef idx="minor">
          <a:schemeClr val="lt1"/>
        </a:fontRef>
      </dsp:style>
    </dsp:sp>
    <dsp:sp modelId="{F509C800-E0E2-4C09-856C-B3EEB49D759B}">
      <dsp:nvSpPr>
        <dsp:cNvPr id="0" name=""/>
        <dsp:cNvSpPr/>
      </dsp:nvSpPr>
      <dsp:spPr bwMode="white">
        <a:xfrm>
          <a:off x="0" y="2610803"/>
          <a:ext cx="10515600" cy="870268"/>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3600" kern="1200">
              <a:solidFill>
                <a:schemeClr val="tx1"/>
              </a:solidFill>
            </a:rPr>
            <a:t>Advanced technology and infrastructure</a:t>
          </a:r>
        </a:p>
      </dsp:txBody>
      <dsp:txXfrm>
        <a:off x="0" y="2610803"/>
        <a:ext cx="10515600" cy="870268"/>
      </dsp:txXfrm>
    </dsp:sp>
    <dsp:sp modelId="{D15C1592-AC6A-463A-8123-89B613565054}">
      <dsp:nvSpPr>
        <dsp:cNvPr id="0" name=""/>
        <dsp:cNvSpPr/>
      </dsp:nvSpPr>
      <dsp:spPr bwMode="white">
        <a:xfrm>
          <a:off x="0" y="3481070"/>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hemeClr val="accent6"/>
        </a:lnRef>
        <a:fillRef idx="1">
          <a:schemeClr val="accent6"/>
        </a:fillRef>
        <a:effectRef idx="0">
          <a:scrgbClr r="0" g="0" b="0"/>
        </a:effectRef>
        <a:fontRef idx="minor">
          <a:schemeClr val="lt1"/>
        </a:fontRef>
      </dsp:style>
    </dsp:sp>
    <dsp:sp modelId="{246A90DE-7B96-4FC0-8DA2-B1FBC38E1B61}">
      <dsp:nvSpPr>
        <dsp:cNvPr id="0" name=""/>
        <dsp:cNvSpPr/>
      </dsp:nvSpPr>
      <dsp:spPr bwMode="white">
        <a:xfrm>
          <a:off x="0" y="3481070"/>
          <a:ext cx="10515600" cy="870268"/>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600200">
            <a:lnSpc>
              <a:spcPct val="90000"/>
            </a:lnSpc>
            <a:spcBef>
              <a:spcPct val="0"/>
            </a:spcBef>
            <a:spcAft>
              <a:spcPct val="35000"/>
            </a:spcAft>
            <a:buNone/>
          </a:pPr>
          <a:r>
            <a:rPr lang="en-US" sz="3600" kern="1200">
              <a:solidFill>
                <a:schemeClr val="tx1"/>
              </a:solidFill>
            </a:rPr>
            <a:t>Adaptability with (market change , customer preference) and amazon has expanded from one category to next (books , toys , electronics, apparel , pet products, and groceries ) </a:t>
          </a:r>
        </a:p>
      </dsp:txBody>
      <dsp:txXfrm>
        <a:off x="0" y="3481070"/>
        <a:ext cx="10515600" cy="87026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stretch>
            <a:fillRect/>
          </a:stretch>
        </p:blipFill>
        <p:spPr>
          <a:xfrm>
            <a:off x="4235568" y="2955334"/>
            <a:ext cx="2973238" cy="1766840"/>
          </a:xfrm>
          <a:prstGeom prst="rect">
            <a:avLst/>
          </a:prstGeom>
        </p:spPr>
      </p:pic>
      <p:sp>
        <p:nvSpPr>
          <p:cNvPr id="2" name="TextBox 1"/>
          <p:cNvSpPr txBox="1"/>
          <p:nvPr/>
        </p:nvSpPr>
        <p:spPr>
          <a:xfrm>
            <a:off x="382438" y="123645"/>
            <a:ext cx="1142712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b="1"/>
              <a:t>SCHOOL OF BUSINESS</a:t>
            </a:r>
          </a:p>
          <a:p>
            <a:r>
              <a:rPr lang="en-IN" sz="4400" b="1"/>
              <a:t>INDIAN INSTITUTE OF TECHNOLOGY GUWAHATI</a:t>
            </a:r>
          </a:p>
        </p:txBody>
      </p:sp>
      <p:sp>
        <p:nvSpPr>
          <p:cNvPr id="3" name="TextBox 2"/>
          <p:cNvSpPr txBox="1"/>
          <p:nvPr/>
        </p:nvSpPr>
        <p:spPr>
          <a:xfrm>
            <a:off x="554966" y="4925683"/>
            <a:ext cx="451161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400" b="1" dirty="0"/>
              <a:t>PRESENTED BY:-</a:t>
            </a:r>
            <a:endParaRPr lang="en-US" dirty="0"/>
          </a:p>
          <a:p>
            <a:r>
              <a:rPr lang="en-IN" sz="2400" b="1" dirty="0"/>
              <a:t>BAIBHABA NATH (234024004)</a:t>
            </a:r>
            <a:endParaRPr lang="en-US" dirty="0">
              <a:cs typeface="Calibri" panose="020F0502020204030204"/>
            </a:endParaRPr>
          </a:p>
          <a:p>
            <a:endParaRPr lang="en-IN" sz="2400" b="1" dirty="0">
              <a:cs typeface="Calibri" panose="020F0502020204030204"/>
            </a:endParaRPr>
          </a:p>
          <a:p>
            <a:endParaRPr lang="en-IN" sz="2400" b="1" dirty="0">
              <a:cs typeface="Calibri" panose="020F0502020204030204"/>
            </a:endParaRPr>
          </a:p>
        </p:txBody>
      </p:sp>
      <p:pic>
        <p:nvPicPr>
          <p:cNvPr id="5" name="Picture 5"/>
          <p:cNvPicPr>
            <a:picLocks noChangeAspect="1"/>
          </p:cNvPicPr>
          <p:nvPr/>
        </p:nvPicPr>
        <p:blipFill>
          <a:blip r:embed="rId3"/>
          <a:stretch>
            <a:fillRect/>
          </a:stretch>
        </p:blipFill>
        <p:spPr>
          <a:xfrm>
            <a:off x="8980099" y="3977548"/>
            <a:ext cx="2743200" cy="2612260"/>
          </a:xfrm>
          <a:prstGeom prst="rect">
            <a:avLst/>
          </a:prstGeom>
        </p:spPr>
      </p:pic>
      <p:sp>
        <p:nvSpPr>
          <p:cNvPr id="6" name="TextBox 5"/>
          <p:cNvSpPr txBox="1"/>
          <p:nvPr/>
        </p:nvSpPr>
        <p:spPr>
          <a:xfrm>
            <a:off x="4525158" y="2327740"/>
            <a:ext cx="41295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800" b="1" dirty="0">
                <a:cs typeface="Calibri" panose="020F0502020204030204"/>
              </a:rPr>
              <a:t>AMAZON</a:t>
            </a:r>
          </a:p>
        </p:txBody>
      </p:sp>
      <p:sp>
        <p:nvSpPr>
          <p:cNvPr id="7" name="TextBox 6"/>
          <p:cNvSpPr txBox="1"/>
          <p:nvPr/>
        </p:nvSpPr>
        <p:spPr>
          <a:xfrm>
            <a:off x="382266" y="2204703"/>
            <a:ext cx="3982064" cy="1076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cs typeface="Calibri" panose="020F0502020204030204"/>
              </a:rPr>
              <a:t>Strateg</a:t>
            </a:r>
            <a:r>
              <a:rPr lang="en-IN" altLang="en-US" sz="3200" dirty="0">
                <a:cs typeface="Calibri" panose="020F0502020204030204"/>
              </a:rPr>
              <a:t>ic</a:t>
            </a:r>
            <a:r>
              <a:rPr lang="en-US" sz="3200" dirty="0">
                <a:cs typeface="Calibri" panose="020F0502020204030204"/>
              </a:rPr>
              <a:t> management</a:t>
            </a:r>
            <a:r>
              <a:rPr lang="en-IN" altLang="en-US" sz="3200" dirty="0">
                <a:cs typeface="Calibri" panose="020F0502020204030204"/>
              </a:rPr>
              <a:t> BM515H</a:t>
            </a:r>
            <a:r>
              <a:rPr lang="en-US" sz="3200" dirty="0">
                <a:cs typeface="Calibri" panose="020F0502020204030204"/>
              </a:rPr>
              <a:t> </a:t>
            </a:r>
            <a:endParaRPr lang="en-US" sz="320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4"/>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cs typeface="Calibri Light" panose="020F0302020204030204"/>
              </a:rPr>
              <a:t>Diversification Path for Amazon in India – Unrelated Business</a:t>
            </a:r>
            <a:endParaRPr lang="en-US"/>
          </a:p>
        </p:txBody>
      </p:sp>
      <p:sp>
        <p:nvSpPr>
          <p:cNvPr id="35" name="Arc 26"/>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p:cNvSpPr>
            <a:spLocks noGrp="1"/>
          </p:cNvSpPr>
          <p:nvPr>
            <p:ph idx="1"/>
          </p:nvPr>
        </p:nvSpPr>
        <p:spPr>
          <a:xfrm>
            <a:off x="838200" y="1825625"/>
            <a:ext cx="10515600" cy="4351338"/>
          </a:xfrm>
        </p:spPr>
        <p:txBody>
          <a:bodyPr vert="horz" lIns="91440" tIns="45720" rIns="91440" bIns="45720" rtlCol="0" anchor="t">
            <a:normAutofit/>
          </a:bodyPr>
          <a:lstStyle/>
          <a:p>
            <a:pPr algn="just"/>
            <a:r>
              <a:rPr lang="en-US">
                <a:cs typeface="Calibri" panose="020F0502020204030204"/>
              </a:rPr>
              <a:t>The autonomous driving and electric vehicle segment:</a:t>
            </a:r>
            <a:endParaRPr lang="en-US"/>
          </a:p>
          <a:p>
            <a:pPr algn="just"/>
            <a:r>
              <a:rPr lang="en-US">
                <a:cs typeface="Calibri" panose="020F0502020204030204"/>
              </a:rPr>
              <a:t>Possess generic resources &amp; capabilities – acquires </a:t>
            </a:r>
            <a:r>
              <a:rPr lang="en-US" err="1">
                <a:cs typeface="Calibri" panose="020F0502020204030204"/>
              </a:rPr>
              <a:t>zoox</a:t>
            </a:r>
            <a:r>
              <a:rPr lang="en-US">
                <a:cs typeface="Calibri" panose="020F0502020204030204"/>
              </a:rPr>
              <a:t> of US</a:t>
            </a:r>
          </a:p>
          <a:p>
            <a:pPr algn="just"/>
            <a:r>
              <a:rPr lang="en-US">
                <a:cs typeface="Calibri" panose="020F0502020204030204"/>
              </a:rPr>
              <a:t>Industry attractiveness and growth potential – yes, also, with increasing govt incentives</a:t>
            </a:r>
          </a:p>
          <a:p>
            <a:pPr algn="just"/>
            <a:r>
              <a:rPr lang="en-US">
                <a:cs typeface="Calibri" panose="020F0502020204030204"/>
              </a:rPr>
              <a:t>Corporate targets for profitability and ROI: high consumer demand for electric vehicles &amp; vision for autonomous vehicles in T1 cities</a:t>
            </a:r>
          </a:p>
          <a:p>
            <a:pPr algn="just"/>
            <a:r>
              <a:rPr lang="en-US">
                <a:cs typeface="Calibri" panose="020F0502020204030204"/>
              </a:rPr>
              <a:t>Contribution to parent company's PPP: clean fuel vehicles, more convenient means of transport, first mover advantage with existing brand name, populous country – high demand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b="1">
                <a:cs typeface="Calibri Light" panose="020F0302020204030204"/>
              </a:rPr>
              <a:t>Competitive advantage</a:t>
            </a:r>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Rounded Corners 12"/>
          <p:cNvSpPr/>
          <p:nvPr/>
        </p:nvSpPr>
        <p:spPr>
          <a:xfrm>
            <a:off x="737419" y="1000385"/>
            <a:ext cx="4471358" cy="225724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b="1">
              <a:latin typeface="Calibri" panose="020F0502020204030204"/>
            </a:endParaRPr>
          </a:p>
          <a:p>
            <a:pPr algn="ctr"/>
            <a:r>
              <a:rPr lang="en-US" sz="2400" b="1">
                <a:latin typeface="Calibri" panose="020F0502020204030204"/>
              </a:rPr>
              <a:t>Threat of New Entrant</a:t>
            </a:r>
            <a:endParaRPr lang="en-US"/>
          </a:p>
          <a:p>
            <a:pPr algn="ctr"/>
            <a:r>
              <a:rPr lang="en-US" sz="2400" b="1">
                <a:ea typeface="+mn-lt"/>
                <a:cs typeface="+mn-lt"/>
              </a:rPr>
              <a:t>(LOW)</a:t>
            </a:r>
          </a:p>
          <a:p>
            <a:pPr marL="342900" indent="-342900">
              <a:buFont typeface="Arial" panose="020B0604020202020204"/>
              <a:buChar char="•"/>
            </a:pPr>
            <a:r>
              <a:rPr lang="en-US">
                <a:ea typeface="+mn-lt"/>
                <a:cs typeface="+mn-lt"/>
              </a:rPr>
              <a:t>customer base </a:t>
            </a:r>
            <a:r>
              <a:rPr lang="en-IN" altLang="en-US">
                <a:ea typeface="+mn-lt"/>
                <a:cs typeface="+mn-lt"/>
              </a:rPr>
              <a:t> (H)</a:t>
            </a:r>
            <a:endParaRPr lang="en-US">
              <a:ea typeface="+mn-lt"/>
              <a:cs typeface="+mn-lt"/>
            </a:endParaRPr>
          </a:p>
          <a:p>
            <a:pPr marL="342900" indent="-342900">
              <a:buFont typeface="Arial" panose="020B0604020202020204"/>
              <a:buChar char="•"/>
            </a:pPr>
            <a:r>
              <a:rPr lang="en-US">
                <a:ea typeface="+mn-lt"/>
                <a:cs typeface="+mn-lt"/>
              </a:rPr>
              <a:t>strong brand recognition</a:t>
            </a:r>
            <a:r>
              <a:rPr lang="en-IN" altLang="en-US">
                <a:ea typeface="+mn-lt"/>
                <a:cs typeface="+mn-lt"/>
              </a:rPr>
              <a:t>(H)</a:t>
            </a:r>
            <a:endParaRPr lang="en-US">
              <a:ea typeface="+mn-lt"/>
              <a:cs typeface="+mn-lt"/>
            </a:endParaRPr>
          </a:p>
          <a:p>
            <a:pPr marL="342900" indent="-342900">
              <a:buFont typeface="Arial" panose="020B0604020202020204"/>
              <a:buChar char="•"/>
            </a:pPr>
            <a:r>
              <a:rPr lang="en-US">
                <a:cs typeface="Calibri" panose="020F0502020204030204"/>
              </a:rPr>
              <a:t>Switching Costs</a:t>
            </a:r>
            <a:r>
              <a:rPr lang="en-IN" altLang="en-US">
                <a:cs typeface="Calibri" panose="020F0502020204030204"/>
              </a:rPr>
              <a:t>(L)</a:t>
            </a:r>
            <a:endParaRPr lang="en-US">
              <a:cs typeface="Calibri" panose="020F0502020204030204"/>
            </a:endParaRPr>
          </a:p>
          <a:p>
            <a:pPr marL="342900" indent="-342900">
              <a:buFont typeface="Arial" panose="020B0604020202020204"/>
              <a:buChar char="•"/>
            </a:pPr>
            <a:r>
              <a:rPr lang="en-US">
                <a:cs typeface="Calibri" panose="020F0502020204030204"/>
              </a:rPr>
              <a:t>supply chain</a:t>
            </a:r>
            <a:r>
              <a:rPr lang="en-IN" altLang="en-US">
                <a:cs typeface="Calibri" panose="020F0502020204030204"/>
              </a:rPr>
              <a:t>(H)</a:t>
            </a:r>
            <a:endParaRPr lang="en-US">
              <a:cs typeface="Calibri" panose="020F0502020204030204"/>
            </a:endParaRPr>
          </a:p>
          <a:p>
            <a:pPr marL="342900" indent="-342900" algn="ctr">
              <a:buFont typeface="Arial" panose="020B0604020202020204"/>
              <a:buChar char="•"/>
            </a:pPr>
            <a:endParaRPr lang="en-US" sz="2400">
              <a:cs typeface="Calibri" panose="020F0502020204030204"/>
            </a:endParaRPr>
          </a:p>
        </p:txBody>
      </p:sp>
      <p:sp>
        <p:nvSpPr>
          <p:cNvPr id="14" name="Rectangle: Rounded Corners 13"/>
          <p:cNvSpPr/>
          <p:nvPr/>
        </p:nvSpPr>
        <p:spPr>
          <a:xfrm>
            <a:off x="737418" y="4364686"/>
            <a:ext cx="4471358" cy="225724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sz="2400">
                <a:ea typeface="+mn-lt"/>
                <a:cs typeface="+mn-lt"/>
              </a:rPr>
              <a:t>   </a:t>
            </a:r>
            <a:r>
              <a:rPr lang="en-US" sz="2400" b="1">
                <a:solidFill>
                  <a:schemeClr val="tx1"/>
                </a:solidFill>
                <a:ea typeface="+mn-lt"/>
                <a:cs typeface="+mn-lt"/>
              </a:rPr>
              <a:t>Threat of substitute </a:t>
            </a:r>
            <a:endParaRPr lang="en-US" sz="2400" b="1">
              <a:solidFill>
                <a:schemeClr val="tx1"/>
              </a:solidFill>
              <a:cs typeface="Calibri" panose="020F0502020204030204"/>
            </a:endParaRPr>
          </a:p>
          <a:p>
            <a:pPr>
              <a:lnSpc>
                <a:spcPct val="90000"/>
              </a:lnSpc>
              <a:spcBef>
                <a:spcPts val="1000"/>
              </a:spcBef>
            </a:pPr>
            <a:r>
              <a:rPr lang="en-US" sz="2400" b="1">
                <a:solidFill>
                  <a:schemeClr val="tx1"/>
                </a:solidFill>
                <a:ea typeface="+mn-lt"/>
                <a:cs typeface="+mn-lt"/>
              </a:rPr>
              <a:t>           (HIGH)</a:t>
            </a:r>
            <a:endParaRPr lang="en-US" sz="2400">
              <a:solidFill>
                <a:schemeClr val="tx1"/>
              </a:solidFill>
              <a:cs typeface="Calibri" panose="020F0502020204030204"/>
            </a:endParaRPr>
          </a:p>
          <a:p>
            <a:pPr marL="342900" indent="-342900">
              <a:spcBef>
                <a:spcPts val="1000"/>
              </a:spcBef>
              <a:buFont typeface="Arial" panose="020B0604020202020204"/>
              <a:buChar char="•"/>
            </a:pPr>
            <a:endParaRPr lang="en-US">
              <a:solidFill>
                <a:schemeClr val="tx1"/>
              </a:solidFill>
              <a:cs typeface="Calibri" panose="020F0502020204030204"/>
            </a:endParaRPr>
          </a:p>
          <a:p>
            <a:pPr marL="342900" indent="-342900" algn="ctr">
              <a:lnSpc>
                <a:spcPct val="90000"/>
              </a:lnSpc>
              <a:spcBef>
                <a:spcPts val="1000"/>
              </a:spcBef>
              <a:buFont typeface="Arial" panose="020B0604020202020204"/>
              <a:buChar char="•"/>
            </a:pPr>
            <a:endParaRPr lang="en-US" sz="2400">
              <a:cs typeface="Calibri" panose="020F0502020204030204"/>
            </a:endParaRPr>
          </a:p>
          <a:p>
            <a:pPr algn="ctr"/>
            <a:endParaRPr lang="en-US">
              <a:cs typeface="Calibri" panose="020F0502020204030204"/>
            </a:endParaRPr>
          </a:p>
        </p:txBody>
      </p:sp>
      <p:sp>
        <p:nvSpPr>
          <p:cNvPr id="15" name="Rectangle: Rounded Corners 14"/>
          <p:cNvSpPr/>
          <p:nvPr/>
        </p:nvSpPr>
        <p:spPr>
          <a:xfrm>
            <a:off x="7092211" y="1000385"/>
            <a:ext cx="4471358" cy="225724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b="1">
              <a:ea typeface="+mn-lt"/>
              <a:cs typeface="+mn-lt"/>
            </a:endParaRPr>
          </a:p>
          <a:p>
            <a:pPr algn="ctr"/>
            <a:endParaRPr lang="en-US" sz="2400" b="1" dirty="0">
              <a:solidFill>
                <a:schemeClr val="tx1"/>
              </a:solidFill>
              <a:ea typeface="+mn-lt"/>
              <a:cs typeface="+mn-lt"/>
            </a:endParaRPr>
          </a:p>
          <a:p>
            <a:pPr algn="ctr"/>
            <a:r>
              <a:rPr lang="en-US" sz="2400" b="1" dirty="0">
                <a:solidFill>
                  <a:schemeClr val="tx1"/>
                </a:solidFill>
                <a:ea typeface="+mn-lt"/>
                <a:cs typeface="+mn-lt"/>
              </a:rPr>
              <a:t>Bargaining power of buyers</a:t>
            </a:r>
            <a:endParaRPr lang="en-US" dirty="0">
              <a:solidFill>
                <a:schemeClr val="tx1"/>
              </a:solidFill>
              <a:cs typeface="Calibri" panose="020F0502020204030204"/>
            </a:endParaRPr>
          </a:p>
          <a:p>
            <a:pPr algn="ctr"/>
            <a:r>
              <a:rPr lang="en-US" sz="2400" b="1" dirty="0">
                <a:solidFill>
                  <a:schemeClr val="tx1"/>
                </a:solidFill>
                <a:ea typeface="+mn-lt"/>
                <a:cs typeface="+mn-lt"/>
              </a:rPr>
              <a:t>(HIGH)</a:t>
            </a:r>
          </a:p>
          <a:p>
            <a:pPr marL="342900" indent="-342900">
              <a:buFont typeface="Arial" panose="020B0604020202020204"/>
              <a:buChar char="•"/>
            </a:pPr>
            <a:r>
              <a:rPr lang="en-US" b="1" dirty="0">
                <a:solidFill>
                  <a:schemeClr val="tx1"/>
                </a:solidFill>
                <a:ea typeface="+mn-lt"/>
                <a:cs typeface="+mn-lt"/>
              </a:rPr>
              <a:t>Other platforms offer similar products</a:t>
            </a:r>
            <a:r>
              <a:rPr lang="en-IN" altLang="en-US" b="1" dirty="0">
                <a:solidFill>
                  <a:schemeClr val="tx1"/>
                </a:solidFill>
                <a:ea typeface="+mn-lt"/>
                <a:cs typeface="+mn-lt"/>
              </a:rPr>
              <a:t>(L)</a:t>
            </a:r>
            <a:r>
              <a:rPr lang="en-US" b="1" dirty="0">
                <a:solidFill>
                  <a:schemeClr val="tx1"/>
                </a:solidFill>
                <a:ea typeface="+mn-lt"/>
                <a:cs typeface="+mn-lt"/>
              </a:rPr>
              <a:t> </a:t>
            </a:r>
          </a:p>
          <a:p>
            <a:pPr marL="342900" indent="-342900">
              <a:buFont typeface="Arial" panose="020B0604020202020204"/>
              <a:buChar char="•"/>
            </a:pPr>
            <a:r>
              <a:rPr lang="en-IN" altLang="en-US" b="1" dirty="0">
                <a:solidFill>
                  <a:schemeClr val="tx1"/>
                </a:solidFill>
                <a:cs typeface="Calibri" panose="020F0502020204030204"/>
              </a:rPr>
              <a:t> </a:t>
            </a:r>
            <a:r>
              <a:rPr lang="en-US" b="1" dirty="0">
                <a:solidFill>
                  <a:schemeClr val="tx1"/>
                </a:solidFill>
                <a:cs typeface="Calibri" panose="020F0502020204030204"/>
              </a:rPr>
              <a:t>Indian buyers are more price</a:t>
            </a:r>
            <a:r>
              <a:rPr lang="en-IN" altLang="en-US" b="1" dirty="0">
                <a:solidFill>
                  <a:schemeClr val="tx1"/>
                </a:solidFill>
                <a:cs typeface="Calibri" panose="020F0502020204030204"/>
              </a:rPr>
              <a:t>  </a:t>
            </a:r>
            <a:r>
              <a:rPr lang="en-US" b="1" dirty="0">
                <a:solidFill>
                  <a:schemeClr val="tx1"/>
                </a:solidFill>
                <a:cs typeface="Calibri" panose="020F0502020204030204"/>
              </a:rPr>
              <a:t> </a:t>
            </a:r>
            <a:r>
              <a:rPr lang="en-IN" altLang="en-US" b="1" dirty="0">
                <a:solidFill>
                  <a:schemeClr val="tx1"/>
                </a:solidFill>
                <a:cs typeface="Calibri" panose="020F0502020204030204"/>
              </a:rPr>
              <a:t>        HH</a:t>
            </a:r>
            <a:r>
              <a:rPr lang="en-US" b="1" dirty="0">
                <a:solidFill>
                  <a:schemeClr val="tx1"/>
                </a:solidFill>
                <a:cs typeface="Calibri" panose="020F0502020204030204"/>
              </a:rPr>
              <a:t>sensitive</a:t>
            </a:r>
            <a:r>
              <a:rPr lang="en-IN" altLang="en-US" b="1" dirty="0">
                <a:solidFill>
                  <a:schemeClr val="tx1"/>
                </a:solidFill>
                <a:cs typeface="Calibri" panose="020F0502020204030204"/>
              </a:rPr>
              <a:t>(L)</a:t>
            </a:r>
            <a:endParaRPr lang="en-US" b="1" dirty="0">
              <a:solidFill>
                <a:schemeClr val="tx1"/>
              </a:solidFill>
              <a:cs typeface="Calibri" panose="020F0502020204030204"/>
            </a:endParaRPr>
          </a:p>
          <a:p>
            <a:pPr marL="342900" indent="-342900" algn="ctr">
              <a:buFont typeface="Arial" panose="020B0604020202020204"/>
              <a:buChar char="•"/>
            </a:pPr>
            <a:endParaRPr lang="en-US" sz="2400">
              <a:cs typeface="Calibri" panose="020F0502020204030204"/>
            </a:endParaRPr>
          </a:p>
          <a:p>
            <a:pPr marL="342900" indent="-342900" algn="ctr">
              <a:buFont typeface="Arial" panose="020B0604020202020204"/>
              <a:buChar char="•"/>
            </a:pPr>
            <a:endParaRPr lang="en-US" sz="2400">
              <a:cs typeface="Calibri" panose="020F0502020204030204"/>
            </a:endParaRPr>
          </a:p>
          <a:p>
            <a:pPr marL="342900" indent="-342900" algn="ctr">
              <a:buFont typeface="Arial" panose="020B0604020202020204"/>
              <a:buChar char="•"/>
            </a:pPr>
            <a:endParaRPr lang="en-US" sz="2400">
              <a:cs typeface="Calibri" panose="020F0502020204030204"/>
            </a:endParaRPr>
          </a:p>
        </p:txBody>
      </p:sp>
      <p:sp>
        <p:nvSpPr>
          <p:cNvPr id="16" name="Rectangle: Rounded Corners 15"/>
          <p:cNvSpPr/>
          <p:nvPr/>
        </p:nvSpPr>
        <p:spPr>
          <a:xfrm>
            <a:off x="7092211" y="4364686"/>
            <a:ext cx="4471358" cy="225724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panose="020F0502020204030204"/>
              </a:rPr>
              <a:t>    </a:t>
            </a:r>
            <a:endParaRPr lang="en-US"/>
          </a:p>
          <a:p>
            <a:pPr algn="ctr"/>
            <a:r>
              <a:rPr lang="en-US">
                <a:cs typeface="Calibri" panose="020F0502020204030204"/>
              </a:rPr>
              <a:t>             </a:t>
            </a:r>
            <a:r>
              <a:rPr lang="en-US" b="1">
                <a:cs typeface="Calibri" panose="020F0502020204030204"/>
              </a:rPr>
              <a:t>Bargaining power of Suppliers</a:t>
            </a:r>
          </a:p>
          <a:p>
            <a:pPr algn="ctr"/>
            <a:r>
              <a:rPr lang="en-US" b="1">
                <a:cs typeface="Calibri" panose="020F0502020204030204"/>
              </a:rPr>
              <a:t>(LOW TO MODERATE)</a:t>
            </a:r>
          </a:p>
          <a:p>
            <a:pPr marL="285750" indent="-285750">
              <a:buFont typeface="Arial" panose="020B0604020202020204"/>
              <a:buChar char="•"/>
            </a:pPr>
            <a:r>
              <a:rPr lang="en-US">
                <a:ea typeface="+mn-lt"/>
                <a:cs typeface="+mn-lt"/>
              </a:rPr>
              <a:t>Availability of substitutes</a:t>
            </a:r>
            <a:r>
              <a:rPr lang="en-IN" altLang="en-US">
                <a:ea typeface="+mn-lt"/>
                <a:cs typeface="+mn-lt"/>
              </a:rPr>
              <a:t>(H)</a:t>
            </a:r>
            <a:endParaRPr lang="en-US">
              <a:cs typeface="Calibri" panose="020F0502020204030204"/>
            </a:endParaRPr>
          </a:p>
          <a:p>
            <a:pPr marL="285750" indent="-285750">
              <a:buFont typeface="Arial" panose="020B0604020202020204"/>
              <a:buChar char="•"/>
            </a:pPr>
            <a:r>
              <a:rPr lang="en-US">
                <a:ea typeface="+mn-lt"/>
                <a:cs typeface="+mn-lt"/>
              </a:rPr>
              <a:t>Size of the supplier</a:t>
            </a:r>
            <a:r>
              <a:rPr lang="en-IN" altLang="en-US">
                <a:ea typeface="+mn-lt"/>
                <a:cs typeface="+mn-lt"/>
              </a:rPr>
              <a:t>(H)</a:t>
            </a:r>
            <a:endParaRPr lang="en-US">
              <a:ea typeface="+mn-lt"/>
              <a:cs typeface="+mn-lt"/>
            </a:endParaRPr>
          </a:p>
          <a:p>
            <a:pPr marL="285750" indent="-285750">
              <a:buFont typeface="Arial" panose="020B0604020202020204"/>
              <a:buChar char="•"/>
            </a:pPr>
            <a:r>
              <a:rPr lang="en-US">
                <a:ea typeface="+mn-lt"/>
                <a:cs typeface="+mn-lt"/>
              </a:rPr>
              <a:t>Switching costs</a:t>
            </a:r>
            <a:r>
              <a:rPr lang="en-IN" altLang="en-US">
                <a:ea typeface="+mn-lt"/>
                <a:cs typeface="+mn-lt"/>
              </a:rPr>
              <a:t>(L)</a:t>
            </a:r>
            <a:endParaRPr lang="en-US">
              <a:cs typeface="Calibri" panose="020F0502020204030204"/>
            </a:endParaRPr>
          </a:p>
          <a:p>
            <a:pPr marL="285750" indent="-285750" algn="ctr">
              <a:buFont typeface="Arial" panose="020B0604020202020204"/>
              <a:buChar char="•"/>
            </a:pPr>
            <a:endParaRPr lang="en-US">
              <a:cs typeface="Calibri" panose="020F0502020204030204"/>
            </a:endParaRPr>
          </a:p>
        </p:txBody>
      </p:sp>
      <p:sp>
        <p:nvSpPr>
          <p:cNvPr id="17" name="Rectangle: Rounded Corners 16"/>
          <p:cNvSpPr/>
          <p:nvPr/>
        </p:nvSpPr>
        <p:spPr>
          <a:xfrm>
            <a:off x="4008782" y="2706068"/>
            <a:ext cx="4169433" cy="2415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cs typeface="Calibri" panose="020F0502020204030204"/>
              </a:rPr>
              <a:t>Competitive rivalry</a:t>
            </a:r>
          </a:p>
          <a:p>
            <a:pPr algn="ctr"/>
            <a:r>
              <a:rPr lang="en-US" sz="2400" b="1">
                <a:cs typeface="Calibri" panose="020F0502020204030204"/>
              </a:rPr>
              <a:t>(HIGH)</a:t>
            </a:r>
          </a:p>
          <a:p>
            <a:pPr marL="285750" indent="-285750">
              <a:buFont typeface="Arial" panose="020B0604020202020204"/>
              <a:buChar char="•"/>
            </a:pPr>
            <a:r>
              <a:rPr lang="en-US">
                <a:ea typeface="+mn-lt"/>
                <a:cs typeface="+mn-lt"/>
              </a:rPr>
              <a:t>Competition from established players like Flipkart, Shopclues and Paytm Mall</a:t>
            </a:r>
          </a:p>
          <a:p>
            <a:pPr marL="285750" indent="-285750">
              <a:buFont typeface="Arial" panose="020B0604020202020204"/>
              <a:buChar char="•"/>
            </a:pPr>
            <a:r>
              <a:rPr lang="en-US">
                <a:ea typeface="+mn-lt"/>
                <a:cs typeface="+mn-lt"/>
              </a:rPr>
              <a:t>Expanding their services</a:t>
            </a:r>
          </a:p>
          <a:p>
            <a:pPr marL="285750" indent="-285750">
              <a:buFont typeface="Arial" panose="020B0604020202020204"/>
              <a:buChar char="•"/>
            </a:pPr>
            <a:r>
              <a:rPr lang="en-US">
                <a:ea typeface="+mn-lt"/>
                <a:cs typeface="+mn-lt"/>
              </a:rPr>
              <a:t>Continuously innovating</a:t>
            </a:r>
            <a:endParaRPr lang="en-US">
              <a:cs typeface="Calibri" panose="020F0502020204030204"/>
            </a:endParaRPr>
          </a:p>
        </p:txBody>
      </p:sp>
      <p:sp>
        <p:nvSpPr>
          <p:cNvPr id="2" name="TextBox 1"/>
          <p:cNvSpPr txBox="1"/>
          <p:nvPr/>
        </p:nvSpPr>
        <p:spPr>
          <a:xfrm>
            <a:off x="1062789" y="5340810"/>
            <a:ext cx="3927666" cy="15836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spcBef>
                <a:spcPts val="1000"/>
              </a:spcBef>
              <a:buFont typeface="Arial" panose="020B0604020202020204"/>
              <a:buChar char="•"/>
            </a:pPr>
            <a:r>
              <a:rPr lang="en-US" b="1" dirty="0">
                <a:ea typeface="+mn-lt"/>
                <a:cs typeface="+mn-lt"/>
              </a:rPr>
              <a:t>Other E commerce </a:t>
            </a:r>
            <a:r>
              <a:rPr lang="en-US" b="1" dirty="0" err="1">
                <a:ea typeface="+mn-lt"/>
                <a:cs typeface="+mn-lt"/>
              </a:rPr>
              <a:t>i.e</a:t>
            </a:r>
            <a:r>
              <a:rPr lang="en-US" b="1" dirty="0">
                <a:ea typeface="+mn-lt"/>
                <a:cs typeface="+mn-lt"/>
              </a:rPr>
              <a:t> </a:t>
            </a:r>
            <a:r>
              <a:rPr lang="en-US" b="1" dirty="0" err="1">
                <a:ea typeface="+mn-lt"/>
                <a:cs typeface="+mn-lt"/>
              </a:rPr>
              <a:t>flipkart</a:t>
            </a:r>
            <a:r>
              <a:rPr lang="en-IN" altLang="en-US" b="1" dirty="0" err="1">
                <a:ea typeface="+mn-lt"/>
                <a:cs typeface="+mn-lt"/>
              </a:rPr>
              <a:t> (L)</a:t>
            </a:r>
            <a:r>
              <a:rPr lang="en-US" b="1" dirty="0">
                <a:ea typeface="+mn-lt"/>
                <a:cs typeface="+mn-lt"/>
              </a:rPr>
              <a:t> </a:t>
            </a:r>
          </a:p>
          <a:p>
            <a:pPr marL="285750" indent="-285750">
              <a:spcBef>
                <a:spcPts val="1000"/>
              </a:spcBef>
              <a:buFont typeface="Arial" panose="020B0604020202020204"/>
              <a:buChar char="•"/>
            </a:pPr>
            <a:r>
              <a:rPr lang="en-US" b="1" dirty="0">
                <a:ea typeface="+mn-lt"/>
                <a:cs typeface="+mn-lt"/>
              </a:rPr>
              <a:t>local e-commerce player</a:t>
            </a:r>
            <a:r>
              <a:rPr lang="en-IN" altLang="en-US" b="1" dirty="0">
                <a:ea typeface="+mn-lt"/>
                <a:cs typeface="+mn-lt"/>
              </a:rPr>
              <a:t> (M)</a:t>
            </a:r>
            <a:endParaRPr lang="en-US" b="1" dirty="0">
              <a:ea typeface="+mn-lt"/>
              <a:cs typeface="+mn-lt"/>
            </a:endParaRPr>
          </a:p>
          <a:p>
            <a:pPr marL="285750" indent="-285750">
              <a:spcBef>
                <a:spcPts val="1000"/>
              </a:spcBef>
              <a:buFont typeface="Arial" panose="020B0604020202020204"/>
              <a:buChar char="•"/>
            </a:pPr>
            <a:r>
              <a:rPr lang="en-US" b="1" dirty="0">
                <a:ea typeface="+mn-lt"/>
                <a:cs typeface="+mn-lt"/>
              </a:rPr>
              <a:t>Offline Shops</a:t>
            </a:r>
            <a:r>
              <a:rPr lang="en-IN" altLang="en-US" b="1" dirty="0">
                <a:ea typeface="+mn-lt"/>
                <a:cs typeface="+mn-lt"/>
              </a:rPr>
              <a:t> (M)</a:t>
            </a:r>
            <a:endParaRPr lang="en-US" b="1" dirty="0">
              <a:ea typeface="+mn-lt"/>
              <a:cs typeface="+mn-lt"/>
            </a:endParaRPr>
          </a:p>
          <a:p>
            <a:pPr marL="285750" indent="-285750">
              <a:spcBef>
                <a:spcPts val="1000"/>
              </a:spcBef>
              <a:buFont typeface="Arial" panose="020B0604020202020204"/>
              <a:buChar char="•"/>
            </a:pPr>
            <a:endParaRPr lang="en-US">
              <a:ea typeface="+mn-lt"/>
              <a:cs typeface="+mn-lt"/>
            </a:endParaRPr>
          </a:p>
        </p:txBody>
      </p:sp>
      <p:sp>
        <p:nvSpPr>
          <p:cNvPr id="3" name="Title 1"/>
          <p:cNvSpPr>
            <a:spLocks noGrp="1"/>
          </p:cNvSpPr>
          <p:nvPr/>
        </p:nvSpPr>
        <p:spPr>
          <a:xfrm>
            <a:off x="1672087" y="-949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Porter’s Five Forces Analysis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l="-2000" r="-2000"/>
          </a:stretch>
        </a:blipFill>
        <a:effectLst/>
      </p:bgPr>
    </p:bg>
    <p:spTree>
      <p:nvGrpSpPr>
        <p:cNvPr id="1" name=""/>
        <p:cNvGrpSpPr/>
        <p:nvPr/>
      </p:nvGrpSpPr>
      <p:grpSpPr>
        <a:xfrm>
          <a:off x="0" y="0"/>
          <a:ext cx="0" cy="0"/>
          <a:chOff x="0" y="0"/>
          <a:chExt cx="0" cy="0"/>
        </a:xfrm>
      </p:grpSpPr>
      <p:sp>
        <p:nvSpPr>
          <p:cNvPr id="4" name="TextBox 3"/>
          <p:cNvSpPr txBox="1"/>
          <p:nvPr/>
        </p:nvSpPr>
        <p:spPr>
          <a:xfrm>
            <a:off x="554223" y="851973"/>
            <a:ext cx="464759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ea typeface="+mn-lt"/>
                <a:cs typeface="+mn-lt"/>
              </a:rPr>
              <a:t>Amazon has implemented a turnaround strategy to overcome its financial struggles in the early 2000s. The company shifted its focus to e-commerce, expanded its product range, and invested heavily in technology and infrastructure</a:t>
            </a:r>
            <a:endParaRPr lang="en-US" b="1" dirty="0"/>
          </a:p>
        </p:txBody>
      </p:sp>
      <p:sp>
        <p:nvSpPr>
          <p:cNvPr id="5" name="TextBox 4"/>
          <p:cNvSpPr txBox="1"/>
          <p:nvPr/>
        </p:nvSpPr>
        <p:spPr>
          <a:xfrm>
            <a:off x="1739196" y="2599519"/>
            <a:ext cx="19910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cs typeface="Calibri" panose="020F0502020204030204"/>
              </a:rPr>
              <a:t>Turnaround Strategy</a:t>
            </a:r>
          </a:p>
        </p:txBody>
      </p:sp>
      <p:sp>
        <p:nvSpPr>
          <p:cNvPr id="7" name="TextBox 6"/>
          <p:cNvSpPr txBox="1"/>
          <p:nvPr/>
        </p:nvSpPr>
        <p:spPr>
          <a:xfrm>
            <a:off x="1753109" y="3816492"/>
            <a:ext cx="19664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ea typeface="+mn-lt"/>
                <a:cs typeface="+mn-lt"/>
              </a:rPr>
              <a:t>Diversification Strategy</a:t>
            </a:r>
            <a:endParaRPr lang="en-US" sz="2000" b="1" dirty="0"/>
          </a:p>
        </p:txBody>
      </p:sp>
      <p:sp>
        <p:nvSpPr>
          <p:cNvPr id="8" name="TextBox 7"/>
          <p:cNvSpPr txBox="1"/>
          <p:nvPr/>
        </p:nvSpPr>
        <p:spPr>
          <a:xfrm>
            <a:off x="720723" y="4528868"/>
            <a:ext cx="403122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000" b="1" dirty="0">
                <a:ea typeface="+mn-lt"/>
                <a:cs typeface="+mn-lt"/>
              </a:rPr>
              <a:t>e-commerce business</a:t>
            </a:r>
            <a:endParaRPr lang="en-US" sz="2000" b="1" dirty="0">
              <a:cs typeface="Calibri" panose="020F0502020204030204"/>
            </a:endParaRPr>
          </a:p>
          <a:p>
            <a:pPr marL="285750" indent="-285750">
              <a:buFont typeface="Arial" panose="020B0604020202020204"/>
              <a:buChar char="•"/>
            </a:pPr>
            <a:r>
              <a:rPr lang="en-US" sz="2000" b="1" dirty="0">
                <a:ea typeface="+mn-lt"/>
                <a:cs typeface="+mn-lt"/>
              </a:rPr>
              <a:t>cloud computing services</a:t>
            </a:r>
          </a:p>
          <a:p>
            <a:pPr marL="285750" indent="-285750">
              <a:buFont typeface="Arial" panose="020B0604020202020204"/>
              <a:buChar char="•"/>
            </a:pPr>
            <a:r>
              <a:rPr lang="en-US" sz="2000" b="1" dirty="0">
                <a:ea typeface="+mn-lt"/>
                <a:cs typeface="+mn-lt"/>
              </a:rPr>
              <a:t>digital streaming services</a:t>
            </a:r>
          </a:p>
          <a:p>
            <a:pPr marL="285750" indent="-285750">
              <a:buFont typeface="Arial" panose="020B0604020202020204"/>
              <a:buChar char="•"/>
            </a:pPr>
            <a:r>
              <a:rPr lang="en-US" sz="2000" b="1" dirty="0">
                <a:ea typeface="+mn-lt"/>
                <a:cs typeface="+mn-lt"/>
              </a:rPr>
              <a:t>hardware products</a:t>
            </a:r>
            <a:endParaRPr lang="en-US" sz="2000" b="1" dirty="0">
              <a:cs typeface="Calibri" panose="020F0502020204030204"/>
            </a:endParaRPr>
          </a:p>
        </p:txBody>
      </p:sp>
      <p:sp>
        <p:nvSpPr>
          <p:cNvPr id="9" name="TextBox 8"/>
          <p:cNvSpPr txBox="1"/>
          <p:nvPr/>
        </p:nvSpPr>
        <p:spPr>
          <a:xfrm>
            <a:off x="8406580" y="2482645"/>
            <a:ext cx="1868129" cy="68825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11" name="TextBox 10"/>
          <p:cNvSpPr txBox="1"/>
          <p:nvPr/>
        </p:nvSpPr>
        <p:spPr>
          <a:xfrm>
            <a:off x="8810537" y="3687096"/>
            <a:ext cx="17206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ea typeface="+mn-lt"/>
                <a:cs typeface="+mn-lt"/>
              </a:rPr>
              <a:t>Acquisition Strategy</a:t>
            </a:r>
            <a:endParaRPr lang="en-US" sz="2000" b="1" dirty="0"/>
          </a:p>
        </p:txBody>
      </p:sp>
      <p:sp>
        <p:nvSpPr>
          <p:cNvPr id="12" name="TextBox 11"/>
          <p:cNvSpPr txBox="1"/>
          <p:nvPr/>
        </p:nvSpPr>
        <p:spPr>
          <a:xfrm>
            <a:off x="7743830" y="4539071"/>
            <a:ext cx="408038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ea typeface="+mn-lt"/>
                <a:cs typeface="+mn-lt"/>
              </a:rPr>
              <a:t>Amazon has also pursued an acquisition strategy, acquiring companies such as Whole Foods Market and Ring, a smart home security company.</a:t>
            </a:r>
            <a:endParaRPr lang="en-US" sz="2000" b="1" dirty="0">
              <a:cs typeface="Calibri" panose="020F0502020204030204"/>
            </a:endParaRPr>
          </a:p>
        </p:txBody>
      </p:sp>
      <p:sp>
        <p:nvSpPr>
          <p:cNvPr id="13" name="TextBox 12"/>
          <p:cNvSpPr txBox="1"/>
          <p:nvPr/>
        </p:nvSpPr>
        <p:spPr>
          <a:xfrm>
            <a:off x="8761839" y="2525777"/>
            <a:ext cx="17943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solidFill>
                  <a:schemeClr val="bg1"/>
                </a:solidFill>
                <a:ea typeface="+mn-lt"/>
                <a:cs typeface="+mn-lt"/>
              </a:rPr>
              <a:t>Innovation Strategy</a:t>
            </a:r>
            <a:endParaRPr lang="en-US" sz="2000" dirty="0">
              <a:solidFill>
                <a:schemeClr val="bg1"/>
              </a:solidFill>
            </a:endParaRPr>
          </a:p>
        </p:txBody>
      </p:sp>
      <p:sp>
        <p:nvSpPr>
          <p:cNvPr id="14" name="TextBox 13"/>
          <p:cNvSpPr txBox="1"/>
          <p:nvPr/>
        </p:nvSpPr>
        <p:spPr>
          <a:xfrm>
            <a:off x="7286537" y="960964"/>
            <a:ext cx="43261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solidFill>
                  <a:schemeClr val="bg1"/>
                </a:solidFill>
                <a:ea typeface="+mn-lt"/>
                <a:cs typeface="+mn-lt"/>
              </a:rPr>
              <a:t>Amazon's innovation strategy has led to the introduction of new products such as the Amazon Go stores and the Amazon Fire TV Stick</a:t>
            </a:r>
            <a:endParaRPr lang="en-US" b="1" dirty="0">
              <a:solidFill>
                <a:schemeClr val="bg1"/>
              </a:solidFill>
              <a:cs typeface="Calibri" panose="020F0502020204030204"/>
            </a:endParaRPr>
          </a:p>
        </p:txBody>
      </p:sp>
      <p:sp>
        <p:nvSpPr>
          <p:cNvPr id="16" name="TextBox 15"/>
          <p:cNvSpPr txBox="1"/>
          <p:nvPr/>
        </p:nvSpPr>
        <p:spPr>
          <a:xfrm>
            <a:off x="554688" y="77916"/>
            <a:ext cx="6735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b="1" dirty="0">
                <a:ea typeface="+mn-lt"/>
                <a:cs typeface="+mn-lt"/>
              </a:rPr>
              <a:t>Strategies Used</a:t>
            </a:r>
            <a:endParaRPr lang="en-US" sz="3600" b="1" dirty="0">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4131" y="245082"/>
            <a:ext cx="10515599" cy="932688"/>
          </a:xfrm>
        </p:spPr>
        <p:txBody>
          <a:bodyPr vert="horz" lIns="91440" tIns="45720" rIns="91440" bIns="45720" rtlCol="0" anchor="b">
            <a:normAutofit/>
          </a:bodyPr>
          <a:lstStyle/>
          <a:p>
            <a:r>
              <a:rPr lang="en-US" sz="5400" b="1" kern="1200">
                <a:solidFill>
                  <a:schemeClr val="bg1"/>
                </a:solidFill>
                <a:latin typeface="+mj-lt"/>
                <a:ea typeface="+mj-ea"/>
                <a:cs typeface="+mj-cs"/>
              </a:rPr>
              <a:t>Balance Scorecard</a:t>
            </a:r>
            <a:endParaRPr lang="en-US" sz="5400" b="1" kern="1200">
              <a:solidFill>
                <a:schemeClr val="bg1"/>
              </a:solidFill>
              <a:latin typeface="+mj-lt"/>
              <a:cs typeface="Calibri Light" panose="020F0302020204030204"/>
            </a:endParaRPr>
          </a:p>
        </p:txBody>
      </p:sp>
      <p:graphicFrame>
        <p:nvGraphicFramePr>
          <p:cNvPr id="3" name="Table 3"/>
          <p:cNvGraphicFramePr>
            <a:graphicFrameLocks noGrp="1"/>
          </p:cNvGraphicFramePr>
          <p:nvPr/>
        </p:nvGraphicFramePr>
        <p:xfrm>
          <a:off x="632603" y="2242867"/>
          <a:ext cx="10836777" cy="4409046"/>
        </p:xfrm>
        <a:graphic>
          <a:graphicData uri="http://schemas.openxmlformats.org/drawingml/2006/table">
            <a:tbl>
              <a:tblPr firstRow="1" bandRow="1">
                <a:tableStyleId>{5C22544A-7EE6-4342-B048-85BDC9FD1C3A}</a:tableStyleId>
              </a:tblPr>
              <a:tblGrid>
                <a:gridCol w="2679941">
                  <a:extLst>
                    <a:ext uri="{9D8B030D-6E8A-4147-A177-3AD203B41FA5}">
                      <a16:colId xmlns:a16="http://schemas.microsoft.com/office/drawing/2014/main" val="20000"/>
                    </a:ext>
                  </a:extLst>
                </a:gridCol>
                <a:gridCol w="2682768">
                  <a:extLst>
                    <a:ext uri="{9D8B030D-6E8A-4147-A177-3AD203B41FA5}">
                      <a16:colId xmlns:a16="http://schemas.microsoft.com/office/drawing/2014/main" val="20001"/>
                    </a:ext>
                  </a:extLst>
                </a:gridCol>
                <a:gridCol w="2696165">
                  <a:extLst>
                    <a:ext uri="{9D8B030D-6E8A-4147-A177-3AD203B41FA5}">
                      <a16:colId xmlns:a16="http://schemas.microsoft.com/office/drawing/2014/main" val="20002"/>
                    </a:ext>
                  </a:extLst>
                </a:gridCol>
                <a:gridCol w="2777903">
                  <a:extLst>
                    <a:ext uri="{9D8B030D-6E8A-4147-A177-3AD203B41FA5}">
                      <a16:colId xmlns:a16="http://schemas.microsoft.com/office/drawing/2014/main" val="20003"/>
                    </a:ext>
                  </a:extLst>
                </a:gridCol>
              </a:tblGrid>
              <a:tr h="636131">
                <a:tc>
                  <a:txBody>
                    <a:bodyPr/>
                    <a:lstStyle/>
                    <a:p>
                      <a:pPr lvl="0">
                        <a:buNone/>
                      </a:pPr>
                      <a:r>
                        <a:rPr lang="en-US" sz="1500" b="1" i="0" u="none" strike="noStrike" noProof="0">
                          <a:latin typeface="Calibri" panose="020F0502020204030204"/>
                        </a:rPr>
                        <a:t>Perspective</a:t>
                      </a:r>
                      <a:endParaRPr lang="en-US" sz="1500" b="0" i="0" u="none" strike="noStrike" noProof="0">
                        <a:latin typeface="Calibri" panose="020F0502020204030204"/>
                      </a:endParaRPr>
                    </a:p>
                  </a:txBody>
                  <a:tcPr marL="78041" marR="78041" marT="39021" marB="39021"/>
                </a:tc>
                <a:tc>
                  <a:txBody>
                    <a:bodyPr/>
                    <a:lstStyle/>
                    <a:p>
                      <a:pPr lvl="0">
                        <a:buNone/>
                      </a:pPr>
                      <a:r>
                        <a:rPr lang="en-US" sz="1500" b="1" i="0" u="none" strike="noStrike" noProof="0">
                          <a:latin typeface="Calibri" panose="020F0502020204030204"/>
                        </a:rPr>
                        <a:t>Objective</a:t>
                      </a:r>
                      <a:endParaRPr lang="en-US" sz="1500"/>
                    </a:p>
                  </a:txBody>
                  <a:tcPr marL="78041" marR="78041" marT="39021" marB="39021"/>
                </a:tc>
                <a:tc>
                  <a:txBody>
                    <a:bodyPr/>
                    <a:lstStyle/>
                    <a:p>
                      <a:pPr lvl="0">
                        <a:buNone/>
                      </a:pPr>
                      <a:r>
                        <a:rPr lang="en-US" sz="1500" b="1" i="0" u="none" strike="noStrike" noProof="0">
                          <a:latin typeface="Calibri" panose="020F0502020204030204"/>
                        </a:rPr>
                        <a:t>Key Performance Indicators (KPIs)</a:t>
                      </a:r>
                      <a:endParaRPr lang="en-US" sz="1500" b="0" i="0" u="none" strike="noStrike" noProof="0">
                        <a:latin typeface="Calibri" panose="020F0502020204030204"/>
                      </a:endParaRPr>
                    </a:p>
                  </a:txBody>
                  <a:tcPr marL="78041" marR="78041" marT="39021" marB="39021"/>
                </a:tc>
                <a:tc>
                  <a:txBody>
                    <a:bodyPr/>
                    <a:lstStyle/>
                    <a:p>
                      <a:pPr lvl="0">
                        <a:buNone/>
                      </a:pPr>
                      <a:r>
                        <a:rPr lang="en-US" sz="1500" b="0" i="0" u="none" strike="noStrike" noProof="0">
                          <a:latin typeface="Calibri" panose="020F0502020204030204"/>
                        </a:rPr>
                        <a:t>Target</a:t>
                      </a:r>
                      <a:endParaRPr lang="en-US" sz="1500"/>
                    </a:p>
                  </a:txBody>
                  <a:tcPr marL="78041" marR="78041" marT="39021" marB="39021"/>
                </a:tc>
                <a:extLst>
                  <a:ext uri="{0D108BD9-81ED-4DB2-BD59-A6C34878D82A}">
                    <a16:rowId xmlns:a16="http://schemas.microsoft.com/office/drawing/2014/main" val="10000"/>
                  </a:ext>
                </a:extLst>
              </a:tr>
              <a:tr h="877422">
                <a:tc>
                  <a:txBody>
                    <a:bodyPr/>
                    <a:lstStyle/>
                    <a:p>
                      <a:pPr lvl="0">
                        <a:buNone/>
                      </a:pPr>
                      <a:r>
                        <a:rPr lang="en-US" sz="1500" b="0" i="0" u="none" strike="noStrike" noProof="0">
                          <a:latin typeface="Calibri" panose="020F0502020204030204"/>
                        </a:rPr>
                        <a:t>Financial</a:t>
                      </a:r>
                      <a:endParaRPr lang="en-US" sz="1500"/>
                    </a:p>
                  </a:txBody>
                  <a:tcPr marL="78041" marR="78041" marT="39021" marB="39021"/>
                </a:tc>
                <a:tc>
                  <a:txBody>
                    <a:bodyPr/>
                    <a:lstStyle/>
                    <a:p>
                      <a:pPr lvl="0">
                        <a:buNone/>
                      </a:pPr>
                      <a:r>
                        <a:rPr lang="en-US" sz="1500" b="0" i="0" u="none" strike="noStrike" noProof="0">
                          <a:latin typeface="Calibri" panose="020F0502020204030204"/>
                        </a:rPr>
                        <a:t>Increase revenue and profitability</a:t>
                      </a:r>
                    </a:p>
                  </a:txBody>
                  <a:tcPr marL="78041" marR="78041" marT="39021" marB="39021"/>
                </a:tc>
                <a:tc>
                  <a:txBody>
                    <a:bodyPr/>
                    <a:lstStyle/>
                    <a:p>
                      <a:pPr lvl="0">
                        <a:buNone/>
                      </a:pPr>
                      <a:r>
                        <a:rPr lang="en-US" sz="1500" b="0" i="0" u="none" strike="noStrike" noProof="0">
                          <a:latin typeface="Calibri" panose="020F0502020204030204"/>
                        </a:rPr>
                        <a:t>Revenue growth rate, Net income, EBITDA margin</a:t>
                      </a:r>
                    </a:p>
                  </a:txBody>
                  <a:tcPr marL="78041" marR="78041" marT="39021" marB="39021"/>
                </a:tc>
                <a:tc>
                  <a:txBody>
                    <a:bodyPr/>
                    <a:lstStyle/>
                    <a:p>
                      <a:pPr lvl="0">
                        <a:buNone/>
                      </a:pPr>
                      <a:r>
                        <a:rPr lang="en-US" sz="1500" b="0" i="0" u="none" strike="noStrike" noProof="0">
                          <a:latin typeface="Calibri" panose="020F0502020204030204"/>
                        </a:rPr>
                        <a:t>Revenue growth rate of 20%, Net income growth of 15%</a:t>
                      </a:r>
                      <a:endParaRPr lang="en-US" sz="1500"/>
                    </a:p>
                  </a:txBody>
                  <a:tcPr marL="78041" marR="78041" marT="39021" marB="39021"/>
                </a:tc>
                <a:extLst>
                  <a:ext uri="{0D108BD9-81ED-4DB2-BD59-A6C34878D82A}">
                    <a16:rowId xmlns:a16="http://schemas.microsoft.com/office/drawing/2014/main" val="10001"/>
                  </a:ext>
                </a:extLst>
              </a:tr>
              <a:tr h="877422">
                <a:tc>
                  <a:txBody>
                    <a:bodyPr/>
                    <a:lstStyle/>
                    <a:p>
                      <a:pPr lvl="0">
                        <a:buNone/>
                      </a:pPr>
                      <a:r>
                        <a:rPr lang="en-US" sz="1500" b="0" i="0" u="none" strike="noStrike" noProof="0">
                          <a:latin typeface="Calibri" panose="020F0502020204030204"/>
                        </a:rPr>
                        <a:t>Customer</a:t>
                      </a:r>
                    </a:p>
                  </a:txBody>
                  <a:tcPr marL="78041" marR="78041" marT="39021" marB="39021"/>
                </a:tc>
                <a:tc>
                  <a:txBody>
                    <a:bodyPr/>
                    <a:lstStyle/>
                    <a:p>
                      <a:pPr lvl="0">
                        <a:buNone/>
                      </a:pPr>
                      <a:r>
                        <a:rPr lang="en-US" sz="1500" b="0" i="0" u="none" strike="noStrike" noProof="0">
                          <a:latin typeface="Calibri" panose="020F0502020204030204"/>
                        </a:rPr>
                        <a:t>Provide exceptional customer experience</a:t>
                      </a:r>
                      <a:endParaRPr lang="en-US" sz="1500"/>
                    </a:p>
                  </a:txBody>
                  <a:tcPr marL="78041" marR="78041" marT="39021" marB="39021"/>
                </a:tc>
                <a:tc>
                  <a:txBody>
                    <a:bodyPr/>
                    <a:lstStyle/>
                    <a:p>
                      <a:pPr lvl="0">
                        <a:buNone/>
                      </a:pPr>
                      <a:r>
                        <a:rPr lang="en-US" sz="1500" b="0" i="0" u="none" strike="noStrike" noProof="0">
                          <a:latin typeface="Calibri" panose="020F0502020204030204"/>
                        </a:rPr>
                        <a:t>Customer satisfaction score, Net Promoter Score (NPS), Customer retention</a:t>
                      </a:r>
                      <a:endParaRPr lang="en-US" sz="1500"/>
                    </a:p>
                  </a:txBody>
                  <a:tcPr marL="78041" marR="78041" marT="39021" marB="39021"/>
                </a:tc>
                <a:tc>
                  <a:txBody>
                    <a:bodyPr/>
                    <a:lstStyle/>
                    <a:p>
                      <a:pPr lvl="0">
                        <a:buNone/>
                      </a:pPr>
                      <a:r>
                        <a:rPr lang="en-US" sz="1500" b="0" i="0" u="none" strike="noStrike" noProof="0">
                          <a:latin typeface="Calibri" panose="020F0502020204030204"/>
                        </a:rPr>
                        <a:t>Customer satisfaction score of 90%, NPS of 70</a:t>
                      </a:r>
                    </a:p>
                  </a:txBody>
                  <a:tcPr marL="78041" marR="78041" marT="39021" marB="39021"/>
                </a:tc>
                <a:extLst>
                  <a:ext uri="{0D108BD9-81ED-4DB2-BD59-A6C34878D82A}">
                    <a16:rowId xmlns:a16="http://schemas.microsoft.com/office/drawing/2014/main" val="10002"/>
                  </a:ext>
                </a:extLst>
              </a:tr>
              <a:tr h="877422">
                <a:tc>
                  <a:txBody>
                    <a:bodyPr/>
                    <a:lstStyle/>
                    <a:p>
                      <a:pPr lvl="0">
                        <a:buNone/>
                      </a:pPr>
                      <a:r>
                        <a:rPr lang="en-US" sz="1500" b="0" i="0" u="none" strike="noStrike" noProof="0">
                          <a:latin typeface="Calibri" panose="020F0502020204030204"/>
                        </a:rPr>
                        <a:t>Internal Processes</a:t>
                      </a:r>
                    </a:p>
                  </a:txBody>
                  <a:tcPr marL="78041" marR="78041" marT="39021" marB="39021"/>
                </a:tc>
                <a:tc>
                  <a:txBody>
                    <a:bodyPr/>
                    <a:lstStyle/>
                    <a:p>
                      <a:pPr lvl="0">
                        <a:buNone/>
                      </a:pPr>
                      <a:r>
                        <a:rPr lang="en-US" sz="1500" b="0" i="0" u="none" strike="noStrike" noProof="0">
                          <a:latin typeface="Calibri" panose="020F0502020204030204"/>
                        </a:rPr>
                        <a:t>Streamline operations and improve efficiency</a:t>
                      </a:r>
                    </a:p>
                  </a:txBody>
                  <a:tcPr marL="78041" marR="78041" marT="39021" marB="39021"/>
                </a:tc>
                <a:tc>
                  <a:txBody>
                    <a:bodyPr/>
                    <a:lstStyle/>
                    <a:p>
                      <a:pPr lvl="0">
                        <a:buNone/>
                      </a:pPr>
                      <a:r>
                        <a:rPr lang="en-US" sz="1500" b="0" i="0" u="none" strike="noStrike" noProof="0">
                          <a:latin typeface="Calibri" panose="020F0502020204030204"/>
                        </a:rPr>
                        <a:t>Order fulfillment time, Inventory turnover, Return rate</a:t>
                      </a:r>
                    </a:p>
                  </a:txBody>
                  <a:tcPr marL="78041" marR="78041" marT="39021" marB="39021"/>
                </a:tc>
                <a:tc>
                  <a:txBody>
                    <a:bodyPr/>
                    <a:lstStyle/>
                    <a:p>
                      <a:pPr lvl="0">
                        <a:buNone/>
                      </a:pPr>
                      <a:r>
                        <a:rPr lang="en-US" sz="1500" b="0" i="0" u="none" strike="noStrike" noProof="0">
                          <a:latin typeface="Calibri" panose="020F0502020204030204"/>
                        </a:rPr>
                        <a:t>Order fulfillment time of 2 days, Inventory turnover of 10, Return rate of 5%</a:t>
                      </a:r>
                      <a:endParaRPr lang="en-US" sz="1500"/>
                    </a:p>
                  </a:txBody>
                  <a:tcPr marL="78041" marR="78041" marT="39021" marB="39021"/>
                </a:tc>
                <a:extLst>
                  <a:ext uri="{0D108BD9-81ED-4DB2-BD59-A6C34878D82A}">
                    <a16:rowId xmlns:a16="http://schemas.microsoft.com/office/drawing/2014/main" val="10003"/>
                  </a:ext>
                </a:extLst>
              </a:tr>
              <a:tr h="1140649">
                <a:tc>
                  <a:txBody>
                    <a:bodyPr/>
                    <a:lstStyle/>
                    <a:p>
                      <a:pPr lvl="0">
                        <a:buNone/>
                      </a:pPr>
                      <a:r>
                        <a:rPr lang="en-US" sz="1500" b="0" i="0" u="none" strike="noStrike" noProof="0">
                          <a:latin typeface="Calibri" panose="020F0502020204030204"/>
                        </a:rPr>
                        <a:t>Learning and Growth</a:t>
                      </a:r>
                    </a:p>
                  </a:txBody>
                  <a:tcPr marL="78041" marR="78041" marT="39021" marB="39021"/>
                </a:tc>
                <a:tc>
                  <a:txBody>
                    <a:bodyPr/>
                    <a:lstStyle/>
                    <a:p>
                      <a:pPr lvl="0">
                        <a:buNone/>
                      </a:pPr>
                      <a:r>
                        <a:rPr lang="en-US" sz="1500" b="0" i="0" u="none" strike="noStrike" noProof="0">
                          <a:latin typeface="Calibri" panose="020F0502020204030204"/>
                        </a:rPr>
                        <a:t>Invest in innovation and employee development</a:t>
                      </a:r>
                    </a:p>
                  </a:txBody>
                  <a:tcPr marL="78041" marR="78041" marT="39021" marB="39021"/>
                </a:tc>
                <a:tc>
                  <a:txBody>
                    <a:bodyPr/>
                    <a:lstStyle/>
                    <a:p>
                      <a:pPr lvl="0">
                        <a:buNone/>
                      </a:pPr>
                      <a:r>
                        <a:rPr lang="en-US" sz="1500" b="0" i="0" u="none" strike="noStrike" noProof="0">
                          <a:latin typeface="Calibri" panose="020F0502020204030204"/>
                        </a:rPr>
                        <a:t>Employee training hours, Employee engagement score, Number of patents filed</a:t>
                      </a:r>
                    </a:p>
                  </a:txBody>
                  <a:tcPr marL="78041" marR="78041" marT="39021" marB="39021"/>
                </a:tc>
                <a:tc>
                  <a:txBody>
                    <a:bodyPr/>
                    <a:lstStyle/>
                    <a:p>
                      <a:pPr lvl="0">
                        <a:buNone/>
                      </a:pPr>
                      <a:r>
                        <a:rPr lang="en-US" sz="1500" b="0" i="0" u="none" strike="noStrike" noProof="0">
                          <a:latin typeface="Calibri" panose="020F0502020204030204"/>
                        </a:rPr>
                        <a:t>20 hours of employee training per year, Employee engagement score of 80%, File 100 patents per year</a:t>
                      </a:r>
                      <a:endParaRPr lang="en-US" sz="1500"/>
                    </a:p>
                  </a:txBody>
                  <a:tcPr marL="78041" marR="78041" marT="39021" marB="39021"/>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p:cNvSpPr>
            <a:spLocks noGrp="1" noRot="1" noChangeAspect="1" noMove="1" noResize="1" noEditPoints="1" noAdjustHandles="1" noChangeArrowheads="1" noChangeShapeType="1" noTextEdit="1"/>
          </p:cNvSpPr>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a:t>
            </a:r>
            <a:endParaRPr lang="en-US" sz="7200" kern="1200" dirty="0">
              <a:solidFill>
                <a:schemeClr val="tx1"/>
              </a:solidFill>
              <a:latin typeface="+mj-lt"/>
              <a:ea typeface="+mj-ea"/>
              <a:cs typeface="+mj-cs"/>
            </a:endParaRPr>
          </a:p>
        </p:txBody>
      </p:sp>
      <p:sp>
        <p:nvSpPr>
          <p:cNvPr id="13" name="Rectangle 12"/>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4"/>
          <p:cNvPicPr>
            <a:picLocks noChangeAspect="1"/>
          </p:cNvPicPr>
          <p:nvPr/>
        </p:nvPicPr>
        <p:blipFill>
          <a:blip r:embed="rId2"/>
          <a:stretch>
            <a:fillRect/>
          </a:stretch>
        </p:blipFill>
        <p:spPr>
          <a:xfrm>
            <a:off x="615051" y="248069"/>
            <a:ext cx="5791199" cy="2591561"/>
          </a:xfrm>
          <a:prstGeom prst="rect">
            <a:avLst/>
          </a:prstGeom>
        </p:spPr>
      </p:pic>
      <p:sp>
        <p:nvSpPr>
          <p:cNvPr id="5" name="Arrow: Pentagon 4"/>
          <p:cNvSpPr/>
          <p:nvPr/>
        </p:nvSpPr>
        <p:spPr>
          <a:xfrm>
            <a:off x="367000" y="2640137"/>
            <a:ext cx="7361206" cy="1207698"/>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000" b="1">
              <a:cs typeface="Calibri" panose="020F0502020204030204"/>
            </a:endParaRPr>
          </a:p>
        </p:txBody>
      </p:sp>
      <p:sp>
        <p:nvSpPr>
          <p:cNvPr id="6" name="Arrow: Pentagon 5"/>
          <p:cNvSpPr/>
          <p:nvPr/>
        </p:nvSpPr>
        <p:spPr>
          <a:xfrm flipH="1">
            <a:off x="216038" y="4202350"/>
            <a:ext cx="11487508" cy="2242868"/>
          </a:xfrm>
          <a:prstGeom prst="homePlate">
            <a:avLst/>
          </a:prstGeom>
          <a:solidFill>
            <a:srgbClr val="00206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a:cs typeface="Calibri" panose="020F0502020204030204"/>
            </a:endParaRPr>
          </a:p>
        </p:txBody>
      </p:sp>
      <p:sp>
        <p:nvSpPr>
          <p:cNvPr id="7" name="TextBox 6"/>
          <p:cNvSpPr txBox="1"/>
          <p:nvPr/>
        </p:nvSpPr>
        <p:spPr>
          <a:xfrm>
            <a:off x="1418060" y="4455089"/>
            <a:ext cx="10066421"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000" b="1">
                <a:solidFill>
                  <a:schemeClr val="bg1"/>
                </a:solidFill>
                <a:cs typeface="Calibri" panose="020F0502020204030204"/>
              </a:rPr>
              <a:t>"Amazon is guided by four principles: customer obsession rather than competitor focus, passion for invention, commitment to operational excellence, and long-term thinking. Customer reviews, 1-Click shopping, personalized recommendations, Prime, Fulfillment by Amazon, AWS, Kindle Direct Publishing, Kindle, Fire tablets, Fire TV, Amazon Echo, and Alexa are some of the products and services pioneered by Amazon."</a:t>
            </a:r>
            <a:endParaRPr lang="en-US" sz="2000">
              <a:solidFill>
                <a:schemeClr val="bg1"/>
              </a:solidFill>
              <a:ea typeface="+mn-lt"/>
              <a:cs typeface="+mn-lt"/>
            </a:endParaRPr>
          </a:p>
          <a:p>
            <a:pPr algn="l"/>
            <a:endParaRPr lang="en-US">
              <a:cs typeface="Calibri" panose="020F0502020204030204"/>
            </a:endParaRPr>
          </a:p>
        </p:txBody>
      </p:sp>
      <p:sp>
        <p:nvSpPr>
          <p:cNvPr id="8" name="TextBox 7"/>
          <p:cNvSpPr txBox="1"/>
          <p:nvPr/>
        </p:nvSpPr>
        <p:spPr>
          <a:xfrm>
            <a:off x="495640" y="2778992"/>
            <a:ext cx="65371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b="1">
                <a:solidFill>
                  <a:schemeClr val="bg1"/>
                </a:solidFill>
                <a:cs typeface="Calibri" panose="020F0502020204030204"/>
              </a:rPr>
              <a:t>Our vision is to be earth's most customer-centric company; to build a place where people can come to find and discover anything they might want to buy online.</a:t>
            </a:r>
            <a:endParaRPr lang="en-US">
              <a:solidFill>
                <a:schemeClr val="bg1"/>
              </a:solidFill>
              <a:cs typeface="Calibri" panose="020F0502020204030204"/>
            </a:endParaRPr>
          </a:p>
        </p:txBody>
      </p:sp>
      <p:sp>
        <p:nvSpPr>
          <p:cNvPr id="10" name="TextBox 9"/>
          <p:cNvSpPr txBox="1"/>
          <p:nvPr/>
        </p:nvSpPr>
        <p:spPr>
          <a:xfrm>
            <a:off x="8347494" y="439948"/>
            <a:ext cx="3145766" cy="3521007"/>
          </a:xfrm>
          <a:prstGeom prst="rect">
            <a:avLst/>
          </a:prstGeom>
          <a:solidFill>
            <a:srgbClr val="818A01"/>
          </a:solid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a:solidFill>
                  <a:schemeClr val="bg1"/>
                </a:solidFill>
                <a:latin typeface="Calibri Light" panose="020F0302020204030204"/>
                <a:ea typeface="Open Sans"/>
                <a:cs typeface="Open Sans"/>
              </a:rPr>
              <a:t>Core Values</a:t>
            </a:r>
          </a:p>
          <a:p>
            <a:pPr>
              <a:buChar char="•"/>
            </a:pPr>
            <a:r>
              <a:rPr lang="en-US" sz="2000" b="1">
                <a:solidFill>
                  <a:schemeClr val="bg1"/>
                </a:solidFill>
                <a:latin typeface="Calibri" panose="020F0502020204030204"/>
                <a:cs typeface="Calibri" panose="020F0502020204030204"/>
              </a:rPr>
              <a:t>Customer Obsession</a:t>
            </a:r>
          </a:p>
          <a:p>
            <a:pPr>
              <a:buChar char="•"/>
            </a:pPr>
            <a:r>
              <a:rPr lang="en-US" sz="2000" b="1">
                <a:solidFill>
                  <a:schemeClr val="bg1"/>
                </a:solidFill>
                <a:latin typeface="Calibri" panose="020F0502020204030204"/>
                <a:cs typeface="Calibri" panose="020F0502020204030204"/>
              </a:rPr>
              <a:t>Ownership</a:t>
            </a:r>
          </a:p>
          <a:p>
            <a:pPr>
              <a:buChar char="•"/>
            </a:pPr>
            <a:r>
              <a:rPr lang="en-US" sz="2000" b="1">
                <a:solidFill>
                  <a:schemeClr val="bg1"/>
                </a:solidFill>
                <a:latin typeface="Calibri" panose="020F0502020204030204"/>
                <a:cs typeface="Calibri" panose="020F0502020204030204"/>
              </a:rPr>
              <a:t>Invent and Simplify</a:t>
            </a:r>
          </a:p>
          <a:p>
            <a:pPr>
              <a:buChar char="•"/>
            </a:pPr>
            <a:r>
              <a:rPr lang="en-US" sz="2000" b="1">
                <a:solidFill>
                  <a:schemeClr val="bg1"/>
                </a:solidFill>
                <a:latin typeface="Calibri" panose="020F0502020204030204"/>
                <a:cs typeface="Calibri" panose="020F0502020204030204"/>
              </a:rPr>
              <a:t>Learn and Be Curious</a:t>
            </a:r>
          </a:p>
          <a:p>
            <a:pPr>
              <a:buChar char="•"/>
            </a:pPr>
            <a:r>
              <a:rPr lang="en-US" sz="2000" b="1">
                <a:solidFill>
                  <a:schemeClr val="bg1"/>
                </a:solidFill>
                <a:latin typeface="Calibri" panose="020F0502020204030204"/>
                <a:cs typeface="Calibri" panose="020F0502020204030204"/>
              </a:rPr>
              <a:t>Hire the Best</a:t>
            </a:r>
          </a:p>
          <a:p>
            <a:pPr>
              <a:buChar char="•"/>
            </a:pPr>
            <a:r>
              <a:rPr lang="en-US" sz="2000" b="1">
                <a:solidFill>
                  <a:schemeClr val="bg1"/>
                </a:solidFill>
                <a:latin typeface="Calibri" panose="020F0502020204030204"/>
                <a:cs typeface="Calibri" panose="020F0502020204030204"/>
              </a:rPr>
              <a:t>The Highest Standards</a:t>
            </a:r>
          </a:p>
          <a:p>
            <a:pPr>
              <a:buChar char="•"/>
            </a:pPr>
            <a:r>
              <a:rPr lang="en-US" sz="2000" b="1">
                <a:solidFill>
                  <a:schemeClr val="bg1"/>
                </a:solidFill>
                <a:latin typeface="Calibri" panose="020F0502020204030204"/>
                <a:cs typeface="Calibri" panose="020F0502020204030204"/>
              </a:rPr>
              <a:t>Think Big</a:t>
            </a:r>
          </a:p>
          <a:p>
            <a:pPr>
              <a:buChar char="•"/>
            </a:pPr>
            <a:r>
              <a:rPr lang="en-US" sz="2000" b="1">
                <a:solidFill>
                  <a:schemeClr val="bg1"/>
                </a:solidFill>
                <a:latin typeface="Calibri" panose="020F0502020204030204"/>
                <a:cs typeface="Calibri" panose="020F0502020204030204"/>
              </a:rPr>
              <a:t>Bias for Action</a:t>
            </a:r>
          </a:p>
          <a:p>
            <a:pPr>
              <a:buChar char="•"/>
            </a:pPr>
            <a:r>
              <a:rPr lang="en-US" sz="2000" b="1">
                <a:solidFill>
                  <a:schemeClr val="bg1"/>
                </a:solidFill>
                <a:latin typeface="Calibri" panose="020F0502020204030204"/>
                <a:cs typeface="Calibri" panose="020F0502020204030204"/>
              </a:rPr>
              <a:t>Earn Trust</a:t>
            </a:r>
          </a:p>
          <a:p>
            <a:pPr>
              <a:buChar char="•"/>
            </a:pPr>
            <a:r>
              <a:rPr lang="en-US" sz="2000" b="1">
                <a:solidFill>
                  <a:schemeClr val="bg1"/>
                </a:solidFill>
                <a:latin typeface="Calibri" panose="020F0502020204030204"/>
                <a:cs typeface="Calibri" panose="020F0502020204030204"/>
              </a:rPr>
              <a:t>Deliver 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1"/>
          <p:cNvCxnSpPr>
            <a:cxnSpLocks noGrp="1" noRot="1" noChangeAspect="1" noMove="1" noResize="1" noEditPoints="1" noAdjustHandles="1" noChangeArrowheads="1" noChangeShapeType="1"/>
          </p:cNvCxnSpPr>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Business Model</a:t>
            </a:r>
          </a:p>
        </p:txBody>
      </p:sp>
      <p:cxnSp>
        <p:nvCxnSpPr>
          <p:cNvPr id="16" name="Straight Connector 15"/>
          <p:cNvCxnSpPr>
            <a:cxnSpLocks noGrp="1" noRot="1" noChangeAspect="1" noMove="1" noResize="1" noEditPoints="1" noAdjustHandles="1" noChangeArrowheads="1" noChangeShapeType="1"/>
          </p:cNvCxnSpPr>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14377" y="2170981"/>
          <a:ext cx="12145313" cy="4609648"/>
        </p:xfrm>
        <a:graphic>
          <a:graphicData uri="http://schemas.openxmlformats.org/drawingml/2006/table">
            <a:tbl>
              <a:tblPr firstRow="1" bandRow="1">
                <a:noFill/>
                <a:tableStyleId>{5C22544A-7EE6-4342-B048-85BDC9FD1C3A}</a:tableStyleId>
              </a:tblPr>
              <a:tblGrid>
                <a:gridCol w="4528839">
                  <a:extLst>
                    <a:ext uri="{9D8B030D-6E8A-4147-A177-3AD203B41FA5}">
                      <a16:colId xmlns:a16="http://schemas.microsoft.com/office/drawing/2014/main" val="20000"/>
                    </a:ext>
                  </a:extLst>
                </a:gridCol>
                <a:gridCol w="7616474">
                  <a:extLst>
                    <a:ext uri="{9D8B030D-6E8A-4147-A177-3AD203B41FA5}">
                      <a16:colId xmlns:a16="http://schemas.microsoft.com/office/drawing/2014/main" val="20001"/>
                    </a:ext>
                  </a:extLst>
                </a:gridCol>
              </a:tblGrid>
              <a:tr h="618888">
                <a:tc>
                  <a:txBody>
                    <a:bodyPr/>
                    <a:lstStyle/>
                    <a:p>
                      <a:pPr algn="just" fontAlgn="b"/>
                      <a:r>
                        <a:rPr lang="en-US" sz="1600" b="1">
                          <a:solidFill>
                            <a:schemeClr val="tx1"/>
                          </a:solidFill>
                          <a:effectLst/>
                        </a:rPr>
                        <a:t>Aspect</a:t>
                      </a:r>
                    </a:p>
                  </a:txBody>
                  <a:tcPr marL="175233" marR="131425" marT="87617" marB="8761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solidFill>
                      <a:schemeClr val="bg1">
                        <a:lumMod val="75000"/>
                      </a:schemeClr>
                    </a:solidFill>
                  </a:tcPr>
                </a:tc>
                <a:tc>
                  <a:txBody>
                    <a:bodyPr/>
                    <a:lstStyle/>
                    <a:p>
                      <a:pPr algn="just" fontAlgn="b"/>
                      <a:r>
                        <a:rPr lang="en-US" sz="1600" b="1">
                          <a:solidFill>
                            <a:schemeClr val="tx1"/>
                          </a:solidFill>
                          <a:effectLst/>
                        </a:rPr>
                        <a:t>Description</a:t>
                      </a:r>
                    </a:p>
                  </a:txBody>
                  <a:tcPr marL="175233" marR="131425" marT="87617" marB="8761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solidFill>
                      <a:schemeClr val="bg1">
                        <a:lumMod val="75000"/>
                      </a:schemeClr>
                    </a:solidFill>
                  </a:tcPr>
                </a:tc>
                <a:extLst>
                  <a:ext uri="{0D108BD9-81ED-4DB2-BD59-A6C34878D82A}">
                    <a16:rowId xmlns:a16="http://schemas.microsoft.com/office/drawing/2014/main" val="10000"/>
                  </a:ext>
                </a:extLst>
              </a:tr>
              <a:tr h="1003024">
                <a:tc>
                  <a:txBody>
                    <a:bodyPr/>
                    <a:lstStyle/>
                    <a:p>
                      <a:pPr algn="just" fontAlgn="base"/>
                      <a:r>
                        <a:rPr lang="en-US" sz="1600" b="0">
                          <a:solidFill>
                            <a:schemeClr val="tx1"/>
                          </a:solidFill>
                          <a:effectLst/>
                        </a:rPr>
                        <a:t>Products/Services</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just" fontAlgn="base"/>
                      <a:r>
                        <a:rPr lang="en-US" sz="1600" b="0">
                          <a:solidFill>
                            <a:schemeClr val="tx1"/>
                          </a:solidFill>
                          <a:effectLst/>
                        </a:rPr>
                        <a:t>Their an e-commerce platform that sells a wide range of products, including books, electronics, clothing, home goods, and more. It also offers various services, such as Amazon Prime, Amazon Web Services (AWS), Amazon Advertising, and Amazon Music.</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001"/>
                  </a:ext>
                </a:extLst>
              </a:tr>
              <a:tr h="746934">
                <a:tc>
                  <a:txBody>
                    <a:bodyPr/>
                    <a:lstStyle/>
                    <a:p>
                      <a:pPr algn="just" fontAlgn="base"/>
                      <a:r>
                        <a:rPr lang="en-US" sz="1600" b="0">
                          <a:solidFill>
                            <a:schemeClr val="tx1"/>
                          </a:solidFill>
                          <a:effectLst/>
                        </a:rPr>
                        <a:t>Revenue Streams</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just" fontAlgn="base"/>
                      <a:r>
                        <a:rPr lang="en-US" sz="1600" b="0">
                          <a:solidFill>
                            <a:schemeClr val="tx1"/>
                          </a:solidFill>
                          <a:effectLst/>
                        </a:rPr>
                        <a:t>Their generates revenue through the sale of products and services, as well as through third-party seller fees, subscription fees for Amazon Prime, and fees for AWS usage.</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002"/>
                  </a:ext>
                </a:extLst>
              </a:tr>
              <a:tr h="746934">
                <a:tc>
                  <a:txBody>
                    <a:bodyPr/>
                    <a:lstStyle/>
                    <a:p>
                      <a:pPr algn="just" fontAlgn="base"/>
                      <a:r>
                        <a:rPr lang="en-US" sz="1600" b="0">
                          <a:solidFill>
                            <a:schemeClr val="tx1"/>
                          </a:solidFill>
                          <a:effectLst/>
                        </a:rPr>
                        <a:t>Customer Segments</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just" fontAlgn="base"/>
                      <a:r>
                        <a:rPr lang="en-US" sz="1600" b="0">
                          <a:solidFill>
                            <a:schemeClr val="tx1"/>
                          </a:solidFill>
                          <a:effectLst/>
                        </a:rPr>
                        <a:t>Their  customer base includes individuals, businesses, and government organizations. It serves customers in various countries, with a focus on India, North America and Europe.</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003"/>
                  </a:ext>
                </a:extLst>
              </a:tr>
              <a:tr h="746934">
                <a:tc>
                  <a:txBody>
                    <a:bodyPr/>
                    <a:lstStyle/>
                    <a:p>
                      <a:pPr algn="just" fontAlgn="base"/>
                      <a:r>
                        <a:rPr lang="en-US" sz="1600" b="0">
                          <a:solidFill>
                            <a:schemeClr val="tx1"/>
                          </a:solidFill>
                          <a:effectLst/>
                        </a:rPr>
                        <a:t>Value Proposition</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just" fontAlgn="base"/>
                      <a:r>
                        <a:rPr lang="en-US" sz="1600" b="0">
                          <a:solidFill>
                            <a:schemeClr val="tx1"/>
                          </a:solidFill>
                          <a:effectLst/>
                        </a:rPr>
                        <a:t>Their value proposition includes a wide selection of products and services, competitive pricing, fast and convenient delivery, and a user-friendly online shopping experience.</a:t>
                      </a: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004"/>
                  </a:ext>
                </a:extLst>
              </a:tr>
              <a:tr h="746934">
                <a:tc>
                  <a:txBody>
                    <a:bodyPr/>
                    <a:lstStyle/>
                    <a:p>
                      <a:pPr lvl="0" algn="just">
                        <a:buNone/>
                      </a:pPr>
                      <a:r>
                        <a:rPr lang="en-US" sz="1600" b="0" i="0" u="none" strike="noStrike" noProof="0">
                          <a:solidFill>
                            <a:schemeClr val="tx1"/>
                          </a:solidFill>
                          <a:effectLst/>
                          <a:latin typeface="Calibri" panose="020F0502020204030204"/>
                        </a:rPr>
                        <a:t>Cost Structure</a:t>
                      </a:r>
                      <a:endParaRPr lang="en-US" sz="1600" b="0">
                        <a:solidFill>
                          <a:schemeClr val="tx1"/>
                        </a:solidFill>
                        <a:effectLst/>
                      </a:endParaRP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lvl="0" algn="just">
                        <a:buNone/>
                      </a:pPr>
                      <a:r>
                        <a:rPr lang="en-US" sz="1600" b="0" i="0" u="none" strike="noStrike" noProof="0">
                          <a:solidFill>
                            <a:schemeClr val="tx1"/>
                          </a:solidFill>
                          <a:effectLst/>
                          <a:latin typeface="Calibri" panose="020F0502020204030204"/>
                        </a:rPr>
                        <a:t>Amazon incurs costs related to product procurement, order fulfillment, marketing and advertising, technology development and maintenance, and general overhead</a:t>
                      </a:r>
                      <a:endParaRPr lang="en-US" sz="1600" b="0">
                        <a:solidFill>
                          <a:schemeClr val="tx1"/>
                        </a:solidFill>
                        <a:effectLst/>
                      </a:endParaRPr>
                    </a:p>
                  </a:txBody>
                  <a:tcPr marL="175233" marR="131425" marT="87617" marB="87617"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0005"/>
                  </a:ext>
                </a:extLst>
              </a:tr>
            </a:tbl>
          </a:graphicData>
        </a:graphic>
      </p:graphicFrame>
      <p:pic>
        <p:nvPicPr>
          <p:cNvPr id="9" name="Picture 10"/>
          <p:cNvPicPr>
            <a:picLocks noChangeAspect="1"/>
          </p:cNvPicPr>
          <p:nvPr/>
        </p:nvPicPr>
        <p:blipFill>
          <a:blip r:embed="rId3"/>
          <a:stretch>
            <a:fillRect/>
          </a:stretch>
        </p:blipFill>
        <p:spPr>
          <a:xfrm>
            <a:off x="9459314" y="357097"/>
            <a:ext cx="2733675" cy="17443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E0A6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b="1" dirty="0">
                <a:solidFill>
                  <a:srgbClr val="FFFFFF"/>
                </a:solidFill>
                <a:cs typeface="Calibri Light" panose="020F0302020204030204"/>
              </a:rPr>
              <a:t>Strategic Group Mapping</a:t>
            </a:r>
            <a:endParaRPr lang="en-US" sz="2600" b="1" dirty="0">
              <a:solidFill>
                <a:srgbClr val="FFFFFF"/>
              </a:solidFill>
            </a:endParaRPr>
          </a:p>
        </p:txBody>
      </p:sp>
      <p:pic>
        <p:nvPicPr>
          <p:cNvPr id="3" name="Picture 3"/>
          <p:cNvPicPr>
            <a:picLocks noChangeAspect="1"/>
          </p:cNvPicPr>
          <p:nvPr/>
        </p:nvPicPr>
        <p:blipFill>
          <a:blip r:embed="rId3"/>
          <a:stretch>
            <a:fillRect/>
          </a:stretch>
        </p:blipFill>
        <p:spPr>
          <a:xfrm>
            <a:off x="4434435" y="142303"/>
            <a:ext cx="5519511" cy="3708912"/>
          </a:xfrm>
          <a:prstGeom prst="rect">
            <a:avLst/>
          </a:prstGeom>
        </p:spPr>
      </p:pic>
      <p:graphicFrame>
        <p:nvGraphicFramePr>
          <p:cNvPr id="5" name="Table 4"/>
          <p:cNvGraphicFramePr>
            <a:graphicFrameLocks noGrp="1"/>
          </p:cNvGraphicFramePr>
          <p:nvPr/>
        </p:nvGraphicFramePr>
        <p:xfrm>
          <a:off x="4100195" y="3839845"/>
          <a:ext cx="6548755" cy="3291840"/>
        </p:xfrm>
        <a:graphic>
          <a:graphicData uri="http://schemas.openxmlformats.org/drawingml/2006/table">
            <a:tbl>
              <a:tblPr firstRow="1" bandRow="1">
                <a:tableStyleId>{5C22544A-7EE6-4342-B048-85BDC9FD1C3A}</a:tableStyleId>
              </a:tblPr>
              <a:tblGrid>
                <a:gridCol w="1330325">
                  <a:extLst>
                    <a:ext uri="{9D8B030D-6E8A-4147-A177-3AD203B41FA5}">
                      <a16:colId xmlns:a16="http://schemas.microsoft.com/office/drawing/2014/main" val="20000"/>
                    </a:ext>
                  </a:extLst>
                </a:gridCol>
                <a:gridCol w="1745615">
                  <a:extLst>
                    <a:ext uri="{9D8B030D-6E8A-4147-A177-3AD203B41FA5}">
                      <a16:colId xmlns:a16="http://schemas.microsoft.com/office/drawing/2014/main" val="20001"/>
                    </a:ext>
                  </a:extLst>
                </a:gridCol>
                <a:gridCol w="2315210">
                  <a:extLst>
                    <a:ext uri="{9D8B030D-6E8A-4147-A177-3AD203B41FA5}">
                      <a16:colId xmlns:a16="http://schemas.microsoft.com/office/drawing/2014/main" val="20002"/>
                    </a:ext>
                  </a:extLst>
                </a:gridCol>
                <a:gridCol w="1157605">
                  <a:extLst>
                    <a:ext uri="{9D8B030D-6E8A-4147-A177-3AD203B41FA5}">
                      <a16:colId xmlns:a16="http://schemas.microsoft.com/office/drawing/2014/main" val="20003"/>
                    </a:ext>
                  </a:extLst>
                </a:gridCol>
              </a:tblGrid>
              <a:tr h="548640">
                <a:tc>
                  <a:txBody>
                    <a:bodyPr/>
                    <a:lstStyle/>
                    <a:p>
                      <a:endParaRPr lang="en-US">
                        <a:effectLst/>
                      </a:endParaRPr>
                    </a:p>
                  </a:txBody>
                  <a:tcPr marL="0" marR="0" marT="0" marB="0" anchor="ctr"/>
                </a:tc>
                <a:tc>
                  <a:txBody>
                    <a:bodyPr/>
                    <a:lstStyle/>
                    <a:p>
                      <a:r>
                        <a:rPr lang="en-US">
                          <a:effectLst/>
                        </a:rPr>
                        <a:t>Average order value</a:t>
                      </a:r>
                    </a:p>
                  </a:txBody>
                  <a:tcPr marL="0" marR="0" marT="0" marB="0" anchor="ctr"/>
                </a:tc>
                <a:tc>
                  <a:txBody>
                    <a:bodyPr/>
                    <a:lstStyle/>
                    <a:p>
                      <a:r>
                        <a:rPr lang="en-US">
                          <a:effectLst/>
                        </a:rPr>
                        <a:t>Customer retention rate</a:t>
                      </a:r>
                    </a:p>
                  </a:txBody>
                  <a:tcPr marL="0" marR="0" marT="0" marB="0" anchor="ctr"/>
                </a:tc>
                <a:tc>
                  <a:txBody>
                    <a:bodyPr/>
                    <a:lstStyle/>
                    <a:p>
                      <a:r>
                        <a:rPr lang="en-US">
                          <a:effectLst/>
                        </a:rPr>
                        <a:t>Market Share</a:t>
                      </a:r>
                    </a:p>
                  </a:txBody>
                  <a:tcPr marL="0" marR="0" marT="0" marB="0" anchor="ctr"/>
                </a:tc>
                <a:extLst>
                  <a:ext uri="{0D108BD9-81ED-4DB2-BD59-A6C34878D82A}">
                    <a16:rowId xmlns:a16="http://schemas.microsoft.com/office/drawing/2014/main" val="10000"/>
                  </a:ext>
                </a:extLst>
              </a:tr>
              <a:tr h="274320">
                <a:tc>
                  <a:txBody>
                    <a:bodyPr/>
                    <a:lstStyle/>
                    <a:p>
                      <a:r>
                        <a:rPr lang="en-US">
                          <a:effectLst/>
                        </a:rPr>
                        <a:t>Flipkart </a:t>
                      </a:r>
                    </a:p>
                  </a:txBody>
                  <a:tcPr marL="0" marR="0" marT="0" marB="0" anchor="ctr"/>
                </a:tc>
                <a:tc>
                  <a:txBody>
                    <a:bodyPr/>
                    <a:lstStyle/>
                    <a:p>
                      <a:pPr algn="r"/>
                      <a:r>
                        <a:rPr lang="en-US"/>
                        <a:t>2500</a:t>
                      </a:r>
                    </a:p>
                  </a:txBody>
                  <a:tcPr marL="0" marR="0" marT="0" marB="0" anchor="ctr"/>
                </a:tc>
                <a:tc>
                  <a:txBody>
                    <a:bodyPr/>
                    <a:lstStyle/>
                    <a:p>
                      <a:pPr algn="r"/>
                      <a:r>
                        <a:rPr lang="en-US"/>
                        <a:t>88%</a:t>
                      </a:r>
                    </a:p>
                  </a:txBody>
                  <a:tcPr marL="0" marR="0" marT="0" marB="0" anchor="ctr"/>
                </a:tc>
                <a:tc>
                  <a:txBody>
                    <a:bodyPr/>
                    <a:lstStyle/>
                    <a:p>
                      <a:pPr algn="r"/>
                      <a:r>
                        <a:rPr lang="en-US">
                          <a:effectLst/>
                        </a:rPr>
                        <a:t>3</a:t>
                      </a:r>
                      <a:r>
                        <a:rPr lang="en-IN" altLang="en-US">
                          <a:effectLst/>
                        </a:rPr>
                        <a:t>1</a:t>
                      </a:r>
                      <a:r>
                        <a:rPr lang="en-US">
                          <a:effectLst/>
                        </a:rPr>
                        <a:t>.90%</a:t>
                      </a:r>
                      <a:endParaRPr lang="en-US"/>
                    </a:p>
                  </a:txBody>
                  <a:tcPr marL="0" marR="0" marT="0" marB="0" anchor="ctr"/>
                </a:tc>
                <a:extLst>
                  <a:ext uri="{0D108BD9-81ED-4DB2-BD59-A6C34878D82A}">
                    <a16:rowId xmlns:a16="http://schemas.microsoft.com/office/drawing/2014/main" val="10001"/>
                  </a:ext>
                </a:extLst>
              </a:tr>
              <a:tr h="274320">
                <a:tc>
                  <a:txBody>
                    <a:bodyPr/>
                    <a:lstStyle/>
                    <a:p>
                      <a:r>
                        <a:rPr lang="en-US">
                          <a:effectLst/>
                        </a:rPr>
                        <a:t>Amazon</a:t>
                      </a:r>
                    </a:p>
                  </a:txBody>
                  <a:tcPr marL="0" marR="0" marT="0" marB="0" anchor="ctr"/>
                </a:tc>
                <a:tc>
                  <a:txBody>
                    <a:bodyPr/>
                    <a:lstStyle/>
                    <a:p>
                      <a:pPr algn="r"/>
                      <a:r>
                        <a:rPr lang="en-US"/>
                        <a:t>3000</a:t>
                      </a:r>
                    </a:p>
                  </a:txBody>
                  <a:tcPr marL="0" marR="0" marT="0" marB="0" anchor="ctr"/>
                </a:tc>
                <a:tc>
                  <a:txBody>
                    <a:bodyPr/>
                    <a:lstStyle/>
                    <a:p>
                      <a:pPr algn="r"/>
                      <a:r>
                        <a:rPr lang="en-US"/>
                        <a:t>94%</a:t>
                      </a:r>
                    </a:p>
                  </a:txBody>
                  <a:tcPr marL="0" marR="0" marT="0" marB="0" anchor="ctr"/>
                </a:tc>
                <a:tc>
                  <a:txBody>
                    <a:bodyPr/>
                    <a:lstStyle/>
                    <a:p>
                      <a:pPr algn="r"/>
                      <a:r>
                        <a:rPr lang="en-US">
                          <a:effectLst/>
                        </a:rPr>
                        <a:t>3</a:t>
                      </a:r>
                      <a:r>
                        <a:rPr lang="en-IN" altLang="en-US">
                          <a:effectLst/>
                        </a:rPr>
                        <a:t>1.2</a:t>
                      </a:r>
                      <a:r>
                        <a:rPr lang="en-US">
                          <a:effectLst/>
                        </a:rPr>
                        <a:t>%</a:t>
                      </a:r>
                      <a:endParaRPr lang="en-US"/>
                    </a:p>
                  </a:txBody>
                  <a:tcPr marL="0" marR="0" marT="0" marB="0" anchor="ctr"/>
                </a:tc>
                <a:extLst>
                  <a:ext uri="{0D108BD9-81ED-4DB2-BD59-A6C34878D82A}">
                    <a16:rowId xmlns:a16="http://schemas.microsoft.com/office/drawing/2014/main" val="10002"/>
                  </a:ext>
                </a:extLst>
              </a:tr>
              <a:tr h="274320">
                <a:tc>
                  <a:txBody>
                    <a:bodyPr/>
                    <a:lstStyle/>
                    <a:p>
                      <a:r>
                        <a:rPr lang="en-US">
                          <a:effectLst/>
                        </a:rPr>
                        <a:t>Shopclues</a:t>
                      </a:r>
                    </a:p>
                  </a:txBody>
                  <a:tcPr marL="0" marR="0" marT="0" marB="0" anchor="ctr"/>
                </a:tc>
                <a:tc>
                  <a:txBody>
                    <a:bodyPr/>
                    <a:lstStyle/>
                    <a:p>
                      <a:pPr algn="r"/>
                      <a:r>
                        <a:rPr lang="en-US"/>
                        <a:t>1000</a:t>
                      </a:r>
                    </a:p>
                  </a:txBody>
                  <a:tcPr marL="0" marR="0" marT="0" marB="0" anchor="ctr"/>
                </a:tc>
                <a:tc>
                  <a:txBody>
                    <a:bodyPr/>
                    <a:lstStyle/>
                    <a:p>
                      <a:pPr algn="r"/>
                      <a:r>
                        <a:rPr lang="en-US"/>
                        <a:t>28%</a:t>
                      </a:r>
                    </a:p>
                  </a:txBody>
                  <a:tcPr marL="0" marR="0" marT="0" marB="0" anchor="ctr"/>
                </a:tc>
                <a:tc>
                  <a:txBody>
                    <a:bodyPr/>
                    <a:lstStyle/>
                    <a:p>
                      <a:pPr algn="r"/>
                      <a:r>
                        <a:rPr lang="en-US">
                          <a:effectLst/>
                        </a:rPr>
                        <a:t>1.03%</a:t>
                      </a:r>
                      <a:endParaRPr lang="en-US"/>
                    </a:p>
                  </a:txBody>
                  <a:tcPr marL="0" marR="0" marT="0" marB="0" anchor="ctr"/>
                </a:tc>
                <a:extLst>
                  <a:ext uri="{0D108BD9-81ED-4DB2-BD59-A6C34878D82A}">
                    <a16:rowId xmlns:a16="http://schemas.microsoft.com/office/drawing/2014/main" val="10003"/>
                  </a:ext>
                </a:extLst>
              </a:tr>
              <a:tr h="822960">
                <a:tc>
                  <a:txBody>
                    <a:bodyPr/>
                    <a:lstStyle/>
                    <a:p>
                      <a:r>
                        <a:rPr lang="en-US">
                          <a:effectLst/>
                        </a:rPr>
                        <a:t>Paytm Mall</a:t>
                      </a:r>
                    </a:p>
                  </a:txBody>
                  <a:tcPr marL="0" marR="0" marT="0" marB="0" anchor="ctr"/>
                </a:tc>
                <a:tc>
                  <a:txBody>
                    <a:bodyPr/>
                    <a:lstStyle/>
                    <a:p>
                      <a:pPr algn="r"/>
                      <a:r>
                        <a:rPr lang="en-US"/>
                        <a:t>650</a:t>
                      </a:r>
                    </a:p>
                  </a:txBody>
                  <a:tcPr marL="0" marR="0" marT="0" marB="0" anchor="ctr"/>
                </a:tc>
                <a:tc>
                  <a:txBody>
                    <a:bodyPr/>
                    <a:lstStyle/>
                    <a:p>
                      <a:pPr algn="r"/>
                      <a:r>
                        <a:rPr lang="en-US"/>
                        <a:t>15%</a:t>
                      </a:r>
                    </a:p>
                  </a:txBody>
                  <a:tcPr marL="0" marR="0" marT="0" marB="0" anchor="ctr"/>
                </a:tc>
                <a:tc>
                  <a:txBody>
                    <a:bodyPr/>
                    <a:lstStyle/>
                    <a:p>
                      <a:pPr algn="r"/>
                      <a:r>
                        <a:rPr lang="en-US"/>
                        <a:t>3</a:t>
                      </a:r>
                      <a:r>
                        <a:rPr lang="en-IN" altLang="en-US"/>
                        <a:t>.3</a:t>
                      </a:r>
                    </a:p>
                    <a:p>
                      <a:pPr algn="r"/>
                      <a:endParaRPr lang="en-IN" altLang="en-US"/>
                    </a:p>
                    <a:p>
                      <a:pPr algn="r"/>
                      <a:r>
                        <a:rPr lang="en-US"/>
                        <a:t>%</a:t>
                      </a:r>
                    </a:p>
                  </a:txBody>
                  <a:tcPr marL="0" marR="0" marT="0" marB="0" anchor="ctr"/>
                </a:tc>
                <a:extLst>
                  <a:ext uri="{0D108BD9-81ED-4DB2-BD59-A6C34878D82A}">
                    <a16:rowId xmlns:a16="http://schemas.microsoft.com/office/drawing/2014/main" val="10004"/>
                  </a:ext>
                </a:extLst>
              </a:tr>
              <a:tr h="274320">
                <a:tc>
                  <a:txBody>
                    <a:bodyPr/>
                    <a:lstStyle/>
                    <a:p>
                      <a:r>
                        <a:rPr lang="en-US">
                          <a:effectLst/>
                        </a:rPr>
                        <a:t>Myntra</a:t>
                      </a:r>
                    </a:p>
                  </a:txBody>
                  <a:tcPr marL="0" marR="0" marT="0" marB="0" anchor="ctr"/>
                </a:tc>
                <a:tc>
                  <a:txBody>
                    <a:bodyPr/>
                    <a:lstStyle/>
                    <a:p>
                      <a:pPr algn="r"/>
                      <a:r>
                        <a:rPr lang="en-US"/>
                        <a:t>1100</a:t>
                      </a:r>
                    </a:p>
                  </a:txBody>
                  <a:tcPr marL="0" marR="0" marT="0" marB="0" anchor="ctr"/>
                </a:tc>
                <a:tc>
                  <a:txBody>
                    <a:bodyPr/>
                    <a:lstStyle/>
                    <a:p>
                      <a:pPr algn="r"/>
                      <a:r>
                        <a:rPr lang="en-US"/>
                        <a:t>91%</a:t>
                      </a:r>
                    </a:p>
                  </a:txBody>
                  <a:tcPr marL="0" marR="0" marT="0" marB="0" anchor="ctr"/>
                </a:tc>
                <a:tc>
                  <a:txBody>
                    <a:bodyPr/>
                    <a:lstStyle/>
                    <a:p>
                      <a:pPr algn="r"/>
                      <a:r>
                        <a:rPr lang="en-US"/>
                        <a:t>4.</a:t>
                      </a:r>
                      <a:r>
                        <a:rPr lang="en-IN" altLang="en-US"/>
                        <a:t>7</a:t>
                      </a:r>
                      <a:r>
                        <a:rPr lang="en-US"/>
                        <a:t>0%</a:t>
                      </a:r>
                    </a:p>
                  </a:txBody>
                  <a:tcPr marL="0" marR="0" marT="0" marB="0" anchor="ctr"/>
                </a:tc>
                <a:extLst>
                  <a:ext uri="{0D108BD9-81ED-4DB2-BD59-A6C34878D82A}">
                    <a16:rowId xmlns:a16="http://schemas.microsoft.com/office/drawing/2014/main" val="10005"/>
                  </a:ext>
                </a:extLst>
              </a:tr>
              <a:tr h="274320">
                <a:tc>
                  <a:txBody>
                    <a:bodyPr/>
                    <a:lstStyle/>
                    <a:p>
                      <a:r>
                        <a:rPr lang="en-US">
                          <a:effectLst/>
                        </a:rPr>
                        <a:t>Tata cliq</a:t>
                      </a:r>
                    </a:p>
                  </a:txBody>
                  <a:tcPr marL="0" marR="0" marT="0" marB="0" anchor="ctr"/>
                </a:tc>
                <a:tc>
                  <a:txBody>
                    <a:bodyPr/>
                    <a:lstStyle/>
                    <a:p>
                      <a:pPr algn="r"/>
                      <a:r>
                        <a:rPr lang="en-US"/>
                        <a:t>700</a:t>
                      </a:r>
                    </a:p>
                  </a:txBody>
                  <a:tcPr marL="0" marR="0" marT="0" marB="0" anchor="ctr"/>
                </a:tc>
                <a:tc>
                  <a:txBody>
                    <a:bodyPr/>
                    <a:lstStyle/>
                    <a:p>
                      <a:pPr algn="r"/>
                      <a:r>
                        <a:rPr lang="en-US"/>
                        <a:t>71%</a:t>
                      </a:r>
                    </a:p>
                  </a:txBody>
                  <a:tcPr marL="0" marR="0" marT="0" marB="0" anchor="ctr"/>
                </a:tc>
                <a:tc>
                  <a:txBody>
                    <a:bodyPr/>
                    <a:lstStyle/>
                    <a:p>
                      <a:pPr algn="r"/>
                      <a:r>
                        <a:rPr lang="en-US"/>
                        <a:t>3%</a:t>
                      </a:r>
                    </a:p>
                  </a:txBody>
                  <a:tcPr marL="0" marR="0" marT="0" marB="0" anchor="ctr"/>
                </a:tc>
                <a:extLst>
                  <a:ext uri="{0D108BD9-81ED-4DB2-BD59-A6C34878D82A}">
                    <a16:rowId xmlns:a16="http://schemas.microsoft.com/office/drawing/2014/main" val="10006"/>
                  </a:ext>
                </a:extLst>
              </a:tr>
              <a:tr h="548640">
                <a:tc>
                  <a:txBody>
                    <a:bodyPr/>
                    <a:lstStyle/>
                    <a:p>
                      <a:r>
                        <a:rPr lang="en-US">
                          <a:effectLst/>
                        </a:rPr>
                        <a:t>Reliance digital</a:t>
                      </a:r>
                    </a:p>
                  </a:txBody>
                  <a:tcPr marL="0" marR="0" marT="0" marB="0" anchor="ctr"/>
                </a:tc>
                <a:tc>
                  <a:txBody>
                    <a:bodyPr/>
                    <a:lstStyle/>
                    <a:p>
                      <a:pPr algn="r"/>
                      <a:r>
                        <a:rPr lang="en-US"/>
                        <a:t>850</a:t>
                      </a:r>
                    </a:p>
                  </a:txBody>
                  <a:tcPr marL="0" marR="0" marT="0" marB="0" anchor="ctr"/>
                </a:tc>
                <a:tc>
                  <a:txBody>
                    <a:bodyPr/>
                    <a:lstStyle/>
                    <a:p>
                      <a:pPr algn="r"/>
                      <a:r>
                        <a:rPr lang="en-US"/>
                        <a:t>77%</a:t>
                      </a:r>
                    </a:p>
                  </a:txBody>
                  <a:tcPr marL="0" marR="0" marT="0" marB="0" anchor="ctr"/>
                </a:tc>
                <a:tc>
                  <a:txBody>
                    <a:bodyPr/>
                    <a:lstStyle/>
                    <a:p>
                      <a:pPr algn="r"/>
                      <a:r>
                        <a:rPr lang="en-US"/>
                        <a:t>3%</a:t>
                      </a:r>
                    </a:p>
                  </a:txBody>
                  <a:tcPr marL="0" marR="0" marT="0" marB="0" anchor="ctr"/>
                </a:tc>
                <a:extLst>
                  <a:ext uri="{0D108BD9-81ED-4DB2-BD59-A6C34878D82A}">
                    <a16:rowId xmlns:a16="http://schemas.microsoft.com/office/drawing/2014/main" val="10007"/>
                  </a:ext>
                </a:extLst>
              </a:tr>
            </a:tbl>
          </a:graphicData>
        </a:graphic>
      </p:graphicFrame>
      <p:sp>
        <p:nvSpPr>
          <p:cNvPr id="6" name="TextBox 5"/>
          <p:cNvSpPr txBox="1"/>
          <p:nvPr/>
        </p:nvSpPr>
        <p:spPr>
          <a:xfrm>
            <a:off x="8373807" y="1188064"/>
            <a:ext cx="7701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100" b="1" dirty="0">
                <a:solidFill>
                  <a:schemeClr val="bg1"/>
                </a:solidFill>
                <a:cs typeface="Calibri" panose="020F0502020204030204"/>
              </a:rPr>
              <a:t>Amazon</a:t>
            </a:r>
          </a:p>
        </p:txBody>
      </p:sp>
      <p:sp>
        <p:nvSpPr>
          <p:cNvPr id="11" name="TextBox 10"/>
          <p:cNvSpPr txBox="1"/>
          <p:nvPr/>
        </p:nvSpPr>
        <p:spPr>
          <a:xfrm>
            <a:off x="7741203" y="1331837"/>
            <a:ext cx="7701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100" b="1" dirty="0">
                <a:solidFill>
                  <a:schemeClr val="bg1"/>
                </a:solidFill>
                <a:cs typeface="Calibri" panose="020F0502020204030204"/>
              </a:rPr>
              <a:t>Flipkart</a:t>
            </a:r>
          </a:p>
        </p:txBody>
      </p:sp>
      <p:sp>
        <p:nvSpPr>
          <p:cNvPr id="12" name="TextBox 11"/>
          <p:cNvSpPr txBox="1"/>
          <p:nvPr/>
        </p:nvSpPr>
        <p:spPr>
          <a:xfrm>
            <a:off x="6395065" y="1065160"/>
            <a:ext cx="77019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100" b="1" dirty="0">
                <a:cs typeface="Calibri" panose="020F0502020204030204"/>
              </a:rPr>
              <a:t>MYNTRA</a:t>
            </a:r>
            <a:endParaRPr lang="en-US">
              <a:cs typeface="Calibri" panose="020F0502020204030204"/>
            </a:endParaRPr>
          </a:p>
        </p:txBody>
      </p:sp>
      <p:sp>
        <p:nvSpPr>
          <p:cNvPr id="13" name="TextBox 12"/>
          <p:cNvSpPr txBox="1"/>
          <p:nvPr/>
        </p:nvSpPr>
        <p:spPr>
          <a:xfrm>
            <a:off x="6198420" y="1532192"/>
            <a:ext cx="128638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100" b="1" dirty="0" err="1">
                <a:cs typeface="Calibri" panose="020F0502020204030204"/>
              </a:rPr>
              <a:t>Relaince</a:t>
            </a:r>
            <a:r>
              <a:rPr lang="en-US" sz="1100" b="1" dirty="0">
                <a:cs typeface="Calibri" panose="020F0502020204030204"/>
              </a:rPr>
              <a:t> digital</a:t>
            </a:r>
            <a:endParaRPr lang="en-US" dirty="0">
              <a:cs typeface="Calibri" panose="020F0502020204030204"/>
            </a:endParaRPr>
          </a:p>
        </p:txBody>
      </p:sp>
      <p:sp>
        <p:nvSpPr>
          <p:cNvPr id="14" name="TextBox 13"/>
          <p:cNvSpPr txBox="1"/>
          <p:nvPr/>
        </p:nvSpPr>
        <p:spPr>
          <a:xfrm>
            <a:off x="6002594" y="1725561"/>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100" b="1" dirty="0"/>
              <a:t>Tata </a:t>
            </a:r>
            <a:r>
              <a:rPr lang="en-US" sz="1100" b="1" dirty="0" err="1"/>
              <a:t>cliq</a:t>
            </a:r>
            <a:endParaRPr lang="en-US" dirty="0" err="1"/>
          </a:p>
        </p:txBody>
      </p:sp>
      <p:sp>
        <p:nvSpPr>
          <p:cNvPr id="15" name="TextBox 14"/>
          <p:cNvSpPr txBox="1"/>
          <p:nvPr/>
        </p:nvSpPr>
        <p:spPr>
          <a:xfrm>
            <a:off x="5965723" y="2782529"/>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100" b="1" dirty="0"/>
              <a:t>PAYTM</a:t>
            </a:r>
            <a:endParaRPr lang="en-US" sz="1100" dirty="0">
              <a:cs typeface="Calibri" panose="020F0502020204030204"/>
            </a:endParaRPr>
          </a:p>
        </p:txBody>
      </p:sp>
      <p:sp>
        <p:nvSpPr>
          <p:cNvPr id="16" name="TextBox 15"/>
          <p:cNvSpPr txBox="1"/>
          <p:nvPr/>
        </p:nvSpPr>
        <p:spPr>
          <a:xfrm>
            <a:off x="6297561" y="2512141"/>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100" b="1" dirty="0" err="1">
                <a:cs typeface="Calibri" panose="020F0502020204030204"/>
              </a:rPr>
              <a:t>Shopclues</a:t>
            </a:r>
          </a:p>
        </p:txBody>
      </p:sp>
      <p:sp>
        <p:nvSpPr>
          <p:cNvPr id="4" name="TextBox 3"/>
          <p:cNvSpPr txBox="1"/>
          <p:nvPr/>
        </p:nvSpPr>
        <p:spPr>
          <a:xfrm>
            <a:off x="435428" y="5188857"/>
            <a:ext cx="330199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err="1">
                <a:cs typeface="Calibri" panose="020F0502020204030204"/>
              </a:rPr>
              <a:t>Refrence</a:t>
            </a:r>
            <a:r>
              <a:rPr lang="en-US" dirty="0">
                <a:cs typeface="Calibri" panose="020F0502020204030204"/>
              </a:rPr>
              <a:t>:</a:t>
            </a:r>
          </a:p>
          <a:p>
            <a:r>
              <a:rPr lang="en-US" sz="1400" u="sng" dirty="0">
                <a:solidFill>
                  <a:schemeClr val="accent1"/>
                </a:solidFill>
                <a:ea typeface="+mn-lt"/>
                <a:cs typeface="+mn-lt"/>
              </a:rPr>
              <a:t>https://www.spglobal.com/marketintelligence/en/news-insights/latest-news-headlines/flipkart-is-no-1-in-india-but-faces-formidable-foe-in-amazon-say-experts-54083920</a:t>
            </a:r>
            <a:endParaRPr lang="en-US" sz="1400" u="sng">
              <a:solidFill>
                <a:schemeClr val="accent1"/>
              </a:solidFill>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rotWithShape="1">
          <a:blip r:embed="rId2">
            <a:alphaModFix amt="35000"/>
          </a:blip>
          <a:srcRect t="15728" r="-2" b="-2"/>
          <a:stretch>
            <a:fillRect/>
          </a:stretch>
        </p:blipFill>
        <p:spPr>
          <a:xfrm>
            <a:off x="20" y="10"/>
            <a:ext cx="12191980" cy="6857990"/>
          </a:xfrm>
          <a:prstGeom prst="rect">
            <a:avLst/>
          </a:prstGeom>
        </p:spPr>
      </p:pic>
      <p:graphicFrame>
        <p:nvGraphicFramePr>
          <p:cNvPr id="29" name="Content Placeholder 2"/>
          <p:cNvGraphicFramePr>
            <a:graphicFrameLocks noGrp="1"/>
          </p:cNvGraphicFramePr>
          <p:nvPr>
            <p:ph idx="1"/>
          </p:nvPr>
        </p:nvGraphicFramePr>
        <p:xfrm>
          <a:off x="708803" y="23575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p:cNvSpPr txBox="1"/>
          <p:nvPr/>
        </p:nvSpPr>
        <p:spPr>
          <a:xfrm>
            <a:off x="2615752" y="1114013"/>
            <a:ext cx="216309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9600" dirty="0">
                <a:solidFill>
                  <a:schemeClr val="accent4">
                    <a:lumMod val="60000"/>
                    <a:lumOff val="40000"/>
                  </a:schemeClr>
                </a:solidFill>
                <a:cs typeface="Calibri" panose="020F0502020204030204"/>
              </a:rPr>
              <a:t>S</a:t>
            </a:r>
          </a:p>
        </p:txBody>
      </p:sp>
      <p:sp>
        <p:nvSpPr>
          <p:cNvPr id="40" name="TextBox 39"/>
          <p:cNvSpPr txBox="1"/>
          <p:nvPr/>
        </p:nvSpPr>
        <p:spPr>
          <a:xfrm>
            <a:off x="8275607" y="1130061"/>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9600" dirty="0">
                <a:solidFill>
                  <a:srgbClr val="FFD966"/>
                </a:solidFill>
                <a:cs typeface="Calibri" panose="020F0502020204030204"/>
              </a:rPr>
              <a:t>W</a:t>
            </a:r>
          </a:p>
        </p:txBody>
      </p:sp>
      <p:sp>
        <p:nvSpPr>
          <p:cNvPr id="1252" name="TextBox 1251"/>
          <p:cNvSpPr txBox="1"/>
          <p:nvPr/>
        </p:nvSpPr>
        <p:spPr>
          <a:xfrm>
            <a:off x="3888762" y="719805"/>
            <a:ext cx="44229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b="1" dirty="0">
                <a:cs typeface="Calibri" panose="020F0502020204030204"/>
              </a:rPr>
              <a:t>SWOT ANALYSIS</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rotWithShape="1">
          <a:blip r:embed="rId2">
            <a:alphaModFix amt="35000"/>
          </a:blip>
          <a:srcRect t="15728" r="-2" b="-2"/>
          <a:stretch>
            <a:fillRect/>
          </a:stretch>
        </p:blipFill>
        <p:spPr>
          <a:xfrm>
            <a:off x="20" y="10"/>
            <a:ext cx="12191980" cy="6857990"/>
          </a:xfrm>
          <a:prstGeom prst="rect">
            <a:avLst/>
          </a:prstGeom>
        </p:spPr>
      </p:pic>
      <p:graphicFrame>
        <p:nvGraphicFramePr>
          <p:cNvPr id="29" name="Content Placeholder 2"/>
          <p:cNvGraphicFramePr>
            <a:graphicFrameLocks noGrp="1"/>
          </p:cNvGraphicFramePr>
          <p:nvPr>
            <p:ph idx="1"/>
          </p:nvPr>
        </p:nvGraphicFramePr>
        <p:xfrm>
          <a:off x="737558" y="192626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p:cNvSpPr txBox="1"/>
          <p:nvPr/>
        </p:nvSpPr>
        <p:spPr>
          <a:xfrm>
            <a:off x="2658884" y="423900"/>
            <a:ext cx="216309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9600" dirty="0">
                <a:solidFill>
                  <a:schemeClr val="accent4">
                    <a:lumMod val="60000"/>
                    <a:lumOff val="40000"/>
                  </a:schemeClr>
                </a:solidFill>
                <a:cs typeface="Calibri" panose="020F0502020204030204"/>
              </a:rPr>
              <a:t>O</a:t>
            </a:r>
          </a:p>
        </p:txBody>
      </p:sp>
      <p:sp>
        <p:nvSpPr>
          <p:cNvPr id="40" name="TextBox 39"/>
          <p:cNvSpPr txBox="1"/>
          <p:nvPr/>
        </p:nvSpPr>
        <p:spPr>
          <a:xfrm>
            <a:off x="8275607" y="425570"/>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9600" dirty="0">
                <a:solidFill>
                  <a:srgbClr val="FFD966"/>
                </a:solidFill>
                <a:cs typeface="Calibri" panose="020F0502020204030204"/>
              </a:rPr>
              <a:t>T</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4" name="Straight Connector 43"/>
          <p:cNvCxnSpPr>
            <a:cxnSpLocks noGrp="1" noRot="1" noChangeAspect="1" noMove="1" noResize="1" noEditPoints="1" noAdjustHandles="1" noChangeArrowheads="1" noChangeShapeType="1"/>
          </p:cNvCxnSpPr>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a:spLocks noGrp="1" noRot="1" noChangeAspect="1" noMove="1" noResize="1" noEditPoints="1" noAdjustHandles="1" noChangeArrowheads="1" noChangeShapeType="1" noTextEdit="1"/>
          </p:cNvSpPr>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VRIN</a:t>
            </a:r>
          </a:p>
        </p:txBody>
      </p:sp>
      <p:cxnSp>
        <p:nvCxnSpPr>
          <p:cNvPr id="48" name="Straight Connector 47"/>
          <p:cNvCxnSpPr>
            <a:cxnSpLocks noGrp="1" noRot="1" noChangeAspect="1" noMove="1" noResize="1" noEditPoints="1" noAdjustHandles="1" noChangeArrowheads="1" noChangeShapeType="1"/>
          </p:cNvCxnSpPr>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noGrp="1" noRot="1" noChangeAspect="1" noMove="1" noResize="1" noEditPoints="1" noAdjustHandles="1" noChangeArrowheads="1" noChangeShapeType="1"/>
          </p:cNvCxnSpPr>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nvGraphicFramePr>
        <p:xfrm>
          <a:off x="577412" y="2427541"/>
          <a:ext cx="10982079" cy="3997639"/>
        </p:xfrm>
        <a:graphic>
          <a:graphicData uri="http://schemas.openxmlformats.org/drawingml/2006/table">
            <a:tbl>
              <a:tblPr firstRow="1" bandRow="1">
                <a:tableStyleId>{9D7B26C5-4107-4FEC-AEDC-1716B250A1EF}</a:tableStyleId>
              </a:tblPr>
              <a:tblGrid>
                <a:gridCol w="3529305">
                  <a:extLst>
                    <a:ext uri="{9D8B030D-6E8A-4147-A177-3AD203B41FA5}">
                      <a16:colId xmlns:a16="http://schemas.microsoft.com/office/drawing/2014/main" val="20000"/>
                    </a:ext>
                  </a:extLst>
                </a:gridCol>
                <a:gridCol w="1627528">
                  <a:extLst>
                    <a:ext uri="{9D8B030D-6E8A-4147-A177-3AD203B41FA5}">
                      <a16:colId xmlns:a16="http://schemas.microsoft.com/office/drawing/2014/main" val="20001"/>
                    </a:ext>
                  </a:extLst>
                </a:gridCol>
                <a:gridCol w="2076527">
                  <a:extLst>
                    <a:ext uri="{9D8B030D-6E8A-4147-A177-3AD203B41FA5}">
                      <a16:colId xmlns:a16="http://schemas.microsoft.com/office/drawing/2014/main" val="20002"/>
                    </a:ext>
                  </a:extLst>
                </a:gridCol>
                <a:gridCol w="1648684">
                  <a:extLst>
                    <a:ext uri="{9D8B030D-6E8A-4147-A177-3AD203B41FA5}">
                      <a16:colId xmlns:a16="http://schemas.microsoft.com/office/drawing/2014/main" val="20003"/>
                    </a:ext>
                  </a:extLst>
                </a:gridCol>
                <a:gridCol w="2100035">
                  <a:extLst>
                    <a:ext uri="{9D8B030D-6E8A-4147-A177-3AD203B41FA5}">
                      <a16:colId xmlns:a16="http://schemas.microsoft.com/office/drawing/2014/main" val="20004"/>
                    </a:ext>
                  </a:extLst>
                </a:gridCol>
              </a:tblGrid>
              <a:tr h="936039">
                <a:tc>
                  <a:txBody>
                    <a:bodyPr/>
                    <a:lstStyle/>
                    <a:p>
                      <a:pPr algn="ctr" fontAlgn="base"/>
                      <a:r>
                        <a:rPr lang="en-US" sz="2400" b="0" cap="none" spc="0">
                          <a:solidFill>
                            <a:schemeClr val="tx1"/>
                          </a:solidFill>
                          <a:effectLst/>
                        </a:rPr>
                        <a:t>Parameters​</a:t>
                      </a:r>
                    </a:p>
                  </a:txBody>
                  <a:tcPr marL="0" marR="176628" marT="27081" marB="135405" anchor="b"/>
                </a:tc>
                <a:tc>
                  <a:txBody>
                    <a:bodyPr/>
                    <a:lstStyle/>
                    <a:p>
                      <a:pPr algn="ctr" fontAlgn="base"/>
                      <a:r>
                        <a:rPr lang="en-US" sz="2400" b="0" cap="none" spc="0">
                          <a:solidFill>
                            <a:schemeClr val="tx1"/>
                          </a:solidFill>
                          <a:effectLst/>
                        </a:rPr>
                        <a:t>Valuable​</a:t>
                      </a:r>
                    </a:p>
                  </a:txBody>
                  <a:tcPr marL="0" marR="176628" marT="27081" marB="135405" anchor="b"/>
                </a:tc>
                <a:tc>
                  <a:txBody>
                    <a:bodyPr/>
                    <a:lstStyle/>
                    <a:p>
                      <a:pPr algn="ctr" fontAlgn="base"/>
                      <a:r>
                        <a:rPr lang="en-US" sz="2400" b="0" cap="none" spc="0">
                          <a:solidFill>
                            <a:schemeClr val="tx1"/>
                          </a:solidFill>
                          <a:effectLst/>
                        </a:rPr>
                        <a:t>Rare​</a:t>
                      </a:r>
                    </a:p>
                  </a:txBody>
                  <a:tcPr marL="0" marR="176628" marT="27081" marB="135405" anchor="b"/>
                </a:tc>
                <a:tc>
                  <a:txBody>
                    <a:bodyPr/>
                    <a:lstStyle/>
                    <a:p>
                      <a:pPr algn="ctr" fontAlgn="base"/>
                      <a:r>
                        <a:rPr lang="en-US" sz="2400" b="0" cap="none" spc="0">
                          <a:solidFill>
                            <a:schemeClr val="tx1"/>
                          </a:solidFill>
                          <a:effectLst/>
                        </a:rPr>
                        <a:t>Inimitable​</a:t>
                      </a:r>
                    </a:p>
                  </a:txBody>
                  <a:tcPr marL="0" marR="176628" marT="27081" marB="135405" anchor="b"/>
                </a:tc>
                <a:tc>
                  <a:txBody>
                    <a:bodyPr/>
                    <a:lstStyle/>
                    <a:p>
                      <a:pPr algn="ctr" fontAlgn="base"/>
                      <a:r>
                        <a:rPr lang="en-US" sz="2400" b="0" cap="none" spc="0">
                          <a:solidFill>
                            <a:schemeClr val="tx1"/>
                          </a:solidFill>
                          <a:effectLst/>
                        </a:rPr>
                        <a:t>Non-Substitutable​</a:t>
                      </a:r>
                    </a:p>
                  </a:txBody>
                  <a:tcPr marL="0" marR="176628" marT="27081" marB="135405" anchor="b"/>
                </a:tc>
                <a:extLst>
                  <a:ext uri="{0D108BD9-81ED-4DB2-BD59-A6C34878D82A}">
                    <a16:rowId xmlns:a16="http://schemas.microsoft.com/office/drawing/2014/main" val="10000"/>
                  </a:ext>
                </a:extLst>
              </a:tr>
              <a:tr h="765400">
                <a:tc>
                  <a:txBody>
                    <a:bodyPr/>
                    <a:lstStyle/>
                    <a:p>
                      <a:pPr algn="ctr" fontAlgn="base"/>
                      <a:r>
                        <a:rPr lang="en-US" sz="1800" cap="none" spc="0">
                          <a:solidFill>
                            <a:schemeClr val="tx1"/>
                          </a:solidFill>
                          <a:effectLst/>
                        </a:rPr>
                        <a:t>Brand Value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No</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(non-sustainable)</a:t>
                      </a:r>
                    </a:p>
                  </a:txBody>
                  <a:tcPr marL="0" marR="176628" marT="40622" marB="135405" anchor="ctr"/>
                </a:tc>
                <a:extLst>
                  <a:ext uri="{0D108BD9-81ED-4DB2-BD59-A6C34878D82A}">
                    <a16:rowId xmlns:a16="http://schemas.microsoft.com/office/drawing/2014/main" val="10001"/>
                  </a:ext>
                </a:extLst>
              </a:tr>
              <a:tr h="765400">
                <a:tc>
                  <a:txBody>
                    <a:bodyPr/>
                    <a:lstStyle/>
                    <a:p>
                      <a:pPr algn="ctr" fontAlgn="base"/>
                      <a:r>
                        <a:rPr lang="en-US" sz="1800" cap="none" spc="0">
                          <a:solidFill>
                            <a:schemeClr val="tx1"/>
                          </a:solidFill>
                          <a:effectLst/>
                        </a:rPr>
                        <a:t>Innovation</a:t>
                      </a:r>
                    </a:p>
                    <a:p>
                      <a:pPr lvl="0" algn="ctr">
                        <a:buNone/>
                      </a:pPr>
                      <a:r>
                        <a:rPr lang="en-US" sz="1800" cap="none" spc="0">
                          <a:solidFill>
                            <a:schemeClr val="tx1"/>
                          </a:solidFill>
                          <a:effectLst/>
                        </a:rPr>
                        <a:t>(Home brands/Prime)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(non-sustainable)</a:t>
                      </a:r>
                    </a:p>
                  </a:txBody>
                  <a:tcPr marL="0" marR="176628" marT="40622" marB="135405" anchor="ctr"/>
                </a:tc>
                <a:tc>
                  <a:txBody>
                    <a:bodyPr/>
                    <a:lstStyle/>
                    <a:p>
                      <a:pPr algn="ctr" fontAlgn="base"/>
                      <a:r>
                        <a:rPr lang="en-US" sz="1800" cap="none" spc="0">
                          <a:solidFill>
                            <a:schemeClr val="tx1"/>
                          </a:solidFill>
                          <a:effectLst/>
                        </a:rPr>
                        <a:t>No</a:t>
                      </a:r>
                    </a:p>
                  </a:txBody>
                  <a:tcPr marL="0" marR="176628" marT="40622" marB="135405" anchor="ctr"/>
                </a:tc>
                <a:tc>
                  <a:txBody>
                    <a:bodyPr/>
                    <a:lstStyle/>
                    <a:p>
                      <a:pPr algn="ctr" fontAlgn="base"/>
                      <a:r>
                        <a:rPr lang="en-US" sz="1800" cap="none" spc="0">
                          <a:solidFill>
                            <a:schemeClr val="tx1"/>
                          </a:solidFill>
                          <a:effectLst/>
                        </a:rPr>
                        <a:t>No</a:t>
                      </a:r>
                    </a:p>
                  </a:txBody>
                  <a:tcPr marL="0" marR="176628" marT="40622" marB="135405" anchor="ctr"/>
                </a:tc>
                <a:extLst>
                  <a:ext uri="{0D108BD9-81ED-4DB2-BD59-A6C34878D82A}">
                    <a16:rowId xmlns:a16="http://schemas.microsoft.com/office/drawing/2014/main" val="10002"/>
                  </a:ext>
                </a:extLst>
              </a:tr>
              <a:tr h="765400">
                <a:tc>
                  <a:txBody>
                    <a:bodyPr/>
                    <a:lstStyle/>
                    <a:p>
                      <a:pPr algn="ctr" fontAlgn="base"/>
                      <a:r>
                        <a:rPr lang="en-US" sz="1800" cap="none" spc="0">
                          <a:solidFill>
                            <a:schemeClr val="tx1"/>
                          </a:solidFill>
                          <a:effectLst/>
                        </a:rPr>
                        <a:t>IT Framework &amp; Digital Tech</a:t>
                      </a:r>
                    </a:p>
                    <a:p>
                      <a:pPr lvl="0" algn="ctr">
                        <a:buNone/>
                      </a:pPr>
                      <a:r>
                        <a:rPr lang="en-US" sz="1800" cap="none" spc="0">
                          <a:solidFill>
                            <a:schemeClr val="tx1"/>
                          </a:solidFill>
                          <a:effectLst/>
                        </a:rPr>
                        <a:t>(Amazon Web Services)</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extLst>
                  <a:ext uri="{0D108BD9-81ED-4DB2-BD59-A6C34878D82A}">
                    <a16:rowId xmlns:a16="http://schemas.microsoft.com/office/drawing/2014/main" val="10003"/>
                  </a:ext>
                </a:extLst>
              </a:tr>
              <a:tr h="765400">
                <a:tc>
                  <a:txBody>
                    <a:bodyPr/>
                    <a:lstStyle/>
                    <a:p>
                      <a:pPr algn="ctr" fontAlgn="base"/>
                      <a:r>
                        <a:rPr lang="en-US" sz="1800" cap="none" spc="0">
                          <a:solidFill>
                            <a:schemeClr val="tx1"/>
                          </a:solidFill>
                          <a:effectLst/>
                        </a:rPr>
                        <a:t>Global Presence &amp; supply chain network/dealer network</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(sustainable)</a:t>
                      </a:r>
                    </a:p>
                  </a:txBody>
                  <a:tcPr marL="0" marR="176628" marT="40622" marB="135405" anchor="ctr"/>
                </a:tc>
                <a:tc>
                  <a:txBody>
                    <a:bodyPr/>
                    <a:lstStyle/>
                    <a:p>
                      <a:pPr algn="ctr" fontAlgn="base"/>
                      <a:r>
                        <a:rPr lang="en-US" sz="1800" cap="none" spc="0">
                          <a:solidFill>
                            <a:schemeClr val="tx1"/>
                          </a:solidFill>
                          <a:effectLst/>
                        </a:rPr>
                        <a:t>No</a:t>
                      </a:r>
                    </a:p>
                  </a:txBody>
                  <a:tcPr marL="0" marR="176628" marT="40622" marB="135405" anchor="ctr"/>
                </a:tc>
                <a:tc>
                  <a:txBody>
                    <a:bodyPr/>
                    <a:lstStyle/>
                    <a:p>
                      <a:pPr algn="ctr" fontAlgn="base"/>
                      <a:r>
                        <a:rPr lang="en-US" sz="1800" cap="none" spc="0">
                          <a:solidFill>
                            <a:schemeClr val="tx1"/>
                          </a:solidFill>
                          <a:effectLst/>
                        </a:rPr>
                        <a:t>Yes</a:t>
                      </a:r>
                    </a:p>
                    <a:p>
                      <a:pPr lvl="0" algn="ctr">
                        <a:buNone/>
                      </a:pPr>
                      <a:r>
                        <a:rPr lang="en-US" sz="1800" cap="none" spc="0">
                          <a:solidFill>
                            <a:schemeClr val="tx1"/>
                          </a:solidFill>
                          <a:effectLst/>
                        </a:rPr>
                        <a:t>(non-sustainable)</a:t>
                      </a:r>
                    </a:p>
                  </a:txBody>
                  <a:tcPr marL="0" marR="176628" marT="40622" marB="13540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6"/>
          <p:cNvCxnSpPr>
            <a:cxnSpLocks noGrp="1" noRot="1" noChangeAspect="1" noMove="1" noResize="1" noEditPoints="1" noAdjustHandles="1" noChangeArrowheads="1" noChangeShapeType="1"/>
          </p:cNvCxnSpPr>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Grp="1" noRot="1" noChangeAspect="1" noMove="1" noResize="1" noEditPoints="1" noAdjustHandles="1" noChangeArrowheads="1" noChangeShapeType="1" noTextEdit="1"/>
          </p:cNvSpPr>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Weighted Competitive Strength</a:t>
            </a:r>
          </a:p>
        </p:txBody>
      </p:sp>
      <p:cxnSp>
        <p:nvCxnSpPr>
          <p:cNvPr id="32" name="Straight Connector 30"/>
          <p:cNvCxnSpPr>
            <a:cxnSpLocks noGrp="1" noRot="1" noChangeAspect="1" noMove="1" noResize="1" noEditPoints="1" noAdjustHandles="1" noChangeArrowheads="1" noChangeShapeType="1"/>
          </p:cNvCxnSpPr>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noGrp="1" noRot="1" noChangeAspect="1" noMove="1" noResize="1" noEditPoints="1" noAdjustHandles="1" noChangeArrowheads="1" noChangeShapeType="1"/>
          </p:cNvCxnSpPr>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nvGraphicFramePr>
        <p:xfrm>
          <a:off x="330886" y="2427541"/>
          <a:ext cx="11475133" cy="3997639"/>
        </p:xfrm>
        <a:graphic>
          <a:graphicData uri="http://schemas.openxmlformats.org/drawingml/2006/table">
            <a:tbl>
              <a:tblPr firstRow="1" bandRow="1">
                <a:solidFill>
                  <a:srgbClr val="F7F7F7"/>
                </a:solidFill>
                <a:tableStyleId>{5C22544A-7EE6-4342-B048-85BDC9FD1C3A}</a:tableStyleId>
              </a:tblPr>
              <a:tblGrid>
                <a:gridCol w="2671159">
                  <a:extLst>
                    <a:ext uri="{9D8B030D-6E8A-4147-A177-3AD203B41FA5}">
                      <a16:colId xmlns:a16="http://schemas.microsoft.com/office/drawing/2014/main" val="20000"/>
                    </a:ext>
                  </a:extLst>
                </a:gridCol>
                <a:gridCol w="1048354">
                  <a:extLst>
                    <a:ext uri="{9D8B030D-6E8A-4147-A177-3AD203B41FA5}">
                      <a16:colId xmlns:a16="http://schemas.microsoft.com/office/drawing/2014/main" val="20001"/>
                    </a:ext>
                  </a:extLst>
                </a:gridCol>
                <a:gridCol w="1275025">
                  <a:extLst>
                    <a:ext uri="{9D8B030D-6E8A-4147-A177-3AD203B41FA5}">
                      <a16:colId xmlns:a16="http://schemas.microsoft.com/office/drawing/2014/main" val="20002"/>
                    </a:ext>
                  </a:extLst>
                </a:gridCol>
                <a:gridCol w="1029465">
                  <a:extLst>
                    <a:ext uri="{9D8B030D-6E8A-4147-A177-3AD203B41FA5}">
                      <a16:colId xmlns:a16="http://schemas.microsoft.com/office/drawing/2014/main" val="20003"/>
                    </a:ext>
                  </a:extLst>
                </a:gridCol>
                <a:gridCol w="1766145">
                  <a:extLst>
                    <a:ext uri="{9D8B030D-6E8A-4147-A177-3AD203B41FA5}">
                      <a16:colId xmlns:a16="http://schemas.microsoft.com/office/drawing/2014/main" val="20004"/>
                    </a:ext>
                  </a:extLst>
                </a:gridCol>
                <a:gridCol w="1210492">
                  <a:extLst>
                    <a:ext uri="{9D8B030D-6E8A-4147-A177-3AD203B41FA5}">
                      <a16:colId xmlns:a16="http://schemas.microsoft.com/office/drawing/2014/main" val="20005"/>
                    </a:ext>
                  </a:extLst>
                </a:gridCol>
                <a:gridCol w="1341137">
                  <a:extLst>
                    <a:ext uri="{9D8B030D-6E8A-4147-A177-3AD203B41FA5}">
                      <a16:colId xmlns:a16="http://schemas.microsoft.com/office/drawing/2014/main" val="20006"/>
                    </a:ext>
                  </a:extLst>
                </a:gridCol>
                <a:gridCol w="1133356">
                  <a:extLst>
                    <a:ext uri="{9D8B030D-6E8A-4147-A177-3AD203B41FA5}">
                      <a16:colId xmlns:a16="http://schemas.microsoft.com/office/drawing/2014/main" val="20007"/>
                    </a:ext>
                  </a:extLst>
                </a:gridCol>
              </a:tblGrid>
              <a:tr h="661025">
                <a:tc>
                  <a:txBody>
                    <a:bodyPr/>
                    <a:lstStyle/>
                    <a:p>
                      <a:pPr fontAlgn="base"/>
                      <a:r>
                        <a:rPr lang="en-US" sz="1200" b="1" cap="all" spc="60">
                          <a:solidFill>
                            <a:schemeClr val="tx1"/>
                          </a:solidFill>
                          <a:effectLst/>
                        </a:rPr>
                        <a:t>Strength Measure​</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tc>
                  <a:txBody>
                    <a:bodyPr/>
                    <a:lstStyle/>
                    <a:p>
                      <a:pPr fontAlgn="base"/>
                      <a:r>
                        <a:rPr lang="en-US" sz="1200" b="1" cap="all" spc="60">
                          <a:solidFill>
                            <a:schemeClr val="tx1"/>
                          </a:solidFill>
                          <a:effectLst/>
                        </a:rPr>
                        <a:t>Weight​</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tc>
                  <a:txBody>
                    <a:bodyPr/>
                    <a:lstStyle/>
                    <a:p>
                      <a:pPr lvl="0">
                        <a:buNone/>
                      </a:pPr>
                      <a:r>
                        <a:rPr lang="en-US" sz="1200" b="1" cap="all" spc="60">
                          <a:solidFill>
                            <a:schemeClr val="tx1"/>
                          </a:solidFill>
                          <a:effectLst/>
                        </a:rPr>
                        <a:t>Amazon</a:t>
                      </a:r>
                    </a:p>
                    <a:p>
                      <a:pPr fontAlgn="base"/>
                      <a:r>
                        <a:rPr lang="en-US" sz="1200" b="1" cap="all" spc="60">
                          <a:solidFill>
                            <a:schemeClr val="tx1"/>
                          </a:solidFill>
                          <a:effectLst/>
                        </a:rPr>
                        <a:t>(Rating)​</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tc>
                  <a:txBody>
                    <a:bodyPr/>
                    <a:lstStyle/>
                    <a:p>
                      <a:pPr fontAlgn="base"/>
                      <a:r>
                        <a:rPr lang="en-US" sz="1200" b="1" cap="all" spc="60">
                          <a:solidFill>
                            <a:schemeClr val="tx1"/>
                          </a:solidFill>
                          <a:effectLst/>
                        </a:rPr>
                        <a:t>Score​</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tc>
                  <a:txBody>
                    <a:bodyPr/>
                    <a:lstStyle/>
                    <a:p>
                      <a:pPr fontAlgn="base"/>
                      <a:r>
                        <a:rPr lang="en-US" sz="1200" b="1" cap="all" spc="60">
                          <a:solidFill>
                            <a:schemeClr val="tx1"/>
                          </a:solidFill>
                          <a:effectLst/>
                        </a:rPr>
                        <a:t>Flipkart (Rating)​</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tc>
                  <a:txBody>
                    <a:bodyPr/>
                    <a:lstStyle/>
                    <a:p>
                      <a:pPr fontAlgn="base"/>
                      <a:r>
                        <a:rPr lang="en-US" sz="1200" b="1" cap="all" spc="60">
                          <a:solidFill>
                            <a:schemeClr val="tx1"/>
                          </a:solidFill>
                          <a:effectLst/>
                        </a:rPr>
                        <a:t>Score​</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tc>
                  <a:txBody>
                    <a:bodyPr/>
                    <a:lstStyle/>
                    <a:p>
                      <a:pPr fontAlgn="base"/>
                      <a:r>
                        <a:rPr lang="en-US" sz="1200" b="1" cap="all" spc="60" err="1">
                          <a:solidFill>
                            <a:schemeClr val="tx1"/>
                          </a:solidFill>
                          <a:effectLst/>
                        </a:rPr>
                        <a:t>Jiomart</a:t>
                      </a:r>
                    </a:p>
                    <a:p>
                      <a:pPr fontAlgn="base"/>
                      <a:r>
                        <a:rPr lang="en-US" sz="1200" b="1" cap="all" spc="60">
                          <a:solidFill>
                            <a:schemeClr val="tx1"/>
                          </a:solidFill>
                          <a:effectLst/>
                        </a:rPr>
                        <a:t>(Rating)​</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tc>
                  <a:txBody>
                    <a:bodyPr/>
                    <a:lstStyle/>
                    <a:p>
                      <a:pPr fontAlgn="base"/>
                      <a:r>
                        <a:rPr lang="en-US" sz="1200" b="1" cap="all" spc="60">
                          <a:solidFill>
                            <a:schemeClr val="tx1"/>
                          </a:solidFill>
                          <a:effectLst/>
                        </a:rPr>
                        <a:t>Score​</a:t>
                      </a:r>
                    </a:p>
                  </a:txBody>
                  <a:tcPr marL="133991" marR="133991" marT="133991" marB="133991" anchor="b">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noFill/>
                  </a:tcPr>
                </a:tc>
                <a:extLst>
                  <a:ext uri="{0D108BD9-81ED-4DB2-BD59-A6C34878D82A}">
                    <a16:rowId xmlns:a16="http://schemas.microsoft.com/office/drawing/2014/main" val="10000"/>
                  </a:ext>
                </a:extLst>
              </a:tr>
              <a:tr h="646807">
                <a:tc>
                  <a:txBody>
                    <a:bodyPr/>
                    <a:lstStyle/>
                    <a:p>
                      <a:pPr fontAlgn="base"/>
                      <a:r>
                        <a:rPr lang="en-US" sz="1600" cap="none" spc="0">
                          <a:solidFill>
                            <a:schemeClr val="tx1"/>
                          </a:solidFill>
                          <a:effectLst/>
                        </a:rPr>
                        <a:t>Delivery Performance</a:t>
                      </a:r>
                    </a:p>
                    <a:p>
                      <a:pPr lvl="0">
                        <a:buNone/>
                      </a:pPr>
                      <a:r>
                        <a:rPr lang="en-US" sz="1600" cap="none" spc="0">
                          <a:solidFill>
                            <a:schemeClr val="tx1"/>
                          </a:solidFill>
                          <a:effectLst/>
                        </a:rPr>
                        <a:t>Incl. Prime facility/Network</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0.10​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7</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0.7</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8</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0.8</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0001"/>
                  </a:ext>
                </a:extLst>
              </a:tr>
              <a:tr h="646807">
                <a:tc>
                  <a:txBody>
                    <a:bodyPr/>
                    <a:lstStyle/>
                    <a:p>
                      <a:pPr fontAlgn="base"/>
                      <a:r>
                        <a:rPr lang="en-US" sz="1600" cap="none" spc="0">
                          <a:solidFill>
                            <a:schemeClr val="tx1"/>
                          </a:solidFill>
                          <a:effectLst/>
                        </a:rPr>
                        <a:t>Countrywide presence (India)</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0.15​</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1.5</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1.5</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3</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0.45</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0002"/>
                  </a:ext>
                </a:extLst>
              </a:tr>
              <a:tr h="408600">
                <a:tc>
                  <a:txBody>
                    <a:bodyPr/>
                    <a:lstStyle/>
                    <a:p>
                      <a:pPr fontAlgn="base"/>
                      <a:r>
                        <a:rPr lang="en-US" sz="1600" cap="none" spc="0">
                          <a:solidFill>
                            <a:schemeClr val="tx1"/>
                          </a:solidFill>
                          <a:effectLst/>
                        </a:rPr>
                        <a:t>Technical Capability (IT)</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0.30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3.0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6</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1.8</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4</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0.12</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0003"/>
                  </a:ext>
                </a:extLst>
              </a:tr>
              <a:tr h="408600">
                <a:tc>
                  <a:txBody>
                    <a:bodyPr/>
                    <a:lstStyle/>
                    <a:p>
                      <a:pPr fontAlgn="base"/>
                      <a:r>
                        <a:rPr lang="en-US" sz="1600" cap="none" spc="0">
                          <a:solidFill>
                            <a:schemeClr val="tx1"/>
                          </a:solidFill>
                          <a:effectLst/>
                        </a:rPr>
                        <a:t>Product Innovation</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0.15​</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1.5</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6</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0.9</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3</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0.45</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0004"/>
                  </a:ext>
                </a:extLst>
              </a:tr>
              <a:tr h="408600">
                <a:tc>
                  <a:txBody>
                    <a:bodyPr/>
                    <a:lstStyle/>
                    <a:p>
                      <a:pPr fontAlgn="base"/>
                      <a:r>
                        <a:rPr lang="en-US" sz="1600" cap="none" spc="0">
                          <a:solidFill>
                            <a:schemeClr val="tx1"/>
                          </a:solidFill>
                          <a:effectLst/>
                        </a:rPr>
                        <a:t>Capital Resources Available</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0.30​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3.0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6</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1.8</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6</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fontAlgn="base"/>
                      <a:r>
                        <a:rPr lang="en-US" sz="1600" cap="none" spc="0">
                          <a:solidFill>
                            <a:schemeClr val="tx1"/>
                          </a:solidFill>
                          <a:effectLst/>
                        </a:rPr>
                        <a:t>1.8</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0005"/>
                  </a:ext>
                </a:extLst>
              </a:tr>
              <a:tr h="408600">
                <a:tc>
                  <a:txBody>
                    <a:bodyPr/>
                    <a:lstStyle/>
                    <a:p>
                      <a:pPr fontAlgn="base"/>
                      <a:r>
                        <a:rPr lang="en-GB" sz="1600" cap="none" spc="0">
                          <a:solidFill>
                            <a:schemeClr val="tx1"/>
                          </a:solidFill>
                          <a:effectLst/>
                        </a:rPr>
                        <a:t>Brand Image (India)</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US" sz="1600" cap="none" spc="0">
                          <a:solidFill>
                            <a:schemeClr val="tx1"/>
                          </a:solidFill>
                          <a:effectLst/>
                        </a:rPr>
                        <a:t>0.10​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GB"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GB" sz="1600" cap="none" spc="0">
                          <a:solidFill>
                            <a:schemeClr val="tx1"/>
                          </a:solidFill>
                          <a:effectLst/>
                        </a:rPr>
                        <a:t>1.0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GB" sz="1600" cap="none" spc="0">
                          <a:solidFill>
                            <a:schemeClr val="tx1"/>
                          </a:solidFill>
                          <a:effectLst/>
                        </a:rPr>
                        <a:t>9</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GB" sz="1600" cap="none" spc="0">
                          <a:solidFill>
                            <a:schemeClr val="tx1"/>
                          </a:solidFill>
                          <a:effectLst/>
                        </a:rPr>
                        <a:t>0.9</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GB" sz="1600" cap="none" spc="0">
                          <a:solidFill>
                            <a:schemeClr val="tx1"/>
                          </a:solidFill>
                          <a:effectLst/>
                        </a:rPr>
                        <a:t>3</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fontAlgn="base"/>
                      <a:r>
                        <a:rPr lang="en-GB" sz="1600" cap="none" spc="0">
                          <a:solidFill>
                            <a:schemeClr val="tx1"/>
                          </a:solidFill>
                          <a:effectLst/>
                        </a:rPr>
                        <a:t>0.30</a:t>
                      </a:r>
                    </a:p>
                  </a:txBody>
                  <a:tcPr marL="90668" marR="90668" marT="45334" marB="8932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0006"/>
                  </a:ext>
                </a:extLst>
              </a:tr>
              <a:tr h="408600">
                <a:tc>
                  <a:txBody>
                    <a:bodyPr/>
                    <a:lstStyle/>
                    <a:p>
                      <a:pPr fontAlgn="auto"/>
                      <a:r>
                        <a:rPr lang="en-US" sz="1600" b="1" cap="none" spc="0">
                          <a:solidFill>
                            <a:schemeClr val="tx1"/>
                          </a:solidFill>
                          <a:effectLst/>
                        </a:rPr>
                        <a:t>​Sum</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auto"/>
                      <a:r>
                        <a:rPr lang="en-US" sz="1600" b="1" cap="none" spc="0">
                          <a:solidFill>
                            <a:schemeClr val="tx1"/>
                          </a:solidFill>
                          <a:effectLst/>
                        </a:rPr>
                        <a:t>​1.0</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auto"/>
                      <a:r>
                        <a:rPr lang="en-US" sz="1600" b="1" cap="none" spc="0">
                          <a:solidFill>
                            <a:schemeClr val="tx1"/>
                          </a:solidFill>
                          <a:effectLst/>
                        </a:rPr>
                        <a:t>​60</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auto"/>
                      <a:r>
                        <a:rPr lang="en-US" sz="1600" b="1" cap="none" spc="0">
                          <a:solidFill>
                            <a:schemeClr val="tx1"/>
                          </a:solidFill>
                          <a:effectLst/>
                        </a:rPr>
                        <a:t>​11</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auto"/>
                      <a:r>
                        <a:rPr lang="en-US" sz="1600" b="1" cap="none" spc="0">
                          <a:solidFill>
                            <a:schemeClr val="tx1"/>
                          </a:solidFill>
                          <a:effectLst/>
                        </a:rPr>
                        <a:t>​44</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auto"/>
                      <a:r>
                        <a:rPr lang="en-US" sz="1600" b="1" cap="none" spc="0">
                          <a:solidFill>
                            <a:schemeClr val="tx1"/>
                          </a:solidFill>
                          <a:effectLst/>
                        </a:rPr>
                        <a:t>​7.6</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auto"/>
                      <a:r>
                        <a:rPr lang="en-US" sz="1600" b="1" cap="none" spc="0">
                          <a:solidFill>
                            <a:schemeClr val="tx1"/>
                          </a:solidFill>
                          <a:effectLst/>
                        </a:rPr>
                        <a:t>​27</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fontAlgn="auto"/>
                      <a:r>
                        <a:rPr lang="en-US" sz="1600" b="1" cap="none" spc="0">
                          <a:solidFill>
                            <a:schemeClr val="tx1"/>
                          </a:solidFill>
                          <a:effectLst/>
                        </a:rPr>
                        <a:t>​3.92</a:t>
                      </a:r>
                      <a:endParaRPr lang="en-US" sz="1600" b="1" cap="none" spc="0">
                        <a:solidFill>
                          <a:schemeClr val="tx1"/>
                        </a:solidFill>
                        <a:effectLst/>
                        <a:latin typeface="Georgia Pro Light" panose="02040302050405020303" pitchFamily="18" charset="0"/>
                      </a:endParaRPr>
                    </a:p>
                  </a:txBody>
                  <a:tcPr marL="90668" marR="90668" marT="45334" marB="89328">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7" y="138734"/>
            <a:ext cx="10090850" cy="1325563"/>
          </a:xfrm>
          <a:solidFill>
            <a:schemeClr val="tx1"/>
          </a:solidFill>
          <a:ln>
            <a:solidFill>
              <a:schemeClr val="bg2"/>
            </a:solidFill>
          </a:ln>
        </p:spPr>
        <p:txBody>
          <a:bodyPr>
            <a:normAutofit/>
          </a:bodyPr>
          <a:lstStyle/>
          <a:p>
            <a:r>
              <a:rPr lang="en-US" b="1" dirty="0">
                <a:solidFill>
                  <a:schemeClr val="bg1"/>
                </a:solidFill>
                <a:cs typeface="Calibri Light" panose="020F0302020204030204"/>
              </a:rPr>
              <a:t>     Pestel analysis</a:t>
            </a:r>
          </a:p>
        </p:txBody>
      </p:sp>
      <p:sp>
        <p:nvSpPr>
          <p:cNvPr id="3" name="Content Placeholder 2"/>
          <p:cNvSpPr>
            <a:spLocks noGrp="1"/>
          </p:cNvSpPr>
          <p:nvPr>
            <p:ph idx="1"/>
          </p:nvPr>
        </p:nvSpPr>
        <p:spPr>
          <a:xfrm>
            <a:off x="532580" y="1616815"/>
            <a:ext cx="8221904" cy="5420310"/>
          </a:xfrm>
        </p:spPr>
        <p:txBody>
          <a:bodyPr vert="horz" lIns="91440" tIns="45720" rIns="91440" bIns="45720" rtlCol="0" anchor="ctr">
            <a:normAutofit/>
          </a:bodyPr>
          <a:lstStyle/>
          <a:p>
            <a:pPr algn="just"/>
            <a:r>
              <a:rPr lang="en-US" sz="2000" b="1">
                <a:cs typeface="Calibri" panose="020F0502020204030204"/>
              </a:rPr>
              <a:t>Political Factors :</a:t>
            </a:r>
            <a:r>
              <a:rPr lang="en-US" sz="2000">
                <a:cs typeface="Calibri" panose="020F0502020204030204"/>
              </a:rPr>
              <a:t> Anticompetitive business practices (2021) </a:t>
            </a:r>
          </a:p>
          <a:p>
            <a:pPr algn="just"/>
            <a:r>
              <a:rPr lang="en-US" sz="2000" b="1">
                <a:cs typeface="Calibri" panose="020F0502020204030204"/>
              </a:rPr>
              <a:t>Economic Factors:</a:t>
            </a:r>
            <a:r>
              <a:rPr lang="en-US" sz="2000">
                <a:cs typeface="Calibri" panose="020F0502020204030204"/>
              </a:rPr>
              <a:t> 2% digital service tax(finance bill 2021-2022),due to covid-19 more consumers shifted to online shopping </a:t>
            </a:r>
          </a:p>
          <a:p>
            <a:pPr algn="just"/>
            <a:r>
              <a:rPr lang="en-US" sz="2000" b="1">
                <a:cs typeface="Calibri" panose="020F0502020204030204"/>
              </a:rPr>
              <a:t>Sociocultural factor:</a:t>
            </a:r>
            <a:r>
              <a:rPr lang="en-US" sz="2000">
                <a:cs typeface="Calibri" panose="020F0502020204030204"/>
              </a:rPr>
              <a:t> Increasing (online buying habits , consumerism in developing countries , Wealth disparity)</a:t>
            </a:r>
          </a:p>
          <a:p>
            <a:pPr algn="just"/>
            <a:r>
              <a:rPr lang="en-US" sz="2000" b="1">
                <a:cs typeface="Calibri" panose="020F0502020204030204"/>
              </a:rPr>
              <a:t>Technological Factors:</a:t>
            </a:r>
            <a:r>
              <a:rPr lang="en-US" sz="2000">
                <a:cs typeface="Calibri" panose="020F0502020204030204"/>
              </a:rPr>
              <a:t> Alexa and AWS (product recommendation leads to increase in sales by 35%),growth in mobile usage in India lead to (mobile app seamless shopping )</a:t>
            </a:r>
          </a:p>
          <a:p>
            <a:pPr algn="just"/>
            <a:r>
              <a:rPr lang="en-US" sz="2000" b="1">
                <a:cs typeface="Calibri" panose="020F0502020204030204"/>
              </a:rPr>
              <a:t>Environmental factors :</a:t>
            </a:r>
            <a:r>
              <a:rPr lang="en-US" sz="2000">
                <a:cs typeface="Calibri" panose="020F0502020204030204"/>
              </a:rPr>
              <a:t> Reducing carbon footprints by( Decarbonizing the supply chain , sustainable packaging , developing more sustainable transportation infrastructure)</a:t>
            </a:r>
          </a:p>
          <a:p>
            <a:pPr algn="just"/>
            <a:r>
              <a:rPr lang="en-US" sz="2000" b="1">
                <a:cs typeface="Calibri" panose="020F0502020204030204"/>
              </a:rPr>
              <a:t>Legal factors:</a:t>
            </a:r>
            <a:r>
              <a:rPr lang="en-US" sz="2000">
                <a:cs typeface="Calibri" panose="020F0502020204030204"/>
              </a:rPr>
              <a:t> Government regulation are evolving, and unfavorable changes could harm ,</a:t>
            </a:r>
            <a:r>
              <a:rPr lang="en-US" sz="2000">
                <a:ea typeface="+mn-lt"/>
                <a:cs typeface="+mn-lt"/>
              </a:rPr>
              <a:t>Amazon layoff(violation of labor laws) , Amazon fined $ 887 million for privacy violations (Europe data protection law )</a:t>
            </a:r>
          </a:p>
          <a:p>
            <a:pPr algn="just"/>
            <a:endParaRPr lang="en-US" sz="2000">
              <a:cs typeface="Calibri" panose="020F0502020204030204"/>
            </a:endParaRPr>
          </a:p>
          <a:p>
            <a:pPr algn="just"/>
            <a:endParaRPr lang="en-US" sz="2000">
              <a:cs typeface="Calibri" panose="020F0502020204030204"/>
            </a:endParaRPr>
          </a:p>
        </p:txBody>
      </p:sp>
      <p:sp>
        <p:nvSpPr>
          <p:cNvPr id="21" name="Rectangle 20"/>
          <p:cNvSpPr>
            <a:spLocks noGrp="1" noRot="1" noChangeAspect="1" noMove="1" noResize="1" noEditPoints="1" noAdjustHandles="1" noChangeArrowheads="1" noChangeShapeType="1" noTextEdit="1"/>
          </p:cNvSpPr>
          <p:nvPr/>
        </p:nvSpPr>
        <p:spPr>
          <a:xfrm>
            <a:off x="10088880" y="0"/>
            <a:ext cx="2103120" cy="6858000"/>
          </a:xfrm>
          <a:prstGeom prst="rect">
            <a:avLst/>
          </a:prstGeom>
          <a:solidFill>
            <a:srgbClr val="487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Grp="1" noRot="1" noChangeAspect="1" noMove="1" noResize="1" noEditPoints="1" noAdjustHandles="1" noChangeArrowheads="1" noChangeShapeType="1" noTextEdit="1"/>
          </p:cNvSpPr>
          <p:nvPr/>
        </p:nvSpPr>
        <p:spPr>
          <a:xfrm>
            <a:off x="8915400" y="2358913"/>
            <a:ext cx="2140172" cy="2140172"/>
          </a:xfrm>
          <a:prstGeom prst="ellipse">
            <a:avLst/>
          </a:prstGeom>
          <a:solidFill>
            <a:srgbClr val="FFFFFF"/>
          </a:solidFill>
          <a:ln w="22225">
            <a:solidFill>
              <a:srgbClr val="09CF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9153800" y="2867314"/>
            <a:ext cx="1663371" cy="1123371"/>
          </a:xfrm>
          <a:prstGeom prst="rect">
            <a:avLst/>
          </a:prstGeom>
        </p:spPr>
      </p:pic>
      <p:cxnSp>
        <p:nvCxnSpPr>
          <p:cNvPr id="4" name="Straight Arrow Connector 3"/>
          <p:cNvCxnSpPr/>
          <p:nvPr/>
        </p:nvCxnSpPr>
        <p:spPr>
          <a:xfrm>
            <a:off x="966159" y="1102743"/>
            <a:ext cx="2193985" cy="23004"/>
          </a:xfrm>
          <a:prstGeom prst="straightConnector1">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1483</Words>
  <Application>Microsoft Office PowerPoint</Application>
  <PresentationFormat>Widescreen</PresentationFormat>
  <Paragraphs>300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Georgia Pro Light</vt:lpstr>
      <vt:lpstr>office theme</vt:lpstr>
      <vt:lpstr>PowerPoint Presentation</vt:lpstr>
      <vt:lpstr>PowerPoint Presentation</vt:lpstr>
      <vt:lpstr>Business Model</vt:lpstr>
      <vt:lpstr>Strategic Group Mapping</vt:lpstr>
      <vt:lpstr>PowerPoint Presentation</vt:lpstr>
      <vt:lpstr>PowerPoint Presentation</vt:lpstr>
      <vt:lpstr>VRIN</vt:lpstr>
      <vt:lpstr>Weighted Competitive Strength</vt:lpstr>
      <vt:lpstr>     Pestel analysis</vt:lpstr>
      <vt:lpstr>Diversification Path for Amazon in India – Unrelated Business</vt:lpstr>
      <vt:lpstr>Competitive advantage</vt:lpstr>
      <vt:lpstr>PowerPoint Presentation</vt:lpstr>
      <vt:lpstr>PowerPoint Presentation</vt:lpstr>
      <vt:lpstr>Balance Scorecard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BAIBHABA NATH</cp:lastModifiedBy>
  <cp:revision>208</cp:revision>
  <dcterms:created xsi:type="dcterms:W3CDTF">2023-02-22T18:47:00Z</dcterms:created>
  <dcterms:modified xsi:type="dcterms:W3CDTF">2023-09-29T08:01:54Z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63211620C0F14FEB822A67D551BD10BC</vt:lpwstr>
  </property>
  <property fmtid="{D5CDD505-2E9C-101B-9397-08002B2CF9AE}" pid="3" name="KSOProductBuildVer">
    <vt:lpwstr>1033-11.2.0.11486</vt:lpwstr>
  </property>
</Properties>
</file>