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75" r:id="rId4"/>
    <p:sldId id="276" r:id="rId5"/>
    <p:sldId id="278" r:id="rId6"/>
    <p:sldId id="277" r:id="rId7"/>
    <p:sldId id="257" r:id="rId8"/>
    <p:sldId id="258" r:id="rId9"/>
    <p:sldId id="266" r:id="rId10"/>
    <p:sldId id="260" r:id="rId11"/>
    <p:sldId id="267" r:id="rId12"/>
    <p:sldId id="268" r:id="rId13"/>
    <p:sldId id="261" r:id="rId14"/>
    <p:sldId id="262" r:id="rId15"/>
    <p:sldId id="263" r:id="rId16"/>
    <p:sldId id="264" r:id="rId17"/>
    <p:sldId id="273" r:id="rId18"/>
    <p:sldId id="274" r:id="rId19"/>
    <p:sldId id="269" r:id="rId20"/>
    <p:sldId id="270" r:id="rId21"/>
    <p:sldId id="279" r:id="rId22"/>
    <p:sldId id="272"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4D9D1-BCC4-4E0C-90D6-F4B8982DA44B}" v="30" dt="2022-05-05T18:26:10.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3447" autoAdjust="0"/>
  </p:normalViewPr>
  <p:slideViewPr>
    <p:cSldViewPr snapToGrid="0">
      <p:cViewPr varScale="1">
        <p:scale>
          <a:sx n="59" d="100"/>
          <a:sy n="59" d="100"/>
        </p:scale>
        <p:origin x="8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bhav Singh" userId="6dcde448c4c02421" providerId="LiveId" clId="{A1B4D9D1-BCC4-4E0C-90D6-F4B8982DA44B}"/>
    <pc:docChg chg="undo redo custSel addSld delSld modSld sldOrd">
      <pc:chgData name="Baibhav Singh" userId="6dcde448c4c02421" providerId="LiveId" clId="{A1B4D9D1-BCC4-4E0C-90D6-F4B8982DA44B}" dt="2022-05-07T15:57:39.273" v="19182" actId="1076"/>
      <pc:docMkLst>
        <pc:docMk/>
      </pc:docMkLst>
      <pc:sldChg chg="modSp mod ord">
        <pc:chgData name="Baibhav Singh" userId="6dcde448c4c02421" providerId="LiveId" clId="{A1B4D9D1-BCC4-4E0C-90D6-F4B8982DA44B}" dt="2022-05-07T15:57:39.273" v="19182" actId="1076"/>
        <pc:sldMkLst>
          <pc:docMk/>
          <pc:sldMk cId="3302112263" sldId="256"/>
        </pc:sldMkLst>
        <pc:picChg chg="mod">
          <ac:chgData name="Baibhav Singh" userId="6dcde448c4c02421" providerId="LiveId" clId="{A1B4D9D1-BCC4-4E0C-90D6-F4B8982DA44B}" dt="2022-05-07T15:57:39.273" v="19182" actId="1076"/>
          <ac:picMkLst>
            <pc:docMk/>
            <pc:sldMk cId="3302112263" sldId="256"/>
            <ac:picMk id="5" creationId="{A075F9C9-F96A-4D35-8A93-595672E41630}"/>
          </ac:picMkLst>
        </pc:picChg>
      </pc:sldChg>
      <pc:sldChg chg="modSp mod">
        <pc:chgData name="Baibhav Singh" userId="6dcde448c4c02421" providerId="LiveId" clId="{A1B4D9D1-BCC4-4E0C-90D6-F4B8982DA44B}" dt="2022-04-28T15:49:33.389" v="0" actId="1076"/>
        <pc:sldMkLst>
          <pc:docMk/>
          <pc:sldMk cId="2236021554" sldId="257"/>
        </pc:sldMkLst>
        <pc:spChg chg="mod">
          <ac:chgData name="Baibhav Singh" userId="6dcde448c4c02421" providerId="LiveId" clId="{A1B4D9D1-BCC4-4E0C-90D6-F4B8982DA44B}" dt="2022-04-28T15:49:33.389" v="0" actId="1076"/>
          <ac:spMkLst>
            <pc:docMk/>
            <pc:sldMk cId="2236021554" sldId="257"/>
            <ac:spMk id="3" creationId="{E899AC33-214F-40DF-89B6-59629BDDF9D5}"/>
          </ac:spMkLst>
        </pc:spChg>
      </pc:sldChg>
      <pc:sldChg chg="modSp">
        <pc:chgData name="Baibhav Singh" userId="6dcde448c4c02421" providerId="LiveId" clId="{A1B4D9D1-BCC4-4E0C-90D6-F4B8982DA44B}" dt="2022-05-05T17:06:19.647" v="14031" actId="20577"/>
        <pc:sldMkLst>
          <pc:docMk/>
          <pc:sldMk cId="3316302409" sldId="259"/>
        </pc:sldMkLst>
        <pc:spChg chg="mod">
          <ac:chgData name="Baibhav Singh" userId="6dcde448c4c02421" providerId="LiveId" clId="{A1B4D9D1-BCC4-4E0C-90D6-F4B8982DA44B}" dt="2022-05-05T17:06:19.647" v="14031" actId="20577"/>
          <ac:spMkLst>
            <pc:docMk/>
            <pc:sldMk cId="3316302409" sldId="259"/>
            <ac:spMk id="3" creationId="{75BE749B-A923-410D-B9A7-BD1BD5DC057C}"/>
          </ac:spMkLst>
        </pc:spChg>
      </pc:sldChg>
      <pc:sldChg chg="addSp delSp modSp new mod">
        <pc:chgData name="Baibhav Singh" userId="6dcde448c4c02421" providerId="LiveId" clId="{A1B4D9D1-BCC4-4E0C-90D6-F4B8982DA44B}" dt="2022-04-30T19:42:27.504" v="1242" actId="14100"/>
        <pc:sldMkLst>
          <pc:docMk/>
          <pc:sldMk cId="449652154" sldId="260"/>
        </pc:sldMkLst>
        <pc:spChg chg="mod">
          <ac:chgData name="Baibhav Singh" userId="6dcde448c4c02421" providerId="LiveId" clId="{A1B4D9D1-BCC4-4E0C-90D6-F4B8982DA44B}" dt="2022-04-30T19:18:19.895" v="132" actId="20577"/>
          <ac:spMkLst>
            <pc:docMk/>
            <pc:sldMk cId="449652154" sldId="260"/>
            <ac:spMk id="2" creationId="{BF848FBE-3512-EC80-B4E9-07924C2EDE20}"/>
          </ac:spMkLst>
        </pc:spChg>
        <pc:spChg chg="mod">
          <ac:chgData name="Baibhav Singh" userId="6dcde448c4c02421" providerId="LiveId" clId="{A1B4D9D1-BCC4-4E0C-90D6-F4B8982DA44B}" dt="2022-04-30T19:42:21.724" v="1240" actId="1076"/>
          <ac:spMkLst>
            <pc:docMk/>
            <pc:sldMk cId="449652154" sldId="260"/>
            <ac:spMk id="3" creationId="{1815CAC9-23CD-6D45-2715-9AA3529543C6}"/>
          </ac:spMkLst>
        </pc:spChg>
        <pc:spChg chg="add del mod">
          <ac:chgData name="Baibhav Singh" userId="6dcde448c4c02421" providerId="LiveId" clId="{A1B4D9D1-BCC4-4E0C-90D6-F4B8982DA44B}" dt="2022-04-30T19:29:46.099" v="932" actId="21"/>
          <ac:spMkLst>
            <pc:docMk/>
            <pc:sldMk cId="449652154" sldId="260"/>
            <ac:spMk id="4" creationId="{7FFD7543-D305-C5BD-2E49-3D25F93C273D}"/>
          </ac:spMkLst>
        </pc:spChg>
        <pc:picChg chg="add mod ord">
          <ac:chgData name="Baibhav Singh" userId="6dcde448c4c02421" providerId="LiveId" clId="{A1B4D9D1-BCC4-4E0C-90D6-F4B8982DA44B}" dt="2022-04-30T19:42:27.504" v="1242" actId="14100"/>
          <ac:picMkLst>
            <pc:docMk/>
            <pc:sldMk cId="449652154" sldId="260"/>
            <ac:picMk id="22" creationId="{F7F58C08-ED06-2BC7-2745-82A45C532AB9}"/>
          </ac:picMkLst>
        </pc:picChg>
        <pc:cxnChg chg="add del mod">
          <ac:chgData name="Baibhav Singh" userId="6dcde448c4c02421" providerId="LiveId" clId="{A1B4D9D1-BCC4-4E0C-90D6-F4B8982DA44B}" dt="2022-04-30T19:29:24.972" v="925" actId="11529"/>
          <ac:cxnSpMkLst>
            <pc:docMk/>
            <pc:sldMk cId="449652154" sldId="260"/>
            <ac:cxnSpMk id="6" creationId="{ECAD5833-E680-C9E7-22F2-14848C18E9EC}"/>
          </ac:cxnSpMkLst>
        </pc:cxnChg>
        <pc:cxnChg chg="add del">
          <ac:chgData name="Baibhav Singh" userId="6dcde448c4c02421" providerId="LiveId" clId="{A1B4D9D1-BCC4-4E0C-90D6-F4B8982DA44B}" dt="2022-04-30T19:29:24.565" v="923" actId="11529"/>
          <ac:cxnSpMkLst>
            <pc:docMk/>
            <pc:sldMk cId="449652154" sldId="260"/>
            <ac:cxnSpMk id="9" creationId="{BD761F65-5F75-45EE-B92A-522C70920EC1}"/>
          </ac:cxnSpMkLst>
        </pc:cxnChg>
        <pc:cxnChg chg="add del mod">
          <ac:chgData name="Baibhav Singh" userId="6dcde448c4c02421" providerId="LiveId" clId="{A1B4D9D1-BCC4-4E0C-90D6-F4B8982DA44B}" dt="2022-04-30T19:29:24.370" v="922" actId="11529"/>
          <ac:cxnSpMkLst>
            <pc:docMk/>
            <pc:sldMk cId="449652154" sldId="260"/>
            <ac:cxnSpMk id="11" creationId="{F0209CB6-F7A6-7C0B-538B-20B96FA5E32F}"/>
          </ac:cxnSpMkLst>
        </pc:cxnChg>
        <pc:cxnChg chg="add del mod">
          <ac:chgData name="Baibhav Singh" userId="6dcde448c4c02421" providerId="LiveId" clId="{A1B4D9D1-BCC4-4E0C-90D6-F4B8982DA44B}" dt="2022-04-30T19:29:22.995" v="918" actId="11529"/>
          <ac:cxnSpMkLst>
            <pc:docMk/>
            <pc:sldMk cId="449652154" sldId="260"/>
            <ac:cxnSpMk id="16" creationId="{5809D973-1A3A-461E-28B5-82B5A7583529}"/>
          </ac:cxnSpMkLst>
        </pc:cxnChg>
      </pc:sldChg>
      <pc:sldChg chg="addSp modSp new mod">
        <pc:chgData name="Baibhav Singh" userId="6dcde448c4c02421" providerId="LiveId" clId="{A1B4D9D1-BCC4-4E0C-90D6-F4B8982DA44B}" dt="2022-05-05T19:40:44.820" v="17818" actId="20577"/>
        <pc:sldMkLst>
          <pc:docMk/>
          <pc:sldMk cId="3283872709" sldId="261"/>
        </pc:sldMkLst>
        <pc:spChg chg="mod">
          <ac:chgData name="Baibhav Singh" userId="6dcde448c4c02421" providerId="LiveId" clId="{A1B4D9D1-BCC4-4E0C-90D6-F4B8982DA44B}" dt="2022-05-05T19:40:44.820" v="17818" actId="20577"/>
          <ac:spMkLst>
            <pc:docMk/>
            <pc:sldMk cId="3283872709" sldId="261"/>
            <ac:spMk id="2" creationId="{091F5D11-3427-EB4D-7A01-4AE1F4F7649B}"/>
          </ac:spMkLst>
        </pc:spChg>
        <pc:spChg chg="mod">
          <ac:chgData name="Baibhav Singh" userId="6dcde448c4c02421" providerId="LiveId" clId="{A1B4D9D1-BCC4-4E0C-90D6-F4B8982DA44B}" dt="2022-05-03T03:40:01.110" v="7141" actId="255"/>
          <ac:spMkLst>
            <pc:docMk/>
            <pc:sldMk cId="3283872709" sldId="261"/>
            <ac:spMk id="3" creationId="{3B493B86-1A0A-8A81-0780-40576021A931}"/>
          </ac:spMkLst>
        </pc:spChg>
        <pc:picChg chg="add mod">
          <ac:chgData name="Baibhav Singh" userId="6dcde448c4c02421" providerId="LiveId" clId="{A1B4D9D1-BCC4-4E0C-90D6-F4B8982DA44B}" dt="2022-04-30T19:57:21.356" v="2432" actId="1076"/>
          <ac:picMkLst>
            <pc:docMk/>
            <pc:sldMk cId="3283872709" sldId="261"/>
            <ac:picMk id="5" creationId="{6BE21D5F-70BA-672A-4EE2-505EDBE6A9D5}"/>
          </ac:picMkLst>
        </pc:picChg>
      </pc:sldChg>
      <pc:sldChg chg="modSp new mod">
        <pc:chgData name="Baibhav Singh" userId="6dcde448c4c02421" providerId="LiveId" clId="{A1B4D9D1-BCC4-4E0C-90D6-F4B8982DA44B}" dt="2022-04-30T20:06:28.093" v="3476" actId="207"/>
        <pc:sldMkLst>
          <pc:docMk/>
          <pc:sldMk cId="3971615540" sldId="262"/>
        </pc:sldMkLst>
        <pc:spChg chg="mod">
          <ac:chgData name="Baibhav Singh" userId="6dcde448c4c02421" providerId="LiveId" clId="{A1B4D9D1-BCC4-4E0C-90D6-F4B8982DA44B}" dt="2022-04-30T19:58:37.357" v="2479" actId="113"/>
          <ac:spMkLst>
            <pc:docMk/>
            <pc:sldMk cId="3971615540" sldId="262"/>
            <ac:spMk id="2" creationId="{BCDEF797-AF91-B059-F2DA-60CEBE43BD01}"/>
          </ac:spMkLst>
        </pc:spChg>
        <pc:spChg chg="mod">
          <ac:chgData name="Baibhav Singh" userId="6dcde448c4c02421" providerId="LiveId" clId="{A1B4D9D1-BCC4-4E0C-90D6-F4B8982DA44B}" dt="2022-04-30T20:06:28.093" v="3476" actId="207"/>
          <ac:spMkLst>
            <pc:docMk/>
            <pc:sldMk cId="3971615540" sldId="262"/>
            <ac:spMk id="3" creationId="{574887B2-CF0A-05B5-5063-7A3B3F6629AF}"/>
          </ac:spMkLst>
        </pc:spChg>
      </pc:sldChg>
      <pc:sldChg chg="new add del">
        <pc:chgData name="Baibhav Singh" userId="6dcde448c4c02421" providerId="LiveId" clId="{A1B4D9D1-BCC4-4E0C-90D6-F4B8982DA44B}" dt="2022-04-30T20:09:34.093" v="3488" actId="680"/>
        <pc:sldMkLst>
          <pc:docMk/>
          <pc:sldMk cId="1485440891" sldId="263"/>
        </pc:sldMkLst>
      </pc:sldChg>
      <pc:sldChg chg="new del">
        <pc:chgData name="Baibhav Singh" userId="6dcde448c4c02421" providerId="LiveId" clId="{A1B4D9D1-BCC4-4E0C-90D6-F4B8982DA44B}" dt="2022-04-30T20:10:29.818" v="3492" actId="680"/>
        <pc:sldMkLst>
          <pc:docMk/>
          <pc:sldMk cId="2483094006" sldId="263"/>
        </pc:sldMkLst>
      </pc:sldChg>
      <pc:sldChg chg="delSp modSp new mod ord">
        <pc:chgData name="Baibhav Singh" userId="6dcde448c4c02421" providerId="LiveId" clId="{A1B4D9D1-BCC4-4E0C-90D6-F4B8982DA44B}" dt="2022-05-02T19:41:41.920" v="4648" actId="20577"/>
        <pc:sldMkLst>
          <pc:docMk/>
          <pc:sldMk cId="3929276420" sldId="263"/>
        </pc:sldMkLst>
        <pc:spChg chg="del">
          <ac:chgData name="Baibhav Singh" userId="6dcde448c4c02421" providerId="LiveId" clId="{A1B4D9D1-BCC4-4E0C-90D6-F4B8982DA44B}" dt="2022-04-30T20:11:03.478" v="3494" actId="21"/>
          <ac:spMkLst>
            <pc:docMk/>
            <pc:sldMk cId="3929276420" sldId="263"/>
            <ac:spMk id="2" creationId="{EB73A071-2A87-40CC-EC09-3C9DB33E1BB1}"/>
          </ac:spMkLst>
        </pc:spChg>
        <pc:spChg chg="mod">
          <ac:chgData name="Baibhav Singh" userId="6dcde448c4c02421" providerId="LiveId" clId="{A1B4D9D1-BCC4-4E0C-90D6-F4B8982DA44B}" dt="2022-05-02T19:41:41.920" v="4648" actId="20577"/>
          <ac:spMkLst>
            <pc:docMk/>
            <pc:sldMk cId="3929276420" sldId="263"/>
            <ac:spMk id="3" creationId="{D136B8B6-02D9-16E3-4BB2-B73335EC9C9E}"/>
          </ac:spMkLst>
        </pc:spChg>
      </pc:sldChg>
      <pc:sldChg chg="new del">
        <pc:chgData name="Baibhav Singh" userId="6dcde448c4c02421" providerId="LiveId" clId="{A1B4D9D1-BCC4-4E0C-90D6-F4B8982DA44B}" dt="2022-04-30T20:09:56.691" v="3490" actId="680"/>
        <pc:sldMkLst>
          <pc:docMk/>
          <pc:sldMk cId="3959663406" sldId="263"/>
        </pc:sldMkLst>
      </pc:sldChg>
      <pc:sldChg chg="modSp new mod">
        <pc:chgData name="Baibhav Singh" userId="6dcde448c4c02421" providerId="LiveId" clId="{A1B4D9D1-BCC4-4E0C-90D6-F4B8982DA44B}" dt="2022-05-03T04:49:34.279" v="13239" actId="255"/>
        <pc:sldMkLst>
          <pc:docMk/>
          <pc:sldMk cId="591240213" sldId="264"/>
        </pc:sldMkLst>
        <pc:spChg chg="mod">
          <ac:chgData name="Baibhav Singh" userId="6dcde448c4c02421" providerId="LiveId" clId="{A1B4D9D1-BCC4-4E0C-90D6-F4B8982DA44B}" dt="2022-05-03T04:46:05.500" v="13124" actId="20577"/>
          <ac:spMkLst>
            <pc:docMk/>
            <pc:sldMk cId="591240213" sldId="264"/>
            <ac:spMk id="2" creationId="{6ADACB2F-277E-E6E6-9AC0-BF20C3FCA65D}"/>
          </ac:spMkLst>
        </pc:spChg>
        <pc:spChg chg="mod">
          <ac:chgData name="Baibhav Singh" userId="6dcde448c4c02421" providerId="LiveId" clId="{A1B4D9D1-BCC4-4E0C-90D6-F4B8982DA44B}" dt="2022-05-03T04:49:34.279" v="13239" actId="255"/>
          <ac:spMkLst>
            <pc:docMk/>
            <pc:sldMk cId="591240213" sldId="264"/>
            <ac:spMk id="3" creationId="{73A3762A-C0AF-D22F-183E-817B6B928B4B}"/>
          </ac:spMkLst>
        </pc:spChg>
      </pc:sldChg>
      <pc:sldChg chg="new del">
        <pc:chgData name="Baibhav Singh" userId="6dcde448c4c02421" providerId="LiveId" clId="{A1B4D9D1-BCC4-4E0C-90D6-F4B8982DA44B}" dt="2022-04-30T20:08:14.901" v="3481" actId="680"/>
        <pc:sldMkLst>
          <pc:docMk/>
          <pc:sldMk cId="1198114925" sldId="264"/>
        </pc:sldMkLst>
      </pc:sldChg>
      <pc:sldChg chg="new del">
        <pc:chgData name="Baibhav Singh" userId="6dcde448c4c02421" providerId="LiveId" clId="{A1B4D9D1-BCC4-4E0C-90D6-F4B8982DA44B}" dt="2022-04-30T20:08:08.727" v="3479" actId="680"/>
        <pc:sldMkLst>
          <pc:docMk/>
          <pc:sldMk cId="1908399915" sldId="264"/>
        </pc:sldMkLst>
      </pc:sldChg>
      <pc:sldChg chg="new del">
        <pc:chgData name="Baibhav Singh" userId="6dcde448c4c02421" providerId="LiveId" clId="{A1B4D9D1-BCC4-4E0C-90D6-F4B8982DA44B}" dt="2022-04-30T20:09:26.142" v="3485" actId="680"/>
        <pc:sldMkLst>
          <pc:docMk/>
          <pc:sldMk cId="3989879377" sldId="264"/>
        </pc:sldMkLst>
      </pc:sldChg>
      <pc:sldChg chg="new del">
        <pc:chgData name="Baibhav Singh" userId="6dcde448c4c02421" providerId="LiveId" clId="{A1B4D9D1-BCC4-4E0C-90D6-F4B8982DA44B}" dt="2022-04-30T20:08:44.075" v="3484" actId="680"/>
        <pc:sldMkLst>
          <pc:docMk/>
          <pc:sldMk cId="1789350766" sldId="265"/>
        </pc:sldMkLst>
      </pc:sldChg>
      <pc:sldChg chg="new del">
        <pc:chgData name="Baibhav Singh" userId="6dcde448c4c02421" providerId="LiveId" clId="{A1B4D9D1-BCC4-4E0C-90D6-F4B8982DA44B}" dt="2022-05-03T03:04:26.931" v="6154" actId="2696"/>
        <pc:sldMkLst>
          <pc:docMk/>
          <pc:sldMk cId="2825240944" sldId="265"/>
        </pc:sldMkLst>
      </pc:sldChg>
      <pc:sldChg chg="addSp delSp modSp new mod">
        <pc:chgData name="Baibhav Singh" userId="6dcde448c4c02421" providerId="LiveId" clId="{A1B4D9D1-BCC4-4E0C-90D6-F4B8982DA44B}" dt="2022-05-03T03:04:16.515" v="6153" actId="14100"/>
        <pc:sldMkLst>
          <pc:docMk/>
          <pc:sldMk cId="1862543762" sldId="266"/>
        </pc:sldMkLst>
        <pc:spChg chg="mod">
          <ac:chgData name="Baibhav Singh" userId="6dcde448c4c02421" providerId="LiveId" clId="{A1B4D9D1-BCC4-4E0C-90D6-F4B8982DA44B}" dt="2022-05-03T03:04:06.850" v="6149" actId="114"/>
          <ac:spMkLst>
            <pc:docMk/>
            <pc:sldMk cId="1862543762" sldId="266"/>
            <ac:spMk id="2" creationId="{4FBDDFA2-1825-5844-520B-849832D396C1}"/>
          </ac:spMkLst>
        </pc:spChg>
        <pc:spChg chg="del">
          <ac:chgData name="Baibhav Singh" userId="6dcde448c4c02421" providerId="LiveId" clId="{A1B4D9D1-BCC4-4E0C-90D6-F4B8982DA44B}" dt="2022-05-03T03:03:42.901" v="6121" actId="22"/>
          <ac:spMkLst>
            <pc:docMk/>
            <pc:sldMk cId="1862543762" sldId="266"/>
            <ac:spMk id="3" creationId="{1A5405F7-A894-8072-839A-DAB9B659F204}"/>
          </ac:spMkLst>
        </pc:spChg>
        <pc:picChg chg="add mod ord">
          <ac:chgData name="Baibhav Singh" userId="6dcde448c4c02421" providerId="LiveId" clId="{A1B4D9D1-BCC4-4E0C-90D6-F4B8982DA44B}" dt="2022-05-03T03:04:16.515" v="6153" actId="14100"/>
          <ac:picMkLst>
            <pc:docMk/>
            <pc:sldMk cId="1862543762" sldId="266"/>
            <ac:picMk id="5" creationId="{B2C573B4-5B31-FBC4-05D9-AE1538448A18}"/>
          </ac:picMkLst>
        </pc:picChg>
      </pc:sldChg>
      <pc:sldChg chg="addSp modSp new mod">
        <pc:chgData name="Baibhav Singh" userId="6dcde448c4c02421" providerId="LiveId" clId="{A1B4D9D1-BCC4-4E0C-90D6-F4B8982DA44B}" dt="2022-05-03T03:28:30.047" v="6842" actId="14100"/>
        <pc:sldMkLst>
          <pc:docMk/>
          <pc:sldMk cId="3693901942" sldId="267"/>
        </pc:sldMkLst>
        <pc:spChg chg="mod">
          <ac:chgData name="Baibhav Singh" userId="6dcde448c4c02421" providerId="LiveId" clId="{A1B4D9D1-BCC4-4E0C-90D6-F4B8982DA44B}" dt="2022-05-03T03:20:38.317" v="6241" actId="20577"/>
          <ac:spMkLst>
            <pc:docMk/>
            <pc:sldMk cId="3693901942" sldId="267"/>
            <ac:spMk id="2" creationId="{D1EF41DF-4FDF-B9DE-4675-40046FC7E99B}"/>
          </ac:spMkLst>
        </pc:spChg>
        <pc:spChg chg="mod">
          <ac:chgData name="Baibhav Singh" userId="6dcde448c4c02421" providerId="LiveId" clId="{A1B4D9D1-BCC4-4E0C-90D6-F4B8982DA44B}" dt="2022-05-03T03:27:29.262" v="6837" actId="5793"/>
          <ac:spMkLst>
            <pc:docMk/>
            <pc:sldMk cId="3693901942" sldId="267"/>
            <ac:spMk id="3" creationId="{FA0ED961-0AB1-E121-EFC5-F7C42F0E5A1D}"/>
          </ac:spMkLst>
        </pc:spChg>
        <pc:picChg chg="add mod">
          <ac:chgData name="Baibhav Singh" userId="6dcde448c4c02421" providerId="LiveId" clId="{A1B4D9D1-BCC4-4E0C-90D6-F4B8982DA44B}" dt="2022-05-03T03:28:30.047" v="6842" actId="14100"/>
          <ac:picMkLst>
            <pc:docMk/>
            <pc:sldMk cId="3693901942" sldId="267"/>
            <ac:picMk id="5" creationId="{A4A2FE26-830F-8222-B0C2-EEE7A7F8435A}"/>
          </ac:picMkLst>
        </pc:picChg>
      </pc:sldChg>
      <pc:sldChg chg="addSp modSp new mod">
        <pc:chgData name="Baibhav Singh" userId="6dcde448c4c02421" providerId="LiveId" clId="{A1B4D9D1-BCC4-4E0C-90D6-F4B8982DA44B}" dt="2022-05-03T03:38:49.397" v="7081" actId="1076"/>
        <pc:sldMkLst>
          <pc:docMk/>
          <pc:sldMk cId="2970836325" sldId="268"/>
        </pc:sldMkLst>
        <pc:spChg chg="mod">
          <ac:chgData name="Baibhav Singh" userId="6dcde448c4c02421" providerId="LiveId" clId="{A1B4D9D1-BCC4-4E0C-90D6-F4B8982DA44B}" dt="2022-05-03T03:29:18.814" v="6875" actId="114"/>
          <ac:spMkLst>
            <pc:docMk/>
            <pc:sldMk cId="2970836325" sldId="268"/>
            <ac:spMk id="2" creationId="{FAD133DC-7FFD-049D-86B3-9EA04F619D95}"/>
          </ac:spMkLst>
        </pc:spChg>
        <pc:spChg chg="mod">
          <ac:chgData name="Baibhav Singh" userId="6dcde448c4c02421" providerId="LiveId" clId="{A1B4D9D1-BCC4-4E0C-90D6-F4B8982DA44B}" dt="2022-05-03T03:38:12.360" v="7077" actId="113"/>
          <ac:spMkLst>
            <pc:docMk/>
            <pc:sldMk cId="2970836325" sldId="268"/>
            <ac:spMk id="3" creationId="{4E66005D-24EC-DDEB-5261-DDFBB71BF4DF}"/>
          </ac:spMkLst>
        </pc:spChg>
        <pc:picChg chg="add mod">
          <ac:chgData name="Baibhav Singh" userId="6dcde448c4c02421" providerId="LiveId" clId="{A1B4D9D1-BCC4-4E0C-90D6-F4B8982DA44B}" dt="2022-05-03T03:32:17.171" v="6958" actId="1076"/>
          <ac:picMkLst>
            <pc:docMk/>
            <pc:sldMk cId="2970836325" sldId="268"/>
            <ac:picMk id="5" creationId="{3F736826-0597-5BF9-3F09-AC65B79C074F}"/>
          </ac:picMkLst>
        </pc:picChg>
        <pc:picChg chg="add mod">
          <ac:chgData name="Baibhav Singh" userId="6dcde448c4c02421" providerId="LiveId" clId="{A1B4D9D1-BCC4-4E0C-90D6-F4B8982DA44B}" dt="2022-05-03T03:34:33.907" v="6986" actId="14100"/>
          <ac:picMkLst>
            <pc:docMk/>
            <pc:sldMk cId="2970836325" sldId="268"/>
            <ac:picMk id="7" creationId="{EFD38113-7762-A884-2A16-4A9258ECB3B2}"/>
          </ac:picMkLst>
        </pc:picChg>
        <pc:picChg chg="add mod">
          <ac:chgData name="Baibhav Singh" userId="6dcde448c4c02421" providerId="LiveId" clId="{A1B4D9D1-BCC4-4E0C-90D6-F4B8982DA44B}" dt="2022-05-03T03:36:00.532" v="7020" actId="14100"/>
          <ac:picMkLst>
            <pc:docMk/>
            <pc:sldMk cId="2970836325" sldId="268"/>
            <ac:picMk id="9" creationId="{8B14CEF4-4A86-2B74-97A8-3507C5AF488B}"/>
          </ac:picMkLst>
        </pc:picChg>
        <pc:picChg chg="add mod">
          <ac:chgData name="Baibhav Singh" userId="6dcde448c4c02421" providerId="LiveId" clId="{A1B4D9D1-BCC4-4E0C-90D6-F4B8982DA44B}" dt="2022-05-03T03:38:49.397" v="7081" actId="1076"/>
          <ac:picMkLst>
            <pc:docMk/>
            <pc:sldMk cId="2970836325" sldId="268"/>
            <ac:picMk id="11" creationId="{9AFA4F72-A988-FC22-F9F2-4812899C0C54}"/>
          </ac:picMkLst>
        </pc:picChg>
        <pc:picChg chg="add mod">
          <ac:chgData name="Baibhav Singh" userId="6dcde448c4c02421" providerId="LiveId" clId="{A1B4D9D1-BCC4-4E0C-90D6-F4B8982DA44B}" dt="2022-05-03T03:38:40.946" v="7079" actId="1076"/>
          <ac:picMkLst>
            <pc:docMk/>
            <pc:sldMk cId="2970836325" sldId="268"/>
            <ac:picMk id="13" creationId="{DB7FC5A0-ED58-F284-B089-99EAE344E78F}"/>
          </ac:picMkLst>
        </pc:picChg>
      </pc:sldChg>
      <pc:sldChg chg="modSp new del mod">
        <pc:chgData name="Baibhav Singh" userId="6dcde448c4c02421" providerId="LiveId" clId="{A1B4D9D1-BCC4-4E0C-90D6-F4B8982DA44B}" dt="2022-05-03T03:43:43.793" v="7464" actId="2696"/>
        <pc:sldMkLst>
          <pc:docMk/>
          <pc:sldMk cId="702797634" sldId="269"/>
        </pc:sldMkLst>
        <pc:spChg chg="mod">
          <ac:chgData name="Baibhav Singh" userId="6dcde448c4c02421" providerId="LiveId" clId="{A1B4D9D1-BCC4-4E0C-90D6-F4B8982DA44B}" dt="2022-05-03T03:41:42.544" v="7191" actId="27636"/>
          <ac:spMkLst>
            <pc:docMk/>
            <pc:sldMk cId="702797634" sldId="269"/>
            <ac:spMk id="2" creationId="{3120B415-8E0B-CBBC-32CB-F552F64EA053}"/>
          </ac:spMkLst>
        </pc:spChg>
        <pc:spChg chg="mod">
          <ac:chgData name="Baibhav Singh" userId="6dcde448c4c02421" providerId="LiveId" clId="{A1B4D9D1-BCC4-4E0C-90D6-F4B8982DA44B}" dt="2022-05-03T03:43:31.600" v="7463" actId="20577"/>
          <ac:spMkLst>
            <pc:docMk/>
            <pc:sldMk cId="702797634" sldId="269"/>
            <ac:spMk id="3" creationId="{FC0060A8-2B9F-B7B5-E202-A97E10E75C3D}"/>
          </ac:spMkLst>
        </pc:spChg>
      </pc:sldChg>
      <pc:sldChg chg="modSp new mod">
        <pc:chgData name="Baibhav Singh" userId="6dcde448c4c02421" providerId="LiveId" clId="{A1B4D9D1-BCC4-4E0C-90D6-F4B8982DA44B}" dt="2022-05-03T03:57:01.154" v="9294" actId="113"/>
        <pc:sldMkLst>
          <pc:docMk/>
          <pc:sldMk cId="2348996326" sldId="269"/>
        </pc:sldMkLst>
        <pc:spChg chg="mod">
          <ac:chgData name="Baibhav Singh" userId="6dcde448c4c02421" providerId="LiveId" clId="{A1B4D9D1-BCC4-4E0C-90D6-F4B8982DA44B}" dt="2022-05-03T03:44:09.031" v="7513" actId="114"/>
          <ac:spMkLst>
            <pc:docMk/>
            <pc:sldMk cId="2348996326" sldId="269"/>
            <ac:spMk id="2" creationId="{76E0A1C6-9B4C-6DDA-F54A-1AA4A81F62BF}"/>
          </ac:spMkLst>
        </pc:spChg>
        <pc:spChg chg="mod">
          <ac:chgData name="Baibhav Singh" userId="6dcde448c4c02421" providerId="LiveId" clId="{A1B4D9D1-BCC4-4E0C-90D6-F4B8982DA44B}" dt="2022-05-03T03:57:01.154" v="9294" actId="113"/>
          <ac:spMkLst>
            <pc:docMk/>
            <pc:sldMk cId="2348996326" sldId="269"/>
            <ac:spMk id="3" creationId="{8430936E-D3A8-B2F3-6E6B-5593171A6567}"/>
          </ac:spMkLst>
        </pc:spChg>
      </pc:sldChg>
      <pc:sldChg chg="modSp new mod">
        <pc:chgData name="Baibhav Singh" userId="6dcde448c4c02421" providerId="LiveId" clId="{A1B4D9D1-BCC4-4E0C-90D6-F4B8982DA44B}" dt="2022-05-07T15:55:47.385" v="19141" actId="20577"/>
        <pc:sldMkLst>
          <pc:docMk/>
          <pc:sldMk cId="1792327605" sldId="270"/>
        </pc:sldMkLst>
        <pc:spChg chg="mod">
          <ac:chgData name="Baibhav Singh" userId="6dcde448c4c02421" providerId="LiveId" clId="{A1B4D9D1-BCC4-4E0C-90D6-F4B8982DA44B}" dt="2022-05-03T03:58:41.045" v="9336" actId="14100"/>
          <ac:spMkLst>
            <pc:docMk/>
            <pc:sldMk cId="1792327605" sldId="270"/>
            <ac:spMk id="2" creationId="{9A7A3B5A-3367-0628-A42A-E4620FD76FDB}"/>
          </ac:spMkLst>
        </pc:spChg>
        <pc:spChg chg="mod">
          <ac:chgData name="Baibhav Singh" userId="6dcde448c4c02421" providerId="LiveId" clId="{A1B4D9D1-BCC4-4E0C-90D6-F4B8982DA44B}" dt="2022-05-07T15:55:47.385" v="19141" actId="20577"/>
          <ac:spMkLst>
            <pc:docMk/>
            <pc:sldMk cId="1792327605" sldId="270"/>
            <ac:spMk id="3" creationId="{505B8DE5-2D9B-9B9C-42AF-D65B8A5B60C9}"/>
          </ac:spMkLst>
        </pc:spChg>
      </pc:sldChg>
      <pc:sldChg chg="modSp new mod">
        <pc:chgData name="Baibhav Singh" userId="6dcde448c4c02421" providerId="LiveId" clId="{A1B4D9D1-BCC4-4E0C-90D6-F4B8982DA44B}" dt="2022-05-03T04:11:58.848" v="10409" actId="12"/>
        <pc:sldMkLst>
          <pc:docMk/>
          <pc:sldMk cId="1099523093" sldId="271"/>
        </pc:sldMkLst>
        <pc:spChg chg="mod">
          <ac:chgData name="Baibhav Singh" userId="6dcde448c4c02421" providerId="LiveId" clId="{A1B4D9D1-BCC4-4E0C-90D6-F4B8982DA44B}" dt="2022-05-03T04:08:33.928" v="10316" actId="114"/>
          <ac:spMkLst>
            <pc:docMk/>
            <pc:sldMk cId="1099523093" sldId="271"/>
            <ac:spMk id="2" creationId="{5D54A8E4-40DA-1C57-C729-96266A0CB883}"/>
          </ac:spMkLst>
        </pc:spChg>
        <pc:spChg chg="mod">
          <ac:chgData name="Baibhav Singh" userId="6dcde448c4c02421" providerId="LiveId" clId="{A1B4D9D1-BCC4-4E0C-90D6-F4B8982DA44B}" dt="2022-05-03T04:11:58.848" v="10409" actId="12"/>
          <ac:spMkLst>
            <pc:docMk/>
            <pc:sldMk cId="1099523093" sldId="271"/>
            <ac:spMk id="3" creationId="{92CD3FD9-4B5F-0BDD-B1BD-4AB2BC933487}"/>
          </ac:spMkLst>
        </pc:spChg>
      </pc:sldChg>
      <pc:sldChg chg="modSp new mod">
        <pc:chgData name="Baibhav Singh" userId="6dcde448c4c02421" providerId="LiveId" clId="{A1B4D9D1-BCC4-4E0C-90D6-F4B8982DA44B}" dt="2022-05-07T15:55:04.542" v="19131" actId="20577"/>
        <pc:sldMkLst>
          <pc:docMk/>
          <pc:sldMk cId="947208238" sldId="272"/>
        </pc:sldMkLst>
        <pc:spChg chg="mod">
          <ac:chgData name="Baibhav Singh" userId="6dcde448c4c02421" providerId="LiveId" clId="{A1B4D9D1-BCC4-4E0C-90D6-F4B8982DA44B}" dt="2022-05-03T04:13:30.942" v="10431" actId="114"/>
          <ac:spMkLst>
            <pc:docMk/>
            <pc:sldMk cId="947208238" sldId="272"/>
            <ac:spMk id="2" creationId="{448B123A-CA2D-ECB6-3E7A-0F1A02EC73E1}"/>
          </ac:spMkLst>
        </pc:spChg>
        <pc:spChg chg="mod">
          <ac:chgData name="Baibhav Singh" userId="6dcde448c4c02421" providerId="LiveId" clId="{A1B4D9D1-BCC4-4E0C-90D6-F4B8982DA44B}" dt="2022-05-07T15:55:04.542" v="19131" actId="20577"/>
          <ac:spMkLst>
            <pc:docMk/>
            <pc:sldMk cId="947208238" sldId="272"/>
            <ac:spMk id="3" creationId="{AE852CF5-D7BA-E47D-35A8-12EC8E44A595}"/>
          </ac:spMkLst>
        </pc:spChg>
      </pc:sldChg>
      <pc:sldChg chg="modSp new mod">
        <pc:chgData name="Baibhav Singh" userId="6dcde448c4c02421" providerId="LiveId" clId="{A1B4D9D1-BCC4-4E0C-90D6-F4B8982DA44B}" dt="2022-05-07T15:56:04.670" v="19142" actId="20577"/>
        <pc:sldMkLst>
          <pc:docMk/>
          <pc:sldMk cId="2340666040" sldId="273"/>
        </pc:sldMkLst>
        <pc:spChg chg="mod">
          <ac:chgData name="Baibhav Singh" userId="6dcde448c4c02421" providerId="LiveId" clId="{A1B4D9D1-BCC4-4E0C-90D6-F4B8982DA44B}" dt="2022-05-03T04:50:20.465" v="13252" actId="20577"/>
          <ac:spMkLst>
            <pc:docMk/>
            <pc:sldMk cId="2340666040" sldId="273"/>
            <ac:spMk id="2" creationId="{4CD59F74-17FA-87D1-193D-AB836853C87A}"/>
          </ac:spMkLst>
        </pc:spChg>
        <pc:spChg chg="mod">
          <ac:chgData name="Baibhav Singh" userId="6dcde448c4c02421" providerId="LiveId" clId="{A1B4D9D1-BCC4-4E0C-90D6-F4B8982DA44B}" dt="2022-05-07T15:56:04.670" v="19142" actId="20577"/>
          <ac:spMkLst>
            <pc:docMk/>
            <pc:sldMk cId="2340666040" sldId="273"/>
            <ac:spMk id="3" creationId="{F8E15F82-22B1-DB93-E27E-A0A28148ACC1}"/>
          </ac:spMkLst>
        </pc:spChg>
      </pc:sldChg>
      <pc:sldChg chg="modSp new mod">
        <pc:chgData name="Baibhav Singh" userId="6dcde448c4c02421" providerId="LiveId" clId="{A1B4D9D1-BCC4-4E0C-90D6-F4B8982DA44B}" dt="2022-05-07T15:54:55.149" v="19130" actId="20577"/>
        <pc:sldMkLst>
          <pc:docMk/>
          <pc:sldMk cId="1121168708" sldId="274"/>
        </pc:sldMkLst>
        <pc:spChg chg="mod">
          <ac:chgData name="Baibhav Singh" userId="6dcde448c4c02421" providerId="LiveId" clId="{A1B4D9D1-BCC4-4E0C-90D6-F4B8982DA44B}" dt="2022-05-03T04:57:09.703" v="13482" actId="14100"/>
          <ac:spMkLst>
            <pc:docMk/>
            <pc:sldMk cId="1121168708" sldId="274"/>
            <ac:spMk id="2" creationId="{EE9F0A8C-E9E9-8FA8-4A62-DF06AD099668}"/>
          </ac:spMkLst>
        </pc:spChg>
        <pc:spChg chg="mod">
          <ac:chgData name="Baibhav Singh" userId="6dcde448c4c02421" providerId="LiveId" clId="{A1B4D9D1-BCC4-4E0C-90D6-F4B8982DA44B}" dt="2022-05-07T15:54:55.149" v="19130" actId="20577"/>
          <ac:spMkLst>
            <pc:docMk/>
            <pc:sldMk cId="1121168708" sldId="274"/>
            <ac:spMk id="3" creationId="{D1FDAE88-9DD4-A97D-89DF-2D127F66BFDB}"/>
          </ac:spMkLst>
        </pc:spChg>
      </pc:sldChg>
      <pc:sldChg chg="addSp modSp new mod">
        <pc:chgData name="Baibhav Singh" userId="6dcde448c4c02421" providerId="LiveId" clId="{A1B4D9D1-BCC4-4E0C-90D6-F4B8982DA44B}" dt="2022-05-05T18:40:09.002" v="15032" actId="113"/>
        <pc:sldMkLst>
          <pc:docMk/>
          <pc:sldMk cId="901852243" sldId="275"/>
        </pc:sldMkLst>
        <pc:spChg chg="mod">
          <ac:chgData name="Baibhav Singh" userId="6dcde448c4c02421" providerId="LiveId" clId="{A1B4D9D1-BCC4-4E0C-90D6-F4B8982DA44B}" dt="2022-05-05T18:26:28.564" v="14128" actId="20577"/>
          <ac:spMkLst>
            <pc:docMk/>
            <pc:sldMk cId="901852243" sldId="275"/>
            <ac:spMk id="2" creationId="{E0BC11CD-C287-5835-C912-ECFC94435828}"/>
          </ac:spMkLst>
        </pc:spChg>
        <pc:spChg chg="mod">
          <ac:chgData name="Baibhav Singh" userId="6dcde448c4c02421" providerId="LiveId" clId="{A1B4D9D1-BCC4-4E0C-90D6-F4B8982DA44B}" dt="2022-05-05T18:40:09.002" v="15032" actId="113"/>
          <ac:spMkLst>
            <pc:docMk/>
            <pc:sldMk cId="901852243" sldId="275"/>
            <ac:spMk id="3" creationId="{212DDCA3-846A-B6E2-1F4D-036E585B180B}"/>
          </ac:spMkLst>
        </pc:spChg>
        <pc:picChg chg="add mod">
          <ac:chgData name="Baibhav Singh" userId="6dcde448c4c02421" providerId="LiveId" clId="{A1B4D9D1-BCC4-4E0C-90D6-F4B8982DA44B}" dt="2022-05-05T18:26:10.764" v="14122" actId="167"/>
          <ac:picMkLst>
            <pc:docMk/>
            <pc:sldMk cId="901852243" sldId="275"/>
            <ac:picMk id="1026" creationId="{BCA52247-A414-5165-DE50-2A1E6C2253FC}"/>
          </ac:picMkLst>
        </pc:picChg>
      </pc:sldChg>
      <pc:sldChg chg="modSp new del mod">
        <pc:chgData name="Baibhav Singh" userId="6dcde448c4c02421" providerId="LiveId" clId="{A1B4D9D1-BCC4-4E0C-90D6-F4B8982DA44B}" dt="2022-05-03T05:06:57.154" v="14016" actId="2696"/>
        <pc:sldMkLst>
          <pc:docMk/>
          <pc:sldMk cId="2082255426" sldId="275"/>
        </pc:sldMkLst>
        <pc:spChg chg="mod">
          <ac:chgData name="Baibhav Singh" userId="6dcde448c4c02421" providerId="LiveId" clId="{A1B4D9D1-BCC4-4E0C-90D6-F4B8982DA44B}" dt="2022-05-03T05:06:29.244" v="14014" actId="14100"/>
          <ac:spMkLst>
            <pc:docMk/>
            <pc:sldMk cId="2082255426" sldId="275"/>
            <ac:spMk id="2" creationId="{DE207A4D-41ED-B4A4-E0A9-3E11C6A288EB}"/>
          </ac:spMkLst>
        </pc:spChg>
        <pc:spChg chg="mod">
          <ac:chgData name="Baibhav Singh" userId="6dcde448c4c02421" providerId="LiveId" clId="{A1B4D9D1-BCC4-4E0C-90D6-F4B8982DA44B}" dt="2022-05-03T05:06:34.215" v="14015" actId="1076"/>
          <ac:spMkLst>
            <pc:docMk/>
            <pc:sldMk cId="2082255426" sldId="275"/>
            <ac:spMk id="3" creationId="{164E7E6A-108E-1BA8-89FD-30BC99CA2E68}"/>
          </ac:spMkLst>
        </pc:spChg>
      </pc:sldChg>
      <pc:sldChg chg="modSp new mod">
        <pc:chgData name="Baibhav Singh" userId="6dcde448c4c02421" providerId="LiveId" clId="{A1B4D9D1-BCC4-4E0C-90D6-F4B8982DA44B}" dt="2022-05-07T15:54:37.056" v="19129" actId="20577"/>
        <pc:sldMkLst>
          <pc:docMk/>
          <pc:sldMk cId="649028817" sldId="276"/>
        </pc:sldMkLst>
        <pc:spChg chg="mod">
          <ac:chgData name="Baibhav Singh" userId="6dcde448c4c02421" providerId="LiveId" clId="{A1B4D9D1-BCC4-4E0C-90D6-F4B8982DA44B}" dt="2022-05-05T18:42:05.684" v="15054" actId="20577"/>
          <ac:spMkLst>
            <pc:docMk/>
            <pc:sldMk cId="649028817" sldId="276"/>
            <ac:spMk id="2" creationId="{BD84467C-59B8-CE96-98FD-7007883F4709}"/>
          </ac:spMkLst>
        </pc:spChg>
        <pc:spChg chg="mod">
          <ac:chgData name="Baibhav Singh" userId="6dcde448c4c02421" providerId="LiveId" clId="{A1B4D9D1-BCC4-4E0C-90D6-F4B8982DA44B}" dt="2022-05-07T15:54:37.056" v="19129" actId="20577"/>
          <ac:spMkLst>
            <pc:docMk/>
            <pc:sldMk cId="649028817" sldId="276"/>
            <ac:spMk id="3" creationId="{ADDF2FDB-6B92-2179-49C3-F1449791176E}"/>
          </ac:spMkLst>
        </pc:spChg>
      </pc:sldChg>
      <pc:sldChg chg="addSp delSp modSp new mod">
        <pc:chgData name="Baibhav Singh" userId="6dcde448c4c02421" providerId="LiveId" clId="{A1B4D9D1-BCC4-4E0C-90D6-F4B8982DA44B}" dt="2022-05-07T15:57:31.846" v="19180" actId="20577"/>
        <pc:sldMkLst>
          <pc:docMk/>
          <pc:sldMk cId="2218510747" sldId="277"/>
        </pc:sldMkLst>
        <pc:spChg chg="mod">
          <ac:chgData name="Baibhav Singh" userId="6dcde448c4c02421" providerId="LiveId" clId="{A1B4D9D1-BCC4-4E0C-90D6-F4B8982DA44B}" dt="2022-05-05T18:54:56.695" v="16027" actId="2711"/>
          <ac:spMkLst>
            <pc:docMk/>
            <pc:sldMk cId="2218510747" sldId="277"/>
            <ac:spMk id="2" creationId="{790CB659-0104-1A04-02B2-F69633A26278}"/>
          </ac:spMkLst>
        </pc:spChg>
        <pc:spChg chg="del mod">
          <ac:chgData name="Baibhav Singh" userId="6dcde448c4c02421" providerId="LiveId" clId="{A1B4D9D1-BCC4-4E0C-90D6-F4B8982DA44B}" dt="2022-05-05T18:57:11.474" v="16127" actId="3680"/>
          <ac:spMkLst>
            <pc:docMk/>
            <pc:sldMk cId="2218510747" sldId="277"/>
            <ac:spMk id="3" creationId="{8261D01A-F3A1-FBC0-3498-F21BF83CF4D8}"/>
          </ac:spMkLst>
        </pc:spChg>
        <pc:graphicFrameChg chg="add mod ord modGraphic">
          <ac:chgData name="Baibhav Singh" userId="6dcde448c4c02421" providerId="LiveId" clId="{A1B4D9D1-BCC4-4E0C-90D6-F4B8982DA44B}" dt="2022-05-07T15:57:31.846" v="19180" actId="20577"/>
          <ac:graphicFrameMkLst>
            <pc:docMk/>
            <pc:sldMk cId="2218510747" sldId="277"/>
            <ac:graphicFrameMk id="4" creationId="{9C3FA128-9486-5794-C6F5-C9DDBDDF9C6C}"/>
          </ac:graphicFrameMkLst>
        </pc:graphicFrameChg>
      </pc:sldChg>
      <pc:sldChg chg="new del">
        <pc:chgData name="Baibhav Singh" userId="6dcde448c4c02421" providerId="LiveId" clId="{A1B4D9D1-BCC4-4E0C-90D6-F4B8982DA44B}" dt="2022-05-05T18:41:44.799" v="15035" actId="2696"/>
        <pc:sldMkLst>
          <pc:docMk/>
          <pc:sldMk cId="3444898032" sldId="277"/>
        </pc:sldMkLst>
      </pc:sldChg>
      <pc:sldChg chg="modSp new mod">
        <pc:chgData name="Baibhav Singh" userId="6dcde448c4c02421" providerId="LiveId" clId="{A1B4D9D1-BCC4-4E0C-90D6-F4B8982DA44B}" dt="2022-05-05T19:36:09.923" v="17810" actId="20577"/>
        <pc:sldMkLst>
          <pc:docMk/>
          <pc:sldMk cId="3517153745" sldId="278"/>
        </pc:sldMkLst>
        <pc:spChg chg="mod">
          <ac:chgData name="Baibhav Singh" userId="6dcde448c4c02421" providerId="LiveId" clId="{A1B4D9D1-BCC4-4E0C-90D6-F4B8982DA44B}" dt="2022-05-05T19:09:42.284" v="16648" actId="114"/>
          <ac:spMkLst>
            <pc:docMk/>
            <pc:sldMk cId="3517153745" sldId="278"/>
            <ac:spMk id="2" creationId="{76543170-D5DB-8D52-081A-0A9AFDDB01BC}"/>
          </ac:spMkLst>
        </pc:spChg>
        <pc:spChg chg="mod">
          <ac:chgData name="Baibhav Singh" userId="6dcde448c4c02421" providerId="LiveId" clId="{A1B4D9D1-BCC4-4E0C-90D6-F4B8982DA44B}" dt="2022-05-05T19:36:09.923" v="17810" actId="20577"/>
          <ac:spMkLst>
            <pc:docMk/>
            <pc:sldMk cId="3517153745" sldId="278"/>
            <ac:spMk id="3" creationId="{90FE6DD1-B979-D7A4-BC68-9FE97DD7E545}"/>
          </ac:spMkLst>
        </pc:spChg>
      </pc:sldChg>
      <pc:sldChg chg="modSp new mod">
        <pc:chgData name="Baibhav Singh" userId="6dcde448c4c02421" providerId="LiveId" clId="{A1B4D9D1-BCC4-4E0C-90D6-F4B8982DA44B}" dt="2022-05-07T15:53:42.817" v="19106" actId="20577"/>
        <pc:sldMkLst>
          <pc:docMk/>
          <pc:sldMk cId="4251838049" sldId="279"/>
        </pc:sldMkLst>
        <pc:spChg chg="mod">
          <ac:chgData name="Baibhav Singh" userId="6dcde448c4c02421" providerId="LiveId" clId="{A1B4D9D1-BCC4-4E0C-90D6-F4B8982DA44B}" dt="2022-05-07T15:45:54.945" v="17851" actId="114"/>
          <ac:spMkLst>
            <pc:docMk/>
            <pc:sldMk cId="4251838049" sldId="279"/>
            <ac:spMk id="2" creationId="{8F82FE1B-33BD-1E48-EB62-9397B89A244D}"/>
          </ac:spMkLst>
        </pc:spChg>
        <pc:spChg chg="mod">
          <ac:chgData name="Baibhav Singh" userId="6dcde448c4c02421" providerId="LiveId" clId="{A1B4D9D1-BCC4-4E0C-90D6-F4B8982DA44B}" dt="2022-05-07T15:53:42.817" v="19106" actId="20577"/>
          <ac:spMkLst>
            <pc:docMk/>
            <pc:sldMk cId="4251838049" sldId="279"/>
            <ac:spMk id="3" creationId="{F4D5EF24-94C7-C76A-0481-2074EC4787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B5DA-25ED-4D69-B925-6C53319AD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F5422E-2DA2-48A5-9BD9-6C3D29E0F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3E35D0-6D3C-4180-BA9D-1438ED66A22A}"/>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85C98A1A-C2F5-4DF0-B1CC-E48DCB136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3F505-873D-43AA-AFB1-CBD7FFEA4DB9}"/>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310011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788A-3CD1-443F-8A68-B72DA9E145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32274-A41A-499E-BA43-6390D75D1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A329D-79CA-4FE1-BCC9-202B0F0ED165}"/>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A702A199-F139-4AEA-9DC4-75E246DA5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6D6C5-37F5-4F7C-9E22-9FABCD500CC2}"/>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326670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F83C2-873B-4F06-ACE5-81EB70FDC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2069B7-C1D6-4B50-9613-553315642C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5CF4E-6998-40D8-B7B8-660F6014BCFA}"/>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E592EDF1-0374-4ED6-84BD-D44DC2B96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8919E-F963-41B2-A8F2-0373A1E7A6BD}"/>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131361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833B-1EF1-4CF7-8FC7-E2D8A99CBF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98CB3-46BD-4AC7-B1C0-6369280D8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8EBE4-C593-4C0D-A7E0-6E2E8EF5671E}"/>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95A2F8B7-6815-4198-BCCA-0A261BF48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76831-1A51-4A8E-9E6B-E60B07D2E026}"/>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1905919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441D-F76F-4B3E-B88F-5EE524800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A09687-B629-4EBB-AFFF-9B9CEE33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515B9-9EE2-4C08-85D8-97C53955286D}"/>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D379FC35-FDDA-48D6-A508-A4E43AA5E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93A77-2667-45ED-BA79-A5BDA47BD108}"/>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73023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FDD4-A4D7-4907-B031-619118B9F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498D6-C8FD-4F95-AA18-6C77702DA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C7C88-13D6-472B-AB7B-E35498016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92BA2C-289D-4FF9-97F0-7FFD5512E151}"/>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6" name="Footer Placeholder 5">
            <a:extLst>
              <a:ext uri="{FF2B5EF4-FFF2-40B4-BE49-F238E27FC236}">
                <a16:creationId xmlns:a16="http://schemas.microsoft.com/office/drawing/2014/main" id="{BD224294-E71A-46FB-B613-8E0979290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10B4A-CE68-4B35-ACAF-DB96D76A26ED}"/>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347159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F11-8E7B-4819-BDCE-573A0CC99B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78683-9516-47F8-804C-9E6D25906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6F287-7E00-43E6-8672-00E65EDB5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9DCE5D-A817-4B8A-A1BB-6D478FD3B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C1F45-92FA-4915-97E3-36B28D500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DCCEEA-94C3-4003-B9F4-7ACC66B64104}"/>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8" name="Footer Placeholder 7">
            <a:extLst>
              <a:ext uri="{FF2B5EF4-FFF2-40B4-BE49-F238E27FC236}">
                <a16:creationId xmlns:a16="http://schemas.microsoft.com/office/drawing/2014/main" id="{F9CB2858-BD74-4ACD-9E67-A69E7863FB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80794-55CA-4236-B082-8446904403AB}"/>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405013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FDD1-2A95-4F45-ADCA-74EE7993B0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8CFC41-847C-41F3-BA3C-0328874126CE}"/>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4" name="Footer Placeholder 3">
            <a:extLst>
              <a:ext uri="{FF2B5EF4-FFF2-40B4-BE49-F238E27FC236}">
                <a16:creationId xmlns:a16="http://schemas.microsoft.com/office/drawing/2014/main" id="{D4E7EDA1-1165-4756-99AE-D462DB92E8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6009DA-BBE7-4C50-B3DA-F0E1119ED468}"/>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73580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90815-059C-4C0F-9219-DEDB203E71BE}"/>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3" name="Footer Placeholder 2">
            <a:extLst>
              <a:ext uri="{FF2B5EF4-FFF2-40B4-BE49-F238E27FC236}">
                <a16:creationId xmlns:a16="http://schemas.microsoft.com/office/drawing/2014/main" id="{DBAC3282-21A3-40EA-A340-5C8E45F7B2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A12535-BB9A-44DD-8FA5-000B050244CD}"/>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89860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1E6-009B-4CD6-9FEB-01B9D9F37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4A8CBC-9B70-4332-9A7B-B789EFECD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790506-A11D-4603-92B9-A9864A9C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1525C-EB24-4F9E-9DF2-2FA3F15188DD}"/>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6" name="Footer Placeholder 5">
            <a:extLst>
              <a:ext uri="{FF2B5EF4-FFF2-40B4-BE49-F238E27FC236}">
                <a16:creationId xmlns:a16="http://schemas.microsoft.com/office/drawing/2014/main" id="{82B10713-8739-4E6D-B0C1-23DF5B71F7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72279-2FD3-465D-BEB9-B21DE876519D}"/>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259363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2971-1A96-46D4-81F1-C13B43860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ACC616-0EB7-49CC-BD7D-27CAFA044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A8F75D-4FFD-45C8-8F02-CA51E6C8A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18434-81A8-47A2-8444-8B60C7BA2700}"/>
              </a:ext>
            </a:extLst>
          </p:cNvPr>
          <p:cNvSpPr>
            <a:spLocks noGrp="1"/>
          </p:cNvSpPr>
          <p:nvPr>
            <p:ph type="dt" sz="half" idx="10"/>
          </p:nvPr>
        </p:nvSpPr>
        <p:spPr/>
        <p:txBody>
          <a:bodyPr/>
          <a:lstStyle/>
          <a:p>
            <a:fld id="{C9AC1CF7-D5EB-411A-A035-2DB02F06C9F2}" type="datetimeFigureOut">
              <a:rPr lang="en-IN" smtClean="0"/>
              <a:t>07-05-2022</a:t>
            </a:fld>
            <a:endParaRPr lang="en-IN"/>
          </a:p>
        </p:txBody>
      </p:sp>
      <p:sp>
        <p:nvSpPr>
          <p:cNvPr id="6" name="Footer Placeholder 5">
            <a:extLst>
              <a:ext uri="{FF2B5EF4-FFF2-40B4-BE49-F238E27FC236}">
                <a16:creationId xmlns:a16="http://schemas.microsoft.com/office/drawing/2014/main" id="{4884D449-C9C1-4D5B-9A8F-0F5B1AEE6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6981B-F40F-4560-AECD-6E99E5E43634}"/>
              </a:ext>
            </a:extLst>
          </p:cNvPr>
          <p:cNvSpPr>
            <a:spLocks noGrp="1"/>
          </p:cNvSpPr>
          <p:nvPr>
            <p:ph type="sldNum" sz="quarter" idx="12"/>
          </p:nvPr>
        </p:nvSpPr>
        <p:spPr/>
        <p:txBody>
          <a:bodyPr/>
          <a:lstStyle/>
          <a:p>
            <a:fld id="{47B444D9-1ECB-442A-9689-8BBB3F23BA27}" type="slidenum">
              <a:rPr lang="en-IN" smtClean="0"/>
              <a:t>‹#›</a:t>
            </a:fld>
            <a:endParaRPr lang="en-IN"/>
          </a:p>
        </p:txBody>
      </p:sp>
    </p:spTree>
    <p:extLst>
      <p:ext uri="{BB962C8B-B14F-4D97-AF65-F5344CB8AC3E}">
        <p14:creationId xmlns:p14="http://schemas.microsoft.com/office/powerpoint/2010/main" val="271548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A660B-7410-4619-ABF9-0DB7752A1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255295-336F-4091-AE81-09D4D560B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7CA99-ACF0-4DF3-B0A9-0BA77FB0A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C1CF7-D5EB-411A-A035-2DB02F06C9F2}" type="datetimeFigureOut">
              <a:rPr lang="en-IN" smtClean="0"/>
              <a:t>07-05-2022</a:t>
            </a:fld>
            <a:endParaRPr lang="en-IN"/>
          </a:p>
        </p:txBody>
      </p:sp>
      <p:sp>
        <p:nvSpPr>
          <p:cNvPr id="5" name="Footer Placeholder 4">
            <a:extLst>
              <a:ext uri="{FF2B5EF4-FFF2-40B4-BE49-F238E27FC236}">
                <a16:creationId xmlns:a16="http://schemas.microsoft.com/office/drawing/2014/main" id="{8FEBDD05-52F2-469C-B221-17C68CFC7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50EE18-FA7D-4127-96BC-DBCEEAF19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44D9-1ECB-442A-9689-8BBB3F23BA27}" type="slidenum">
              <a:rPr lang="en-IN" smtClean="0"/>
              <a:t>‹#›</a:t>
            </a:fld>
            <a:endParaRPr lang="en-IN"/>
          </a:p>
        </p:txBody>
      </p:sp>
    </p:spTree>
    <p:extLst>
      <p:ext uri="{BB962C8B-B14F-4D97-AF65-F5344CB8AC3E}">
        <p14:creationId xmlns:p14="http://schemas.microsoft.com/office/powerpoint/2010/main" val="61826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zofffoods.com/about-us-new/"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30478819@N08/46872816621/"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businesswire.com/news/home/20170621006221/en/Study-Indias-Spices-Market-2017---Market" TargetMode="External"/><Relationship Id="rId3" Type="http://schemas.openxmlformats.org/officeDocument/2006/relationships/hyperlink" Target="https://www.business-standard.com/article/companies/sunrise-foods-eyes-strategic-sale-valuation-pegged-at-rs-2-500-crore-119101700905_1.html" TargetMode="External"/><Relationship Id="rId7" Type="http://schemas.openxmlformats.org/officeDocument/2006/relationships/hyperlink" Target="https://www.industryarc.com/Report/7475/spices-market-analysis.html" TargetMode="External"/><Relationship Id="rId2" Type="http://schemas.openxmlformats.org/officeDocument/2006/relationships/hyperlink" Target="https://www.livemint.com/companies/news/high-investor-interest-to-spice-up-branded-condiments-space-11580751247283.html" TargetMode="External"/><Relationship Id="rId1" Type="http://schemas.openxmlformats.org/officeDocument/2006/relationships/slideLayout" Target="../slideLayouts/slideLayout2.xml"/><Relationship Id="rId6" Type="http://schemas.openxmlformats.org/officeDocument/2006/relationships/hyperlink" Target="https://www.indianspices.com/statistics.html" TargetMode="External"/><Relationship Id="rId5" Type="http://schemas.openxmlformats.org/officeDocument/2006/relationships/hyperlink" Target="https://www.ibef.org/exports/spice-industry-indias.aspx" TargetMode="External"/><Relationship Id="rId4" Type="http://schemas.openxmlformats.org/officeDocument/2006/relationships/hyperlink" Target="https://www.statista.com/topics/4672/spices-market-in-india/" TargetMode="External"/><Relationship Id="rId9" Type="http://schemas.openxmlformats.org/officeDocument/2006/relationships/hyperlink" Target="http://www.walkthroughindia.com/grocery/top-12-best-masala-spices%20-brands%20-in-indi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A38-9FD2-4731-A657-ACF290E8AFDA}"/>
              </a:ext>
            </a:extLst>
          </p:cNvPr>
          <p:cNvSpPr>
            <a:spLocks noGrp="1"/>
          </p:cNvSpPr>
          <p:nvPr>
            <p:ph type="title"/>
          </p:nvPr>
        </p:nvSpPr>
        <p:spPr>
          <a:xfrm>
            <a:off x="614680" y="681038"/>
            <a:ext cx="10515600" cy="3063875"/>
          </a:xfrm>
        </p:spPr>
        <p:txBody>
          <a:bodyPr>
            <a:normAutofit fontScale="90000"/>
          </a:bodyPr>
          <a:lstStyle/>
          <a:p>
            <a:r>
              <a:rPr lang="en-IN" spc="300" dirty="0">
                <a:solidFill>
                  <a:schemeClr val="accent2">
                    <a:lumMod val="75000"/>
                  </a:schemeClr>
                </a:solidFill>
                <a:latin typeface="Algerian" panose="04020705040A02060702" pitchFamily="82" charset="0"/>
              </a:rPr>
              <a:t>                 Report   On</a:t>
            </a:r>
            <a:br>
              <a:rPr lang="en-IN" spc="300" dirty="0">
                <a:solidFill>
                  <a:schemeClr val="accent2">
                    <a:lumMod val="75000"/>
                  </a:schemeClr>
                </a:solidFill>
                <a:latin typeface="Algerian" panose="04020705040A02060702" pitchFamily="82" charset="0"/>
              </a:rPr>
            </a:br>
            <a:r>
              <a:rPr lang="en-IN" spc="300" dirty="0">
                <a:solidFill>
                  <a:schemeClr val="accent2">
                    <a:lumMod val="75000"/>
                  </a:schemeClr>
                </a:solidFill>
                <a:latin typeface="Algerian" panose="04020705040A02060702" pitchFamily="82" charset="0"/>
              </a:rPr>
              <a:t>                    </a:t>
            </a:r>
            <a:br>
              <a:rPr lang="en-IN" spc="300" dirty="0">
                <a:solidFill>
                  <a:schemeClr val="accent2">
                    <a:lumMod val="75000"/>
                  </a:schemeClr>
                </a:solidFill>
                <a:latin typeface="Algerian" panose="04020705040A02060702" pitchFamily="82" charset="0"/>
              </a:rPr>
            </a:br>
            <a:r>
              <a:rPr lang="en-IN" spc="300" dirty="0">
                <a:solidFill>
                  <a:schemeClr val="accent2">
                    <a:lumMod val="75000"/>
                  </a:schemeClr>
                </a:solidFill>
                <a:latin typeface="Algerian" panose="04020705040A02060702" pitchFamily="82" charset="0"/>
              </a:rPr>
              <a:t>                      Indian </a:t>
            </a:r>
            <a:br>
              <a:rPr lang="en-IN" spc="300" dirty="0">
                <a:solidFill>
                  <a:schemeClr val="accent2">
                    <a:lumMod val="75000"/>
                  </a:schemeClr>
                </a:solidFill>
                <a:latin typeface="Algerian" panose="04020705040A02060702" pitchFamily="82" charset="0"/>
              </a:rPr>
            </a:br>
            <a:r>
              <a:rPr lang="en-IN" spc="300" dirty="0">
                <a:solidFill>
                  <a:schemeClr val="accent2">
                    <a:lumMod val="75000"/>
                  </a:schemeClr>
                </a:solidFill>
                <a:latin typeface="Algerian" panose="04020705040A02060702" pitchFamily="82" charset="0"/>
              </a:rPr>
              <a:t>               </a:t>
            </a:r>
            <a:br>
              <a:rPr lang="en-IN" spc="300" dirty="0">
                <a:solidFill>
                  <a:schemeClr val="accent2">
                    <a:lumMod val="75000"/>
                  </a:schemeClr>
                </a:solidFill>
                <a:latin typeface="Algerian" panose="04020705040A02060702" pitchFamily="82" charset="0"/>
              </a:rPr>
            </a:br>
            <a:r>
              <a:rPr lang="en-IN" spc="300" dirty="0">
                <a:solidFill>
                  <a:schemeClr val="accent2">
                    <a:lumMod val="75000"/>
                  </a:schemeClr>
                </a:solidFill>
                <a:latin typeface="Algerian" panose="04020705040A02060702" pitchFamily="82" charset="0"/>
              </a:rPr>
              <a:t>                 Spice Brands</a:t>
            </a:r>
          </a:p>
        </p:txBody>
      </p:sp>
      <p:sp>
        <p:nvSpPr>
          <p:cNvPr id="3" name="Content Placeholder 2">
            <a:extLst>
              <a:ext uri="{FF2B5EF4-FFF2-40B4-BE49-F238E27FC236}">
                <a16:creationId xmlns:a16="http://schemas.microsoft.com/office/drawing/2014/main" id="{75BE749B-A923-410D-B9A7-BD1BD5DC057C}"/>
              </a:ext>
            </a:extLst>
          </p:cNvPr>
          <p:cNvSpPr>
            <a:spLocks noGrp="1"/>
          </p:cNvSpPr>
          <p:nvPr>
            <p:ph idx="1"/>
          </p:nvPr>
        </p:nvSpPr>
        <p:spPr>
          <a:xfrm>
            <a:off x="838200" y="4439921"/>
            <a:ext cx="10515600" cy="1737042"/>
          </a:xfrm>
        </p:spPr>
        <p:txBody>
          <a:bodyPr>
            <a:normAutofit/>
          </a:bodyPr>
          <a:lstStyle/>
          <a:p>
            <a:pPr marL="0" indent="0">
              <a:buNone/>
            </a:pPr>
            <a:r>
              <a:rPr lang="en-IN" dirty="0">
                <a:solidFill>
                  <a:schemeClr val="accent1">
                    <a:lumMod val="75000"/>
                  </a:schemeClr>
                </a:solidFill>
              </a:rPr>
              <a:t>Name : -        </a:t>
            </a:r>
            <a:r>
              <a:rPr lang="en-IN" dirty="0"/>
              <a:t>Sujit  Prasad                                            </a:t>
            </a:r>
            <a:r>
              <a:rPr lang="en-IN" dirty="0">
                <a:solidFill>
                  <a:schemeClr val="accent1">
                    <a:lumMod val="75000"/>
                  </a:schemeClr>
                </a:solidFill>
              </a:rPr>
              <a:t>Roll</a:t>
            </a:r>
            <a:r>
              <a:rPr lang="en-IN" dirty="0"/>
              <a:t> </a:t>
            </a:r>
            <a:r>
              <a:rPr lang="en-IN" dirty="0">
                <a:solidFill>
                  <a:schemeClr val="accent1">
                    <a:lumMod val="75000"/>
                  </a:schemeClr>
                </a:solidFill>
              </a:rPr>
              <a:t>No</a:t>
            </a:r>
            <a:r>
              <a:rPr lang="en-IN" dirty="0"/>
              <a:t> </a:t>
            </a:r>
            <a:r>
              <a:rPr lang="en-IN" dirty="0">
                <a:solidFill>
                  <a:schemeClr val="accent1">
                    <a:lumMod val="75000"/>
                  </a:schemeClr>
                </a:solidFill>
              </a:rPr>
              <a:t>:-</a:t>
            </a:r>
            <a:r>
              <a:rPr lang="en-IN" dirty="0"/>
              <a:t>   26</a:t>
            </a:r>
          </a:p>
          <a:p>
            <a:pPr marL="0" indent="0">
              <a:buNone/>
            </a:pPr>
            <a:r>
              <a:rPr lang="en-IN" dirty="0">
                <a:solidFill>
                  <a:schemeClr val="accent1">
                    <a:lumMod val="75000"/>
                  </a:schemeClr>
                </a:solidFill>
              </a:rPr>
              <a:t>Course</a:t>
            </a:r>
            <a:r>
              <a:rPr lang="en-IN" dirty="0"/>
              <a:t> </a:t>
            </a:r>
            <a:r>
              <a:rPr lang="en-IN" dirty="0">
                <a:solidFill>
                  <a:schemeClr val="accent1">
                    <a:lumMod val="75000"/>
                  </a:schemeClr>
                </a:solidFill>
              </a:rPr>
              <a:t>:-</a:t>
            </a:r>
            <a:r>
              <a:rPr lang="en-IN" dirty="0"/>
              <a:t> BBA                                                                   </a:t>
            </a:r>
            <a:r>
              <a:rPr lang="en-IN" dirty="0">
                <a:solidFill>
                  <a:schemeClr val="accent1">
                    <a:lumMod val="75000"/>
                  </a:schemeClr>
                </a:solidFill>
              </a:rPr>
              <a:t>Year</a:t>
            </a:r>
            <a:r>
              <a:rPr lang="en-IN" dirty="0"/>
              <a:t> </a:t>
            </a:r>
            <a:r>
              <a:rPr lang="en-IN" dirty="0">
                <a:solidFill>
                  <a:schemeClr val="accent1">
                    <a:lumMod val="75000"/>
                  </a:schemeClr>
                </a:solidFill>
              </a:rPr>
              <a:t>:-</a:t>
            </a:r>
            <a:r>
              <a:rPr lang="en-IN" dirty="0"/>
              <a:t>  2nd</a:t>
            </a:r>
          </a:p>
          <a:p>
            <a:pPr marL="0" indent="0">
              <a:buNone/>
            </a:pPr>
            <a:r>
              <a:rPr lang="en-IN" dirty="0" err="1">
                <a:solidFill>
                  <a:schemeClr val="accent1">
                    <a:lumMod val="75000"/>
                  </a:schemeClr>
                </a:solidFill>
              </a:rPr>
              <a:t>Enrollment</a:t>
            </a:r>
            <a:r>
              <a:rPr lang="en-IN" dirty="0"/>
              <a:t> </a:t>
            </a:r>
            <a:r>
              <a:rPr lang="en-IN" dirty="0">
                <a:solidFill>
                  <a:schemeClr val="accent1">
                    <a:lumMod val="75000"/>
                  </a:schemeClr>
                </a:solidFill>
              </a:rPr>
              <a:t>No</a:t>
            </a:r>
            <a:r>
              <a:rPr lang="en-IN" dirty="0"/>
              <a:t>:- LNCABBA11027                                  </a:t>
            </a:r>
            <a:r>
              <a:rPr lang="en-IN" dirty="0">
                <a:solidFill>
                  <a:schemeClr val="accent1">
                    <a:lumMod val="75000"/>
                  </a:schemeClr>
                </a:solidFill>
              </a:rPr>
              <a:t>Sem</a:t>
            </a:r>
            <a:r>
              <a:rPr lang="en-IN" dirty="0"/>
              <a:t> </a:t>
            </a:r>
            <a:r>
              <a:rPr lang="en-IN" dirty="0">
                <a:solidFill>
                  <a:schemeClr val="accent1">
                    <a:lumMod val="75000"/>
                  </a:schemeClr>
                </a:solidFill>
              </a:rPr>
              <a:t>:-</a:t>
            </a:r>
            <a:r>
              <a:rPr lang="en-IN" dirty="0"/>
              <a:t> 4th</a:t>
            </a:r>
          </a:p>
        </p:txBody>
      </p:sp>
    </p:spTree>
    <p:extLst>
      <p:ext uri="{BB962C8B-B14F-4D97-AF65-F5344CB8AC3E}">
        <p14:creationId xmlns:p14="http://schemas.microsoft.com/office/powerpoint/2010/main" val="331630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7F58C08-ED06-2BC7-2745-82A45C532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860" y="402992"/>
            <a:ext cx="3075020" cy="5398368"/>
          </a:xfrm>
          <a:prstGeom prst="rect">
            <a:avLst/>
          </a:prstGeom>
        </p:spPr>
      </p:pic>
      <p:sp>
        <p:nvSpPr>
          <p:cNvPr id="2" name="Title 1">
            <a:extLst>
              <a:ext uri="{FF2B5EF4-FFF2-40B4-BE49-F238E27FC236}">
                <a16:creationId xmlns:a16="http://schemas.microsoft.com/office/drawing/2014/main" id="{BF848FBE-3512-EC80-B4E9-07924C2EDE20}"/>
              </a:ext>
            </a:extLst>
          </p:cNvPr>
          <p:cNvSpPr>
            <a:spLocks noGrp="1"/>
          </p:cNvSpPr>
          <p:nvPr>
            <p:ph type="title"/>
          </p:nvPr>
        </p:nvSpPr>
        <p:spPr/>
        <p:txBody>
          <a:bodyPr/>
          <a:lstStyle/>
          <a:p>
            <a:r>
              <a:rPr lang="en-IN" b="1" i="1" dirty="0"/>
              <a:t>Important Brands of Indian Species</a:t>
            </a:r>
          </a:p>
        </p:txBody>
      </p:sp>
      <p:sp>
        <p:nvSpPr>
          <p:cNvPr id="3" name="Content Placeholder 2">
            <a:extLst>
              <a:ext uri="{FF2B5EF4-FFF2-40B4-BE49-F238E27FC236}">
                <a16:creationId xmlns:a16="http://schemas.microsoft.com/office/drawing/2014/main" id="{1815CAC9-23CD-6D45-2715-9AA3529543C6}"/>
              </a:ext>
            </a:extLst>
          </p:cNvPr>
          <p:cNvSpPr>
            <a:spLocks noGrp="1"/>
          </p:cNvSpPr>
          <p:nvPr>
            <p:ph idx="1"/>
          </p:nvPr>
        </p:nvSpPr>
        <p:spPr>
          <a:xfrm>
            <a:off x="309880" y="1615440"/>
            <a:ext cx="10515600" cy="4663039"/>
          </a:xfrm>
        </p:spPr>
        <p:txBody>
          <a:bodyPr>
            <a:normAutofit/>
          </a:bodyPr>
          <a:lstStyle/>
          <a:p>
            <a:pPr marL="0" indent="0">
              <a:buNone/>
            </a:pPr>
            <a:r>
              <a:rPr lang="en-IN" dirty="0"/>
              <a:t>Despite being one of the most competitive markets in our country</a:t>
            </a:r>
          </a:p>
          <a:p>
            <a:pPr marL="0" indent="0">
              <a:buNone/>
            </a:pPr>
            <a:r>
              <a:rPr lang="en-IN" dirty="0"/>
              <a:t> with ample of local players and company in the state level. The</a:t>
            </a:r>
          </a:p>
          <a:p>
            <a:pPr marL="0" indent="0">
              <a:buNone/>
            </a:pPr>
            <a:r>
              <a:rPr lang="en-IN" dirty="0"/>
              <a:t> market’s has several companies. Despite this, few companies few have</a:t>
            </a:r>
          </a:p>
          <a:p>
            <a:pPr marL="0" indent="0">
              <a:buNone/>
            </a:pPr>
            <a:r>
              <a:rPr lang="en-IN" dirty="0"/>
              <a:t>stood out against all odds and have been able to become the </a:t>
            </a:r>
            <a:r>
              <a:rPr lang="en-IN" dirty="0" err="1"/>
              <a:t>powress</a:t>
            </a:r>
            <a:endParaRPr lang="en-IN" dirty="0"/>
          </a:p>
          <a:p>
            <a:pPr marL="0" indent="0">
              <a:buNone/>
            </a:pPr>
            <a:r>
              <a:rPr lang="en-IN" dirty="0"/>
              <a:t>of every home-maker.</a:t>
            </a:r>
          </a:p>
          <a:p>
            <a:pPr marL="0" indent="0">
              <a:buNone/>
            </a:pPr>
            <a:r>
              <a:rPr lang="en-IN" dirty="0"/>
              <a:t>Here’s a list of all the top brands that we all consume in our day to day life. In this</a:t>
            </a:r>
          </a:p>
          <a:p>
            <a:pPr marL="0" indent="0">
              <a:buNone/>
            </a:pPr>
            <a:r>
              <a:rPr lang="en-IN" dirty="0"/>
              <a:t>Study we would focus our study in top 5 companies analysing their profiles.</a:t>
            </a:r>
          </a:p>
          <a:p>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4965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41DF-4FDF-B9DE-4675-40046FC7E99B}"/>
              </a:ext>
            </a:extLst>
          </p:cNvPr>
          <p:cNvSpPr>
            <a:spLocks noGrp="1"/>
          </p:cNvSpPr>
          <p:nvPr>
            <p:ph type="title"/>
          </p:nvPr>
        </p:nvSpPr>
        <p:spPr/>
        <p:txBody>
          <a:bodyPr/>
          <a:lstStyle/>
          <a:p>
            <a:r>
              <a:rPr lang="en-US" b="1" i="1" dirty="0"/>
              <a:t>Data Collection</a:t>
            </a:r>
            <a:endParaRPr lang="en-IN" b="1" i="1" dirty="0"/>
          </a:p>
        </p:txBody>
      </p:sp>
      <p:sp>
        <p:nvSpPr>
          <p:cNvPr id="3" name="Content Placeholder 2">
            <a:extLst>
              <a:ext uri="{FF2B5EF4-FFF2-40B4-BE49-F238E27FC236}">
                <a16:creationId xmlns:a16="http://schemas.microsoft.com/office/drawing/2014/main" id="{FA0ED961-0AB1-E121-EFC5-F7C42F0E5A1D}"/>
              </a:ext>
            </a:extLst>
          </p:cNvPr>
          <p:cNvSpPr>
            <a:spLocks noGrp="1"/>
          </p:cNvSpPr>
          <p:nvPr>
            <p:ph idx="1"/>
          </p:nvPr>
        </p:nvSpPr>
        <p:spPr>
          <a:xfrm>
            <a:off x="651933" y="1478492"/>
            <a:ext cx="10515600" cy="4351338"/>
          </a:xfrm>
        </p:spPr>
        <p:txBody>
          <a:bodyPr>
            <a:normAutofit/>
          </a:bodyPr>
          <a:lstStyle/>
          <a:p>
            <a:r>
              <a:rPr lang="en-US" sz="2000" dirty="0"/>
              <a:t>Since, top 10 players comprise 50% of the market thus there’s room for ample growth.</a:t>
            </a:r>
          </a:p>
          <a:p>
            <a:r>
              <a:rPr lang="en-US" sz="2000" dirty="0"/>
              <a:t>The shift towards the branded spices have increased thus branded players hold regional leadership.</a:t>
            </a:r>
          </a:p>
          <a:p>
            <a:r>
              <a:rPr lang="en-US" sz="2000" dirty="0"/>
              <a:t>This branded market provides immense opportunity to grow and make mark in the already huge unorganized market.</a:t>
            </a:r>
          </a:p>
          <a:p>
            <a:r>
              <a:rPr lang="en-US" sz="2000" dirty="0"/>
              <a:t>The space has very strong interest and rapid growth due to shift in branded players.</a:t>
            </a:r>
          </a:p>
          <a:p>
            <a:r>
              <a:rPr lang="en-US" sz="2000" dirty="0"/>
              <a:t>The branded players have also shifted their focus on blended species as well as ready to eat curries, etc.</a:t>
            </a:r>
          </a:p>
          <a:p>
            <a:pPr marL="0" indent="0">
              <a:buNone/>
            </a:pPr>
            <a:endParaRPr lang="en-US" sz="2000" dirty="0"/>
          </a:p>
        </p:txBody>
      </p:sp>
      <p:pic>
        <p:nvPicPr>
          <p:cNvPr id="5" name="Picture 4">
            <a:extLst>
              <a:ext uri="{FF2B5EF4-FFF2-40B4-BE49-F238E27FC236}">
                <a16:creationId xmlns:a16="http://schemas.microsoft.com/office/drawing/2014/main" id="{A4A2FE26-830F-8222-B0C2-EEE7A7F8435A}"/>
              </a:ext>
            </a:extLst>
          </p:cNvPr>
          <p:cNvPicPr>
            <a:picLocks noChangeAspect="1"/>
          </p:cNvPicPr>
          <p:nvPr/>
        </p:nvPicPr>
        <p:blipFill>
          <a:blip r:embed="rId2"/>
          <a:stretch>
            <a:fillRect/>
          </a:stretch>
        </p:blipFill>
        <p:spPr>
          <a:xfrm>
            <a:off x="3829374" y="4207933"/>
            <a:ext cx="2884694" cy="2387600"/>
          </a:xfrm>
          <a:prstGeom prst="rect">
            <a:avLst/>
          </a:prstGeom>
        </p:spPr>
      </p:pic>
    </p:spTree>
    <p:extLst>
      <p:ext uri="{BB962C8B-B14F-4D97-AF65-F5344CB8AC3E}">
        <p14:creationId xmlns:p14="http://schemas.microsoft.com/office/powerpoint/2010/main" val="369390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33DC-7FFD-049D-86B3-9EA04F619D95}"/>
              </a:ext>
            </a:extLst>
          </p:cNvPr>
          <p:cNvSpPr>
            <a:spLocks noGrp="1"/>
          </p:cNvSpPr>
          <p:nvPr>
            <p:ph type="title"/>
          </p:nvPr>
        </p:nvSpPr>
        <p:spPr/>
        <p:txBody>
          <a:bodyPr/>
          <a:lstStyle/>
          <a:p>
            <a:r>
              <a:rPr lang="en-US" b="1" i="1" dirty="0"/>
              <a:t>Profiles of </a:t>
            </a:r>
            <a:r>
              <a:rPr lang="en-US" b="1" i="1" dirty="0" err="1"/>
              <a:t>Organisation</a:t>
            </a:r>
            <a:endParaRPr lang="en-IN" b="1" i="1" dirty="0"/>
          </a:p>
        </p:txBody>
      </p:sp>
      <p:sp>
        <p:nvSpPr>
          <p:cNvPr id="3" name="Content Placeholder 2">
            <a:extLst>
              <a:ext uri="{FF2B5EF4-FFF2-40B4-BE49-F238E27FC236}">
                <a16:creationId xmlns:a16="http://schemas.microsoft.com/office/drawing/2014/main" id="{4E66005D-24EC-DDEB-5261-DDFBB71BF4DF}"/>
              </a:ext>
            </a:extLst>
          </p:cNvPr>
          <p:cNvSpPr>
            <a:spLocks noGrp="1"/>
          </p:cNvSpPr>
          <p:nvPr>
            <p:ph idx="1"/>
          </p:nvPr>
        </p:nvSpPr>
        <p:spPr>
          <a:xfrm>
            <a:off x="838200" y="1825624"/>
            <a:ext cx="10515600" cy="4956175"/>
          </a:xfrm>
        </p:spPr>
        <p:txBody>
          <a:bodyPr/>
          <a:lstStyle/>
          <a:p>
            <a:pPr marL="1828800" lvl="3" indent="-457200">
              <a:buAutoNum type="arabicPeriod"/>
            </a:pPr>
            <a:r>
              <a:rPr lang="en-US" sz="2000" b="1" dirty="0">
                <a:effectLst/>
                <a:latin typeface="Arial" panose="020B0604020202020204" pitchFamily="34" charset="0"/>
              </a:rPr>
              <a:t>Everest Masalas  </a:t>
            </a:r>
            <a:r>
              <a:rPr lang="en-US" dirty="0">
                <a:effectLst/>
                <a:latin typeface="Arial" panose="020B0604020202020204" pitchFamily="34" charset="0"/>
              </a:rPr>
              <a:t>:- Founded in 1981 by </a:t>
            </a:r>
            <a:r>
              <a:rPr lang="en-US" dirty="0" err="1">
                <a:effectLst/>
                <a:latin typeface="Arial" panose="020B0604020202020204" pitchFamily="34" charset="0"/>
              </a:rPr>
              <a:t>Vadilal</a:t>
            </a:r>
            <a:r>
              <a:rPr lang="en-US" dirty="0">
                <a:effectLst/>
                <a:latin typeface="Arial" panose="020B0604020202020204" pitchFamily="34" charset="0"/>
              </a:rPr>
              <a:t> Shah, Everest Spices are the largest      brand of spices in India. With more than 40 </a:t>
            </a:r>
            <a:r>
              <a:rPr lang="en-US" dirty="0" err="1">
                <a:effectLst/>
                <a:latin typeface="Arial" panose="020B0604020202020204" pitchFamily="34" charset="0"/>
              </a:rPr>
              <a:t>blends,Everest</a:t>
            </a:r>
            <a:r>
              <a:rPr lang="en-US" dirty="0">
                <a:effectLst/>
                <a:latin typeface="Arial" panose="020B0604020202020204" pitchFamily="34" charset="0"/>
              </a:rPr>
              <a:t> has conquered the markets of the Middle East, </a:t>
            </a:r>
            <a:r>
              <a:rPr lang="en-US" dirty="0" err="1">
                <a:effectLst/>
                <a:latin typeface="Arial" panose="020B0604020202020204" pitchFamily="34" charset="0"/>
              </a:rPr>
              <a:t>theUS</a:t>
            </a:r>
            <a:r>
              <a:rPr lang="en-US" dirty="0">
                <a:effectLst/>
                <a:latin typeface="Arial" panose="020B0604020202020204" pitchFamily="34" charset="0"/>
              </a:rPr>
              <a:t>, New Zealand, Singapore, Australia as an Exporter.</a:t>
            </a:r>
          </a:p>
          <a:p>
            <a:pPr marL="1714500" lvl="3" indent="-342900">
              <a:buAutoNum type="arabicPeriod"/>
            </a:pPr>
            <a:r>
              <a:rPr lang="en-US" sz="2000" b="1" dirty="0">
                <a:latin typeface="Arial" panose="020B0604020202020204" pitchFamily="34" charset="0"/>
              </a:rPr>
              <a:t>MDH </a:t>
            </a:r>
            <a:r>
              <a:rPr lang="en-US" sz="2000" b="1" dirty="0" err="1">
                <a:latin typeface="Arial" panose="020B0604020202020204" pitchFamily="34" charset="0"/>
              </a:rPr>
              <a:t>Masals</a:t>
            </a:r>
            <a:r>
              <a:rPr lang="en-US" sz="2000" b="1" dirty="0">
                <a:latin typeface="Arial" panose="020B0604020202020204" pitchFamily="34" charset="0"/>
              </a:rPr>
              <a:t> :- </a:t>
            </a:r>
            <a:r>
              <a:rPr lang="en-US" dirty="0" err="1">
                <a:effectLst/>
                <a:latin typeface="Arial" panose="020B0604020202020204" pitchFamily="34" charset="0"/>
              </a:rPr>
              <a:t>Mahashian</a:t>
            </a:r>
            <a:r>
              <a:rPr lang="en-US" dirty="0">
                <a:effectLst/>
                <a:latin typeface="Arial" panose="020B0604020202020204" pitchFamily="34" charset="0"/>
              </a:rPr>
              <a:t> Di Hatti, popularly known as MDH is one of the</a:t>
            </a:r>
            <a:br>
              <a:rPr lang="en-US" dirty="0"/>
            </a:br>
            <a:r>
              <a:rPr lang="en-US" dirty="0">
                <a:effectLst/>
                <a:latin typeface="Arial" panose="020B0604020202020204" pitchFamily="34" charset="0"/>
              </a:rPr>
              <a:t>leading producer, exporter and distributor of spice mixtures and</a:t>
            </a:r>
            <a:br>
              <a:rPr lang="en-US" dirty="0"/>
            </a:br>
            <a:r>
              <a:rPr lang="en-US" dirty="0">
                <a:effectLst/>
                <a:latin typeface="Arial" panose="020B0604020202020204" pitchFamily="34" charset="0"/>
              </a:rPr>
              <a:t>ground spices. </a:t>
            </a:r>
            <a:r>
              <a:rPr lang="en-US" dirty="0" err="1">
                <a:effectLst/>
                <a:latin typeface="Arial" panose="020B0604020202020204" pitchFamily="34" charset="0"/>
              </a:rPr>
              <a:t>Mahashay</a:t>
            </a:r>
            <a:r>
              <a:rPr lang="en-US" dirty="0">
                <a:effectLst/>
                <a:latin typeface="Arial" panose="020B0604020202020204" pitchFamily="34" charset="0"/>
              </a:rPr>
              <a:t> </a:t>
            </a:r>
            <a:r>
              <a:rPr lang="en-US" dirty="0" err="1">
                <a:effectLst/>
                <a:latin typeface="Arial" panose="020B0604020202020204" pitchFamily="34" charset="0"/>
              </a:rPr>
              <a:t>Chuni</a:t>
            </a:r>
            <a:r>
              <a:rPr lang="en-US" dirty="0">
                <a:effectLst/>
                <a:latin typeface="Arial" panose="020B0604020202020204" pitchFamily="34" charset="0"/>
              </a:rPr>
              <a:t> Lal Gulati established MDH in</a:t>
            </a:r>
            <a:br>
              <a:rPr lang="en-US" dirty="0"/>
            </a:br>
            <a:r>
              <a:rPr lang="en-US" dirty="0">
                <a:effectLst/>
                <a:latin typeface="Arial" panose="020B0604020202020204" pitchFamily="34" charset="0"/>
              </a:rPr>
              <a:t>1919. </a:t>
            </a:r>
          </a:p>
          <a:p>
            <a:pPr marL="1714500" lvl="3" indent="-342900">
              <a:buAutoNum type="arabicPeriod"/>
            </a:pPr>
            <a:r>
              <a:rPr lang="en-US" b="1" dirty="0">
                <a:latin typeface="Arial" panose="020B0604020202020204" pitchFamily="34" charset="0"/>
              </a:rPr>
              <a:t>Badshah Masalas :- </a:t>
            </a:r>
            <a:r>
              <a:rPr lang="en-US" dirty="0">
                <a:effectLst/>
                <a:latin typeface="Arial" panose="020B0604020202020204" pitchFamily="34" charset="0"/>
              </a:rPr>
              <a:t>Badshah Masala was founded Shri </a:t>
            </a:r>
            <a:r>
              <a:rPr lang="en-US" dirty="0" err="1">
                <a:effectLst/>
                <a:latin typeface="Arial" panose="020B0604020202020204" pitchFamily="34" charset="0"/>
              </a:rPr>
              <a:t>Ramanlal</a:t>
            </a:r>
            <a:r>
              <a:rPr lang="en-US" dirty="0">
                <a:effectLst/>
                <a:latin typeface="Arial" panose="020B0604020202020204" pitchFamily="34" charset="0"/>
              </a:rPr>
              <a:t> J. </a:t>
            </a:r>
            <a:r>
              <a:rPr lang="en-US" dirty="0" err="1">
                <a:effectLst/>
                <a:latin typeface="Arial" panose="020B0604020202020204" pitchFamily="34" charset="0"/>
              </a:rPr>
              <a:t>Jhaveri</a:t>
            </a:r>
            <a:r>
              <a:rPr lang="en-US" dirty="0">
                <a:effectLst/>
                <a:latin typeface="Arial" panose="020B0604020202020204" pitchFamily="34" charset="0"/>
              </a:rPr>
              <a:t> &amp;</a:t>
            </a:r>
            <a:br>
              <a:rPr lang="en-US" dirty="0"/>
            </a:br>
            <a:r>
              <a:rPr lang="en-US" dirty="0">
                <a:effectLst/>
                <a:latin typeface="Arial" panose="020B0604020202020204" pitchFamily="34" charset="0"/>
              </a:rPr>
              <a:t>family in the year 1958.Badshah Masala has over 45 products</a:t>
            </a:r>
            <a:br>
              <a:rPr lang="en-US" dirty="0"/>
            </a:br>
            <a:r>
              <a:rPr lang="en-US" dirty="0">
                <a:effectLst/>
                <a:latin typeface="Arial" panose="020B0604020202020204" pitchFamily="34" charset="0"/>
              </a:rPr>
              <a:t>available in India and internationally providing three categories -</a:t>
            </a:r>
            <a:br>
              <a:rPr lang="en-US" dirty="0"/>
            </a:br>
            <a:r>
              <a:rPr lang="en-US" dirty="0">
                <a:effectLst/>
                <a:latin typeface="Arial" panose="020B0604020202020204" pitchFamily="34" charset="0"/>
              </a:rPr>
              <a:t>Spice Blends, Ground Spice &amp; </a:t>
            </a:r>
            <a:r>
              <a:rPr lang="en-US" dirty="0" err="1">
                <a:effectLst/>
                <a:latin typeface="Arial" panose="020B0604020202020204" pitchFamily="34" charset="0"/>
              </a:rPr>
              <a:t>Asafoetida</a:t>
            </a:r>
            <a:r>
              <a:rPr lang="en-US" dirty="0">
                <a:effectLst/>
                <a:latin typeface="Arial" panose="020B0604020202020204" pitchFamily="34" charset="0"/>
              </a:rPr>
              <a:t>.</a:t>
            </a:r>
          </a:p>
          <a:p>
            <a:pPr marL="1714500" lvl="3" indent="-342900">
              <a:buAutoNum type="arabicPeriod"/>
            </a:pPr>
            <a:r>
              <a:rPr lang="en-US" b="1" dirty="0">
                <a:latin typeface="Arial" panose="020B0604020202020204" pitchFamily="34" charset="0"/>
              </a:rPr>
              <a:t>Eastern Masalas:- </a:t>
            </a:r>
            <a:r>
              <a:rPr lang="en-US" dirty="0">
                <a:effectLst/>
                <a:latin typeface="Arial" panose="020B0604020202020204" pitchFamily="34" charset="0"/>
              </a:rPr>
              <a:t>Eastern Condiments is a Bengaluru-based spice brand, and is</a:t>
            </a:r>
            <a:br>
              <a:rPr lang="en-US" dirty="0"/>
            </a:br>
            <a:r>
              <a:rPr lang="en-US" dirty="0">
                <a:effectLst/>
                <a:latin typeface="Arial" panose="020B0604020202020204" pitchFamily="34" charset="0"/>
              </a:rPr>
              <a:t>one of the top spice exporters. Set up by ME </a:t>
            </a:r>
            <a:r>
              <a:rPr lang="en-US" dirty="0" err="1">
                <a:effectLst/>
                <a:latin typeface="Arial" panose="020B0604020202020204" pitchFamily="34" charset="0"/>
              </a:rPr>
              <a:t>Meeran</a:t>
            </a:r>
            <a:r>
              <a:rPr lang="en-US" dirty="0">
                <a:effectLst/>
                <a:latin typeface="Arial" panose="020B0604020202020204" pitchFamily="34" charset="0"/>
              </a:rPr>
              <a:t> in1989,</a:t>
            </a:r>
            <a:br>
              <a:rPr lang="en-US" dirty="0"/>
            </a:br>
            <a:r>
              <a:rPr lang="en-US" dirty="0">
                <a:effectLst/>
                <a:latin typeface="Arial" panose="020B0604020202020204" pitchFamily="34" charset="0"/>
              </a:rPr>
              <a:t>Eastern manufactures </a:t>
            </a:r>
            <a:r>
              <a:rPr lang="en-US" dirty="0" err="1">
                <a:effectLst/>
                <a:latin typeface="Arial" panose="020B0604020202020204" pitchFamily="34" charset="0"/>
              </a:rPr>
              <a:t>spices,masalas,blended</a:t>
            </a:r>
            <a:r>
              <a:rPr lang="en-US" dirty="0">
                <a:effectLst/>
                <a:latin typeface="Arial" panose="020B0604020202020204" pitchFamily="34" charset="0"/>
              </a:rPr>
              <a:t> spice powders,</a:t>
            </a:r>
            <a:br>
              <a:rPr lang="en-US" dirty="0"/>
            </a:br>
            <a:r>
              <a:rPr lang="en-US" dirty="0">
                <a:effectLst/>
                <a:latin typeface="Arial" panose="020B0604020202020204" pitchFamily="34" charset="0"/>
              </a:rPr>
              <a:t>pickles and rice-based products under the Eastern brand.</a:t>
            </a:r>
          </a:p>
          <a:p>
            <a:pPr marL="1714500" lvl="3" indent="-342900">
              <a:buAutoNum type="arabicPeriod"/>
            </a:pPr>
            <a:r>
              <a:rPr lang="en-US" b="1" dirty="0">
                <a:latin typeface="Arial" panose="020B0604020202020204" pitchFamily="34" charset="0"/>
              </a:rPr>
              <a:t>Catch Masalas :- </a:t>
            </a:r>
            <a:r>
              <a:rPr lang="en-US" dirty="0">
                <a:latin typeface="Arial" panose="020B0604020202020204" pitchFamily="34" charset="0"/>
              </a:rPr>
              <a:t>C</a:t>
            </a:r>
            <a:r>
              <a:rPr lang="en-US" dirty="0">
                <a:effectLst/>
                <a:latin typeface="Arial" panose="020B0604020202020204" pitchFamily="34" charset="0"/>
              </a:rPr>
              <a:t>atch was launched in 1987, and their first products were</a:t>
            </a:r>
            <a:br>
              <a:rPr lang="en-US" dirty="0"/>
            </a:br>
            <a:r>
              <a:rPr lang="en-US" dirty="0">
                <a:effectLst/>
                <a:latin typeface="Arial" panose="020B0604020202020204" pitchFamily="34" charset="0"/>
              </a:rPr>
              <a:t>sprinklers for Indian and International tables- salt and pepper</a:t>
            </a:r>
            <a:endParaRPr lang="en-US" b="1" dirty="0">
              <a:effectLst/>
              <a:latin typeface="Arial" panose="020B0604020202020204" pitchFamily="34" charset="0"/>
            </a:endParaRPr>
          </a:p>
          <a:p>
            <a:pPr marL="1714500" lvl="3" indent="-342900">
              <a:buAutoNum type="arabicPeriod"/>
            </a:pPr>
            <a:endParaRPr lang="en-IN" b="1" dirty="0"/>
          </a:p>
        </p:txBody>
      </p:sp>
      <p:pic>
        <p:nvPicPr>
          <p:cNvPr id="5" name="Picture 4">
            <a:extLst>
              <a:ext uri="{FF2B5EF4-FFF2-40B4-BE49-F238E27FC236}">
                <a16:creationId xmlns:a16="http://schemas.microsoft.com/office/drawing/2014/main" id="{3F736826-0597-5BF9-3F09-AC65B79C074F}"/>
              </a:ext>
            </a:extLst>
          </p:cNvPr>
          <p:cNvPicPr>
            <a:picLocks noChangeAspect="1"/>
          </p:cNvPicPr>
          <p:nvPr/>
        </p:nvPicPr>
        <p:blipFill>
          <a:blip r:embed="rId2"/>
          <a:stretch>
            <a:fillRect/>
          </a:stretch>
        </p:blipFill>
        <p:spPr>
          <a:xfrm>
            <a:off x="1092200" y="1923520"/>
            <a:ext cx="1066800" cy="657225"/>
          </a:xfrm>
          <a:prstGeom prst="rect">
            <a:avLst/>
          </a:prstGeom>
        </p:spPr>
      </p:pic>
      <p:pic>
        <p:nvPicPr>
          <p:cNvPr id="7" name="Picture 6">
            <a:extLst>
              <a:ext uri="{FF2B5EF4-FFF2-40B4-BE49-F238E27FC236}">
                <a16:creationId xmlns:a16="http://schemas.microsoft.com/office/drawing/2014/main" id="{EFD38113-7762-A884-2A16-4A9258ECB3B2}"/>
              </a:ext>
            </a:extLst>
          </p:cNvPr>
          <p:cNvPicPr>
            <a:picLocks noChangeAspect="1"/>
          </p:cNvPicPr>
          <p:nvPr/>
        </p:nvPicPr>
        <p:blipFill>
          <a:blip r:embed="rId3"/>
          <a:stretch>
            <a:fillRect/>
          </a:stretch>
        </p:blipFill>
        <p:spPr>
          <a:xfrm>
            <a:off x="1262580" y="2819401"/>
            <a:ext cx="896420" cy="1024466"/>
          </a:xfrm>
          <a:prstGeom prst="rect">
            <a:avLst/>
          </a:prstGeom>
        </p:spPr>
      </p:pic>
      <p:pic>
        <p:nvPicPr>
          <p:cNvPr id="9" name="Picture 8">
            <a:extLst>
              <a:ext uri="{FF2B5EF4-FFF2-40B4-BE49-F238E27FC236}">
                <a16:creationId xmlns:a16="http://schemas.microsoft.com/office/drawing/2014/main" id="{8B14CEF4-4A86-2B74-97A8-3507C5AF488B}"/>
              </a:ext>
            </a:extLst>
          </p:cNvPr>
          <p:cNvPicPr>
            <a:picLocks noChangeAspect="1"/>
          </p:cNvPicPr>
          <p:nvPr/>
        </p:nvPicPr>
        <p:blipFill>
          <a:blip r:embed="rId4"/>
          <a:stretch>
            <a:fillRect/>
          </a:stretch>
        </p:blipFill>
        <p:spPr>
          <a:xfrm>
            <a:off x="1193800" y="4031644"/>
            <a:ext cx="829733" cy="613775"/>
          </a:xfrm>
          <a:prstGeom prst="rect">
            <a:avLst/>
          </a:prstGeom>
        </p:spPr>
      </p:pic>
      <p:pic>
        <p:nvPicPr>
          <p:cNvPr id="11" name="Picture 10">
            <a:extLst>
              <a:ext uri="{FF2B5EF4-FFF2-40B4-BE49-F238E27FC236}">
                <a16:creationId xmlns:a16="http://schemas.microsoft.com/office/drawing/2014/main" id="{9AFA4F72-A988-FC22-F9F2-4812899C0C54}"/>
              </a:ext>
            </a:extLst>
          </p:cNvPr>
          <p:cNvPicPr>
            <a:picLocks noChangeAspect="1"/>
          </p:cNvPicPr>
          <p:nvPr/>
        </p:nvPicPr>
        <p:blipFill>
          <a:blip r:embed="rId5"/>
          <a:stretch>
            <a:fillRect/>
          </a:stretch>
        </p:blipFill>
        <p:spPr>
          <a:xfrm>
            <a:off x="1007533" y="4891936"/>
            <a:ext cx="952500" cy="657225"/>
          </a:xfrm>
          <a:prstGeom prst="rect">
            <a:avLst/>
          </a:prstGeom>
        </p:spPr>
      </p:pic>
      <p:pic>
        <p:nvPicPr>
          <p:cNvPr id="13" name="Picture 12">
            <a:extLst>
              <a:ext uri="{FF2B5EF4-FFF2-40B4-BE49-F238E27FC236}">
                <a16:creationId xmlns:a16="http://schemas.microsoft.com/office/drawing/2014/main" id="{DB7FC5A0-ED58-F284-B089-99EAE344E78F}"/>
              </a:ext>
            </a:extLst>
          </p:cNvPr>
          <p:cNvPicPr>
            <a:picLocks noChangeAspect="1"/>
          </p:cNvPicPr>
          <p:nvPr/>
        </p:nvPicPr>
        <p:blipFill>
          <a:blip r:embed="rId6"/>
          <a:stretch>
            <a:fillRect/>
          </a:stretch>
        </p:blipFill>
        <p:spPr>
          <a:xfrm>
            <a:off x="1094316" y="5781993"/>
            <a:ext cx="1028700" cy="628650"/>
          </a:xfrm>
          <a:prstGeom prst="rect">
            <a:avLst/>
          </a:prstGeom>
        </p:spPr>
      </p:pic>
    </p:spTree>
    <p:extLst>
      <p:ext uri="{BB962C8B-B14F-4D97-AF65-F5344CB8AC3E}">
        <p14:creationId xmlns:p14="http://schemas.microsoft.com/office/powerpoint/2010/main" val="297083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5D11-3427-EB4D-7A01-4AE1F4F7649B}"/>
              </a:ext>
            </a:extLst>
          </p:cNvPr>
          <p:cNvSpPr>
            <a:spLocks noGrp="1"/>
          </p:cNvSpPr>
          <p:nvPr>
            <p:ph type="title"/>
          </p:nvPr>
        </p:nvSpPr>
        <p:spPr/>
        <p:txBody>
          <a:bodyPr/>
          <a:lstStyle/>
          <a:p>
            <a:r>
              <a:rPr lang="en-US" b="1" i="1" dirty="0"/>
              <a:t>Details of </a:t>
            </a:r>
            <a:r>
              <a:rPr lang="en-US" b="1" i="1" dirty="0" err="1"/>
              <a:t>Organisations</a:t>
            </a:r>
            <a:endParaRPr lang="en-IN" b="1" i="1" dirty="0"/>
          </a:p>
        </p:txBody>
      </p:sp>
      <p:sp>
        <p:nvSpPr>
          <p:cNvPr id="3" name="Content Placeholder 2">
            <a:extLst>
              <a:ext uri="{FF2B5EF4-FFF2-40B4-BE49-F238E27FC236}">
                <a16:creationId xmlns:a16="http://schemas.microsoft.com/office/drawing/2014/main" id="{3B493B86-1A0A-8A81-0780-40576021A931}"/>
              </a:ext>
            </a:extLst>
          </p:cNvPr>
          <p:cNvSpPr>
            <a:spLocks noGrp="1"/>
          </p:cNvSpPr>
          <p:nvPr>
            <p:ph idx="1"/>
          </p:nvPr>
        </p:nvSpPr>
        <p:spPr>
          <a:xfrm>
            <a:off x="594360" y="1561464"/>
            <a:ext cx="10515600" cy="5013485"/>
          </a:xfrm>
        </p:spPr>
        <p:txBody>
          <a:bodyPr>
            <a:normAutofit/>
          </a:bodyPr>
          <a:lstStyle/>
          <a:p>
            <a:r>
              <a:rPr lang="en-IN" sz="2400" b="1" u="sng" dirty="0">
                <a:solidFill>
                  <a:schemeClr val="accent1">
                    <a:lumMod val="75000"/>
                  </a:schemeClr>
                </a:solidFill>
              </a:rPr>
              <a:t>Everest – </a:t>
            </a:r>
            <a:r>
              <a:rPr lang="en-IN" sz="2400" b="1" dirty="0">
                <a:solidFill>
                  <a:schemeClr val="accent1">
                    <a:lumMod val="75000"/>
                  </a:schemeClr>
                </a:solidFill>
              </a:rPr>
              <a:t>   </a:t>
            </a:r>
            <a:r>
              <a:rPr lang="en-IN" sz="2000" dirty="0"/>
              <a:t>Known for their quality and trust of various customers around the world. It is India’s largest selling spice brand with more than 45 varieties of spices and masalas to offer. They are top spice manufacturers in </a:t>
            </a:r>
            <a:r>
              <a:rPr lang="en-IN" sz="2000" dirty="0" err="1"/>
              <a:t>india</a:t>
            </a:r>
            <a:r>
              <a:rPr lang="en-IN" sz="2000" dirty="0"/>
              <a:t> who also sell globally in 58 other countries besides </a:t>
            </a:r>
            <a:r>
              <a:rPr lang="en-IN" sz="2000" dirty="0" err="1"/>
              <a:t>Indiaa</a:t>
            </a:r>
            <a:r>
              <a:rPr lang="en-IN" sz="2000" dirty="0"/>
              <a:t>. They are one of the biggest masala companies that have been in the business for around 50 year’s now.</a:t>
            </a:r>
          </a:p>
          <a:p>
            <a:pPr marL="0" indent="0">
              <a:buNone/>
            </a:pPr>
            <a:r>
              <a:rPr lang="en-IN" sz="2000" dirty="0">
                <a:solidFill>
                  <a:srgbClr val="FF0000"/>
                </a:solidFill>
              </a:rPr>
              <a:t>Ever wondered what could be the best feature of Everest masalas that people tend to consume It more? </a:t>
            </a:r>
          </a:p>
          <a:p>
            <a:pPr>
              <a:buFontTx/>
              <a:buChar char="-"/>
            </a:pPr>
            <a:r>
              <a:rPr lang="en-IN" sz="2000" dirty="0"/>
              <a:t>The competitive age that Everest enjoys over it’s other </a:t>
            </a:r>
            <a:r>
              <a:rPr lang="en-IN" sz="2000" dirty="0" err="1"/>
              <a:t>commpetitors</a:t>
            </a:r>
            <a:r>
              <a:rPr lang="en-IN" sz="2000" dirty="0"/>
              <a:t> is, their best spelling spice that is “</a:t>
            </a:r>
            <a:r>
              <a:rPr lang="en-IN" sz="2000" dirty="0" err="1"/>
              <a:t>Aamchur</a:t>
            </a:r>
            <a:r>
              <a:rPr lang="en-IN" sz="2000" dirty="0"/>
              <a:t>”. They are in over 58 countries giving them foreign exposure.</a:t>
            </a:r>
          </a:p>
          <a:p>
            <a:pPr>
              <a:buFontTx/>
              <a:buChar char="-"/>
            </a:pPr>
            <a:r>
              <a:rPr lang="en-IN" sz="2000" dirty="0">
                <a:solidFill>
                  <a:schemeClr val="accent1">
                    <a:lumMod val="75000"/>
                  </a:schemeClr>
                </a:solidFill>
              </a:rPr>
              <a:t>Analysis of Sales of the Company –  </a:t>
            </a:r>
            <a:r>
              <a:rPr lang="en-IN" sz="2000" dirty="0"/>
              <a:t>The data has been provided by economic times.</a:t>
            </a:r>
            <a:endParaRPr lang="en-IN" sz="2000" dirty="0">
              <a:solidFill>
                <a:schemeClr val="accent1">
                  <a:lumMod val="75000"/>
                </a:schemeClr>
              </a:solidFill>
            </a:endParaRPr>
          </a:p>
          <a:p>
            <a:pPr>
              <a:buFontTx/>
              <a:buChar char="-"/>
            </a:pPr>
            <a:endParaRPr lang="en-IN" sz="2000" dirty="0">
              <a:solidFill>
                <a:schemeClr val="accent1">
                  <a:lumMod val="75000"/>
                </a:schemeClr>
              </a:solidFill>
            </a:endParaRPr>
          </a:p>
          <a:p>
            <a:pPr>
              <a:buFontTx/>
              <a:buChar char="-"/>
            </a:pPr>
            <a:endParaRPr lang="en-IN" sz="2000" dirty="0"/>
          </a:p>
          <a:p>
            <a:pPr>
              <a:buFontTx/>
              <a:buChar char="-"/>
            </a:pPr>
            <a:endParaRPr lang="en-IN" sz="2000" dirty="0"/>
          </a:p>
        </p:txBody>
      </p:sp>
      <p:pic>
        <p:nvPicPr>
          <p:cNvPr id="5" name="Picture 4">
            <a:extLst>
              <a:ext uri="{FF2B5EF4-FFF2-40B4-BE49-F238E27FC236}">
                <a16:creationId xmlns:a16="http://schemas.microsoft.com/office/drawing/2014/main" id="{6BE21D5F-70BA-672A-4EE2-505EDBE6A9D5}"/>
              </a:ext>
            </a:extLst>
          </p:cNvPr>
          <p:cNvPicPr>
            <a:picLocks noChangeAspect="1"/>
          </p:cNvPicPr>
          <p:nvPr/>
        </p:nvPicPr>
        <p:blipFill>
          <a:blip r:embed="rId2"/>
          <a:stretch>
            <a:fillRect/>
          </a:stretch>
        </p:blipFill>
        <p:spPr>
          <a:xfrm>
            <a:off x="838200" y="4561046"/>
            <a:ext cx="9144000" cy="1931829"/>
          </a:xfrm>
          <a:prstGeom prst="rect">
            <a:avLst/>
          </a:prstGeom>
        </p:spPr>
      </p:pic>
    </p:spTree>
    <p:extLst>
      <p:ext uri="{BB962C8B-B14F-4D97-AF65-F5344CB8AC3E}">
        <p14:creationId xmlns:p14="http://schemas.microsoft.com/office/powerpoint/2010/main" val="328387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F797-AF91-B059-F2DA-60CEBE43BD01}"/>
              </a:ext>
            </a:extLst>
          </p:cNvPr>
          <p:cNvSpPr>
            <a:spLocks noGrp="1"/>
          </p:cNvSpPr>
          <p:nvPr>
            <p:ph type="title"/>
          </p:nvPr>
        </p:nvSpPr>
        <p:spPr/>
        <p:txBody>
          <a:bodyPr>
            <a:normAutofit/>
          </a:bodyPr>
          <a:lstStyle/>
          <a:p>
            <a:r>
              <a:rPr lang="en-IN" sz="3200" b="1" i="1" dirty="0"/>
              <a:t>Interpretation Of Everest Masalas:-</a:t>
            </a:r>
          </a:p>
        </p:txBody>
      </p:sp>
      <p:sp>
        <p:nvSpPr>
          <p:cNvPr id="3" name="Content Placeholder 2">
            <a:extLst>
              <a:ext uri="{FF2B5EF4-FFF2-40B4-BE49-F238E27FC236}">
                <a16:creationId xmlns:a16="http://schemas.microsoft.com/office/drawing/2014/main" id="{574887B2-CF0A-05B5-5063-7A3B3F6629AF}"/>
              </a:ext>
            </a:extLst>
          </p:cNvPr>
          <p:cNvSpPr>
            <a:spLocks noGrp="1"/>
          </p:cNvSpPr>
          <p:nvPr>
            <p:ph idx="1"/>
          </p:nvPr>
        </p:nvSpPr>
        <p:spPr/>
        <p:txBody>
          <a:bodyPr>
            <a:normAutofit fontScale="92500" lnSpcReduction="10000"/>
          </a:bodyPr>
          <a:lstStyle/>
          <a:p>
            <a:pPr marL="0" indent="0">
              <a:buNone/>
            </a:pPr>
            <a:r>
              <a:rPr lang="en-IN" dirty="0"/>
              <a:t>In the data provided by economic times we see in the financial years from 2017 has increase kin both the number of goods produced and the total income of the company. </a:t>
            </a:r>
          </a:p>
          <a:p>
            <a:pPr marL="0" indent="0">
              <a:buNone/>
            </a:pPr>
            <a:r>
              <a:rPr lang="en-IN" dirty="0"/>
              <a:t>It is not surprising to see that despite the pandemic and lockdown, neither have the sales been down nor have the total income of the company have taken a significant hit. </a:t>
            </a:r>
          </a:p>
          <a:p>
            <a:pPr marL="0" indent="0">
              <a:buNone/>
            </a:pPr>
            <a:r>
              <a:rPr lang="en-IN" dirty="0"/>
              <a:t> </a:t>
            </a:r>
            <a:r>
              <a:rPr lang="en-IN" dirty="0">
                <a:solidFill>
                  <a:srgbClr val="FF0000"/>
                </a:solidFill>
              </a:rPr>
              <a:t>Can you figure out why there is only a slight dip in sales and income in the financial year 2019- 2020?</a:t>
            </a:r>
          </a:p>
          <a:p>
            <a:pPr marL="0" indent="0">
              <a:buNone/>
            </a:pPr>
            <a:r>
              <a:rPr lang="en-IN" dirty="0"/>
              <a:t>Since, the  spices are necessity of any household people had to purchase them irrespective of their economical condition. Thus, the sales of the company has not taken a significant hit during the covid period.</a:t>
            </a:r>
          </a:p>
        </p:txBody>
      </p:sp>
    </p:spTree>
    <p:extLst>
      <p:ext uri="{BB962C8B-B14F-4D97-AF65-F5344CB8AC3E}">
        <p14:creationId xmlns:p14="http://schemas.microsoft.com/office/powerpoint/2010/main" val="397161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36B8B6-02D9-16E3-4BB2-B73335EC9C9E}"/>
              </a:ext>
            </a:extLst>
          </p:cNvPr>
          <p:cNvSpPr>
            <a:spLocks noGrp="1"/>
          </p:cNvSpPr>
          <p:nvPr>
            <p:ph type="subTitle" idx="1"/>
          </p:nvPr>
        </p:nvSpPr>
        <p:spPr>
          <a:xfrm>
            <a:off x="386080" y="335280"/>
            <a:ext cx="11470640" cy="6207760"/>
          </a:xfrm>
        </p:spPr>
        <p:txBody>
          <a:bodyPr/>
          <a:lstStyle/>
          <a:p>
            <a:pPr marL="342900" indent="-342900">
              <a:buFont typeface="Arial" panose="020B0604020202020204" pitchFamily="34" charset="0"/>
              <a:buChar char="•"/>
            </a:pPr>
            <a:r>
              <a:rPr lang="en-IN" dirty="0">
                <a:solidFill>
                  <a:schemeClr val="accent1">
                    <a:lumMod val="75000"/>
                  </a:schemeClr>
                </a:solidFill>
              </a:rPr>
              <a:t>MDH </a:t>
            </a:r>
            <a:r>
              <a:rPr lang="en-IN" dirty="0" err="1">
                <a:solidFill>
                  <a:schemeClr val="accent1">
                    <a:lumMod val="75000"/>
                  </a:schemeClr>
                </a:solidFill>
              </a:rPr>
              <a:t>Masals</a:t>
            </a:r>
            <a:r>
              <a:rPr lang="en-IN" dirty="0">
                <a:solidFill>
                  <a:schemeClr val="accent1">
                    <a:lumMod val="75000"/>
                  </a:schemeClr>
                </a:solidFill>
              </a:rPr>
              <a:t> </a:t>
            </a:r>
            <a:r>
              <a:rPr lang="en-IN" dirty="0"/>
              <a:t>– Don’t we all remember the grandpa that comes in the advertisement of MDH. This company offers a variety of spices packed and delivered from 10g to 500g packs. You can’t deny the fact that we all can still play the </a:t>
            </a:r>
            <a:r>
              <a:rPr lang="en-IN" dirty="0" err="1"/>
              <a:t>MDg</a:t>
            </a:r>
            <a:r>
              <a:rPr lang="en-IN" dirty="0"/>
              <a:t> tag line “ Asli </a:t>
            </a:r>
            <a:r>
              <a:rPr lang="en-IN" dirty="0" err="1"/>
              <a:t>Masale</a:t>
            </a:r>
            <a:r>
              <a:rPr lang="en-IN" dirty="0"/>
              <a:t> </a:t>
            </a:r>
            <a:r>
              <a:rPr lang="en-IN" dirty="0" err="1"/>
              <a:t>Sach</a:t>
            </a:r>
            <a:r>
              <a:rPr lang="en-IN" dirty="0"/>
              <a:t> </a:t>
            </a:r>
            <a:r>
              <a:rPr lang="en-IN" dirty="0" err="1"/>
              <a:t>Sach</a:t>
            </a:r>
            <a:r>
              <a:rPr lang="en-IN" dirty="0"/>
              <a:t>”. With an aim to reduce the work of a home-maker who used to spend considerable time in grinding the spices by hand. The company was started in 1919. It offers variety of blended and single species making it one of the most famous masala brands in India.</a:t>
            </a:r>
          </a:p>
          <a:p>
            <a:r>
              <a:rPr lang="en-IN" sz="2800" b="1" i="1" dirty="0"/>
              <a:t>Distinctive Features from Competitors</a:t>
            </a:r>
          </a:p>
          <a:p>
            <a:r>
              <a:rPr lang="en-IN" sz="2800" dirty="0"/>
              <a:t>Initially when started, it used hand- ground masalas but till present day, the company has switched to power machines in order to meet the enormous demands and also reduce the cost of making of the spices in order to improve their margins. These have led to MDH growth over the years.</a:t>
            </a:r>
          </a:p>
        </p:txBody>
      </p:sp>
    </p:spTree>
    <p:extLst>
      <p:ext uri="{BB962C8B-B14F-4D97-AF65-F5344CB8AC3E}">
        <p14:creationId xmlns:p14="http://schemas.microsoft.com/office/powerpoint/2010/main" val="39292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CB2F-277E-E6E6-9AC0-BF20C3FCA65D}"/>
              </a:ext>
            </a:extLst>
          </p:cNvPr>
          <p:cNvSpPr>
            <a:spLocks noGrp="1"/>
          </p:cNvSpPr>
          <p:nvPr>
            <p:ph type="title"/>
          </p:nvPr>
        </p:nvSpPr>
        <p:spPr/>
        <p:txBody>
          <a:bodyPr/>
          <a:lstStyle/>
          <a:p>
            <a:r>
              <a:rPr lang="en-US" b="1" i="1" dirty="0"/>
              <a:t>Other Brands -</a:t>
            </a:r>
            <a:endParaRPr lang="en-IN" b="1" i="1" dirty="0"/>
          </a:p>
        </p:txBody>
      </p:sp>
      <p:sp>
        <p:nvSpPr>
          <p:cNvPr id="3" name="Content Placeholder 2">
            <a:extLst>
              <a:ext uri="{FF2B5EF4-FFF2-40B4-BE49-F238E27FC236}">
                <a16:creationId xmlns:a16="http://schemas.microsoft.com/office/drawing/2014/main" id="{73A3762A-C0AF-D22F-183E-817B6B928B4B}"/>
              </a:ext>
            </a:extLst>
          </p:cNvPr>
          <p:cNvSpPr>
            <a:spLocks noGrp="1"/>
          </p:cNvSpPr>
          <p:nvPr>
            <p:ph idx="1"/>
          </p:nvPr>
        </p:nvSpPr>
        <p:spPr>
          <a:xfrm>
            <a:off x="635000" y="1459865"/>
            <a:ext cx="10515600" cy="4348268"/>
          </a:xfrm>
        </p:spPr>
        <p:txBody>
          <a:bodyPr>
            <a:normAutofit fontScale="92500" lnSpcReduction="20000"/>
          </a:bodyPr>
          <a:lstStyle/>
          <a:p>
            <a:pPr marL="0" indent="0">
              <a:buNone/>
            </a:pPr>
            <a:r>
              <a:rPr lang="en-US" sz="2400" b="1" i="1" dirty="0">
                <a:solidFill>
                  <a:schemeClr val="accent1"/>
                </a:solidFill>
              </a:rPr>
              <a:t>Catch Masalas – </a:t>
            </a:r>
          </a:p>
          <a:p>
            <a:pPr marL="0" indent="0">
              <a:buNone/>
            </a:pPr>
            <a:r>
              <a:rPr lang="en-US" sz="2000" dirty="0"/>
              <a:t>With the culinary </a:t>
            </a:r>
            <a:r>
              <a:rPr lang="en-US" sz="2000" dirty="0" err="1"/>
              <a:t>hisstor</a:t>
            </a:r>
            <a:r>
              <a:rPr lang="en-US" sz="2000" dirty="0"/>
              <a:t> that </a:t>
            </a:r>
            <a:r>
              <a:rPr lang="en-US" sz="2000" dirty="0" err="1"/>
              <a:t>india</a:t>
            </a:r>
            <a:r>
              <a:rPr lang="en-US" sz="2000" dirty="0"/>
              <a:t> has and the diversity and cultures that the country has, there are hundred of dishes that were innovated </a:t>
            </a:r>
            <a:r>
              <a:rPr lang="en-US" sz="2000" dirty="0" err="1"/>
              <a:t>ove</a:t>
            </a:r>
            <a:r>
              <a:rPr lang="en-US" sz="2000" dirty="0"/>
              <a:t> time in our country. All these would not have been possible without the perfect blend of spices and masala that our people have invented over the years. As important it is for an Indian household to have a spice box, it is more important to have the perfect blend. Catch, speaks for it’s quality and has </a:t>
            </a:r>
            <a:r>
              <a:rPr lang="en-US" sz="2000" dirty="0" err="1"/>
              <a:t>evoved</a:t>
            </a:r>
            <a:r>
              <a:rPr lang="en-US" sz="2000" dirty="0"/>
              <a:t> to be </a:t>
            </a:r>
            <a:r>
              <a:rPr lang="en-US" sz="2000" dirty="0" err="1"/>
              <a:t>Inndia’s</a:t>
            </a:r>
            <a:r>
              <a:rPr lang="en-US" sz="2000" dirty="0"/>
              <a:t> top 10 spice brands in less than 10 years.</a:t>
            </a:r>
          </a:p>
          <a:p>
            <a:pPr marL="0" indent="0">
              <a:buNone/>
            </a:pPr>
            <a:r>
              <a:rPr lang="en-US" sz="2000" b="1" i="1" dirty="0">
                <a:solidFill>
                  <a:schemeClr val="accent1"/>
                </a:solidFill>
              </a:rPr>
              <a:t>Distinction between It’s Peers: </a:t>
            </a:r>
            <a:r>
              <a:rPr lang="en-US" sz="2000" dirty="0"/>
              <a:t>Catch not only catches it’s customers in the spices but also provides amazing product ranges like cooking pastes , whole spices, grinders, etc. this has helped the company to grow exponentially.</a:t>
            </a:r>
          </a:p>
          <a:p>
            <a:pPr marL="0" indent="0">
              <a:buNone/>
            </a:pPr>
            <a:r>
              <a:rPr lang="en-US" sz="2400" b="1" dirty="0">
                <a:solidFill>
                  <a:schemeClr val="accent1"/>
                </a:solidFill>
              </a:rPr>
              <a:t>Badshah Masalas –</a:t>
            </a:r>
          </a:p>
          <a:p>
            <a:pPr marL="0" indent="0">
              <a:buNone/>
            </a:pPr>
            <a:r>
              <a:rPr lang="en-US" sz="2200" dirty="0"/>
              <a:t>Badshah Masala has been in the industry for over six decades and stands to be one of the biggest masala companies in India. Experience a unique blend of ambrosial flavors that offer an authentic Indian masala mix. Now it's easy to get the same hotel-like taste at home but in a better and healthier way</a:t>
            </a:r>
            <a:r>
              <a:rPr lang="en-US" sz="1600" dirty="0"/>
              <a:t>.</a:t>
            </a:r>
          </a:p>
          <a:p>
            <a:pPr marL="0" indent="0">
              <a:buNone/>
            </a:pPr>
            <a:r>
              <a:rPr lang="en-US" sz="1900" b="1" dirty="0">
                <a:solidFill>
                  <a:schemeClr val="accent1"/>
                </a:solidFill>
              </a:rPr>
              <a:t>Distinction between It’s Peers - </a:t>
            </a:r>
            <a:r>
              <a:rPr lang="en-US" sz="2200" dirty="0"/>
              <a:t>Besides selling some amazing spices, </a:t>
            </a:r>
            <a:r>
              <a:rPr lang="en-US" sz="2200" dirty="0" err="1"/>
              <a:t>Badsha</a:t>
            </a:r>
            <a:r>
              <a:rPr lang="en-US" sz="2200" dirty="0"/>
              <a:t> masala also sells </a:t>
            </a:r>
            <a:r>
              <a:rPr lang="en-US" sz="2200" dirty="0" err="1"/>
              <a:t>Kesari</a:t>
            </a:r>
            <a:r>
              <a:rPr lang="en-US" sz="2200" dirty="0"/>
              <a:t> milk masala and premix tea that you can check out on their website.</a:t>
            </a:r>
            <a:endParaRPr lang="en-IN" sz="2200" b="1" dirty="0">
              <a:solidFill>
                <a:schemeClr val="accent1"/>
              </a:solidFill>
            </a:endParaRPr>
          </a:p>
        </p:txBody>
      </p:sp>
    </p:spTree>
    <p:extLst>
      <p:ext uri="{BB962C8B-B14F-4D97-AF65-F5344CB8AC3E}">
        <p14:creationId xmlns:p14="http://schemas.microsoft.com/office/powerpoint/2010/main" val="59124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9F74-17FA-87D1-193D-AB836853C87A}"/>
              </a:ext>
            </a:extLst>
          </p:cNvPr>
          <p:cNvSpPr>
            <a:spLocks noGrp="1"/>
          </p:cNvSpPr>
          <p:nvPr>
            <p:ph type="title"/>
          </p:nvPr>
        </p:nvSpPr>
        <p:spPr>
          <a:xfrm>
            <a:off x="838200" y="365126"/>
            <a:ext cx="10515600" cy="583142"/>
          </a:xfrm>
        </p:spPr>
        <p:txBody>
          <a:bodyPr>
            <a:normAutofit fontScale="90000"/>
          </a:bodyPr>
          <a:lstStyle/>
          <a:p>
            <a:r>
              <a:rPr lang="en-US" b="1" i="1" dirty="0"/>
              <a:t>Other Brands</a:t>
            </a:r>
            <a:endParaRPr lang="en-IN" b="1" i="1" dirty="0"/>
          </a:p>
        </p:txBody>
      </p:sp>
      <p:sp>
        <p:nvSpPr>
          <p:cNvPr id="3" name="Content Placeholder 2">
            <a:extLst>
              <a:ext uri="{FF2B5EF4-FFF2-40B4-BE49-F238E27FC236}">
                <a16:creationId xmlns:a16="http://schemas.microsoft.com/office/drawing/2014/main" id="{F8E15F82-22B1-DB93-E27E-A0A28148ACC1}"/>
              </a:ext>
            </a:extLst>
          </p:cNvPr>
          <p:cNvSpPr>
            <a:spLocks noGrp="1"/>
          </p:cNvSpPr>
          <p:nvPr>
            <p:ph idx="1"/>
          </p:nvPr>
        </p:nvSpPr>
        <p:spPr>
          <a:xfrm>
            <a:off x="838200" y="1100667"/>
            <a:ext cx="10515600" cy="5076296"/>
          </a:xfrm>
        </p:spPr>
        <p:txBody>
          <a:bodyPr>
            <a:normAutofit fontScale="85000" lnSpcReduction="20000"/>
          </a:bodyPr>
          <a:lstStyle/>
          <a:p>
            <a:r>
              <a:rPr lang="en-US" sz="2400" dirty="0">
                <a:solidFill>
                  <a:schemeClr val="accent1"/>
                </a:solidFill>
              </a:rPr>
              <a:t>Rajesh Masalas </a:t>
            </a:r>
            <a:r>
              <a:rPr lang="en-US" dirty="0">
                <a:solidFill>
                  <a:schemeClr val="accent1"/>
                </a:solidFill>
              </a:rPr>
              <a:t>– </a:t>
            </a:r>
          </a:p>
          <a:p>
            <a:pPr marL="0" indent="0">
              <a:buNone/>
            </a:pPr>
            <a:r>
              <a:rPr lang="en-US" sz="2000" dirty="0"/>
              <a:t>Be it chili powder or coriander powder, you name it, you will find it. They are equipped with automatic plants and machinery that enable the processing and packaging of spices in the right and hygienic way. This makes it stand as one of the best masala brands in India. Their ingredients are thoroughly tested for quality, purity, and rich taste.</a:t>
            </a:r>
          </a:p>
          <a:p>
            <a:pPr marL="0" indent="0">
              <a:buNone/>
            </a:pPr>
            <a:r>
              <a:rPr lang="en-US" sz="2000" dirty="0">
                <a:solidFill>
                  <a:schemeClr val="accent1"/>
                </a:solidFill>
              </a:rPr>
              <a:t>Distinction from it’s peers - </a:t>
            </a:r>
            <a:r>
              <a:rPr lang="en-US" sz="2000" dirty="0"/>
              <a:t>Rajesh masala sells their products through sachets and also in various quantity boxes. You can check out for them on their website.</a:t>
            </a:r>
          </a:p>
          <a:p>
            <a:r>
              <a:rPr lang="en-US" sz="2400" dirty="0">
                <a:solidFill>
                  <a:schemeClr val="accent1"/>
                </a:solidFill>
              </a:rPr>
              <a:t>Ramdev Masalas – </a:t>
            </a:r>
          </a:p>
          <a:p>
            <a:pPr marL="0" indent="0">
              <a:buNone/>
            </a:pPr>
            <a:r>
              <a:rPr lang="en-US" sz="2000" dirty="0"/>
              <a:t>Ramdev masalas have been in the </a:t>
            </a:r>
            <a:r>
              <a:rPr lang="en-US" sz="2000" b="1" dirty="0"/>
              <a:t>industry since 1965</a:t>
            </a:r>
            <a:r>
              <a:rPr lang="en-US" sz="2000" dirty="0"/>
              <a:t> and are manufacturers and exporters of Indian spices. They are also one of the most famous masala brands in India. You can find basic spices, blended spices, four different varieties of </a:t>
            </a:r>
            <a:r>
              <a:rPr lang="en-US" sz="2000" dirty="0" err="1"/>
              <a:t>hing</a:t>
            </a:r>
            <a:r>
              <a:rPr lang="en-US" sz="2000" dirty="0"/>
              <a:t>, and many other options too on their website.</a:t>
            </a:r>
          </a:p>
          <a:p>
            <a:pPr marL="0" indent="0">
              <a:buNone/>
            </a:pPr>
            <a:r>
              <a:rPr lang="en-US" sz="2000" dirty="0">
                <a:solidFill>
                  <a:schemeClr val="accent1"/>
                </a:solidFill>
              </a:rPr>
              <a:t>Distinction from it’s peers </a:t>
            </a:r>
            <a:r>
              <a:rPr lang="en-US" sz="2000" dirty="0"/>
              <a:t>- One can also check out Instant Mixes from Ramdev Masala. Besides, they also have an amazing range of snacks.</a:t>
            </a:r>
          </a:p>
          <a:p>
            <a:r>
              <a:rPr lang="en-US" sz="2400" dirty="0">
                <a:solidFill>
                  <a:schemeClr val="accent1"/>
                </a:solidFill>
              </a:rPr>
              <a:t>Priya Masalas – </a:t>
            </a:r>
          </a:p>
          <a:p>
            <a:pPr marL="0" indent="0">
              <a:buNone/>
            </a:pPr>
            <a:r>
              <a:rPr lang="en-US" sz="2200" dirty="0"/>
              <a:t>The house of Priya offers a wide range of products. The most prominent of them all is their rage of masalas. A part of </a:t>
            </a:r>
            <a:r>
              <a:rPr lang="en-US" sz="2200" dirty="0" err="1"/>
              <a:t>Ramoji</a:t>
            </a:r>
            <a:r>
              <a:rPr lang="en-US" sz="2200" dirty="0"/>
              <a:t> Group, Priya Masalas stands as one of the </a:t>
            </a:r>
            <a:r>
              <a:rPr lang="en-US" sz="2200" b="1" dirty="0"/>
              <a:t>top masala company in India</a:t>
            </a:r>
            <a:r>
              <a:rPr lang="en-US" sz="2200" dirty="0"/>
              <a:t>. Right from Hyderabadi Dum Biryani Masala to Amchur to Pulao Masala, they have got an extremely wide range of masalas to offer at super affordable prices</a:t>
            </a:r>
          </a:p>
          <a:p>
            <a:pPr marL="0" indent="0">
              <a:buNone/>
            </a:pPr>
            <a:r>
              <a:rPr lang="en-US" sz="2200" dirty="0">
                <a:solidFill>
                  <a:schemeClr val="accent1"/>
                </a:solidFill>
              </a:rPr>
              <a:t>Distinction from It</a:t>
            </a:r>
            <a:r>
              <a:rPr lang="en-IN" sz="2200" dirty="0">
                <a:solidFill>
                  <a:schemeClr val="accent1"/>
                </a:solidFill>
              </a:rPr>
              <a:t>’s peers -</a:t>
            </a:r>
            <a:r>
              <a:rPr lang="en-US" sz="2400" dirty="0"/>
              <a:t>Priya masala also has amazing pickles. It has always been one of the best-selling products of this brand.</a:t>
            </a:r>
            <a:endParaRPr lang="en-US" sz="2400" dirty="0">
              <a:solidFill>
                <a:schemeClr val="accent1"/>
              </a:solidFill>
            </a:endParaRPr>
          </a:p>
        </p:txBody>
      </p:sp>
    </p:spTree>
    <p:extLst>
      <p:ext uri="{BB962C8B-B14F-4D97-AF65-F5344CB8AC3E}">
        <p14:creationId xmlns:p14="http://schemas.microsoft.com/office/powerpoint/2010/main" val="234066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0A8C-E9E9-8FA8-4A62-DF06AD099668}"/>
              </a:ext>
            </a:extLst>
          </p:cNvPr>
          <p:cNvSpPr>
            <a:spLocks noGrp="1"/>
          </p:cNvSpPr>
          <p:nvPr>
            <p:ph type="title"/>
          </p:nvPr>
        </p:nvSpPr>
        <p:spPr>
          <a:xfrm>
            <a:off x="838200" y="365126"/>
            <a:ext cx="10515600" cy="532342"/>
          </a:xfrm>
        </p:spPr>
        <p:txBody>
          <a:bodyPr>
            <a:normAutofit/>
          </a:bodyPr>
          <a:lstStyle/>
          <a:p>
            <a:r>
              <a:rPr lang="en-US" sz="2800" b="1" i="1" dirty="0"/>
              <a:t>Other Brands</a:t>
            </a:r>
            <a:endParaRPr lang="en-IN" sz="2800" b="1" i="1" dirty="0"/>
          </a:p>
        </p:txBody>
      </p:sp>
      <p:sp>
        <p:nvSpPr>
          <p:cNvPr id="3" name="Content Placeholder 2">
            <a:extLst>
              <a:ext uri="{FF2B5EF4-FFF2-40B4-BE49-F238E27FC236}">
                <a16:creationId xmlns:a16="http://schemas.microsoft.com/office/drawing/2014/main" id="{D1FDAE88-9DD4-A97D-89DF-2D127F66BFDB}"/>
              </a:ext>
            </a:extLst>
          </p:cNvPr>
          <p:cNvSpPr>
            <a:spLocks noGrp="1"/>
          </p:cNvSpPr>
          <p:nvPr>
            <p:ph idx="1"/>
          </p:nvPr>
        </p:nvSpPr>
        <p:spPr>
          <a:xfrm>
            <a:off x="711200" y="897468"/>
            <a:ext cx="10515600" cy="4351338"/>
          </a:xfrm>
        </p:spPr>
        <p:txBody>
          <a:bodyPr>
            <a:normAutofit fontScale="77500" lnSpcReduction="20000"/>
          </a:bodyPr>
          <a:lstStyle/>
          <a:p>
            <a:r>
              <a:rPr lang="en-US" sz="2400" dirty="0">
                <a:solidFill>
                  <a:schemeClr val="accent1"/>
                </a:solidFill>
              </a:rPr>
              <a:t>Patanjali </a:t>
            </a:r>
            <a:r>
              <a:rPr lang="en-US" sz="2400" dirty="0" err="1">
                <a:solidFill>
                  <a:schemeClr val="accent1"/>
                </a:solidFill>
              </a:rPr>
              <a:t>Masale</a:t>
            </a:r>
            <a:r>
              <a:rPr lang="en-US" sz="2400" dirty="0">
                <a:solidFill>
                  <a:schemeClr val="accent1"/>
                </a:solidFill>
              </a:rPr>
              <a:t> – </a:t>
            </a:r>
          </a:p>
          <a:p>
            <a:pPr marL="0" indent="0">
              <a:buNone/>
            </a:pPr>
            <a:r>
              <a:rPr lang="en-US" sz="2000" dirty="0"/>
              <a:t>Patanjali masalas are</a:t>
            </a:r>
            <a:r>
              <a:rPr lang="en-US" sz="2000" b="1" dirty="0"/>
              <a:t> top masala manufacturers in India</a:t>
            </a:r>
            <a:r>
              <a:rPr lang="en-US" sz="2000" dirty="0"/>
              <a:t> and offer an array of products. Coming from an ayurvedic source, each of the masalas is carefully created and blended at the right temperature to keep the goodness intact.</a:t>
            </a:r>
          </a:p>
          <a:p>
            <a:pPr marL="0" indent="0">
              <a:buNone/>
            </a:pPr>
            <a:r>
              <a:rPr lang="en-US" sz="2000" dirty="0">
                <a:solidFill>
                  <a:schemeClr val="accent1"/>
                </a:solidFill>
              </a:rPr>
              <a:t>Distinction from it’s peers -</a:t>
            </a:r>
            <a:r>
              <a:rPr lang="en-US" sz="2000" dirty="0"/>
              <a:t>Besides spices, Patanjali also sells other ayurvedic-based products that provide amazing health benefits. Thus they advertise to sell ayurvedic masalas which are even good for health</a:t>
            </a:r>
          </a:p>
          <a:p>
            <a:r>
              <a:rPr lang="en-US" sz="2400" dirty="0" err="1">
                <a:solidFill>
                  <a:schemeClr val="accent1"/>
                </a:solidFill>
              </a:rPr>
              <a:t>Pushp</a:t>
            </a:r>
            <a:r>
              <a:rPr lang="en-US" sz="2400" dirty="0">
                <a:solidFill>
                  <a:schemeClr val="accent1"/>
                </a:solidFill>
              </a:rPr>
              <a:t> </a:t>
            </a:r>
            <a:r>
              <a:rPr lang="en-US" sz="2400" dirty="0" err="1">
                <a:solidFill>
                  <a:schemeClr val="accent1"/>
                </a:solidFill>
              </a:rPr>
              <a:t>Masale</a:t>
            </a:r>
            <a:r>
              <a:rPr lang="en-US" sz="2400" dirty="0">
                <a:solidFill>
                  <a:schemeClr val="accent1"/>
                </a:solidFill>
              </a:rPr>
              <a:t> – </a:t>
            </a:r>
          </a:p>
          <a:p>
            <a:pPr marL="0" indent="0">
              <a:buNone/>
            </a:pPr>
            <a:r>
              <a:rPr lang="en-US" sz="2000" dirty="0"/>
              <a:t>They are also one of the leading spice brands in India. Be assured of pure spices when your shop from </a:t>
            </a:r>
            <a:r>
              <a:rPr lang="en-US" sz="2000" dirty="0" err="1"/>
              <a:t>Pushp</a:t>
            </a:r>
            <a:r>
              <a:rPr lang="en-US" sz="2000" dirty="0"/>
              <a:t> masalas. They contain an eccentric blend of Indian spices that are perfect to compliment your culinary skills. </a:t>
            </a:r>
            <a:r>
              <a:rPr lang="en-US" sz="2000" dirty="0" err="1"/>
              <a:t>Pushp</a:t>
            </a:r>
            <a:r>
              <a:rPr lang="en-US" sz="2000" dirty="0"/>
              <a:t> </a:t>
            </a:r>
            <a:r>
              <a:rPr lang="en-US" sz="2000" dirty="0" err="1"/>
              <a:t>Masale</a:t>
            </a:r>
            <a:r>
              <a:rPr lang="en-US" sz="2000" dirty="0"/>
              <a:t> constantly strives to work in making sure only the best of the quality reaches countless Indian homes</a:t>
            </a:r>
            <a:r>
              <a:rPr lang="en-US" sz="1600" dirty="0"/>
              <a:t>.</a:t>
            </a:r>
          </a:p>
          <a:p>
            <a:pPr marL="0" indent="0">
              <a:buNone/>
            </a:pPr>
            <a:r>
              <a:rPr lang="en-US" sz="2000" dirty="0">
                <a:solidFill>
                  <a:schemeClr val="accent1"/>
                </a:solidFill>
              </a:rPr>
              <a:t>Distinction from it’s peers </a:t>
            </a:r>
            <a:r>
              <a:rPr lang="en-US" sz="1600" dirty="0">
                <a:solidFill>
                  <a:schemeClr val="accent1"/>
                </a:solidFill>
              </a:rPr>
              <a:t>– </a:t>
            </a:r>
            <a:r>
              <a:rPr lang="en-US" sz="2000" dirty="0"/>
              <a:t>The production unit of these company is it’s advantage where the company produces 200 metric </a:t>
            </a:r>
            <a:r>
              <a:rPr lang="en-US" sz="2000" dirty="0" err="1"/>
              <a:t>tonnes</a:t>
            </a:r>
            <a:r>
              <a:rPr lang="en-US" sz="2000" dirty="0"/>
              <a:t> in a single day</a:t>
            </a:r>
          </a:p>
          <a:p>
            <a:r>
              <a:rPr lang="en-US" sz="2000" dirty="0">
                <a:solidFill>
                  <a:schemeClr val="accent1"/>
                </a:solidFill>
              </a:rPr>
              <a:t>MTR Masalas – </a:t>
            </a:r>
          </a:p>
          <a:p>
            <a:pPr marL="0" indent="0">
              <a:buNone/>
            </a:pPr>
            <a:r>
              <a:rPr lang="en-US" sz="2200" dirty="0"/>
              <a:t>MTR Masala is another top masala brand in India that has been in the industry for a very long time. They blend authentic Indian spices at the right temperature and quantities to bring out the perfect taste. Their masalas are also top-selling masalas in India that gain popularity for their </a:t>
            </a:r>
            <a:r>
              <a:rPr lang="en-US" sz="2200" dirty="0">
                <a:hlinkClick r:id="rId2"/>
              </a:rPr>
              <a:t>taste and packaging</a:t>
            </a:r>
            <a:r>
              <a:rPr lang="en-US" sz="2200" dirty="0"/>
              <a:t>. </a:t>
            </a:r>
          </a:p>
          <a:p>
            <a:pPr marL="0" indent="0">
              <a:buNone/>
            </a:pPr>
            <a:r>
              <a:rPr lang="en-IN" sz="2200" dirty="0">
                <a:solidFill>
                  <a:schemeClr val="accent1"/>
                </a:solidFill>
              </a:rPr>
              <a:t>Distinction from it’s peers - </a:t>
            </a:r>
            <a:r>
              <a:rPr lang="en-US" sz="2400" dirty="0"/>
              <a:t>MTR offers a variety of blends besides just spices. They manufacture ready-to-eat range, beverages, vermicelli, pickles, and dessert mixes.</a:t>
            </a:r>
            <a:endParaRPr lang="en-IN" sz="2400" dirty="0">
              <a:solidFill>
                <a:schemeClr val="accent1"/>
              </a:solidFill>
            </a:endParaRPr>
          </a:p>
        </p:txBody>
      </p:sp>
    </p:spTree>
    <p:extLst>
      <p:ext uri="{BB962C8B-B14F-4D97-AF65-F5344CB8AC3E}">
        <p14:creationId xmlns:p14="http://schemas.microsoft.com/office/powerpoint/2010/main" val="112116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A1C6-9B4C-6DDA-F54A-1AA4A81F62BF}"/>
              </a:ext>
            </a:extLst>
          </p:cNvPr>
          <p:cNvSpPr>
            <a:spLocks noGrp="1"/>
          </p:cNvSpPr>
          <p:nvPr>
            <p:ph type="title"/>
          </p:nvPr>
        </p:nvSpPr>
        <p:spPr/>
        <p:txBody>
          <a:bodyPr/>
          <a:lstStyle/>
          <a:p>
            <a:r>
              <a:rPr lang="en-US" b="1" i="1" dirty="0"/>
              <a:t>Data Interpretation And Analysis</a:t>
            </a:r>
            <a:endParaRPr lang="en-IN" b="1" i="1" dirty="0"/>
          </a:p>
        </p:txBody>
      </p:sp>
      <p:sp>
        <p:nvSpPr>
          <p:cNvPr id="3" name="Content Placeholder 2">
            <a:extLst>
              <a:ext uri="{FF2B5EF4-FFF2-40B4-BE49-F238E27FC236}">
                <a16:creationId xmlns:a16="http://schemas.microsoft.com/office/drawing/2014/main" id="{8430936E-D3A8-B2F3-6E6B-5593171A6567}"/>
              </a:ext>
            </a:extLst>
          </p:cNvPr>
          <p:cNvSpPr>
            <a:spLocks noGrp="1"/>
          </p:cNvSpPr>
          <p:nvPr>
            <p:ph idx="1"/>
          </p:nvPr>
        </p:nvSpPr>
        <p:spPr/>
        <p:txBody>
          <a:bodyPr>
            <a:normAutofit fontScale="70000" lnSpcReduction="20000"/>
          </a:bodyPr>
          <a:lstStyle/>
          <a:p>
            <a:r>
              <a:rPr lang="en-US" sz="2900" dirty="0"/>
              <a:t>F</a:t>
            </a:r>
            <a:r>
              <a:rPr lang="en-IN" sz="2900" dirty="0"/>
              <a:t>rom the data </a:t>
            </a:r>
            <a:r>
              <a:rPr lang="en-IN" sz="2900" dirty="0" err="1"/>
              <a:t>colleted</a:t>
            </a:r>
            <a:r>
              <a:rPr lang="en-IN" sz="2900" dirty="0"/>
              <a:t> in this survey, we will be evaluating the following two factors:-</a:t>
            </a:r>
          </a:p>
          <a:p>
            <a:pPr marL="0" indent="0">
              <a:buNone/>
            </a:pPr>
            <a:r>
              <a:rPr lang="en-IN" sz="2900" dirty="0"/>
              <a:t>   1. The future prospects of the Indian spice market.</a:t>
            </a:r>
          </a:p>
          <a:p>
            <a:pPr marL="0" indent="0">
              <a:buNone/>
            </a:pPr>
            <a:r>
              <a:rPr lang="en-IN" sz="2900" dirty="0"/>
              <a:t>   2. The brands which have gained the most trust in our country</a:t>
            </a:r>
            <a:r>
              <a:rPr lang="en-IN" sz="2000" dirty="0"/>
              <a:t>.</a:t>
            </a:r>
          </a:p>
          <a:p>
            <a:pPr marL="0" indent="0">
              <a:buNone/>
            </a:pPr>
            <a:r>
              <a:rPr lang="en-US" b="1" dirty="0"/>
              <a:t>Future Prospects – </a:t>
            </a:r>
            <a:r>
              <a:rPr lang="en-US" dirty="0"/>
              <a:t>As the value of Indian market of spices has kept </a:t>
            </a:r>
            <a:r>
              <a:rPr lang="en-US" dirty="0" err="1"/>
              <a:t>onn</a:t>
            </a:r>
            <a:r>
              <a:rPr lang="en-US" dirty="0"/>
              <a:t> increasing in the previous years with a valuation of a thousand </a:t>
            </a:r>
            <a:r>
              <a:rPr lang="en-US" dirty="0" err="1"/>
              <a:t>billlionn</a:t>
            </a:r>
            <a:r>
              <a:rPr lang="en-US" dirty="0"/>
              <a:t> </a:t>
            </a:r>
            <a:r>
              <a:rPr lang="en-US" dirty="0" err="1"/>
              <a:t>inndian</a:t>
            </a:r>
            <a:r>
              <a:rPr lang="en-US" dirty="0"/>
              <a:t> rupees, the market seems far from it’s boom stage. With still more than 44% market captured by local players the brands will aim to diminish the numbers.</a:t>
            </a:r>
          </a:p>
          <a:p>
            <a:pPr marL="0" indent="0">
              <a:buNone/>
            </a:pPr>
            <a:r>
              <a:rPr lang="en-US" b="1" dirty="0"/>
              <a:t> </a:t>
            </a:r>
            <a:r>
              <a:rPr lang="en-US" dirty="0"/>
              <a:t>As the country develops, the standard </a:t>
            </a:r>
            <a:r>
              <a:rPr lang="en-US" dirty="0" err="1"/>
              <a:t>oflivinng</a:t>
            </a:r>
            <a:r>
              <a:rPr lang="en-US" dirty="0"/>
              <a:t> of countrymen increases this, persuades them to use branded products(Veblen Effect). Due to this we feel the 44% will decline  and our spice market will prosper more inn the coming years.</a:t>
            </a:r>
          </a:p>
          <a:p>
            <a:pPr marL="0" indent="0">
              <a:buNone/>
            </a:pPr>
            <a:r>
              <a:rPr lang="en-US" dirty="0"/>
              <a:t>Also the branded players are shifting their focus on ready to use products which will be the catalyst in this growth because with development their will be little time for an individual to cook and if he gets a ready to make product, the consumer will definitely  will be persuaded which will decline the 44% bracket.</a:t>
            </a:r>
          </a:p>
          <a:p>
            <a:pPr marL="0" indent="0">
              <a:buNone/>
            </a:pPr>
            <a:r>
              <a:rPr lang="en-US" dirty="0"/>
              <a:t>With this we see an upper side in the Indian spice market and also room for new players in the years to come by.</a:t>
            </a:r>
            <a:endParaRPr lang="en-US" b="1" dirty="0"/>
          </a:p>
        </p:txBody>
      </p:sp>
    </p:spTree>
    <p:extLst>
      <p:ext uri="{BB962C8B-B14F-4D97-AF65-F5344CB8AC3E}">
        <p14:creationId xmlns:p14="http://schemas.microsoft.com/office/powerpoint/2010/main" val="234899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5F9C9-F96A-4D35-8A93-595672E416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5778" y="162560"/>
            <a:ext cx="11946222" cy="6519227"/>
          </a:xfrm>
          <a:prstGeom prst="rect">
            <a:avLst/>
          </a:prstGeom>
        </p:spPr>
      </p:pic>
      <p:sp>
        <p:nvSpPr>
          <p:cNvPr id="2" name="Title 1">
            <a:extLst>
              <a:ext uri="{FF2B5EF4-FFF2-40B4-BE49-F238E27FC236}">
                <a16:creationId xmlns:a16="http://schemas.microsoft.com/office/drawing/2014/main" id="{B7B503D8-4C01-4DFB-B85C-FDBA9410858E}"/>
              </a:ext>
            </a:extLst>
          </p:cNvPr>
          <p:cNvSpPr>
            <a:spLocks noGrp="1"/>
          </p:cNvSpPr>
          <p:nvPr>
            <p:ph type="ctrTitle"/>
          </p:nvPr>
        </p:nvSpPr>
        <p:spPr>
          <a:xfrm>
            <a:off x="1524000" y="1249680"/>
            <a:ext cx="9144000" cy="1564640"/>
          </a:xfrm>
        </p:spPr>
        <p:txBody>
          <a:bodyPr>
            <a:normAutofit/>
          </a:bodyPr>
          <a:lstStyle/>
          <a:p>
            <a:r>
              <a:rPr lang="en-IN" b="1" i="1" spc="-150" dirty="0">
                <a:solidFill>
                  <a:schemeClr val="accent1">
                    <a:lumMod val="60000"/>
                    <a:lumOff val="40000"/>
                  </a:schemeClr>
                </a:solidFill>
                <a:effectLst>
                  <a:outerShdw blurRad="38100" dist="38100" dir="2700000" algn="tl">
                    <a:srgbClr val="000000">
                      <a:alpha val="43137"/>
                    </a:srgbClr>
                  </a:outerShdw>
                </a:effectLst>
              </a:rPr>
              <a:t>Indian</a:t>
            </a:r>
            <a:r>
              <a:rPr lang="en-IN" dirty="0">
                <a:solidFill>
                  <a:schemeClr val="accent1">
                    <a:lumMod val="60000"/>
                    <a:lumOff val="40000"/>
                  </a:schemeClr>
                </a:solidFill>
                <a:effectLst>
                  <a:outerShdw blurRad="38100" dist="38100" dir="2700000" algn="tl">
                    <a:srgbClr val="000000">
                      <a:alpha val="43137"/>
                    </a:srgbClr>
                  </a:outerShdw>
                </a:effectLst>
              </a:rPr>
              <a:t> </a:t>
            </a:r>
            <a:r>
              <a:rPr lang="en-IN" i="1" u="sng" dirty="0">
                <a:solidFill>
                  <a:schemeClr val="accent1">
                    <a:lumMod val="60000"/>
                    <a:lumOff val="40000"/>
                  </a:schemeClr>
                </a:solidFill>
                <a:effectLst>
                  <a:outerShdw blurRad="38100" dist="38100" dir="2700000" algn="tl">
                    <a:srgbClr val="000000">
                      <a:alpha val="43137"/>
                    </a:srgbClr>
                  </a:outerShdw>
                </a:effectLst>
              </a:rPr>
              <a:t>Kitchen</a:t>
            </a:r>
            <a:r>
              <a:rPr lang="en-IN" dirty="0">
                <a:solidFill>
                  <a:schemeClr val="accent1">
                    <a:lumMod val="60000"/>
                    <a:lumOff val="40000"/>
                  </a:schemeClr>
                </a:solidFill>
                <a:effectLst>
                  <a:outerShdw blurRad="38100" dist="38100" dir="2700000" algn="tl">
                    <a:srgbClr val="000000">
                      <a:alpha val="43137"/>
                    </a:srgbClr>
                  </a:outerShdw>
                </a:effectLst>
              </a:rPr>
              <a:t> </a:t>
            </a:r>
            <a:r>
              <a:rPr lang="en-IN" b="1" dirty="0">
                <a:solidFill>
                  <a:srgbClr val="FF0000"/>
                </a:solidFill>
                <a:effectLst>
                  <a:outerShdw blurRad="38100" dist="38100" dir="2700000" algn="tl">
                    <a:srgbClr val="000000">
                      <a:alpha val="43137"/>
                    </a:srgbClr>
                  </a:outerShdw>
                </a:effectLst>
              </a:rPr>
              <a:t>Spices</a:t>
            </a:r>
          </a:p>
        </p:txBody>
      </p:sp>
      <p:sp>
        <p:nvSpPr>
          <p:cNvPr id="3" name="Subtitle 2">
            <a:extLst>
              <a:ext uri="{FF2B5EF4-FFF2-40B4-BE49-F238E27FC236}">
                <a16:creationId xmlns:a16="http://schemas.microsoft.com/office/drawing/2014/main" id="{1F8B7CBC-9191-4ED8-9293-5DEADFBB47FC}"/>
              </a:ext>
            </a:extLst>
          </p:cNvPr>
          <p:cNvSpPr>
            <a:spLocks noGrp="1"/>
          </p:cNvSpPr>
          <p:nvPr>
            <p:ph type="subTitle" idx="1"/>
          </p:nvPr>
        </p:nvSpPr>
        <p:spPr/>
        <p:txBody>
          <a:bodyPr anchor="t"/>
          <a:lstStyle/>
          <a:p>
            <a:r>
              <a:rPr lang="en-IN" dirty="0">
                <a:highlight>
                  <a:srgbClr val="FFFF00"/>
                </a:highlight>
              </a:rPr>
              <a:t>Know the seasoning brands, bolster your health</a:t>
            </a:r>
          </a:p>
          <a:p>
            <a:endParaRPr lang="en-IN" dirty="0"/>
          </a:p>
        </p:txBody>
      </p:sp>
      <p:sp>
        <p:nvSpPr>
          <p:cNvPr id="6" name="TextBox 5">
            <a:extLst>
              <a:ext uri="{FF2B5EF4-FFF2-40B4-BE49-F238E27FC236}">
                <a16:creationId xmlns:a16="http://schemas.microsoft.com/office/drawing/2014/main" id="{ACBF7E74-2C01-4A9A-A326-AA4D3E119E6A}"/>
              </a:ext>
            </a:extLst>
          </p:cNvPr>
          <p:cNvSpPr txBox="1"/>
          <p:nvPr/>
        </p:nvSpPr>
        <p:spPr>
          <a:xfrm>
            <a:off x="1219200" y="6681787"/>
            <a:ext cx="9753600" cy="230832"/>
          </a:xfrm>
          <a:prstGeom prst="rect">
            <a:avLst/>
          </a:prstGeom>
          <a:noFill/>
        </p:spPr>
        <p:txBody>
          <a:bodyPr wrap="square" rtlCol="0">
            <a:spAutoFit/>
          </a:bodyPr>
          <a:lstStyle/>
          <a:p>
            <a:r>
              <a:rPr lang="en-IN" sz="900">
                <a:hlinkClick r:id="rId3" tooltip="https://www.flickr.com/photos/30478819@N08/46872816621/"/>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30211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3B5A-3367-0628-A42A-E4620FD76FDB}"/>
              </a:ext>
            </a:extLst>
          </p:cNvPr>
          <p:cNvSpPr>
            <a:spLocks noGrp="1"/>
          </p:cNvSpPr>
          <p:nvPr>
            <p:ph type="title"/>
          </p:nvPr>
        </p:nvSpPr>
        <p:spPr>
          <a:xfrm>
            <a:off x="177800" y="365124"/>
            <a:ext cx="11176000" cy="1776943"/>
          </a:xfrm>
        </p:spPr>
        <p:txBody>
          <a:bodyPr>
            <a:normAutofit/>
          </a:bodyPr>
          <a:lstStyle/>
          <a:p>
            <a:r>
              <a:rPr lang="en-US" sz="2000" b="1" i="1" dirty="0"/>
              <a:t>The Brands with most trust</a:t>
            </a:r>
            <a:endParaRPr lang="en-IN" sz="2000" b="1" i="1" dirty="0"/>
          </a:p>
        </p:txBody>
      </p:sp>
      <p:sp>
        <p:nvSpPr>
          <p:cNvPr id="3" name="Content Placeholder 2">
            <a:extLst>
              <a:ext uri="{FF2B5EF4-FFF2-40B4-BE49-F238E27FC236}">
                <a16:creationId xmlns:a16="http://schemas.microsoft.com/office/drawing/2014/main" id="{505B8DE5-2D9B-9B9C-42AF-D65B8A5B60C9}"/>
              </a:ext>
            </a:extLst>
          </p:cNvPr>
          <p:cNvSpPr>
            <a:spLocks noGrp="1"/>
          </p:cNvSpPr>
          <p:nvPr>
            <p:ph idx="1"/>
          </p:nvPr>
        </p:nvSpPr>
        <p:spPr>
          <a:xfrm>
            <a:off x="567267" y="1687513"/>
            <a:ext cx="10515600" cy="4805363"/>
          </a:xfrm>
        </p:spPr>
        <p:txBody>
          <a:bodyPr>
            <a:normAutofit/>
          </a:bodyPr>
          <a:lstStyle/>
          <a:p>
            <a:r>
              <a:rPr lang="en-US" sz="2000" dirty="0"/>
              <a:t>It’s evident from the survey as MDH is the oldest brand of our country started in 1919. It occupies 12% of the Indian spice market which is second only to Everest.</a:t>
            </a:r>
          </a:p>
          <a:p>
            <a:r>
              <a:rPr lang="en-US" sz="2000" dirty="0"/>
              <a:t>The largest brand of the country with enormous trust from it’s consumers is Everest capturing 13% of the Indian Market in Spices segment.</a:t>
            </a:r>
          </a:p>
          <a:p>
            <a:r>
              <a:rPr lang="en-US" sz="2000" dirty="0"/>
              <a:t>Badshah and eastern both occupy 11% of the spices market in our country.</a:t>
            </a:r>
          </a:p>
          <a:p>
            <a:r>
              <a:rPr lang="en-US" sz="2000" dirty="0"/>
              <a:t>All of them are followed by a company which has grown a lot in recent years and has cemented 9% of spices market in India in about 10 years. The company’s marketing and advertising strategies were </a:t>
            </a:r>
            <a:r>
              <a:rPr lang="en-US" sz="2000" dirty="0" err="1"/>
              <a:t>phenominal</a:t>
            </a:r>
            <a:r>
              <a:rPr lang="en-US" sz="2000" dirty="0"/>
              <a:t> which have lead to such an exponential growth of the brand in the country.</a:t>
            </a:r>
          </a:p>
        </p:txBody>
      </p:sp>
    </p:spTree>
    <p:extLst>
      <p:ext uri="{BB962C8B-B14F-4D97-AF65-F5344CB8AC3E}">
        <p14:creationId xmlns:p14="http://schemas.microsoft.com/office/powerpoint/2010/main" val="179232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FE1B-33BD-1E48-EB62-9397B89A244D}"/>
              </a:ext>
            </a:extLst>
          </p:cNvPr>
          <p:cNvSpPr>
            <a:spLocks noGrp="1"/>
          </p:cNvSpPr>
          <p:nvPr>
            <p:ph type="title"/>
          </p:nvPr>
        </p:nvSpPr>
        <p:spPr/>
        <p:txBody>
          <a:bodyPr/>
          <a:lstStyle/>
          <a:p>
            <a:r>
              <a:rPr lang="en-IN" b="1" i="1" dirty="0"/>
              <a:t>				Conclusion</a:t>
            </a:r>
          </a:p>
        </p:txBody>
      </p:sp>
      <p:sp>
        <p:nvSpPr>
          <p:cNvPr id="3" name="Content Placeholder 2">
            <a:extLst>
              <a:ext uri="{FF2B5EF4-FFF2-40B4-BE49-F238E27FC236}">
                <a16:creationId xmlns:a16="http://schemas.microsoft.com/office/drawing/2014/main" id="{F4D5EF24-94C7-C76A-0481-2074EC4787C9}"/>
              </a:ext>
            </a:extLst>
          </p:cNvPr>
          <p:cNvSpPr>
            <a:spLocks noGrp="1"/>
          </p:cNvSpPr>
          <p:nvPr>
            <p:ph idx="1"/>
          </p:nvPr>
        </p:nvSpPr>
        <p:spPr/>
        <p:txBody>
          <a:bodyPr>
            <a:normAutofit fontScale="92500" lnSpcReduction="10000"/>
          </a:bodyPr>
          <a:lstStyle/>
          <a:p>
            <a:pPr marL="0" indent="0">
              <a:buNone/>
            </a:pPr>
            <a:r>
              <a:rPr lang="en-IN" dirty="0"/>
              <a:t>The above data highlight the current global scenario of spice industry along with the contribution of Indian Spices and the Indian spice exporters in the market. India is already a superpower in the spice industry as people continue to love and consume Indian spices on a large scale, however, there is still to work more when it comes to energy and resources.</a:t>
            </a:r>
          </a:p>
          <a:p>
            <a:pPr marL="0" indent="0">
              <a:buNone/>
            </a:pPr>
            <a:r>
              <a:rPr lang="en-IN" dirty="0"/>
              <a:t>Besides the raw spices, India is also famous for some of the delicious blended spices like Paani Puri Masala, Chicken Masala, Garam Masala which gives the dishes the Indian flavours.</a:t>
            </a:r>
          </a:p>
          <a:p>
            <a:pPr marL="0" indent="0">
              <a:buNone/>
            </a:pPr>
            <a:r>
              <a:rPr lang="en-IN" dirty="0"/>
              <a:t>The Indian spices bring the diversity in the dish as the India experiences the diversification among the different cultures of people.</a:t>
            </a:r>
          </a:p>
          <a:p>
            <a:pPr marL="0" indent="0">
              <a:buNone/>
            </a:pPr>
            <a:r>
              <a:rPr lang="en-IN" dirty="0"/>
              <a:t>Indian produces some of the evergreen spices that are never going to go out of fashion and taste. </a:t>
            </a:r>
          </a:p>
        </p:txBody>
      </p:sp>
    </p:spTree>
    <p:extLst>
      <p:ext uri="{BB962C8B-B14F-4D97-AF65-F5344CB8AC3E}">
        <p14:creationId xmlns:p14="http://schemas.microsoft.com/office/powerpoint/2010/main" val="425183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123A-CA2D-ECB6-3E7A-0F1A02EC73E1}"/>
              </a:ext>
            </a:extLst>
          </p:cNvPr>
          <p:cNvSpPr>
            <a:spLocks noGrp="1"/>
          </p:cNvSpPr>
          <p:nvPr>
            <p:ph type="title"/>
          </p:nvPr>
        </p:nvSpPr>
        <p:spPr/>
        <p:txBody>
          <a:bodyPr/>
          <a:lstStyle/>
          <a:p>
            <a:r>
              <a:rPr lang="en-US" b="1" i="1" dirty="0"/>
              <a:t>Review Literature</a:t>
            </a:r>
            <a:endParaRPr lang="en-IN" b="1" i="1" dirty="0"/>
          </a:p>
        </p:txBody>
      </p:sp>
      <p:sp>
        <p:nvSpPr>
          <p:cNvPr id="3" name="Content Placeholder 2">
            <a:extLst>
              <a:ext uri="{FF2B5EF4-FFF2-40B4-BE49-F238E27FC236}">
                <a16:creationId xmlns:a16="http://schemas.microsoft.com/office/drawing/2014/main" id="{AE852CF5-D7BA-E47D-35A8-12EC8E44A595}"/>
              </a:ext>
            </a:extLst>
          </p:cNvPr>
          <p:cNvSpPr>
            <a:spLocks noGrp="1"/>
          </p:cNvSpPr>
          <p:nvPr>
            <p:ph idx="1"/>
          </p:nvPr>
        </p:nvSpPr>
        <p:spPr/>
        <p:txBody>
          <a:bodyPr>
            <a:normAutofit fontScale="47500" lnSpcReduction="20000"/>
          </a:bodyPr>
          <a:lstStyle/>
          <a:p>
            <a:r>
              <a:rPr lang="en-US" dirty="0"/>
              <a:t>The Indian spice market has grown rapidly and will continue to do so in the coming years.</a:t>
            </a:r>
          </a:p>
          <a:p>
            <a:r>
              <a:rPr lang="en-US" dirty="0"/>
              <a:t>There’s has been a shift in psychology of Indians and they have started the consumption of branded spices rather than the local ones.</a:t>
            </a:r>
          </a:p>
          <a:p>
            <a:r>
              <a:rPr lang="en-US" dirty="0"/>
              <a:t>Despite the shift, it is minor and still 44% of the market is dominated by  local players. In the years to </a:t>
            </a:r>
            <a:r>
              <a:rPr lang="en-US" dirty="0" err="1"/>
              <a:t>comeby</a:t>
            </a:r>
            <a:r>
              <a:rPr lang="en-US" dirty="0"/>
              <a:t> the, surely there will be more people shifting owing to decrease in the 44% bracket.</a:t>
            </a:r>
          </a:p>
          <a:p>
            <a:r>
              <a:rPr lang="en-US" dirty="0"/>
              <a:t>India is the largest exported of spices all over the world, surpassing China.</a:t>
            </a:r>
          </a:p>
          <a:p>
            <a:r>
              <a:rPr lang="en-US" dirty="0"/>
              <a:t>The Indian market has been developing ready  to use spices which has been lucrative for the Indian households in recent years.</a:t>
            </a:r>
          </a:p>
          <a:p>
            <a:r>
              <a:rPr lang="en-IN" dirty="0"/>
              <a:t>With time Catch Masalas has been the fastest growing spices brand inn the country occupying 9% of the total market in less than 10 years.</a:t>
            </a:r>
          </a:p>
          <a:p>
            <a:r>
              <a:rPr lang="en-IN" dirty="0"/>
              <a:t>MDH has been the oldest brand in the country. We all still remember the tagline – “MDH masala, </a:t>
            </a:r>
            <a:r>
              <a:rPr lang="en-IN" dirty="0" err="1"/>
              <a:t>sach</a:t>
            </a:r>
            <a:r>
              <a:rPr lang="en-IN" dirty="0"/>
              <a:t> </a:t>
            </a:r>
            <a:r>
              <a:rPr lang="en-IN" dirty="0" err="1"/>
              <a:t>sach</a:t>
            </a:r>
            <a:r>
              <a:rPr lang="en-IN" dirty="0"/>
              <a:t>”. It started in 1919 and has been there ever since.</a:t>
            </a:r>
          </a:p>
          <a:p>
            <a:r>
              <a:rPr lang="en-IN" dirty="0"/>
              <a:t>Catch is the largest brand in the country  with a total of 14% market holding.</a:t>
            </a:r>
          </a:p>
          <a:p>
            <a:r>
              <a:rPr lang="en-IN" dirty="0"/>
              <a:t>Badshah masalas is </a:t>
            </a:r>
            <a:r>
              <a:rPr lang="en-IN" dirty="0" err="1"/>
              <a:t>mumbai</a:t>
            </a:r>
            <a:r>
              <a:rPr lang="en-IN" dirty="0"/>
              <a:t> based company with 11% market cap of the Indian spice Market.</a:t>
            </a:r>
          </a:p>
          <a:p>
            <a:r>
              <a:rPr lang="en-IN" dirty="0"/>
              <a:t>Eastern Masalas is Bengaluru based company and is one of the most proficient exporter of spices in the county. Not only in export the company occupies a market cap of 11% in the Indian spice market.</a:t>
            </a:r>
          </a:p>
          <a:p>
            <a:r>
              <a:rPr lang="en-IN" dirty="0"/>
              <a:t>The Indian spice market though has branded players but still 44% of the market is unorganised thus there’s room for entry  and growth of new players.</a:t>
            </a:r>
          </a:p>
          <a:p>
            <a:r>
              <a:rPr lang="en-IN" dirty="0"/>
              <a:t>The Indian spices market is highly competitive with local and various major brands.</a:t>
            </a:r>
          </a:p>
          <a:p>
            <a:r>
              <a:rPr lang="en-IN" dirty="0"/>
              <a:t>The exports from our country is bound to increase in the years to follow.</a:t>
            </a:r>
          </a:p>
          <a:p>
            <a:r>
              <a:rPr lang="en-IN" dirty="0"/>
              <a:t>With the point of view of investment spice market is a prominent one in the years to follow. The most proficient investors are heavily  invested the spice making business which looks greener than ever before.</a:t>
            </a:r>
          </a:p>
        </p:txBody>
      </p:sp>
    </p:spTree>
    <p:extLst>
      <p:ext uri="{BB962C8B-B14F-4D97-AF65-F5344CB8AC3E}">
        <p14:creationId xmlns:p14="http://schemas.microsoft.com/office/powerpoint/2010/main" val="947208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A8E4-40DA-1C57-C729-96266A0CB883}"/>
              </a:ext>
            </a:extLst>
          </p:cNvPr>
          <p:cNvSpPr>
            <a:spLocks noGrp="1"/>
          </p:cNvSpPr>
          <p:nvPr>
            <p:ph type="title"/>
          </p:nvPr>
        </p:nvSpPr>
        <p:spPr/>
        <p:txBody>
          <a:bodyPr/>
          <a:lstStyle/>
          <a:p>
            <a:r>
              <a:rPr lang="en-US" b="1" i="1" dirty="0"/>
              <a:t>References</a:t>
            </a:r>
            <a:endParaRPr lang="en-IN" b="1" i="1" dirty="0"/>
          </a:p>
        </p:txBody>
      </p:sp>
      <p:sp>
        <p:nvSpPr>
          <p:cNvPr id="3" name="Content Placeholder 2">
            <a:extLst>
              <a:ext uri="{FF2B5EF4-FFF2-40B4-BE49-F238E27FC236}">
                <a16:creationId xmlns:a16="http://schemas.microsoft.com/office/drawing/2014/main" id="{92CD3FD9-4B5F-0BDD-B1BD-4AB2BC933487}"/>
              </a:ext>
            </a:extLst>
          </p:cNvPr>
          <p:cNvSpPr>
            <a:spLocks noGrp="1"/>
          </p:cNvSpPr>
          <p:nvPr>
            <p:ph idx="1"/>
          </p:nvPr>
        </p:nvSpPr>
        <p:spPr/>
        <p:txBody>
          <a:bodyPr>
            <a:normAutofit fontScale="47500" lnSpcReduction="20000"/>
          </a:bodyPr>
          <a:lstStyle/>
          <a:p>
            <a:pPr marL="0" indent="0">
              <a:buNone/>
            </a:pP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https://www.livemint.com/companies/news/high-investor-interest-to-spice-up-branded-condiments-space-11580751247283.html</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https://www.business-standard.com/article/companies/sunrise-foods-eyes-strategic-sale-valuation-pegged-at-rs-2-500-crore-119101700905_1.html</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https://www.statista.com/topics/4672/spices-market-in-india/</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https://www.ibef.org/exports/spice-industry-indias.aspx</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6">
                  <a:extLst>
                    <a:ext uri="{A12FA001-AC4F-418D-AE19-62706E023703}">
                      <ahyp:hlinkClr xmlns:ahyp="http://schemas.microsoft.com/office/drawing/2018/hyperlinkcolor" val="tx"/>
                    </a:ext>
                  </a:extLst>
                </a:hlinkClick>
              </a:rPr>
              <a:t>https://www.indianspices.com/statistics.html</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7">
                  <a:extLst>
                    <a:ext uri="{A12FA001-AC4F-418D-AE19-62706E023703}">
                      <ahyp:hlinkClr xmlns:ahyp="http://schemas.microsoft.com/office/drawing/2018/hyperlinkcolor" val="tx"/>
                    </a:ext>
                  </a:extLst>
                </a:hlinkClick>
              </a:rPr>
              <a:t>https://www.industryarc.com/Report/7475/spices-market-analysis.html</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chemeClr val="accent1"/>
                </a:solidFill>
                <a:effectLst/>
                <a:latin typeface="Arial" panose="020B0604020202020204" pitchFamily="34" charset="0"/>
                <a:hlinkClick r:id="rId8">
                  <a:extLst>
                    <a:ext uri="{A12FA001-AC4F-418D-AE19-62706E023703}">
                      <ahyp:hlinkClr xmlns:ahyp="http://schemas.microsoft.com/office/drawing/2018/hyperlinkcolor" val="tx"/>
                    </a:ext>
                  </a:extLst>
                </a:hlinkClick>
              </a:rPr>
              <a:t>https://www.businesswire.com/news/home/20170621006221/en/Study-Indias-Spices-Market-2017---Market</a:t>
            </a:r>
            <a:endParaRPr lang="en-IN" u="sng" dirty="0">
              <a:solidFill>
                <a:schemeClr val="accent1"/>
              </a:solidFill>
              <a:effectLst/>
              <a:latin typeface="Arial" panose="020B0604020202020204" pitchFamily="34" charset="0"/>
            </a:endParaRP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a:t>
            </a:r>
            <a:r>
              <a:rPr lang="en-IN" u="sng" dirty="0">
                <a:solidFill>
                  <a:srgbClr val="0563C1"/>
                </a:solidFill>
                <a:effectLst/>
                <a:latin typeface="Arial" panose="020B0604020202020204" pitchFamily="34" charset="0"/>
                <a:hlinkClick r:id="rId9">
                  <a:extLst>
                    <a:ext uri="{A12FA001-AC4F-418D-AE19-62706E023703}">
                      <ahyp:hlinkClr xmlns:ahyp="http://schemas.microsoft.com/office/drawing/2018/hyperlinkcolor" val="tx"/>
                    </a:ext>
                  </a:extLst>
                </a:hlinkClick>
              </a:rPr>
              <a:t>http://www.walkthroughindia.com/grocery/top-12-best-masala-spices -brands -in-</a:t>
            </a:r>
            <a:r>
              <a:rPr lang="en-IN" u="sng" dirty="0" err="1">
                <a:solidFill>
                  <a:srgbClr val="0563C1"/>
                </a:solidFill>
                <a:effectLst/>
                <a:latin typeface="Arial" panose="020B0604020202020204" pitchFamily="34" charset="0"/>
                <a:hlinkClick r:id="rId9">
                  <a:extLst>
                    <a:ext uri="{A12FA001-AC4F-418D-AE19-62706E023703}">
                      <ahyp:hlinkClr xmlns:ahyp="http://schemas.microsoft.com/office/drawing/2018/hyperlinkcolor" val="tx"/>
                    </a:ext>
                  </a:extLst>
                </a:hlinkClick>
              </a:rPr>
              <a:t>india</a:t>
            </a:r>
            <a:r>
              <a:rPr lang="en-IN" u="sng" dirty="0">
                <a:solidFill>
                  <a:schemeClr val="accent1"/>
                </a:solidFill>
                <a:effectLst/>
                <a:latin typeface="Arial" panose="020B0604020202020204" pitchFamily="34" charset="0"/>
                <a:hlinkClick r:id="rId9">
                  <a:extLst>
                    <a:ext uri="{A12FA001-AC4F-418D-AE19-62706E023703}">
                      <ahyp:hlinkClr xmlns:ahyp="http://schemas.microsoft.com/office/drawing/2018/hyperlinkcolor" val="tx"/>
                    </a:ext>
                  </a:extLst>
                </a:hlinkClick>
              </a:rPr>
              <a:t>/</a:t>
            </a:r>
            <a:endParaRPr lang="en-IN" u="sng" dirty="0">
              <a:solidFill>
                <a:schemeClr val="accent1"/>
              </a:solidFill>
              <a:effectLst/>
              <a:latin typeface="Arial" panose="020B0604020202020204" pitchFamily="34" charset="0"/>
            </a:endParaRPr>
          </a:p>
          <a:p>
            <a:r>
              <a:rPr lang="en-IN" u="sng" dirty="0">
                <a:solidFill>
                  <a:schemeClr val="accent1"/>
                </a:solidFill>
                <a:effectLst/>
                <a:latin typeface="Arial" panose="020B0604020202020204" pitchFamily="34" charset="0"/>
              </a:rPr>
              <a:t>https://economictimes.indiatimes.com/industry/cons-products/food/eastern-condiments-promoters-look-to-sell-majority-</a:t>
            </a:r>
            <a:br>
              <a:rPr lang="en-IN" u="sng" dirty="0">
                <a:solidFill>
                  <a:schemeClr val="accent1"/>
                </a:solidFill>
              </a:rPr>
            </a:br>
            <a:r>
              <a:rPr lang="en-IN" u="sng" dirty="0">
                <a:solidFill>
                  <a:schemeClr val="accent1"/>
                </a:solidFill>
                <a:effectLst/>
                <a:latin typeface="Arial" panose="020B0604020202020204" pitchFamily="34" charset="0"/>
              </a:rPr>
              <a:t>stake/</a:t>
            </a:r>
            <a:r>
              <a:rPr lang="en-IN" u="sng" dirty="0" err="1">
                <a:solidFill>
                  <a:schemeClr val="accent1"/>
                </a:solidFill>
                <a:effectLst/>
                <a:latin typeface="Arial" panose="020B0604020202020204" pitchFamily="34" charset="0"/>
              </a:rPr>
              <a:t>articleshow</a:t>
            </a:r>
            <a:r>
              <a:rPr lang="en-IN" u="sng" dirty="0">
                <a:solidFill>
                  <a:schemeClr val="accent1"/>
                </a:solidFill>
                <a:effectLst/>
                <a:latin typeface="Arial" panose="020B0604020202020204" pitchFamily="34" charset="0"/>
              </a:rPr>
              <a:t>/71176894.cms?from=</a:t>
            </a:r>
            <a:r>
              <a:rPr lang="en-IN" u="sng" dirty="0" err="1">
                <a:solidFill>
                  <a:schemeClr val="accent1"/>
                </a:solidFill>
                <a:effectLst/>
                <a:latin typeface="Arial" panose="020B0604020202020204" pitchFamily="34" charset="0"/>
              </a:rPr>
              <a:t>mdr</a:t>
            </a:r>
            <a:r>
              <a:rPr lang="en-IN" u="sng" dirty="0">
                <a:solidFill>
                  <a:schemeClr val="accent1"/>
                </a:solidFill>
                <a:effectLst/>
                <a:latin typeface="Arial" panose="020B0604020202020204" pitchFamily="34" charset="0"/>
              </a:rPr>
              <a:t>#:~:text=Set%20up%20by%20ME%20Meeran,ready%2Dto%2Dcook%20items.</a:t>
            </a:r>
          </a:p>
          <a:p>
            <a:pPr marL="0" indent="0">
              <a:buNone/>
            </a:pPr>
            <a:br>
              <a:rPr lang="en-IN" u="sng" dirty="0">
                <a:solidFill>
                  <a:schemeClr val="accent1"/>
                </a:solidFill>
              </a:rPr>
            </a:br>
            <a:r>
              <a:rPr lang="en-IN" u="sng" dirty="0">
                <a:solidFill>
                  <a:schemeClr val="accent1"/>
                </a:solidFill>
                <a:effectLst/>
                <a:latin typeface="Arial" panose="020B0604020202020204" pitchFamily="34" charset="0"/>
              </a:rPr>
              <a:t>• https://www.statista.com/statistics/622673/spice-production-by-type-india/</a:t>
            </a:r>
          </a:p>
        </p:txBody>
      </p:sp>
    </p:spTree>
    <p:extLst>
      <p:ext uri="{BB962C8B-B14F-4D97-AF65-F5344CB8AC3E}">
        <p14:creationId xmlns:p14="http://schemas.microsoft.com/office/powerpoint/2010/main" val="109952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worldedu.org/storage/files/in/2094/thumb-...">
            <a:extLst>
              <a:ext uri="{FF2B5EF4-FFF2-40B4-BE49-F238E27FC236}">
                <a16:creationId xmlns:a16="http://schemas.microsoft.com/office/drawing/2014/main" id="{BCA52247-A414-5165-DE50-2A1E6C22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892" y="115845"/>
            <a:ext cx="2011816" cy="11303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C11CD-C287-5835-C912-ECFC94435828}"/>
              </a:ext>
            </a:extLst>
          </p:cNvPr>
          <p:cNvSpPr>
            <a:spLocks noGrp="1"/>
          </p:cNvSpPr>
          <p:nvPr>
            <p:ph type="title"/>
          </p:nvPr>
        </p:nvSpPr>
        <p:spPr>
          <a:xfrm>
            <a:off x="1556657" y="211224"/>
            <a:ext cx="8479972" cy="1476062"/>
          </a:xfrm>
        </p:spPr>
        <p:txBody>
          <a:bodyPr>
            <a:normAutofit fontScale="90000"/>
          </a:bodyPr>
          <a:lstStyle/>
          <a:p>
            <a:r>
              <a:rPr lang="en-US" dirty="0"/>
              <a:t>                          </a:t>
            </a:r>
            <a:br>
              <a:rPr lang="en-US" dirty="0"/>
            </a:br>
            <a:r>
              <a:rPr lang="en-US" dirty="0"/>
              <a:t>                      </a:t>
            </a:r>
            <a:br>
              <a:rPr lang="en-US" dirty="0"/>
            </a:br>
            <a:r>
              <a:rPr lang="en-US" dirty="0"/>
              <a:t>			 LNCT University</a:t>
            </a:r>
            <a:endParaRPr lang="en-IN" dirty="0"/>
          </a:p>
        </p:txBody>
      </p:sp>
      <p:sp>
        <p:nvSpPr>
          <p:cNvPr id="3" name="Content Placeholder 2">
            <a:extLst>
              <a:ext uri="{FF2B5EF4-FFF2-40B4-BE49-F238E27FC236}">
                <a16:creationId xmlns:a16="http://schemas.microsoft.com/office/drawing/2014/main" id="{212DDCA3-846A-B6E2-1F4D-036E585B180B}"/>
              </a:ext>
            </a:extLst>
          </p:cNvPr>
          <p:cNvSpPr>
            <a:spLocks noGrp="1"/>
          </p:cNvSpPr>
          <p:nvPr>
            <p:ph idx="1"/>
          </p:nvPr>
        </p:nvSpPr>
        <p:spPr>
          <a:xfrm>
            <a:off x="1143000" y="1926773"/>
            <a:ext cx="10515600" cy="4489676"/>
          </a:xfrm>
        </p:spPr>
        <p:txBody>
          <a:bodyPr>
            <a:normAutofit/>
          </a:bodyPr>
          <a:lstStyle/>
          <a:p>
            <a:pPr marL="0" indent="0">
              <a:buNone/>
            </a:pPr>
            <a:r>
              <a:rPr lang="en-IN" sz="3600" b="1" i="1" dirty="0"/>
              <a:t>			    	Certificate</a:t>
            </a:r>
          </a:p>
          <a:p>
            <a:pPr marL="0" indent="0">
              <a:buNone/>
            </a:pPr>
            <a:r>
              <a:rPr lang="en-IN" sz="2400" dirty="0"/>
              <a:t>This is to certify that the project report entitled </a:t>
            </a:r>
            <a:r>
              <a:rPr lang="en-IN" sz="2400" b="1" dirty="0"/>
              <a:t>Indian Brands of Kitchen Spices</a:t>
            </a:r>
            <a:r>
              <a:rPr lang="en-IN" sz="2400" dirty="0"/>
              <a:t>, submitted to department of Bachelor of Business Administration, LNCT University, in partial fulfilment for the award of degree of </a:t>
            </a:r>
            <a:r>
              <a:rPr lang="en-IN" sz="2400" b="1" dirty="0"/>
              <a:t>Bachelors in Business Administration</a:t>
            </a:r>
            <a:r>
              <a:rPr lang="en-IN" sz="2400" dirty="0"/>
              <a:t>, is a record bonified work carried out by Mr. Sujit Prasad, Roll No LNCABBA11027 under my supervision and guidance under my provision from </a:t>
            </a:r>
          </a:p>
          <a:p>
            <a:pPr marL="0" indent="0">
              <a:buNone/>
            </a:pPr>
            <a:r>
              <a:rPr lang="en-IN" sz="2400" dirty="0"/>
              <a:t>28/04/2022 to 09/05/2022.</a:t>
            </a:r>
          </a:p>
          <a:p>
            <a:pPr marL="0" indent="0">
              <a:buNone/>
            </a:pPr>
            <a:r>
              <a:rPr lang="en-IN" sz="2400" dirty="0"/>
              <a:t>All help received by my teacher has been duly acknowledged.</a:t>
            </a:r>
          </a:p>
          <a:p>
            <a:pPr marL="0" indent="0">
              <a:buNone/>
            </a:pPr>
            <a:r>
              <a:rPr lang="en-IN" sz="2400" dirty="0"/>
              <a:t>No Part of this report has been submitted elsewhere for award of any degree.</a:t>
            </a:r>
          </a:p>
        </p:txBody>
      </p:sp>
    </p:spTree>
    <p:extLst>
      <p:ext uri="{BB962C8B-B14F-4D97-AF65-F5344CB8AC3E}">
        <p14:creationId xmlns:p14="http://schemas.microsoft.com/office/powerpoint/2010/main" val="90185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67C-59B8-CE96-98FD-7007883F4709}"/>
              </a:ext>
            </a:extLst>
          </p:cNvPr>
          <p:cNvSpPr>
            <a:spLocks noGrp="1"/>
          </p:cNvSpPr>
          <p:nvPr>
            <p:ph type="title"/>
          </p:nvPr>
        </p:nvSpPr>
        <p:spPr/>
        <p:txBody>
          <a:bodyPr/>
          <a:lstStyle/>
          <a:p>
            <a:r>
              <a:rPr lang="en-IN" b="1" dirty="0"/>
              <a:t>			Acknowledgement</a:t>
            </a:r>
          </a:p>
        </p:txBody>
      </p:sp>
      <p:sp>
        <p:nvSpPr>
          <p:cNvPr id="3" name="Content Placeholder 2">
            <a:extLst>
              <a:ext uri="{FF2B5EF4-FFF2-40B4-BE49-F238E27FC236}">
                <a16:creationId xmlns:a16="http://schemas.microsoft.com/office/drawing/2014/main" id="{ADDF2FDB-6B92-2179-49C3-F1449791176E}"/>
              </a:ext>
            </a:extLst>
          </p:cNvPr>
          <p:cNvSpPr>
            <a:spLocks noGrp="1"/>
          </p:cNvSpPr>
          <p:nvPr>
            <p:ph idx="1"/>
          </p:nvPr>
        </p:nvSpPr>
        <p:spPr/>
        <p:txBody>
          <a:bodyPr>
            <a:normAutofit/>
          </a:bodyPr>
          <a:lstStyle/>
          <a:p>
            <a:pPr marL="0" indent="0">
              <a:buNone/>
            </a:pPr>
            <a:r>
              <a:rPr lang="en-IN" dirty="0"/>
              <a:t>I would like to express my special gratitude and appreciation to all those who gave me the possibility to complete this report. Special thanks is due to my supervisor Miss. </a:t>
            </a:r>
            <a:r>
              <a:rPr lang="en-IN" dirty="0" err="1"/>
              <a:t>Deeksha</a:t>
            </a:r>
            <a:r>
              <a:rPr lang="en-IN" dirty="0"/>
              <a:t> </a:t>
            </a:r>
            <a:r>
              <a:rPr lang="en-IN" dirty="0" err="1"/>
              <a:t>Dange</a:t>
            </a:r>
            <a:r>
              <a:rPr lang="en-IN" dirty="0"/>
              <a:t> whose help, stimulating suggestions and encouragement helped me in all time of fabrication process and writing this report. I also sincerely thanks for the time spent proof reading and correcting my many mistakes.</a:t>
            </a:r>
          </a:p>
          <a:p>
            <a:pPr marL="0" indent="0">
              <a:buNone/>
            </a:pPr>
            <a:r>
              <a:rPr lang="en-IN" dirty="0"/>
              <a:t>I would much like to acknowledge the efforts of staffs in the library, who gave me a permission to use all the necessary books in the library for learning about market analysis.</a:t>
            </a:r>
          </a:p>
        </p:txBody>
      </p:sp>
    </p:spTree>
    <p:extLst>
      <p:ext uri="{BB962C8B-B14F-4D97-AF65-F5344CB8AC3E}">
        <p14:creationId xmlns:p14="http://schemas.microsoft.com/office/powerpoint/2010/main" val="64902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3170-D5DB-8D52-081A-0A9AFDDB01BC}"/>
              </a:ext>
            </a:extLst>
          </p:cNvPr>
          <p:cNvSpPr>
            <a:spLocks noGrp="1"/>
          </p:cNvSpPr>
          <p:nvPr>
            <p:ph type="title"/>
          </p:nvPr>
        </p:nvSpPr>
        <p:spPr/>
        <p:txBody>
          <a:bodyPr/>
          <a:lstStyle/>
          <a:p>
            <a:r>
              <a:rPr lang="en-IN" dirty="0"/>
              <a:t>			           </a:t>
            </a:r>
            <a:r>
              <a:rPr lang="en-IN" b="1" i="1" dirty="0"/>
              <a:t>Preface </a:t>
            </a:r>
          </a:p>
        </p:txBody>
      </p:sp>
      <p:sp>
        <p:nvSpPr>
          <p:cNvPr id="3" name="Content Placeholder 2">
            <a:extLst>
              <a:ext uri="{FF2B5EF4-FFF2-40B4-BE49-F238E27FC236}">
                <a16:creationId xmlns:a16="http://schemas.microsoft.com/office/drawing/2014/main" id="{90FE6DD1-B979-D7A4-BC68-9FE97DD7E545}"/>
              </a:ext>
            </a:extLst>
          </p:cNvPr>
          <p:cNvSpPr>
            <a:spLocks noGrp="1"/>
          </p:cNvSpPr>
          <p:nvPr>
            <p:ph idx="1"/>
          </p:nvPr>
        </p:nvSpPr>
        <p:spPr/>
        <p:txBody>
          <a:bodyPr>
            <a:normAutofit fontScale="85000" lnSpcReduction="20000"/>
          </a:bodyPr>
          <a:lstStyle/>
          <a:p>
            <a:pPr marL="0" indent="0">
              <a:buNone/>
            </a:pPr>
            <a:r>
              <a:rPr lang="en-IN" dirty="0"/>
              <a:t>As a part of MBA Curriculum  and in order to gain practical knowledge in the field of management, we are required to make a report on “Best Brands of Indian Spices”. The Basic Objective behind doing this project report is to get knowledge tools of different tools of marketing.</a:t>
            </a:r>
          </a:p>
          <a:p>
            <a:pPr marL="0" indent="0">
              <a:buNone/>
            </a:pPr>
            <a:r>
              <a:rPr lang="en-IN" dirty="0"/>
              <a:t>In this project report we have included various concepts, effects and implications  regarding the best masala brands of the country.</a:t>
            </a:r>
          </a:p>
          <a:p>
            <a:pPr marL="0" indent="0">
              <a:buNone/>
            </a:pPr>
            <a:r>
              <a:rPr lang="en-IN" dirty="0"/>
              <a:t>This report also includes extensive study and analysis of the Indian spice market and  it’s export.</a:t>
            </a:r>
          </a:p>
          <a:p>
            <a:pPr marL="0" indent="0">
              <a:buNone/>
            </a:pPr>
            <a:r>
              <a:rPr lang="en-IN" dirty="0"/>
              <a:t>Doing this project report helped us to enhance our knowledge regarding the work in to the attitude of consumer towards the different brands of spices that we get in our country as well as the consumers response to the local available masalas.</a:t>
            </a:r>
          </a:p>
          <a:p>
            <a:pPr marL="0" indent="0">
              <a:buNone/>
            </a:pPr>
            <a:r>
              <a:rPr lang="en-IN" dirty="0"/>
              <a:t>This project has also made us realize about the importance of camaraderie and team work and role of devotion towards work.</a:t>
            </a:r>
          </a:p>
        </p:txBody>
      </p:sp>
    </p:spTree>
    <p:extLst>
      <p:ext uri="{BB962C8B-B14F-4D97-AF65-F5344CB8AC3E}">
        <p14:creationId xmlns:p14="http://schemas.microsoft.com/office/powerpoint/2010/main" val="351715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B659-0104-1A04-02B2-F69633A26278}"/>
              </a:ext>
            </a:extLst>
          </p:cNvPr>
          <p:cNvSpPr>
            <a:spLocks noGrp="1"/>
          </p:cNvSpPr>
          <p:nvPr>
            <p:ph type="title"/>
          </p:nvPr>
        </p:nvSpPr>
        <p:spPr/>
        <p:txBody>
          <a:bodyPr/>
          <a:lstStyle/>
          <a:p>
            <a:r>
              <a:rPr lang="en-IN" b="1" i="1" dirty="0"/>
              <a:t>				</a:t>
            </a:r>
            <a:r>
              <a:rPr lang="en-IN" b="1" i="1" dirty="0">
                <a:latin typeface="Algerian" panose="04020705040A02060702" pitchFamily="82" charset="0"/>
              </a:rPr>
              <a:t>Contents</a:t>
            </a:r>
          </a:p>
        </p:txBody>
      </p:sp>
      <p:graphicFrame>
        <p:nvGraphicFramePr>
          <p:cNvPr id="4" name="Table 4">
            <a:extLst>
              <a:ext uri="{FF2B5EF4-FFF2-40B4-BE49-F238E27FC236}">
                <a16:creationId xmlns:a16="http://schemas.microsoft.com/office/drawing/2014/main" id="{9C3FA128-9486-5794-C6F5-C9DDBDDF9C6C}"/>
              </a:ext>
            </a:extLst>
          </p:cNvPr>
          <p:cNvGraphicFramePr>
            <a:graphicFrameLocks noGrp="1"/>
          </p:cNvGraphicFramePr>
          <p:nvPr>
            <p:ph idx="1"/>
            <p:extLst>
              <p:ext uri="{D42A27DB-BD31-4B8C-83A1-F6EECF244321}">
                <p14:modId xmlns:p14="http://schemas.microsoft.com/office/powerpoint/2010/main" val="4102150705"/>
              </p:ext>
            </p:extLst>
          </p:nvPr>
        </p:nvGraphicFramePr>
        <p:xfrm>
          <a:off x="3086100" y="1690688"/>
          <a:ext cx="6019800" cy="4387123"/>
        </p:xfrm>
        <a:graphic>
          <a:graphicData uri="http://schemas.openxmlformats.org/drawingml/2006/table">
            <a:tbl>
              <a:tblPr firstRow="1" bandRow="1">
                <a:tableStyleId>{5C22544A-7EE6-4342-B048-85BDC9FD1C3A}</a:tableStyleId>
              </a:tblPr>
              <a:tblGrid>
                <a:gridCol w="4386943">
                  <a:extLst>
                    <a:ext uri="{9D8B030D-6E8A-4147-A177-3AD203B41FA5}">
                      <a16:colId xmlns:a16="http://schemas.microsoft.com/office/drawing/2014/main" val="49618471"/>
                    </a:ext>
                  </a:extLst>
                </a:gridCol>
                <a:gridCol w="1632857">
                  <a:extLst>
                    <a:ext uri="{9D8B030D-6E8A-4147-A177-3AD203B41FA5}">
                      <a16:colId xmlns:a16="http://schemas.microsoft.com/office/drawing/2014/main" val="4062421313"/>
                    </a:ext>
                  </a:extLst>
                </a:gridCol>
              </a:tblGrid>
              <a:tr h="350572">
                <a:tc>
                  <a:txBody>
                    <a:bodyPr/>
                    <a:lstStyle/>
                    <a:p>
                      <a:r>
                        <a:rPr lang="en-IN" dirty="0"/>
                        <a:t>Contents </a:t>
                      </a:r>
                    </a:p>
                  </a:txBody>
                  <a:tcPr/>
                </a:tc>
                <a:tc>
                  <a:txBody>
                    <a:bodyPr/>
                    <a:lstStyle/>
                    <a:p>
                      <a:r>
                        <a:rPr lang="en-IN" dirty="0"/>
                        <a:t> Page No</a:t>
                      </a:r>
                    </a:p>
                  </a:txBody>
                  <a:tcPr/>
                </a:tc>
                <a:extLst>
                  <a:ext uri="{0D108BD9-81ED-4DB2-BD59-A6C34878D82A}">
                    <a16:rowId xmlns:a16="http://schemas.microsoft.com/office/drawing/2014/main" val="689312811"/>
                  </a:ext>
                </a:extLst>
              </a:tr>
              <a:tr h="366480">
                <a:tc>
                  <a:txBody>
                    <a:bodyPr/>
                    <a:lstStyle/>
                    <a:p>
                      <a:pPr marL="342900" indent="-342900">
                        <a:buAutoNum type="arabicPeriod"/>
                      </a:pPr>
                      <a:r>
                        <a:rPr lang="en-IN" dirty="0"/>
                        <a:t>Introduction</a:t>
                      </a:r>
                    </a:p>
                  </a:txBody>
                  <a:tcPr/>
                </a:tc>
                <a:tc>
                  <a:txBody>
                    <a:bodyPr/>
                    <a:lstStyle/>
                    <a:p>
                      <a:r>
                        <a:rPr lang="en-IN" dirty="0"/>
                        <a:t> 07</a:t>
                      </a:r>
                    </a:p>
                  </a:txBody>
                  <a:tcPr/>
                </a:tc>
                <a:extLst>
                  <a:ext uri="{0D108BD9-81ED-4DB2-BD59-A6C34878D82A}">
                    <a16:rowId xmlns:a16="http://schemas.microsoft.com/office/drawing/2014/main" val="1712928492"/>
                  </a:ext>
                </a:extLst>
              </a:tr>
              <a:tr h="723043">
                <a:tc>
                  <a:txBody>
                    <a:bodyPr/>
                    <a:lstStyle/>
                    <a:p>
                      <a:pPr marL="342900" indent="-342900">
                        <a:buAutoNum type="arabicPeriod" startAt="2"/>
                      </a:pPr>
                      <a:r>
                        <a:rPr lang="en-IN" dirty="0"/>
                        <a:t>Market Analysis </a:t>
                      </a:r>
                    </a:p>
                    <a:p>
                      <a:pPr marL="0" indent="0">
                        <a:buNone/>
                      </a:pPr>
                      <a:r>
                        <a:rPr lang="en-IN" dirty="0"/>
                        <a:t>                 a. Pictorial Representation</a:t>
                      </a:r>
                    </a:p>
                  </a:txBody>
                  <a:tcPr/>
                </a:tc>
                <a:tc>
                  <a:txBody>
                    <a:bodyPr/>
                    <a:lstStyle/>
                    <a:p>
                      <a:r>
                        <a:rPr lang="en-IN" dirty="0"/>
                        <a:t>08</a:t>
                      </a:r>
                    </a:p>
                    <a:p>
                      <a:r>
                        <a:rPr lang="en-IN" dirty="0"/>
                        <a:t>09</a:t>
                      </a:r>
                    </a:p>
                  </a:txBody>
                  <a:tcPr/>
                </a:tc>
                <a:extLst>
                  <a:ext uri="{0D108BD9-81ED-4DB2-BD59-A6C34878D82A}">
                    <a16:rowId xmlns:a16="http://schemas.microsoft.com/office/drawing/2014/main" val="20820840"/>
                  </a:ext>
                </a:extLst>
              </a:tr>
              <a:tr h="366480">
                <a:tc>
                  <a:txBody>
                    <a:bodyPr/>
                    <a:lstStyle/>
                    <a:p>
                      <a:r>
                        <a:rPr lang="en-IN" dirty="0"/>
                        <a:t>3.   Important Brands of Indian Spices </a:t>
                      </a:r>
                    </a:p>
                  </a:txBody>
                  <a:tcPr/>
                </a:tc>
                <a:tc>
                  <a:txBody>
                    <a:bodyPr/>
                    <a:lstStyle/>
                    <a:p>
                      <a:r>
                        <a:rPr lang="en-IN" dirty="0"/>
                        <a:t>10</a:t>
                      </a:r>
                    </a:p>
                  </a:txBody>
                  <a:tcPr/>
                </a:tc>
                <a:extLst>
                  <a:ext uri="{0D108BD9-81ED-4DB2-BD59-A6C34878D82A}">
                    <a16:rowId xmlns:a16="http://schemas.microsoft.com/office/drawing/2014/main" val="2844621187"/>
                  </a:ext>
                </a:extLst>
              </a:tr>
              <a:tr h="366480">
                <a:tc>
                  <a:txBody>
                    <a:bodyPr/>
                    <a:lstStyle/>
                    <a:p>
                      <a:r>
                        <a:rPr lang="en-IN" dirty="0"/>
                        <a:t>4.   Data Collection</a:t>
                      </a:r>
                    </a:p>
                  </a:txBody>
                  <a:tcPr/>
                </a:tc>
                <a:tc>
                  <a:txBody>
                    <a:bodyPr/>
                    <a:lstStyle/>
                    <a:p>
                      <a:r>
                        <a:rPr lang="en-IN" dirty="0"/>
                        <a:t>11</a:t>
                      </a:r>
                    </a:p>
                  </a:txBody>
                  <a:tcPr/>
                </a:tc>
                <a:extLst>
                  <a:ext uri="{0D108BD9-81ED-4DB2-BD59-A6C34878D82A}">
                    <a16:rowId xmlns:a16="http://schemas.microsoft.com/office/drawing/2014/main" val="4043516532"/>
                  </a:ext>
                </a:extLst>
              </a:tr>
              <a:tr h="366480">
                <a:tc>
                  <a:txBody>
                    <a:bodyPr/>
                    <a:lstStyle/>
                    <a:p>
                      <a:r>
                        <a:rPr lang="en-IN" dirty="0"/>
                        <a:t>5.   Profiles of Organisation</a:t>
                      </a:r>
                    </a:p>
                  </a:txBody>
                  <a:tcPr/>
                </a:tc>
                <a:tc>
                  <a:txBody>
                    <a:bodyPr/>
                    <a:lstStyle/>
                    <a:p>
                      <a:r>
                        <a:rPr lang="en-IN" dirty="0"/>
                        <a:t>12</a:t>
                      </a:r>
                    </a:p>
                  </a:txBody>
                  <a:tcPr/>
                </a:tc>
                <a:extLst>
                  <a:ext uri="{0D108BD9-81ED-4DB2-BD59-A6C34878D82A}">
                    <a16:rowId xmlns:a16="http://schemas.microsoft.com/office/drawing/2014/main" val="2612680417"/>
                  </a:ext>
                </a:extLst>
              </a:tr>
              <a:tr h="366480">
                <a:tc>
                  <a:txBody>
                    <a:bodyPr/>
                    <a:lstStyle/>
                    <a:p>
                      <a:r>
                        <a:rPr lang="en-IN" dirty="0"/>
                        <a:t>6.   Details of Organisation</a:t>
                      </a:r>
                    </a:p>
                  </a:txBody>
                  <a:tcPr/>
                </a:tc>
                <a:tc>
                  <a:txBody>
                    <a:bodyPr/>
                    <a:lstStyle/>
                    <a:p>
                      <a:r>
                        <a:rPr lang="en-IN" dirty="0"/>
                        <a:t>13 - 18</a:t>
                      </a:r>
                    </a:p>
                  </a:txBody>
                  <a:tcPr/>
                </a:tc>
                <a:extLst>
                  <a:ext uri="{0D108BD9-81ED-4DB2-BD59-A6C34878D82A}">
                    <a16:rowId xmlns:a16="http://schemas.microsoft.com/office/drawing/2014/main" val="4284517379"/>
                  </a:ext>
                </a:extLst>
              </a:tr>
              <a:tr h="366480">
                <a:tc>
                  <a:txBody>
                    <a:bodyPr/>
                    <a:lstStyle/>
                    <a:p>
                      <a:r>
                        <a:rPr lang="en-IN" dirty="0"/>
                        <a:t>7.   Data Interpretation and Analysis</a:t>
                      </a:r>
                    </a:p>
                  </a:txBody>
                  <a:tcPr/>
                </a:tc>
                <a:tc>
                  <a:txBody>
                    <a:bodyPr/>
                    <a:lstStyle/>
                    <a:p>
                      <a:r>
                        <a:rPr lang="en-IN" dirty="0"/>
                        <a:t>19 - 20</a:t>
                      </a:r>
                    </a:p>
                  </a:txBody>
                  <a:tcPr/>
                </a:tc>
                <a:extLst>
                  <a:ext uri="{0D108BD9-81ED-4DB2-BD59-A6C34878D82A}">
                    <a16:rowId xmlns:a16="http://schemas.microsoft.com/office/drawing/2014/main" val="439079375"/>
                  </a:ext>
                </a:extLst>
              </a:tr>
              <a:tr h="366480">
                <a:tc>
                  <a:txBody>
                    <a:bodyPr/>
                    <a:lstStyle/>
                    <a:p>
                      <a:r>
                        <a:rPr lang="en-IN" dirty="0"/>
                        <a:t>8.   Conclusion</a:t>
                      </a:r>
                    </a:p>
                  </a:txBody>
                  <a:tcPr/>
                </a:tc>
                <a:tc>
                  <a:txBody>
                    <a:bodyPr/>
                    <a:lstStyle/>
                    <a:p>
                      <a:r>
                        <a:rPr lang="en-IN" dirty="0"/>
                        <a:t>21</a:t>
                      </a:r>
                    </a:p>
                  </a:txBody>
                  <a:tcPr/>
                </a:tc>
                <a:extLst>
                  <a:ext uri="{0D108BD9-81ED-4DB2-BD59-A6C34878D82A}">
                    <a16:rowId xmlns:a16="http://schemas.microsoft.com/office/drawing/2014/main" val="3952749720"/>
                  </a:ext>
                </a:extLst>
              </a:tr>
              <a:tr h="366480">
                <a:tc>
                  <a:txBody>
                    <a:bodyPr/>
                    <a:lstStyle/>
                    <a:p>
                      <a:r>
                        <a:rPr lang="en-IN" dirty="0"/>
                        <a:t>9.   Review Literature </a:t>
                      </a:r>
                    </a:p>
                  </a:txBody>
                  <a:tcPr/>
                </a:tc>
                <a:tc>
                  <a:txBody>
                    <a:bodyPr/>
                    <a:lstStyle/>
                    <a:p>
                      <a:r>
                        <a:rPr lang="en-IN" dirty="0"/>
                        <a:t>22</a:t>
                      </a:r>
                    </a:p>
                  </a:txBody>
                  <a:tcPr/>
                </a:tc>
                <a:extLst>
                  <a:ext uri="{0D108BD9-81ED-4DB2-BD59-A6C34878D82A}">
                    <a16:rowId xmlns:a16="http://schemas.microsoft.com/office/drawing/2014/main" val="1459777434"/>
                  </a:ext>
                </a:extLst>
              </a:tr>
              <a:tr h="366480">
                <a:tc>
                  <a:txBody>
                    <a:bodyPr/>
                    <a:lstStyle/>
                    <a:p>
                      <a:r>
                        <a:rPr lang="en-IN" dirty="0"/>
                        <a:t>10.   Reference </a:t>
                      </a:r>
                    </a:p>
                  </a:txBody>
                  <a:tcPr/>
                </a:tc>
                <a:tc>
                  <a:txBody>
                    <a:bodyPr/>
                    <a:lstStyle/>
                    <a:p>
                      <a:r>
                        <a:rPr lang="en-IN" dirty="0"/>
                        <a:t>23</a:t>
                      </a:r>
                    </a:p>
                  </a:txBody>
                  <a:tcPr/>
                </a:tc>
                <a:extLst>
                  <a:ext uri="{0D108BD9-81ED-4DB2-BD59-A6C34878D82A}">
                    <a16:rowId xmlns:a16="http://schemas.microsoft.com/office/drawing/2014/main" val="3667922646"/>
                  </a:ext>
                </a:extLst>
              </a:tr>
            </a:tbl>
          </a:graphicData>
        </a:graphic>
      </p:graphicFrame>
    </p:spTree>
    <p:extLst>
      <p:ext uri="{BB962C8B-B14F-4D97-AF65-F5344CB8AC3E}">
        <p14:creationId xmlns:p14="http://schemas.microsoft.com/office/powerpoint/2010/main" val="221851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E11B-8DD8-46F3-A7DC-F2B9C8843326}"/>
              </a:ext>
            </a:extLst>
          </p:cNvPr>
          <p:cNvSpPr>
            <a:spLocks noGrp="1"/>
          </p:cNvSpPr>
          <p:nvPr>
            <p:ph type="title"/>
          </p:nvPr>
        </p:nvSpPr>
        <p:spPr/>
        <p:txBody>
          <a:bodyPr>
            <a:normAutofit/>
          </a:bodyPr>
          <a:lstStyle/>
          <a:p>
            <a:r>
              <a:rPr lang="en-IN" sz="5400" b="1" i="1" dirty="0"/>
              <a:t>Introduction</a:t>
            </a:r>
          </a:p>
        </p:txBody>
      </p:sp>
      <p:sp>
        <p:nvSpPr>
          <p:cNvPr id="3" name="Content Placeholder 2">
            <a:extLst>
              <a:ext uri="{FF2B5EF4-FFF2-40B4-BE49-F238E27FC236}">
                <a16:creationId xmlns:a16="http://schemas.microsoft.com/office/drawing/2014/main" id="{E899AC33-214F-40DF-89B6-59629BDDF9D5}"/>
              </a:ext>
            </a:extLst>
          </p:cNvPr>
          <p:cNvSpPr>
            <a:spLocks noGrp="1"/>
          </p:cNvSpPr>
          <p:nvPr>
            <p:ph idx="1"/>
          </p:nvPr>
        </p:nvSpPr>
        <p:spPr>
          <a:xfrm>
            <a:off x="838200" y="1774825"/>
            <a:ext cx="10515600" cy="4351338"/>
          </a:xfrm>
        </p:spPr>
        <p:txBody>
          <a:bodyPr>
            <a:normAutofit fontScale="85000" lnSpcReduction="20000"/>
          </a:bodyPr>
          <a:lstStyle/>
          <a:p>
            <a:pPr marL="0" indent="0">
              <a:buNone/>
            </a:pPr>
            <a:r>
              <a:rPr lang="en-IN" dirty="0"/>
              <a:t>As often said the way to happier life resides in a healthy food, but ultimately the healthy food that is cooked is solely due to the spices that we use in our households. Studies have shown that not only eating healthy fruits and vegetables are but the qualities of seasoning used is also influential in maintaining sound health. </a:t>
            </a:r>
          </a:p>
          <a:p>
            <a:pPr marL="0" indent="0">
              <a:buNone/>
            </a:pPr>
            <a:r>
              <a:rPr lang="en-IN" dirty="0"/>
              <a:t>India is a land of diverse culture and traditions. With over 138 crore people leaving in this holy land, there has to be a blend of spices. The Indian spices not only contain the flavour from Kashmir but also are mingled with the seasonings from the south. Indians love to blend the foods and test new varieties. </a:t>
            </a:r>
          </a:p>
          <a:p>
            <a:pPr marL="0" indent="0">
              <a:buNone/>
            </a:pPr>
            <a:r>
              <a:rPr lang="en-IN" dirty="0"/>
              <a:t>Indian known as to be home of species, boasts to a long history of trading with ancient civilisations of Rome and China. But today, Indian species are  most sought after globally, given their exquisite aroma, texture and medicinal value.</a:t>
            </a:r>
          </a:p>
          <a:p>
            <a:pPr marL="0" indent="0">
              <a:buNone/>
            </a:pPr>
            <a:r>
              <a:rPr lang="en-IN" dirty="0"/>
              <a:t>Here comes the opportunity for the Indian Spice market and it’s brands to deliver quality product to various parts of the country keeping it fresh and as effective as possible in entirely  different part of the country.</a:t>
            </a:r>
          </a:p>
        </p:txBody>
      </p:sp>
    </p:spTree>
    <p:extLst>
      <p:ext uri="{BB962C8B-B14F-4D97-AF65-F5344CB8AC3E}">
        <p14:creationId xmlns:p14="http://schemas.microsoft.com/office/powerpoint/2010/main" val="223602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F0D9-892A-4B1D-8A36-A54F239B5B30}"/>
              </a:ext>
            </a:extLst>
          </p:cNvPr>
          <p:cNvSpPr>
            <a:spLocks noGrp="1"/>
          </p:cNvSpPr>
          <p:nvPr>
            <p:ph type="title"/>
          </p:nvPr>
        </p:nvSpPr>
        <p:spPr/>
        <p:txBody>
          <a:bodyPr/>
          <a:lstStyle/>
          <a:p>
            <a:r>
              <a:rPr lang="en-IN" b="1" dirty="0"/>
              <a:t>Market Analysis</a:t>
            </a:r>
          </a:p>
        </p:txBody>
      </p:sp>
      <p:sp>
        <p:nvSpPr>
          <p:cNvPr id="3" name="Content Placeholder 2">
            <a:extLst>
              <a:ext uri="{FF2B5EF4-FFF2-40B4-BE49-F238E27FC236}">
                <a16:creationId xmlns:a16="http://schemas.microsoft.com/office/drawing/2014/main" id="{99AC64BC-4B2D-4ED1-8521-2DD62B3EF773}"/>
              </a:ext>
            </a:extLst>
          </p:cNvPr>
          <p:cNvSpPr>
            <a:spLocks noGrp="1"/>
          </p:cNvSpPr>
          <p:nvPr>
            <p:ph idx="1"/>
          </p:nvPr>
        </p:nvSpPr>
        <p:spPr/>
        <p:txBody>
          <a:bodyPr>
            <a:normAutofit fontScale="92500" lnSpcReduction="10000"/>
          </a:bodyPr>
          <a:lstStyle/>
          <a:p>
            <a:pPr marL="0" indent="0">
              <a:buNone/>
            </a:pPr>
            <a:r>
              <a:rPr lang="en-IN" sz="2600" dirty="0"/>
              <a:t>With such vast population in the country, India has the largest domestic species market in the world. Traditionally, species in the country </a:t>
            </a:r>
            <a:r>
              <a:rPr lang="en-IN" sz="2600" dirty="0" err="1"/>
              <a:t>hav</a:t>
            </a:r>
            <a:r>
              <a:rPr lang="en-IN" sz="2600" dirty="0"/>
              <a:t> e been grown in small land holdings with organic farming, our country have become the largest consumer and exporter of the spices. Our country produces about 75 of 109 </a:t>
            </a:r>
            <a:r>
              <a:rPr lang="en-IN" sz="2600" dirty="0" err="1"/>
              <a:t>varities</a:t>
            </a:r>
            <a:r>
              <a:rPr lang="en-IN" sz="2600" dirty="0"/>
              <a:t> listed by the Indian Organisation of Standardisation(ISO) which accounts for half the global trading spices.</a:t>
            </a:r>
          </a:p>
          <a:p>
            <a:pPr marL="0" indent="0">
              <a:buNone/>
            </a:pPr>
            <a:r>
              <a:rPr lang="en-IN" sz="2600" dirty="0"/>
              <a:t>Such a huge market cap and potential has attracted many players in this industry. In today’s scenario there are well established brands in the country and the traditional approach of cultivating species in small land holdings are diminishing gradually.</a:t>
            </a:r>
          </a:p>
          <a:p>
            <a:pPr marL="0" indent="0">
              <a:buNone/>
            </a:pPr>
            <a:r>
              <a:rPr lang="en-IN" sz="2600" dirty="0"/>
              <a:t>This is all supported by the data that Exports of India  reached 8, 57, 400 tonnes worth US $2.25 billion in financial year 2020. </a:t>
            </a:r>
          </a:p>
          <a:p>
            <a:pPr marL="0" indent="0">
              <a:buNone/>
            </a:pPr>
            <a:r>
              <a:rPr lang="en-IN" dirty="0"/>
              <a:t> </a:t>
            </a:r>
          </a:p>
        </p:txBody>
      </p:sp>
    </p:spTree>
    <p:extLst>
      <p:ext uri="{BB962C8B-B14F-4D97-AF65-F5344CB8AC3E}">
        <p14:creationId xmlns:p14="http://schemas.microsoft.com/office/powerpoint/2010/main" val="273423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DFA2-1825-5844-520B-849832D396C1}"/>
              </a:ext>
            </a:extLst>
          </p:cNvPr>
          <p:cNvSpPr>
            <a:spLocks noGrp="1"/>
          </p:cNvSpPr>
          <p:nvPr>
            <p:ph type="title"/>
          </p:nvPr>
        </p:nvSpPr>
        <p:spPr/>
        <p:txBody>
          <a:bodyPr/>
          <a:lstStyle/>
          <a:p>
            <a:r>
              <a:rPr lang="en-US" b="1" i="1" dirty="0"/>
              <a:t>Spice Market Analysis </a:t>
            </a:r>
            <a:endParaRPr lang="en-IN" b="1" i="1" dirty="0"/>
          </a:p>
        </p:txBody>
      </p:sp>
      <p:pic>
        <p:nvPicPr>
          <p:cNvPr id="5" name="Content Placeholder 4">
            <a:extLst>
              <a:ext uri="{FF2B5EF4-FFF2-40B4-BE49-F238E27FC236}">
                <a16:creationId xmlns:a16="http://schemas.microsoft.com/office/drawing/2014/main" id="{B2C573B4-5B31-FBC4-05D9-AE1538448A18}"/>
              </a:ext>
            </a:extLst>
          </p:cNvPr>
          <p:cNvPicPr>
            <a:picLocks noGrp="1" noChangeAspect="1"/>
          </p:cNvPicPr>
          <p:nvPr>
            <p:ph idx="1"/>
          </p:nvPr>
        </p:nvPicPr>
        <p:blipFill>
          <a:blip r:embed="rId2"/>
          <a:stretch>
            <a:fillRect/>
          </a:stretch>
        </p:blipFill>
        <p:spPr>
          <a:xfrm>
            <a:off x="1473200" y="1876424"/>
            <a:ext cx="8971280" cy="4910455"/>
          </a:xfrm>
        </p:spPr>
      </p:pic>
    </p:spTree>
    <p:extLst>
      <p:ext uri="{BB962C8B-B14F-4D97-AF65-F5344CB8AC3E}">
        <p14:creationId xmlns:p14="http://schemas.microsoft.com/office/powerpoint/2010/main" val="186254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3545</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Calibri</vt:lpstr>
      <vt:lpstr>Calibri Light</vt:lpstr>
      <vt:lpstr>Office Theme</vt:lpstr>
      <vt:lpstr>                 Report   On                                            Indian                                   Spice Brands</vt:lpstr>
      <vt:lpstr>Indian Kitchen Spices</vt:lpstr>
      <vt:lpstr>                                                      LNCT University</vt:lpstr>
      <vt:lpstr>   Acknowledgement</vt:lpstr>
      <vt:lpstr>              Preface </vt:lpstr>
      <vt:lpstr>    Contents</vt:lpstr>
      <vt:lpstr>Introduction</vt:lpstr>
      <vt:lpstr>Market Analysis</vt:lpstr>
      <vt:lpstr>Spice Market Analysis </vt:lpstr>
      <vt:lpstr>Important Brands of Indian Species</vt:lpstr>
      <vt:lpstr>Data Collection</vt:lpstr>
      <vt:lpstr>Profiles of Organisation</vt:lpstr>
      <vt:lpstr>Details of Organisations</vt:lpstr>
      <vt:lpstr>Interpretation Of Everest Masalas:-</vt:lpstr>
      <vt:lpstr>PowerPoint Presentation</vt:lpstr>
      <vt:lpstr>Other Brands -</vt:lpstr>
      <vt:lpstr>Other Brands</vt:lpstr>
      <vt:lpstr>Other Brands</vt:lpstr>
      <vt:lpstr>Data Interpretation And Analysis</vt:lpstr>
      <vt:lpstr>The Brands with most trust</vt:lpstr>
      <vt:lpstr>    Conclusion</vt:lpstr>
      <vt:lpstr>Review Literature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Report   On                                            Indian                                   Spice Brands</dc:title>
  <dc:creator>Baibhav Singh</dc:creator>
  <cp:lastModifiedBy>Baibhav Singh</cp:lastModifiedBy>
  <cp:revision>1</cp:revision>
  <dcterms:created xsi:type="dcterms:W3CDTF">2022-04-28T15:41:49Z</dcterms:created>
  <dcterms:modified xsi:type="dcterms:W3CDTF">2022-05-07T15:57:41Z</dcterms:modified>
</cp:coreProperties>
</file>