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574"/>
  </p:normalViewPr>
  <p:slideViewPr>
    <p:cSldViewPr snapToGrid="0">
      <p:cViewPr varScale="1">
        <p:scale>
          <a:sx n="101" d="100"/>
          <a:sy n="10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9646-FEF2-64F0-EABE-D7500ABDD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20597-2C59-99B7-441F-6614C24DD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D5B3-65D8-DD5B-5DDF-8A14AE23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C27D-1354-6840-AE7A-4B1F2F1FF7E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DA77-F031-5C61-BC53-0AB0A8A6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221D4-AD47-E6A1-4F00-24C03BA6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99C3-EACB-9B4D-BEDC-75DE7B54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A198-B0A0-7F0A-3F36-77BC457E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9AE31-4FF8-F27D-9A5C-BFCA8E53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94D24-3C8F-C1BC-4CC5-EE6B4B4D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C27D-1354-6840-AE7A-4B1F2F1FF7E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D9CAC-139F-BA6F-0B58-DB9F145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3376-1B94-37CD-9019-0DA15CF2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99C3-EACB-9B4D-BEDC-75DE7B54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9CC8A-71DE-AC3D-A6C2-34D618CCD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33953-1D53-9EDD-D4D2-44061CE96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6D7B-E467-A6B4-3068-22E0A23F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C27D-1354-6840-AE7A-4B1F2F1FF7E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D181-E3C2-0FD4-3602-7A468269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8877-15FF-7411-7929-68360461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99C3-EACB-9B4D-BEDC-75DE7B54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174A-1FF4-B286-7D08-984C3514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CBF2-E41D-D505-44B9-24B1476F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50DB-47B9-AEFB-AADA-44085A5E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C27D-1354-6840-AE7A-4B1F2F1FF7E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B130-A30D-A324-71D4-E9BB5352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05004-082F-6FB2-ECA4-82F387E5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99C3-EACB-9B4D-BEDC-75DE7B54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2AE3-9720-F918-31F9-93C01738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2E136-ADE1-9443-CF05-884FA973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FFEA-04E4-4490-DAD1-1D66405C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C27D-1354-6840-AE7A-4B1F2F1FF7E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91D6-089E-F85D-F6BE-A1E02AAF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EEE5-6D6E-3206-AE15-4048FDBF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99C3-EACB-9B4D-BEDC-75DE7B54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7387-795B-3AEB-BD31-AA47A72A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AAC4-E326-A397-BDFF-BBA199111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F9615-ED25-E219-7640-252C57F9C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1063F-5024-2C63-A293-32C0D64B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C27D-1354-6840-AE7A-4B1F2F1FF7E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EB04C-D64C-6945-10CA-30880FB5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619ED-6AD7-5525-8B46-0FE9288F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99C3-EACB-9B4D-BEDC-75DE7B54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2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31AA-AD4C-B932-9753-59994C31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9B10C-1275-0146-F8EA-DA699A5EC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24495-2DCA-DC3E-CCF3-74C6297AB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4FB60-7FB8-22D0-469E-973A19575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E7EDF-DE8F-DBDE-F41C-D2301D56E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16771-B7FB-1FE7-09F8-F40103EB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C27D-1354-6840-AE7A-4B1F2F1FF7E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B525B-3092-FDF6-6AD5-BA26DF85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161F1-7214-AE93-F53D-363947E9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99C3-EACB-9B4D-BEDC-75DE7B54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6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B0AB-5B72-34CF-C6C8-83DEDB23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26915-B381-45B5-ABD4-F50180AA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C27D-1354-6840-AE7A-4B1F2F1FF7E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AB14E-2961-598A-D53F-DA110D85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34575-9213-B50B-EFA0-C3A759E4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99C3-EACB-9B4D-BEDC-75DE7B54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58FD3-7A9C-3825-4D68-9B445713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C27D-1354-6840-AE7A-4B1F2F1FF7E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9FA6E-7063-7366-5869-39288982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9D6A9-F19A-0C83-59DE-0E4D4926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99C3-EACB-9B4D-BEDC-75DE7B54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3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8E9A-F400-F4F7-84B4-175EDA16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7D5F-9C34-07AE-9581-CA78EE6D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E1B6A-2932-A7F2-5908-D8070401B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F3F95-6E99-2582-30D2-B07BB32B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C27D-1354-6840-AE7A-4B1F2F1FF7E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919B1-8E10-9E9D-912F-CB1D4DF6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0D5D8-A0C3-7DB2-D35F-88F5962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99C3-EACB-9B4D-BEDC-75DE7B54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7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571F-D4F0-82A7-AF1C-2A95CFE7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36F68-525E-050B-3D15-9D61E5109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61DBD-7030-1337-F21B-593337A84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C97F-2E44-5EA9-7A4F-B4ABD47F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C27D-1354-6840-AE7A-4B1F2F1FF7E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5CF83-BA7A-67DE-F725-14574AF8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127D6-31BF-DAF4-8B2A-CA68E22C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99C3-EACB-9B4D-BEDC-75DE7B54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B4F5B-9BF6-30A4-340E-FD3A8D60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08802-776F-6B5D-86D8-CEF804F0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3309-7791-31FE-091B-D8272A08E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C27D-1354-6840-AE7A-4B1F2F1FF7E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86658-28A5-EEE4-DD27-8C3C26167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4AB5-D78D-1A05-981D-FC171FC67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99C3-EACB-9B4D-BEDC-75DE7B54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CD00-A12E-9C18-A616-BA3AD40D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13E0-39A7-D54E-B752-C373DFE6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set</a:t>
            </a:r>
            <a:r>
              <a:rPr lang="en-US" dirty="0"/>
              <a:t> </a:t>
            </a:r>
            <a:r>
              <a:rPr lang="en-US" dirty="0" err="1"/>
              <a:t>datastructure</a:t>
            </a:r>
            <a:r>
              <a:rPr lang="en-US" dirty="0"/>
              <a:t> contains a set of data, where each distinct item is stored only once.</a:t>
            </a:r>
          </a:p>
          <a:p>
            <a:pPr lvl="1"/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insert into 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check if item is in 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Sometimes it’s too expensive to hold the whole set in memory.</a:t>
            </a:r>
          </a:p>
          <a:p>
            <a:r>
              <a:rPr lang="en-US" dirty="0"/>
              <a:t>Can we devise a probabilistic set?</a:t>
            </a:r>
          </a:p>
          <a:p>
            <a:pPr lvl="1"/>
            <a:r>
              <a:rPr lang="en-US" dirty="0"/>
              <a:t>lookup </a:t>
            </a:r>
            <a:r>
              <a:rPr lang="en-US" dirty="0">
                <a:solidFill>
                  <a:srgbClr val="FF0000"/>
                </a:solidFill>
              </a:rPr>
              <a:t>always returns true </a:t>
            </a:r>
            <a:r>
              <a:rPr lang="en-US" dirty="0"/>
              <a:t>if item is in the set</a:t>
            </a:r>
          </a:p>
          <a:p>
            <a:pPr lvl="1"/>
            <a:r>
              <a:rPr lang="en-US" dirty="0"/>
              <a:t>lookup </a:t>
            </a:r>
            <a:r>
              <a:rPr lang="en-US" dirty="0">
                <a:solidFill>
                  <a:srgbClr val="FF0000"/>
                </a:solidFill>
              </a:rPr>
              <a:t>normally returns </a:t>
            </a:r>
            <a:r>
              <a:rPr lang="en-US" dirty="0"/>
              <a:t>false if item is not in the set</a:t>
            </a:r>
          </a:p>
          <a:p>
            <a:pPr lvl="1"/>
            <a:r>
              <a:rPr lang="en-US" dirty="0"/>
              <a:t>lookup </a:t>
            </a:r>
            <a:r>
              <a:rPr lang="en-US" dirty="0">
                <a:solidFill>
                  <a:srgbClr val="FF0000"/>
                </a:solidFill>
              </a:rPr>
              <a:t>occasionally returns true</a:t>
            </a:r>
            <a:r>
              <a:rPr lang="en-US" dirty="0"/>
              <a:t> if item is not in the set</a:t>
            </a:r>
          </a:p>
          <a:p>
            <a:pPr lvl="1"/>
            <a:endParaRPr lang="en-US" dirty="0"/>
          </a:p>
          <a:p>
            <a:r>
              <a:rPr lang="en-US" dirty="0"/>
              <a:t>Example use:  Looking up chunks of code in antivirus software.  Needs to be very fast.  If lookup returns true, can do some more extensive </a:t>
            </a:r>
            <a:r>
              <a:rPr lang="en-US" dirty="0" err="1"/>
              <a:t>followup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63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0988-3490-3569-D7D1-0A370C24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65BF-10F9-99E4-A392-CFBA5826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</a:t>
            </a:r>
            <a:r>
              <a:rPr lang="en-US" dirty="0" err="1"/>
              <a:t>datastructrure</a:t>
            </a:r>
            <a:r>
              <a:rPr lang="en-US" dirty="0"/>
              <a:t> is a bitfield (list of </a:t>
            </a:r>
            <a:r>
              <a:rPr lang="en-US" dirty="0" err="1"/>
              <a:t>booleans</a:t>
            </a:r>
            <a:r>
              <a:rPr lang="en-US" dirty="0"/>
              <a:t>) of size </a:t>
            </a:r>
            <a:r>
              <a:rPr lang="en-US" i="1" dirty="0"/>
              <a:t>n</a:t>
            </a:r>
          </a:p>
          <a:p>
            <a:r>
              <a:rPr lang="en-US" dirty="0"/>
              <a:t>Initialize all bits to False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 insert:  </a:t>
            </a:r>
          </a:p>
          <a:p>
            <a:pPr lvl="1"/>
            <a:r>
              <a:rPr lang="en-US" dirty="0"/>
              <a:t>hash </a:t>
            </a:r>
            <a:r>
              <a:rPr lang="en-US" i="1" dirty="0"/>
              <a:t>key</a:t>
            </a:r>
            <a:r>
              <a:rPr lang="en-US" dirty="0"/>
              <a:t> to get an integer </a:t>
            </a:r>
            <a:r>
              <a:rPr lang="en-US" i="1" dirty="0" err="1"/>
              <a:t>i</a:t>
            </a:r>
            <a:r>
              <a:rPr lang="en-US" dirty="0"/>
              <a:t> between 0 and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Set bit </a:t>
            </a:r>
            <a:r>
              <a:rPr lang="en-US" i="1" dirty="0" err="1"/>
              <a:t>i</a:t>
            </a:r>
            <a:r>
              <a:rPr lang="en-US" dirty="0"/>
              <a:t> to True</a:t>
            </a:r>
          </a:p>
          <a:p>
            <a:pPr lvl="1"/>
            <a:r>
              <a:rPr lang="en-US" dirty="0"/>
              <a:t>Repeat this 4 times by appending different constants to the key.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 lookup:</a:t>
            </a:r>
          </a:p>
          <a:p>
            <a:pPr lvl="1"/>
            <a:r>
              <a:rPr lang="en-US" dirty="0"/>
              <a:t>Same as insert, but instead of setting 4 bits, check if all four bits are true.  If any is False, the result is False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8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D2E8-57CE-2047-AFAA-C26C7722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Implement a Bloom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45E2-1898-E1FC-6FEB-26CA860B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can be strings</a:t>
            </a:r>
          </a:p>
          <a:p>
            <a:r>
              <a:rPr lang="en-US" dirty="0"/>
              <a:t>Start from </a:t>
            </a:r>
            <a:r>
              <a:rPr lang="en-US" dirty="0" err="1"/>
              <a:t>Hashtable</a:t>
            </a:r>
            <a:r>
              <a:rPr lang="en-US" dirty="0"/>
              <a:t> code (video 9 in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/>
              <a:t>Use a list of bools for bitfield (not very efficient, but will do for today)</a:t>
            </a:r>
          </a:p>
          <a:p>
            <a:pPr lvl="1"/>
            <a:r>
              <a:rPr lang="en-US" dirty="0"/>
              <a:t>Hint: bitfield = [False]*100</a:t>
            </a:r>
          </a:p>
          <a:p>
            <a:pPr lvl="1"/>
            <a:r>
              <a:rPr lang="en-US" dirty="0"/>
              <a:t>this will initialize a list of 100 bools all set to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9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Sets</vt:lpstr>
      <vt:lpstr>Bloom Filter</vt:lpstr>
      <vt:lpstr>Challenge: Implement a Bloom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Handley, Mark</dc:creator>
  <cp:lastModifiedBy>Handley, Mark</cp:lastModifiedBy>
  <cp:revision>2</cp:revision>
  <dcterms:created xsi:type="dcterms:W3CDTF">2022-11-01T08:05:28Z</dcterms:created>
  <dcterms:modified xsi:type="dcterms:W3CDTF">2022-11-01T08:28:16Z</dcterms:modified>
</cp:coreProperties>
</file>